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7"/>
  </p:notesMasterIdLst>
  <p:sldIdLst>
    <p:sldId id="256" r:id="rId2"/>
    <p:sldId id="430" r:id="rId3"/>
    <p:sldId id="552" r:id="rId4"/>
    <p:sldId id="378" r:id="rId5"/>
    <p:sldId id="379" r:id="rId6"/>
    <p:sldId id="359" r:id="rId7"/>
    <p:sldId id="454" r:id="rId8"/>
    <p:sldId id="455" r:id="rId9"/>
    <p:sldId id="456" r:id="rId10"/>
    <p:sldId id="464" r:id="rId11"/>
    <p:sldId id="481" r:id="rId12"/>
    <p:sldId id="482" r:id="rId13"/>
    <p:sldId id="546" r:id="rId14"/>
    <p:sldId id="548" r:id="rId15"/>
    <p:sldId id="547" r:id="rId16"/>
    <p:sldId id="549" r:id="rId17"/>
    <p:sldId id="550" r:id="rId18"/>
    <p:sldId id="551" r:id="rId19"/>
    <p:sldId id="553" r:id="rId20"/>
    <p:sldId id="484" r:id="rId21"/>
    <p:sldId id="486" r:id="rId22"/>
    <p:sldId id="487" r:id="rId23"/>
    <p:sldId id="488" r:id="rId24"/>
    <p:sldId id="555" r:id="rId25"/>
    <p:sldId id="495" r:id="rId26"/>
    <p:sldId id="554" r:id="rId27"/>
    <p:sldId id="508" r:id="rId28"/>
    <p:sldId id="509" r:id="rId29"/>
    <p:sldId id="512" r:id="rId30"/>
    <p:sldId id="518" r:id="rId31"/>
    <p:sldId id="526" r:id="rId32"/>
    <p:sldId id="535" r:id="rId33"/>
    <p:sldId id="536" r:id="rId34"/>
    <p:sldId id="543" r:id="rId35"/>
    <p:sldId id="54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41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8" d="100"/>
          <a:sy n="168" d="100"/>
        </p:scale>
        <p:origin x="1452" y="-26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BBB4E-C851-440F-8B71-F95036963444}" type="datetimeFigureOut">
              <a:rPr lang="en-NZ" smtClean="0"/>
              <a:t>2/03/2024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C092E-412D-45AC-AE2D-7D4B9E2C35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301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912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b="1" dirty="0"/>
              <a:t>Realities</a:t>
            </a:r>
          </a:p>
          <a:p>
            <a:pPr lvl="1" eaLnBrk="1"/>
            <a:r>
              <a:rPr lang="en-US" dirty="0"/>
              <a:t>Can never eliminate risk</a:t>
            </a:r>
          </a:p>
          <a:p>
            <a:pPr lvl="1" eaLnBrk="1"/>
            <a:r>
              <a:rPr lang="en-US" dirty="0"/>
              <a:t>“Information assurance” is impossible</a:t>
            </a:r>
          </a:p>
          <a:p>
            <a:pPr eaLnBrk="1"/>
            <a:r>
              <a:rPr lang="en-US" b="1" dirty="0"/>
              <a:t>Risk Analysis</a:t>
            </a:r>
          </a:p>
          <a:p>
            <a:pPr lvl="1" eaLnBrk="1"/>
            <a:r>
              <a:rPr lang="en-US" dirty="0"/>
              <a:t>Goal is reasonable risk</a:t>
            </a:r>
          </a:p>
          <a:p>
            <a:pPr lvl="1" eaLnBrk="1"/>
            <a:r>
              <a:rPr lang="en-US" dirty="0"/>
              <a:t>Risk analysis weighs the probable cost of compromises against the costs of countermeasures</a:t>
            </a:r>
          </a:p>
          <a:p>
            <a:pPr lvl="1" eaLnBrk="1"/>
            <a:r>
              <a:rPr lang="en-US" dirty="0"/>
              <a:t>Also, security has negative side effects that must be weighed</a:t>
            </a:r>
          </a:p>
          <a:p>
            <a:pPr marL="109728">
              <a:defRPr/>
            </a:pPr>
            <a:r>
              <a:rPr lang="en-US" b="1" dirty="0"/>
              <a:t>Problems with classic risk  analysis : does nit consider Total Cost of Incident (TCI)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/>
              <a:t>Exposure factor in classic risk analysis assumes that a percentage of the asset is lost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/>
              <a:t>In many cases, damage does not come from asset loss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/>
              <a:t>For instance, if personally identifiable information is stolen, the cost is enormous but the asset remains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/>
              <a:t>Must compute the total cost of incident (TCI)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/>
              <a:t>Include the cost of repairs, lawsuits, and many other factors</a:t>
            </a:r>
          </a:p>
          <a:p>
            <a:pPr lvl="1" eaLnBrk="1"/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520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b="1" dirty="0"/>
              <a:t>More problems with classic risk analysis </a:t>
            </a:r>
          </a:p>
          <a:p>
            <a:pPr eaLnBrk="1"/>
            <a:endParaRPr lang="en-US" b="1" dirty="0"/>
          </a:p>
          <a:p>
            <a:pPr eaLnBrk="1"/>
            <a:r>
              <a:rPr lang="en-US" b="1" dirty="0"/>
              <a:t>Many-to-Many Relationships between Countermeasures and Resources</a:t>
            </a:r>
          </a:p>
          <a:p>
            <a:pPr lvl="1" eaLnBrk="1"/>
            <a:r>
              <a:rPr lang="en-US" dirty="0"/>
              <a:t>Classic risk analysis assumes that one countermeasure protects one resource</a:t>
            </a:r>
          </a:p>
          <a:p>
            <a:pPr lvl="1" eaLnBrk="1"/>
            <a:r>
              <a:rPr lang="en-US" dirty="0"/>
              <a:t>Single countermeasures, such as a firewall, often protect many resources</a:t>
            </a:r>
          </a:p>
          <a:p>
            <a:pPr lvl="1" eaLnBrk="1"/>
            <a:r>
              <a:rPr lang="en-US" dirty="0"/>
              <a:t>Single resources, such as data on a server, are often protected by multiple countermeasures</a:t>
            </a:r>
          </a:p>
          <a:p>
            <a:pPr lvl="1" eaLnBrk="1"/>
            <a:r>
              <a:rPr lang="en-US" dirty="0"/>
              <a:t>Extending classic risk analysis is difficult</a:t>
            </a:r>
          </a:p>
          <a:p>
            <a:pPr eaLnBrk="1"/>
            <a:r>
              <a:rPr lang="en-US" b="1" dirty="0"/>
              <a:t>Impossibility of Knowing the Annualized Rate of Occurrence</a:t>
            </a:r>
          </a:p>
          <a:p>
            <a:pPr lvl="1" eaLnBrk="1"/>
            <a:r>
              <a:rPr lang="en-US" dirty="0"/>
              <a:t>There simply is no way to estimate this</a:t>
            </a:r>
          </a:p>
          <a:p>
            <a:pPr lvl="1" eaLnBrk="1"/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worst problem </a:t>
            </a:r>
            <a:r>
              <a:rPr lang="en-US" dirty="0"/>
              <a:t>with classic risk analysis</a:t>
            </a:r>
          </a:p>
          <a:p>
            <a:pPr lvl="1" eaLnBrk="1"/>
            <a:r>
              <a:rPr lang="en-US" dirty="0"/>
              <a:t>As a consequence, firms too often merely rate their resources by risk level (exposure)</a:t>
            </a:r>
          </a:p>
          <a:p>
            <a:pPr eaLnBrk="1" hangingPunct="1"/>
            <a:endParaRPr lang="en-US" dirty="0"/>
          </a:p>
          <a:p>
            <a:pPr lvl="1" eaLnBrk="1"/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2445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b="1" dirty="0"/>
              <a:t>Risk Reduction : </a:t>
            </a:r>
            <a:r>
              <a:rPr lang="en-US" dirty="0"/>
              <a:t>Most common. Install countermeasures to reduce harm. Makes sense only if risk analysis justifies the countermeasure</a:t>
            </a:r>
          </a:p>
          <a:p>
            <a:pPr eaLnBrk="1"/>
            <a:r>
              <a:rPr lang="en-US" b="1" dirty="0"/>
              <a:t>Risk Acceptance: </a:t>
            </a:r>
            <a:r>
              <a:rPr lang="en-US" dirty="0"/>
              <a:t>If protecting  too expensive, accept losses when they occur.  Good for small unlikely losses ; Good for large but rare losses</a:t>
            </a:r>
          </a:p>
          <a:p>
            <a:pPr eaLnBrk="1"/>
            <a:r>
              <a:rPr lang="en-US" b="1" dirty="0"/>
              <a:t>Risk Transference:  </a:t>
            </a:r>
            <a:r>
              <a:rPr lang="en-US" dirty="0"/>
              <a:t>Buy insurance against security-related losses. Especially good for rare but extremely damaging attacks. Does not mean a company can avoid working on IT security (If bad security, will not be insurable.   With better security, will pay lower premiums)</a:t>
            </a:r>
          </a:p>
          <a:p>
            <a:pPr eaLnBrk="1"/>
            <a:r>
              <a:rPr lang="en-US" b="1" dirty="0"/>
              <a:t>Risk Avoidance: Do not </a:t>
            </a:r>
            <a:r>
              <a:rPr lang="en-US" dirty="0"/>
              <a:t> take a risky action. But…you Lose the benefits of the action. This may cause anger against IT security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5444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/>
            <a:r>
              <a:rPr lang="en-US" dirty="0"/>
              <a:t>Procedures</a:t>
            </a:r>
          </a:p>
          <a:p>
            <a:pPr lvl="2" eaLnBrk="1"/>
            <a:r>
              <a:rPr lang="en-US" dirty="0"/>
              <a:t>Request/authorization control</a:t>
            </a:r>
          </a:p>
          <a:p>
            <a:pPr lvl="3" eaLnBrk="1"/>
            <a:r>
              <a:rPr lang="en-US" dirty="0"/>
              <a:t>Limit the number of people who may make requests on sensitive matters</a:t>
            </a:r>
          </a:p>
          <a:p>
            <a:pPr lvl="3" eaLnBrk="1"/>
            <a:r>
              <a:rPr lang="en-US" dirty="0"/>
              <a:t>Allow even fewer to be able to authorize requests</a:t>
            </a:r>
          </a:p>
          <a:p>
            <a:pPr lvl="3" eaLnBrk="1"/>
            <a:r>
              <a:rPr lang="en-US" dirty="0"/>
              <a:t>Authorizer must never be the requester</a:t>
            </a:r>
          </a:p>
          <a:p>
            <a:pPr lvl="2" eaLnBrk="1"/>
            <a:r>
              <a:rPr lang="en-US" dirty="0"/>
              <a:t>Mandatory vacations to uncover “schemes” that require constant maintenance (presence)</a:t>
            </a:r>
          </a:p>
          <a:p>
            <a:pPr lvl="2" eaLnBrk="1"/>
            <a:r>
              <a:rPr lang="en-US" dirty="0"/>
              <a:t>Job rotation to uncover “schemes” that require constant maintenance (presence)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1588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b="1" dirty="0"/>
              <a:t>Ethics</a:t>
            </a:r>
          </a:p>
          <a:p>
            <a:pPr lvl="1" eaLnBrk="1"/>
            <a:r>
              <a:rPr lang="en-US" dirty="0"/>
              <a:t>A person’s system of values</a:t>
            </a:r>
          </a:p>
          <a:p>
            <a:pPr lvl="1" eaLnBrk="1"/>
            <a:r>
              <a:rPr lang="en-US" dirty="0"/>
              <a:t>Needed in complex situations</a:t>
            </a:r>
          </a:p>
          <a:p>
            <a:pPr lvl="1" eaLnBrk="1"/>
            <a:r>
              <a:rPr lang="en-US" dirty="0"/>
              <a:t>Different people may make different decisions in the same situation</a:t>
            </a:r>
          </a:p>
          <a:p>
            <a:pPr lvl="1" eaLnBrk="1"/>
            <a:r>
              <a:rPr lang="en-US" dirty="0"/>
              <a:t>Companies create codes of ethics to give guidance in ethical decisions</a:t>
            </a:r>
            <a:endParaRPr lang="en-US" i="1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2495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963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372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/>
            <a:r>
              <a:rPr lang="en-US" b="1" dirty="0"/>
              <a:t>Confidentiality</a:t>
            </a:r>
            <a:r>
              <a:rPr lang="en-US" dirty="0"/>
              <a:t>: means that people cannot read sensitive information, either while it is on a computer or while it is traveling across a network.</a:t>
            </a:r>
          </a:p>
          <a:p>
            <a:pPr lvl="1" eaLnBrk="1"/>
            <a:r>
              <a:rPr lang="en-US" b="1" dirty="0"/>
              <a:t>Integrity</a:t>
            </a:r>
            <a:r>
              <a:rPr lang="en-US" dirty="0"/>
              <a:t>: means that attackers cannot change or destroy information, either while it is on a computer or while it is traveling across a network. Or, at least, if information is changed or destroyed, then the receiver can detect the change or restore destroyed data.</a:t>
            </a:r>
          </a:p>
          <a:p>
            <a:pPr lvl="1" eaLnBrk="1"/>
            <a:r>
              <a:rPr lang="en-US" b="1" dirty="0"/>
              <a:t>Availability:</a:t>
            </a:r>
            <a:r>
              <a:rPr lang="en-US" dirty="0"/>
              <a:t> means that people who are authorized to use information are not prevented from doing so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24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b="1" dirty="0"/>
              <a:t>Compromises /attacks</a:t>
            </a:r>
          </a:p>
          <a:p>
            <a:pPr lvl="1" eaLnBrk="1"/>
            <a:r>
              <a:rPr lang="en-US" dirty="0"/>
              <a:t>Successful attacks, also called </a:t>
            </a:r>
            <a:r>
              <a:rPr lang="en-US" i="1" dirty="0"/>
              <a:t>incidents, or breaches</a:t>
            </a:r>
            <a:r>
              <a:rPr lang="en-US" dirty="0"/>
              <a:t> </a:t>
            </a:r>
          </a:p>
          <a:p>
            <a:pPr eaLnBrk="1"/>
            <a:r>
              <a:rPr lang="en-US" b="1" dirty="0"/>
              <a:t>Countermeasures/controls </a:t>
            </a:r>
          </a:p>
          <a:p>
            <a:pPr lvl="1" eaLnBrk="1"/>
            <a:r>
              <a:rPr lang="en-US" dirty="0"/>
              <a:t>Tools used to thwart attacks. Also called </a:t>
            </a:r>
            <a:r>
              <a:rPr lang="en-US" i="1" dirty="0"/>
              <a:t>safeguards</a:t>
            </a:r>
            <a:r>
              <a:rPr lang="en-US" dirty="0"/>
              <a:t>, </a:t>
            </a:r>
            <a:r>
              <a:rPr lang="en-US" i="1" dirty="0"/>
              <a:t>protections</a:t>
            </a:r>
            <a:r>
              <a:rPr lang="en-US" dirty="0"/>
              <a:t>, and </a:t>
            </a:r>
            <a:r>
              <a:rPr lang="en-US" i="1" dirty="0"/>
              <a:t>controls</a:t>
            </a:r>
          </a:p>
          <a:p>
            <a:pPr lvl="1" eaLnBrk="1"/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868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sz="1000" b="1" dirty="0"/>
              <a:t>Employees and Ex-Employees Are Dangerous </a:t>
            </a:r>
            <a:r>
              <a:rPr lang="en-US" sz="1000" dirty="0"/>
              <a:t>because</a:t>
            </a:r>
          </a:p>
          <a:p>
            <a:pPr lvl="2" eaLnBrk="1"/>
            <a:r>
              <a:rPr lang="en-US" sz="1000" dirty="0"/>
              <a:t>They have knowledge of internal systems</a:t>
            </a:r>
          </a:p>
          <a:p>
            <a:pPr lvl="2" eaLnBrk="1"/>
            <a:r>
              <a:rPr lang="en-US" sz="1000" dirty="0"/>
              <a:t>They often have the permissions to access systems</a:t>
            </a:r>
          </a:p>
          <a:p>
            <a:pPr lvl="2" eaLnBrk="1"/>
            <a:r>
              <a:rPr lang="en-US" sz="1000" dirty="0"/>
              <a:t>They often know how to avoid detection</a:t>
            </a:r>
          </a:p>
          <a:p>
            <a:pPr lvl="2" eaLnBrk="1"/>
            <a:r>
              <a:rPr lang="en-US" sz="1000" dirty="0"/>
              <a:t>Employees generally are trusted – but IT and especially IT security professionals are the greatest employee threats (</a:t>
            </a:r>
            <a:r>
              <a:rPr lang="en-US" sz="1000" i="1" dirty="0"/>
              <a:t>Qui </a:t>
            </a:r>
            <a:r>
              <a:rPr lang="en-US" sz="1000" i="1" dirty="0" err="1"/>
              <a:t>custodiet</a:t>
            </a:r>
            <a:r>
              <a:rPr lang="en-US" sz="1000" i="1" dirty="0"/>
              <a:t> custodes?)</a:t>
            </a:r>
          </a:p>
          <a:p>
            <a:pPr eaLnBrk="1"/>
            <a:r>
              <a:rPr lang="en-US" sz="1000" b="1" dirty="0"/>
              <a:t>Employee Financial Theft: </a:t>
            </a:r>
            <a:r>
              <a:rPr lang="en-US" sz="1000" dirty="0"/>
              <a:t>Misappropriation of assets’ Theft of money</a:t>
            </a:r>
          </a:p>
          <a:p>
            <a:pPr eaLnBrk="1"/>
            <a:r>
              <a:rPr lang="en-US" sz="1000" b="1" dirty="0"/>
              <a:t>Employee Theft of Intellectual Property (IP): </a:t>
            </a:r>
            <a:r>
              <a:rPr lang="en-US" sz="1000" dirty="0"/>
              <a:t>Copyrights and patents (formally protected); Trade secrets: plans, product formulations, business processes, and other info that a company wishes to keep secret from competitors</a:t>
            </a:r>
          </a:p>
          <a:p>
            <a:pPr eaLnBrk="1"/>
            <a:r>
              <a:rPr lang="en-US" sz="1000" b="1" dirty="0"/>
              <a:t>Commercial espionage by corporate competitors</a:t>
            </a:r>
          </a:p>
          <a:p>
            <a:pPr lvl="1" eaLnBrk="1"/>
            <a:r>
              <a:rPr lang="en-US" sz="1000" dirty="0"/>
              <a:t>Attacks on confidentiality</a:t>
            </a:r>
          </a:p>
          <a:p>
            <a:pPr lvl="1" eaLnBrk="1"/>
            <a:r>
              <a:rPr lang="en-US" sz="1000" dirty="0"/>
              <a:t>Public information gathering</a:t>
            </a:r>
          </a:p>
          <a:p>
            <a:pPr lvl="2" eaLnBrk="1"/>
            <a:r>
              <a:rPr lang="en-US" sz="1000" dirty="0"/>
              <a:t>Company website and public documents</a:t>
            </a:r>
          </a:p>
          <a:p>
            <a:pPr lvl="2" eaLnBrk="1"/>
            <a:r>
              <a:rPr lang="en-US" sz="1000" dirty="0"/>
              <a:t>Facebook pages of employees, etc.</a:t>
            </a:r>
          </a:p>
          <a:p>
            <a:pPr lvl="1" eaLnBrk="1"/>
            <a:r>
              <a:rPr lang="en-US" sz="1000" dirty="0"/>
              <a:t>Trade secret espionage</a:t>
            </a:r>
          </a:p>
          <a:p>
            <a:pPr lvl="2" eaLnBrk="1"/>
            <a:r>
              <a:rPr lang="en-US" sz="1000" dirty="0"/>
              <a:t>May only be litigated if a company has provided reasonable protection for those secrets</a:t>
            </a:r>
          </a:p>
          <a:p>
            <a:pPr lvl="2" eaLnBrk="1"/>
            <a:r>
              <a:rPr lang="en-US" sz="1000" dirty="0"/>
              <a:t>Reasonableness reflects the sensitivity of the secret and industry security practices</a:t>
            </a:r>
          </a:p>
          <a:p>
            <a:pPr lvl="1" eaLnBrk="1"/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60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028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444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indent="-256032">
              <a:buFont typeface="Wingdings 3"/>
              <a:buChar char=""/>
              <a:defRPr/>
            </a:pPr>
            <a:r>
              <a:rPr lang="en-US" b="1" dirty="0"/>
              <a:t>Identify Corporate Resources Needing Protection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/>
              <a:t>Enumerate all resources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/>
              <a:t>Rate each by sensitivity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b="1" dirty="0"/>
              <a:t>Identify Current IT Security Gaps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b="1" dirty="0"/>
              <a:t>Identify Driving Forces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/>
              <a:t>The threat environment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/>
              <a:t>Compliance laws and regulations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/>
              <a:t>Corporate structure changes, such as mergers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406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ABAB65-A1F1-40F0-AE04-2BA0C9070892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9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3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8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5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3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sc.govt.nz/news/cyber-threat-report-for-20212022-released/" TargetMode="External"/><Relationship Id="rId2" Type="http://schemas.openxmlformats.org/officeDocument/2006/relationships/hyperlink" Target="https://attack.mitr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sc.govt.nz/news/cyber-threat-report-for-20212022-released/#:~:text=The%20NCSC%20recorded%20350%20incidents,404%20in%20the%20previous%20yea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ckland.ac.nz/en/about-us/about-the-university/policy-hub/research-innovation/conduct/intellectual-property-created-staff-students-policy.html" TargetMode="External"/><Relationship Id="rId2" Type="http://schemas.openxmlformats.org/officeDocument/2006/relationships/hyperlink" Target="https://www.aut.ac.nz/privac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terbury.ac.nz/about/governance/ucpolicy/staff/password-policy/Password-Policy.pdf" TargetMode="External"/><Relationship Id="rId2" Type="http://schemas.openxmlformats.org/officeDocument/2006/relationships/hyperlink" Target="https://www.auckland.ac.nz/en/about-us/about-the-university/policy-hub/enabling-environment/digital/use/it-acceptable-use-policy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tp.nz/Members/Code-of-Ethi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Overlapping hexagons creating a seamless design">
            <a:extLst>
              <a:ext uri="{FF2B5EF4-FFF2-40B4-BE49-F238E27FC236}">
                <a16:creationId xmlns:a16="http://schemas.microsoft.com/office/drawing/2014/main" id="{4A3BC331-4320-4FC5-8F39-B6C260E45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8890" b="4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394CF-DE8B-4637-8D72-2D79A8DE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pPr algn="ctr"/>
            <a:r>
              <a:rPr lang="en-NZ" dirty="0">
                <a:solidFill>
                  <a:srgbClr val="FFFFFF"/>
                </a:solidFill>
              </a:rPr>
              <a:t>COMP821 Information </a:t>
            </a:r>
            <a:r>
              <a:rPr lang="en-NZ" dirty="0" err="1">
                <a:solidFill>
                  <a:srgbClr val="FFFFFF"/>
                </a:solidFill>
              </a:rPr>
              <a:t>SecuritY</a:t>
            </a:r>
            <a:r>
              <a:rPr lang="en-NZ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DACF5-C40B-4312-A4EF-DBFD4046F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Session I Introduction to information security</a:t>
            </a:r>
          </a:p>
          <a:p>
            <a:r>
              <a:rPr lang="en-NZ" dirty="0">
                <a:solidFill>
                  <a:srgbClr val="FFFFFF"/>
                </a:solidFill>
              </a:rPr>
              <a:t>Krassie Petrova, February 2024</a:t>
            </a:r>
          </a:p>
        </p:txBody>
      </p: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b="1" dirty="0">
                <a:solidFill>
                  <a:srgbClr val="FF0000"/>
                </a:solidFill>
              </a:rPr>
              <a:t>What to do 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b="1" dirty="0">
                <a:solidFill>
                  <a:srgbClr val="FFFF00"/>
                </a:solidFill>
              </a:rPr>
              <a:t>Identify</a:t>
            </a:r>
            <a:r>
              <a:rPr lang="en-US" b="1" dirty="0"/>
              <a:t> Corporate Resources Needing Protection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b="1" dirty="0">
                <a:solidFill>
                  <a:srgbClr val="FFFF00"/>
                </a:solidFill>
              </a:rPr>
              <a:t>Identify</a:t>
            </a:r>
            <a:r>
              <a:rPr lang="en-US" b="1" dirty="0"/>
              <a:t> Current IT Security Gaps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b="1" dirty="0">
                <a:solidFill>
                  <a:srgbClr val="FFFF00"/>
                </a:solidFill>
              </a:rPr>
              <a:t>Identify</a:t>
            </a:r>
            <a:r>
              <a:rPr lang="en-US" b="1" dirty="0"/>
              <a:t> Driving Forces</a:t>
            </a:r>
          </a:p>
          <a:p>
            <a:pPr marL="109728" indent="0" algn="ctr">
              <a:buNone/>
              <a:defRPr/>
            </a:pPr>
            <a:r>
              <a:rPr lang="en-US" b="1" dirty="0"/>
              <a:t>And</a:t>
            </a:r>
          </a:p>
          <a:p>
            <a:pPr lvl="1" algn="ctr" eaLnBrk="1"/>
            <a:r>
              <a:rPr lang="en-US" dirty="0">
                <a:solidFill>
                  <a:srgbClr val="FFFF00"/>
                </a:solidFill>
              </a:rPr>
              <a:t>Develop</a:t>
            </a:r>
            <a:r>
              <a:rPr lang="en-US" dirty="0"/>
              <a:t> a remediation plan for all security gaps</a:t>
            </a:r>
          </a:p>
          <a:p>
            <a:pPr lvl="1" algn="ctr" eaLnBrk="1" hangingPunct="1"/>
            <a:r>
              <a:rPr lang="en-US" dirty="0">
                <a:solidFill>
                  <a:srgbClr val="FFFF00"/>
                </a:solidFill>
              </a:rPr>
              <a:t>Develop</a:t>
            </a:r>
            <a:r>
              <a:rPr lang="en-US" dirty="0"/>
              <a:t> a remediation plan for every resource unless it is well protected</a:t>
            </a:r>
          </a:p>
          <a:p>
            <a:pPr lvl="1" algn="ctr" eaLnBrk="1"/>
            <a:r>
              <a:rPr lang="en-US" dirty="0">
                <a:solidFill>
                  <a:srgbClr val="FFFF00"/>
                </a:solidFill>
              </a:rPr>
              <a:t>Prioritize</a:t>
            </a:r>
            <a:r>
              <a:rPr lang="en-US" dirty="0"/>
              <a:t>  projects that will provide the largest returns</a:t>
            </a:r>
          </a:p>
          <a:p>
            <a:pPr lvl="1" eaLnBrk="1"/>
            <a:r>
              <a:rPr lang="en-US" dirty="0">
                <a:solidFill>
                  <a:srgbClr val="FF0000"/>
                </a:solidFill>
              </a:rPr>
              <a:t>WHO is doing it</a:t>
            </a:r>
            <a:r>
              <a:rPr lang="en-US" dirty="0"/>
              <a:t>: CHIEF INFORMATION SECUIRTY OFFICER (CISO)  (inhouse) ( outsourcing)</a:t>
            </a:r>
          </a:p>
          <a:p>
            <a:pPr marL="109728" indent="0" algn="ctr">
              <a:buNone/>
              <a:defRPr/>
            </a:pPr>
            <a:endParaRPr lang="en-US" b="1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D3A1E9-9352-419A-B6E1-42C5D4861E4B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10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Strategic IT Security Planning</a:t>
            </a:r>
          </a:p>
        </p:txBody>
      </p:sp>
    </p:spTree>
    <p:extLst>
      <p:ext uri="{BB962C8B-B14F-4D97-AF65-F5344CB8AC3E}">
        <p14:creationId xmlns:p14="http://schemas.microsoft.com/office/powerpoint/2010/main" val="85186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1B8470-1006-4C86-9101-92D4BB3E00C8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11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Example 1 - E-Mail Outsourcing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3001"/>
            <a:ext cx="7683500" cy="48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E2975E-CFBA-4CEE-92EA-D2DA6575F4C7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13519"/>
            <a:ext cx="8229600" cy="71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Example2 = Managed Security Service Provider (MSSP)</a:t>
            </a:r>
          </a:p>
        </p:txBody>
      </p:sp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4" t="9100" r="3197" b="2937"/>
          <a:stretch>
            <a:fillRect/>
          </a:stretch>
        </p:blipFill>
        <p:spPr bwMode="auto">
          <a:xfrm>
            <a:off x="2120106" y="1104900"/>
            <a:ext cx="79517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22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361E6D-9241-4BF4-A0EB-B71E925E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lvl="1"/>
            <a:r>
              <a:rPr lang="en-US" dirty="0"/>
              <a:t>What is  </a:t>
            </a:r>
            <a:r>
              <a:rPr lang="en-NZ" dirty="0"/>
              <a:t>MITRE ATT&amp;CK? </a:t>
            </a:r>
            <a:r>
              <a:rPr lang="en-NZ" dirty="0">
                <a:hlinkClick r:id="rId2"/>
              </a:rPr>
              <a:t>https://attack.mitre.org/</a:t>
            </a:r>
            <a:r>
              <a:rPr lang="en-NZ" dirty="0"/>
              <a:t> </a:t>
            </a:r>
            <a:endParaRPr lang="en-US" dirty="0"/>
          </a:p>
          <a:p>
            <a:pPr marL="392113" lvl="1"/>
            <a:endParaRPr lang="en-US" dirty="0"/>
          </a:p>
          <a:p>
            <a:pPr marL="392113" lvl="1"/>
            <a:r>
              <a:rPr lang="en-US" dirty="0"/>
              <a:t>NCSC= National Cyber Security Centre, under the Government Communications Security Bureau</a:t>
            </a:r>
          </a:p>
          <a:p>
            <a:pPr marL="392113" lvl="1"/>
            <a:r>
              <a:rPr lang="en-NZ" dirty="0">
                <a:hlinkClick r:id="rId3"/>
              </a:rPr>
              <a:t>https://www.ncsc.govt.nz/news/cyber-threat-report-for-20212022-released/</a:t>
            </a:r>
            <a:r>
              <a:rPr lang="en-US" dirty="0"/>
              <a:t> </a:t>
            </a:r>
          </a:p>
          <a:p>
            <a:pPr marL="392113" lvl="1"/>
            <a:endParaRPr lang="en-US" dirty="0"/>
          </a:p>
          <a:p>
            <a:pPr marL="392113" lvl="1"/>
            <a:r>
              <a:rPr lang="en-US" dirty="0">
                <a:hlinkClick r:id="rId4"/>
              </a:rPr>
              <a:t>https://www.ncsc.govt.nz/news/cyber-threat-report-for-20212022-released/#:~:text=The%20NCSC%20recorded%20350%20incidents,404%20in%20the%20previous%20year</a:t>
            </a:r>
            <a:r>
              <a:rPr lang="en-US" dirty="0"/>
              <a:t>. </a:t>
            </a:r>
          </a:p>
          <a:p>
            <a:pPr marL="392113"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FEA83-C067-4268-868B-FED7235C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626" y="334852"/>
            <a:ext cx="9238434" cy="1852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Lessons learnt from the case studies in the NCSC Cyberthreat Report 2021/2022</a:t>
            </a:r>
            <a:br>
              <a:rPr lang="en-US" dirty="0">
                <a:highlight>
                  <a:srgbClr val="FFFF00"/>
                </a:highlight>
              </a:rPr>
            </a:br>
            <a:endParaRPr lang="en-NZ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8BEBF-B695-4F4E-9B6A-02D14D58C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DF3D5ACE-0B44-480C-935B-5F54025620F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CABF3-8C5A-EA82-D16F-7CE60F2B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47" y="0"/>
            <a:ext cx="4873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7A833-6BE7-B275-473F-92FA99B2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35" y="0"/>
            <a:ext cx="885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F5223-3DBC-56FD-9ABB-7528714A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1" y="1911699"/>
            <a:ext cx="10128738" cy="3034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0803B5-A0DB-3A7D-503C-2B1191796A27}"/>
              </a:ext>
            </a:extLst>
          </p:cNvPr>
          <p:cNvSpPr txBox="1"/>
          <p:nvPr/>
        </p:nvSpPr>
        <p:spPr>
          <a:xfrm>
            <a:off x="2043485" y="477078"/>
            <a:ext cx="33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Page 7 </a:t>
            </a:r>
          </a:p>
        </p:txBody>
      </p:sp>
    </p:spTree>
    <p:extLst>
      <p:ext uri="{BB962C8B-B14F-4D97-AF65-F5344CB8AC3E}">
        <p14:creationId xmlns:p14="http://schemas.microsoft.com/office/powerpoint/2010/main" val="298762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0C6EC-5751-93A3-421A-E8F55F92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93" y="590340"/>
            <a:ext cx="7234813" cy="5677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7E8BF2-43E6-E24E-EEE2-E21AA92AB56C}"/>
              </a:ext>
            </a:extLst>
          </p:cNvPr>
          <p:cNvSpPr txBox="1"/>
          <p:nvPr/>
        </p:nvSpPr>
        <p:spPr>
          <a:xfrm>
            <a:off x="270344" y="659958"/>
            <a:ext cx="104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Page 8</a:t>
            </a:r>
          </a:p>
        </p:txBody>
      </p:sp>
    </p:spTree>
    <p:extLst>
      <p:ext uri="{BB962C8B-B14F-4D97-AF65-F5344CB8AC3E}">
        <p14:creationId xmlns:p14="http://schemas.microsoft.com/office/powerpoint/2010/main" val="207396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87731-08DC-40D5-E6F3-411BAC340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1" y="896815"/>
            <a:ext cx="10128738" cy="5064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1E71E9-61CF-8D80-7646-966E76842DD9}"/>
              </a:ext>
            </a:extLst>
          </p:cNvPr>
          <p:cNvSpPr txBox="1"/>
          <p:nvPr/>
        </p:nvSpPr>
        <p:spPr>
          <a:xfrm>
            <a:off x="310101" y="246490"/>
            <a:ext cx="197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Page 10</a:t>
            </a:r>
          </a:p>
        </p:txBody>
      </p:sp>
    </p:spTree>
    <p:extLst>
      <p:ext uri="{BB962C8B-B14F-4D97-AF65-F5344CB8AC3E}">
        <p14:creationId xmlns:p14="http://schemas.microsoft.com/office/powerpoint/2010/main" val="405498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DCFD-091F-0591-C34C-1B6F9229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51075"/>
            <a:ext cx="9238434" cy="1751929"/>
          </a:xfrm>
        </p:spPr>
        <p:txBody>
          <a:bodyPr/>
          <a:lstStyle/>
          <a:p>
            <a:r>
              <a:rPr lang="en-US" sz="2800" b="1" dirty="0"/>
              <a:t>Planning for information security   - Risk analysis and  Security policies</a:t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7E81-9418-FF3B-63B5-655487C4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946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4953000"/>
          </a:xfrm>
        </p:spPr>
        <p:txBody>
          <a:bodyPr/>
          <a:lstStyle/>
          <a:p>
            <a:pPr eaLnBrk="1" hangingPunct="1"/>
            <a:r>
              <a:rPr lang="en-US" dirty="0"/>
              <a:t>Information security:  developeing and maintaining  controls  and mechanisms for protecting  information assets  (systems)  against attacks; dealing with the consequences of successful attacks</a:t>
            </a:r>
          </a:p>
          <a:p>
            <a:pPr eaLnBrk="1" hangingPunct="1"/>
            <a:r>
              <a:rPr lang="en-US" dirty="0"/>
              <a:t>Session 1 </a:t>
            </a:r>
          </a:p>
          <a:p>
            <a:pPr lvl="1"/>
            <a:r>
              <a:rPr lang="en-US" dirty="0"/>
              <a:t>	Threat environment.  Attackers and  attacks. </a:t>
            </a:r>
          </a:p>
          <a:p>
            <a:pPr marL="0" indent="0">
              <a:buNone/>
            </a:pPr>
            <a:r>
              <a:rPr lang="en-US" sz="1600" b="1" dirty="0"/>
              <a:t>	Planning for information security   - Risk analysis and  Security policies </a:t>
            </a:r>
          </a:p>
          <a:p>
            <a:pPr eaLnBrk="1" hangingPunct="1"/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91AB73C3-BA66-4172-8976-401D73AEB235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pPr>
              <a:defRPr/>
            </a:pPr>
            <a:r>
              <a:rPr lang="en-US" dirty="0"/>
              <a:t>Orientation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9A820B-177D-4B02-958E-A1E4A9414571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20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Risk Analysis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21FA045-804A-4397-8C2A-B1C30B71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37" y="1903004"/>
            <a:ext cx="5298873" cy="3454607"/>
          </a:xfrm>
          <a:ln>
            <a:prstDash val="solid"/>
          </a:ln>
        </p:spPr>
        <p:txBody>
          <a:bodyPr/>
          <a:lstStyle/>
          <a:p>
            <a:pPr eaLnBrk="1" hangingPunct="1"/>
            <a:r>
              <a:rPr lang="en-US" dirty="0"/>
              <a:t>Asset Value (AV)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/>
              <a:t>X Exposure Factor (EF)</a:t>
            </a:r>
          </a:p>
          <a:p>
            <a:pPr lvl="1" eaLnBrk="1" hangingPunct="1"/>
            <a:r>
              <a:rPr lang="en-US" dirty="0"/>
              <a:t>Percentage loss in asset value if a compromise occurs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/>
              <a:t>Single Loss Expectancy (SLE)</a:t>
            </a:r>
          </a:p>
          <a:p>
            <a:pPr lvl="1" eaLnBrk="1" hangingPunct="1"/>
            <a:r>
              <a:rPr lang="en-US" dirty="0"/>
              <a:t>Expected loss in case of a compromise. </a:t>
            </a:r>
          </a:p>
          <a:p>
            <a:pPr marL="392113" lvl="1" indent="0" eaLnBrk="1" hangingPunct="1">
              <a:buNone/>
            </a:pPr>
            <a:r>
              <a:rPr lang="en-US" dirty="0"/>
              <a:t>SLE=AV*EF</a:t>
            </a:r>
          </a:p>
          <a:p>
            <a:pPr marL="392113" lvl="1" indent="0" eaLnBrk="1" hangingPunct="1">
              <a:buNone/>
            </a:pPr>
            <a:endParaRPr lang="en-US" dirty="0"/>
          </a:p>
          <a:p>
            <a:pPr marL="392113" lvl="1" indent="0" eaLnBrk="1" hangingPunct="1">
              <a:buNone/>
            </a:pPr>
            <a:r>
              <a:rPr lang="en-US" dirty="0"/>
              <a:t>SLE: Single Loss Expectancy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D6A2C11F-24BC-4921-A391-1EFF705B7D25}"/>
              </a:ext>
            </a:extLst>
          </p:cNvPr>
          <p:cNvSpPr txBox="1">
            <a:spLocks/>
          </p:cNvSpPr>
          <p:nvPr/>
        </p:nvSpPr>
        <p:spPr>
          <a:xfrm>
            <a:off x="6589692" y="1474224"/>
            <a:ext cx="4041775" cy="3941763"/>
          </a:xfrm>
          <a:prstGeom prst="rect">
            <a:avLst/>
          </a:prstGeom>
          <a:ln>
            <a:prstDash val="solid"/>
          </a:ln>
        </p:spPr>
        <p:txBody>
          <a:bodyPr/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Annualized Rate of Occurrence (ARO)</a:t>
            </a:r>
          </a:p>
          <a:p>
            <a:pPr lvl="1"/>
            <a:r>
              <a:rPr lang="en-US" dirty="0"/>
              <a:t>Annual probability of a compromise</a:t>
            </a:r>
          </a:p>
          <a:p>
            <a:pPr>
              <a:spcBef>
                <a:spcPts val="1200"/>
              </a:spcBef>
            </a:pPr>
            <a:r>
              <a:rPr lang="en-US" dirty="0"/>
              <a:t>Annualized Loss Expectancy (ALE)</a:t>
            </a:r>
          </a:p>
          <a:p>
            <a:pPr lvl="1"/>
            <a:r>
              <a:rPr lang="en-US" dirty="0"/>
              <a:t>Expected loss per year from this type of compromise.</a:t>
            </a:r>
          </a:p>
          <a:p>
            <a:pPr marL="392113" lvl="1"/>
            <a:r>
              <a:rPr lang="en-US" dirty="0"/>
              <a:t>ALE=SLE*ARO</a:t>
            </a:r>
          </a:p>
          <a:p>
            <a:pPr marL="392113" lvl="1"/>
            <a:endParaRPr lang="en-US" dirty="0"/>
          </a:p>
          <a:p>
            <a:pPr marL="392113" lvl="1"/>
            <a:r>
              <a:rPr lang="en-US" dirty="0"/>
              <a:t>ALE: Annualized Loss  Expectancy</a:t>
            </a:r>
          </a:p>
        </p:txBody>
      </p:sp>
    </p:spTree>
    <p:extLst>
      <p:ext uri="{BB962C8B-B14F-4D97-AF65-F5344CB8AC3E}">
        <p14:creationId xmlns:p14="http://schemas.microsoft.com/office/powerpoint/2010/main" val="308930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296316-2444-4B17-8FCF-2FE2F4A84DAF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21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3690" y="46037"/>
            <a:ext cx="9262056" cy="7921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Classic Risk Analysis Calculation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19157"/>
              </p:ext>
            </p:extLst>
          </p:nvPr>
        </p:nvGraphicFramePr>
        <p:xfrm>
          <a:off x="1447137" y="838201"/>
          <a:ext cx="8725564" cy="5687606"/>
        </p:xfrm>
        <a:graphic>
          <a:graphicData uri="http://schemas.openxmlformats.org/drawingml/2006/table">
            <a:tbl>
              <a:tblPr/>
              <a:tblGrid>
                <a:gridCol w="479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Base Case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Countermeasure (control)  in place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Control 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Asset Value (AV)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Exposure Factor (EF)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Single Loss Expectancy (SLE): = AV*EF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$80,000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Rate of Occurrence (ARO)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Loss Expectancy (ALE):  = SLE*ARO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$40,000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5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ALE Reduction for Countermeasure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$30,000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Saving before cost of A 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Countermeasure Cost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$17,000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Cost of 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Net Countermeasure Value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13,000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057400" y="838200"/>
            <a:ext cx="38862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Countermeasure A should reduce the exposure factor by 75% (from 80% to 20%). Its cost is $17000 per year. The related attack is estimated to be successful once every two years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E07842-C49B-B3C4-92BF-326F0A88FA5C}"/>
              </a:ext>
            </a:extLst>
          </p:cNvPr>
          <p:cNvCxnSpPr/>
          <p:nvPr/>
        </p:nvCxnSpPr>
        <p:spPr>
          <a:xfrm flipH="1">
            <a:off x="8690776" y="4715123"/>
            <a:ext cx="500932" cy="230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1265F8-E96F-76BB-F1CA-2882EB33AC7E}"/>
              </a:ext>
            </a:extLst>
          </p:cNvPr>
          <p:cNvCxnSpPr/>
          <p:nvPr/>
        </p:nvCxnSpPr>
        <p:spPr>
          <a:xfrm flipH="1">
            <a:off x="8810045" y="5414838"/>
            <a:ext cx="278296" cy="71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850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5A9DD2-AC4B-45E8-96EE-0775C7BB4287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5380" y="274638"/>
            <a:ext cx="9985420" cy="7921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CONT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62173"/>
              </p:ext>
            </p:extLst>
          </p:nvPr>
        </p:nvGraphicFramePr>
        <p:xfrm>
          <a:off x="1558456" y="858741"/>
          <a:ext cx="8880944" cy="5394424"/>
        </p:xfrm>
        <a:graphic>
          <a:graphicData uri="http://schemas.openxmlformats.org/drawingml/2006/table">
            <a:tbl>
              <a:tblPr/>
              <a:tblGrid>
                <a:gridCol w="4732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Base Case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Countermeasure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Asset Value (AV)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Exposure Factor (EF)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Single Loss Expectancy (SLE): = AV*EF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$80,000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$80,000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Rate of Occurrence (ARO)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6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Loss Expectancy (ALE):  = SLE*ARO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$40,000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ALE Reduction for Countermeasure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Countermeasure Cost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$4,000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Net Countermeasure Value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$16,000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828800" y="938940"/>
            <a:ext cx="4191000" cy="9200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Countermeasure B should cut the frequency of compromises in half. Its annual cost is $4000</a:t>
            </a:r>
          </a:p>
        </p:txBody>
      </p:sp>
    </p:spTree>
    <p:extLst>
      <p:ext uri="{BB962C8B-B14F-4D97-AF65-F5344CB8AC3E}">
        <p14:creationId xmlns:p14="http://schemas.microsoft.com/office/powerpoint/2010/main" val="414319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1AA797-8AE5-4642-93F4-DA6087D4CE17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23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8411" y="274638"/>
            <a:ext cx="9882389" cy="56832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err="1"/>
              <a:t>CoMPARE</a:t>
            </a:r>
            <a:r>
              <a:rPr lang="en-US" sz="3200" dirty="0"/>
              <a:t>: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91525"/>
              </p:ext>
            </p:extLst>
          </p:nvPr>
        </p:nvGraphicFramePr>
        <p:xfrm>
          <a:off x="1701579" y="842965"/>
          <a:ext cx="9181069" cy="5886250"/>
        </p:xfrm>
        <a:graphic>
          <a:graphicData uri="http://schemas.openxmlformats.org/drawingml/2006/table">
            <a:tbl>
              <a:tblPr/>
              <a:tblGrid>
                <a:gridCol w="4746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Base Case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Countermeasure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Asset Value (AV)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Exposure Factor (EF)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Single Loss Expectancy (SLE): = AV*EF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$80,000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$80,000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Rate of Occurrence (ARO)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25%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5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Loss Expectancy (ALE):  = SLE*ARO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$40,000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ALE Reduction for Countermeasure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$30,000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$20,000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Countermeasure Cost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$17,000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$4,000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Annualized Net Countermeasure Value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$13,000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$16,000</a:t>
                      </a:r>
                    </a:p>
                  </a:txBody>
                  <a:tcPr marL="119423" marR="119423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9423" marR="119423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752600" y="914401"/>
            <a:ext cx="4419600" cy="1017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/>
              <a:t>Although Countermeasure A reduces the ALE more,</a:t>
            </a:r>
          </a:p>
          <a:p>
            <a:pPr algn="ctr">
              <a:defRPr/>
            </a:pPr>
            <a:r>
              <a:rPr lang="en-US" sz="1050" dirty="0"/>
              <a:t>Countermeasure B is much less expensive.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1050" dirty="0"/>
              <a:t>The annualized net countermeasure value for B is larger.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1050" dirty="0"/>
              <a:t>The company should select Countermeasure B.</a:t>
            </a:r>
          </a:p>
        </p:txBody>
      </p:sp>
    </p:spTree>
    <p:extLst>
      <p:ext uri="{BB962C8B-B14F-4D97-AF65-F5344CB8AC3E}">
        <p14:creationId xmlns:p14="http://schemas.microsoft.com/office/powerpoint/2010/main" val="421809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A7D6-9345-BD42-954B-F9687EFA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00" y="795867"/>
            <a:ext cx="9238434" cy="3810000"/>
          </a:xfrm>
        </p:spPr>
        <p:txBody>
          <a:bodyPr/>
          <a:lstStyle/>
          <a:p>
            <a:endParaRPr lang="en-NZ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F7F002D-357F-870D-08AC-2E3563D16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657653"/>
              </p:ext>
            </p:extLst>
          </p:nvPr>
        </p:nvGraphicFramePr>
        <p:xfrm>
          <a:off x="663575" y="1255713"/>
          <a:ext cx="108664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66001" imgH="4343400" progId="Excel.Sheet.12">
                  <p:embed/>
                </p:oleObj>
              </mc:Choice>
              <mc:Fallback>
                <p:oleObj name="Worksheet" r:id="rId2" imgW="10866001" imgH="4343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3575" y="1255713"/>
                        <a:ext cx="10866438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26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1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995863"/>
          </a:xfrm>
        </p:spPr>
        <p:txBody>
          <a:bodyPr/>
          <a:lstStyle/>
          <a:p>
            <a:pPr lvl="1" eaLnBrk="1"/>
            <a:endParaRPr lang="en-US" dirty="0"/>
          </a:p>
          <a:p>
            <a:pPr eaLnBrk="1"/>
            <a:r>
              <a:rPr lang="en-US" dirty="0"/>
              <a:t>Four  Main Choices When You Face Risk</a:t>
            </a:r>
          </a:p>
          <a:p>
            <a:pPr marL="560070" lvl="1" indent="-285750" eaLnBrk="1">
              <a:buFont typeface="Arial" panose="020B0604020202020204" pitchFamily="34" charset="0"/>
              <a:buChar char="•"/>
            </a:pPr>
            <a:r>
              <a:rPr lang="en-US" dirty="0"/>
              <a:t>Risk reduction</a:t>
            </a:r>
          </a:p>
          <a:p>
            <a:pPr marL="560070" lvl="1" indent="-285750" eaLnBrk="1">
              <a:buFont typeface="Arial" panose="020B0604020202020204" pitchFamily="34" charset="0"/>
              <a:buChar char="•"/>
            </a:pPr>
            <a:r>
              <a:rPr lang="en-US" dirty="0"/>
              <a:t>Risk acceptance</a:t>
            </a:r>
          </a:p>
          <a:p>
            <a:pPr marL="560070" lvl="1" indent="-285750" eaLnBrk="1">
              <a:buFont typeface="Arial" panose="020B0604020202020204" pitchFamily="34" charset="0"/>
              <a:buChar char="•"/>
            </a:pPr>
            <a:r>
              <a:rPr lang="en-US" dirty="0"/>
              <a:t>Risk transference</a:t>
            </a:r>
          </a:p>
          <a:p>
            <a:pPr marL="560070" lvl="1" indent="-285750" eaLnBrk="1">
              <a:buFont typeface="Arial" panose="020B0604020202020204" pitchFamily="34" charset="0"/>
              <a:buChar char="•"/>
            </a:pPr>
            <a:r>
              <a:rPr lang="en-US" dirty="0"/>
              <a:t>Risk avoidance</a:t>
            </a:r>
          </a:p>
          <a:p>
            <a:pPr lvl="1" eaLnBrk="1" hangingPunct="1"/>
            <a:endParaRPr lang="en-US" dirty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813EE-D14E-460C-87B7-85C74A26CB66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25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Responding to Risk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B2E4D-4F1C-CEDF-1E42-66ECED7086AA}"/>
              </a:ext>
            </a:extLst>
          </p:cNvPr>
          <p:cNvSpPr txBox="1"/>
          <p:nvPr/>
        </p:nvSpPr>
        <p:spPr>
          <a:xfrm>
            <a:off x="469127" y="3793332"/>
            <a:ext cx="11473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/>
            <a:r>
              <a:rPr lang="en-US" b="1" dirty="0">
                <a:solidFill>
                  <a:schemeClr val="accent5"/>
                </a:solidFill>
              </a:rPr>
              <a:t>Risk Reduction </a:t>
            </a:r>
            <a:r>
              <a:rPr lang="en-US" b="1" dirty="0"/>
              <a:t>: </a:t>
            </a:r>
            <a:r>
              <a:rPr lang="en-US" dirty="0"/>
              <a:t>Most common. Install countermeasures to reduce harm. Makes sense only if risk analysis justifies the countermeasure</a:t>
            </a:r>
          </a:p>
          <a:p>
            <a:pPr eaLnBrk="1"/>
            <a:r>
              <a:rPr lang="en-US" b="1" dirty="0">
                <a:solidFill>
                  <a:schemeClr val="accent5"/>
                </a:solidFill>
              </a:rPr>
              <a:t>Risk Acceptance</a:t>
            </a:r>
            <a:r>
              <a:rPr lang="en-US" b="1" dirty="0"/>
              <a:t>: </a:t>
            </a:r>
            <a:r>
              <a:rPr lang="en-US" dirty="0"/>
              <a:t>If protecting  too expensive, accept losses when they occur.  Good for small unlikely losses ; Good for large but rare losses</a:t>
            </a:r>
          </a:p>
          <a:p>
            <a:pPr eaLnBrk="1"/>
            <a:r>
              <a:rPr lang="en-US" b="1" dirty="0">
                <a:solidFill>
                  <a:schemeClr val="accent5"/>
                </a:solidFill>
              </a:rPr>
              <a:t>Risk Transference</a:t>
            </a:r>
            <a:r>
              <a:rPr lang="en-US" b="1" dirty="0"/>
              <a:t>:  </a:t>
            </a:r>
            <a:r>
              <a:rPr lang="en-US" dirty="0"/>
              <a:t>Buy insurance against security-related losses. Especially good for rare but extremely damaging attacks. Does not mean a company can avoid working on IT security (If bad security, will not be insurable.   With better security, will pay lower premiums)</a:t>
            </a:r>
          </a:p>
          <a:p>
            <a:pPr eaLnBrk="1"/>
            <a:r>
              <a:rPr lang="en-US" b="1" dirty="0">
                <a:solidFill>
                  <a:schemeClr val="accent5"/>
                </a:solidFill>
              </a:rPr>
              <a:t>Risk Avoidance</a:t>
            </a:r>
            <a:r>
              <a:rPr lang="en-US" b="1" dirty="0"/>
              <a:t>: Do not </a:t>
            </a:r>
            <a:r>
              <a:rPr lang="en-US" dirty="0"/>
              <a:t> take a risky action. But…you Lose the benefits of the action. This may cause anger against IT security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08496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800D-964D-FB08-466F-961B0B42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Information security policies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C8B7754-0EEC-17C0-BFD8-76E09890D9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10944" r="4401" b="6883"/>
          <a:stretch>
            <a:fillRect/>
          </a:stretch>
        </p:blipFill>
        <p:spPr bwMode="auto">
          <a:xfrm>
            <a:off x="2949447" y="2286000"/>
            <a:ext cx="619944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03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1"/>
          <p:cNvSpPr>
            <a:spLocks noGrp="1"/>
          </p:cNvSpPr>
          <p:nvPr>
            <p:ph idx="1"/>
          </p:nvPr>
        </p:nvSpPr>
        <p:spPr>
          <a:xfrm>
            <a:off x="1981200" y="1143000"/>
            <a:ext cx="4666090" cy="5029200"/>
          </a:xfrm>
        </p:spPr>
        <p:txBody>
          <a:bodyPr>
            <a:normAutofit fontScale="92500" lnSpcReduction="20000"/>
          </a:bodyPr>
          <a:lstStyle/>
          <a:p>
            <a:pPr eaLnBrk="1"/>
            <a:r>
              <a:rPr lang="en-US" b="1" dirty="0"/>
              <a:t>Tiers of Security Policies</a:t>
            </a:r>
          </a:p>
          <a:p>
            <a:pPr lvl="1" eaLnBrk="1"/>
            <a:r>
              <a:rPr lang="en-US" dirty="0"/>
              <a:t>One Brief corporate security policy to drive everything plus </a:t>
            </a:r>
          </a:p>
          <a:p>
            <a:pPr lvl="1" eaLnBrk="1"/>
            <a:r>
              <a:rPr lang="en-US" dirty="0"/>
              <a:t>Major policies</a:t>
            </a:r>
          </a:p>
          <a:p>
            <a:pPr lvl="2" eaLnBrk="1"/>
            <a:r>
              <a:rPr lang="en-US" dirty="0"/>
              <a:t>E-mail</a:t>
            </a:r>
          </a:p>
          <a:p>
            <a:pPr lvl="2" eaLnBrk="1"/>
            <a:r>
              <a:rPr lang="en-US" dirty="0"/>
              <a:t>Hiring and firing</a:t>
            </a:r>
          </a:p>
          <a:p>
            <a:pPr lvl="2" eaLnBrk="1"/>
            <a:r>
              <a:rPr lang="en-US" dirty="0"/>
              <a:t>Personally identifiable information</a:t>
            </a:r>
          </a:p>
          <a:p>
            <a:pPr lvl="2" eaLnBrk="1"/>
            <a:r>
              <a:rPr lang="en-US" dirty="0"/>
              <a:t>IP</a:t>
            </a:r>
          </a:p>
          <a:p>
            <a:pPr lvl="2" eaLnBrk="1"/>
            <a:r>
              <a:rPr lang="en-US" dirty="0"/>
              <a:t>…</a:t>
            </a:r>
          </a:p>
          <a:p>
            <a:pPr eaLnBrk="1" hangingPunct="1"/>
            <a:r>
              <a:rPr lang="en-US" sz="2000" dirty="0">
                <a:hlinkClick r:id="rId2"/>
              </a:rPr>
              <a:t>https://www.aut.ac.nz/privacy</a:t>
            </a:r>
            <a:endParaRPr lang="en-US" sz="2000" dirty="0"/>
          </a:p>
          <a:p>
            <a:pPr eaLnBrk="1" hangingPunct="1"/>
            <a:r>
              <a:rPr lang="en-US" sz="2000" dirty="0">
                <a:hlinkClick r:id="rId3"/>
              </a:rPr>
              <a:t>https://www.auckland.ac.nz/en/about-us/about-the-university/policy-hub/research-innovation/conduct/intellectual-property-created-staff-students-policy.html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F1B6CC-E752-4207-9CF8-547383A6274A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27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9246" y="285441"/>
            <a:ext cx="9238434" cy="857559"/>
          </a:xfrm>
        </p:spPr>
        <p:txBody>
          <a:bodyPr/>
          <a:lstStyle/>
          <a:p>
            <a:pPr>
              <a:defRPr/>
            </a:pPr>
            <a:r>
              <a:rPr lang="en-US" dirty="0"/>
              <a:t>Information security policies: Types and examples</a:t>
            </a:r>
          </a:p>
        </p:txBody>
      </p:sp>
    </p:spTree>
    <p:extLst>
      <p:ext uri="{BB962C8B-B14F-4D97-AF65-F5344CB8AC3E}">
        <p14:creationId xmlns:p14="http://schemas.microsoft.com/office/powerpoint/2010/main" val="3597339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1"/>
          <p:cNvSpPr>
            <a:spLocks noGrp="1"/>
          </p:cNvSpPr>
          <p:nvPr>
            <p:ph idx="1"/>
          </p:nvPr>
        </p:nvSpPr>
        <p:spPr>
          <a:xfrm>
            <a:off x="1429566" y="2286000"/>
            <a:ext cx="8740152" cy="3810000"/>
          </a:xfrm>
        </p:spPr>
        <p:txBody>
          <a:bodyPr/>
          <a:lstStyle/>
          <a:p>
            <a:pPr marL="0" indent="0" eaLnBrk="1">
              <a:buNone/>
            </a:pPr>
            <a:endParaRPr lang="en-US" b="1" dirty="0"/>
          </a:p>
          <a:p>
            <a:pPr lvl="1" eaLnBrk="1"/>
            <a:r>
              <a:rPr lang="en-US" dirty="0"/>
              <a:t>Acceptable use policy</a:t>
            </a:r>
          </a:p>
          <a:p>
            <a:pPr lvl="2" eaLnBrk="1"/>
            <a:r>
              <a:rPr lang="en-US" dirty="0"/>
              <a:t>Summarizes key points of special importance for users</a:t>
            </a:r>
          </a:p>
          <a:p>
            <a:pPr lvl="2" eaLnBrk="1"/>
            <a:r>
              <a:rPr lang="en-US" dirty="0"/>
              <a:t>Typically, must be signed by users</a:t>
            </a:r>
          </a:p>
          <a:p>
            <a:pPr marL="274320" lvl="2" indent="0" eaLnBrk="1">
              <a:buNone/>
            </a:pPr>
            <a:r>
              <a:rPr lang="en-US" dirty="0">
                <a:hlinkClick r:id="rId2"/>
              </a:rPr>
              <a:t>https://www.auckland.ac.nz/en/about-us/about-the-university/policy-hub/enabling-environment/digital/use/it-acceptable-use-policy.html</a:t>
            </a:r>
            <a:endParaRPr lang="en-US" dirty="0"/>
          </a:p>
          <a:p>
            <a:pPr marL="274320" lvl="2" indent="0" eaLnBrk="1">
              <a:buNone/>
            </a:pPr>
            <a:endParaRPr lang="en-US" dirty="0"/>
          </a:p>
          <a:p>
            <a:pPr lvl="1" eaLnBrk="1"/>
            <a:r>
              <a:rPr lang="en-US" dirty="0"/>
              <a:t>Policies for specific countermeasures, e.g., password</a:t>
            </a:r>
          </a:p>
          <a:p>
            <a:pPr lvl="1" eaLnBrk="1" hangingPunct="1"/>
            <a:r>
              <a:rPr lang="en-US" dirty="0">
                <a:hlinkClick r:id="rId3"/>
              </a:rPr>
              <a:t>https://www.canterbury.ac.nz/about/governance/ucpolicy/staff/password-policy/Password-Policy.pdf</a:t>
            </a:r>
            <a:r>
              <a:rPr lang="en-US" dirty="0"/>
              <a:t> 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669245-78B2-4CD3-970D-4A2C8BEB395C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28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9472" y="593314"/>
            <a:ext cx="4978213" cy="1026246"/>
          </a:xfrm>
        </p:spPr>
        <p:txBody>
          <a:bodyPr/>
          <a:lstStyle/>
          <a:p>
            <a:pPr>
              <a:defRPr/>
            </a:pPr>
            <a:r>
              <a:rPr lang="en-US" dirty="0"/>
              <a:t>Other examples </a:t>
            </a:r>
          </a:p>
        </p:txBody>
      </p:sp>
    </p:spTree>
    <p:extLst>
      <p:ext uri="{BB962C8B-B14F-4D97-AF65-F5344CB8AC3E}">
        <p14:creationId xmlns:p14="http://schemas.microsoft.com/office/powerpoint/2010/main" val="1040917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444" y="1371601"/>
            <a:ext cx="10015356" cy="5486399"/>
          </a:xfrm>
        </p:spPr>
        <p:txBody>
          <a:bodyPr>
            <a:normAutofit lnSpcReduction="10000"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b="1" dirty="0">
                <a:solidFill>
                  <a:schemeClr val="accent5"/>
                </a:solidFill>
              </a:rPr>
              <a:t>Implementation Guidance  </a:t>
            </a:r>
            <a:r>
              <a:rPr lang="en-US" b="1" dirty="0"/>
              <a:t>: l</a:t>
            </a:r>
            <a:r>
              <a:rPr lang="en-US" dirty="0"/>
              <a:t>imits the discretion of implementers in order to simplify implementation decisions and avoid bad choices in interpreting policies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b="1" dirty="0">
                <a:solidFill>
                  <a:schemeClr val="accent5"/>
                </a:solidFill>
              </a:rPr>
              <a:t>No Guidance</a:t>
            </a:r>
            <a:r>
              <a:rPr lang="en-US" b="1" dirty="0"/>
              <a:t>: </a:t>
            </a:r>
            <a:r>
              <a:rPr lang="en-US" dirty="0"/>
              <a:t>Implementer is only guided by the policy itself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b="1" dirty="0">
                <a:solidFill>
                  <a:schemeClr val="accent5"/>
                </a:solidFill>
              </a:rPr>
              <a:t>Standards versus Guidelines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>
                <a:solidFill>
                  <a:srgbClr val="00B050"/>
                </a:solidFill>
              </a:rPr>
              <a:t>Standards</a:t>
            </a:r>
            <a:r>
              <a:rPr lang="en-US" dirty="0"/>
              <a:t> are mandatory directives</a:t>
            </a:r>
          </a:p>
          <a:p>
            <a:pPr marL="621792" lvl="1">
              <a:buFont typeface="Verdana"/>
              <a:buChar char="◦"/>
              <a:defRPr/>
            </a:pPr>
            <a:r>
              <a:rPr lang="en-US" dirty="0">
                <a:solidFill>
                  <a:srgbClr val="00B050"/>
                </a:solidFill>
              </a:rPr>
              <a:t>Guidelines</a:t>
            </a:r>
            <a:r>
              <a:rPr lang="en-US" dirty="0"/>
              <a:t> are not mandatory but must be considered</a:t>
            </a:r>
          </a:p>
          <a:p>
            <a:pPr eaLnBrk="1"/>
            <a:r>
              <a:rPr lang="en-US" b="1" dirty="0">
                <a:solidFill>
                  <a:schemeClr val="accent5"/>
                </a:solidFill>
              </a:rPr>
              <a:t>Types of Implementation Guidance</a:t>
            </a:r>
          </a:p>
          <a:p>
            <a:pPr lvl="1" eaLnBrk="1"/>
            <a:r>
              <a:rPr lang="en-US" dirty="0">
                <a:solidFill>
                  <a:srgbClr val="00B050"/>
                </a:solidFill>
              </a:rPr>
              <a:t>Procedures</a:t>
            </a:r>
            <a:r>
              <a:rPr lang="en-US" dirty="0"/>
              <a:t>: detailed specifications for how something should be done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Can be either standards or guidelines</a:t>
            </a:r>
          </a:p>
          <a:p>
            <a:pPr lvl="1" eaLnBrk="1"/>
            <a:r>
              <a:rPr lang="en-US" dirty="0">
                <a:solidFill>
                  <a:srgbClr val="00B050"/>
                </a:solidFill>
              </a:rPr>
              <a:t>Processes:</a:t>
            </a:r>
            <a:r>
              <a:rPr lang="en-US" dirty="0"/>
              <a:t> less detailed specifications of what actions should be taken</a:t>
            </a:r>
          </a:p>
          <a:p>
            <a:pPr lvl="2" eaLnBrk="1"/>
            <a:r>
              <a:rPr lang="en-US" dirty="0"/>
              <a:t>Necessary in managerial and professional business function</a:t>
            </a:r>
          </a:p>
          <a:p>
            <a:pPr lvl="1" eaLnBrk="1"/>
            <a:r>
              <a:rPr lang="en-US" dirty="0">
                <a:solidFill>
                  <a:srgbClr val="00B050"/>
                </a:solidFill>
              </a:rPr>
              <a:t>Baselines</a:t>
            </a:r>
            <a:r>
              <a:rPr lang="en-US" dirty="0"/>
              <a:t>: checklists of what  should be done but not how </a:t>
            </a:r>
          </a:p>
          <a:p>
            <a:pPr lvl="1" eaLnBrk="1"/>
            <a:r>
              <a:rPr lang="en-US" dirty="0">
                <a:solidFill>
                  <a:srgbClr val="00B050"/>
                </a:solidFill>
              </a:rPr>
              <a:t>Best practices</a:t>
            </a:r>
            <a:r>
              <a:rPr lang="en-US" dirty="0"/>
              <a:t>: most appropriate actions in other companies</a:t>
            </a:r>
          </a:p>
          <a:p>
            <a:pPr lvl="1" eaLnBrk="1"/>
            <a:r>
              <a:rPr lang="en-US" dirty="0">
                <a:solidFill>
                  <a:srgbClr val="00B050"/>
                </a:solidFill>
              </a:rPr>
              <a:t>Recommended practices</a:t>
            </a:r>
            <a:r>
              <a:rPr lang="en-US" dirty="0"/>
              <a:t>: normative guidance</a:t>
            </a:r>
          </a:p>
          <a:p>
            <a:pPr lvl="1" eaLnBrk="1"/>
            <a:endParaRPr lang="en-US" dirty="0"/>
          </a:p>
          <a:p>
            <a:pPr lvl="1" eaLnBrk="1"/>
            <a:endParaRPr lang="en-US" dirty="0"/>
          </a:p>
          <a:p>
            <a:pPr eaLnBrk="1" hangingPunct="1"/>
            <a:endParaRPr lang="en-US" dirty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 marL="621792" lvl="1">
              <a:buFont typeface="Verdana"/>
              <a:buChar char="◦"/>
              <a:defRPr/>
            </a:pPr>
            <a:endParaRPr lang="en-US" dirty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EE0681-8250-49CA-B62C-AAB3137C2264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29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Implementation Guidance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B4B1E98-FED8-9E80-BB80-E7DFF6764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10944" r="4401" b="6883"/>
          <a:stretch>
            <a:fillRect/>
          </a:stretch>
        </p:blipFill>
        <p:spPr bwMode="auto">
          <a:xfrm>
            <a:off x="7410046" y="2577287"/>
            <a:ext cx="4586510" cy="281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78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DCFD-091F-0591-C34C-1B6F9229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51075"/>
            <a:ext cx="9238434" cy="1751929"/>
          </a:xfrm>
        </p:spPr>
        <p:txBody>
          <a:bodyPr/>
          <a:lstStyle/>
          <a:p>
            <a:r>
              <a:rPr lang="en-US" dirty="0"/>
              <a:t>THE Threat environment—attackers and  attack</a:t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7E81-9418-FF3B-63B5-655487C4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are  several resources -  industry reports – in the resources section</a:t>
            </a:r>
          </a:p>
        </p:txBody>
      </p:sp>
    </p:spTree>
    <p:extLst>
      <p:ext uri="{BB962C8B-B14F-4D97-AF65-F5344CB8AC3E}">
        <p14:creationId xmlns:p14="http://schemas.microsoft.com/office/powerpoint/2010/main" val="3587719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1"/>
          <p:cNvSpPr>
            <a:spLocks noGrp="1"/>
          </p:cNvSpPr>
          <p:nvPr>
            <p:ph idx="1"/>
          </p:nvPr>
        </p:nvSpPr>
        <p:spPr>
          <a:xfrm>
            <a:off x="485030" y="1486746"/>
            <a:ext cx="10020410" cy="4731173"/>
          </a:xfrm>
        </p:spPr>
        <p:txBody>
          <a:bodyPr>
            <a:normAutofit fontScale="92500" lnSpcReduction="10000"/>
          </a:bodyPr>
          <a:lstStyle/>
          <a:p>
            <a:pPr eaLnBrk="1"/>
            <a:r>
              <a:rPr lang="en-US" b="1" dirty="0"/>
              <a:t>Characteristics of a code of ethics</a:t>
            </a:r>
          </a:p>
          <a:p>
            <a:pPr marL="274320" lvl="2" indent="0">
              <a:buNone/>
            </a:pPr>
            <a:r>
              <a:rPr lang="en-US" dirty="0"/>
              <a:t>Important for having a good workplace and to avoid damaging a firm’s reputation</a:t>
            </a:r>
          </a:p>
          <a:p>
            <a:pPr marL="274320" lvl="2" indent="0">
              <a:buNone/>
            </a:pPr>
            <a:r>
              <a:rPr lang="en-US" dirty="0"/>
              <a:t>Applies to everybody  (but Senior managers usually have additional requirements) </a:t>
            </a:r>
          </a:p>
          <a:p>
            <a:pPr marL="274320" lvl="2" indent="0">
              <a:buNone/>
            </a:pPr>
            <a:r>
              <a:rPr lang="en-US" dirty="0"/>
              <a:t>Improper ethics can result in sanctions, up to and including termination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An employee must report observed unethical behavior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An employee must resolve conflicts of interest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rgbClr val="00B050"/>
                </a:solidFill>
              </a:rPr>
              <a:t>Never exploit one’s position for personal gain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rgbClr val="00B050"/>
                </a:solidFill>
              </a:rPr>
              <a:t>No preferential treatment of relatives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rgbClr val="00B050"/>
                </a:solidFill>
              </a:rPr>
              <a:t>No investing in competitors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rgbClr val="00B050"/>
                </a:solidFill>
              </a:rPr>
              <a:t>No competing with the company while still employed by it</a:t>
            </a:r>
          </a:p>
          <a:p>
            <a:pPr lvl="1" eaLnBrk="1"/>
            <a:r>
              <a:rPr lang="en-US" sz="1400" dirty="0">
                <a:solidFill>
                  <a:srgbClr val="00B050"/>
                </a:solidFill>
              </a:rPr>
              <a:t>An employee may never divulge</a:t>
            </a:r>
          </a:p>
          <a:p>
            <a:pPr lvl="2" eaLnBrk="1"/>
            <a:r>
              <a:rPr lang="en-US" dirty="0"/>
              <a:t>Confidential information</a:t>
            </a:r>
          </a:p>
          <a:p>
            <a:pPr lvl="2" eaLnBrk="1"/>
            <a:r>
              <a:rPr lang="en-US" dirty="0"/>
              <a:t>Private information</a:t>
            </a:r>
          </a:p>
          <a:p>
            <a:pPr lvl="2" eaLnBrk="1"/>
            <a:r>
              <a:rPr lang="en-US" dirty="0"/>
              <a:t>Trade secrets</a:t>
            </a:r>
          </a:p>
          <a:p>
            <a:pPr lvl="2">
              <a:spcBef>
                <a:spcPts val="1200"/>
              </a:spcBef>
            </a:pPr>
            <a:endParaRPr lang="en-US" dirty="0"/>
          </a:p>
          <a:p>
            <a:pPr lvl="1" eaLnBrk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DA9392-A81B-4C37-81BC-76905FDFA2E4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30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2846" y="381000"/>
            <a:ext cx="9238434" cy="857559"/>
          </a:xfrm>
        </p:spPr>
        <p:txBody>
          <a:bodyPr/>
          <a:lstStyle/>
          <a:p>
            <a:pPr>
              <a:defRPr/>
            </a:pPr>
            <a:r>
              <a:rPr lang="en-US" dirty="0"/>
              <a:t>CODE of Ethics –also used for guidance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D52E8-CAC9-475B-AF03-275BE58BE135}"/>
              </a:ext>
            </a:extLst>
          </p:cNvPr>
          <p:cNvSpPr txBox="1"/>
          <p:nvPr/>
        </p:nvSpPr>
        <p:spPr>
          <a:xfrm>
            <a:off x="6983307" y="4192693"/>
            <a:ext cx="382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i="1">
                <a:hlinkClick r:id="rId3"/>
              </a:rPr>
              <a:t>https://itp.nz/Members/Code-of-Ethics</a:t>
            </a:r>
            <a:r>
              <a:rPr lang="en-US" i="1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26729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Content Placeholder 1"/>
          <p:cNvSpPr>
            <a:spLocks noGrp="1"/>
          </p:cNvSpPr>
          <p:nvPr>
            <p:ph idx="1"/>
          </p:nvPr>
        </p:nvSpPr>
        <p:spPr>
          <a:xfrm>
            <a:off x="224107" y="1217861"/>
            <a:ext cx="5620102" cy="5474193"/>
          </a:xfrm>
        </p:spPr>
        <p:txBody>
          <a:bodyPr>
            <a:normAutofit fontScale="62500" lnSpcReduction="20000"/>
          </a:bodyPr>
          <a:lstStyle/>
          <a:p>
            <a:pPr eaLnBrk="1"/>
            <a:endParaRPr lang="en-US" b="1" dirty="0"/>
          </a:p>
          <a:p>
            <a:pPr lvl="1" eaLnBrk="1"/>
            <a:r>
              <a:rPr lang="en-US" sz="2300" dirty="0">
                <a:solidFill>
                  <a:srgbClr val="FFC000"/>
                </a:solidFill>
              </a:rPr>
              <a:t>SECURITY METRICS</a:t>
            </a:r>
          </a:p>
          <a:p>
            <a:pPr marL="560070" lvl="1" indent="-285750" eaLnBrk="1">
              <a:buFont typeface="Arial" panose="020B0604020202020204" pitchFamily="34" charset="0"/>
              <a:buChar char="•"/>
            </a:pPr>
            <a:r>
              <a:rPr lang="en-US" sz="2300" dirty="0"/>
              <a:t>Indicators of compliance that are measured periodically</a:t>
            </a:r>
          </a:p>
          <a:p>
            <a:pPr marL="560070" lvl="1" indent="-285750" eaLnBrk="1">
              <a:buFont typeface="Arial" panose="020B0604020202020204" pitchFamily="34" charset="0"/>
              <a:buChar char="•"/>
            </a:pPr>
            <a:r>
              <a:rPr lang="en-US" sz="2300" dirty="0"/>
              <a:t>E.gt., percentage of passwords on a server that are </a:t>
            </a:r>
            <a:r>
              <a:rPr lang="en-US" sz="2300" dirty="0" err="1"/>
              <a:t>crackable</a:t>
            </a:r>
            <a:r>
              <a:rPr lang="en-US" sz="2300" dirty="0"/>
              <a:t> .</a:t>
            </a:r>
          </a:p>
          <a:p>
            <a:pPr marL="560070" lvl="1" indent="-285750" eaLnBrk="1">
              <a:buFont typeface="Arial" panose="020B0604020202020204" pitchFamily="34" charset="0"/>
              <a:buChar char="•"/>
            </a:pPr>
            <a:r>
              <a:rPr lang="en-US" sz="2300" dirty="0"/>
              <a:t>Periodic measurement indicates progress in implementing a policy</a:t>
            </a:r>
          </a:p>
          <a:p>
            <a:pPr eaLnBrk="1"/>
            <a:r>
              <a:rPr lang="en-US" sz="2300" b="1" dirty="0">
                <a:solidFill>
                  <a:srgbClr val="FFC000"/>
                </a:solidFill>
              </a:rPr>
              <a:t>AUDITING</a:t>
            </a:r>
          </a:p>
          <a:p>
            <a:pPr marL="617220" lvl="1" indent="-342900" eaLnBrk="1">
              <a:buFont typeface="Arial" panose="020B0604020202020204" pitchFamily="34" charset="0"/>
              <a:buChar char="•"/>
            </a:pPr>
            <a:r>
              <a:rPr lang="en-US" sz="2300" dirty="0"/>
              <a:t>Samples information to develop an opinion about the adequacy of controls</a:t>
            </a:r>
          </a:p>
          <a:p>
            <a:pPr marL="617220" lvl="1" indent="-342900" eaLnBrk="1">
              <a:buFont typeface="Arial" panose="020B0604020202020204" pitchFamily="34" charset="0"/>
              <a:buChar char="•"/>
            </a:pPr>
            <a:r>
              <a:rPr lang="en-US" sz="2300" dirty="0"/>
              <a:t>Database information in log files and prose documentation</a:t>
            </a:r>
          </a:p>
          <a:p>
            <a:pPr marL="617220" lvl="1" indent="-342900" eaLnBrk="1">
              <a:buFont typeface="Arial" panose="020B0604020202020204" pitchFamily="34" charset="0"/>
              <a:buChar char="•"/>
            </a:pPr>
            <a:r>
              <a:rPr lang="en-US" sz="2300" dirty="0"/>
              <a:t>Extensive recording is required in most performance regimes</a:t>
            </a:r>
          </a:p>
          <a:p>
            <a:pPr marL="617220" lvl="1" indent="-342900" eaLnBrk="1">
              <a:buFont typeface="Arial" panose="020B0604020202020204" pitchFamily="34" charset="0"/>
              <a:buChar char="•"/>
            </a:pPr>
            <a:r>
              <a:rPr lang="en-US" sz="2300" dirty="0"/>
              <a:t>Avoidance of compliance is a particularly important finding</a:t>
            </a:r>
          </a:p>
          <a:p>
            <a:pPr marL="617220" lvl="1" indent="-342900" eaLnBrk="1">
              <a:buFont typeface="Arial" panose="020B0604020202020204" pitchFamily="34" charset="0"/>
              <a:buChar char="•"/>
            </a:pPr>
            <a:r>
              <a:rPr lang="en-US" sz="2300" dirty="0"/>
              <a:t>Internal and external auditing may be done</a:t>
            </a:r>
          </a:p>
          <a:p>
            <a:pPr marL="617220" lvl="1" indent="-342900" eaLnBrk="1">
              <a:buFont typeface="Arial" panose="020B0604020202020204" pitchFamily="34" charset="0"/>
              <a:buChar char="•"/>
            </a:pPr>
            <a:r>
              <a:rPr lang="en-US" sz="2300" dirty="0"/>
              <a:t>Periodic auditing gives trends</a:t>
            </a:r>
          </a:p>
          <a:p>
            <a:pPr marL="617220" lvl="1" indent="-342900" eaLnBrk="1">
              <a:buFont typeface="Arial" panose="020B0604020202020204" pitchFamily="34" charset="0"/>
              <a:buChar char="•"/>
            </a:pPr>
            <a:r>
              <a:rPr lang="en-US" sz="2300" dirty="0"/>
              <a:t>Unscheduled audits trip up people who plan their actions around periodic audits</a:t>
            </a:r>
          </a:p>
          <a:p>
            <a:pPr lvl="1" eaLnBrk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C4C7DD-7006-44AD-8AA5-FEB97ADE08EC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31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1619" y="266511"/>
            <a:ext cx="9238434" cy="857559"/>
          </a:xfrm>
        </p:spPr>
        <p:txBody>
          <a:bodyPr/>
          <a:lstStyle/>
          <a:p>
            <a:pPr>
              <a:defRPr/>
            </a:pPr>
            <a:r>
              <a:rPr lang="en-US" dirty="0"/>
              <a:t>Oversight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5B74305-23FC-4EA2-9D37-AB77475534F3}"/>
              </a:ext>
            </a:extLst>
          </p:cNvPr>
          <p:cNvSpPr txBox="1">
            <a:spLocks/>
          </p:cNvSpPr>
          <p:nvPr/>
        </p:nvSpPr>
        <p:spPr>
          <a:xfrm>
            <a:off x="5788549" y="172720"/>
            <a:ext cx="6289481" cy="3647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rgbClr val="FFC000"/>
                </a:solidFill>
              </a:rPr>
              <a:t>Vulnerability &amp; Penetration testing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Attack your own systems to find vulnerabilities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Free and commercial software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Never test without a contract specifying the exact tests 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The contract should hold you blameless in case of damage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External vulnerability testing firms have expertise and experience. They should have insurance against accidental harm and employee misbehavior. 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800" dirty="0">
                <a:solidFill>
                  <a:srgbClr val="FFC000"/>
                </a:solidFill>
              </a:rPr>
              <a:t>Should end with a list of recommended fixes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800" dirty="0">
                <a:solidFill>
                  <a:srgbClr val="FFC000"/>
                </a:solidFill>
              </a:rPr>
              <a:t>Follow-up should be done on whether these fixes occurred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B8BDADB-45CF-A13A-8978-C099A6BDE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10944" r="4401" b="6883"/>
          <a:stretch>
            <a:fillRect/>
          </a:stretch>
        </p:blipFill>
        <p:spPr bwMode="auto">
          <a:xfrm>
            <a:off x="7081187" y="3866543"/>
            <a:ext cx="4586510" cy="281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000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538A8F-DF06-4379-96DB-9341B659DDC9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2214" y="381000"/>
            <a:ext cx="10288693" cy="857559"/>
          </a:xfrm>
        </p:spPr>
        <p:txBody>
          <a:bodyPr/>
          <a:lstStyle/>
          <a:p>
            <a:pPr>
              <a:defRPr/>
            </a:pPr>
            <a:r>
              <a:rPr lang="en-US" dirty="0"/>
              <a:t>FINAL THOUGHTS: Governance Frameworks</a:t>
            </a:r>
          </a:p>
        </p:txBody>
      </p:sp>
      <p:pic>
        <p:nvPicPr>
          <p:cNvPr id="1167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4" t="12132" r="4201" b="9006"/>
          <a:stretch>
            <a:fillRect/>
          </a:stretch>
        </p:blipFill>
        <p:spPr bwMode="auto">
          <a:xfrm>
            <a:off x="1964267" y="1703599"/>
            <a:ext cx="8077200" cy="477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321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267545" y="304800"/>
            <a:ext cx="4861045" cy="6644640"/>
          </a:xfrm>
        </p:spPr>
        <p:txBody>
          <a:bodyPr>
            <a:normAutofit fontScale="92500" lnSpcReduction="20000"/>
          </a:bodyPr>
          <a:lstStyle/>
          <a:p>
            <a:pPr marL="0" indent="0" eaLnBrk="1">
              <a:buNone/>
            </a:pPr>
            <a:r>
              <a:rPr lang="en-US" b="1" dirty="0">
                <a:solidFill>
                  <a:srgbClr val="FFC000"/>
                </a:solidFill>
              </a:rPr>
              <a:t>COSO</a:t>
            </a:r>
          </a:p>
          <a:p>
            <a:pPr eaLnBrk="1"/>
            <a:r>
              <a:rPr lang="en-US" b="1" dirty="0"/>
              <a:t>Origins : </a:t>
            </a:r>
            <a:r>
              <a:rPr lang="en-US" dirty="0"/>
              <a:t>Committee of Sponsoring Organizations of the Treadway Commission (www.coso.org)</a:t>
            </a:r>
          </a:p>
          <a:p>
            <a:pPr lvl="1" eaLnBrk="1"/>
            <a:r>
              <a:rPr lang="en-US" dirty="0"/>
              <a:t>Ad hoc group to provide guidance on financial controls</a:t>
            </a:r>
          </a:p>
          <a:p>
            <a:pPr eaLnBrk="1"/>
            <a:r>
              <a:rPr lang="en-US" b="1" dirty="0"/>
              <a:t>Focus</a:t>
            </a:r>
          </a:p>
          <a:p>
            <a:pPr lvl="1" eaLnBrk="1"/>
            <a:r>
              <a:rPr lang="en-US" dirty="0"/>
              <a:t>Corporate operations, financial controls, and compliance</a:t>
            </a:r>
          </a:p>
          <a:p>
            <a:pPr lvl="1" eaLnBrk="1"/>
            <a:r>
              <a:rPr lang="en-US" dirty="0"/>
              <a:t>May be required for  compliance</a:t>
            </a:r>
          </a:p>
          <a:p>
            <a:pPr lvl="1" eaLnBrk="1"/>
            <a:r>
              <a:rPr lang="en-US" dirty="0"/>
              <a:t>Goal is reasonable assurance that goals will be met</a:t>
            </a:r>
          </a:p>
          <a:p>
            <a:pPr eaLnBrk="1"/>
            <a:r>
              <a:rPr lang="en-US" b="1" dirty="0"/>
              <a:t>Components</a:t>
            </a:r>
          </a:p>
          <a:p>
            <a:pPr lvl="1" eaLnBrk="1"/>
            <a:r>
              <a:rPr lang="en-US" dirty="0"/>
              <a:t>Risk assessment : Ongoing </a:t>
            </a:r>
          </a:p>
          <a:p>
            <a:pPr lvl="1" eaLnBrk="1"/>
            <a:r>
              <a:rPr lang="en-US" dirty="0"/>
              <a:t>Control activities:  General policy plus specific procedures</a:t>
            </a:r>
          </a:p>
          <a:p>
            <a:pPr lvl="1" eaLnBrk="1"/>
            <a:r>
              <a:rPr lang="en-US" dirty="0"/>
              <a:t>Monitoring</a:t>
            </a:r>
          </a:p>
          <a:p>
            <a:pPr lvl="2" eaLnBrk="1"/>
            <a:r>
              <a:rPr lang="en-US" dirty="0"/>
              <a:t>Both human vigilance and technology</a:t>
            </a:r>
          </a:p>
          <a:p>
            <a:pPr lvl="1" eaLnBrk="1"/>
            <a:r>
              <a:rPr lang="en-US" dirty="0"/>
              <a:t>Information and communication</a:t>
            </a:r>
          </a:p>
          <a:p>
            <a:pPr lvl="2" eaLnBrk="1"/>
            <a:r>
              <a:rPr lang="en-US" dirty="0"/>
              <a:t>Must ensure that the company has the right information for controls</a:t>
            </a:r>
          </a:p>
          <a:p>
            <a:pPr lvl="2" eaLnBrk="1"/>
            <a:r>
              <a:rPr lang="en-US" dirty="0"/>
              <a:t>Must ensure communication across all levels in the corporation</a:t>
            </a:r>
          </a:p>
          <a:p>
            <a:pPr lvl="1" eaLnBrk="1"/>
            <a:endParaRPr lang="en-US" dirty="0"/>
          </a:p>
          <a:p>
            <a:pPr lvl="1" eaLnBrk="1"/>
            <a:endParaRPr lang="en-US" dirty="0"/>
          </a:p>
          <a:p>
            <a:pPr lvl="1" eaLnBrk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DD4E19-EE61-4DCD-B9C4-4590CE1E96B8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33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3834697-50C0-4052-88D9-82EA8B1476A0}"/>
              </a:ext>
            </a:extLst>
          </p:cNvPr>
          <p:cNvSpPr txBox="1">
            <a:spLocks/>
          </p:cNvSpPr>
          <p:nvPr/>
        </p:nvSpPr>
        <p:spPr>
          <a:xfrm>
            <a:off x="6585888" y="379453"/>
            <a:ext cx="4861044" cy="5591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</a:rPr>
              <a:t>CobiT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Control Objectives for Information and Related Technologies</a:t>
            </a:r>
          </a:p>
          <a:p>
            <a:pPr lvl="1"/>
            <a:r>
              <a:rPr lang="en-US" dirty="0"/>
              <a:t>CIO-level guidance on IT governance</a:t>
            </a:r>
          </a:p>
          <a:p>
            <a:pPr lvl="1"/>
            <a:r>
              <a:rPr lang="en-US" dirty="0"/>
              <a:t>Offers many documents that help organizations understand how to implement the framework</a:t>
            </a:r>
          </a:p>
          <a:p>
            <a:pPr lvl="1"/>
            <a:endParaRPr lang="en-US" dirty="0"/>
          </a:p>
          <a:p>
            <a:pPr eaLnBrk="1"/>
            <a:r>
              <a:rPr lang="en-US" b="1" dirty="0"/>
              <a:t>The </a:t>
            </a:r>
            <a:r>
              <a:rPr lang="en-US" b="1" dirty="0" err="1"/>
              <a:t>CobiT</a:t>
            </a:r>
            <a:r>
              <a:rPr lang="en-US" b="1" dirty="0"/>
              <a:t> Framework</a:t>
            </a:r>
          </a:p>
          <a:p>
            <a:pPr lvl="1" eaLnBrk="1"/>
            <a:r>
              <a:rPr lang="en-US" dirty="0"/>
              <a:t>Four major domains</a:t>
            </a:r>
          </a:p>
          <a:p>
            <a:pPr lvl="1" eaLnBrk="1"/>
            <a:r>
              <a:rPr lang="en-US" dirty="0"/>
              <a:t>34 high-level control objectives</a:t>
            </a:r>
          </a:p>
          <a:p>
            <a:pPr lvl="2" eaLnBrk="1"/>
            <a:r>
              <a:rPr lang="en-US" dirty="0"/>
              <a:t>Planning and organization (10)</a:t>
            </a:r>
          </a:p>
          <a:p>
            <a:pPr lvl="2" eaLnBrk="1"/>
            <a:r>
              <a:rPr lang="en-US" dirty="0"/>
              <a:t>Acquisition and implementation (7)</a:t>
            </a:r>
          </a:p>
          <a:p>
            <a:pPr lvl="2" eaLnBrk="1"/>
            <a:r>
              <a:rPr lang="en-US" dirty="0"/>
              <a:t>Delivery and support (13)</a:t>
            </a:r>
          </a:p>
          <a:p>
            <a:pPr lvl="2" eaLnBrk="1"/>
            <a:r>
              <a:rPr lang="en-US" dirty="0"/>
              <a:t>Monitoring (4)</a:t>
            </a:r>
          </a:p>
          <a:p>
            <a:pPr lvl="1" eaLnBrk="1"/>
            <a:r>
              <a:rPr lang="en-US" dirty="0"/>
              <a:t>More than 300 detailed control objectives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78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1"/>
          <p:cNvSpPr>
            <a:spLocks noGrp="1"/>
          </p:cNvSpPr>
          <p:nvPr>
            <p:ph idx="1"/>
          </p:nvPr>
        </p:nvSpPr>
        <p:spPr>
          <a:xfrm>
            <a:off x="2438400" y="2054013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eaLnBrk="1"/>
            <a:r>
              <a:rPr lang="en-US" b="1" dirty="0"/>
              <a:t>ISO/IEC 27000</a:t>
            </a:r>
          </a:p>
          <a:p>
            <a:pPr lvl="1" eaLnBrk="1"/>
            <a:r>
              <a:rPr lang="en-US" dirty="0"/>
              <a:t>Family of IT security standards with several individual standards</a:t>
            </a:r>
          </a:p>
          <a:p>
            <a:pPr lvl="1" eaLnBrk="1"/>
            <a:r>
              <a:rPr lang="en-US" dirty="0">
                <a:solidFill>
                  <a:srgbClr val="FFC000"/>
                </a:solidFill>
              </a:rPr>
              <a:t>From the International Organization for Standardization (ISO) and the International Electrotechnical Commission (IEC)</a:t>
            </a:r>
          </a:p>
          <a:p>
            <a:pPr eaLnBrk="1"/>
            <a:r>
              <a:rPr lang="en-US" b="1" dirty="0"/>
              <a:t>ISO/IEC 27002</a:t>
            </a:r>
          </a:p>
          <a:p>
            <a:pPr lvl="1" eaLnBrk="1"/>
            <a:r>
              <a:rPr lang="en-US" dirty="0"/>
              <a:t>Originally called ISO/IEC 17799</a:t>
            </a:r>
          </a:p>
          <a:p>
            <a:pPr lvl="1" eaLnBrk="1"/>
            <a:r>
              <a:rPr lang="en-US" dirty="0"/>
              <a:t>Recommendations in 11 broad areas of security management</a:t>
            </a:r>
          </a:p>
          <a:p>
            <a:pPr eaLnBrk="1"/>
            <a:r>
              <a:rPr lang="en-US" b="1" dirty="0"/>
              <a:t>ISO/IEC 27001</a:t>
            </a:r>
          </a:p>
          <a:p>
            <a:pPr lvl="1" eaLnBrk="1"/>
            <a:r>
              <a:rPr lang="en-US" dirty="0"/>
              <a:t>Created in 2005, long after ISO/IEC 27002</a:t>
            </a:r>
          </a:p>
          <a:p>
            <a:pPr lvl="1" eaLnBrk="1"/>
            <a:r>
              <a:rPr lang="en-US" dirty="0"/>
              <a:t>Specifies certification by a third party</a:t>
            </a:r>
          </a:p>
          <a:p>
            <a:pPr lvl="2" eaLnBrk="1"/>
            <a:r>
              <a:rPr lang="en-US" dirty="0"/>
              <a:t>COSO and </a:t>
            </a:r>
            <a:r>
              <a:rPr lang="en-US" dirty="0" err="1"/>
              <a:t>CobiT</a:t>
            </a:r>
            <a:r>
              <a:rPr lang="en-US" dirty="0"/>
              <a:t> permit only self-certification</a:t>
            </a:r>
          </a:p>
          <a:p>
            <a:pPr lvl="2" eaLnBrk="1"/>
            <a:r>
              <a:rPr lang="en-US" dirty="0"/>
              <a:t>Business partners prefer third-party certification</a:t>
            </a:r>
          </a:p>
          <a:p>
            <a:pPr eaLnBrk="1"/>
            <a:r>
              <a:rPr lang="en-US" b="1" dirty="0"/>
              <a:t>Other 27000 Standards</a:t>
            </a:r>
          </a:p>
          <a:p>
            <a:pPr lvl="1" eaLnBrk="1" hangingPunct="1"/>
            <a:r>
              <a:rPr lang="en-US" dirty="0"/>
              <a:t>Many more 27000 standards documents are under preparation</a:t>
            </a:r>
          </a:p>
          <a:p>
            <a:pPr lvl="1" eaLnBrk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CFDD50-1389-4C4A-9351-603D0B81F45B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34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The ISO/IEC 27000 Family of Security Standards</a:t>
            </a:r>
          </a:p>
        </p:txBody>
      </p:sp>
    </p:spTree>
    <p:extLst>
      <p:ext uri="{BB962C8B-B14F-4D97-AF65-F5344CB8AC3E}">
        <p14:creationId xmlns:p14="http://schemas.microsoft.com/office/powerpoint/2010/main" val="1429235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DAC101-8F4E-483A-9E3D-E60EBC25E853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35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9566" y="461176"/>
            <a:ext cx="9238434" cy="11176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FFC000"/>
                </a:solidFill>
              </a:rPr>
              <a:t>ISO/IEC 27002: Eleven Broad Areas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20421"/>
              </p:ext>
            </p:extLst>
          </p:nvPr>
        </p:nvGraphicFramePr>
        <p:xfrm>
          <a:off x="1277166" y="1831450"/>
          <a:ext cx="8839200" cy="3710940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</a:rPr>
                        <a:t>Security policy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</a:rPr>
                        <a:t>Access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</a:rPr>
                        <a:t>Organization of information security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</a:rPr>
                        <a:t>Information systems acquisition, development and maintenance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</a:rPr>
                        <a:t>Asset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</a:rPr>
                        <a:t>Information security incident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</a:rPr>
                        <a:t>Human resources security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</a:rPr>
                        <a:t>Business continuity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</a:rPr>
                        <a:t>Physical and environmental security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</a:rPr>
                        <a:t>Compliance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</a:rPr>
                        <a:t>Communications and operations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75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eaLnBrk="1"/>
            <a:r>
              <a:rPr lang="en-US" b="1" dirty="0"/>
              <a:t>	SECURITY OBJECTIVES/GOALS</a:t>
            </a:r>
          </a:p>
          <a:p>
            <a:pPr lvl="1" eaLnBrk="1"/>
            <a:r>
              <a:rPr lang="en-US" b="1" dirty="0"/>
              <a:t>Confidentiality</a:t>
            </a:r>
            <a:r>
              <a:rPr lang="en-US" dirty="0"/>
              <a:t>: </a:t>
            </a:r>
          </a:p>
          <a:p>
            <a:pPr lvl="1" eaLnBrk="1"/>
            <a:r>
              <a:rPr lang="en-US" b="1" dirty="0"/>
              <a:t>Integrity</a:t>
            </a:r>
            <a:r>
              <a:rPr lang="en-US" dirty="0"/>
              <a:t>: </a:t>
            </a:r>
          </a:p>
          <a:p>
            <a:pPr lvl="1" eaLnBrk="1"/>
            <a:r>
              <a:rPr lang="en-US" b="1" dirty="0"/>
              <a:t>Availability:</a:t>
            </a:r>
            <a:r>
              <a:rPr lang="en-US" dirty="0"/>
              <a:t> </a:t>
            </a:r>
          </a:p>
          <a:p>
            <a:pPr marL="0" indent="0" eaLnBrk="1">
              <a:buNone/>
            </a:pPr>
            <a:r>
              <a:rPr lang="en-US" sz="2200" b="1" dirty="0"/>
              <a:t>	The Threat Environment</a:t>
            </a:r>
          </a:p>
          <a:p>
            <a:pPr lvl="1" eaLnBrk="1"/>
            <a:r>
              <a:rPr lang="en-US" dirty="0"/>
              <a:t>The threat environment consists of the types of attackers and attacks that companies face</a:t>
            </a:r>
          </a:p>
          <a:p>
            <a:pPr lvl="1" eaLnBrk="1"/>
            <a:endParaRPr lang="en-US" dirty="0"/>
          </a:p>
          <a:p>
            <a:pPr lvl="1" eaLnBrk="1"/>
            <a:endParaRPr lang="en-US" dirty="0"/>
          </a:p>
          <a:p>
            <a:pPr lvl="1" eaLnBrk="1"/>
            <a:endParaRPr lang="en-US" dirty="0"/>
          </a:p>
          <a:p>
            <a:pPr lvl="1" eaLnBrk="1"/>
            <a:endParaRPr lang="en-US" dirty="0"/>
          </a:p>
          <a:p>
            <a:pPr lvl="1" eaLnBrk="1"/>
            <a:r>
              <a:rPr lang="en-US" dirty="0"/>
              <a:t>[Here and in some other slides, see also  the  Notes to slide]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Security Goals and the threat environment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/>
              <a:t>Compromises / breaches </a:t>
            </a:r>
          </a:p>
          <a:p>
            <a:pPr eaLnBrk="1"/>
            <a:r>
              <a:rPr lang="en-US" b="1" dirty="0"/>
              <a:t>Countermeasures/controls . Mostly: </a:t>
            </a:r>
          </a:p>
          <a:p>
            <a:pPr lvl="2" eaLnBrk="1"/>
            <a:r>
              <a:rPr lang="en-US" dirty="0"/>
              <a:t>Preventative</a:t>
            </a:r>
          </a:p>
          <a:p>
            <a:pPr lvl="2" eaLnBrk="1"/>
            <a:r>
              <a:rPr lang="en-US" dirty="0"/>
              <a:t>Detective</a:t>
            </a:r>
          </a:p>
          <a:p>
            <a:pPr lvl="2" eaLnBrk="1"/>
            <a:r>
              <a:rPr lang="en-US" dirty="0"/>
              <a:t>Corrective</a:t>
            </a:r>
          </a:p>
          <a:p>
            <a:pPr lvl="1" eaLnBrk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2DE949FE-186D-4AF3-9310-1C008C595643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Compromises and countermeasures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/>
              <a:t>Employees and Ex-Employees </a:t>
            </a:r>
          </a:p>
          <a:p>
            <a:pPr eaLnBrk="1"/>
            <a:r>
              <a:rPr lang="en-US" dirty="0"/>
              <a:t>Competitors ………………………………………….</a:t>
            </a:r>
            <a:r>
              <a:rPr lang="en-US" dirty="0">
                <a:solidFill>
                  <a:srgbClr val="FF0000"/>
                </a:solidFill>
              </a:rPr>
              <a:t>and just us being Humans</a:t>
            </a:r>
          </a:p>
          <a:p>
            <a:pPr eaLnBrk="1"/>
            <a:r>
              <a:rPr lang="en-US" dirty="0"/>
              <a:t>Criminal use of computers for financial gain</a:t>
            </a:r>
          </a:p>
          <a:p>
            <a:pPr eaLnBrk="1"/>
            <a:r>
              <a:rPr lang="en-US" dirty="0"/>
              <a:t>Data breaches, identity theft , malware, hackers </a:t>
            </a:r>
          </a:p>
          <a:p>
            <a:pPr lvl="1" eaLnBrk="1"/>
            <a:r>
              <a:rPr lang="en-US" dirty="0"/>
              <a:t>Attacks by organized terrorists (cyber terror): </a:t>
            </a:r>
          </a:p>
          <a:p>
            <a:pPr lvl="2" eaLnBrk="1"/>
            <a:r>
              <a:rPr lang="en-US" dirty="0"/>
              <a:t>May attack IT resources directly;  Use the Internet for recruitment and coordination</a:t>
            </a:r>
          </a:p>
          <a:p>
            <a:pPr lvl="2" eaLnBrk="1"/>
            <a:r>
              <a:rPr lang="en-US" dirty="0"/>
              <a:t>Use the Internet to augment physical attacks</a:t>
            </a:r>
          </a:p>
          <a:p>
            <a:pPr lvl="4"/>
            <a:r>
              <a:rPr lang="en-US" dirty="0"/>
              <a:t>Disrupt communication among first responders </a:t>
            </a:r>
          </a:p>
          <a:p>
            <a:pPr lvl="4"/>
            <a:r>
              <a:rPr lang="en-US" dirty="0"/>
              <a:t>Use cyberattacks to increase terror in physical attacks</a:t>
            </a:r>
          </a:p>
          <a:p>
            <a:pPr lvl="3"/>
            <a:endParaRPr lang="en-US" dirty="0"/>
          </a:p>
          <a:p>
            <a:pPr eaLnBrk="1"/>
            <a:endParaRPr lang="en-US" b="1" dirty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9566" y="618187"/>
            <a:ext cx="9238434" cy="128481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SOME THREAT sources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BFF704A0-DE7E-4A92-A948-C1061D20227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b="1" dirty="0"/>
              <a:t>A process</a:t>
            </a:r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65D775-774D-4245-B758-243BEFC548D1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7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Management: Abstract but more important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D512944-B693-4428-AFD5-FE3D24D5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" t="9543" r="1694" b="4573"/>
          <a:stretch>
            <a:fillRect/>
          </a:stretch>
        </p:blipFill>
        <p:spPr bwMode="auto">
          <a:xfrm>
            <a:off x="4164055" y="2288908"/>
            <a:ext cx="769620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D3A227-AAFD-48C6-BD59-F40396BF90D5}"/>
              </a:ext>
            </a:extLst>
          </p:cNvPr>
          <p:cNvSpPr txBox="1"/>
          <p:nvPr/>
        </p:nvSpPr>
        <p:spPr>
          <a:xfrm>
            <a:off x="580571" y="3243943"/>
            <a:ext cx="120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Figures cited as per  ed 4.</a:t>
            </a:r>
          </a:p>
        </p:txBody>
      </p:sp>
    </p:spTree>
    <p:extLst>
      <p:ext uri="{BB962C8B-B14F-4D97-AF65-F5344CB8AC3E}">
        <p14:creationId xmlns:p14="http://schemas.microsoft.com/office/powerpoint/2010/main" val="76348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528C99-3DD8-4AE4-857C-3A944A5D5E5D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8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Comprehensive Security</a:t>
            </a:r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9543" r="1694" b="4573"/>
          <a:stretch>
            <a:fillRect/>
          </a:stretch>
        </p:blipFill>
        <p:spPr bwMode="auto">
          <a:xfrm>
            <a:off x="2684450" y="1987550"/>
            <a:ext cx="77724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07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E5B55E-3DFB-4D88-820E-171A4205CAC6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9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Weakest Link </a:t>
            </a:r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2743200" y="56388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Lucida Sans Unicode" pitchFamily="34" charset="0"/>
              </a:rPr>
              <a:t>A failure in any component will lead to failure for the entire system</a:t>
            </a:r>
          </a:p>
        </p:txBody>
      </p:sp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11928" r="1694" b="7755"/>
          <a:stretch>
            <a:fillRect/>
          </a:stretch>
        </p:blipFill>
        <p:spPr bwMode="auto">
          <a:xfrm>
            <a:off x="2590800" y="2552991"/>
            <a:ext cx="80772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77448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3C2231"/>
      </a:dk2>
      <a:lt2>
        <a:srgbClr val="E2E4E8"/>
      </a:lt2>
      <a:accent1>
        <a:srgbClr val="C39B4D"/>
      </a:accent1>
      <a:accent2>
        <a:srgbClr val="B1583B"/>
      </a:accent2>
      <a:accent3>
        <a:srgbClr val="C34D61"/>
      </a:accent3>
      <a:accent4>
        <a:srgbClr val="B13B81"/>
      </a:accent4>
      <a:accent5>
        <a:srgbClr val="C24DC3"/>
      </a:accent5>
      <a:accent6>
        <a:srgbClr val="7F3BB1"/>
      </a:accent6>
      <a:hlink>
        <a:srgbClr val="BF3FAA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2642</Words>
  <Application>Microsoft Office PowerPoint</Application>
  <PresentationFormat>Widescreen</PresentationFormat>
  <Paragraphs>440</Paragraphs>
  <Slides>35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Lucida Sans Unicode</vt:lpstr>
      <vt:lpstr>Trade Gothic Next Cond</vt:lpstr>
      <vt:lpstr>Trade Gothic Next Light</vt:lpstr>
      <vt:lpstr>Verdana</vt:lpstr>
      <vt:lpstr>Wingdings</vt:lpstr>
      <vt:lpstr>Wingdings 3</vt:lpstr>
      <vt:lpstr>PortalVTI</vt:lpstr>
      <vt:lpstr>Microsoft Excel Worksheet</vt:lpstr>
      <vt:lpstr>COMP821 Information SecuritY </vt:lpstr>
      <vt:lpstr>Orientation</vt:lpstr>
      <vt:lpstr>THE Threat environment—attackers and  attack </vt:lpstr>
      <vt:lpstr>Security Goals and the threat environment</vt:lpstr>
      <vt:lpstr>Compromises and countermeasures</vt:lpstr>
      <vt:lpstr>SOME THREAT sources</vt:lpstr>
      <vt:lpstr>Management: Abstract but more important</vt:lpstr>
      <vt:lpstr>Comprehensive Security</vt:lpstr>
      <vt:lpstr>The Weakest Link </vt:lpstr>
      <vt:lpstr>Strategic IT Security Planning</vt:lpstr>
      <vt:lpstr>Example 1 - E-Mail Outsourcing</vt:lpstr>
      <vt:lpstr>Example2 = Managed Security Service Provider (MSSP)</vt:lpstr>
      <vt:lpstr>Lessons learnt from the case studies in the NCSC Cyberthreat Report 2021/2022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Planning for information security   - Risk analysis and  Security policies </vt:lpstr>
      <vt:lpstr>Risk Analysis</vt:lpstr>
      <vt:lpstr>Classic Risk Analysis Calculation</vt:lpstr>
      <vt:lpstr>CONT</vt:lpstr>
      <vt:lpstr>CoMPARE: </vt:lpstr>
      <vt:lpstr>PowerPoint Presentation</vt:lpstr>
      <vt:lpstr>Responding to Risk</vt:lpstr>
      <vt:lpstr>Information security policies</vt:lpstr>
      <vt:lpstr>Information security policies: Types and examples</vt:lpstr>
      <vt:lpstr>Other examples </vt:lpstr>
      <vt:lpstr>Implementation Guidance</vt:lpstr>
      <vt:lpstr>CODE of Ethics –also used for guidance</vt:lpstr>
      <vt:lpstr>Oversight</vt:lpstr>
      <vt:lpstr>FINAL THOUGHTS: Governance Frameworks</vt:lpstr>
      <vt:lpstr>PowerPoint Presentation</vt:lpstr>
      <vt:lpstr>The ISO/IEC 27000 Family of Security Standards</vt:lpstr>
      <vt:lpstr>ISO/IEC 27002: Eleven Broad Areas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COMP821 semester 1 2022</dc:title>
  <dc:creator>Krassie Petrova</dc:creator>
  <cp:lastModifiedBy>Krassie Petrova</cp:lastModifiedBy>
  <cp:revision>5</cp:revision>
  <dcterms:created xsi:type="dcterms:W3CDTF">2022-02-25T00:19:50Z</dcterms:created>
  <dcterms:modified xsi:type="dcterms:W3CDTF">2024-03-02T05:08:56Z</dcterms:modified>
</cp:coreProperties>
</file>