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Lst>
  <p:notesMasterIdLst>
    <p:notesMasterId r:id="rId27"/>
  </p:notesMasterIdLst>
  <p:handoutMasterIdLst>
    <p:handoutMasterId r:id="rId28"/>
  </p:handoutMasterIdLst>
  <p:sldIdLst>
    <p:sldId id="466" r:id="rId2"/>
    <p:sldId id="452" r:id="rId3"/>
    <p:sldId id="470" r:id="rId4"/>
    <p:sldId id="360" r:id="rId5"/>
    <p:sldId id="359" r:id="rId6"/>
    <p:sldId id="393" r:id="rId7"/>
    <p:sldId id="361" r:id="rId8"/>
    <p:sldId id="396" r:id="rId9"/>
    <p:sldId id="397" r:id="rId10"/>
    <p:sldId id="404" r:id="rId11"/>
    <p:sldId id="398" r:id="rId12"/>
    <p:sldId id="362" r:id="rId13"/>
    <p:sldId id="406" r:id="rId14"/>
    <p:sldId id="471" r:id="rId15"/>
    <p:sldId id="464" r:id="rId16"/>
    <p:sldId id="431" r:id="rId17"/>
    <p:sldId id="437" r:id="rId18"/>
    <p:sldId id="433" r:id="rId19"/>
    <p:sldId id="376" r:id="rId20"/>
    <p:sldId id="438" r:id="rId21"/>
    <p:sldId id="439" r:id="rId22"/>
    <p:sldId id="472" r:id="rId23"/>
    <p:sldId id="473" r:id="rId24"/>
    <p:sldId id="474" r:id="rId25"/>
    <p:sldId id="475"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5" autoAdjust="0"/>
    <p:restoredTop sz="94660"/>
  </p:normalViewPr>
  <p:slideViewPr>
    <p:cSldViewPr>
      <p:cViewPr varScale="1">
        <p:scale>
          <a:sx n="61" d="100"/>
          <a:sy n="61" d="100"/>
        </p:scale>
        <p:origin x="100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8FD795B-5E2C-4024-BCE5-A2B110AB9DA4}" type="datetimeFigureOut">
              <a:rPr lang="en-US"/>
              <a:pPr/>
              <a:t>4/9/2024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2AEFDC9-1A76-46CB-BE08-FD2DEB039811}" type="slidenum">
              <a:rPr lang="en-US"/>
              <a:pPr/>
              <a:t>‹#›</a:t>
            </a:fld>
            <a:endParaRPr lang="en-US"/>
          </a:p>
        </p:txBody>
      </p:sp>
    </p:spTree>
    <p:extLst>
      <p:ext uri="{BB962C8B-B14F-4D97-AF65-F5344CB8AC3E}">
        <p14:creationId xmlns:p14="http://schemas.microsoft.com/office/powerpoint/2010/main" val="1051088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286627-7F2D-49D1-A1D1-DAA1580C523F}" type="datetimeFigureOut">
              <a:rPr lang="en-US"/>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EC740D7-28C4-4754-814E-5C10A3173F66}" type="slidenum">
              <a:rPr lang="en-US"/>
              <a:pPr/>
              <a:t>‹#›</a:t>
            </a:fld>
            <a:endParaRPr lang="en-US"/>
          </a:p>
        </p:txBody>
      </p:sp>
    </p:spTree>
    <p:extLst>
      <p:ext uri="{BB962C8B-B14F-4D97-AF65-F5344CB8AC3E}">
        <p14:creationId xmlns:p14="http://schemas.microsoft.com/office/powerpoint/2010/main" val="1779757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4/9/2024</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4/9/2024</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solidFill>
                  <a:prstClr val="white"/>
                </a:solidFill>
              </a:rPr>
              <a:pPr/>
              <a:t>4/9/2024</a:t>
            </a:fld>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4/9/2024</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4/9/2024</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533400" y="17526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a:t>
            </a:r>
          </a:p>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(Adapted) </a:t>
            </a:r>
          </a:p>
        </p:txBody>
      </p:sp>
      <p:sp>
        <p:nvSpPr>
          <p:cNvPr id="7" name="Title 1"/>
          <p:cNvSpPr>
            <a:spLocks noGrp="1"/>
          </p:cNvSpPr>
          <p:nvPr>
            <p:ph type="title"/>
          </p:nvPr>
        </p:nvSpPr>
        <p:spPr>
          <a:xfrm>
            <a:off x="457200" y="1905000"/>
            <a:ext cx="8229600" cy="1143000"/>
          </a:xfrm>
          <a:prstGeom prst="round2DiagRect">
            <a:avLst/>
          </a:prstGeom>
          <a:solidFill>
            <a:schemeClr val="bg1">
              <a:alpha val="90000"/>
            </a:schemeClr>
          </a:solidFill>
        </p:spPr>
        <p:txBody>
          <a:bodyPr rtlCol="0">
            <a:normAutofit fontScale="90000"/>
          </a:bodyPr>
          <a:lstStyle/>
          <a:p>
            <a:pPr algn="r" fontAlgn="auto">
              <a:spcAft>
                <a:spcPts val="0"/>
              </a:spcAft>
              <a:defRPr/>
            </a:pPr>
            <a:r>
              <a:rPr lang="en-US" dirty="0">
                <a:cs typeface="Lucida Sans Unicode" pitchFamily="34" charset="0"/>
              </a:rPr>
              <a:t>Incident and Disaster Response</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
        <p:nvSpPr>
          <p:cNvPr id="3" name="Rectangle 2">
            <a:extLst>
              <a:ext uri="{FF2B5EF4-FFF2-40B4-BE49-F238E27FC236}">
                <a16:creationId xmlns:a16="http://schemas.microsoft.com/office/drawing/2014/main" id="{5FB96B1F-95DF-2F24-075F-70DDD6246FA1}"/>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71047995"/>
      </p:ext>
    </p:extLst>
  </p:cSld>
  <p:clrMapOvr>
    <a:masterClrMapping/>
  </p:clrMapOvr>
  <mc:AlternateContent xmlns:mc="http://schemas.openxmlformats.org/markup-compatibility/2006" xmlns:p14="http://schemas.microsoft.com/office/powerpoint/2010/main">
    <mc:Choice Requires="p14">
      <p:transition spd="slow" p14:dur="2000" advTm="44455"/>
    </mc:Choice>
    <mc:Fallback xmlns="">
      <p:transition spd="slow" advTm="444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71600"/>
            <a:ext cx="8229600" cy="4953000"/>
          </a:xfrm>
        </p:spPr>
        <p:txBody>
          <a:bodyPr/>
          <a:lstStyle/>
          <a:p>
            <a:pPr lvl="1" eaLnBrk="1"/>
            <a:r>
              <a:rPr lang="en-US" dirty="0">
                <a:solidFill>
                  <a:srgbClr val="FF0000"/>
                </a:solidFill>
              </a:rPr>
              <a:t>Software</a:t>
            </a:r>
          </a:p>
          <a:p>
            <a:pPr lvl="2" eaLnBrk="1"/>
            <a:r>
              <a:rPr lang="en-US" dirty="0"/>
              <a:t>Total software reinstallation of operating system and applications may be necessary for the system to be trusted</a:t>
            </a:r>
            <a:endParaRPr lang="en-US" b="1" dirty="0"/>
          </a:p>
          <a:p>
            <a:pPr lvl="2" eaLnBrk="1"/>
            <a:r>
              <a:rPr lang="en-US" dirty="0"/>
              <a:t>Manual reinstallation of software</a:t>
            </a:r>
          </a:p>
          <a:p>
            <a:pPr lvl="3" eaLnBrk="1"/>
            <a:r>
              <a:rPr lang="en-US" dirty="0"/>
              <a:t>Need installation media and product activation keys</a:t>
            </a:r>
          </a:p>
          <a:p>
            <a:pPr lvl="3" eaLnBrk="1"/>
            <a:r>
              <a:rPr lang="en-US" dirty="0"/>
              <a:t>Must have good configuration documentation before the incident</a:t>
            </a:r>
          </a:p>
          <a:p>
            <a:pPr lvl="2" eaLnBrk="1"/>
            <a:r>
              <a:rPr lang="en-US" dirty="0"/>
              <a:t>Reinstallation from a disk image</a:t>
            </a:r>
          </a:p>
          <a:p>
            <a:pPr lvl="3" eaLnBrk="1"/>
            <a:r>
              <a:rPr lang="en-US" dirty="0"/>
              <a:t>Can greatly reduce time and effort</a:t>
            </a:r>
          </a:p>
          <a:p>
            <a:pPr lvl="3" eaLnBrk="1"/>
            <a:r>
              <a:rPr lang="en-US" dirty="0"/>
              <a:t>Requires a recent disk image</a:t>
            </a:r>
          </a:p>
        </p:txBody>
      </p:sp>
      <p:sp>
        <p:nvSpPr>
          <p:cNvPr id="5" name="Title 4"/>
          <p:cNvSpPr>
            <a:spLocks noGrp="1"/>
          </p:cNvSpPr>
          <p:nvPr>
            <p:ph type="title"/>
          </p:nvPr>
        </p:nvSpPr>
        <p:spPr>
          <a:xfrm>
            <a:off x="457200" y="152400"/>
            <a:ext cx="8229600" cy="1143000"/>
          </a:xfrm>
        </p:spPr>
        <p:txBody>
          <a:bodyPr>
            <a:normAutofit fontScale="90000"/>
          </a:bodyPr>
          <a:lstStyle/>
          <a:p>
            <a:pPr eaLnBrk="1" fontAlgn="auto" hangingPunct="1">
              <a:spcAft>
                <a:spcPts val="0"/>
              </a:spcAft>
              <a:defRPr/>
            </a:pPr>
            <a:r>
              <a:rPr lang="en-US" sz="4000" dirty="0"/>
              <a:t> </a:t>
            </a:r>
            <a:r>
              <a:rPr lang="en-US" dirty="0"/>
              <a:t>The Incident Response Process: RECOVERY (2)</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10</a:t>
            </a:fld>
            <a:endParaRPr lang="en-US" dirty="0">
              <a:solidFill>
                <a:prstClr val="white"/>
              </a:solidFill>
            </a:endParaRPr>
          </a:p>
        </p:txBody>
      </p:sp>
      <p:sp>
        <p:nvSpPr>
          <p:cNvPr id="7" name="Rectangle 6">
            <a:extLst>
              <a:ext uri="{FF2B5EF4-FFF2-40B4-BE49-F238E27FC236}">
                <a16:creationId xmlns:a16="http://schemas.microsoft.com/office/drawing/2014/main" id="{18A3F38F-DFA9-E313-9F73-B4DD7F9BACC1}"/>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88914303"/>
      </p:ext>
    </p:extLst>
  </p:cSld>
  <p:clrMapOvr>
    <a:masterClrMapping/>
  </p:clrMapOvr>
  <mc:AlternateContent xmlns:mc="http://schemas.openxmlformats.org/markup-compatibility/2006" xmlns:p14="http://schemas.microsoft.com/office/powerpoint/2010/main">
    <mc:Choice Requires="p14">
      <p:transition spd="slow" p14:dur="2000" advTm="67322"/>
    </mc:Choice>
    <mc:Fallback xmlns="">
      <p:transition spd="slow" advTm="673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a:xfrm>
            <a:off x="457200" y="1752600"/>
            <a:ext cx="8229600" cy="4254500"/>
          </a:xfrm>
        </p:spPr>
        <p:txBody>
          <a:bodyPr/>
          <a:lstStyle/>
          <a:p>
            <a:pPr eaLnBrk="1"/>
            <a:r>
              <a:rPr lang="en-US" b="1" dirty="0"/>
              <a:t>Apology</a:t>
            </a:r>
          </a:p>
          <a:p>
            <a:pPr lvl="1" eaLnBrk="1"/>
            <a:r>
              <a:rPr lang="en-US" dirty="0"/>
              <a:t>Acknowledge responsibility and harm without evasion or weasel words</a:t>
            </a:r>
          </a:p>
          <a:p>
            <a:pPr lvl="1" eaLnBrk="1"/>
            <a:r>
              <a:rPr lang="en-US" dirty="0"/>
              <a:t>Explain potential inconvenience and harm in detail</a:t>
            </a:r>
          </a:p>
          <a:p>
            <a:pPr lvl="1" eaLnBrk="1"/>
            <a:r>
              <a:rPr lang="en-US" dirty="0"/>
              <a:t>Explain what actions will be taken to compensate victims, if any</a:t>
            </a:r>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RECOVERY (3)</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11</a:t>
            </a:fld>
            <a:endParaRPr lang="en-US" dirty="0">
              <a:solidFill>
                <a:prstClr val="white"/>
              </a:solidFill>
            </a:endParaRPr>
          </a:p>
        </p:txBody>
      </p:sp>
      <p:sp>
        <p:nvSpPr>
          <p:cNvPr id="7" name="Rectangle 6">
            <a:extLst>
              <a:ext uri="{FF2B5EF4-FFF2-40B4-BE49-F238E27FC236}">
                <a16:creationId xmlns:a16="http://schemas.microsoft.com/office/drawing/2014/main" id="{82DC7D27-A3E2-02A0-9A71-B8381E0DA417}"/>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192061579"/>
      </p:ext>
    </p:extLst>
  </p:cSld>
  <p:clrMapOvr>
    <a:masterClrMapping/>
  </p:clrMapOvr>
  <mc:AlternateContent xmlns:mc="http://schemas.openxmlformats.org/markup-compatibility/2006" xmlns:p14="http://schemas.microsoft.com/office/powerpoint/2010/main">
    <mc:Choice Requires="p14">
      <p:transition spd="slow" p14:dur="2000" advTm="77180"/>
    </mc:Choice>
    <mc:Fallback xmlns="">
      <p:transition spd="slow" advTm="771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676400"/>
            <a:ext cx="8229600" cy="4330700"/>
          </a:xfrm>
        </p:spPr>
        <p:txBody>
          <a:bodyPr/>
          <a:lstStyle/>
          <a:p>
            <a:pPr lvl="1" eaLnBrk="1"/>
            <a:r>
              <a:rPr lang="en-US" sz="2000" dirty="0"/>
              <a:t>Punishing employees is usually fairly easy. However, this may vary internationally. Union agreements may limit sanctions or at least require more detailed processes.</a:t>
            </a:r>
          </a:p>
          <a:p>
            <a:pPr lvl="1" eaLnBrk="1"/>
            <a:r>
              <a:rPr lang="en-US" sz="2000" dirty="0"/>
              <a:t>The decision to pursue criminal prosecution. However, it must  consider cost and effort, probable success if pursued (e.g., if attackers are minors, or foreign nationals), loss of reputation because the incident becomes public</a:t>
            </a:r>
          </a:p>
          <a:p>
            <a:pPr lvl="1" eaLnBrk="1"/>
            <a:r>
              <a:rPr lang="en-US" sz="2000" dirty="0"/>
              <a:t>Involves collecting and managing evidence. Courts have strict rules for admitting evidence in court so, call the authorities and a forensics expert for help. Try to protect evidence, i.e., “pull the plug” on a server if possible </a:t>
            </a:r>
            <a:r>
              <a:rPr lang="en-US" sz="2000" dirty="0">
                <a:solidFill>
                  <a:srgbClr val="FF0000"/>
                </a:solidFill>
              </a:rPr>
              <a:t>(a business, not an IT only,  decision</a:t>
            </a:r>
            <a:r>
              <a:rPr lang="en-US" sz="2000" dirty="0"/>
              <a:t>). Document the chain of custody (who held the evidence, what they did to protect it). </a:t>
            </a:r>
          </a:p>
          <a:p>
            <a:pPr lvl="1" eaLnBrk="1"/>
            <a:endParaRPr lang="en-US" sz="2000" dirty="0"/>
          </a:p>
          <a:p>
            <a:pPr lvl="1" eaLnBrk="1"/>
            <a:endParaRPr lang="en-US" sz="2000" dirty="0"/>
          </a:p>
          <a:p>
            <a:pPr lvl="1" eaLnBrk="1"/>
            <a:endParaRPr lang="en-US" dirty="0"/>
          </a:p>
          <a:p>
            <a:pPr lvl="1" eaLnBrk="1"/>
            <a:endParaRPr lang="en-US" dirty="0"/>
          </a:p>
          <a:p>
            <a:pPr lvl="1" eaLnBrk="1"/>
            <a:endParaRPr lang="en-US" dirty="0"/>
          </a:p>
          <a:p>
            <a:pPr eaLnBrk="1" hangingPunct="1"/>
            <a:endParaRPr lang="en-US" b="1" dirty="0"/>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PUNISHMENT</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12</a:t>
            </a:fld>
            <a:endParaRPr lang="en-US" dirty="0">
              <a:solidFill>
                <a:prstClr val="white"/>
              </a:solidFill>
            </a:endParaRPr>
          </a:p>
        </p:txBody>
      </p:sp>
      <p:sp>
        <p:nvSpPr>
          <p:cNvPr id="7" name="Rectangle 6">
            <a:extLst>
              <a:ext uri="{FF2B5EF4-FFF2-40B4-BE49-F238E27FC236}">
                <a16:creationId xmlns:a16="http://schemas.microsoft.com/office/drawing/2014/main" id="{CBB077A4-9B84-BFE7-27A3-CBD94235D1DE}"/>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09136638"/>
      </p:ext>
    </p:extLst>
  </p:cSld>
  <p:clrMapOvr>
    <a:masterClrMapping/>
  </p:clrMapOvr>
  <mc:AlternateContent xmlns:mc="http://schemas.openxmlformats.org/markup-compatibility/2006" xmlns:p14="http://schemas.microsoft.com/office/powerpoint/2010/main">
    <mc:Choice Requires="p14">
      <p:transition spd="slow" p14:dur="2000" advTm="101148"/>
    </mc:Choice>
    <mc:Fallback xmlns="">
      <p:transition spd="slow" advTm="10114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1"/>
          <p:cNvSpPr>
            <a:spLocks noGrp="1"/>
          </p:cNvSpPr>
          <p:nvPr>
            <p:ph idx="1"/>
          </p:nvPr>
        </p:nvSpPr>
        <p:spPr>
          <a:xfrm>
            <a:off x="457200" y="1676400"/>
            <a:ext cx="8229600" cy="4330700"/>
          </a:xfrm>
        </p:spPr>
        <p:txBody>
          <a:bodyPr/>
          <a:lstStyle/>
          <a:p>
            <a:pPr lvl="1" eaLnBrk="1"/>
            <a:r>
              <a:rPr lang="en-US" dirty="0"/>
              <a:t>What should we do differently next time?</a:t>
            </a:r>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POST-MORTEM EVALUATION</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13</a:t>
            </a:fld>
            <a:endParaRPr lang="en-US" dirty="0">
              <a:solidFill>
                <a:prstClr val="white"/>
              </a:solidFill>
            </a:endParaRPr>
          </a:p>
        </p:txBody>
      </p:sp>
      <p:sp>
        <p:nvSpPr>
          <p:cNvPr id="7" name="Rectangle 6">
            <a:extLst>
              <a:ext uri="{FF2B5EF4-FFF2-40B4-BE49-F238E27FC236}">
                <a16:creationId xmlns:a16="http://schemas.microsoft.com/office/drawing/2014/main" id="{D1E1045B-E177-0E6F-50CA-4CBA1DEF8DAB}"/>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446643095"/>
      </p:ext>
    </p:extLst>
  </p:cSld>
  <p:clrMapOvr>
    <a:masterClrMapping/>
  </p:clrMapOvr>
  <mc:AlternateContent xmlns:mc="http://schemas.openxmlformats.org/markup-compatibility/2006" xmlns:p14="http://schemas.microsoft.com/office/powerpoint/2010/main">
    <mc:Choice Requires="p14">
      <p:transition spd="slow" p14:dur="2000" advTm="91438"/>
    </mc:Choice>
    <mc:Fallback xmlns="">
      <p:transition spd="slow" advTm="9143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pPr lvl="1" eaLnBrk="1"/>
            <a:r>
              <a:rPr lang="en-US" dirty="0">
                <a:solidFill>
                  <a:srgbClr val="FF0000"/>
                </a:solidFill>
              </a:rPr>
              <a:t>Disasters</a:t>
            </a:r>
          </a:p>
          <a:p>
            <a:pPr lvl="2" eaLnBrk="1"/>
            <a:r>
              <a:rPr lang="en-US" dirty="0"/>
              <a:t>Fires, floods, hurricanes, major terrorist attacks</a:t>
            </a:r>
          </a:p>
          <a:p>
            <a:pPr lvl="2" eaLnBrk="1"/>
            <a:r>
              <a:rPr lang="en-US" dirty="0"/>
              <a:t>Must assure business continuity</a:t>
            </a:r>
          </a:p>
          <a:p>
            <a:pPr lvl="3" eaLnBrk="1"/>
            <a:r>
              <a:rPr lang="en-US" sz="2000" dirty="0"/>
              <a:t>Maintaining the day-to-day operations of the firm</a:t>
            </a:r>
          </a:p>
          <a:p>
            <a:pPr lvl="3" eaLnBrk="1"/>
            <a:r>
              <a:rPr lang="en-US" sz="2000" dirty="0"/>
              <a:t>Requires a business continuity group headed by a senior manager</a:t>
            </a:r>
          </a:p>
          <a:p>
            <a:pPr lvl="3" eaLnBrk="1"/>
            <a:r>
              <a:rPr lang="en-US" sz="2000" dirty="0"/>
              <a:t>Core permanent staff will facilitate activities</a:t>
            </a:r>
          </a:p>
          <a:p>
            <a:pPr lvl="2" eaLnBrk="1"/>
            <a:r>
              <a:rPr lang="en-US" dirty="0">
                <a:solidFill>
                  <a:srgbClr val="FF0000"/>
                </a:solidFill>
              </a:rPr>
              <a:t>IT disaster response is restoring IT services</a:t>
            </a:r>
          </a:p>
          <a:p>
            <a:pPr lvl="3" eaLnBrk="1"/>
            <a:r>
              <a:rPr lang="en-US" sz="2000" dirty="0"/>
              <a:t>May be a subset of business continuity</a:t>
            </a:r>
          </a:p>
          <a:p>
            <a:pPr lvl="3" eaLnBrk="1"/>
            <a:r>
              <a:rPr lang="en-US" sz="2000" dirty="0"/>
              <a:t>May be a stand-alone IT disaster</a:t>
            </a:r>
          </a:p>
          <a:p>
            <a:pPr eaLnBrk="1" hangingPunct="1"/>
            <a:endParaRPr lang="en-US" dirty="0"/>
          </a:p>
          <a:p>
            <a:pPr eaLnBrk="1" hangingPunct="1"/>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4400" dirty="0"/>
              <a:t>Disasters </a:t>
            </a:r>
            <a:endParaRPr lang="en-US" dirty="0"/>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14</a:t>
            </a:fld>
            <a:endParaRPr lang="en-US" dirty="0">
              <a:solidFill>
                <a:prstClr val="white"/>
              </a:solidFill>
            </a:endParaRPr>
          </a:p>
        </p:txBody>
      </p:sp>
      <p:sp>
        <p:nvSpPr>
          <p:cNvPr id="7" name="Rectangle 6">
            <a:extLst>
              <a:ext uri="{FF2B5EF4-FFF2-40B4-BE49-F238E27FC236}">
                <a16:creationId xmlns:a16="http://schemas.microsoft.com/office/drawing/2014/main" id="{E0B2CDD1-EC97-1427-8D67-3E847A712A8E}"/>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119216683"/>
      </p:ext>
    </p:extLst>
  </p:cSld>
  <p:clrMapOvr>
    <a:masterClrMapping/>
  </p:clrMapOvr>
  <mc:AlternateContent xmlns:mc="http://schemas.openxmlformats.org/markup-compatibility/2006" xmlns:p14="http://schemas.microsoft.com/office/powerpoint/2010/main">
    <mc:Choice Requires="p14">
      <p:transition spd="slow" p14:dur="2000" advTm="76150"/>
    </mc:Choice>
    <mc:Fallback xmlns="">
      <p:transition spd="slow" advTm="761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fontAlgn="auto" hangingPunct="1">
              <a:spcAft>
                <a:spcPts val="0"/>
              </a:spcAft>
              <a:defRPr/>
            </a:pPr>
            <a:r>
              <a:rPr lang="en-US" dirty="0"/>
              <a:t>BC Planning (BCP) </a:t>
            </a:r>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l="11609" t="21729" r="8644" b="11111"/>
          <a:stretch>
            <a:fillRect/>
          </a:stretch>
        </p:blipFill>
        <p:spPr bwMode="auto">
          <a:xfrm>
            <a:off x="277813" y="1562100"/>
            <a:ext cx="8675687"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15</a:t>
            </a:fld>
            <a:endParaRPr lang="en-US" dirty="0">
              <a:solidFill>
                <a:prstClr val="white"/>
              </a:solidFill>
            </a:endParaRPr>
          </a:p>
        </p:txBody>
      </p:sp>
      <p:sp>
        <p:nvSpPr>
          <p:cNvPr id="2" name="TextBox 1"/>
          <p:cNvSpPr txBox="1"/>
          <p:nvPr/>
        </p:nvSpPr>
        <p:spPr>
          <a:xfrm>
            <a:off x="381000" y="4114800"/>
            <a:ext cx="3429000" cy="2031325"/>
          </a:xfrm>
          <a:prstGeom prst="rect">
            <a:avLst/>
          </a:prstGeom>
          <a:noFill/>
        </p:spPr>
        <p:txBody>
          <a:bodyPr wrap="square" rtlCol="0">
            <a:spAutoFit/>
          </a:bodyPr>
          <a:lstStyle/>
          <a:p>
            <a:pPr lvl="1" eaLnBrk="1"/>
            <a:r>
              <a:rPr lang="en-US" dirty="0"/>
              <a:t>A business continuity plan specifies how a company plans to restore or maintain core business operations when disasters occur.</a:t>
            </a:r>
          </a:p>
          <a:p>
            <a:pPr lvl="1" eaLnBrk="1"/>
            <a:r>
              <a:rPr lang="en-US" dirty="0"/>
              <a:t>Disaster response is restoring IT services.</a:t>
            </a:r>
          </a:p>
        </p:txBody>
      </p:sp>
      <p:sp>
        <p:nvSpPr>
          <p:cNvPr id="7" name="Rectangle 6">
            <a:extLst>
              <a:ext uri="{FF2B5EF4-FFF2-40B4-BE49-F238E27FC236}">
                <a16:creationId xmlns:a16="http://schemas.microsoft.com/office/drawing/2014/main" id="{85025D8B-4CC9-67B8-D5E4-4F09EE01C70C}"/>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101307"/>
    </mc:Choice>
    <mc:Fallback xmlns="">
      <p:transition spd="slow" advTm="1013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1"/>
          <p:cNvSpPr>
            <a:spLocks noGrp="1"/>
          </p:cNvSpPr>
          <p:nvPr>
            <p:ph idx="1"/>
          </p:nvPr>
        </p:nvSpPr>
        <p:spPr>
          <a:xfrm>
            <a:off x="457200" y="1600200"/>
            <a:ext cx="8229600" cy="4178300"/>
          </a:xfrm>
        </p:spPr>
        <p:txBody>
          <a:bodyPr/>
          <a:lstStyle/>
          <a:p>
            <a:pPr lvl="1" eaLnBrk="1"/>
            <a:r>
              <a:rPr lang="en-US" dirty="0">
                <a:solidFill>
                  <a:srgbClr val="FF0000"/>
                </a:solidFill>
              </a:rPr>
              <a:t>Protect people first</a:t>
            </a:r>
            <a:r>
              <a:rPr lang="en-US" dirty="0"/>
              <a:t>: Evacuation plans and drills. Never allow staff members back into unsafe environments. Must have a systematic way to account for all employees and notify loved ones. Counseling afterwards	</a:t>
            </a:r>
          </a:p>
          <a:p>
            <a:pPr lvl="1" eaLnBrk="1"/>
            <a:r>
              <a:rPr lang="en-US" dirty="0"/>
              <a:t>People have </a:t>
            </a:r>
            <a:r>
              <a:rPr lang="en-US" dirty="0">
                <a:solidFill>
                  <a:srgbClr val="FF0000"/>
                </a:solidFill>
              </a:rPr>
              <a:t>reduced capacity </a:t>
            </a:r>
            <a:r>
              <a:rPr lang="en-US" dirty="0"/>
              <a:t>in decision making during a crisis. Planning and rehearsal are critical. However, </a:t>
            </a:r>
            <a:r>
              <a:rPr lang="en-US" dirty="0">
                <a:solidFill>
                  <a:srgbClr val="FF0000"/>
                </a:solidFill>
              </a:rPr>
              <a:t>avoid rigidity</a:t>
            </a:r>
            <a:r>
              <a:rPr lang="en-US" dirty="0"/>
              <a:t>: Unexpected situations will arise, communication will break down and information will be unreliable. Decision makers must have the </a:t>
            </a:r>
            <a:r>
              <a:rPr lang="en-US" dirty="0">
                <a:solidFill>
                  <a:srgbClr val="FF0000"/>
                </a:solidFill>
              </a:rPr>
              <a:t>flexibility</a:t>
            </a:r>
            <a:r>
              <a:rPr lang="en-US" dirty="0"/>
              <a:t> to act</a:t>
            </a:r>
          </a:p>
          <a:p>
            <a:pPr lvl="1" eaLnBrk="1"/>
            <a:endParaRPr lang="en-US" b="1" dirty="0"/>
          </a:p>
          <a:p>
            <a:pPr eaLnBrk="1" hangingPunct="1"/>
            <a:endParaRPr lang="en-US" dirty="0"/>
          </a:p>
          <a:p>
            <a:pPr eaLnBrk="1" hangingPunct="1"/>
            <a:endParaRPr lang="en-US" dirty="0"/>
          </a:p>
        </p:txBody>
      </p:sp>
      <p:sp>
        <p:nvSpPr>
          <p:cNvPr id="5" name="Title 4"/>
          <p:cNvSpPr>
            <a:spLocks noGrp="1"/>
          </p:cNvSpPr>
          <p:nvPr>
            <p:ph type="title"/>
          </p:nvPr>
        </p:nvSpPr>
        <p:spPr/>
        <p:txBody>
          <a:bodyPr>
            <a:noAutofit/>
          </a:bodyPr>
          <a:lstStyle/>
          <a:p>
            <a:pPr eaLnBrk="1" fontAlgn="auto" hangingPunct="1">
              <a:spcAft>
                <a:spcPts val="0"/>
              </a:spcAft>
              <a:defRPr/>
            </a:pPr>
            <a:r>
              <a:rPr lang="en-US" sz="3700" dirty="0"/>
              <a:t>BCP </a:t>
            </a:r>
            <a:r>
              <a:rPr lang="en-US" sz="4000" dirty="0"/>
              <a:t>Principles </a:t>
            </a:r>
            <a:r>
              <a:rPr lang="en-US" sz="3700" dirty="0"/>
              <a:t> </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16</a:t>
            </a:fld>
            <a:endParaRPr lang="en-US" dirty="0">
              <a:solidFill>
                <a:prstClr val="white"/>
              </a:solidFill>
            </a:endParaRPr>
          </a:p>
        </p:txBody>
      </p:sp>
      <p:sp>
        <p:nvSpPr>
          <p:cNvPr id="7" name="Rectangle 6">
            <a:extLst>
              <a:ext uri="{FF2B5EF4-FFF2-40B4-BE49-F238E27FC236}">
                <a16:creationId xmlns:a16="http://schemas.microsoft.com/office/drawing/2014/main" id="{224642A3-77B4-E46A-208F-D51F97670D16}"/>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46522"/>
    </mc:Choice>
    <mc:Fallback xmlns="">
      <p:transition spd="slow" advTm="465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1"/>
          <p:cNvSpPr>
            <a:spLocks noGrp="1"/>
          </p:cNvSpPr>
          <p:nvPr>
            <p:ph idx="1"/>
          </p:nvPr>
        </p:nvSpPr>
        <p:spPr>
          <a:xfrm>
            <a:off x="457200" y="1676400"/>
            <a:ext cx="8229600" cy="4330700"/>
          </a:xfrm>
        </p:spPr>
        <p:txBody>
          <a:bodyPr/>
          <a:lstStyle/>
          <a:p>
            <a:pPr eaLnBrk="1"/>
            <a:r>
              <a:rPr lang="en-US" dirty="0">
                <a:solidFill>
                  <a:srgbClr val="FF0000"/>
                </a:solidFill>
              </a:rPr>
              <a:t>Communication: </a:t>
            </a:r>
            <a:r>
              <a:rPr lang="en-US" dirty="0"/>
              <a:t>Try to compensate for inevitable breakdowns. Have a backup communication system. Communicate constantly to keep everybody “in the loop”.</a:t>
            </a:r>
          </a:p>
          <a:p>
            <a:pPr marL="365760" indent="-256032" eaLnBrk="1" fontAlgn="auto">
              <a:spcAft>
                <a:spcPts val="0"/>
              </a:spcAft>
              <a:buFont typeface="Wingdings 3"/>
              <a:buChar char=""/>
              <a:defRPr/>
            </a:pPr>
            <a:r>
              <a:rPr lang="en-US" b="1" dirty="0">
                <a:solidFill>
                  <a:srgbClr val="FF0000"/>
                </a:solidFill>
              </a:rPr>
              <a:t>Business Process Analysis: </a:t>
            </a:r>
            <a:r>
              <a:rPr lang="en-US" dirty="0"/>
              <a:t>Identification of business processes and their interrelationships in order to prioritize restoring them, according to: </a:t>
            </a:r>
            <a:r>
              <a:rPr lang="en-US" dirty="0">
                <a:solidFill>
                  <a:schemeClr val="bg2">
                    <a:lumMod val="25000"/>
                  </a:schemeClr>
                </a:solidFill>
              </a:rPr>
              <a:t>Downtime tolerance, Importance to the firm, Required by a higher-importance process. </a:t>
            </a:r>
            <a:endParaRPr lang="en-US" dirty="0"/>
          </a:p>
          <a:p>
            <a:pPr lvl="1" eaLnBrk="1"/>
            <a:endParaRPr lang="en-US" dirty="0"/>
          </a:p>
          <a:p>
            <a:pPr eaLnBrk="1" hangingPunct="1"/>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BCP Principles </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17</a:t>
            </a:fld>
            <a:endParaRPr lang="en-US" dirty="0">
              <a:solidFill>
                <a:prstClr val="white"/>
              </a:solidFill>
            </a:endParaRPr>
          </a:p>
        </p:txBody>
      </p:sp>
      <p:sp>
        <p:nvSpPr>
          <p:cNvPr id="7" name="Rectangle 6">
            <a:extLst>
              <a:ext uri="{FF2B5EF4-FFF2-40B4-BE49-F238E27FC236}">
                <a16:creationId xmlns:a16="http://schemas.microsoft.com/office/drawing/2014/main" id="{3C665DA6-26BD-A9F3-EF2E-56DEEE120853}"/>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87656"/>
    </mc:Choice>
    <mc:Fallback xmlns="">
      <p:transition spd="slow" advTm="876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1"/>
          <p:cNvSpPr>
            <a:spLocks noGrp="1"/>
          </p:cNvSpPr>
          <p:nvPr>
            <p:ph idx="1"/>
          </p:nvPr>
        </p:nvSpPr>
        <p:spPr>
          <a:xfrm>
            <a:off x="457200" y="1752600"/>
            <a:ext cx="8229600" cy="4254500"/>
          </a:xfrm>
        </p:spPr>
        <p:txBody>
          <a:bodyPr/>
          <a:lstStyle/>
          <a:p>
            <a:pPr eaLnBrk="1"/>
            <a:r>
              <a:rPr lang="en-US" b="1" dirty="0">
                <a:solidFill>
                  <a:schemeClr val="bg2">
                    <a:lumMod val="25000"/>
                  </a:schemeClr>
                </a:solidFill>
              </a:rPr>
              <a:t>Testing:</a:t>
            </a:r>
            <a:r>
              <a:rPr lang="en-US" b="1" dirty="0"/>
              <a:t>  </a:t>
            </a:r>
            <a:r>
              <a:rPr lang="en-US" dirty="0"/>
              <a:t>Difficult because of the scope of disasters &amp; the number of people involved</a:t>
            </a:r>
          </a:p>
          <a:p>
            <a:pPr eaLnBrk="1"/>
            <a:r>
              <a:rPr lang="en-US" b="1" dirty="0">
                <a:solidFill>
                  <a:schemeClr val="bg2">
                    <a:lumMod val="25000"/>
                  </a:schemeClr>
                </a:solidFill>
              </a:rPr>
              <a:t>Updating</a:t>
            </a:r>
            <a:r>
              <a:rPr lang="en-US" b="1" dirty="0"/>
              <a:t>: </a:t>
            </a:r>
            <a:r>
              <a:rPr lang="en-US" b="1" dirty="0" err="1"/>
              <a:t>B</a:t>
            </a:r>
            <a:r>
              <a:rPr lang="en-US" dirty="0" err="1"/>
              <a:t>siness</a:t>
            </a:r>
            <a:r>
              <a:rPr lang="en-US" dirty="0"/>
              <a:t> conditions change and businesses reorganize constantly. People who must execute the plan also change jobs constantly. Telephone numbers and other contact information must be updated far more frequently than the plan as a whole. Ideally, should have a small, permanent staff assigned to it .</a:t>
            </a:r>
          </a:p>
          <a:p>
            <a:pPr eaLnBrk="1"/>
            <a:endParaRPr lang="en-US" dirty="0"/>
          </a:p>
          <a:p>
            <a:pPr eaLnBrk="1" hangingPunct="1"/>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sz="4000" dirty="0"/>
              <a:t>BCP testing and updating</a:t>
            </a:r>
            <a:endParaRPr lang="en-US" dirty="0"/>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18</a:t>
            </a:fld>
            <a:endParaRPr lang="en-US" dirty="0">
              <a:solidFill>
                <a:prstClr val="white"/>
              </a:solidFill>
            </a:endParaRPr>
          </a:p>
        </p:txBody>
      </p:sp>
      <p:sp>
        <p:nvSpPr>
          <p:cNvPr id="7" name="Rectangle 6">
            <a:extLst>
              <a:ext uri="{FF2B5EF4-FFF2-40B4-BE49-F238E27FC236}">
                <a16:creationId xmlns:a16="http://schemas.microsoft.com/office/drawing/2014/main" id="{B12577B5-921C-7C01-6A3D-3C20555268B2}"/>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32173"/>
    </mc:Choice>
    <mc:Fallback xmlns="">
      <p:transition spd="slow" advTm="3217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1"/>
          <p:cNvSpPr>
            <a:spLocks noGrp="1"/>
          </p:cNvSpPr>
          <p:nvPr>
            <p:ph idx="1"/>
          </p:nvPr>
        </p:nvSpPr>
        <p:spPr>
          <a:xfrm>
            <a:off x="457200" y="1600200"/>
            <a:ext cx="8229600" cy="4406900"/>
          </a:xfrm>
        </p:spPr>
        <p:txBody>
          <a:bodyPr/>
          <a:lstStyle/>
          <a:p>
            <a:pPr lvl="1" eaLnBrk="1"/>
            <a:r>
              <a:rPr lang="en-US" dirty="0"/>
              <a:t>Looks specifically at the technical aspects of how a company can get its IT back into operation using backup facilities. It is subset of business continuity or for disasters that only affect IT</a:t>
            </a:r>
          </a:p>
          <a:p>
            <a:pPr lvl="1" eaLnBrk="1"/>
            <a:r>
              <a:rPr lang="en-US" dirty="0"/>
              <a:t>All decisions are business decisions and should not be made by IT or IT security staff</a:t>
            </a:r>
          </a:p>
        </p:txBody>
      </p:sp>
      <p:sp>
        <p:nvSpPr>
          <p:cNvPr id="5" name="Title 4"/>
          <p:cNvSpPr>
            <a:spLocks noGrp="1"/>
          </p:cNvSpPr>
          <p:nvPr>
            <p:ph type="title"/>
          </p:nvPr>
        </p:nvSpPr>
        <p:spPr/>
        <p:txBody>
          <a:bodyPr/>
          <a:lstStyle/>
          <a:p>
            <a:pPr eaLnBrk="1" fontAlgn="auto" hangingPunct="1">
              <a:spcAft>
                <a:spcPts val="0"/>
              </a:spcAft>
              <a:defRPr/>
            </a:pPr>
            <a:r>
              <a:rPr lang="en-US" dirty="0"/>
              <a:t>IT Disaster Recovery</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19</a:t>
            </a:fld>
            <a:endParaRPr lang="en-US" dirty="0">
              <a:solidFill>
                <a:prstClr val="white"/>
              </a:solidFill>
            </a:endParaRPr>
          </a:p>
        </p:txBody>
      </p:sp>
      <p:sp>
        <p:nvSpPr>
          <p:cNvPr id="7" name="Rectangle 6">
            <a:extLst>
              <a:ext uri="{FF2B5EF4-FFF2-40B4-BE49-F238E27FC236}">
                <a16:creationId xmlns:a16="http://schemas.microsoft.com/office/drawing/2014/main" id="{4DA01D69-ECD0-CE9B-7486-C9A0846BC2BD}"/>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63119"/>
    </mc:Choice>
    <mc:Fallback xmlns="">
      <p:transition spd="slow" advTm="631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dirty="0"/>
          </a:p>
        </p:txBody>
      </p:sp>
      <p:sp>
        <p:nvSpPr>
          <p:cNvPr id="4" name="Subtitle 2"/>
          <p:cNvSpPr txBox="1">
            <a:spLocks/>
          </p:cNvSpPr>
          <p:nvPr/>
        </p:nvSpPr>
        <p:spPr>
          <a:xfrm>
            <a:off x="447675" y="1371600"/>
            <a:ext cx="8255000" cy="466725"/>
          </a:xfrm>
          <a:prstGeom prst="round2DiagRect">
            <a:avLst/>
          </a:prstGeom>
          <a:solidFill>
            <a:schemeClr val="accent2">
              <a:lumMod val="60000"/>
              <a:lumOff val="4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cs typeface="Lucida Sans Unicode" pitchFamily="34" charset="0"/>
              </a:rPr>
              <a:t>Incident and disaster response </a:t>
            </a:r>
          </a:p>
        </p:txBody>
      </p:sp>
      <p:sp>
        <p:nvSpPr>
          <p:cNvPr id="7" name="Subtitle 2"/>
          <p:cNvSpPr txBox="1">
            <a:spLocks/>
          </p:cNvSpPr>
          <p:nvPr/>
        </p:nvSpPr>
        <p:spPr>
          <a:xfrm>
            <a:off x="444500" y="3886201"/>
            <a:ext cx="8191500" cy="838200"/>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Case study incident response TBA  </a:t>
            </a:r>
          </a:p>
        </p:txBody>
      </p:sp>
      <p:sp>
        <p:nvSpPr>
          <p:cNvPr id="8" name="Subtitle 2"/>
          <p:cNvSpPr txBox="1">
            <a:spLocks/>
          </p:cNvSpPr>
          <p:nvPr/>
        </p:nvSpPr>
        <p:spPr>
          <a:xfrm>
            <a:off x="444500" y="2455862"/>
            <a:ext cx="82550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Business continuity </a:t>
            </a:r>
          </a:p>
        </p:txBody>
      </p:sp>
      <p:sp>
        <p:nvSpPr>
          <p:cNvPr id="9" name="Subtitle 2"/>
          <p:cNvSpPr txBox="1">
            <a:spLocks/>
          </p:cNvSpPr>
          <p:nvPr/>
        </p:nvSpPr>
        <p:spPr>
          <a:xfrm>
            <a:off x="444500" y="3019426"/>
            <a:ext cx="8191500" cy="466725"/>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IT disaster recovery </a:t>
            </a:r>
          </a:p>
        </p:txBody>
      </p:sp>
      <p:sp>
        <p:nvSpPr>
          <p:cNvPr id="10"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a:t>
            </a:fld>
            <a:endParaRPr lang="en-US" dirty="0">
              <a:solidFill>
                <a:prstClr val="white"/>
              </a:solidFill>
            </a:endParaRPr>
          </a:p>
        </p:txBody>
      </p:sp>
      <p:sp>
        <p:nvSpPr>
          <p:cNvPr id="11" name="Rectangle 10">
            <a:extLst>
              <a:ext uri="{FF2B5EF4-FFF2-40B4-BE49-F238E27FC236}">
                <a16:creationId xmlns:a16="http://schemas.microsoft.com/office/drawing/2014/main" id="{82D13258-4203-66E3-710F-93CDA4DF4293}"/>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Subtitle 2">
            <a:extLst>
              <a:ext uri="{FF2B5EF4-FFF2-40B4-BE49-F238E27FC236}">
                <a16:creationId xmlns:a16="http://schemas.microsoft.com/office/drawing/2014/main" id="{28734EEF-B379-15D9-AF1D-374128084330}"/>
              </a:ext>
            </a:extLst>
          </p:cNvPr>
          <p:cNvSpPr txBox="1">
            <a:spLocks/>
          </p:cNvSpPr>
          <p:nvPr/>
        </p:nvSpPr>
        <p:spPr>
          <a:xfrm>
            <a:off x="444500" y="5029200"/>
            <a:ext cx="8191500" cy="838200"/>
          </a:xfrm>
          <a:prstGeom prst="round2DiagRect">
            <a:avLst/>
          </a:prstGeom>
          <a:solidFill>
            <a:schemeClr val="accent1">
              <a:lumMod val="20000"/>
              <a:lumOff val="80000"/>
              <a:alpha val="90000"/>
            </a:schemeClr>
          </a:solidFill>
          <a:ln>
            <a:solidFill>
              <a:schemeClr val="accent1">
                <a:lumMod val="40000"/>
                <a:lumOff val="60000"/>
              </a:schemeClr>
            </a:solidFill>
          </a:ln>
          <a:effectLst>
            <a:outerShdw blurRad="76200" dir="18900000" sy="23000" kx="-1200000" algn="bl" rotWithShape="0">
              <a:prstClr val="black">
                <a:alpha val="20000"/>
              </a:prstClr>
            </a:outerShdw>
          </a:effectLst>
          <a:scene3d>
            <a:camera prst="orthographicFront"/>
            <a:lightRig rig="threePt" dir="t"/>
          </a:scene3d>
          <a:sp3d>
            <a:bevelT/>
          </a:sp3d>
        </p:spPr>
        <p:txBody>
          <a:bodyPr anchor="ctr"/>
          <a:lstStyle/>
          <a:p>
            <a:pPr marL="342900" indent="-342900">
              <a:defRPr/>
            </a:pPr>
            <a:r>
              <a:rPr lang="en-US" sz="2800" b="1" dirty="0">
                <a:solidFill>
                  <a:schemeClr val="tx2"/>
                </a:solidFill>
                <a:effectLst>
                  <a:outerShdw blurRad="31750" dist="25400" dir="5400000" algn="tl" rotWithShape="0">
                    <a:srgbClr val="000000">
                      <a:alpha val="25000"/>
                    </a:srgbClr>
                  </a:outerShdw>
                </a:effectLst>
                <a:latin typeface="Lucida Sans Unicode" pitchFamily="34" charset="0"/>
                <a:ea typeface="+mj-ea"/>
                <a:cs typeface="Lucida Sans Unicode" pitchFamily="34" charset="0"/>
              </a:rPr>
              <a:t>Case study disaster recovery - hurricane Katrina and the Walmart response </a:t>
            </a:r>
          </a:p>
        </p:txBody>
      </p:sp>
    </p:spTree>
  </p:cSld>
  <p:clrMapOvr>
    <a:masterClrMapping/>
  </p:clrMapOvr>
  <mc:AlternateContent xmlns:mc="http://schemas.openxmlformats.org/markup-compatibility/2006" xmlns:p14="http://schemas.microsoft.com/office/powerpoint/2010/main">
    <mc:Choice Requires="p14">
      <p:transition spd="slow" p14:dur="2000" advTm="57401"/>
    </mc:Choice>
    <mc:Fallback xmlns="">
      <p:transition spd="slow" advTm="574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1"/>
          <p:cNvSpPr>
            <a:spLocks noGrp="1"/>
          </p:cNvSpPr>
          <p:nvPr>
            <p:ph idx="1"/>
          </p:nvPr>
        </p:nvSpPr>
        <p:spPr>
          <a:xfrm>
            <a:off x="457200" y="1600200"/>
            <a:ext cx="8229600" cy="4525962"/>
          </a:xfrm>
        </p:spPr>
        <p:txBody>
          <a:bodyPr/>
          <a:lstStyle/>
          <a:p>
            <a:pPr lvl="1" eaLnBrk="1"/>
            <a:r>
              <a:rPr lang="en-US" sz="2000" dirty="0">
                <a:solidFill>
                  <a:srgbClr val="FF0000"/>
                </a:solidFill>
              </a:rPr>
              <a:t>Hot sites</a:t>
            </a:r>
            <a:r>
              <a:rPr lang="en-US" sz="2000" dirty="0"/>
              <a:t>: Ready to run (e.g., power, HVAC, computers) - just add data. Rapid readiness but at a high cost. Also, must be careful to have the software at the hot site up-to-date in terms of configuration.</a:t>
            </a:r>
          </a:p>
          <a:p>
            <a:pPr lvl="1" eaLnBrk="1"/>
            <a:r>
              <a:rPr lang="en-US" sz="2000" dirty="0">
                <a:solidFill>
                  <a:srgbClr val="0070C0"/>
                </a:solidFill>
              </a:rPr>
              <a:t>Cold sites</a:t>
            </a:r>
            <a:r>
              <a:rPr lang="en-US" sz="2000" dirty="0"/>
              <a:t>: Building facilities, power, HVAC, communication to outside world only. No computer equipment. Less expensive but usually take too long to get operating</a:t>
            </a:r>
          </a:p>
          <a:p>
            <a:pPr lvl="1" eaLnBrk="1"/>
            <a:r>
              <a:rPr lang="en-US" sz="2000" dirty="0">
                <a:solidFill>
                  <a:srgbClr val="00B050"/>
                </a:solidFill>
              </a:rPr>
              <a:t>Site sharing</a:t>
            </a:r>
            <a:r>
              <a:rPr lang="en-US" sz="2000" dirty="0"/>
              <a:t>: Among a firm’s sites. Has the problem of equipment compatibility and data synchronization). Continuous data protection needed to allow rapid recovery.</a:t>
            </a:r>
          </a:p>
          <a:p>
            <a:pPr lvl="2" eaLnBrk="1">
              <a:spcBef>
                <a:spcPts val="1200"/>
              </a:spcBef>
            </a:pPr>
            <a:endParaRPr lang="en-US" dirty="0"/>
          </a:p>
          <a:p>
            <a:pPr lvl="2" eaLnBrk="1">
              <a:spcBef>
                <a:spcPts val="1200"/>
              </a:spcBef>
            </a:pPr>
            <a:endParaRPr lang="en-US" dirty="0"/>
          </a:p>
          <a:p>
            <a:pPr eaLnBrk="1" hangingPunct="1"/>
            <a:endParaRPr lang="en-US" b="1" dirty="0"/>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IT Disaster Recovery: BACKUP FACILITIES</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20</a:t>
            </a:fld>
            <a:endParaRPr lang="en-US" dirty="0">
              <a:solidFill>
                <a:prstClr val="white"/>
              </a:solidFill>
            </a:endParaRPr>
          </a:p>
        </p:txBody>
      </p:sp>
      <p:sp>
        <p:nvSpPr>
          <p:cNvPr id="7" name="Rectangle 6">
            <a:extLst>
              <a:ext uri="{FF2B5EF4-FFF2-40B4-BE49-F238E27FC236}">
                <a16:creationId xmlns:a16="http://schemas.microsoft.com/office/drawing/2014/main" id="{E8397122-150F-8EEE-BF3A-83DE92160615}"/>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168111"/>
    </mc:Choice>
    <mc:Fallback xmlns="">
      <p:transition spd="slow" advTm="16811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p:cNvSpPr>
            <a:spLocks noGrp="1"/>
          </p:cNvSpPr>
          <p:nvPr>
            <p:ph idx="1"/>
          </p:nvPr>
        </p:nvSpPr>
        <p:spPr>
          <a:xfrm>
            <a:off x="457200" y="1600200"/>
            <a:ext cx="8229600" cy="4525962"/>
          </a:xfrm>
        </p:spPr>
        <p:txBody>
          <a:bodyPr/>
          <a:lstStyle/>
          <a:p>
            <a:pPr eaLnBrk="1"/>
            <a:r>
              <a:rPr lang="en-US" sz="2400" b="1" dirty="0">
                <a:solidFill>
                  <a:schemeClr val="accent2"/>
                </a:solidFill>
              </a:rPr>
              <a:t>Office Computers: </a:t>
            </a:r>
            <a:r>
              <a:rPr lang="en-US" sz="2400" dirty="0"/>
              <a:t>Hold much of a corporation’s data and analysis capability. Will need new computers if old computers are destroyed or unavailable. Will need new software. Well-synchronized data backup is critical.</a:t>
            </a:r>
          </a:p>
          <a:p>
            <a:pPr eaLnBrk="1"/>
            <a:r>
              <a:rPr lang="en-US" sz="2400" b="1" dirty="0">
                <a:solidFill>
                  <a:schemeClr val="accent2"/>
                </a:solidFill>
              </a:rPr>
              <a:t>Restoration of Data and Programs</a:t>
            </a:r>
            <a:r>
              <a:rPr lang="en-US" sz="2400" b="1" dirty="0"/>
              <a:t>: </a:t>
            </a:r>
            <a:r>
              <a:rPr lang="en-US" sz="2400" dirty="0"/>
              <a:t>Restoration from backup tapes; need backup tapes at the remote recovery site. May be impossible during a disaster</a:t>
            </a:r>
          </a:p>
          <a:p>
            <a:pPr eaLnBrk="1"/>
            <a:r>
              <a:rPr lang="en-US" sz="2400" b="1" dirty="0">
                <a:solidFill>
                  <a:schemeClr val="accent2"/>
                </a:solidFill>
              </a:rPr>
              <a:t>Testing the IT Disaster Recovery Plan</a:t>
            </a:r>
            <a:r>
              <a:rPr lang="en-US" sz="2400" b="1" dirty="0"/>
              <a:t>: </a:t>
            </a:r>
            <a:r>
              <a:rPr lang="en-US" sz="2400" dirty="0"/>
              <a:t>Difficult and expensive but necessary</a:t>
            </a:r>
          </a:p>
          <a:p>
            <a:pPr eaLnBrk="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 </a:t>
            </a:r>
            <a:r>
              <a:rPr lang="en-US" dirty="0"/>
              <a:t>IT Disaster Recovery: STAFF and DATA</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21</a:t>
            </a:fld>
            <a:endParaRPr lang="en-US" dirty="0">
              <a:solidFill>
                <a:prstClr val="white"/>
              </a:solidFill>
            </a:endParaRPr>
          </a:p>
        </p:txBody>
      </p:sp>
      <p:sp>
        <p:nvSpPr>
          <p:cNvPr id="7" name="Rectangle 6">
            <a:extLst>
              <a:ext uri="{FF2B5EF4-FFF2-40B4-BE49-F238E27FC236}">
                <a16:creationId xmlns:a16="http://schemas.microsoft.com/office/drawing/2014/main" id="{DC47F568-82F8-993E-DB82-B8E138E02821}"/>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56719"/>
    </mc:Choice>
    <mc:Fallback xmlns="">
      <p:transition spd="slow" advTm="5671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1828800"/>
            <a:ext cx="8229600" cy="4178300"/>
          </a:xfrm>
        </p:spPr>
        <p:txBody>
          <a:bodyPr/>
          <a:lstStyle/>
          <a:p>
            <a:pPr eaLnBrk="1"/>
            <a:r>
              <a:rPr lang="en-US" sz="2000" dirty="0"/>
              <a:t>Hurricane Katrina devastated New Orleans in 2005. The U.S. Federal Emergency Management Administration (FEMA) botched the relief effort</a:t>
            </a:r>
          </a:p>
          <a:p>
            <a:pPr marL="365125" lvl="1" indent="-255588" eaLnBrk="1">
              <a:spcBef>
                <a:spcPts val="1800"/>
              </a:spcBef>
              <a:buSzPct val="68000"/>
              <a:buFont typeface="Wingdings 3" pitchFamily="18" charset="2"/>
              <a:buChar char=""/>
            </a:pPr>
            <a:r>
              <a:rPr lang="en-US" sz="2000" dirty="0"/>
              <a:t>However, Walmart (the largest retailer in the U.S.): </a:t>
            </a:r>
          </a:p>
          <a:p>
            <a:pPr marL="603250" lvl="2" indent="-255588" eaLnBrk="1"/>
            <a:r>
              <a:rPr lang="en-US" sz="1800" dirty="0"/>
              <a:t>Supplied $20 million in cash</a:t>
            </a:r>
          </a:p>
          <a:p>
            <a:pPr marL="603250" lvl="2" indent="-255588" eaLnBrk="1"/>
            <a:r>
              <a:rPr lang="en-US" sz="1800" dirty="0"/>
              <a:t>Supplied 100,000 free meals</a:t>
            </a:r>
          </a:p>
          <a:p>
            <a:pPr marL="603250" lvl="2" indent="-255588" eaLnBrk="1"/>
            <a:r>
              <a:rPr lang="en-US" sz="1800" dirty="0"/>
              <a:t>1,900 truckloads full of diapers, toothbrushes, other emergency supplies</a:t>
            </a:r>
          </a:p>
          <a:p>
            <a:pPr lvl="3" eaLnBrk="1"/>
            <a:r>
              <a:rPr lang="en-US" sz="1800" dirty="0"/>
              <a:t>45 trucks were rolling before the hurricane hit land</a:t>
            </a:r>
          </a:p>
          <a:p>
            <a:pPr marL="603250" lvl="2" indent="-255588" eaLnBrk="1"/>
            <a:r>
              <a:rPr lang="en-US" sz="1800" dirty="0"/>
              <a:t>Provided police and relief workers with flashlights, batteries, ammunition, protective gear, and meals</a:t>
            </a:r>
          </a:p>
          <a:p>
            <a:pPr lvl="1" eaLnBrk="1"/>
            <a:endParaRPr lang="en-US" dirty="0"/>
          </a:p>
          <a:p>
            <a:pPr eaLnBrk="1" hangingPunct="1"/>
            <a:endParaRPr lang="en-US" dirty="0"/>
          </a:p>
        </p:txBody>
      </p:sp>
      <p:sp>
        <p:nvSpPr>
          <p:cNvPr id="5" name="Title 4"/>
          <p:cNvSpPr>
            <a:spLocks noGrp="1"/>
          </p:cNvSpPr>
          <p:nvPr>
            <p:ph type="title"/>
          </p:nvPr>
        </p:nvSpPr>
        <p:spPr>
          <a:xfrm>
            <a:off x="457200" y="381000"/>
            <a:ext cx="8229600" cy="1143000"/>
          </a:xfrm>
        </p:spPr>
        <p:txBody>
          <a:bodyPr>
            <a:noAutofit/>
          </a:bodyPr>
          <a:lstStyle/>
          <a:p>
            <a:pPr eaLnBrk="1" fontAlgn="auto" hangingPunct="1">
              <a:spcAft>
                <a:spcPts val="0"/>
              </a:spcAft>
              <a:defRPr/>
            </a:pPr>
            <a:r>
              <a:rPr lang="en-US" sz="3600" dirty="0"/>
              <a:t>Case study: Walmart and Hurricane Katrina</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22</a:t>
            </a:fld>
            <a:endParaRPr lang="en-US" dirty="0">
              <a:solidFill>
                <a:prstClr val="white"/>
              </a:solidFill>
            </a:endParaRPr>
          </a:p>
        </p:txBody>
      </p:sp>
      <p:sp>
        <p:nvSpPr>
          <p:cNvPr id="7" name="Rectangle 6">
            <a:extLst>
              <a:ext uri="{FF2B5EF4-FFF2-40B4-BE49-F238E27FC236}">
                <a16:creationId xmlns:a16="http://schemas.microsoft.com/office/drawing/2014/main" id="{6FC413DF-AB59-1448-299E-3C4565B6EEB7}"/>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47090097"/>
      </p:ext>
    </p:extLst>
  </p:cSld>
  <p:clrMapOvr>
    <a:masterClrMapping/>
  </p:clrMapOvr>
  <mc:AlternateContent xmlns:mc="http://schemas.openxmlformats.org/markup-compatibility/2006" xmlns:p14="http://schemas.microsoft.com/office/powerpoint/2010/main">
    <mc:Choice Requires="p14">
      <p:transition spd="slow" p14:dur="2000" advTm="63660"/>
    </mc:Choice>
    <mc:Fallback xmlns="">
      <p:transition spd="slow" advTm="6366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457200" y="1752600"/>
            <a:ext cx="8229600" cy="4419600"/>
          </a:xfrm>
        </p:spPr>
        <p:txBody>
          <a:bodyPr/>
          <a:lstStyle/>
          <a:p>
            <a:pPr eaLnBrk="1"/>
            <a:r>
              <a:rPr lang="en-US" b="1" dirty="0"/>
              <a:t>Walmart Business Continuity Center</a:t>
            </a:r>
          </a:p>
          <a:p>
            <a:pPr lvl="1" eaLnBrk="1"/>
            <a:r>
              <a:rPr lang="en-US" sz="1600" dirty="0"/>
              <a:t>A permanent department with a small core staff</a:t>
            </a:r>
          </a:p>
          <a:p>
            <a:pPr lvl="1" eaLnBrk="1"/>
            <a:r>
              <a:rPr lang="en-US" sz="1600" dirty="0"/>
              <a:t>Activated two days before Katrina hit</a:t>
            </a:r>
          </a:p>
          <a:p>
            <a:pPr lvl="1" eaLnBrk="1"/>
            <a:r>
              <a:rPr lang="en-US" sz="1600" dirty="0"/>
              <a:t>Soon, 50 managers and specialists were at work in the center</a:t>
            </a:r>
          </a:p>
          <a:p>
            <a:pPr lvl="1" eaLnBrk="1"/>
            <a:r>
              <a:rPr lang="en-US" sz="1600" dirty="0"/>
              <a:t>Before computer network went down, sent detailed orders to its distribution center in Mississippi</a:t>
            </a:r>
          </a:p>
          <a:p>
            <a:pPr lvl="1" eaLnBrk="1"/>
            <a:r>
              <a:rPr lang="en-US" sz="1600" dirty="0"/>
              <a:t>Recovery merchandise for stores: bleach, mops, etc.</a:t>
            </a:r>
          </a:p>
          <a:p>
            <a:pPr lvl="1" eaLnBrk="1"/>
            <a:r>
              <a:rPr lang="en-US" sz="1600" dirty="0"/>
              <a:t>40 power generators to supply stores with backup power</a:t>
            </a:r>
          </a:p>
          <a:p>
            <a:pPr lvl="1" eaLnBrk="1"/>
            <a:r>
              <a:rPr lang="en-US" sz="1600" dirty="0"/>
              <a:t>Sent loss-prevention employees to secure stores</a:t>
            </a:r>
          </a:p>
          <a:p>
            <a:pPr eaLnBrk="1" hangingPunct="1"/>
            <a:endParaRPr lang="en-US" dirty="0"/>
          </a:p>
        </p:txBody>
      </p:sp>
      <p:sp>
        <p:nvSpPr>
          <p:cNvPr id="5" name="Title 4"/>
          <p:cNvSpPr>
            <a:spLocks noGrp="1"/>
          </p:cNvSpPr>
          <p:nvPr>
            <p:ph type="title"/>
          </p:nvPr>
        </p:nvSpPr>
        <p:spPr>
          <a:xfrm>
            <a:off x="457200" y="274638"/>
            <a:ext cx="8305800" cy="1401762"/>
          </a:xfrm>
        </p:spPr>
        <p:txBody>
          <a:bodyPr>
            <a:normAutofit fontScale="90000"/>
          </a:bodyPr>
          <a:lstStyle/>
          <a:p>
            <a:pPr eaLnBrk="1" fontAlgn="auto" hangingPunct="1">
              <a:spcAft>
                <a:spcPts val="0"/>
              </a:spcAft>
              <a:defRPr/>
            </a:pPr>
            <a:r>
              <a:rPr lang="en-US" dirty="0"/>
              <a:t>Walmart and Hurricane Katrina: an example of an DRP plan in action </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23</a:t>
            </a:fld>
            <a:endParaRPr lang="en-US" dirty="0">
              <a:solidFill>
                <a:prstClr val="white"/>
              </a:solidFill>
            </a:endParaRPr>
          </a:p>
        </p:txBody>
      </p:sp>
      <p:sp>
        <p:nvSpPr>
          <p:cNvPr id="7" name="Rectangle 6">
            <a:extLst>
              <a:ext uri="{FF2B5EF4-FFF2-40B4-BE49-F238E27FC236}">
                <a16:creationId xmlns:a16="http://schemas.microsoft.com/office/drawing/2014/main" id="{782E4798-2D2C-C9F1-E7E3-DC17FD491201}"/>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3259553"/>
      </p:ext>
    </p:extLst>
  </p:cSld>
  <p:clrMapOvr>
    <a:masterClrMapping/>
  </p:clrMapOvr>
  <mc:AlternateContent xmlns:mc="http://schemas.openxmlformats.org/markup-compatibility/2006" xmlns:p14="http://schemas.microsoft.com/office/powerpoint/2010/main">
    <mc:Choice Requires="p14">
      <p:transition spd="slow" p14:dur="2000" advTm="94206"/>
    </mc:Choice>
    <mc:Fallback xmlns="">
      <p:transition spd="slow" advTm="9420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1676400"/>
            <a:ext cx="8229600" cy="4525963"/>
          </a:xfrm>
        </p:spPr>
        <p:txBody>
          <a:bodyPr/>
          <a:lstStyle/>
          <a:p>
            <a:pPr eaLnBrk="1"/>
            <a:r>
              <a:rPr lang="en-US" b="1" dirty="0"/>
              <a:t>Communication</a:t>
            </a:r>
          </a:p>
          <a:p>
            <a:pPr lvl="1" eaLnBrk="1"/>
            <a:r>
              <a:rPr lang="en-US" dirty="0"/>
              <a:t>Network communication failed</a:t>
            </a:r>
          </a:p>
          <a:p>
            <a:pPr lvl="1" eaLnBrk="1"/>
            <a:r>
              <a:rPr lang="en-US" dirty="0"/>
              <a:t>Relied on telephone to contact its stores and other key constituencies</a:t>
            </a:r>
          </a:p>
          <a:p>
            <a:pPr eaLnBrk="1"/>
            <a:r>
              <a:rPr lang="en-US" b="1" dirty="0"/>
              <a:t>Response</a:t>
            </a:r>
          </a:p>
          <a:p>
            <a:pPr lvl="1" eaLnBrk="1"/>
            <a:r>
              <a:rPr lang="en-US" dirty="0"/>
              <a:t>Stores came back to business within days</a:t>
            </a:r>
          </a:p>
          <a:p>
            <a:pPr lvl="1" eaLnBrk="1"/>
            <a:r>
              <a:rPr lang="en-US" dirty="0"/>
              <a:t>Engaged local law enforcement to preserve order in lines to get into stores</a:t>
            </a: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Walmart and Hurricane Katrina</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24</a:t>
            </a:fld>
            <a:endParaRPr lang="en-US" dirty="0">
              <a:solidFill>
                <a:prstClr val="white"/>
              </a:solidFill>
            </a:endParaRPr>
          </a:p>
        </p:txBody>
      </p:sp>
      <p:sp>
        <p:nvSpPr>
          <p:cNvPr id="7" name="Rectangle 6">
            <a:extLst>
              <a:ext uri="{FF2B5EF4-FFF2-40B4-BE49-F238E27FC236}">
                <a16:creationId xmlns:a16="http://schemas.microsoft.com/office/drawing/2014/main" id="{E20A81EC-DDA1-D0F7-4D54-ADA5E4AA5C7C}"/>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41430168"/>
      </p:ext>
    </p:extLst>
  </p:cSld>
  <p:clrMapOvr>
    <a:masterClrMapping/>
  </p:clrMapOvr>
  <mc:AlternateContent xmlns:mc="http://schemas.openxmlformats.org/markup-compatibility/2006" xmlns:p14="http://schemas.microsoft.com/office/powerpoint/2010/main">
    <mc:Choice Requires="p14">
      <p:transition spd="slow" p14:dur="2000" advTm="48137"/>
    </mc:Choice>
    <mc:Fallback xmlns="">
      <p:transition spd="slow" advTm="4813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722438"/>
            <a:ext cx="8229600" cy="4525962"/>
          </a:xfrm>
        </p:spPr>
        <p:txBody>
          <a:bodyPr/>
          <a:lstStyle/>
          <a:p>
            <a:pPr eaLnBrk="1"/>
            <a:r>
              <a:rPr lang="en-US" b="1" dirty="0"/>
              <a:t>Preparation</a:t>
            </a:r>
          </a:p>
          <a:p>
            <a:pPr lvl="1" eaLnBrk="1"/>
            <a:r>
              <a:rPr lang="en-US" dirty="0"/>
              <a:t>Full-time director of business continuity</a:t>
            </a:r>
          </a:p>
          <a:p>
            <a:pPr lvl="1" eaLnBrk="1"/>
            <a:r>
              <a:rPr lang="en-US" dirty="0"/>
              <a:t>Detailed business continuity plans</a:t>
            </a:r>
          </a:p>
          <a:p>
            <a:pPr lvl="1" eaLnBrk="1"/>
            <a:r>
              <a:rPr lang="en-US" dirty="0"/>
              <a:t>Clear lines of responsibility</a:t>
            </a:r>
          </a:p>
          <a:p>
            <a:pPr eaLnBrk="1"/>
            <a:r>
              <a:rPr lang="en-US" b="1" dirty="0"/>
              <a:t>Multitasking</a:t>
            </a:r>
          </a:p>
          <a:p>
            <a:pPr lvl="1" eaLnBrk="1"/>
            <a:r>
              <a:rPr lang="en-US" dirty="0"/>
              <a:t>During all of this, also monitored a hurricane off Japan</a:t>
            </a:r>
          </a:p>
          <a:p>
            <a:pPr eaLnBrk="1" hangingPunct="1"/>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Walmart and Hurricane Katrina</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25</a:t>
            </a:fld>
            <a:endParaRPr lang="en-US" dirty="0">
              <a:solidFill>
                <a:prstClr val="white"/>
              </a:solidFill>
            </a:endParaRPr>
          </a:p>
        </p:txBody>
      </p:sp>
      <p:sp>
        <p:nvSpPr>
          <p:cNvPr id="7" name="Rectangle 6">
            <a:extLst>
              <a:ext uri="{FF2B5EF4-FFF2-40B4-BE49-F238E27FC236}">
                <a16:creationId xmlns:a16="http://schemas.microsoft.com/office/drawing/2014/main" id="{38A6959C-7A7B-98EC-B16B-ABCDFF14DFF6}"/>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95361541"/>
      </p:ext>
    </p:extLst>
  </p:cSld>
  <p:clrMapOvr>
    <a:masterClrMapping/>
  </p:clrMapOvr>
  <mc:AlternateContent xmlns:mc="http://schemas.openxmlformats.org/markup-compatibility/2006" xmlns:p14="http://schemas.microsoft.com/office/powerpoint/2010/main">
    <mc:Choice Requires="p14">
      <p:transition spd="slow" p14:dur="2000" advTm="38000"/>
    </mc:Choice>
    <mc:Fallback xmlns="">
      <p:transition spd="slow" advTm="3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pPr lvl="1" eaLnBrk="1"/>
            <a:r>
              <a:rPr lang="en-US" dirty="0"/>
              <a:t>Beyond the capabilities of on-duty staff</a:t>
            </a:r>
          </a:p>
          <a:p>
            <a:pPr lvl="1" eaLnBrk="1"/>
            <a:r>
              <a:rPr lang="en-US" dirty="0"/>
              <a:t>Must convene a Computer Security Incident Response Team (CSIRT). CSIRT needs participation beyond IT security</a:t>
            </a:r>
          </a:p>
          <a:p>
            <a:pPr lvl="1" eaLnBrk="1"/>
            <a:r>
              <a:rPr lang="en-US" dirty="0"/>
              <a:t>CSIRT Should be led by a senior manager and should have members from affected line operations</a:t>
            </a:r>
          </a:p>
          <a:p>
            <a:pPr marL="621792" lvl="1" eaLnBrk="1" fontAlgn="auto">
              <a:spcAft>
                <a:spcPts val="0"/>
              </a:spcAft>
              <a:buFont typeface="Verdana"/>
              <a:buChar char="◦"/>
              <a:defRPr/>
            </a:pPr>
            <a:r>
              <a:rPr lang="en-US" dirty="0"/>
              <a:t>Might need to communicate with the media; only do so via public relations. Corporate legal counsel must be involved to address legal issues</a:t>
            </a:r>
          </a:p>
          <a:p>
            <a:pPr marL="621792" lvl="1" eaLnBrk="1" fontAlgn="auto">
              <a:spcAft>
                <a:spcPts val="0"/>
              </a:spcAft>
              <a:buFont typeface="Verdana"/>
              <a:buChar char="◦"/>
              <a:defRPr/>
            </a:pPr>
            <a:r>
              <a:rPr lang="en-US" dirty="0"/>
              <a:t>Human resources is necessary, especially if there will be sanctions against employees</a:t>
            </a:r>
          </a:p>
          <a:p>
            <a:pPr lvl="2" eaLnBrk="1">
              <a:spcBef>
                <a:spcPts val="1200"/>
              </a:spcBef>
            </a:pPr>
            <a:endParaRPr lang="en-US" dirty="0"/>
          </a:p>
          <a:p>
            <a:pPr lvl="2" eaLnBrk="1">
              <a:spcBef>
                <a:spcPts val="1200"/>
              </a:spcBef>
            </a:pPr>
            <a:endParaRPr lang="en-US" dirty="0"/>
          </a:p>
          <a:p>
            <a:pPr lvl="2" eaLnBrk="1">
              <a:spcBef>
                <a:spcPts val="1200"/>
              </a:spcBef>
            </a:pPr>
            <a:endParaRPr lang="en-US" dirty="0"/>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Incidents (Breaches, Compromises): Successful attacks </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a:t>
            </a:fld>
            <a:endParaRPr lang="en-US" dirty="0">
              <a:solidFill>
                <a:prstClr val="white"/>
              </a:solidFill>
            </a:endParaRPr>
          </a:p>
        </p:txBody>
      </p:sp>
      <p:sp>
        <p:nvSpPr>
          <p:cNvPr id="7" name="Rectangle 6">
            <a:extLst>
              <a:ext uri="{FF2B5EF4-FFF2-40B4-BE49-F238E27FC236}">
                <a16:creationId xmlns:a16="http://schemas.microsoft.com/office/drawing/2014/main" id="{E4F598BD-2557-1A3B-F6DF-688E306667AF}"/>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092270130"/>
      </p:ext>
    </p:extLst>
  </p:cSld>
  <p:clrMapOvr>
    <a:masterClrMapping/>
  </p:clrMapOvr>
  <mc:AlternateContent xmlns:mc="http://schemas.openxmlformats.org/markup-compatibility/2006" xmlns:p14="http://schemas.microsoft.com/office/powerpoint/2010/main">
    <mc:Choice Requires="p14">
      <p:transition spd="slow" p14:dur="2000" advTm="55189"/>
    </mc:Choice>
    <mc:Fallback xmlns="">
      <p:transition spd="slow" advTm="551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7338"/>
            <a:ext cx="8229600" cy="4386262"/>
          </a:xfrm>
        </p:spPr>
        <p:txBody>
          <a:bodyPr>
            <a:normAutofit/>
          </a:bodyPr>
          <a:lstStyle/>
          <a:p>
            <a:pPr lvl="1" eaLnBrk="1">
              <a:lnSpc>
                <a:spcPct val="90000"/>
              </a:lnSpc>
            </a:pPr>
            <a:r>
              <a:rPr lang="en-US" dirty="0"/>
              <a:t>Decide what to do ahead of time</a:t>
            </a:r>
          </a:p>
          <a:p>
            <a:pPr lvl="1" eaLnBrk="1">
              <a:lnSpc>
                <a:spcPct val="90000"/>
              </a:lnSpc>
            </a:pPr>
            <a:r>
              <a:rPr lang="en-US" dirty="0"/>
              <a:t>Time to consider matters thoroughly and without the time pressure of a crisis</a:t>
            </a:r>
          </a:p>
          <a:p>
            <a:pPr lvl="1" eaLnBrk="1">
              <a:lnSpc>
                <a:spcPct val="90000"/>
              </a:lnSpc>
            </a:pPr>
            <a:r>
              <a:rPr lang="en-US" dirty="0"/>
              <a:t>During an attack, human decision-making skills degrade</a:t>
            </a:r>
          </a:p>
          <a:p>
            <a:pPr lvl="1" eaLnBrk="1">
              <a:lnSpc>
                <a:spcPct val="90000"/>
              </a:lnSpc>
            </a:pPr>
            <a:r>
              <a:rPr lang="en-US" dirty="0"/>
              <a:t>Incident response is reacting to incidents according to plan</a:t>
            </a:r>
          </a:p>
          <a:p>
            <a:pPr lvl="1" eaLnBrk="1">
              <a:lnSpc>
                <a:spcPct val="90000"/>
              </a:lnSpc>
            </a:pPr>
            <a:r>
              <a:rPr lang="en-US" dirty="0"/>
              <a:t>Must have flexibility within the plan to adapt</a:t>
            </a:r>
          </a:p>
          <a:p>
            <a:pPr lvl="1" eaLnBrk="1">
              <a:lnSpc>
                <a:spcPct val="90000"/>
              </a:lnSpc>
            </a:pPr>
            <a:r>
              <a:rPr lang="en-US" dirty="0"/>
              <a:t>Best to adapt within a plan than to improvise completely</a:t>
            </a:r>
          </a:p>
          <a:p>
            <a:pPr eaLnBrk="1" hangingPunct="1">
              <a:lnSpc>
                <a:spcPct val="90000"/>
              </a:lnSpc>
            </a:pPr>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Planning Before an Incident or Disaster</a:t>
            </a:r>
            <a:br>
              <a:rPr lang="en-US" dirty="0"/>
            </a:br>
            <a:endParaRPr lang="en-US" dirty="0"/>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4</a:t>
            </a:fld>
            <a:endParaRPr lang="en-US" dirty="0">
              <a:solidFill>
                <a:prstClr val="white"/>
              </a:solidFill>
            </a:endParaRPr>
          </a:p>
        </p:txBody>
      </p:sp>
      <p:sp>
        <p:nvSpPr>
          <p:cNvPr id="7" name="Rectangle 6">
            <a:extLst>
              <a:ext uri="{FF2B5EF4-FFF2-40B4-BE49-F238E27FC236}">
                <a16:creationId xmlns:a16="http://schemas.microsoft.com/office/drawing/2014/main" id="{CA2443E2-5FFE-6DC3-E89E-36EA783A3624}"/>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mc:AlternateContent xmlns:mc="http://schemas.openxmlformats.org/markup-compatibility/2006" xmlns:p14="http://schemas.microsoft.com/office/powerpoint/2010/main">
    <mc:Choice Requires="p14">
      <p:transition spd="slow" p14:dur="2000" advTm="49188"/>
    </mc:Choice>
    <mc:Fallback xmlns="">
      <p:transition spd="slow" advTm="491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457200" y="1828800"/>
            <a:ext cx="8229600" cy="4178300"/>
          </a:xfrm>
        </p:spPr>
        <p:txBody>
          <a:bodyPr/>
          <a:lstStyle/>
          <a:p>
            <a:pPr marL="392113" lvl="1" indent="0" eaLnBrk="1">
              <a:buNone/>
            </a:pPr>
            <a:r>
              <a:rPr lang="en-US" sz="2000" dirty="0">
                <a:solidFill>
                  <a:srgbClr val="FF0000"/>
                </a:solidFill>
              </a:rPr>
              <a:t>Speed of response can reduce damage</a:t>
            </a:r>
          </a:p>
          <a:p>
            <a:pPr lvl="2" eaLnBrk="1">
              <a:spcBef>
                <a:spcPts val="1200"/>
              </a:spcBef>
            </a:pPr>
            <a:r>
              <a:rPr lang="en-US" sz="2000" dirty="0"/>
              <a:t>Attacker will have less time to do damage</a:t>
            </a:r>
          </a:p>
          <a:p>
            <a:pPr lvl="2" eaLnBrk="1">
              <a:spcBef>
                <a:spcPts val="1200"/>
              </a:spcBef>
            </a:pPr>
            <a:r>
              <a:rPr lang="en-US" sz="2000" dirty="0"/>
              <a:t>The attacker cannot burrow as deeply into the system and become very difficult to detect</a:t>
            </a:r>
          </a:p>
          <a:p>
            <a:pPr lvl="2" eaLnBrk="1">
              <a:spcBef>
                <a:spcPts val="1200"/>
              </a:spcBef>
            </a:pPr>
            <a:r>
              <a:rPr lang="en-US" sz="2000" dirty="0"/>
              <a:t>Speed is also necessary in recovery</a:t>
            </a:r>
          </a:p>
          <a:p>
            <a:pPr eaLnBrk="1"/>
            <a:r>
              <a:rPr lang="en-US" sz="2000" dirty="0">
                <a:solidFill>
                  <a:srgbClr val="FF0000"/>
                </a:solidFill>
              </a:rPr>
              <a:t>Accuracy is equally important</a:t>
            </a:r>
          </a:p>
          <a:p>
            <a:pPr lvl="2" eaLnBrk="1">
              <a:spcBef>
                <a:spcPts val="1200"/>
              </a:spcBef>
            </a:pPr>
            <a:r>
              <a:rPr lang="en-US" sz="2000" dirty="0"/>
              <a:t>Common mistake is to act on incorrect assumptions</a:t>
            </a:r>
          </a:p>
          <a:p>
            <a:pPr lvl="2" eaLnBrk="1">
              <a:spcBef>
                <a:spcPts val="1200"/>
              </a:spcBef>
            </a:pPr>
            <a:r>
              <a:rPr lang="en-US" sz="2000" dirty="0"/>
              <a:t>If problem is misdiagnosed or the wrong approach is taken, can make things much worse</a:t>
            </a:r>
          </a:p>
          <a:p>
            <a:pPr lvl="2" eaLnBrk="1">
              <a:spcBef>
                <a:spcPts val="1200"/>
              </a:spcBef>
            </a:pPr>
            <a:r>
              <a:rPr lang="en-US" sz="2000" dirty="0"/>
              <a:t>Take your time quickly</a:t>
            </a:r>
          </a:p>
          <a:p>
            <a:pPr lvl="2" eaLnBrk="1">
              <a:spcBef>
                <a:spcPts val="1200"/>
              </a:spcBef>
            </a:pPr>
            <a:endParaRPr lang="en-US" dirty="0"/>
          </a:p>
          <a:p>
            <a:pPr eaLnBrk="1" hangingPunct="1"/>
            <a:endParaRPr lang="en-US" dirty="0"/>
          </a:p>
        </p:txBody>
      </p:sp>
      <p:sp>
        <p:nvSpPr>
          <p:cNvPr id="5" name="Title 4"/>
          <p:cNvSpPr>
            <a:spLocks noGrp="1"/>
          </p:cNvSpPr>
          <p:nvPr>
            <p:ph type="title"/>
          </p:nvPr>
        </p:nvSpPr>
        <p:spPr>
          <a:xfrm>
            <a:off x="457200" y="381000"/>
            <a:ext cx="8229600" cy="1143000"/>
          </a:xfrm>
        </p:spPr>
        <p:txBody>
          <a:bodyPr>
            <a:normAutofit fontScale="90000"/>
          </a:bodyPr>
          <a:lstStyle/>
          <a:p>
            <a:pPr eaLnBrk="1" fontAlgn="auto" hangingPunct="1">
              <a:spcAft>
                <a:spcPts val="0"/>
              </a:spcAft>
              <a:defRPr/>
            </a:pPr>
            <a:r>
              <a:rPr lang="en-US" sz="4400" dirty="0"/>
              <a:t>Effective Response: </a:t>
            </a:r>
            <a:r>
              <a:rPr lang="en-US" dirty="0"/>
              <a:t>Speed and Accuracy</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5</a:t>
            </a:fld>
            <a:endParaRPr lang="en-US" dirty="0">
              <a:solidFill>
                <a:prstClr val="white"/>
              </a:solidFill>
            </a:endParaRPr>
          </a:p>
        </p:txBody>
      </p:sp>
      <p:sp>
        <p:nvSpPr>
          <p:cNvPr id="7" name="Rectangle 6">
            <a:extLst>
              <a:ext uri="{FF2B5EF4-FFF2-40B4-BE49-F238E27FC236}">
                <a16:creationId xmlns:a16="http://schemas.microsoft.com/office/drawing/2014/main" id="{99DA405B-49A9-E9BD-4467-F43C8088CFEB}"/>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695669546"/>
      </p:ext>
    </p:extLst>
  </p:cSld>
  <p:clrMapOvr>
    <a:masterClrMapping/>
  </p:clrMapOvr>
  <mc:AlternateContent xmlns:mc="http://schemas.openxmlformats.org/markup-compatibility/2006" xmlns:p14="http://schemas.microsoft.com/office/powerpoint/2010/main">
    <mc:Choice Requires="p14">
      <p:transition spd="slow" p14:dur="2000" advTm="100872"/>
    </mc:Choice>
    <mc:Fallback xmlns="">
      <p:transition spd="slow" advTm="1008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457200" y="1676400"/>
            <a:ext cx="8229600" cy="4330700"/>
          </a:xfrm>
        </p:spPr>
        <p:txBody>
          <a:bodyPr/>
          <a:lstStyle/>
          <a:p>
            <a:pPr eaLnBrk="1"/>
            <a:r>
              <a:rPr lang="en-US" b="1" dirty="0"/>
              <a:t>Team Members Must Rehearse the Plan</a:t>
            </a:r>
          </a:p>
          <a:p>
            <a:pPr lvl="1" eaLnBrk="1"/>
            <a:r>
              <a:rPr lang="en-US" dirty="0"/>
              <a:t>Rehearsals find mistakes in the plan</a:t>
            </a:r>
          </a:p>
          <a:p>
            <a:pPr lvl="1" eaLnBrk="1"/>
            <a:r>
              <a:rPr lang="en-US" dirty="0"/>
              <a:t>Practice builds speed</a:t>
            </a:r>
          </a:p>
          <a:p>
            <a:pPr eaLnBrk="1"/>
            <a:r>
              <a:rPr lang="en-US" b="1" dirty="0"/>
              <a:t>Types of Rehearsals</a:t>
            </a:r>
          </a:p>
          <a:p>
            <a:pPr lvl="1" eaLnBrk="1"/>
            <a:r>
              <a:rPr lang="en-US" dirty="0"/>
              <a:t>Walkthroughs (table-top exercises)</a:t>
            </a:r>
          </a:p>
          <a:p>
            <a:pPr lvl="1" eaLnBrk="1"/>
            <a:r>
              <a:rPr lang="en-US" dirty="0"/>
              <a:t>Live tests (actually doing planned actions) can find subtle problems, but are expensive</a:t>
            </a:r>
          </a:p>
          <a:p>
            <a:pPr eaLnBrk="1" hangingPunct="1"/>
            <a:endParaRPr lang="en-US" dirty="0"/>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Rehearsals and tests </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6</a:t>
            </a:fld>
            <a:endParaRPr lang="en-US" dirty="0">
              <a:solidFill>
                <a:prstClr val="white"/>
              </a:solidFill>
            </a:endParaRPr>
          </a:p>
        </p:txBody>
      </p:sp>
      <p:sp>
        <p:nvSpPr>
          <p:cNvPr id="7" name="Rectangle 6">
            <a:extLst>
              <a:ext uri="{FF2B5EF4-FFF2-40B4-BE49-F238E27FC236}">
                <a16:creationId xmlns:a16="http://schemas.microsoft.com/office/drawing/2014/main" id="{9C4FB170-82E2-CEBE-4892-5A2DCD520963}"/>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516646218"/>
      </p:ext>
    </p:extLst>
  </p:cSld>
  <p:clrMapOvr>
    <a:masterClrMapping/>
  </p:clrMapOvr>
  <mc:AlternateContent xmlns:mc="http://schemas.openxmlformats.org/markup-compatibility/2006" xmlns:p14="http://schemas.microsoft.com/office/powerpoint/2010/main">
    <mc:Choice Requires="p14">
      <p:transition spd="slow" p14:dur="2000" advTm="90597"/>
    </mc:Choice>
    <mc:Fallback xmlns="">
      <p:transition spd="slow" advTm="905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457200" y="1524000"/>
            <a:ext cx="8229600" cy="4876800"/>
          </a:xfrm>
        </p:spPr>
        <p:txBody>
          <a:bodyPr/>
          <a:lstStyle/>
          <a:p>
            <a:pPr eaLnBrk="1">
              <a:spcBef>
                <a:spcPts val="1200"/>
              </a:spcBef>
            </a:pPr>
            <a:r>
              <a:rPr lang="en-US" b="1" dirty="0"/>
              <a:t>Detection, Analysis, and Escalation</a:t>
            </a:r>
          </a:p>
          <a:p>
            <a:pPr lvl="1" eaLnBrk="1"/>
            <a:r>
              <a:rPr lang="en-US" dirty="0"/>
              <a:t>Must detect through technology or people</a:t>
            </a:r>
          </a:p>
          <a:p>
            <a:pPr lvl="2" eaLnBrk="1"/>
            <a:r>
              <a:rPr lang="en-US" dirty="0"/>
              <a:t>Need good intrusion detection technology</a:t>
            </a:r>
          </a:p>
          <a:p>
            <a:pPr lvl="2" eaLnBrk="1"/>
            <a:r>
              <a:rPr lang="en-US" dirty="0"/>
              <a:t>All employees must know how to report incidents</a:t>
            </a:r>
          </a:p>
          <a:p>
            <a:pPr lvl="1" eaLnBrk="1"/>
            <a:r>
              <a:rPr lang="en-US" dirty="0"/>
              <a:t>Must analyze the incident enough to guide subsequent actions</a:t>
            </a:r>
          </a:p>
          <a:p>
            <a:pPr lvl="2" eaLnBrk="1"/>
            <a:r>
              <a:rPr lang="en-US" dirty="0"/>
              <a:t>Confirm that the incident is real</a:t>
            </a:r>
          </a:p>
          <a:p>
            <a:pPr lvl="2" eaLnBrk="1"/>
            <a:r>
              <a:rPr lang="en-US" dirty="0"/>
              <a:t>Determine its scope: Who is attacking; what are they doing; how sophisticated they are, etc.</a:t>
            </a:r>
          </a:p>
          <a:p>
            <a:pPr lvl="1" eaLnBrk="1"/>
            <a:r>
              <a:rPr lang="en-US" dirty="0"/>
              <a:t>Escalate , if appropriate to the DR Team, BS team, CSIRT</a:t>
            </a:r>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for Major Incidents</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7</a:t>
            </a:fld>
            <a:endParaRPr lang="en-US" dirty="0">
              <a:solidFill>
                <a:prstClr val="white"/>
              </a:solidFill>
            </a:endParaRPr>
          </a:p>
        </p:txBody>
      </p:sp>
      <p:sp>
        <p:nvSpPr>
          <p:cNvPr id="7" name="Rectangle 6">
            <a:extLst>
              <a:ext uri="{FF2B5EF4-FFF2-40B4-BE49-F238E27FC236}">
                <a16:creationId xmlns:a16="http://schemas.microsoft.com/office/drawing/2014/main" id="{679FCA49-CCC8-6CCF-679D-2043327D3709}"/>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03603810"/>
      </p:ext>
    </p:extLst>
  </p:cSld>
  <p:clrMapOvr>
    <a:masterClrMapping/>
  </p:clrMapOvr>
  <mc:AlternateContent xmlns:mc="http://schemas.openxmlformats.org/markup-compatibility/2006" xmlns:p14="http://schemas.microsoft.com/office/powerpoint/2010/main">
    <mc:Choice Requires="p14">
      <p:transition spd="slow" p14:dur="2000" advTm="95915"/>
    </mc:Choice>
    <mc:Fallback xmlns="">
      <p:transition spd="slow" advTm="959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457200" y="1676400"/>
            <a:ext cx="8229600" cy="4330700"/>
          </a:xfrm>
        </p:spPr>
        <p:txBody>
          <a:bodyPr/>
          <a:lstStyle/>
          <a:p>
            <a:pPr eaLnBrk="1"/>
            <a:r>
              <a:rPr lang="en-US" sz="2000" dirty="0">
                <a:solidFill>
                  <a:srgbClr val="FF0000"/>
                </a:solidFill>
              </a:rPr>
              <a:t>Disconnection of the system from the site network or the site network from the Internet (damaging)</a:t>
            </a:r>
          </a:p>
          <a:p>
            <a:pPr lvl="2" eaLnBrk="1">
              <a:spcBef>
                <a:spcPts val="1200"/>
              </a:spcBef>
            </a:pPr>
            <a:r>
              <a:rPr lang="en-US" sz="2000" dirty="0"/>
              <a:t>Harmful, so must be done only with proper authorization</a:t>
            </a:r>
          </a:p>
          <a:p>
            <a:pPr lvl="2" eaLnBrk="1">
              <a:spcBef>
                <a:spcPts val="1200"/>
              </a:spcBef>
            </a:pPr>
            <a:r>
              <a:rPr lang="en-US" sz="2000" dirty="0"/>
              <a:t>This is a business decision, not a technical decision</a:t>
            </a:r>
          </a:p>
          <a:p>
            <a:pPr lvl="1" eaLnBrk="1"/>
            <a:r>
              <a:rPr lang="en-US" sz="2000" dirty="0">
                <a:solidFill>
                  <a:srgbClr val="FF0000"/>
                </a:solidFill>
              </a:rPr>
              <a:t>Black holing the attacker (only works for a short time)</a:t>
            </a:r>
          </a:p>
          <a:p>
            <a:pPr lvl="1" eaLnBrk="1"/>
            <a:r>
              <a:rPr lang="en-US" sz="2000" dirty="0">
                <a:solidFill>
                  <a:srgbClr val="FF0000"/>
                </a:solidFill>
              </a:rPr>
              <a:t>Continue to collect data to understand the situation (allows harm to continue) </a:t>
            </a:r>
          </a:p>
          <a:p>
            <a:pPr lvl="2" eaLnBrk="1"/>
            <a:r>
              <a:rPr lang="en-US" sz="2000" dirty="0"/>
              <a:t>Especially necessary if prosecution is desired</a:t>
            </a:r>
          </a:p>
          <a:p>
            <a:pPr lvl="2" eaLnBrk="1">
              <a:spcBef>
                <a:spcPts val="1200"/>
              </a:spcBef>
            </a:pPr>
            <a:endParaRPr lang="en-US" sz="2000" dirty="0"/>
          </a:p>
          <a:p>
            <a:pPr eaLnBrk="1" hangingPunct="1"/>
            <a:endParaRPr lang="en-US" sz="2000"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CONTAINMENT</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8</a:t>
            </a:fld>
            <a:endParaRPr lang="en-US" dirty="0">
              <a:solidFill>
                <a:prstClr val="white"/>
              </a:solidFill>
            </a:endParaRPr>
          </a:p>
        </p:txBody>
      </p:sp>
      <p:sp>
        <p:nvSpPr>
          <p:cNvPr id="7" name="Rectangle 6">
            <a:extLst>
              <a:ext uri="{FF2B5EF4-FFF2-40B4-BE49-F238E27FC236}">
                <a16:creationId xmlns:a16="http://schemas.microsoft.com/office/drawing/2014/main" id="{7D56D8BE-CC80-27AD-10B8-C3B8DFE1BD5D}"/>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07948353"/>
      </p:ext>
    </p:extLst>
  </p:cSld>
  <p:clrMapOvr>
    <a:masterClrMapping/>
  </p:clrMapOvr>
  <mc:AlternateContent xmlns:mc="http://schemas.openxmlformats.org/markup-compatibility/2006" xmlns:p14="http://schemas.microsoft.com/office/powerpoint/2010/main">
    <mc:Choice Requires="p14">
      <p:transition spd="slow" p14:dur="2000" advTm="94125"/>
    </mc:Choice>
    <mc:Fallback xmlns="">
      <p:transition spd="slow" advTm="941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752600"/>
            <a:ext cx="8229600" cy="4254500"/>
          </a:xfrm>
        </p:spPr>
        <p:txBody>
          <a:bodyPr/>
          <a:lstStyle/>
          <a:p>
            <a:pPr lvl="1" eaLnBrk="1"/>
            <a:r>
              <a:rPr lang="en-US" dirty="0"/>
              <a:t>Repair during continuing server operation</a:t>
            </a:r>
          </a:p>
          <a:p>
            <a:pPr lvl="2" eaLnBrk="1"/>
            <a:r>
              <a:rPr lang="en-US" dirty="0"/>
              <a:t>Avoids lack of availability</a:t>
            </a:r>
          </a:p>
          <a:p>
            <a:pPr lvl="2" eaLnBrk="1"/>
            <a:r>
              <a:rPr lang="en-US" dirty="0"/>
              <a:t>No loss of data</a:t>
            </a:r>
          </a:p>
          <a:p>
            <a:pPr lvl="2" eaLnBrk="1"/>
            <a:r>
              <a:rPr lang="en-US" dirty="0"/>
              <a:t>Risky: e.g., possibility of a rootkit not having been removed</a:t>
            </a:r>
          </a:p>
          <a:p>
            <a:pPr lvl="1" eaLnBrk="1"/>
            <a:r>
              <a:rPr lang="en-US" dirty="0"/>
              <a:t>Data</a:t>
            </a:r>
          </a:p>
          <a:p>
            <a:pPr lvl="2" eaLnBrk="1"/>
            <a:r>
              <a:rPr lang="en-US" dirty="0"/>
              <a:t>Restoration from backup tapes</a:t>
            </a:r>
          </a:p>
          <a:p>
            <a:pPr lvl="2" eaLnBrk="1" hangingPunct="1"/>
            <a:r>
              <a:rPr lang="en-US" dirty="0"/>
              <a:t>Loses data since last trusted backup</a:t>
            </a:r>
          </a:p>
          <a:p>
            <a:pPr eaLnBrk="1" hangingPunct="1"/>
            <a:endParaRPr lang="en-US" b="1" dirty="0"/>
          </a:p>
          <a:p>
            <a:pPr eaLnBrk="1" hangingPunct="1"/>
            <a:endParaRPr lang="en-US" dirty="0"/>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The Incident Response Process: RECOVERY (1)</a:t>
            </a:r>
          </a:p>
        </p:txBody>
      </p:sp>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9</a:t>
            </a:fld>
            <a:endParaRPr lang="en-US" dirty="0">
              <a:solidFill>
                <a:prstClr val="white"/>
              </a:solidFill>
            </a:endParaRPr>
          </a:p>
        </p:txBody>
      </p:sp>
      <p:sp>
        <p:nvSpPr>
          <p:cNvPr id="7" name="Rectangle 6">
            <a:extLst>
              <a:ext uri="{FF2B5EF4-FFF2-40B4-BE49-F238E27FC236}">
                <a16:creationId xmlns:a16="http://schemas.microsoft.com/office/drawing/2014/main" id="{D82BF85F-21E5-1919-CBDE-8EECA99699A3}"/>
              </a:ext>
            </a:extLst>
          </p:cNvPr>
          <p:cNvSpPr/>
          <p:nvPr/>
        </p:nvSpPr>
        <p:spPr>
          <a:xfrm>
            <a:off x="6324600" y="6324600"/>
            <a:ext cx="2514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216443451"/>
      </p:ext>
    </p:extLst>
  </p:cSld>
  <p:clrMapOvr>
    <a:masterClrMapping/>
  </p:clrMapOvr>
  <mc:AlternateContent xmlns:mc="http://schemas.openxmlformats.org/markup-compatibility/2006" xmlns:p14="http://schemas.microsoft.com/office/powerpoint/2010/main">
    <mc:Choice Requires="p14">
      <p:transition spd="slow" p14:dur="2000" advTm="94335"/>
    </mc:Choice>
    <mc:Fallback xmlns="">
      <p:transition spd="slow" advTm="9433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1138</TotalTime>
  <Words>1600</Words>
  <Application>Microsoft Office PowerPoint</Application>
  <PresentationFormat>On-screen Show (4:3)</PresentationFormat>
  <Paragraphs>186</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Lucida Sans Unicode</vt:lpstr>
      <vt:lpstr>Tahoma</vt:lpstr>
      <vt:lpstr>Verdana</vt:lpstr>
      <vt:lpstr>Wingdings 2</vt:lpstr>
      <vt:lpstr>Wingdings 3</vt:lpstr>
      <vt:lpstr>1_Concourse</vt:lpstr>
      <vt:lpstr>Incident and Disaster Response</vt:lpstr>
      <vt:lpstr>PowerPoint Presentation</vt:lpstr>
      <vt:lpstr>Incidents (Breaches, Compromises): Successful attacks </vt:lpstr>
      <vt:lpstr>Planning Before an Incident or Disaster </vt:lpstr>
      <vt:lpstr>Effective Response: Speed and Accuracy</vt:lpstr>
      <vt:lpstr>Rehearsals and tests </vt:lpstr>
      <vt:lpstr>The Incident Response Process for Major Incidents</vt:lpstr>
      <vt:lpstr>The Incident Response Process: CONTAINMENT</vt:lpstr>
      <vt:lpstr>The Incident Response Process: RECOVERY (1)</vt:lpstr>
      <vt:lpstr> The Incident Response Process: RECOVERY (2)</vt:lpstr>
      <vt:lpstr>The Incident Response Process: RECOVERY (3)</vt:lpstr>
      <vt:lpstr>The Incident Response Process: PUNISHMENT</vt:lpstr>
      <vt:lpstr>The Incident Response Process: POST-MORTEM EVALUATION</vt:lpstr>
      <vt:lpstr>Disasters </vt:lpstr>
      <vt:lpstr>BC Planning (BCP) </vt:lpstr>
      <vt:lpstr>BCP Principles  </vt:lpstr>
      <vt:lpstr>BCP Principles </vt:lpstr>
      <vt:lpstr>BCP testing and updating</vt:lpstr>
      <vt:lpstr>IT Disaster Recovery</vt:lpstr>
      <vt:lpstr>IT Disaster Recovery: BACKUP FACILITIES</vt:lpstr>
      <vt:lpstr> IT Disaster Recovery: STAFF and DATA</vt:lpstr>
      <vt:lpstr>Case study: Walmart and Hurricane Katrina</vt:lpstr>
      <vt:lpstr>Walmart and Hurricane Katrina: an example of an DRP plan in action </vt:lpstr>
      <vt:lpstr>Walmart and Hurricane Katrina</vt:lpstr>
      <vt:lpstr>Walmart and Hurricane Katrina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Krassie Petrova</cp:lastModifiedBy>
  <cp:revision>262</cp:revision>
  <dcterms:created xsi:type="dcterms:W3CDTF">2009-03-16T04:19:02Z</dcterms:created>
  <dcterms:modified xsi:type="dcterms:W3CDTF">2024-04-09T05:25:42Z</dcterms:modified>
</cp:coreProperties>
</file>