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5" r:id="rId4"/>
    <p:sldId id="257" r:id="rId5"/>
    <p:sldId id="286" r:id="rId6"/>
    <p:sldId id="258" r:id="rId7"/>
    <p:sldId id="280" r:id="rId8"/>
    <p:sldId id="281" r:id="rId9"/>
    <p:sldId id="278" r:id="rId10"/>
    <p:sldId id="259" r:id="rId11"/>
    <p:sldId id="284" r:id="rId12"/>
    <p:sldId id="287" r:id="rId13"/>
    <p:sldId id="274" r:id="rId14"/>
    <p:sldId id="279" r:id="rId15"/>
    <p:sldId id="275" r:id="rId16"/>
    <p:sldId id="276" r:id="rId17"/>
    <p:sldId id="277" r:id="rId18"/>
    <p:sldId id="282"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A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61" d="100"/>
          <a:sy n="61" d="100"/>
        </p:scale>
        <p:origin x="466"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21/05/2024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219828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21/05/2024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218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21/05/2024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327424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21/05/2024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88033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13CAC7-5162-4066-9AEE-6D106C7BE066}" type="datetimeFigureOut">
              <a:rPr lang="en-NZ" smtClean="0"/>
              <a:t>21/05/2024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85378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A613CAC7-5162-4066-9AEE-6D106C7BE066}" type="datetimeFigureOut">
              <a:rPr lang="en-NZ" smtClean="0"/>
              <a:t>21/05/2024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1390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A613CAC7-5162-4066-9AEE-6D106C7BE066}" type="datetimeFigureOut">
              <a:rPr lang="en-NZ" smtClean="0"/>
              <a:t>21/05/2024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318212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A613CAC7-5162-4066-9AEE-6D106C7BE066}" type="datetimeFigureOut">
              <a:rPr lang="en-NZ" smtClean="0"/>
              <a:t>21/05/2024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5533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3CAC7-5162-4066-9AEE-6D106C7BE066}" type="datetimeFigureOut">
              <a:rPr lang="en-NZ" smtClean="0"/>
              <a:t>21/05/2024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348093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3CAC7-5162-4066-9AEE-6D106C7BE066}" type="datetimeFigureOut">
              <a:rPr lang="en-NZ" smtClean="0"/>
              <a:t>21/05/2024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243535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3CAC7-5162-4066-9AEE-6D106C7BE066}" type="datetimeFigureOut">
              <a:rPr lang="en-NZ" smtClean="0"/>
              <a:t>21/05/2024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90925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3CAC7-5162-4066-9AEE-6D106C7BE066}" type="datetimeFigureOut">
              <a:rPr lang="en-NZ" smtClean="0"/>
              <a:t>21/05/2024</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19544-5431-41EC-B07D-0BAB92A2FFFD}" type="slidenum">
              <a:rPr lang="en-NZ" smtClean="0"/>
              <a:t>‹#›</a:t>
            </a:fld>
            <a:endParaRPr lang="en-NZ"/>
          </a:p>
        </p:txBody>
      </p:sp>
    </p:spTree>
    <p:extLst>
      <p:ext uri="{BB962C8B-B14F-4D97-AF65-F5344CB8AC3E}">
        <p14:creationId xmlns:p14="http://schemas.microsoft.com/office/powerpoint/2010/main" val="347729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K-anonymity" TargetMode="External"/><Relationship Id="rId2" Type="http://schemas.openxmlformats.org/officeDocument/2006/relationships/hyperlink" Target="https://www.google.com/search?q=k-anonymity+example&amp;rlz=1C1GCEA_enNZ1066NZ1066&amp;oq=k-anonymity+ex&amp;gs_lcrp=EgZjaHJvbWUqBwgAEAAYgAQyBwgAEAAYgAQyBggBEEUYOTIICAIQABgWGB4yCAgDEAAYFhgeMggIBBAAGBYYHjIICAUQABgWGB4yDQgGEAAYhgMYgAQYigUyDQgHEAAYhgMYgAQYigUyCggIEAAYgAQYogQyCggJEAAYgAQYogSoAgiwAgE&amp;sourceid=chrome&amp;ie=UTF-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ired.com/story/cambridge-analytica-facebook-privacy-awake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upguard.com/blog/biggest-data-breaches" TargetMode="External"/><Relationship Id="rId2" Type="http://schemas.openxmlformats.org/officeDocument/2006/relationships/hyperlink" Target="https://www.csoonline.com/article/2130877/the-biggest-data-breaches-of-the-21st-century.html" TargetMode="External"/><Relationship Id="rId1" Type="http://schemas.openxmlformats.org/officeDocument/2006/relationships/slideLayout" Target="../slideLayouts/slideLayout2.xml"/><Relationship Id="rId4" Type="http://schemas.openxmlformats.org/officeDocument/2006/relationships/hyperlink" Target="https://www.1news.co.nz/2023/05/10/privacy-commissioner-to-investigate-nzs-largest-data-hack/#:~:text=The%20breach%20from%20March%20has,to%20assess%20loan%20applications%20expos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big-data/what-is-big-data.html" TargetMode="External"/><Relationship Id="rId2" Type="http://schemas.openxmlformats.org/officeDocument/2006/relationships/hyperlink" Target="https://www.lexico.com/definition/big_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Encryption" TargetMode="External"/><Relationship Id="rId7" Type="http://schemas.openxmlformats.org/officeDocument/2006/relationships/hyperlink" Target="https://en.wikipedia.org/wiki/Cloud_storage" TargetMode="External"/><Relationship Id="rId2" Type="http://schemas.openxmlformats.org/officeDocument/2006/relationships/hyperlink" Target="https://searchsecurity.techtarget.com/definition/homomorphic-encryption" TargetMode="External"/><Relationship Id="rId1" Type="http://schemas.openxmlformats.org/officeDocument/2006/relationships/slideLayout" Target="../slideLayouts/slideLayout2.xml"/><Relationship Id="rId6" Type="http://schemas.openxmlformats.org/officeDocument/2006/relationships/hyperlink" Target="https://en.wikipedia.org/wiki/Plaintext" TargetMode="External"/><Relationship Id="rId5" Type="http://schemas.openxmlformats.org/officeDocument/2006/relationships/hyperlink" Target="https://en.wikipedia.org/wiki/Ciphertext" TargetMode="External"/><Relationship Id="rId4" Type="http://schemas.openxmlformats.org/officeDocument/2006/relationships/hyperlink" Target="https://en.wikipedia.org/wiki/Computation" TargetMode="External"/><Relationship Id="rId9" Type="http://schemas.openxmlformats.org/officeDocument/2006/relationships/hyperlink" Target="https://en.wikipedia.org/wiki/Homomorphic_encryp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earchsecurity.techtarget.com/definition/encryption" TargetMode="External"/><Relationship Id="rId2" Type="http://schemas.openxmlformats.org/officeDocument/2006/relationships/hyperlink" Target="https://searchsecurity.techtarget.com/definition/homomorphic-encryption"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cipherte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962246"/>
            <a:ext cx="6437700" cy="2611967"/>
          </a:xfrm>
        </p:spPr>
        <p:txBody>
          <a:bodyPr anchor="b">
            <a:normAutofit/>
          </a:bodyPr>
          <a:lstStyle/>
          <a:p>
            <a:pPr algn="l"/>
            <a:r>
              <a:rPr lang="en-NZ" sz="5400" b="1" dirty="0"/>
              <a:t>COMP821</a:t>
            </a:r>
          </a:p>
        </p:txBody>
      </p:sp>
      <p:sp>
        <p:nvSpPr>
          <p:cNvPr id="3" name="Subtitle 2"/>
          <p:cNvSpPr>
            <a:spLocks noGrp="1"/>
          </p:cNvSpPr>
          <p:nvPr>
            <p:ph type="subTitle" idx="1"/>
          </p:nvPr>
        </p:nvSpPr>
        <p:spPr>
          <a:xfrm>
            <a:off x="804672" y="3719618"/>
            <a:ext cx="4167376" cy="1155525"/>
          </a:xfrm>
        </p:spPr>
        <p:txBody>
          <a:bodyPr anchor="t">
            <a:normAutofit/>
          </a:bodyPr>
          <a:lstStyle/>
          <a:p>
            <a:pPr algn="l"/>
            <a:r>
              <a:rPr lang="en-NZ" sz="2000" b="1" dirty="0"/>
              <a:t>Big Data Security</a:t>
            </a:r>
          </a:p>
        </p:txBody>
      </p:sp>
    </p:spTree>
    <p:extLst>
      <p:ext uri="{BB962C8B-B14F-4D97-AF65-F5344CB8AC3E}">
        <p14:creationId xmlns:p14="http://schemas.microsoft.com/office/powerpoint/2010/main" val="2434241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9565"/>
    </mc:Choice>
    <mc:Fallback xmlns="">
      <p:transition spd="slow" advTm="295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pPr lvl="0"/>
            <a:r>
              <a:rPr lang="en-US" b="1">
                <a:solidFill>
                  <a:schemeClr val="bg1"/>
                </a:solidFill>
              </a:rPr>
              <a:t>LINKING AND SHARING BIG DATA </a:t>
            </a:r>
            <a:endParaRPr lang="en-NZ" b="1">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200" dirty="0">
                <a:highlight>
                  <a:srgbClr val="FFFF00"/>
                </a:highlight>
              </a:rPr>
              <a:t>Linking: </a:t>
            </a:r>
            <a:r>
              <a:rPr lang="en-US" sz="2200" dirty="0"/>
              <a:t>Data that belong to different  sources  may need   to be integrated while satisfying many privacy requirements. E.g., health care records from different health providers for the same patient.</a:t>
            </a:r>
          </a:p>
          <a:p>
            <a:r>
              <a:rPr lang="en-US" sz="2200" dirty="0">
                <a:highlight>
                  <a:srgbClr val="FFFF00"/>
                </a:highlight>
              </a:rPr>
              <a:t>Sharing:</a:t>
            </a:r>
            <a:r>
              <a:rPr lang="en-US" sz="2200" dirty="0"/>
              <a:t> Data (that may be also linked),  may be shared across organizations to enable novel applications. E.g., location data from mobile devices can be shared with infrastructure planners to optimize transportation networks </a:t>
            </a:r>
          </a:p>
          <a:p>
            <a:r>
              <a:rPr lang="en-NZ" sz="2200" dirty="0">
                <a:highlight>
                  <a:srgbClr val="FFFF00"/>
                </a:highlight>
              </a:rPr>
              <a:t>Differential privacy</a:t>
            </a:r>
            <a:r>
              <a:rPr lang="en-NZ" sz="2200" dirty="0"/>
              <a:t>: adding noise to data. However,  it reduces the utility value. </a:t>
            </a:r>
          </a:p>
          <a:p>
            <a:endParaRPr lang="en-US" sz="2200" dirty="0"/>
          </a:p>
          <a:p>
            <a:endParaRPr lang="en-NZ" sz="2200" dirty="0"/>
          </a:p>
        </p:txBody>
      </p:sp>
    </p:spTree>
    <p:extLst>
      <p:ext uri="{BB962C8B-B14F-4D97-AF65-F5344CB8AC3E}">
        <p14:creationId xmlns:p14="http://schemas.microsoft.com/office/powerpoint/2010/main" val="2314986555"/>
      </p:ext>
    </p:extLst>
  </p:cSld>
  <p:clrMapOvr>
    <a:masterClrMapping/>
  </p:clrMapOvr>
  <mc:AlternateContent xmlns:mc="http://schemas.openxmlformats.org/markup-compatibility/2006" xmlns:p14="http://schemas.microsoft.com/office/powerpoint/2010/main">
    <mc:Choice Requires="p14">
      <p:transition spd="slow" p14:dur="2000" advTm="146925"/>
    </mc:Choice>
    <mc:Fallback xmlns="">
      <p:transition spd="slow" advTm="1469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304753D-0591-4147-8426-C64697B8D3F1}"/>
              </a:ext>
            </a:extLst>
          </p:cNvPr>
          <p:cNvPicPr>
            <a:picLocks noGrp="1" noChangeAspect="1"/>
          </p:cNvPicPr>
          <p:nvPr>
            <p:ph idx="1"/>
          </p:nvPr>
        </p:nvPicPr>
        <p:blipFill>
          <a:blip r:embed="rId2"/>
          <a:stretch>
            <a:fillRect/>
          </a:stretch>
        </p:blipFill>
        <p:spPr>
          <a:xfrm>
            <a:off x="5848350" y="1469571"/>
            <a:ext cx="5890683" cy="4072023"/>
          </a:xfrm>
          <a:prstGeom prst="rect">
            <a:avLst/>
          </a:prstGeom>
        </p:spPr>
      </p:pic>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ABA3A-C968-4499-B801-6F8CEB5A33E6}"/>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2200" kern="1200">
                <a:solidFill>
                  <a:schemeClr val="tx1"/>
                </a:solidFill>
                <a:latin typeface="+mj-lt"/>
                <a:ea typeface="+mj-ea"/>
                <a:cs typeface="+mj-cs"/>
              </a:rPr>
              <a:t>From the Master’s thesis of Lori Higham, Harvard  (US)</a:t>
            </a:r>
            <a:br>
              <a:rPr lang="en-US" sz="2200" kern="1200">
                <a:solidFill>
                  <a:schemeClr val="tx1"/>
                </a:solidFill>
                <a:latin typeface="+mj-lt"/>
                <a:ea typeface="+mj-ea"/>
                <a:cs typeface="+mj-cs"/>
              </a:rPr>
            </a:br>
            <a:r>
              <a:rPr lang="en-US" sz="2200" kern="1200">
                <a:solidFill>
                  <a:schemeClr val="tx1"/>
                </a:solidFill>
                <a:latin typeface="+mj-lt"/>
                <a:ea typeface="+mj-ea"/>
                <a:cs typeface="+mj-cs"/>
              </a:rPr>
              <a:t>https://dash.harvard.edu/bitstream/handle/1/33825785/HIGHAM-DOCUMENT-2017.pdf?sequence=1&amp;isAllowed=y </a:t>
            </a:r>
          </a:p>
        </p:txBody>
      </p:sp>
      <p:sp>
        <p:nvSpPr>
          <p:cNvPr id="3" name="TextBox 2">
            <a:extLst>
              <a:ext uri="{FF2B5EF4-FFF2-40B4-BE49-F238E27FC236}">
                <a16:creationId xmlns:a16="http://schemas.microsoft.com/office/drawing/2014/main" id="{4B6C68D3-5878-B5BD-EF10-45D1D590E11C}"/>
              </a:ext>
            </a:extLst>
          </p:cNvPr>
          <p:cNvSpPr txBox="1"/>
          <p:nvPr/>
        </p:nvSpPr>
        <p:spPr>
          <a:xfrm>
            <a:off x="8998839" y="5657671"/>
            <a:ext cx="2518610" cy="1200329"/>
          </a:xfrm>
          <a:prstGeom prst="rect">
            <a:avLst/>
          </a:prstGeom>
          <a:noFill/>
        </p:spPr>
        <p:txBody>
          <a:bodyPr wrap="square" rtlCol="0">
            <a:spAutoFit/>
          </a:bodyPr>
          <a:lstStyle/>
          <a:p>
            <a:r>
              <a:rPr lang="en-NZ" dirty="0">
                <a:solidFill>
                  <a:schemeClr val="bg1"/>
                </a:solidFill>
              </a:rPr>
              <a:t>Not sensitive on its own but individuals need to be careful when supplying  </a:t>
            </a:r>
          </a:p>
        </p:txBody>
      </p:sp>
      <p:cxnSp>
        <p:nvCxnSpPr>
          <p:cNvPr id="6" name="Straight Arrow Connector 5">
            <a:extLst>
              <a:ext uri="{FF2B5EF4-FFF2-40B4-BE49-F238E27FC236}">
                <a16:creationId xmlns:a16="http://schemas.microsoft.com/office/drawing/2014/main" id="{A9DC6E9F-8CB6-73A2-82DF-5CA1F9D14AF1}"/>
              </a:ext>
            </a:extLst>
          </p:cNvPr>
          <p:cNvCxnSpPr>
            <a:cxnSpLocks/>
            <a:stCxn id="3" idx="2"/>
          </p:cNvCxnSpPr>
          <p:nvPr/>
        </p:nvCxnSpPr>
        <p:spPr>
          <a:xfrm flipH="1">
            <a:off x="10129807" y="6858000"/>
            <a:ext cx="128337" cy="638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9425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3B00-6A19-36F3-2E75-B644897BC5DC}"/>
              </a:ext>
            </a:extLst>
          </p:cNvPr>
          <p:cNvSpPr>
            <a:spLocks noGrp="1"/>
          </p:cNvSpPr>
          <p:nvPr>
            <p:ph type="title"/>
          </p:nvPr>
        </p:nvSpPr>
        <p:spPr/>
        <p:txBody>
          <a:bodyPr/>
          <a:lstStyle/>
          <a:p>
            <a:r>
              <a:rPr lang="en-NZ" dirty="0"/>
              <a:t>K-anonymity </a:t>
            </a:r>
          </a:p>
        </p:txBody>
      </p:sp>
      <p:sp>
        <p:nvSpPr>
          <p:cNvPr id="3" name="Content Placeholder 2">
            <a:extLst>
              <a:ext uri="{FF2B5EF4-FFF2-40B4-BE49-F238E27FC236}">
                <a16:creationId xmlns:a16="http://schemas.microsoft.com/office/drawing/2014/main" id="{7A7D4E4D-E412-D791-9BA2-50795AA807CB}"/>
              </a:ext>
            </a:extLst>
          </p:cNvPr>
          <p:cNvSpPr>
            <a:spLocks noGrp="1"/>
          </p:cNvSpPr>
          <p:nvPr>
            <p:ph idx="1"/>
          </p:nvPr>
        </p:nvSpPr>
        <p:spPr/>
        <p:txBody>
          <a:bodyPr>
            <a:normAutofit/>
          </a:bodyPr>
          <a:lstStyle/>
          <a:p>
            <a:r>
              <a:rPr lang="en-NZ" b="0" i="0" dirty="0">
                <a:solidFill>
                  <a:srgbClr val="202124"/>
                </a:solidFill>
                <a:effectLst/>
                <a:latin typeface="Google Sans"/>
              </a:rPr>
              <a:t>Imagine you have a dataset that contains the attributes of age, gender, and zip codes for a subset of customers. </a:t>
            </a:r>
            <a:r>
              <a:rPr lang="en-NZ" b="0" i="0" dirty="0">
                <a:solidFill>
                  <a:srgbClr val="040C28"/>
                </a:solidFill>
                <a:effectLst/>
                <a:latin typeface="Google Sans"/>
              </a:rPr>
              <a:t>To make the data K anonymous with a value of K=4, we need to ensure that for every combination of age, gender, and zip code, there are at least four individuals with the same values</a:t>
            </a:r>
            <a:r>
              <a:rPr lang="en-NZ" b="0" i="0" dirty="0">
                <a:solidFill>
                  <a:srgbClr val="202124"/>
                </a:solidFill>
                <a:effectLst/>
                <a:latin typeface="Google Sans"/>
              </a:rPr>
              <a:t>. </a:t>
            </a:r>
            <a:r>
              <a:rPr lang="en-NZ" b="0" i="0" dirty="0">
                <a:solidFill>
                  <a:srgbClr val="202124"/>
                </a:solidFill>
                <a:effectLst/>
                <a:latin typeface="Google Sans"/>
                <a:hlinkClick r:id="rId2"/>
              </a:rPr>
              <a:t>Source</a:t>
            </a:r>
            <a:r>
              <a:rPr lang="en-NZ" b="0" i="0" dirty="0">
                <a:solidFill>
                  <a:srgbClr val="202124"/>
                </a:solidFill>
                <a:effectLst/>
                <a:latin typeface="Google Sans"/>
              </a:rPr>
              <a:t> </a:t>
            </a:r>
          </a:p>
          <a:p>
            <a:r>
              <a:rPr lang="en-NZ" b="0" i="0" dirty="0">
                <a:solidFill>
                  <a:srgbClr val="4D5156"/>
                </a:solidFill>
                <a:effectLst/>
                <a:latin typeface="arial" panose="020B0604020202020204" pitchFamily="34" charset="0"/>
              </a:rPr>
              <a:t>The term k-anonymity was first introduced by </a:t>
            </a:r>
            <a:r>
              <a:rPr lang="en-NZ" b="0" i="0" dirty="0" err="1">
                <a:solidFill>
                  <a:srgbClr val="4D5156"/>
                </a:solidFill>
                <a:effectLst/>
                <a:latin typeface="arial" panose="020B0604020202020204" pitchFamily="34" charset="0"/>
              </a:rPr>
              <a:t>Pierangela</a:t>
            </a:r>
            <a:r>
              <a:rPr lang="en-NZ" b="0" i="0" dirty="0">
                <a:solidFill>
                  <a:srgbClr val="4D5156"/>
                </a:solidFill>
                <a:effectLst/>
                <a:latin typeface="arial" panose="020B0604020202020204" pitchFamily="34" charset="0"/>
              </a:rPr>
              <a:t> </a:t>
            </a:r>
            <a:r>
              <a:rPr lang="en-NZ" b="0" i="0" dirty="0" err="1">
                <a:solidFill>
                  <a:srgbClr val="4D5156"/>
                </a:solidFill>
                <a:effectLst/>
                <a:latin typeface="arial" panose="020B0604020202020204" pitchFamily="34" charset="0"/>
              </a:rPr>
              <a:t>Samarati</a:t>
            </a:r>
            <a:r>
              <a:rPr lang="en-NZ" b="0" i="0" dirty="0">
                <a:solidFill>
                  <a:srgbClr val="4D5156"/>
                </a:solidFill>
                <a:effectLst/>
                <a:latin typeface="arial" panose="020B0604020202020204" pitchFamily="34" charset="0"/>
              </a:rPr>
              <a:t> and Latanya Sweeney in a paper published in 1998, although the concept dates to a 1986 paper by Tore </a:t>
            </a:r>
            <a:r>
              <a:rPr lang="en-NZ" b="0" i="0" dirty="0" err="1">
                <a:solidFill>
                  <a:srgbClr val="4D5156"/>
                </a:solidFill>
                <a:effectLst/>
                <a:latin typeface="arial" panose="020B0604020202020204" pitchFamily="34" charset="0"/>
              </a:rPr>
              <a:t>Dalenius</a:t>
            </a:r>
            <a:r>
              <a:rPr lang="en-NZ" b="0" i="0" dirty="0">
                <a:solidFill>
                  <a:srgbClr val="4D5156"/>
                </a:solidFill>
                <a:effectLst/>
                <a:latin typeface="arial" panose="020B0604020202020204" pitchFamily="34" charset="0"/>
              </a:rPr>
              <a:t> (</a:t>
            </a:r>
            <a:r>
              <a:rPr lang="en-NZ" b="0" i="0" dirty="0">
                <a:solidFill>
                  <a:srgbClr val="4D5156"/>
                </a:solidFill>
                <a:effectLst/>
                <a:latin typeface="arial" panose="020B0604020202020204" pitchFamily="34" charset="0"/>
                <a:hlinkClick r:id="rId3"/>
              </a:rPr>
              <a:t>Wikipedia</a:t>
            </a:r>
            <a:r>
              <a:rPr lang="en-NZ" b="0" i="0" dirty="0">
                <a:solidFill>
                  <a:srgbClr val="4D5156"/>
                </a:solidFill>
                <a:effectLst/>
                <a:latin typeface="arial" panose="020B0604020202020204" pitchFamily="34" charset="0"/>
              </a:rPr>
              <a:t>) </a:t>
            </a:r>
            <a:endParaRPr lang="en-NZ" dirty="0">
              <a:solidFill>
                <a:srgbClr val="202124"/>
              </a:solidFill>
              <a:latin typeface="Google Sans"/>
            </a:endParaRPr>
          </a:p>
          <a:p>
            <a:r>
              <a:rPr lang="en-NZ" dirty="0">
                <a:solidFill>
                  <a:srgbClr val="202124"/>
                </a:solidFill>
                <a:latin typeface="Google Sans"/>
              </a:rPr>
              <a:t>Example (Parihar, 2021)</a:t>
            </a:r>
          </a:p>
          <a:p>
            <a:endParaRPr lang="en-NZ" dirty="0"/>
          </a:p>
        </p:txBody>
      </p:sp>
    </p:spTree>
    <p:extLst>
      <p:ext uri="{BB962C8B-B14F-4D97-AF65-F5344CB8AC3E}">
        <p14:creationId xmlns:p14="http://schemas.microsoft.com/office/powerpoint/2010/main" val="135480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pPr lvl="0"/>
            <a:r>
              <a:rPr lang="en-US" b="1">
                <a:solidFill>
                  <a:schemeClr val="bg1"/>
                </a:solidFill>
              </a:rPr>
              <a:t>ANALYZING BIG DATA - 1</a:t>
            </a:r>
            <a:endParaRPr lang="en-NZ" b="1">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000" dirty="0">
                <a:highlight>
                  <a:srgbClr val="FFFF00"/>
                </a:highlight>
              </a:rPr>
              <a:t>Machine learning techniques</a:t>
            </a:r>
            <a:r>
              <a:rPr lang="en-US" sz="2000" dirty="0"/>
              <a:t>: can work with noisy data. Differential  privacy is sufficient when data are collected and controlled within one organization. However, for more complex tasks, the differential privacy parameters may need to be adjusted in order to get sufficient classifier accuracy  thus increasing the privacy risk. </a:t>
            </a:r>
          </a:p>
          <a:p>
            <a:r>
              <a:rPr lang="en-US" sz="2000" dirty="0">
                <a:highlight>
                  <a:srgbClr val="FFFF00"/>
                </a:highlight>
              </a:rPr>
              <a:t>Machine learning models for data that belong to different organizations</a:t>
            </a:r>
            <a:r>
              <a:rPr lang="en-US" sz="2000" dirty="0"/>
              <a:t>: privacy-preserving distributed machine learning algorithms that use cryptographic techniques and  provide an outcome that is ‘safe’ . Not efficient enough yet. </a:t>
            </a:r>
          </a:p>
          <a:p>
            <a:endParaRPr lang="en-NZ" sz="2000" dirty="0"/>
          </a:p>
        </p:txBody>
      </p:sp>
    </p:spTree>
    <p:extLst>
      <p:ext uri="{BB962C8B-B14F-4D97-AF65-F5344CB8AC3E}">
        <p14:creationId xmlns:p14="http://schemas.microsoft.com/office/powerpoint/2010/main" val="1857568067"/>
      </p:ext>
    </p:extLst>
  </p:cSld>
  <p:clrMapOvr>
    <a:masterClrMapping/>
  </p:clrMapOvr>
  <mc:AlternateContent xmlns:mc="http://schemas.openxmlformats.org/markup-compatibility/2006" xmlns:p14="http://schemas.microsoft.com/office/powerpoint/2010/main">
    <mc:Choice Requires="p14">
      <p:transition spd="slow" p14:dur="2000" advTm="159854"/>
    </mc:Choice>
    <mc:Fallback xmlns="">
      <p:transition spd="slow" advTm="1598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pPr lvl="0"/>
            <a:r>
              <a:rPr lang="en-US" b="1">
                <a:solidFill>
                  <a:schemeClr val="bg1"/>
                </a:solidFill>
              </a:rPr>
              <a:t>ANALYZING BIG DATA - 2</a:t>
            </a:r>
            <a:endParaRPr lang="en-NZ" b="1">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400" dirty="0"/>
              <a:t>Securely building machine learning  models </a:t>
            </a:r>
            <a:r>
              <a:rPr lang="en-US" sz="2400" dirty="0">
                <a:highlight>
                  <a:srgbClr val="FFFF00"/>
                </a:highlight>
              </a:rPr>
              <a:t>by itself </a:t>
            </a:r>
            <a:r>
              <a:rPr lang="en-US" sz="2400" dirty="0"/>
              <a:t>may not preserve privacy directly. </a:t>
            </a:r>
          </a:p>
          <a:p>
            <a:r>
              <a:rPr lang="en-US" sz="2400" dirty="0"/>
              <a:t>It has been shown that machine learning results may be used to infer sensitive information such as sexual orientation or political  affiliation.</a:t>
            </a:r>
          </a:p>
          <a:p>
            <a:r>
              <a:rPr lang="en-US" sz="2400" dirty="0">
                <a:highlight>
                  <a:srgbClr val="FFFF00"/>
                </a:highlight>
              </a:rPr>
              <a:t>For discussion</a:t>
            </a:r>
            <a:r>
              <a:rPr lang="en-US" sz="2400" dirty="0"/>
              <a:t>: Do we understand the  privacy impact of machine learning models? Should we build such models in the first place? </a:t>
            </a:r>
            <a:endParaRPr lang="en-NZ" sz="2400" dirty="0"/>
          </a:p>
        </p:txBody>
      </p:sp>
    </p:spTree>
    <p:extLst>
      <p:ext uri="{BB962C8B-B14F-4D97-AF65-F5344CB8AC3E}">
        <p14:creationId xmlns:p14="http://schemas.microsoft.com/office/powerpoint/2010/main" val="2209843664"/>
      </p:ext>
    </p:extLst>
  </p:cSld>
  <p:clrMapOvr>
    <a:masterClrMapping/>
  </p:clrMapOvr>
  <mc:AlternateContent xmlns:mc="http://schemas.openxmlformats.org/markup-compatibility/2006" xmlns:p14="http://schemas.microsoft.com/office/powerpoint/2010/main">
    <mc:Choice Requires="p14">
      <p:transition spd="slow" p14:dur="2000" advTm="76088"/>
    </mc:Choice>
    <mc:Fallback xmlns="">
      <p:transition spd="slow" advTm="760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pPr lvl="0"/>
            <a:r>
              <a:rPr lang="en-US" sz="3700" b="1">
                <a:solidFill>
                  <a:schemeClr val="bg1"/>
                </a:solidFill>
              </a:rPr>
              <a:t>ACCOUNTABILITY ISSUES </a:t>
            </a:r>
            <a:endParaRPr lang="en-NZ" sz="3700" b="1">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1500" dirty="0"/>
              <a:t>Machine learning algorithms affect more and more aspects  of our lives</a:t>
            </a:r>
          </a:p>
          <a:p>
            <a:r>
              <a:rPr lang="en-US" sz="1500" dirty="0"/>
              <a:t>These algorithms change the way decisions are made in a data-driven society. </a:t>
            </a:r>
          </a:p>
          <a:p>
            <a:r>
              <a:rPr lang="en-US" sz="1500" dirty="0">
                <a:highlight>
                  <a:srgbClr val="FFFF00"/>
                </a:highlight>
              </a:rPr>
              <a:t>Lack of transparency </a:t>
            </a:r>
            <a:r>
              <a:rPr lang="en-US" sz="1500" dirty="0"/>
              <a:t>in data-driven decision-making algorithms: </a:t>
            </a:r>
          </a:p>
          <a:p>
            <a:pPr lvl="1"/>
            <a:r>
              <a:rPr lang="en-US" sz="1500" dirty="0"/>
              <a:t>Can  conceal fallacies and risks codified in the underlying mathematical models </a:t>
            </a:r>
          </a:p>
          <a:p>
            <a:pPr lvl="1"/>
            <a:r>
              <a:rPr lang="en-US" sz="1500" dirty="0"/>
              <a:t>Can  nurture inequality, bias, and further social division </a:t>
            </a:r>
          </a:p>
          <a:p>
            <a:r>
              <a:rPr lang="en-US" sz="1500" dirty="0"/>
              <a:t>It is not clear whether the organizations which collect privacy sensitive data always process the data according to users’ consent. </a:t>
            </a:r>
          </a:p>
          <a:p>
            <a:pPr lvl="1"/>
            <a:r>
              <a:rPr lang="en-US" sz="1500" dirty="0"/>
              <a:t>The  Cambridge Analytica scandal:  data collected by Facebook is shared for purposes that were not explicitly consented by the individuals whom the data belong to. </a:t>
            </a:r>
            <a:r>
              <a:rPr lang="en-US" sz="1500" dirty="0">
                <a:hlinkClick r:id="rId2"/>
              </a:rPr>
              <a:t>https://www.wired.com/story/cambridge-analytica-facebook-privacy-awakening/</a:t>
            </a:r>
            <a:r>
              <a:rPr lang="en-US" sz="1500" dirty="0"/>
              <a:t> </a:t>
            </a:r>
          </a:p>
          <a:p>
            <a:pPr lvl="1"/>
            <a:r>
              <a:rPr lang="en-US" sz="1500" dirty="0"/>
              <a:t>The problem of making organizations accountable for data misuse cannot be solved  purely technically </a:t>
            </a:r>
            <a:endParaRPr lang="en-NZ" sz="1500" dirty="0"/>
          </a:p>
          <a:p>
            <a:endParaRPr lang="en-NZ" sz="1500" dirty="0"/>
          </a:p>
          <a:p>
            <a:endParaRPr lang="en-NZ" sz="1500" dirty="0"/>
          </a:p>
        </p:txBody>
      </p:sp>
    </p:spTree>
    <p:extLst>
      <p:ext uri="{BB962C8B-B14F-4D97-AF65-F5344CB8AC3E}">
        <p14:creationId xmlns:p14="http://schemas.microsoft.com/office/powerpoint/2010/main" val="1621660837"/>
      </p:ext>
    </p:extLst>
  </p:cSld>
  <p:clrMapOvr>
    <a:masterClrMapping/>
  </p:clrMapOvr>
  <mc:AlternateContent xmlns:mc="http://schemas.openxmlformats.org/markup-compatibility/2006" xmlns:p14="http://schemas.microsoft.com/office/powerpoint/2010/main">
    <mc:Choice Requires="p14">
      <p:transition spd="slow" p14:dur="2000" advTm="292975"/>
    </mc:Choice>
    <mc:Fallback xmlns="">
      <p:transition spd="slow" advTm="29297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pPr lvl="0"/>
            <a:r>
              <a:rPr lang="en-US" sz="4100" b="1">
                <a:solidFill>
                  <a:schemeClr val="bg1"/>
                </a:solidFill>
              </a:rPr>
              <a:t>Updating and Protecting Machine Learning Models</a:t>
            </a:r>
            <a:endParaRPr lang="en-NZ" sz="4100" b="1">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lnSpcReduction="10000"/>
          </a:bodyPr>
          <a:lstStyle/>
          <a:p>
            <a:pPr marL="0" indent="0">
              <a:buNone/>
            </a:pPr>
            <a:r>
              <a:rPr lang="en-US" sz="2200" b="1" dirty="0"/>
              <a:t>Machine Learning  - coping with Velocity  and Veracity, not just with Volume</a:t>
            </a:r>
          </a:p>
          <a:p>
            <a:pPr lvl="1"/>
            <a:r>
              <a:rPr lang="en-US" sz="2200" dirty="0"/>
              <a:t>Detecting spam e-mail;  characteristics may be </a:t>
            </a:r>
            <a:r>
              <a:rPr lang="en-US" sz="2200" dirty="0">
                <a:highlight>
                  <a:srgbClr val="FFFF00"/>
                </a:highlight>
              </a:rPr>
              <a:t>changed</a:t>
            </a:r>
            <a:r>
              <a:rPr lang="en-US" sz="2200" dirty="0"/>
              <a:t> significantly by the spammers  as often as they want. </a:t>
            </a:r>
          </a:p>
          <a:p>
            <a:pPr lvl="1"/>
            <a:r>
              <a:rPr lang="en-US" sz="2200" dirty="0"/>
              <a:t>A  previously unknown attack appears, e.g. ,ransomware:  data analytics techniques need  to  respond  to the new attack </a:t>
            </a:r>
            <a:r>
              <a:rPr lang="en-US" sz="2200" dirty="0">
                <a:highlight>
                  <a:srgbClr val="FFFF00"/>
                </a:highlight>
              </a:rPr>
              <a:t>quickly </a:t>
            </a:r>
            <a:r>
              <a:rPr lang="en-US" sz="2200" dirty="0"/>
              <a:t>and cheaply. </a:t>
            </a:r>
          </a:p>
          <a:p>
            <a:pPr lvl="1"/>
            <a:r>
              <a:rPr lang="en-US" sz="2200" dirty="0"/>
              <a:t>Adversaries can be well-funded: they may be able to invest significantly in  identifying new vulnerabilities (i.re., software bugs that were previously unknown) , and launch zero day attacks  </a:t>
            </a:r>
            <a:endParaRPr lang="en-NZ" sz="2200" i="1" dirty="0"/>
          </a:p>
        </p:txBody>
      </p:sp>
    </p:spTree>
    <p:extLst>
      <p:ext uri="{BB962C8B-B14F-4D97-AF65-F5344CB8AC3E}">
        <p14:creationId xmlns:p14="http://schemas.microsoft.com/office/powerpoint/2010/main" val="3812354880"/>
      </p:ext>
    </p:extLst>
  </p:cSld>
  <p:clrMapOvr>
    <a:masterClrMapping/>
  </p:clrMapOvr>
  <mc:AlternateContent xmlns:mc="http://schemas.openxmlformats.org/markup-compatibility/2006" xmlns:p14="http://schemas.microsoft.com/office/powerpoint/2010/main">
    <mc:Choice Requires="p14">
      <p:transition spd="slow" p14:dur="2000" advTm="185716"/>
    </mc:Choice>
    <mc:Fallback xmlns="">
      <p:transition spd="slow" advTm="18571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pPr lvl="0"/>
            <a:r>
              <a:rPr lang="en-US" b="1">
                <a:solidFill>
                  <a:schemeClr val="bg1"/>
                </a:solidFill>
              </a:rPr>
              <a:t>BLOCKCHAINS &amp; BIG DATA SECURITY AND PRIVACY</a:t>
            </a:r>
            <a:endParaRPr lang="en-NZ" b="1">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200" dirty="0"/>
              <a:t>Blockchains may have important implications for big data security and privacy. </a:t>
            </a:r>
          </a:p>
          <a:p>
            <a:pPr lvl="1"/>
            <a:r>
              <a:rPr lang="en-US" sz="2200" dirty="0"/>
              <a:t>Blockchain-based tools may enable more secure  financial data and data provenance storage.  </a:t>
            </a:r>
          </a:p>
          <a:p>
            <a:pPr lvl="1"/>
            <a:r>
              <a:rPr lang="en-US" sz="2200" dirty="0"/>
              <a:t>Data stored on blockchains may be analyzed to provide novel insights about emerging data security issues. For example, what cryptocurrencies are used in payments  for?  (research identifies human trafficking,  ransomware, personal blackmails, and money laundering). Law agencies will be interested!!</a:t>
            </a:r>
            <a:endParaRPr lang="en-NZ" sz="2200" dirty="0"/>
          </a:p>
        </p:txBody>
      </p:sp>
    </p:spTree>
    <p:extLst>
      <p:ext uri="{BB962C8B-B14F-4D97-AF65-F5344CB8AC3E}">
        <p14:creationId xmlns:p14="http://schemas.microsoft.com/office/powerpoint/2010/main" val="181807438"/>
      </p:ext>
    </p:extLst>
  </p:cSld>
  <p:clrMapOvr>
    <a:masterClrMapping/>
  </p:clrMapOvr>
  <mc:AlternateContent xmlns:mc="http://schemas.openxmlformats.org/markup-compatibility/2006" xmlns:p14="http://schemas.microsoft.com/office/powerpoint/2010/main">
    <mc:Choice Requires="p14">
      <p:transition spd="slow" p14:dur="2000" advTm="85825"/>
    </mc:Choice>
    <mc:Fallback xmlns="">
      <p:transition spd="slow" advTm="858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DC495-2DDC-46BC-8E1C-1CA9C368AC49}"/>
              </a:ext>
            </a:extLst>
          </p:cNvPr>
          <p:cNvSpPr>
            <a:spLocks noGrp="1"/>
          </p:cNvSpPr>
          <p:nvPr>
            <p:ph type="title"/>
          </p:nvPr>
        </p:nvSpPr>
        <p:spPr>
          <a:xfrm>
            <a:off x="838200" y="704088"/>
            <a:ext cx="3529953" cy="2980944"/>
          </a:xfrm>
        </p:spPr>
        <p:txBody>
          <a:bodyPr>
            <a:normAutofit/>
          </a:bodyPr>
          <a:lstStyle/>
          <a:p>
            <a:r>
              <a:rPr lang="en-NZ">
                <a:solidFill>
                  <a:schemeClr val="bg1"/>
                </a:solidFill>
              </a:rPr>
              <a:t>Large data breaches </a:t>
            </a:r>
          </a:p>
        </p:txBody>
      </p:sp>
      <p:sp>
        <p:nvSpPr>
          <p:cNvPr id="3" name="Content Placeholder 2">
            <a:extLst>
              <a:ext uri="{FF2B5EF4-FFF2-40B4-BE49-F238E27FC236}">
                <a16:creationId xmlns:a16="http://schemas.microsoft.com/office/drawing/2014/main" id="{866898C8-24A5-479E-B99A-EF23F2C20702}"/>
              </a:ext>
            </a:extLst>
          </p:cNvPr>
          <p:cNvSpPr>
            <a:spLocks noGrp="1"/>
          </p:cNvSpPr>
          <p:nvPr>
            <p:ph idx="1"/>
          </p:nvPr>
        </p:nvSpPr>
        <p:spPr>
          <a:xfrm>
            <a:off x="6212410" y="704088"/>
            <a:ext cx="5135293" cy="5248656"/>
          </a:xfrm>
        </p:spPr>
        <p:txBody>
          <a:bodyPr anchor="ctr">
            <a:normAutofit fontScale="92500" lnSpcReduction="20000"/>
          </a:bodyPr>
          <a:lstStyle/>
          <a:p>
            <a:r>
              <a:rPr lang="en-NZ" sz="2400" dirty="0">
                <a:hlinkClick r:id="rId2"/>
              </a:rPr>
              <a:t>https://www.csoonline.com/article/2130877/the-biggest-data-breaches-of-the-21st-century.html</a:t>
            </a:r>
            <a:r>
              <a:rPr lang="en-NZ" sz="2400" dirty="0"/>
              <a:t> *old. 2021)</a:t>
            </a:r>
          </a:p>
          <a:p>
            <a:r>
              <a:rPr lang="en-NZ" sz="2400" dirty="0">
                <a:hlinkClick r:id="rId3"/>
              </a:rPr>
              <a:t>https://www.upguard.com/blog/biggest-data-breaches</a:t>
            </a:r>
            <a:endParaRPr lang="en-NZ" sz="2400" dirty="0"/>
          </a:p>
          <a:p>
            <a:r>
              <a:rPr lang="en-NZ" sz="2400" dirty="0"/>
              <a:t>Updated for 2024 . </a:t>
            </a:r>
            <a:r>
              <a:rPr lang="en-NZ" sz="2400" dirty="0" err="1"/>
              <a:t>Linkedin</a:t>
            </a:r>
            <a:r>
              <a:rPr lang="en-NZ" sz="2400" dirty="0"/>
              <a:t>,  Facebook, Yahoo, Twitter,  among others</a:t>
            </a:r>
          </a:p>
          <a:p>
            <a:r>
              <a:rPr lang="en-NZ" sz="2400" dirty="0"/>
              <a:t>No 63 and No 64 -  in 2022 (AS REPORTED IN 2023) . As reported now, 8 breaches for 2022) </a:t>
            </a:r>
          </a:p>
          <a:p>
            <a:r>
              <a:rPr lang="en-NZ" sz="2400" dirty="0"/>
              <a:t>New </a:t>
            </a:r>
            <a:r>
              <a:rPr lang="en-NZ" sz="2400"/>
              <a:t>Zealand: the </a:t>
            </a:r>
            <a:r>
              <a:rPr lang="en-NZ" sz="2400" dirty="0"/>
              <a:t>Latitude Financial data breach </a:t>
            </a:r>
            <a:r>
              <a:rPr lang="en-NZ" sz="2400" dirty="0">
                <a:hlinkClick r:id="rId4"/>
              </a:rPr>
              <a:t>https://www.1news.co.nz/2023/05/10/privacy-commissioner-to-investigate-nzs-largest-data-hack/#:~:text=The%20breach%20from%20March%20has,to%20assess%20loan%20applications%20exposed</a:t>
            </a:r>
            <a:r>
              <a:rPr lang="en-NZ" sz="2400" dirty="0"/>
              <a:t>. </a:t>
            </a:r>
          </a:p>
        </p:txBody>
      </p:sp>
    </p:spTree>
    <p:extLst>
      <p:ext uri="{BB962C8B-B14F-4D97-AF65-F5344CB8AC3E}">
        <p14:creationId xmlns:p14="http://schemas.microsoft.com/office/powerpoint/2010/main" val="4152127553"/>
      </p:ext>
    </p:extLst>
  </p:cSld>
  <p:clrMapOvr>
    <a:masterClrMapping/>
  </p:clrMapOvr>
  <mc:AlternateContent xmlns:mc="http://schemas.openxmlformats.org/markup-compatibility/2006" xmlns:p14="http://schemas.microsoft.com/office/powerpoint/2010/main">
    <mc:Choice Requires="p14">
      <p:transition spd="slow" p14:dur="2000" advTm="18044"/>
    </mc:Choice>
    <mc:Fallback xmlns="">
      <p:transition spd="slow" advTm="1804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E8C7-FC22-6972-5789-21CE3BA00869}"/>
              </a:ext>
            </a:extLst>
          </p:cNvPr>
          <p:cNvSpPr>
            <a:spLocks noGrp="1"/>
          </p:cNvSpPr>
          <p:nvPr>
            <p:ph type="title"/>
          </p:nvPr>
        </p:nvSpPr>
        <p:spPr/>
        <p:txBody>
          <a:bodyPr/>
          <a:lstStyle/>
          <a:p>
            <a:r>
              <a:rPr lang="en-NZ" dirty="0"/>
              <a:t>The </a:t>
            </a:r>
            <a:r>
              <a:rPr lang="en-NZ"/>
              <a:t>two articles mentioned </a:t>
            </a:r>
            <a:endParaRPr lang="en-NZ" dirty="0"/>
          </a:p>
        </p:txBody>
      </p:sp>
      <p:sp>
        <p:nvSpPr>
          <p:cNvPr id="3" name="Content Placeholder 2">
            <a:extLst>
              <a:ext uri="{FF2B5EF4-FFF2-40B4-BE49-F238E27FC236}">
                <a16:creationId xmlns:a16="http://schemas.microsoft.com/office/drawing/2014/main" id="{B65534A8-1530-ABBA-728F-FFA3902C846F}"/>
              </a:ext>
            </a:extLst>
          </p:cNvPr>
          <p:cNvSpPr>
            <a:spLocks noGrp="1"/>
          </p:cNvSpPr>
          <p:nvPr>
            <p:ph idx="1"/>
          </p:nvPr>
        </p:nvSpPr>
        <p:spPr/>
        <p:txBody>
          <a:bodyPr/>
          <a:lstStyle/>
          <a:p>
            <a:r>
              <a:rPr lang="en-NZ" b="0" i="0" dirty="0" err="1">
                <a:solidFill>
                  <a:srgbClr val="222222"/>
                </a:solidFill>
                <a:effectLst/>
                <a:latin typeface="Arial" panose="020B0604020202020204" pitchFamily="34" charset="0"/>
              </a:rPr>
              <a:t>Yarali</a:t>
            </a:r>
            <a:r>
              <a:rPr lang="en-NZ" b="0" i="0" dirty="0">
                <a:solidFill>
                  <a:srgbClr val="222222"/>
                </a:solidFill>
                <a:effectLst/>
                <a:latin typeface="Arial" panose="020B0604020202020204" pitchFamily="34" charset="0"/>
              </a:rPr>
              <a:t>, A., Joyce, R., &amp; Dixon, B. (2020, April). Ethics of big data: privacy, security and trust. In </a:t>
            </a:r>
            <a:r>
              <a:rPr lang="en-NZ" b="0" i="1" dirty="0">
                <a:solidFill>
                  <a:srgbClr val="222222"/>
                </a:solidFill>
                <a:effectLst/>
                <a:latin typeface="Arial" panose="020B0604020202020204" pitchFamily="34" charset="0"/>
              </a:rPr>
              <a:t>2020 Wireless Telecommunications Symposium (WTS)</a:t>
            </a:r>
            <a:r>
              <a:rPr lang="en-NZ" b="0" i="0" dirty="0">
                <a:solidFill>
                  <a:srgbClr val="222222"/>
                </a:solidFill>
                <a:effectLst/>
                <a:latin typeface="Arial" panose="020B0604020202020204" pitchFamily="34" charset="0"/>
              </a:rPr>
              <a:t> (pp. 1-7). IEEE.</a:t>
            </a:r>
          </a:p>
          <a:p>
            <a:r>
              <a:rPr lang="en-NZ" b="0" i="0" dirty="0">
                <a:solidFill>
                  <a:srgbClr val="222222"/>
                </a:solidFill>
                <a:effectLst/>
                <a:latin typeface="Arial" panose="020B0604020202020204" pitchFamily="34" charset="0"/>
              </a:rPr>
              <a:t>Parihar, M. (2021). Big Data security and privacy. </a:t>
            </a:r>
            <a:r>
              <a:rPr lang="en-NZ" b="0" i="1" dirty="0">
                <a:solidFill>
                  <a:srgbClr val="222222"/>
                </a:solidFill>
                <a:effectLst/>
                <a:latin typeface="Arial" panose="020B0604020202020204" pitchFamily="34" charset="0"/>
              </a:rPr>
              <a:t>International Journal of Engineering Research &amp; Technology</a:t>
            </a:r>
            <a:r>
              <a:rPr lang="en-NZ" b="0" i="0" dirty="0">
                <a:solidFill>
                  <a:srgbClr val="222222"/>
                </a:solidFill>
                <a:effectLst/>
                <a:latin typeface="Arial" panose="020B0604020202020204" pitchFamily="34" charset="0"/>
              </a:rPr>
              <a:t>, </a:t>
            </a:r>
            <a:r>
              <a:rPr lang="en-NZ" b="0" i="1" dirty="0">
                <a:solidFill>
                  <a:srgbClr val="222222"/>
                </a:solidFill>
                <a:effectLst/>
                <a:latin typeface="Arial" panose="020B0604020202020204" pitchFamily="34" charset="0"/>
              </a:rPr>
              <a:t>10</a:t>
            </a:r>
            <a:r>
              <a:rPr lang="en-NZ" b="0" i="0" dirty="0">
                <a:solidFill>
                  <a:srgbClr val="222222"/>
                </a:solidFill>
                <a:effectLst/>
                <a:latin typeface="Arial" panose="020B0604020202020204" pitchFamily="34" charset="0"/>
              </a:rPr>
              <a:t>(07), 323-327. </a:t>
            </a:r>
            <a:endParaRPr lang="en-NZ" dirty="0"/>
          </a:p>
        </p:txBody>
      </p:sp>
    </p:spTree>
    <p:extLst>
      <p:ext uri="{BB962C8B-B14F-4D97-AF65-F5344CB8AC3E}">
        <p14:creationId xmlns:p14="http://schemas.microsoft.com/office/powerpoint/2010/main" val="356285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BEDE3-70C3-41AC-BF6C-C6EA4C8F64CF}"/>
              </a:ext>
            </a:extLst>
          </p:cNvPr>
          <p:cNvSpPr>
            <a:spLocks noGrp="1"/>
          </p:cNvSpPr>
          <p:nvPr>
            <p:ph type="title"/>
          </p:nvPr>
        </p:nvSpPr>
        <p:spPr>
          <a:xfrm>
            <a:off x="838200" y="704088"/>
            <a:ext cx="3529953" cy="2980944"/>
          </a:xfrm>
        </p:spPr>
        <p:txBody>
          <a:bodyPr>
            <a:normAutofit/>
          </a:bodyPr>
          <a:lstStyle/>
          <a:p>
            <a:r>
              <a:rPr lang="en-NZ">
                <a:solidFill>
                  <a:schemeClr val="bg1"/>
                </a:solidFill>
              </a:rPr>
              <a:t>What is ‘big data’?</a:t>
            </a:r>
          </a:p>
        </p:txBody>
      </p:sp>
      <p:sp>
        <p:nvSpPr>
          <p:cNvPr id="3" name="Content Placeholder 2">
            <a:extLst>
              <a:ext uri="{FF2B5EF4-FFF2-40B4-BE49-F238E27FC236}">
                <a16:creationId xmlns:a16="http://schemas.microsoft.com/office/drawing/2014/main" id="{7600CDAB-FAC4-41AE-8684-DF0272F00EC9}"/>
              </a:ext>
            </a:extLst>
          </p:cNvPr>
          <p:cNvSpPr>
            <a:spLocks noGrp="1"/>
          </p:cNvSpPr>
          <p:nvPr>
            <p:ph idx="1"/>
          </p:nvPr>
        </p:nvSpPr>
        <p:spPr>
          <a:xfrm>
            <a:off x="6212410" y="704088"/>
            <a:ext cx="5135293" cy="5248656"/>
          </a:xfrm>
        </p:spPr>
        <p:txBody>
          <a:bodyPr anchor="ctr">
            <a:normAutofit/>
          </a:bodyPr>
          <a:lstStyle/>
          <a:p>
            <a:r>
              <a:rPr lang="en-NZ" sz="2200" dirty="0"/>
              <a:t>“…extremely large data sets that may be analysed computationally to reveal patterns, trends, and associations, especially relating to human behaviour and interactions.” (</a:t>
            </a:r>
            <a:r>
              <a:rPr lang="en-NZ" sz="2200" dirty="0">
                <a:hlinkClick r:id="rId2"/>
              </a:rPr>
              <a:t>Oxford Languages</a:t>
            </a:r>
            <a:r>
              <a:rPr lang="en-NZ" sz="2200" dirty="0"/>
              <a:t>)</a:t>
            </a:r>
          </a:p>
          <a:p>
            <a:r>
              <a:rPr lang="en-NZ" sz="2200" dirty="0"/>
              <a:t>“..big data is larger, more </a:t>
            </a:r>
            <a:r>
              <a:rPr lang="en-NZ" sz="2200" b="1" dirty="0"/>
              <a:t>complex</a:t>
            </a:r>
            <a:r>
              <a:rPr lang="en-NZ" sz="2200" dirty="0"/>
              <a:t> data sets, especially from </a:t>
            </a:r>
            <a:r>
              <a:rPr lang="en-NZ" sz="2200" b="1" dirty="0"/>
              <a:t>new</a:t>
            </a:r>
            <a:r>
              <a:rPr lang="en-NZ" sz="2200" dirty="0"/>
              <a:t> data sources. These data sets are so voluminous that traditional data processing software just can’t manage them. But these massive volumes of data can be used to address business problems you wouldn’t have been able to tackle before.” (</a:t>
            </a:r>
            <a:r>
              <a:rPr lang="en-NZ" sz="2200" dirty="0">
                <a:hlinkClick r:id="rId3"/>
              </a:rPr>
              <a:t>Oracle</a:t>
            </a:r>
            <a:r>
              <a:rPr lang="en-NZ" sz="2200" dirty="0"/>
              <a:t>) (</a:t>
            </a:r>
            <a:r>
              <a:rPr lang="en-NZ" sz="2200" dirty="0">
                <a:highlight>
                  <a:srgbClr val="FFFF00"/>
                </a:highlight>
              </a:rPr>
              <a:t>Volume-velocity-variety</a:t>
            </a:r>
            <a:r>
              <a:rPr lang="en-NZ" sz="2200" dirty="0"/>
              <a:t>)</a:t>
            </a:r>
          </a:p>
          <a:p>
            <a:endParaRPr lang="en-NZ" sz="2200" dirty="0"/>
          </a:p>
        </p:txBody>
      </p:sp>
    </p:spTree>
    <p:extLst>
      <p:ext uri="{BB962C8B-B14F-4D97-AF65-F5344CB8AC3E}">
        <p14:creationId xmlns:p14="http://schemas.microsoft.com/office/powerpoint/2010/main" val="3473773459"/>
      </p:ext>
    </p:extLst>
  </p:cSld>
  <p:clrMapOvr>
    <a:masterClrMapping/>
  </p:clrMapOvr>
  <mc:AlternateContent xmlns:mc="http://schemas.openxmlformats.org/markup-compatibility/2006" xmlns:p14="http://schemas.microsoft.com/office/powerpoint/2010/main">
    <mc:Choice Requires="p14">
      <p:transition spd="slow" p14:dur="2000" advTm="144863"/>
    </mc:Choice>
    <mc:Fallback xmlns="">
      <p:transition spd="slow" advTm="1448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3BEDE3-70C3-41AC-BF6C-C6EA4C8F64CF}"/>
              </a:ext>
            </a:extLst>
          </p:cNvPr>
          <p:cNvSpPr>
            <a:spLocks noGrp="1"/>
          </p:cNvSpPr>
          <p:nvPr>
            <p:ph type="title"/>
          </p:nvPr>
        </p:nvSpPr>
        <p:spPr>
          <a:xfrm>
            <a:off x="838200" y="704088"/>
            <a:ext cx="3529953" cy="2980944"/>
          </a:xfrm>
        </p:spPr>
        <p:txBody>
          <a:bodyPr>
            <a:normAutofit fontScale="90000"/>
          </a:bodyPr>
          <a:lstStyle/>
          <a:p>
            <a:r>
              <a:rPr lang="en-NZ" dirty="0">
                <a:solidFill>
                  <a:schemeClr val="bg1"/>
                </a:solidFill>
              </a:rPr>
              <a:t>What is ‘big data’?</a:t>
            </a:r>
            <a:br>
              <a:rPr lang="en-NZ" dirty="0">
                <a:solidFill>
                  <a:schemeClr val="bg1"/>
                </a:solidFill>
              </a:rPr>
            </a:br>
            <a:r>
              <a:rPr lang="en-NZ" dirty="0">
                <a:solidFill>
                  <a:schemeClr val="bg1"/>
                </a:solidFill>
              </a:rPr>
              <a:t>--Structured</a:t>
            </a:r>
            <a:br>
              <a:rPr lang="en-NZ" dirty="0">
                <a:solidFill>
                  <a:schemeClr val="bg1"/>
                </a:solidFill>
              </a:rPr>
            </a:br>
            <a:r>
              <a:rPr lang="en-NZ" dirty="0">
                <a:solidFill>
                  <a:schemeClr val="bg1"/>
                </a:solidFill>
              </a:rPr>
              <a:t>--Unstructured</a:t>
            </a:r>
            <a:br>
              <a:rPr lang="en-NZ" dirty="0">
                <a:solidFill>
                  <a:schemeClr val="bg1"/>
                </a:solidFill>
              </a:rPr>
            </a:br>
            <a:r>
              <a:rPr lang="en-NZ" dirty="0">
                <a:solidFill>
                  <a:schemeClr val="bg1"/>
                </a:solidFill>
              </a:rPr>
              <a:t>--Semi structured </a:t>
            </a:r>
            <a:br>
              <a:rPr lang="en-NZ" dirty="0">
                <a:solidFill>
                  <a:schemeClr val="bg1"/>
                </a:solidFill>
              </a:rPr>
            </a:br>
            <a:br>
              <a:rPr lang="en-NZ" dirty="0">
                <a:solidFill>
                  <a:schemeClr val="bg1"/>
                </a:solidFill>
              </a:rPr>
            </a:br>
            <a:r>
              <a:rPr lang="en-NZ" dirty="0">
                <a:solidFill>
                  <a:schemeClr val="bg1"/>
                </a:solidFill>
              </a:rPr>
              <a:t>(</a:t>
            </a:r>
            <a:r>
              <a:rPr lang="en-NZ" dirty="0" err="1">
                <a:solidFill>
                  <a:schemeClr val="bg1"/>
                </a:solidFill>
              </a:rPr>
              <a:t>Yarali</a:t>
            </a:r>
            <a:r>
              <a:rPr lang="en-NZ" dirty="0">
                <a:solidFill>
                  <a:schemeClr val="bg1"/>
                </a:solidFill>
              </a:rPr>
              <a:t> et al)</a:t>
            </a:r>
          </a:p>
        </p:txBody>
      </p:sp>
      <p:sp>
        <p:nvSpPr>
          <p:cNvPr id="3" name="Content Placeholder 2">
            <a:extLst>
              <a:ext uri="{FF2B5EF4-FFF2-40B4-BE49-F238E27FC236}">
                <a16:creationId xmlns:a16="http://schemas.microsoft.com/office/drawing/2014/main" id="{7600CDAB-FAC4-41AE-8684-DF0272F00EC9}"/>
              </a:ext>
            </a:extLst>
          </p:cNvPr>
          <p:cNvSpPr>
            <a:spLocks noGrp="1"/>
          </p:cNvSpPr>
          <p:nvPr>
            <p:ph idx="1"/>
          </p:nvPr>
        </p:nvSpPr>
        <p:spPr>
          <a:xfrm>
            <a:off x="6212410" y="704088"/>
            <a:ext cx="5498327" cy="5248656"/>
          </a:xfrm>
        </p:spPr>
        <p:txBody>
          <a:bodyPr numCol="2" anchor="ctr">
            <a:normAutofit/>
          </a:bodyPr>
          <a:lstStyle/>
          <a:p>
            <a:r>
              <a:rPr lang="en-NZ" sz="2200" dirty="0"/>
              <a:t>Volume - size</a:t>
            </a:r>
          </a:p>
          <a:p>
            <a:r>
              <a:rPr lang="en-NZ" sz="2200" dirty="0"/>
              <a:t>Velocity – rate of data collection (flow))</a:t>
            </a:r>
          </a:p>
          <a:p>
            <a:r>
              <a:rPr lang="en-NZ" sz="2200" dirty="0"/>
              <a:t>Variability – disparities in data flow </a:t>
            </a:r>
          </a:p>
          <a:p>
            <a:r>
              <a:rPr lang="en-NZ" sz="2200" dirty="0"/>
              <a:t>Variety – different sources</a:t>
            </a:r>
          </a:p>
          <a:p>
            <a:r>
              <a:rPr lang="en-NZ" sz="2200" dirty="0"/>
              <a:t>Value   </a:t>
            </a:r>
          </a:p>
          <a:p>
            <a:pPr lvl="1"/>
            <a:r>
              <a:rPr lang="en-NZ" sz="1800" dirty="0"/>
              <a:t>when not processed, low value die to high volume , variety and variability</a:t>
            </a:r>
          </a:p>
          <a:p>
            <a:pPr lvl="1"/>
            <a:r>
              <a:rPr lang="en-NZ" sz="1800" dirty="0"/>
              <a:t>Increases ad data are processed</a:t>
            </a:r>
          </a:p>
          <a:p>
            <a:endParaRPr lang="en-NZ" sz="2200" dirty="0"/>
          </a:p>
        </p:txBody>
      </p:sp>
    </p:spTree>
    <p:extLst>
      <p:ext uri="{BB962C8B-B14F-4D97-AF65-F5344CB8AC3E}">
        <p14:creationId xmlns:p14="http://schemas.microsoft.com/office/powerpoint/2010/main" val="1709940709"/>
      </p:ext>
    </p:extLst>
  </p:cSld>
  <p:clrMapOvr>
    <a:masterClrMapping/>
  </p:clrMapOvr>
  <mc:AlternateContent xmlns:mc="http://schemas.openxmlformats.org/markup-compatibility/2006" xmlns:p14="http://schemas.microsoft.com/office/powerpoint/2010/main">
    <mc:Choice Requires="p14">
      <p:transition spd="slow" p14:dur="2000" advTm="144863"/>
    </mc:Choice>
    <mc:Fallback xmlns="">
      <p:transition spd="slow" advTm="1448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NZ" sz="2400" b="1">
                <a:solidFill>
                  <a:schemeClr val="bg1"/>
                </a:solidFill>
              </a:rPr>
              <a:t>Issues at the </a:t>
            </a:r>
            <a:r>
              <a:rPr lang="en-US" sz="2400" b="1">
                <a:solidFill>
                  <a:schemeClr val="bg1"/>
                </a:solidFill>
              </a:rPr>
              <a:t>intersection of cybersecurity, privacy and big data</a:t>
            </a:r>
            <a:br>
              <a:rPr lang="en-NZ" sz="2400">
                <a:solidFill>
                  <a:schemeClr val="bg1"/>
                </a:solidFill>
              </a:rPr>
            </a:br>
            <a:r>
              <a:rPr lang="en-US" sz="2400">
                <a:solidFill>
                  <a:schemeClr val="bg1"/>
                </a:solidFill>
              </a:rPr>
              <a:t>Kantarcioglu, M., &amp; Ferrari, E. (2019). Research Challenges at the Intersection of Big Data, Security and Privacy</a:t>
            </a:r>
            <a:endParaRPr lang="en-NZ" sz="2400">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200" dirty="0"/>
              <a:t>… Cambridge Analytica scandal: user profile information was misused</a:t>
            </a:r>
          </a:p>
          <a:p>
            <a:r>
              <a:rPr lang="en-US" sz="2200" dirty="0"/>
              <a:t>Realizing the benefits that big data can bring </a:t>
            </a:r>
            <a:r>
              <a:rPr lang="en-US" sz="2200" dirty="0">
                <a:sym typeface="Wingdings" panose="05000000000000000000" pitchFamily="2" charset="2"/>
              </a:rPr>
              <a:t></a:t>
            </a:r>
            <a:r>
              <a:rPr lang="en-US" sz="2200" dirty="0"/>
              <a:t>requires considering many different security and privacy issues. </a:t>
            </a:r>
          </a:p>
          <a:p>
            <a:r>
              <a:rPr lang="en-US" sz="2200" dirty="0"/>
              <a:t>The entire big data pipeline needs to be revisited with security and privacy in mind. For example: </a:t>
            </a:r>
          </a:p>
          <a:p>
            <a:pPr lvl="1"/>
            <a:r>
              <a:rPr lang="en-US" sz="2200" dirty="0"/>
              <a:t>Data storage: privacy-aware access control policies need to be enforced so that big data are  only used for legitimate purposes. </a:t>
            </a:r>
          </a:p>
          <a:p>
            <a:pPr lvl="1"/>
            <a:r>
              <a:rPr lang="en-US" sz="2200" dirty="0"/>
              <a:t>Data sharing across organizations:  privacy AND security issues need to be considered. </a:t>
            </a:r>
            <a:endParaRPr lang="en-NZ" sz="2200" dirty="0"/>
          </a:p>
        </p:txBody>
      </p:sp>
    </p:spTree>
    <p:extLst>
      <p:ext uri="{BB962C8B-B14F-4D97-AF65-F5344CB8AC3E}">
        <p14:creationId xmlns:p14="http://schemas.microsoft.com/office/powerpoint/2010/main" val="3167767923"/>
      </p:ext>
    </p:extLst>
  </p:cSld>
  <p:clrMapOvr>
    <a:masterClrMapping/>
  </p:clrMapOvr>
  <mc:AlternateContent xmlns:mc="http://schemas.openxmlformats.org/markup-compatibility/2006" xmlns:p14="http://schemas.microsoft.com/office/powerpoint/2010/main">
    <mc:Choice Requires="p14">
      <p:transition spd="slow" p14:dur="2000" advTm="305223"/>
    </mc:Choice>
    <mc:Fallback xmlns="">
      <p:transition spd="slow" advTm="3052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NZ" sz="2400" b="1" dirty="0">
                <a:solidFill>
                  <a:schemeClr val="bg1"/>
                </a:solidFill>
              </a:rPr>
              <a:t>Issues  and Challenges ( </a:t>
            </a:r>
            <a:r>
              <a:rPr lang="en-NZ" sz="2400" b="1" dirty="0" err="1">
                <a:solidFill>
                  <a:schemeClr val="bg1"/>
                </a:solidFill>
              </a:rPr>
              <a:t>Yarali</a:t>
            </a:r>
            <a:r>
              <a:rPr lang="en-NZ" sz="2400" b="1" dirty="0">
                <a:solidFill>
                  <a:schemeClr val="bg1"/>
                </a:solidFill>
              </a:rPr>
              <a:t> et al) </a:t>
            </a:r>
            <a:endParaRPr lang="en-NZ" sz="2400" dirty="0">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lnSpcReduction="10000"/>
          </a:bodyPr>
          <a:lstStyle/>
          <a:p>
            <a:r>
              <a:rPr lang="en-US" sz="2200" dirty="0"/>
              <a:t>…Problems with  </a:t>
            </a:r>
          </a:p>
          <a:p>
            <a:pPr lvl="1"/>
            <a:r>
              <a:rPr lang="en-US" sz="1800" dirty="0"/>
              <a:t>Volume (increased processing power </a:t>
            </a:r>
            <a:r>
              <a:rPr lang="en-US" sz="1800" dirty="0">
                <a:sym typeface="Wingdings" panose="05000000000000000000" pitchFamily="2" charset="2"/>
              </a:rPr>
              <a:t> cost)</a:t>
            </a:r>
            <a:endParaRPr lang="en-US" sz="1800" dirty="0"/>
          </a:p>
          <a:p>
            <a:pPr lvl="1"/>
            <a:r>
              <a:rPr lang="en-US" sz="1800" dirty="0"/>
              <a:t>Velocity (real time data transfer virtually impossible, needs compression)</a:t>
            </a:r>
          </a:p>
          <a:p>
            <a:pPr lvl="1"/>
            <a:r>
              <a:rPr lang="en-US" sz="1800" dirty="0"/>
              <a:t>Variety  (*lack of standards*) impedes processing</a:t>
            </a:r>
          </a:p>
          <a:p>
            <a:pPr lvl="1"/>
            <a:r>
              <a:rPr lang="en-US" sz="1800" dirty="0"/>
              <a:t>Value (usefulness?; quality of analysis?)</a:t>
            </a:r>
          </a:p>
          <a:p>
            <a:r>
              <a:rPr lang="en-US" sz="2200" dirty="0"/>
              <a:t>…and also with </a:t>
            </a:r>
          </a:p>
          <a:p>
            <a:pPr lvl="1"/>
            <a:r>
              <a:rPr lang="en-US" sz="1800" dirty="0"/>
              <a:t>Veracity :  trustworthiness, reliability ?</a:t>
            </a:r>
          </a:p>
          <a:p>
            <a:pPr lvl="1"/>
            <a:r>
              <a:rPr lang="en-US" sz="1800" dirty="0"/>
              <a:t>Privacy :  data integration  and mining poses  threats to privacy;</a:t>
            </a:r>
          </a:p>
          <a:p>
            <a:pPr lvl="1"/>
            <a:r>
              <a:rPr lang="en-US" sz="1800" dirty="0"/>
              <a:t>Security: integrity, confidentiality, availability under threat because of possible</a:t>
            </a:r>
          </a:p>
          <a:p>
            <a:pPr lvl="2"/>
            <a:r>
              <a:rPr lang="en-US" sz="1400" dirty="0"/>
              <a:t>False /fake data generated</a:t>
            </a:r>
          </a:p>
          <a:p>
            <a:pPr lvl="2"/>
            <a:r>
              <a:rPr lang="en-US" sz="1400" dirty="0"/>
              <a:t>Untrustworthy endpoint devices  (for input)</a:t>
            </a:r>
          </a:p>
          <a:p>
            <a:pPr lvl="2"/>
            <a:r>
              <a:rPr lang="en-US" sz="1400" dirty="0"/>
              <a:t>Data mapping attacks (inserting  false data I genuine stets)</a:t>
            </a:r>
          </a:p>
          <a:p>
            <a:pPr lvl="2"/>
            <a:r>
              <a:rPr lang="en-US" sz="1400" dirty="0"/>
              <a:t>Hard to design reliable and efficient data access control models </a:t>
            </a:r>
          </a:p>
          <a:p>
            <a:pPr marL="914400" lvl="2" indent="0">
              <a:buNone/>
            </a:pPr>
            <a:endParaRPr lang="en-US" sz="1400" dirty="0"/>
          </a:p>
          <a:p>
            <a:endParaRPr lang="en-NZ" sz="2200" dirty="0"/>
          </a:p>
        </p:txBody>
      </p:sp>
    </p:spTree>
    <p:extLst>
      <p:ext uri="{BB962C8B-B14F-4D97-AF65-F5344CB8AC3E}">
        <p14:creationId xmlns:p14="http://schemas.microsoft.com/office/powerpoint/2010/main" val="960366779"/>
      </p:ext>
    </p:extLst>
  </p:cSld>
  <p:clrMapOvr>
    <a:masterClrMapping/>
  </p:clrMapOvr>
  <mc:AlternateContent xmlns:mc="http://schemas.openxmlformats.org/markup-compatibility/2006" xmlns:p14="http://schemas.microsoft.com/office/powerpoint/2010/main">
    <mc:Choice Requires="p14">
      <p:transition spd="slow" p14:dur="2000" advTm="305223"/>
    </mc:Choice>
    <mc:Fallback xmlns="">
      <p:transition spd="slow" advTm="3052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b="1" dirty="0">
                <a:solidFill>
                  <a:schemeClr val="bg1"/>
                </a:solidFill>
              </a:rPr>
              <a:t>PROTECTING  BIG DATA </a:t>
            </a:r>
            <a:endParaRPr lang="en-NZ" b="1" dirty="0">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fontScale="92500" lnSpcReduction="10000"/>
          </a:bodyPr>
          <a:lstStyle/>
          <a:p>
            <a:r>
              <a:rPr lang="en-US" sz="1900" dirty="0">
                <a:highlight>
                  <a:srgbClr val="FFFF00"/>
                </a:highlight>
              </a:rPr>
              <a:t>Encryption. </a:t>
            </a:r>
            <a:r>
              <a:rPr lang="en-US" sz="1900" dirty="0"/>
              <a:t>Encrypted data must allow queries. Techniques  vary (from simple encrypted keyword search  to fully </a:t>
            </a:r>
            <a:r>
              <a:rPr lang="en-US" sz="1900" dirty="0">
                <a:hlinkClick r:id="rId2"/>
              </a:rPr>
              <a:t>homomorphic</a:t>
            </a:r>
            <a:r>
              <a:rPr lang="en-US" sz="1900" dirty="0"/>
              <a:t> encryption)  but still do not scale well enough. </a:t>
            </a:r>
          </a:p>
          <a:p>
            <a:pPr lvl="2"/>
            <a:r>
              <a:rPr lang="en-NZ" sz="1900" dirty="0"/>
              <a:t>One possible approach: Homomorphic encryption is a form of </a:t>
            </a:r>
            <a:r>
              <a:rPr lang="en-NZ" sz="1900" dirty="0">
                <a:hlinkClick r:id="rId3" tooltip="Encryption"/>
              </a:rPr>
              <a:t>encryption</a:t>
            </a:r>
            <a:r>
              <a:rPr lang="en-NZ" sz="1900" dirty="0"/>
              <a:t> that allows </a:t>
            </a:r>
            <a:r>
              <a:rPr lang="en-NZ" sz="1900" dirty="0">
                <a:hlinkClick r:id="rId4"/>
              </a:rPr>
              <a:t>computation</a:t>
            </a:r>
            <a:r>
              <a:rPr lang="en-NZ" sz="1900" dirty="0"/>
              <a:t> on </a:t>
            </a:r>
            <a:r>
              <a:rPr lang="en-NZ" sz="1900" dirty="0">
                <a:hlinkClick r:id="rId5" tooltip="Ciphertext"/>
              </a:rPr>
              <a:t>ciphertexts</a:t>
            </a:r>
            <a:r>
              <a:rPr lang="en-NZ" sz="1900" dirty="0"/>
              <a:t>, generating an encrypted result which, when decrypted, matches the result of the operations as if they had been performed on the </a:t>
            </a:r>
            <a:r>
              <a:rPr lang="en-NZ" sz="1900" dirty="0">
                <a:hlinkClick r:id="rId6" tooltip="Plaintext"/>
              </a:rPr>
              <a:t>plaintext</a:t>
            </a:r>
            <a:r>
              <a:rPr lang="en-NZ" sz="1900" dirty="0"/>
              <a:t>.  Homomorphic encryption can be used for privacy-preserving outsourced </a:t>
            </a:r>
            <a:r>
              <a:rPr lang="en-NZ" sz="1900" dirty="0">
                <a:hlinkClick r:id="rId7" tooltip="Cloud storage"/>
              </a:rPr>
              <a:t>storage</a:t>
            </a:r>
            <a:r>
              <a:rPr lang="en-NZ" sz="1900" dirty="0"/>
              <a:t> and </a:t>
            </a:r>
            <a:r>
              <a:rPr lang="en-NZ" sz="1900" dirty="0">
                <a:hlinkClick r:id="rId8" tooltip="Cloud computing"/>
              </a:rPr>
              <a:t>computation</a:t>
            </a:r>
            <a:r>
              <a:rPr lang="en-NZ" sz="1900" dirty="0"/>
              <a:t>. </a:t>
            </a:r>
            <a:r>
              <a:rPr lang="en-NZ" sz="1900" dirty="0">
                <a:hlinkClick r:id="rId9"/>
              </a:rPr>
              <a:t>https://en.wikipedia.org/wiki/Homomorphic_encryption</a:t>
            </a:r>
            <a:r>
              <a:rPr lang="en-NZ" sz="1900" dirty="0"/>
              <a:t>  (see next slide)</a:t>
            </a:r>
          </a:p>
          <a:p>
            <a:r>
              <a:rPr lang="en-US" sz="1900" dirty="0"/>
              <a:t>Another  possible approach: Trusted execution environments (TEEs). These are more efficient for processing big data under the assumption that the hardware/software provides the necessary network perimeter and application security </a:t>
            </a:r>
          </a:p>
        </p:txBody>
      </p:sp>
    </p:spTree>
    <p:extLst>
      <p:ext uri="{BB962C8B-B14F-4D97-AF65-F5344CB8AC3E}">
        <p14:creationId xmlns:p14="http://schemas.microsoft.com/office/powerpoint/2010/main" val="2430564613"/>
      </p:ext>
    </p:extLst>
  </p:cSld>
  <p:clrMapOvr>
    <a:masterClrMapping/>
  </p:clrMapOvr>
  <mc:AlternateContent xmlns:mc="http://schemas.openxmlformats.org/markup-compatibility/2006" xmlns:p14="http://schemas.microsoft.com/office/powerpoint/2010/main">
    <mc:Choice Requires="p14">
      <p:transition spd="slow" p14:dur="2000" advTm="253292"/>
    </mc:Choice>
    <mc:Fallback xmlns="">
      <p:transition spd="slow" advTm="25329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DE76F2-56F1-4FEC-9ADC-B34173F1C86A}"/>
              </a:ext>
            </a:extLst>
          </p:cNvPr>
          <p:cNvSpPr>
            <a:spLocks noGrp="1"/>
          </p:cNvSpPr>
          <p:nvPr>
            <p:ph type="title"/>
          </p:nvPr>
        </p:nvSpPr>
        <p:spPr>
          <a:xfrm>
            <a:off x="838200" y="704088"/>
            <a:ext cx="3529953" cy="2980944"/>
          </a:xfrm>
        </p:spPr>
        <p:txBody>
          <a:bodyPr>
            <a:normAutofit/>
          </a:bodyPr>
          <a:lstStyle/>
          <a:p>
            <a:r>
              <a:rPr lang="en-NZ">
                <a:solidFill>
                  <a:schemeClr val="bg1"/>
                </a:solidFill>
                <a:hlinkClick r:id="rId2">
                  <a:extLst>
                    <a:ext uri="{A12FA001-AC4F-418D-AE19-62706E023703}">
                      <ahyp:hlinkClr xmlns:ahyp="http://schemas.microsoft.com/office/drawing/2018/hyperlinkcolor" val="tx"/>
                    </a:ext>
                  </a:extLst>
                </a:hlinkClick>
              </a:rPr>
              <a:t>Homomorphic encryption</a:t>
            </a:r>
            <a:endParaRPr lang="en-NZ">
              <a:solidFill>
                <a:schemeClr val="bg1"/>
              </a:solidFill>
            </a:endParaRPr>
          </a:p>
        </p:txBody>
      </p:sp>
      <p:sp>
        <p:nvSpPr>
          <p:cNvPr id="3" name="Content Placeholder 2">
            <a:extLst>
              <a:ext uri="{FF2B5EF4-FFF2-40B4-BE49-F238E27FC236}">
                <a16:creationId xmlns:a16="http://schemas.microsoft.com/office/drawing/2014/main" id="{93F5F08E-0565-448B-8002-22571BFACD90}"/>
              </a:ext>
            </a:extLst>
          </p:cNvPr>
          <p:cNvSpPr>
            <a:spLocks noGrp="1"/>
          </p:cNvSpPr>
          <p:nvPr>
            <p:ph idx="1"/>
          </p:nvPr>
        </p:nvSpPr>
        <p:spPr>
          <a:xfrm>
            <a:off x="6212410" y="704088"/>
            <a:ext cx="5135293" cy="5248656"/>
          </a:xfrm>
        </p:spPr>
        <p:txBody>
          <a:bodyPr anchor="ctr">
            <a:normAutofit/>
          </a:bodyPr>
          <a:lstStyle/>
          <a:p>
            <a:r>
              <a:rPr lang="en-NZ" sz="2200" dirty="0"/>
              <a:t>From the Greek words for "same structure." Because the data in a homomorphic encryption scheme retains its original structure, identical mathematical operations -- whether they are performed on encrypted or decrypted data --  will yield equivalent results.</a:t>
            </a:r>
          </a:p>
          <a:p>
            <a:r>
              <a:rPr lang="en-NZ" sz="2200" dirty="0"/>
              <a:t>As mathematical operations can be performed on </a:t>
            </a:r>
            <a:r>
              <a:rPr lang="en-NZ" sz="2200" u="sng" dirty="0">
                <a:hlinkClick r:id="rId3"/>
              </a:rPr>
              <a:t>encrypted</a:t>
            </a:r>
            <a:r>
              <a:rPr lang="en-NZ" sz="2200" dirty="0"/>
              <a:t> data without compromising the encryption, the  </a:t>
            </a:r>
            <a:r>
              <a:rPr lang="en-NZ" sz="2200" u="sng" dirty="0">
                <a:hlinkClick r:id="rId4"/>
              </a:rPr>
              <a:t>ciphertext</a:t>
            </a:r>
            <a:r>
              <a:rPr lang="en-NZ" sz="2200" dirty="0"/>
              <a:t>  can be </a:t>
            </a:r>
            <a:r>
              <a:rPr lang="en-NZ" sz="2200" dirty="0" err="1"/>
              <a:t>analyzed</a:t>
            </a:r>
            <a:r>
              <a:rPr lang="en-NZ" sz="2200" dirty="0"/>
              <a:t> and worked with as if it were still in its original form.  </a:t>
            </a:r>
          </a:p>
          <a:p>
            <a:endParaRPr lang="en-NZ" sz="2200" dirty="0"/>
          </a:p>
          <a:p>
            <a:endParaRPr lang="en-NZ" sz="2200" dirty="0"/>
          </a:p>
        </p:txBody>
      </p:sp>
    </p:spTree>
    <p:extLst>
      <p:ext uri="{BB962C8B-B14F-4D97-AF65-F5344CB8AC3E}">
        <p14:creationId xmlns:p14="http://schemas.microsoft.com/office/powerpoint/2010/main" val="2900196080"/>
      </p:ext>
    </p:extLst>
  </p:cSld>
  <p:clrMapOvr>
    <a:masterClrMapping/>
  </p:clrMapOvr>
  <mc:AlternateContent xmlns:mc="http://schemas.openxmlformats.org/markup-compatibility/2006" xmlns:p14="http://schemas.microsoft.com/office/powerpoint/2010/main">
    <mc:Choice Requires="p14">
      <p:transition spd="slow" p14:dur="2000" advTm="60416"/>
    </mc:Choice>
    <mc:Fallback xmlns="">
      <p:transition spd="slow" advTm="604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10AE39-BA52-4227-B495-1A104608FFE2}"/>
              </a:ext>
            </a:extLst>
          </p:cNvPr>
          <p:cNvSpPr>
            <a:spLocks noGrp="1"/>
          </p:cNvSpPr>
          <p:nvPr>
            <p:ph type="title"/>
          </p:nvPr>
        </p:nvSpPr>
        <p:spPr>
          <a:xfrm>
            <a:off x="838200" y="704088"/>
            <a:ext cx="3529953" cy="2980944"/>
          </a:xfrm>
        </p:spPr>
        <p:txBody>
          <a:bodyPr>
            <a:normAutofit/>
          </a:bodyPr>
          <a:lstStyle/>
          <a:p>
            <a:r>
              <a:rPr lang="en-NZ" sz="4100" dirty="0">
                <a:solidFill>
                  <a:schemeClr val="bg1"/>
                </a:solidFill>
              </a:rPr>
              <a:t>A simple example – how to use homomorphic encryption</a:t>
            </a:r>
          </a:p>
        </p:txBody>
      </p:sp>
      <p:sp>
        <p:nvSpPr>
          <p:cNvPr id="3" name="Content Placeholder 2">
            <a:extLst>
              <a:ext uri="{FF2B5EF4-FFF2-40B4-BE49-F238E27FC236}">
                <a16:creationId xmlns:a16="http://schemas.microsoft.com/office/drawing/2014/main" id="{6A1A608B-CD6C-456D-B44D-0A492A9FD3FD}"/>
              </a:ext>
            </a:extLst>
          </p:cNvPr>
          <p:cNvSpPr>
            <a:spLocks noGrp="1"/>
          </p:cNvSpPr>
          <p:nvPr>
            <p:ph idx="1"/>
          </p:nvPr>
        </p:nvSpPr>
        <p:spPr>
          <a:xfrm>
            <a:off x="6212410" y="704088"/>
            <a:ext cx="5135293" cy="5248656"/>
          </a:xfrm>
        </p:spPr>
        <p:txBody>
          <a:bodyPr anchor="ctr">
            <a:normAutofit fontScale="92500" lnSpcReduction="10000"/>
          </a:bodyPr>
          <a:lstStyle/>
          <a:p>
            <a:r>
              <a:rPr lang="en-NZ" sz="1900" dirty="0"/>
              <a:t>Business XYZ has a </a:t>
            </a:r>
            <a:r>
              <a:rPr lang="en-NZ" sz="1900" i="1" dirty="0"/>
              <a:t>very important data set</a:t>
            </a:r>
            <a:r>
              <a:rPr lang="en-NZ" sz="1900" dirty="0"/>
              <a:t> (VIDS) that consists of the numbers 5 and 10.  To encrypt the data set, Business XYZ </a:t>
            </a:r>
            <a:r>
              <a:rPr lang="en-NZ" sz="1900" dirty="0">
                <a:highlight>
                  <a:srgbClr val="FFFF00"/>
                </a:highlight>
              </a:rPr>
              <a:t>multiplies each element in the set by 2</a:t>
            </a:r>
            <a:r>
              <a:rPr lang="en-NZ" sz="1900" dirty="0"/>
              <a:t>, creating a new set whose members are 10 and 20.</a:t>
            </a:r>
          </a:p>
          <a:p>
            <a:r>
              <a:rPr lang="en-NZ" sz="1900" dirty="0"/>
              <a:t>Business XYZ sends the encrypted VIDS set to the cloud for safe storage.  A few months later, the government contacts business XYZ and requests the sum of the VIDS elements (</a:t>
            </a:r>
            <a:r>
              <a:rPr lang="en-NZ" sz="1900" i="1" dirty="0"/>
              <a:t>the true sum is 5+10=15</a:t>
            </a:r>
            <a:r>
              <a:rPr lang="en-NZ" sz="1900" dirty="0"/>
              <a:t>).   </a:t>
            </a:r>
          </a:p>
          <a:p>
            <a:r>
              <a:rPr lang="en-NZ" sz="1900" dirty="0"/>
              <a:t>Business XYZ asks the cloud provider to perform the operation.  The cloud provider, who only has access to the encrypted data set,  finds the sum of 10 + 20 and returns the answer 30.</a:t>
            </a:r>
          </a:p>
          <a:p>
            <a:r>
              <a:rPr lang="en-NZ" sz="1900" dirty="0"/>
              <a:t>Business XYZ decrypts the cloud provider’s reply (</a:t>
            </a:r>
            <a:r>
              <a:rPr lang="en-NZ" sz="1900" dirty="0">
                <a:highlight>
                  <a:srgbClr val="FFFF00"/>
                </a:highlight>
              </a:rPr>
              <a:t>divides by 2</a:t>
            </a:r>
            <a:r>
              <a:rPr lang="en-NZ" sz="1900" dirty="0"/>
              <a:t>)  and provides the government with the decrypted answer, 15.</a:t>
            </a:r>
          </a:p>
          <a:p>
            <a:pPr marL="0" indent="0">
              <a:buNone/>
            </a:pPr>
            <a:r>
              <a:rPr lang="en-NZ" sz="1900" dirty="0"/>
              <a:t>Que: are there any vulnerabilities  in the scenario above? How can they be addressed ?  </a:t>
            </a:r>
          </a:p>
          <a:p>
            <a:endParaRPr lang="en-NZ" sz="1900" dirty="0"/>
          </a:p>
        </p:txBody>
      </p:sp>
    </p:spTree>
    <p:extLst>
      <p:ext uri="{BB962C8B-B14F-4D97-AF65-F5344CB8AC3E}">
        <p14:creationId xmlns:p14="http://schemas.microsoft.com/office/powerpoint/2010/main" val="409581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b="1" dirty="0">
                <a:solidFill>
                  <a:schemeClr val="bg1"/>
                </a:solidFill>
              </a:rPr>
              <a:t>STORING AND QUERYING BIG DATA  </a:t>
            </a:r>
            <a:endParaRPr lang="en-NZ" b="1" dirty="0">
              <a:solidFill>
                <a:schemeClr val="bg1"/>
              </a:solidFill>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200" dirty="0"/>
              <a:t>Legitimate user/owner access : traditional access control means may not be enough</a:t>
            </a:r>
          </a:p>
          <a:p>
            <a:pPr lvl="1"/>
            <a:r>
              <a:rPr lang="en-US" sz="1800" dirty="0"/>
              <a:t>E.g., the need for legislation providing for the “right-to-be-forgotten” ( users may require the deletion of data that belongs to  them). Very important   as big data may be linked and shared  among multiple users in a big data system. </a:t>
            </a:r>
          </a:p>
          <a:p>
            <a:r>
              <a:rPr lang="en-US" sz="2600" dirty="0"/>
              <a:t>Data access control systems need to support policies based on the relationships among data users, data owners  and data items </a:t>
            </a:r>
          </a:p>
          <a:p>
            <a:r>
              <a:rPr lang="en-US" sz="2200" dirty="0"/>
              <a:t>Data isolation: storing PII across multiple nodes </a:t>
            </a:r>
          </a:p>
          <a:p>
            <a:pPr marL="457200" lvl="1" indent="0">
              <a:buNone/>
            </a:pPr>
            <a:endParaRPr lang="en-US" sz="2200" dirty="0"/>
          </a:p>
          <a:p>
            <a:endParaRPr lang="en-US" sz="2200" dirty="0"/>
          </a:p>
        </p:txBody>
      </p:sp>
    </p:spTree>
    <p:extLst>
      <p:ext uri="{BB962C8B-B14F-4D97-AF65-F5344CB8AC3E}">
        <p14:creationId xmlns:p14="http://schemas.microsoft.com/office/powerpoint/2010/main" val="3371262600"/>
      </p:ext>
    </p:extLst>
  </p:cSld>
  <p:clrMapOvr>
    <a:masterClrMapping/>
  </p:clrMapOvr>
  <mc:AlternateContent xmlns:mc="http://schemas.openxmlformats.org/markup-compatibility/2006" xmlns:p14="http://schemas.microsoft.com/office/powerpoint/2010/main">
    <mc:Choice Requires="p14">
      <p:transition spd="slow" p14:dur="2000" advTm="115122"/>
    </mc:Choice>
    <mc:Fallback xmlns="">
      <p:transition spd="slow" advTm="11512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975</TotalTime>
  <Words>1788</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Calibri Light</vt:lpstr>
      <vt:lpstr>Google Sans</vt:lpstr>
      <vt:lpstr>Office Theme</vt:lpstr>
      <vt:lpstr>COMP821</vt:lpstr>
      <vt:lpstr>What is ‘big data’?</vt:lpstr>
      <vt:lpstr>What is ‘big data’? --Structured --Unstructured --Semi structured   (Yarali et al)</vt:lpstr>
      <vt:lpstr>Issues at the intersection of cybersecurity, privacy and big data Kantarcioglu, M., &amp; Ferrari, E. (2019). Research Challenges at the Intersection of Big Data, Security and Privacy</vt:lpstr>
      <vt:lpstr>Issues  and Challenges ( Yarali et al) </vt:lpstr>
      <vt:lpstr>PROTECTING  BIG DATA </vt:lpstr>
      <vt:lpstr>Homomorphic encryption</vt:lpstr>
      <vt:lpstr>A simple example – how to use homomorphic encryption</vt:lpstr>
      <vt:lpstr>STORING AND QUERYING BIG DATA  </vt:lpstr>
      <vt:lpstr>LINKING AND SHARING BIG DATA </vt:lpstr>
      <vt:lpstr>From the Master’s thesis of Lori Higham, Harvard  (US) https://dash.harvard.edu/bitstream/handle/1/33825785/HIGHAM-DOCUMENT-2017.pdf?sequence=1&amp;isAllowed=y </vt:lpstr>
      <vt:lpstr>K-anonymity </vt:lpstr>
      <vt:lpstr>ANALYZING BIG DATA - 1</vt:lpstr>
      <vt:lpstr>ANALYZING BIG DATA - 2</vt:lpstr>
      <vt:lpstr>ACCOUNTABILITY ISSUES </vt:lpstr>
      <vt:lpstr>Updating and Protecting Machine Learning Models</vt:lpstr>
      <vt:lpstr>BLOCKCHAINS &amp; BIG DATA SECURITY AND PRIVACY</vt:lpstr>
      <vt:lpstr>Large data breaches </vt:lpstr>
      <vt:lpstr>The two articles mentioned </vt:lpstr>
    </vt:vector>
  </TitlesOfParts>
  <Company>AUT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COMP821</dc:title>
  <dc:creator>Krassie Petrova</dc:creator>
  <cp:lastModifiedBy>Krassie Petrova</cp:lastModifiedBy>
  <cp:revision>68</cp:revision>
  <dcterms:created xsi:type="dcterms:W3CDTF">2018-03-13T03:57:16Z</dcterms:created>
  <dcterms:modified xsi:type="dcterms:W3CDTF">2024-05-21T05:22:58Z</dcterms:modified>
</cp:coreProperties>
</file>