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30"/>
  </p:notesMasterIdLst>
  <p:sldIdLst>
    <p:sldId id="256" r:id="rId2"/>
    <p:sldId id="454" r:id="rId3"/>
    <p:sldId id="394" r:id="rId4"/>
    <p:sldId id="401" r:id="rId5"/>
    <p:sldId id="396" r:id="rId6"/>
    <p:sldId id="356" r:id="rId7"/>
    <p:sldId id="398" r:id="rId8"/>
    <p:sldId id="357" r:id="rId9"/>
    <p:sldId id="358" r:id="rId10"/>
    <p:sldId id="411" r:id="rId11"/>
    <p:sldId id="359" r:id="rId12"/>
    <p:sldId id="360" r:id="rId13"/>
    <p:sldId id="361" r:id="rId14"/>
    <p:sldId id="362" r:id="rId15"/>
    <p:sldId id="363" r:id="rId16"/>
    <p:sldId id="364" r:id="rId17"/>
    <p:sldId id="365" r:id="rId18"/>
    <p:sldId id="366" r:id="rId19"/>
    <p:sldId id="384" r:id="rId20"/>
    <p:sldId id="385" r:id="rId21"/>
    <p:sldId id="367" r:id="rId22"/>
    <p:sldId id="402" r:id="rId23"/>
    <p:sldId id="410" r:id="rId24"/>
    <p:sldId id="368" r:id="rId25"/>
    <p:sldId id="369" r:id="rId26"/>
    <p:sldId id="405" r:id="rId27"/>
    <p:sldId id="370" r:id="rId28"/>
    <p:sldId id="41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41" autoAdjust="0"/>
  </p:normalViewPr>
  <p:slideViewPr>
    <p:cSldViewPr snapToGrid="0">
      <p:cViewPr varScale="1">
        <p:scale>
          <a:sx n="90" d="100"/>
          <a:sy n="90" d="100"/>
        </p:scale>
        <p:origin x="39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68" d="100"/>
          <a:sy n="168" d="100"/>
        </p:scale>
        <p:origin x="1452" y="-26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3BBB4E-C851-440F-8B71-F95036963444}" type="datetimeFigureOut">
              <a:rPr lang="en-NZ" smtClean="0"/>
              <a:t>10/03/2024</a:t>
            </a:fld>
            <a:endParaRPr lang="en-N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NZ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5C092E-412D-45AC-AE2D-7D4B9E2C35AB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23018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1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079123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02893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>
              <a:lnSpc>
                <a:spcPct val="150000"/>
              </a:lnSpc>
            </a:pPr>
            <a:r>
              <a:rPr lang="en-US" dirty="0"/>
              <a:t>Public key/private key pairs (discussed later) must be much longer than symmetric keys to be considered to be strong because of the disastrous consequences that could occur if a private key is cracked and because private keys cannot be changed frequently. </a:t>
            </a:r>
          </a:p>
          <a:p>
            <a:pPr lvl="1" eaLnBrk="1">
              <a:lnSpc>
                <a:spcPct val="150000"/>
              </a:lnSpc>
            </a:pPr>
            <a:endParaRPr lang="en-US" dirty="0"/>
          </a:p>
          <a:p>
            <a:pPr lvl="1" eaLnBrk="1">
              <a:lnSpc>
                <a:spcPct val="150000"/>
              </a:lnSpc>
            </a:pPr>
            <a:r>
              <a:rPr lang="en-US" dirty="0"/>
              <a:t>Public keys and private keys must be at least 512 to 1,024 bits long.</a:t>
            </a:r>
          </a:p>
          <a:p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12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6388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0723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08518BC-A57F-4922-B041-D21577EE4727}" type="slidenum">
              <a:rPr lang="en-US">
                <a:latin typeface="Calibri" pitchFamily="34" charset="0"/>
              </a:rPr>
              <a:pPr eaLnBrk="1" hangingPunct="1"/>
              <a:t>14</a:t>
            </a:fld>
            <a:endParaRPr lang="en-US">
              <a:latin typeface="Calibri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AES – advanced encryption standard;  SHA – secure hash algorithm ;  RSA  </a:t>
            </a:r>
            <a:r>
              <a:rPr lang="en-NZ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Ron Rivest, Adi Shamir and Leonard Adleman 1977;  3DES – triple DES; EDE encrypt-decrypt-encrypt; CBC- cipher block chaining</a:t>
            </a:r>
            <a:endParaRPr lang="en-N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16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044665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Z" dirty="0"/>
              <a:t>A=b mod P means that a and b have the same remainder when divided by p. a=K *n = b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5C092E-412D-45AC-AE2D-7D4B9E2C35AB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85664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423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350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3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588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882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59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1884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23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145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543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B07E4-CDF9-4C88-A2F3-04620E58224D}" type="datetimeFigureOut">
              <a:rPr lang="en-US" smtClean="0"/>
              <a:t>3/10/2024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71E98-A417-4ECC-ACEB-C0490C20D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7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3C2B07E4-CDF9-4C88-A2F3-04620E58224D}" type="datetimeFigureOut">
              <a:rPr lang="en-US" smtClean="0"/>
              <a:pPr/>
              <a:t>3/10/2024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EFE71E98-A417-4ECC-ACEB-C0490C20DB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37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-0qt6tdHzk&amp;vl=en" TargetMode="External"/><Relationship Id="rId2" Type="http://schemas.openxmlformats.org/officeDocument/2006/relationships/hyperlink" Target="https://www.encryptionconsulting.com/diffie-hellman-key-exchange-vs-rs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8">
            <a:extLst>
              <a:ext uri="{FF2B5EF4-FFF2-40B4-BE49-F238E27FC236}">
                <a16:creationId xmlns:a16="http://schemas.microsoft.com/office/drawing/2014/main" id="{B1C3281D-A46F-4842-9340-4CBC29E1B2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3" descr="Overlapping hexagons creating a seamless design">
            <a:extLst>
              <a:ext uri="{FF2B5EF4-FFF2-40B4-BE49-F238E27FC236}">
                <a16:creationId xmlns:a16="http://schemas.microsoft.com/office/drawing/2014/main" id="{4A3BC331-4320-4FC5-8F39-B6C260E455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0"/>
          </a:blip>
          <a:srcRect t="38890" b="48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4394CF-DE8B-4637-8D72-2D79A8DE9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6952388" cy="3260635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COMP821 semester 1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ACF5-C40B-4312-A4EF-DBFD4046F7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/>
          <a:p>
            <a:r>
              <a:rPr lang="en-NZ" dirty="0">
                <a:solidFill>
                  <a:srgbClr val="FFFFFF"/>
                </a:solidFill>
              </a:rPr>
              <a:t>Session 2 Cryptography part 1 </a:t>
            </a:r>
          </a:p>
        </p:txBody>
      </p: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13FECB8-44EE-4A45-9F7B-66ECF1C3C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000" y="4578595"/>
            <a:ext cx="971155" cy="0"/>
          </a:xfrm>
          <a:prstGeom prst="line">
            <a:avLst/>
          </a:prstGeom>
          <a:ln w="317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039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B3FA1-41FB-4854-AFCE-74F785C68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684107"/>
            <a:ext cx="9238434" cy="3190240"/>
          </a:xfrm>
        </p:spPr>
        <p:txBody>
          <a:bodyPr/>
          <a:lstStyle/>
          <a:p>
            <a:r>
              <a:rPr lang="en-NZ" sz="1200" dirty="0"/>
              <a:t>Plain text  snake cobra. Blocks of 9 letters. First block is </a:t>
            </a:r>
            <a:r>
              <a:rPr lang="en-NZ" sz="1200" dirty="0" err="1"/>
              <a:t>snakecobr</a:t>
            </a:r>
            <a:r>
              <a:rPr lang="en-NZ" sz="1200" dirty="0"/>
              <a:t>. </a:t>
            </a:r>
            <a:r>
              <a:rPr lang="en-NZ" sz="1200" dirty="0">
                <a:solidFill>
                  <a:srgbClr val="FF0000"/>
                </a:solidFill>
              </a:rPr>
              <a:t>How to deal with the second block? </a:t>
            </a:r>
            <a:br>
              <a:rPr lang="en-NZ" sz="1200" dirty="0">
                <a:solidFill>
                  <a:srgbClr val="FF0000"/>
                </a:solidFill>
              </a:rPr>
            </a:br>
            <a:br>
              <a:rPr lang="en-NZ" sz="1200" dirty="0"/>
            </a:br>
            <a:r>
              <a:rPr lang="en-NZ" sz="1200" dirty="0"/>
              <a:t>1,1 is </a:t>
            </a:r>
            <a:r>
              <a:rPr lang="en-NZ" sz="1200" dirty="0" err="1"/>
              <a:t>leTter</a:t>
            </a:r>
            <a:r>
              <a:rPr lang="en-NZ" sz="1200" dirty="0"/>
              <a:t> O</a:t>
            </a:r>
            <a:br>
              <a:rPr lang="en-NZ" sz="1200" dirty="0"/>
            </a:br>
            <a:r>
              <a:rPr lang="en-NZ" sz="1200" dirty="0"/>
              <a:t>1,2 is </a:t>
            </a:r>
            <a:r>
              <a:rPr lang="en-NZ" sz="1200" dirty="0" err="1"/>
              <a:t>letteR</a:t>
            </a:r>
            <a:r>
              <a:rPr lang="en-NZ" sz="1200" dirty="0"/>
              <a:t> S </a:t>
            </a:r>
            <a:br>
              <a:rPr lang="en-NZ" sz="1200" dirty="0"/>
            </a:br>
            <a:r>
              <a:rPr lang="en-NZ" sz="1200" dirty="0"/>
              <a:t>1.3 letter k</a:t>
            </a:r>
            <a:br>
              <a:rPr lang="en-NZ" sz="1200" dirty="0"/>
            </a:br>
            <a:r>
              <a:rPr lang="en-NZ" sz="1200" dirty="0"/>
              <a:t>2.1 letter r</a:t>
            </a:r>
            <a:br>
              <a:rPr lang="en-NZ" sz="1200" dirty="0"/>
            </a:br>
            <a:r>
              <a:rPr lang="en-NZ" sz="1200" dirty="0"/>
              <a:t>2.2 letter a</a:t>
            </a:r>
            <a:br>
              <a:rPr lang="en-NZ" sz="1200" dirty="0"/>
            </a:br>
            <a:r>
              <a:rPr lang="en-NZ" sz="1200" dirty="0"/>
              <a:t>2.3 letter c</a:t>
            </a:r>
            <a:br>
              <a:rPr lang="en-NZ" sz="1200" dirty="0"/>
            </a:br>
            <a:r>
              <a:rPr lang="en-NZ" sz="1200" dirty="0"/>
              <a:t>3.1     b</a:t>
            </a:r>
            <a:br>
              <a:rPr lang="en-NZ" sz="1200" dirty="0"/>
            </a:br>
            <a:r>
              <a:rPr lang="en-NZ" sz="1200" dirty="0"/>
              <a:t>3.2     n</a:t>
            </a:r>
            <a:br>
              <a:rPr lang="en-NZ" sz="1200" dirty="0"/>
            </a:br>
            <a:r>
              <a:rPr lang="en-NZ" sz="1200" dirty="0"/>
              <a:t>3.3     e</a:t>
            </a:r>
            <a:br>
              <a:rPr lang="en-NZ" sz="1200" dirty="0"/>
            </a:br>
            <a:br>
              <a:rPr lang="en-NZ" sz="1200" dirty="0"/>
            </a:br>
            <a:r>
              <a:rPr lang="en-NZ" sz="1200" dirty="0"/>
              <a:t>Cipher text is </a:t>
            </a:r>
            <a:r>
              <a:rPr lang="en-NZ" sz="1200" dirty="0" err="1"/>
              <a:t>oskracbne</a:t>
            </a:r>
            <a:endParaRPr lang="en-NZ" sz="12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E130BD-E01C-4481-8CFE-DC178C6876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4966834"/>
              </p:ext>
            </p:extLst>
          </p:nvPr>
        </p:nvGraphicFramePr>
        <p:xfrm>
          <a:off x="1281325" y="4329195"/>
          <a:ext cx="923766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9415">
                  <a:extLst>
                    <a:ext uri="{9D8B030D-6E8A-4147-A177-3AD203B41FA5}">
                      <a16:colId xmlns:a16="http://schemas.microsoft.com/office/drawing/2014/main" val="3092343030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1420769611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2133345722"/>
                    </a:ext>
                  </a:extLst>
                </a:gridCol>
                <a:gridCol w="2309415">
                  <a:extLst>
                    <a:ext uri="{9D8B030D-6E8A-4147-A177-3AD203B41FA5}">
                      <a16:colId xmlns:a16="http://schemas.microsoft.com/office/drawing/2014/main" val="2918391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N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1940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810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88989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N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Z" dirty="0"/>
                        <a:t>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944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1314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676400" y="2689596"/>
            <a:ext cx="3618654" cy="1478808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Japanese</a:t>
            </a:r>
            <a:br>
              <a:rPr lang="en-US" sz="1800" dirty="0"/>
            </a:br>
            <a:r>
              <a:rPr lang="en-US" sz="1800" dirty="0"/>
              <a:t>Naval Operational</a:t>
            </a:r>
            <a:br>
              <a:rPr lang="en-US" sz="1800" dirty="0"/>
            </a:br>
            <a:r>
              <a:rPr lang="en-US" sz="1800" dirty="0"/>
              <a:t>Code JN-25</a:t>
            </a:r>
            <a:br>
              <a:rPr lang="en-US" sz="1800" dirty="0"/>
            </a:br>
            <a:r>
              <a:rPr lang="en-US" sz="1800" dirty="0"/>
              <a:t>(Simplified)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010400" y="152401"/>
          <a:ext cx="3200400" cy="6253169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Message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Code</a:t>
                      </a: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From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17434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Akagi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63717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83971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Truk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11131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STOP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34058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ETA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53764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 PM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73104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STOP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26733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Require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29798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72135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54678</a:t>
                      </a: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81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STOP</a:t>
                      </a:r>
                    </a:p>
                  </a:txBody>
                  <a:tcPr marL="128588" marR="128588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61552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28588" marR="128588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1855893" y="4762500"/>
            <a:ext cx="39624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r>
              <a:rPr lang="en-US" sz="2400">
                <a:solidFill>
                  <a:srgbClr val="000000"/>
                </a:solidFill>
              </a:rPr>
              <a:t>Transmitted:</a:t>
            </a:r>
          </a:p>
          <a:p>
            <a:pPr algn="ctr">
              <a:spcBef>
                <a:spcPts val="600"/>
              </a:spcBef>
            </a:pPr>
            <a:r>
              <a:rPr lang="en-US" sz="2400">
                <a:solidFill>
                  <a:srgbClr val="000000"/>
                </a:solidFill>
              </a:rPr>
              <a:t>174346371783971…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11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A7410116-D4EC-423C-A8E5-BF4EDBB07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425" y="143988"/>
            <a:ext cx="6040755" cy="2256312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/>
              <a:t>Ciphers : can encrypt any message expressed in binary (1s and 0s). Flexible, fast. Ciphers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dominant in encryption today</a:t>
            </a:r>
          </a:p>
          <a:p>
            <a:pPr eaLnBrk="1" hangingPunct="1"/>
            <a:r>
              <a:rPr lang="en-US" dirty="0"/>
              <a:t>Codes/Codebooks:  more complex.  For example,  substitute another word or a number for a word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199" y="152400"/>
            <a:ext cx="11496675" cy="1143000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dirty="0"/>
              <a:t>Key Length and number of possible keys (Exhaustive Search Time, to guess  the key)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057400" y="1295400"/>
          <a:ext cx="8077200" cy="4800600"/>
        </p:xfrm>
        <a:graphic>
          <a:graphicData uri="http://schemas.openxmlformats.org/drawingml/2006/table">
            <a:tbl>
              <a:tblPr/>
              <a:tblGrid>
                <a:gridCol w="1852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24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Length in Bits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Number of Possible Keys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65,536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1,099,511,627,776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72,057,594,037,927,900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112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5,192,296,858,534,830,000,000,000,000,000,000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112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5.1923E+33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168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3.74144E+50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256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1.15792E+77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512</a:t>
                      </a:r>
                    </a:p>
                  </a:txBody>
                  <a:tcPr marL="116110" marR="116110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1.3408E+154</a:t>
                      </a:r>
                    </a:p>
                  </a:txBody>
                  <a:tcPr marL="116110" marR="116110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7" name="Rounded Rectangle 6"/>
          <p:cNvSpPr/>
          <p:nvPr/>
        </p:nvSpPr>
        <p:spPr>
          <a:xfrm>
            <a:off x="4419600" y="1447800"/>
            <a:ext cx="2438400" cy="990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Each extra bit</a:t>
            </a:r>
          </a:p>
          <a:p>
            <a:pPr algn="ctr">
              <a:defRPr/>
            </a:pPr>
            <a:r>
              <a:rPr lang="en-US" dirty="0"/>
              <a:t>doubles the number of keys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238125" y="2781300"/>
            <a:ext cx="3352800" cy="12954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Shaded keys are</a:t>
            </a:r>
          </a:p>
          <a:p>
            <a:pPr algn="ctr">
              <a:defRPr/>
            </a:pPr>
            <a:r>
              <a:rPr lang="en-US" sz="2400" dirty="0"/>
              <a:t>Strong symmetric keys (&gt;=100 bits)</a:t>
            </a:r>
          </a:p>
        </p:txBody>
      </p:sp>
      <p:pic>
        <p:nvPicPr>
          <p:cNvPr id="28709" name="Picture 2" descr="C:\Users\Panko\Pictures\Microsoft Clip Organizer\j0335776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00601" y="2895600"/>
            <a:ext cx="1941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792162"/>
          </a:xfrm>
        </p:spPr>
        <p:txBody>
          <a:bodyPr>
            <a:noAutofit/>
          </a:bodyPr>
          <a:lstStyle/>
          <a:p>
            <a:pPr algn="ctr">
              <a:defRPr/>
            </a:pPr>
            <a:r>
              <a:rPr lang="en-US" dirty="0"/>
              <a:t>Major Symmetric Key Encryption Ciphers</a:t>
            </a:r>
          </a:p>
        </p:txBody>
      </p:sp>
      <p:graphicFrame>
        <p:nvGraphicFramePr>
          <p:cNvPr id="28717" name="Group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480"/>
              </p:ext>
            </p:extLst>
          </p:nvPr>
        </p:nvGraphicFramePr>
        <p:xfrm>
          <a:off x="1496907" y="1165013"/>
          <a:ext cx="8713895" cy="4862284"/>
        </p:xfrm>
        <a:graphic>
          <a:graphicData uri="http://schemas.openxmlformats.org/drawingml/2006/table">
            <a:tbl>
              <a:tblPr/>
              <a:tblGrid>
                <a:gridCol w="2004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93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93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965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1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RC4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3DES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AES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1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Length (bits)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40 bits or more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56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112 or 168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128, 192, or 256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Strength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Very weak at 40 bits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Weak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Processing Requirements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High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53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RAM Requirements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Moderate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Low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91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Remarks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FF00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5987" marR="105987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Can use keys of variable length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Created in the 1970s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Applies DES three times with two or three different DES keys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Today’s gold standard for symmetric key encryption</a:t>
                      </a:r>
                    </a:p>
                  </a:txBody>
                  <a:tcPr marL="105987" marR="105987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946227" y="2147147"/>
            <a:ext cx="5638800" cy="389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29566" y="758613"/>
            <a:ext cx="9238434" cy="1144391"/>
          </a:xfrm>
        </p:spPr>
        <p:txBody>
          <a:bodyPr/>
          <a:lstStyle/>
          <a:p>
            <a:pPr>
              <a:defRPr/>
            </a:pPr>
            <a:r>
              <a:rPr lang="en-US" dirty="0"/>
              <a:t>DES (data encryption standard): </a:t>
            </a:r>
            <a:br>
              <a:rPr lang="en-US" dirty="0"/>
            </a:br>
            <a:r>
              <a:rPr lang="en-US" dirty="0"/>
              <a:t> Block Encryption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314960" y="2419927"/>
            <a:ext cx="3657600" cy="382847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400" dirty="0"/>
              <a:t>The DES cipher encrypts messages of 64 bits at a time.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 dirty="0"/>
              <a:t>Stronger:128 bit 3DES (3 keys. encrypt-decrypt-encrypt)</a:t>
            </a:r>
          </a:p>
          <a:p>
            <a:pPr algn="ctr">
              <a:spcBef>
                <a:spcPts val="1200"/>
              </a:spcBef>
              <a:defRPr/>
            </a:pPr>
            <a:r>
              <a:rPr lang="en-US" sz="2400" dirty="0"/>
              <a:t>112bit 3DES (2 keys ) </a:t>
            </a:r>
          </a:p>
        </p:txBody>
      </p:sp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dirty="0"/>
              <a:t>Cryptographic Systems and  Stages</a:t>
            </a:r>
          </a:p>
        </p:txBody>
      </p:sp>
      <p:pic>
        <p:nvPicPr>
          <p:cNvPr id="36869" name="Picture 9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08093" y="2675467"/>
            <a:ext cx="6228588" cy="365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15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FED750B2-3865-4FED-ACCC-CDDC2C4DA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725" y="1219200"/>
            <a:ext cx="4591927" cy="384386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(</a:t>
            </a:r>
            <a:r>
              <a:rPr lang="en-US" dirty="0">
                <a:solidFill>
                  <a:srgbClr val="FFFF00"/>
                </a:solidFill>
              </a:rPr>
              <a:t>Crypto protections are organized into complete cryptographic systems that provide a broad set of cryptographic protection. Operate as a sequence of stages) </a:t>
            </a:r>
            <a:endParaRPr lang="en-US" dirty="0"/>
          </a:p>
          <a:p>
            <a:pPr marL="849313" lvl="1" indent="-457200">
              <a:spcBef>
                <a:spcPts val="1800"/>
              </a:spcBef>
              <a:buFont typeface="Lucida Sans Unicode" pitchFamily="34" charset="0"/>
              <a:buAutoNum type="arabicPeriod"/>
            </a:pPr>
            <a:r>
              <a:rPr lang="en-US" dirty="0"/>
              <a:t>Two parties first agree upon a particular cryptographic system to use</a:t>
            </a:r>
          </a:p>
          <a:p>
            <a:pPr marL="849313" lvl="1" indent="-457200">
              <a:spcBef>
                <a:spcPts val="1800"/>
              </a:spcBef>
              <a:buFont typeface="Lucida Sans Unicode" pitchFamily="34" charset="0"/>
              <a:buAutoNum type="arabicPeriod"/>
            </a:pPr>
            <a:r>
              <a:rPr lang="en-US" dirty="0"/>
              <a:t>Each cryptographic system dialogue begins with three brief handshaking stages and parameter exchange</a:t>
            </a:r>
          </a:p>
          <a:p>
            <a:pPr marL="849313" lvl="1" indent="-457200">
              <a:spcBef>
                <a:spcPts val="1800"/>
              </a:spcBef>
              <a:buFont typeface="Lucida Sans Unicode" pitchFamily="34" charset="0"/>
              <a:buAutoNum type="arabicPeriod"/>
            </a:pPr>
            <a:r>
              <a:rPr lang="en-US" dirty="0"/>
              <a:t>The two parties  engage in cryptographically protected communication. This ongoing communication stage usually constitutes  almost all of  the dialogue between the two parties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2827" y="274638"/>
            <a:ext cx="10552853" cy="792162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STAGE1: Selecta  SSL/TLS Cipher Suite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67961"/>
              </p:ext>
            </p:extLst>
          </p:nvPr>
        </p:nvGraphicFramePr>
        <p:xfrm>
          <a:off x="1828800" y="1143000"/>
          <a:ext cx="8610600" cy="487839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Cipher Suite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Negotiation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Digital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Signature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Symmetric Key Encryption Method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Hashing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Method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for HMAC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Strength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RSA_EXPORT_WITH_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RC4_40_MD5</a:t>
                      </a: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export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strength (40 bits)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 export strength (40 bits)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RC4 (40-bit key)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MD5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Weak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842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RSA_WITH_DES_CBC_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SHA</a:t>
                      </a: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DES_CBC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SHA-1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Stronger but not very strong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2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DH_DSS_WITH_3DES_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EDE_CBC_SHA</a:t>
                      </a: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Diffie-Hellman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Digital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Signature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Standard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3DES_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EDE_CBC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SHA-1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Strong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1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RSA_WITH_AES_256_CBC_SHA256</a:t>
                      </a:r>
                    </a:p>
                  </a:txBody>
                  <a:tcPr marL="104776" marR="104776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RSA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AES</a:t>
                      </a:r>
                      <a:b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</a:b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256 bits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SHA-256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Very strong</a:t>
                      </a:r>
                    </a:p>
                  </a:txBody>
                  <a:tcPr marL="104776" marR="104776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533400"/>
            <a:ext cx="8229600" cy="1143000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Stage 2: Authentication </a:t>
            </a:r>
          </a:p>
        </p:txBody>
      </p:sp>
      <p:pic>
        <p:nvPicPr>
          <p:cNvPr id="43013" name="Picture 1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85344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17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Content Placeholder 1"/>
          <p:cNvSpPr>
            <a:spLocks noGrp="1"/>
          </p:cNvSpPr>
          <p:nvPr>
            <p:ph idx="1"/>
          </p:nvPr>
        </p:nvSpPr>
        <p:spPr>
          <a:xfrm>
            <a:off x="1014307" y="1527968"/>
            <a:ext cx="9425093" cy="4525963"/>
          </a:xfrm>
        </p:spPr>
        <p:txBody>
          <a:bodyPr/>
          <a:lstStyle/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400" dirty="0"/>
              <a:t>A hashing algorithm  can be  applied to a bit string of any length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400" dirty="0"/>
              <a:t>The result of the calculation is called the hash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400" dirty="0"/>
              <a:t>For a given hashing algorithm, all hashes are of the same short length</a:t>
            </a:r>
          </a:p>
          <a:p>
            <a:pPr marL="560070" lvl="1" indent="-285750" eaLnBrk="1">
              <a:buFont typeface="Arial" panose="020B0604020202020204" pitchFamily="34" charset="0"/>
              <a:buChar char="•"/>
            </a:pPr>
            <a:r>
              <a:rPr lang="en-US" sz="2400" dirty="0"/>
              <a:t>Used in authentication </a:t>
            </a:r>
            <a:r>
              <a:rPr lang="en-US" sz="2400" dirty="0">
                <a:solidFill>
                  <a:srgbClr val="FFFF00"/>
                </a:solidFill>
              </a:rPr>
              <a:t>protocols</a:t>
            </a:r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242906" y="475941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Hashing: A Crypto technique </a:t>
            </a:r>
          </a:p>
        </p:txBody>
      </p:sp>
      <p:sp>
        <p:nvSpPr>
          <p:cNvPr id="6" name="Rectangle 5"/>
          <p:cNvSpPr/>
          <p:nvPr/>
        </p:nvSpPr>
        <p:spPr>
          <a:xfrm>
            <a:off x="1752600" y="4686300"/>
            <a:ext cx="34290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Bit string of any length</a:t>
            </a:r>
          </a:p>
        </p:txBody>
      </p:sp>
      <p:sp>
        <p:nvSpPr>
          <p:cNvPr id="7" name="Rectangle 6"/>
          <p:cNvSpPr/>
          <p:nvPr/>
        </p:nvSpPr>
        <p:spPr>
          <a:xfrm>
            <a:off x="7696200" y="4686300"/>
            <a:ext cx="2514600" cy="8382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Hash: a bit string of small fixed length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81600" y="5103814"/>
            <a:ext cx="2514600" cy="3175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/>
          <p:cNvSpPr/>
          <p:nvPr/>
        </p:nvSpPr>
        <p:spPr>
          <a:xfrm>
            <a:off x="5562600" y="4191000"/>
            <a:ext cx="1828800" cy="182880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Hashing</a:t>
            </a:r>
          </a:p>
          <a:p>
            <a:pPr algn="ctr">
              <a:defRPr/>
            </a:pPr>
            <a:r>
              <a:rPr lang="en-US" dirty="0"/>
              <a:t>Algorithm</a:t>
            </a:r>
          </a:p>
        </p:txBody>
      </p:sp>
      <p:sp>
        <p:nvSpPr>
          <p:cNvPr id="9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18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1"/>
          <p:cNvSpPr>
            <a:spLocks noGrp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pPr eaLnBrk="1"/>
            <a:endParaRPr lang="en-US" b="1" dirty="0"/>
          </a:p>
          <a:p>
            <a:pPr eaLnBrk="1" hangingPunct="1">
              <a:buFont typeface="Wingdings 3" pitchFamily="18" charset="2"/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72179" y="409418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Hashing &amp; Encryption compared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1981201"/>
          <a:ext cx="8382000" cy="4038601"/>
        </p:xfrm>
        <a:graphic>
          <a:graphicData uri="http://schemas.openxmlformats.org/drawingml/2006/table">
            <a:tbl>
              <a:tblPr/>
              <a:tblGrid>
                <a:gridCol w="2362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969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Characteristic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52162" marR="15216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Encryption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52162" marR="152162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Hashing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52162" marR="152162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8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6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Result length</a:t>
                      </a:r>
                    </a:p>
                  </a:txBody>
                  <a:tcPr marL="152162" marR="15216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About the same length as the plaintext</a:t>
                      </a:r>
                    </a:p>
                  </a:txBody>
                  <a:tcPr marL="152162" marR="152162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Short fixed length regardless of message length</a:t>
                      </a:r>
                    </a:p>
                  </a:txBody>
                  <a:tcPr marL="152162" marR="152162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4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Reversible?</a:t>
                      </a:r>
                    </a:p>
                  </a:txBody>
                  <a:tcPr marL="152162" marR="152162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Yes. Decryption</a:t>
                      </a:r>
                    </a:p>
                  </a:txBody>
                  <a:tcPr marL="152162" marR="152162" marT="0" marB="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No. There is no way to get from the short hash back to the long original message</a:t>
                      </a:r>
                    </a:p>
                  </a:txBody>
                  <a:tcPr marL="152162" marR="152162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19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lvl="1" eaLnBrk="1" hangingPunct="1"/>
            <a:endParaRPr lang="en-US" dirty="0"/>
          </a:p>
        </p:txBody>
      </p:sp>
      <p:sp>
        <p:nvSpPr>
          <p:cNvPr id="17411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2743200" y="6096000"/>
            <a:ext cx="1066800" cy="3810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65D775-774D-4245-B758-243BEFC548D1}" type="slidenum">
              <a:rPr lang="en-US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</a:t>
            </a:fld>
            <a:endParaRPr lang="en-US">
              <a:solidFill>
                <a:schemeClr val="bg1"/>
              </a:solidFill>
              <a:latin typeface="Lucida Sans Unicode" pitchFamily="34" charset="0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D512944-B693-4428-AFD5-FE3D24D59C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3" t="9543" r="1694" b="4573"/>
          <a:stretch>
            <a:fillRect/>
          </a:stretch>
        </p:blipFill>
        <p:spPr bwMode="auto">
          <a:xfrm>
            <a:off x="3512122" y="1780908"/>
            <a:ext cx="7696200" cy="4421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9D3A227-AAFD-48C6-BD59-F40396BF90D5}"/>
              </a:ext>
            </a:extLst>
          </p:cNvPr>
          <p:cNvSpPr txBox="1"/>
          <p:nvPr/>
        </p:nvSpPr>
        <p:spPr>
          <a:xfrm>
            <a:off x="580571" y="3243943"/>
            <a:ext cx="12046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Figures cited as per  ed 4.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F332EE-6749-7A42-7E06-89F0592E6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700" y="357273"/>
            <a:ext cx="9238434" cy="857559"/>
          </a:xfrm>
        </p:spPr>
        <p:txBody>
          <a:bodyPr/>
          <a:lstStyle/>
          <a:p>
            <a:r>
              <a:rPr lang="en-NZ" dirty="0"/>
              <a:t>The security management process</a:t>
            </a:r>
          </a:p>
        </p:txBody>
      </p:sp>
    </p:spTree>
    <p:extLst>
      <p:ext uri="{BB962C8B-B14F-4D97-AF65-F5344CB8AC3E}">
        <p14:creationId xmlns:p14="http://schemas.microsoft.com/office/powerpoint/2010/main" val="7634886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eaLnBrk="1">
              <a:buNone/>
            </a:pPr>
            <a:endParaRPr lang="en-US" b="1" dirty="0"/>
          </a:p>
          <a:p>
            <a:pPr lvl="1">
              <a:spcBef>
                <a:spcPts val="1800"/>
              </a:spcBef>
            </a:pPr>
            <a:r>
              <a:rPr lang="en-US" dirty="0"/>
              <a:t>MD5 (128-bit hashes)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SHA-1 (160-bit hashes)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SHA-224, SHA-256, SHA-384, and SHA-512 (name gives hash length in bits)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Note: MD5 and SHA-1 should not be used because they have been shown to be unsecure</a:t>
            </a:r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Hashing algorithms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20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8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2822" y="1628775"/>
            <a:ext cx="7833343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5147" y="94827"/>
            <a:ext cx="11873653" cy="81957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MS-CHAP Challenge-Response Authentication Protocol (part of stage 2). Comprises a dialogue,7 exchanges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21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3" name="Picture 9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514" y="780032"/>
            <a:ext cx="9079434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22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DDDA9-0E60-4A90-8323-7D92070C9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4514" y="2824067"/>
            <a:ext cx="9144000" cy="402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14253" y="762000"/>
            <a:ext cx="9404523" cy="1828800"/>
          </a:xfrm>
        </p:spPr>
        <p:txBody>
          <a:bodyPr/>
          <a:lstStyle/>
          <a:p>
            <a:pPr>
              <a:defRPr/>
            </a:pPr>
            <a:r>
              <a:rPr lang="en-US" dirty="0"/>
              <a:t>Stage 3: Keying (the secure exchange of secrets)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02BA6941-026E-45E1-A94C-DB83B99C1531}"/>
              </a:ext>
            </a:extLst>
          </p:cNvPr>
          <p:cNvSpPr txBox="1">
            <a:spLocks/>
          </p:cNvSpPr>
          <p:nvPr/>
        </p:nvSpPr>
        <p:spPr>
          <a:xfrm>
            <a:off x="809414" y="2197004"/>
            <a:ext cx="8229600" cy="414039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20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Tx/>
              <a:buNone/>
              <a:defRPr sz="1600" b="1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30000"/>
              </a:lnSpc>
              <a:spcBef>
                <a:spcPts val="500"/>
              </a:spcBef>
              <a:buSzPct val="85000"/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There are two types of ciphers used for confidentiality</a:t>
            </a:r>
          </a:p>
          <a:p>
            <a:pPr lvl="1"/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symmetric key </a:t>
            </a:r>
            <a:r>
              <a:rPr lang="en-US" dirty="0"/>
              <a:t>encryption for confidentiality, the two sides use the same key. For each dialogue (session), a new symmetric key is generated: the symmetric session key. Drawback: the </a:t>
            </a:r>
            <a:r>
              <a:rPr lang="en-US" dirty="0">
                <a:solidFill>
                  <a:srgbClr val="FF0000"/>
                </a:solidFill>
              </a:rPr>
              <a:t> symmetric key needs somehow to be transmitted securely from one party to other </a:t>
            </a:r>
          </a:p>
          <a:p>
            <a:pPr lvl="1">
              <a:spcBef>
                <a:spcPts val="1800"/>
              </a:spcBef>
            </a:pPr>
            <a:r>
              <a:rPr lang="en-US" dirty="0"/>
              <a:t>In </a:t>
            </a:r>
            <a:r>
              <a:rPr lang="en-US" dirty="0">
                <a:solidFill>
                  <a:srgbClr val="FFFF00"/>
                </a:solidFill>
              </a:rPr>
              <a:t>public key </a:t>
            </a:r>
            <a:r>
              <a:rPr lang="en-US" dirty="0"/>
              <a:t>encryption, each party has a public key and a private key A person’s public key is available to anyone – safe to be transmitted </a:t>
            </a:r>
          </a:p>
          <a:p>
            <a:pPr lvl="2"/>
            <a:r>
              <a:rPr lang="en-US" dirty="0"/>
              <a:t>A person keeps his or her private key secret – not required to be transmitted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3493" y="274638"/>
            <a:ext cx="9777307" cy="9445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dirty="0"/>
              <a:t>How does it work: Public Key Encryption for Confidentiality</a:t>
            </a:r>
          </a:p>
        </p:txBody>
      </p:sp>
      <p:pic>
        <p:nvPicPr>
          <p:cNvPr id="53253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8801" y="1295401"/>
            <a:ext cx="8571941" cy="456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30293" y="74507"/>
            <a:ext cx="10891520" cy="83989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How is it used:  Public Key Keying for Symmetric Session Keys</a:t>
            </a:r>
          </a:p>
        </p:txBody>
      </p:sp>
      <p:pic>
        <p:nvPicPr>
          <p:cNvPr id="54277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1333" t="16058" r="10367" b="8029"/>
          <a:stretch>
            <a:fillRect/>
          </a:stretch>
        </p:blipFill>
        <p:spPr bwMode="auto">
          <a:xfrm>
            <a:off x="2362200" y="990601"/>
            <a:ext cx="7315200" cy="5005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25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Content Placeholder 1"/>
          <p:cNvSpPr>
            <a:spLocks noGrp="1"/>
          </p:cNvSpPr>
          <p:nvPr>
            <p:ph idx="1"/>
          </p:nvPr>
        </p:nvSpPr>
        <p:spPr>
          <a:xfrm>
            <a:off x="1879600" y="1903004"/>
            <a:ext cx="8229600" cy="4495800"/>
          </a:xfrm>
        </p:spPr>
        <p:txBody>
          <a:bodyPr/>
          <a:lstStyle/>
          <a:p>
            <a:pPr eaLnBrk="1" hangingPunct="1"/>
            <a:r>
              <a:rPr lang="en-US" dirty="0"/>
              <a:t>The two parties exchange parameters </a:t>
            </a:r>
            <a:r>
              <a:rPr lang="en-US" dirty="0">
                <a:solidFill>
                  <a:srgbClr val="FF0000"/>
                </a:solidFill>
              </a:rPr>
              <a:t>p </a:t>
            </a:r>
            <a:r>
              <a:rPr lang="en-US" dirty="0"/>
              <a:t>and </a:t>
            </a:r>
            <a:r>
              <a:rPr lang="en-US" dirty="0">
                <a:solidFill>
                  <a:srgbClr val="FF0000"/>
                </a:solidFill>
              </a:rPr>
              <a:t>g</a:t>
            </a:r>
          </a:p>
          <a:p>
            <a:pPr eaLnBrk="1" hangingPunct="1"/>
            <a:r>
              <a:rPr lang="en-US" dirty="0"/>
              <a:t>Each part uses their own secret number and the parameters to  compute a second number</a:t>
            </a:r>
          </a:p>
          <a:p>
            <a:pPr lvl="1" eaLnBrk="1" hangingPunct="1"/>
            <a:r>
              <a:rPr lang="en-US" sz="1800" dirty="0"/>
              <a:t>Each sends the other their </a:t>
            </a:r>
            <a:r>
              <a:rPr lang="en-US" sz="1800" dirty="0" err="1"/>
              <a:t>conputed</a:t>
            </a:r>
            <a:r>
              <a:rPr lang="en-US" sz="1800" dirty="0"/>
              <a:t> second number</a:t>
            </a:r>
          </a:p>
          <a:p>
            <a:pPr eaLnBrk="1" hangingPunct="1"/>
            <a:r>
              <a:rPr lang="en-US" dirty="0"/>
              <a:t>Each does another computation on the second computed number, to get a third computed  number</a:t>
            </a:r>
          </a:p>
          <a:p>
            <a:pPr eaLnBrk="1" hangingPunct="1"/>
            <a:r>
              <a:rPr lang="en-US" dirty="0">
                <a:solidFill>
                  <a:srgbClr val="FF0000"/>
                </a:solidFill>
              </a:rPr>
              <a:t>Both get the same third number, which is the key</a:t>
            </a:r>
          </a:p>
          <a:p>
            <a:pPr eaLnBrk="1" hangingPunct="1"/>
            <a:r>
              <a:rPr lang="en-US" dirty="0"/>
              <a:t>All this communication is sent in the clear</a:t>
            </a:r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8053" y="-196427"/>
            <a:ext cx="11717867" cy="2099431"/>
          </a:xfrm>
        </p:spPr>
        <p:txBody>
          <a:bodyPr>
            <a:normAutofit fontScale="90000"/>
          </a:bodyPr>
          <a:lstStyle/>
          <a:p>
            <a:pPr>
              <a:defRPr/>
            </a:pPr>
            <a:br>
              <a:rPr lang="en-US" sz="4400" dirty="0"/>
            </a:br>
            <a:r>
              <a:rPr lang="en-US" sz="4400" dirty="0"/>
              <a:t>Another approach to keying: the Diffie-Hellman Key Agreement</a:t>
            </a:r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7040" y="152400"/>
            <a:ext cx="9763760" cy="7921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A bit of math: Keying Using the Diffie-Hellman algorithm </a:t>
            </a:r>
          </a:p>
        </p:txBody>
      </p:sp>
      <p:pic>
        <p:nvPicPr>
          <p:cNvPr id="56326" name="Picture 7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96560" y="947862"/>
            <a:ext cx="6209441" cy="530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27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06BC2-CFA7-41DB-B38D-8F116AC4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>
                <a:solidFill>
                  <a:srgbClr val="FF0000"/>
                </a:solidFill>
              </a:rPr>
              <a:t>homework</a:t>
            </a:r>
            <a:endParaRPr lang="en-NZ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26899-85C5-41E3-ABC3-0726BAEC5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Z" dirty="0"/>
              <a:t>1. Diffie  –Hellman and  RSA</a:t>
            </a:r>
          </a:p>
          <a:p>
            <a:r>
              <a:rPr lang="en-NZ" dirty="0">
                <a:hlinkClick r:id="rId2"/>
              </a:rPr>
              <a:t>https://www.encryptionconsulting.com/diffie-hellman-key-exchange-vs-rsa</a:t>
            </a:r>
            <a:r>
              <a:rPr lang="en-NZ" dirty="0"/>
              <a:t>  explained</a:t>
            </a:r>
          </a:p>
          <a:p>
            <a:r>
              <a:rPr lang="en-NZ" dirty="0">
                <a:hlinkClick r:id="rId3"/>
              </a:rPr>
              <a:t>https://www.youtube.com/watch?v=M-0qt6tdHzk&amp;vl=en</a:t>
            </a:r>
            <a:r>
              <a:rPr lang="en-NZ" dirty="0"/>
              <a:t>  explained</a:t>
            </a:r>
          </a:p>
          <a:p>
            <a:pPr marL="0" indent="0">
              <a:buNone/>
            </a:pPr>
            <a:r>
              <a:rPr lang="en-NZ" dirty="0"/>
              <a:t>2. Man-in the middle attack Diffie-Hellman  </a:t>
            </a:r>
          </a:p>
          <a:p>
            <a:pPr marL="0" indent="0">
              <a:buNone/>
            </a:pPr>
            <a:r>
              <a:rPr lang="en-NZ" dirty="0"/>
              <a:t>3. What is steganography?  How different from or similar to  cryptography? </a:t>
            </a:r>
          </a:p>
        </p:txBody>
      </p:sp>
    </p:spTree>
    <p:extLst>
      <p:ext uri="{BB962C8B-B14F-4D97-AF65-F5344CB8AC3E}">
        <p14:creationId xmlns:p14="http://schemas.microsoft.com/office/powerpoint/2010/main" val="1782941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1"/>
          <p:cNvSpPr>
            <a:spLocks noGrp="1"/>
          </p:cNvSpPr>
          <p:nvPr>
            <p:ph idx="1"/>
          </p:nvPr>
        </p:nvSpPr>
        <p:spPr>
          <a:xfrm>
            <a:off x="1933787" y="1585990"/>
            <a:ext cx="8229600" cy="4525963"/>
          </a:xfrm>
        </p:spPr>
        <p:txBody>
          <a:bodyPr/>
          <a:lstStyle/>
          <a:p>
            <a:pPr eaLnBrk="1" hangingPunct="1"/>
            <a:r>
              <a:rPr lang="en-US" dirty="0"/>
              <a:t>Session 1  introduced the threat environment  and the planning phase of the </a:t>
            </a:r>
          </a:p>
          <a:p>
            <a:pPr marL="0" indent="0" eaLnBrk="1" hangingPunct="1">
              <a:buNone/>
            </a:pPr>
            <a:r>
              <a:rPr lang="en-US" dirty="0"/>
              <a:t>plan-protect-respond cycle </a:t>
            </a:r>
          </a:p>
          <a:p>
            <a:pPr eaLnBrk="1" hangingPunct="1"/>
            <a:r>
              <a:rPr lang="en-US" dirty="0"/>
              <a:t>Sessions  2 and 3  introduce cryptography, part  of the protection phase.  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In particular , Session 2  introduces  some crypto techniques  such as encryption and hashing,  crypto systems  and their stages , and some of the protocols used  for initial authenticating and keying </a:t>
            </a:r>
          </a:p>
          <a:p>
            <a:pPr lvl="2"/>
            <a:endParaRPr lang="en-US" dirty="0"/>
          </a:p>
          <a:p>
            <a:pPr lvl="3"/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117993" y="591985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Orientation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3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Content Placeholder 1"/>
          <p:cNvSpPr>
            <a:spLocks noGrp="1"/>
          </p:cNvSpPr>
          <p:nvPr>
            <p:ph idx="1"/>
          </p:nvPr>
        </p:nvSpPr>
        <p:spPr>
          <a:xfrm>
            <a:off x="1981200" y="1371600"/>
            <a:ext cx="8229600" cy="4800600"/>
          </a:xfrm>
        </p:spPr>
        <p:txBody>
          <a:bodyPr>
            <a:normAutofit/>
          </a:bodyPr>
          <a:lstStyle/>
          <a:p>
            <a:pPr marL="0" indent="0" eaLnBrk="1" hangingPunct="1">
              <a:buNone/>
            </a:pPr>
            <a:r>
              <a:rPr lang="en-US" dirty="0">
                <a:solidFill>
                  <a:srgbClr val="FFFF00"/>
                </a:solidFill>
              </a:rPr>
              <a:t>Cryptography </a:t>
            </a:r>
            <a:r>
              <a:rPr lang="en-US" dirty="0"/>
              <a:t>is the use of mathematical operations to protect messages traveling between parties or stored on a computer 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Confidentiality </a:t>
            </a:r>
            <a:r>
              <a:rPr lang="en-US" sz="1800" dirty="0"/>
              <a:t>means</a:t>
            </a:r>
            <a:r>
              <a:rPr lang="en-US" dirty="0"/>
              <a:t> that someone intercepting your communications cannot read them </a:t>
            </a:r>
          </a:p>
          <a:p>
            <a:pPr eaLnBrk="1" hangingPunct="1"/>
            <a:r>
              <a:rPr lang="en-US" dirty="0">
                <a:solidFill>
                  <a:srgbClr val="FFFF00"/>
                </a:solidFill>
              </a:rPr>
              <a:t>Integrity</a:t>
            </a:r>
            <a:r>
              <a:rPr lang="en-US" dirty="0"/>
              <a:t> means that the message cannot be changed or, if it is </a:t>
            </a:r>
            <a:r>
              <a:rPr lang="en-US" dirty="0" err="1"/>
              <a:t>changeg</a:t>
            </a:r>
            <a:r>
              <a:rPr lang="en-US" dirty="0"/>
              <a:t>, that this change will be detected</a:t>
            </a:r>
          </a:p>
          <a:p>
            <a:r>
              <a:rPr lang="en-US" dirty="0">
                <a:solidFill>
                  <a:srgbClr val="FFFF00"/>
                </a:solidFill>
              </a:rPr>
              <a:t>Authentication</a:t>
            </a:r>
            <a:r>
              <a:rPr lang="en-US" dirty="0"/>
              <a:t> means proving one’s identity to another party so they can trust you</a:t>
            </a:r>
          </a:p>
          <a:p>
            <a:pPr marL="0" indent="0">
              <a:buNone/>
            </a:pPr>
            <a:r>
              <a:rPr lang="en-US" dirty="0">
                <a:solidFill>
                  <a:srgbClr val="FFFF00"/>
                </a:solidFill>
              </a:rPr>
              <a:t>Crypto techniques</a:t>
            </a:r>
            <a:r>
              <a:rPr lang="en-US" dirty="0"/>
              <a:t>:  provide cryptographic protection to meet one or more security objectives </a:t>
            </a:r>
          </a:p>
          <a:p>
            <a:endParaRPr lang="en-US" dirty="0"/>
          </a:p>
          <a:p>
            <a:pPr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dirty="0"/>
              <a:t>Cryptography and Security objectives 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4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Content Placeholder 1"/>
          <p:cNvSpPr>
            <a:spLocks noGrp="1"/>
          </p:cNvSpPr>
          <p:nvPr>
            <p:ph idx="1"/>
          </p:nvPr>
        </p:nvSpPr>
        <p:spPr>
          <a:xfrm>
            <a:off x="1981200" y="1447800"/>
            <a:ext cx="8229600" cy="4724400"/>
          </a:xfrm>
        </p:spPr>
        <p:txBody>
          <a:bodyPr/>
          <a:lstStyle/>
          <a:p>
            <a:pPr eaLnBrk="1" hangingPunct="1"/>
            <a:r>
              <a:rPr lang="en-US" dirty="0"/>
              <a:t>Encryption for confidentiality needs a cipher (a mathematical method) to encrypt and to decrypt. The cipher  is  not  secret</a:t>
            </a:r>
          </a:p>
          <a:p>
            <a:pPr eaLnBrk="1" hangingPunct="1"/>
            <a:r>
              <a:rPr lang="en-US" dirty="0"/>
              <a:t>The two parties using the cipher also need to know a secret key (or keys) </a:t>
            </a:r>
          </a:p>
          <a:p>
            <a:pPr lvl="1" eaLnBrk="1" hangingPunct="1"/>
            <a:r>
              <a:rPr lang="en-US" dirty="0"/>
              <a:t>Key: a  (long)  stream of bits (1s and 0s)</a:t>
            </a:r>
          </a:p>
          <a:p>
            <a:pPr lvl="1" eaLnBrk="1" hangingPunct="1"/>
            <a:r>
              <a:rPr lang="en-US" dirty="0">
                <a:solidFill>
                  <a:srgbClr val="FFFF00"/>
                </a:solidFill>
              </a:rPr>
              <a:t>The key or keys </a:t>
            </a:r>
            <a:r>
              <a:rPr lang="en-US" i="1" dirty="0">
                <a:solidFill>
                  <a:srgbClr val="FFFF00"/>
                </a:solidFill>
              </a:rPr>
              <a:t>must</a:t>
            </a:r>
            <a:r>
              <a:rPr lang="en-US" dirty="0">
                <a:solidFill>
                  <a:srgbClr val="FFFF00"/>
                </a:solidFill>
              </a:rPr>
              <a:t> be kept secret.  </a:t>
            </a:r>
            <a:r>
              <a:rPr lang="en-US" dirty="0"/>
              <a:t>Cryptanalysts attempt to crack (find) the key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944562"/>
          </a:xfrm>
        </p:spPr>
        <p:txBody>
          <a:bodyPr/>
          <a:lstStyle/>
          <a:p>
            <a:pPr>
              <a:defRPr/>
            </a:pPr>
            <a:r>
              <a:rPr lang="en-US" dirty="0"/>
              <a:t>ENCRYPTION – a crypto technique</a:t>
            </a: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5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52" t="12102" r="1891" b="4436"/>
          <a:stretch>
            <a:fillRect/>
          </a:stretch>
        </p:blipFill>
        <p:spPr bwMode="auto">
          <a:xfrm>
            <a:off x="2133600" y="1498600"/>
            <a:ext cx="7924800" cy="501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2400" dirty="0"/>
              <a:t>Symmetric Key Encryption for Confidentiality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6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Content Placeholder 1"/>
          <p:cNvSpPr>
            <a:spLocks noGrp="1"/>
          </p:cNvSpPr>
          <p:nvPr>
            <p:ph idx="1"/>
          </p:nvPr>
        </p:nvSpPr>
        <p:spPr>
          <a:xfrm>
            <a:off x="1981200" y="1295401"/>
            <a:ext cx="8229600" cy="4843463"/>
          </a:xfrm>
        </p:spPr>
        <p:txBody>
          <a:bodyPr/>
          <a:lstStyle/>
          <a:p>
            <a:pPr eaLnBrk="1" hangingPunct="1"/>
            <a:r>
              <a:rPr lang="en-US" dirty="0"/>
              <a:t>Substitution Ciphers</a:t>
            </a:r>
          </a:p>
          <a:p>
            <a:pPr lvl="1" eaLnBrk="1" hangingPunct="1"/>
            <a:r>
              <a:rPr lang="en-US" dirty="0"/>
              <a:t>Substitute one letter (or bit) for another in each place</a:t>
            </a:r>
          </a:p>
          <a:p>
            <a:pPr eaLnBrk="1" hangingPunct="1"/>
            <a:r>
              <a:rPr lang="en-US" dirty="0"/>
              <a:t>Transposition Ciphers</a:t>
            </a:r>
          </a:p>
          <a:p>
            <a:pPr lvl="1" eaLnBrk="1" hangingPunct="1"/>
            <a:r>
              <a:rPr lang="en-US" dirty="0"/>
              <a:t>Transposition ciphers do not change individual letters or bits, but they change their order</a:t>
            </a:r>
          </a:p>
          <a:p>
            <a:pPr eaLnBrk="1" hangingPunct="1"/>
            <a:r>
              <a:rPr lang="en-US" dirty="0"/>
              <a:t>Most   ciphers use both substitution and transposition</a:t>
            </a:r>
          </a:p>
          <a:p>
            <a:pPr lvl="1" eaLnBrk="1" hangingPunct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981200" y="22860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Types of symmetric Ciphers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7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81000" y="152400"/>
            <a:ext cx="5029200" cy="259080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Example Symmetric Key Cipher (substitution)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638800" y="381000"/>
          <a:ext cx="4419600" cy="5634044"/>
        </p:xfrm>
        <a:graphic>
          <a:graphicData uri="http://schemas.openxmlformats.org/drawingml/2006/table">
            <a:tbl>
              <a:tblPr/>
              <a:tblGrid>
                <a:gridCol w="1579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54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Plaintext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Ciphertext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n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w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15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l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s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23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16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h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9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t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12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20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m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433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31405" marR="131405" marT="0" marB="0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25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…</a:t>
                      </a:r>
                    </a:p>
                  </a:txBody>
                  <a:tcPr marL="131405" marR="131405" marT="0" marB="0" horzOverflow="overflow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23600" name="TextBox 5"/>
          <p:cNvSpPr txBox="1">
            <a:spLocks noChangeArrowheads="1"/>
          </p:cNvSpPr>
          <p:nvPr/>
        </p:nvSpPr>
        <p:spPr bwMode="auto">
          <a:xfrm>
            <a:off x="1905000" y="4114801"/>
            <a:ext cx="3200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Lucida Sans Unicode" pitchFamily="34" charset="0"/>
              </a:rPr>
              <a:t>n    o    p    q    r</a:t>
            </a:r>
          </a:p>
        </p:txBody>
      </p:sp>
      <p:sp>
        <p:nvSpPr>
          <p:cNvPr id="10" name="Freeform 9"/>
          <p:cNvSpPr/>
          <p:nvPr/>
        </p:nvSpPr>
        <p:spPr>
          <a:xfrm>
            <a:off x="2085975" y="3429001"/>
            <a:ext cx="2135188" cy="727075"/>
          </a:xfrm>
          <a:custGeom>
            <a:avLst/>
            <a:gdLst>
              <a:gd name="connsiteX0" fmla="*/ 0 w 2136618"/>
              <a:gd name="connsiteY0" fmla="*/ 725787 h 725787"/>
              <a:gd name="connsiteX1" fmla="*/ 896293 w 2136618"/>
              <a:gd name="connsiteY1" fmla="*/ 1509 h 725787"/>
              <a:gd name="connsiteX2" fmla="*/ 2136618 w 2136618"/>
              <a:gd name="connsiteY2" fmla="*/ 716733 h 725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36618" h="725787">
                <a:moveTo>
                  <a:pt x="0" y="725787"/>
                </a:moveTo>
                <a:cubicBezTo>
                  <a:pt x="270095" y="364402"/>
                  <a:pt x="540190" y="3018"/>
                  <a:pt x="896293" y="1509"/>
                </a:cubicBezTo>
                <a:cubicBezTo>
                  <a:pt x="1252396" y="0"/>
                  <a:pt x="1694507" y="358366"/>
                  <a:pt x="2136618" y="716733"/>
                </a:cubicBezTo>
              </a:path>
            </a:pathLst>
          </a:cu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602" name="TextBox 10"/>
          <p:cNvSpPr txBox="1">
            <a:spLocks noChangeArrowheads="1"/>
          </p:cNvSpPr>
          <p:nvPr/>
        </p:nvSpPr>
        <p:spPr bwMode="auto">
          <a:xfrm>
            <a:off x="3886200" y="3352801"/>
            <a:ext cx="6238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2400">
                <a:latin typeface="Lucida Sans Unicode" pitchFamily="34" charset="0"/>
              </a:rPr>
              <a:t>+4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019800" y="762000"/>
            <a:ext cx="35814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 flipH="1" flipV="1">
            <a:off x="4229100" y="1638300"/>
            <a:ext cx="1981200" cy="1447800"/>
          </a:xfrm>
          <a:prstGeom prst="line">
            <a:avLst/>
          </a:prstGeom>
          <a:ln w="28575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1676400" y="4724400"/>
            <a:ext cx="3810000" cy="13716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/>
              <a:t>This is a very weak cipher.</a:t>
            </a:r>
          </a:p>
          <a:p>
            <a:pPr algn="ctr">
              <a:spcBef>
                <a:spcPts val="600"/>
              </a:spcBef>
              <a:defRPr/>
            </a:pPr>
            <a:r>
              <a:rPr lang="en-US" sz="2000" dirty="0"/>
              <a:t>Real ciphers use complex math.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8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38558" y="346564"/>
            <a:ext cx="9238434" cy="857559"/>
          </a:xfrm>
        </p:spPr>
        <p:txBody>
          <a:bodyPr/>
          <a:lstStyle/>
          <a:p>
            <a:pPr>
              <a:defRPr/>
            </a:pPr>
            <a:r>
              <a:rPr lang="en-US" dirty="0"/>
              <a:t>Transposition Cipher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362213"/>
              </p:ext>
            </p:extLst>
          </p:nvPr>
        </p:nvGraphicFramePr>
        <p:xfrm>
          <a:off x="537464" y="1393840"/>
          <a:ext cx="5806186" cy="3261858"/>
        </p:xfrm>
        <a:graphic>
          <a:graphicData uri="http://schemas.openxmlformats.org/drawingml/2006/table">
            <a:tbl>
              <a:tblPr/>
              <a:tblGrid>
                <a:gridCol w="1867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6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68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5495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4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Arial" charset="0"/>
                          <a:cs typeface="Times New Roman" pitchFamily="18" charset="0"/>
                        </a:rPr>
                        <a:t>Key (Part 1)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50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9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highlight>
                            <a:srgbClr val="800000"/>
                          </a:highlight>
                          <a:latin typeface="Arial" charset="0"/>
                          <a:cs typeface="Times New Roman" pitchFamily="18" charset="0"/>
                        </a:rPr>
                        <a:t>Key (Part 2)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E9F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3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2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O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B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3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D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I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31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1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Times New Roman" pitchFamily="18" charset="0"/>
                      </a:endParaRP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G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E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R</a:t>
                      </a:r>
                    </a:p>
                  </a:txBody>
                  <a:tcPr marL="168510" marR="168510" marT="0" marB="0" anchor="b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3163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Times New Roman" pitchFamily="18" charset="0"/>
                        </a:rPr>
                        <a:t>Key = 132 231 Can be any combination of the numbers 1,2,3 in each part </a:t>
                      </a:r>
                    </a:p>
                  </a:txBody>
                  <a:tcPr marL="168510" marR="168510" marT="0" marB="0"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Slide Number Placeholder 3"/>
          <p:cNvSpPr>
            <a:spLocks noGrp="1"/>
          </p:cNvSpPr>
          <p:nvPr>
            <p:ph type="sldNum" sz="quarter" idx="11"/>
          </p:nvPr>
        </p:nvSpPr>
        <p:spPr bwMode="auto">
          <a:xfrm>
            <a:off x="1676400" y="6248400"/>
            <a:ext cx="1066800" cy="381000"/>
          </a:xfrm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bg1"/>
                </a:solidFill>
                <a:latin typeface="Lucida Sans Unicode" pitchFamily="34" charset="0"/>
              </a:rPr>
              <a:t>3-</a:t>
            </a:r>
            <a:fld id="{74EE50E7-F4B2-4775-93DE-F251AF126B51}" type="slidenum">
              <a:rPr lang="en-US" smtClean="0">
                <a:solidFill>
                  <a:schemeClr val="bg1"/>
                </a:solidFill>
                <a:latin typeface="Lucida Sans Unicode" pitchFamily="34" charset="0"/>
              </a:rPr>
              <a:pPr eaLnBrk="1" hangingPunct="1"/>
              <a:t>9</a:t>
            </a:fld>
            <a:endParaRPr lang="en-US" dirty="0">
              <a:solidFill>
                <a:schemeClr val="bg1"/>
              </a:solidFill>
              <a:latin typeface="Lucida Sans Unicode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9C57A5-E340-3486-CDAA-863912DA9E65}"/>
              </a:ext>
            </a:extLst>
          </p:cNvPr>
          <p:cNvSpPr txBox="1"/>
          <p:nvPr/>
        </p:nvSpPr>
        <p:spPr>
          <a:xfrm>
            <a:off x="223309" y="5208416"/>
            <a:ext cx="483446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NZ" dirty="0"/>
              <a:t>Enter text in table, first three letters  in row 1, then second three in row 2, etc . E.g., ROBDIGGER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71205B9-A781-DB51-AFE7-A581C9205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9949" y="404784"/>
            <a:ext cx="4533493" cy="26717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NZ" sz="2000" b="1" dirty="0"/>
              <a:t>The order of adding letters to the </a:t>
            </a:r>
            <a:r>
              <a:rPr lang="en-NZ" sz="2000" b="1" dirty="0">
                <a:solidFill>
                  <a:srgbClr val="FF0000"/>
                </a:solidFill>
              </a:rPr>
              <a:t>cipher text</a:t>
            </a:r>
          </a:p>
          <a:p>
            <a:pPr marL="0" indent="0">
              <a:buNone/>
            </a:pPr>
            <a:r>
              <a:rPr lang="en-NZ" sz="2000" dirty="0"/>
              <a:t>1,1; 1,2; 1,3; 2,1; 2,2; 2,3; 3,1; 3,2; 3,3. WHERE the column numbers are form Part 1 and the row numbers are from  Part 2  </a:t>
            </a:r>
          </a:p>
          <a:p>
            <a:pPr marL="0" indent="0">
              <a:buNone/>
            </a:pPr>
            <a:endParaRPr lang="en-NZ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975EACA-CF39-09CA-8172-4E2C92CA64A7}"/>
              </a:ext>
            </a:extLst>
          </p:cNvPr>
          <p:cNvSpPr txBox="1"/>
          <p:nvPr/>
        </p:nvSpPr>
        <p:spPr>
          <a:xfrm>
            <a:off x="7362825" y="3429000"/>
            <a:ext cx="429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1,1 – G; 1,2</a:t>
            </a:r>
            <a:r>
              <a:rPr lang="en-NZ" dirty="0">
                <a:sym typeface="Wingdings" panose="05000000000000000000" pitchFamily="2" charset="2"/>
              </a:rPr>
              <a:t>R; 1,3D…</a:t>
            </a:r>
            <a:endParaRPr lang="en-NZ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B4CCBE-9AEC-BD90-CF38-505193ED23A2}"/>
              </a:ext>
            </a:extLst>
          </p:cNvPr>
          <p:cNvSpPr txBox="1"/>
          <p:nvPr/>
        </p:nvSpPr>
        <p:spPr>
          <a:xfrm>
            <a:off x="7362825" y="4285086"/>
            <a:ext cx="300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/>
              <a:t>ANSWER</a:t>
            </a:r>
          </a:p>
          <a:p>
            <a:endParaRPr lang="en-NZ" dirty="0"/>
          </a:p>
          <a:p>
            <a:r>
              <a:rPr lang="en-NZ" dirty="0">
                <a:solidFill>
                  <a:srgbClr val="FF0000"/>
                </a:solidFill>
              </a:rPr>
              <a:t>GRDRBGEOI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AnalogousFromDarkSeedLeftStep">
      <a:dk1>
        <a:srgbClr val="000000"/>
      </a:dk1>
      <a:lt1>
        <a:srgbClr val="FFFFFF"/>
      </a:lt1>
      <a:dk2>
        <a:srgbClr val="3C2231"/>
      </a:dk2>
      <a:lt2>
        <a:srgbClr val="E2E4E8"/>
      </a:lt2>
      <a:accent1>
        <a:srgbClr val="C39B4D"/>
      </a:accent1>
      <a:accent2>
        <a:srgbClr val="B1583B"/>
      </a:accent2>
      <a:accent3>
        <a:srgbClr val="C34D61"/>
      </a:accent3>
      <a:accent4>
        <a:srgbClr val="B13B81"/>
      </a:accent4>
      <a:accent5>
        <a:srgbClr val="C24DC3"/>
      </a:accent5>
      <a:accent6>
        <a:srgbClr val="7F3BB1"/>
      </a:accent6>
      <a:hlink>
        <a:srgbClr val="BF3FAA"/>
      </a:hlink>
      <a:folHlink>
        <a:srgbClr val="7F7F7F"/>
      </a:folHlink>
    </a:clrScheme>
    <a:fontScheme name="Earth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0E0D5035-C7F2-4607-91F4-D5D5F886A15A}" vid="{EAFF3D8B-AC13-4E90-80A9-182200FBC86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1640</Words>
  <Application>Microsoft Office PowerPoint</Application>
  <PresentationFormat>Widescreen</PresentationFormat>
  <Paragraphs>331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Arial</vt:lpstr>
      <vt:lpstr>Calibri</vt:lpstr>
      <vt:lpstr>Lucida Sans Unicode</vt:lpstr>
      <vt:lpstr>Trade Gothic Next Cond</vt:lpstr>
      <vt:lpstr>Trade Gothic Next Light</vt:lpstr>
      <vt:lpstr>Wingdings 3</vt:lpstr>
      <vt:lpstr>PortalVTI</vt:lpstr>
      <vt:lpstr>COMP821 semester 1 2024</vt:lpstr>
      <vt:lpstr>The security management process</vt:lpstr>
      <vt:lpstr>Orientation</vt:lpstr>
      <vt:lpstr>Cryptography and Security objectives </vt:lpstr>
      <vt:lpstr>ENCRYPTION – a crypto technique</vt:lpstr>
      <vt:lpstr>Symmetric Key Encryption for Confidentiality</vt:lpstr>
      <vt:lpstr>Types of symmetric Ciphers</vt:lpstr>
      <vt:lpstr>Example Symmetric Key Cipher (substitution)</vt:lpstr>
      <vt:lpstr>Transposition Cipher</vt:lpstr>
      <vt:lpstr>Plain text  snake cobra. Blocks of 9 letters. First block is snakecobr. How to deal with the second block?   1,1 is leTter O 1,2 is letteR S  1.3 letter k 2.1 letter r 2.2 letter a 2.3 letter c 3.1     b 3.2     n 3.3     e  Cipher text is oskracbne</vt:lpstr>
      <vt:lpstr>Japanese Naval Operational Code JN-25 (Simplified)</vt:lpstr>
      <vt:lpstr>Key Length and number of possible keys (Exhaustive Search Time, to guess  the key)</vt:lpstr>
      <vt:lpstr>Major Symmetric Key Encryption Ciphers</vt:lpstr>
      <vt:lpstr>DES (data encryption standard):   Block Encryption</vt:lpstr>
      <vt:lpstr>Cryptographic Systems and  Stages</vt:lpstr>
      <vt:lpstr>STAGE1: Selecta  SSL/TLS Cipher Suite</vt:lpstr>
      <vt:lpstr>Stage 2: Authentication </vt:lpstr>
      <vt:lpstr>Hashing: A Crypto technique </vt:lpstr>
      <vt:lpstr>Hashing &amp; Encryption compared</vt:lpstr>
      <vt:lpstr>Hashing algorithms </vt:lpstr>
      <vt:lpstr>MS-CHAP Challenge-Response Authentication Protocol (part of stage 2). Comprises a dialogue,7 exchanges</vt:lpstr>
      <vt:lpstr>PowerPoint Presentation</vt:lpstr>
      <vt:lpstr>Stage 3: Keying (the secure exchange of secrets)</vt:lpstr>
      <vt:lpstr>How does it work: Public Key Encryption for Confidentiality</vt:lpstr>
      <vt:lpstr>How is it used:  Public Key Keying for Symmetric Session Keys</vt:lpstr>
      <vt:lpstr> Another approach to keying: the Diffie-Hellman Key Agreement</vt:lpstr>
      <vt:lpstr>A bit of math: Keying Using the Diffie-Hellman algorithm 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COMP821 semester 1 2022</dc:title>
  <dc:creator>Krassie Petrova</dc:creator>
  <cp:lastModifiedBy>Krassie Petrova</cp:lastModifiedBy>
  <cp:revision>15</cp:revision>
  <dcterms:created xsi:type="dcterms:W3CDTF">2022-02-25T00:19:50Z</dcterms:created>
  <dcterms:modified xsi:type="dcterms:W3CDTF">2024-03-09T22:21:05Z</dcterms:modified>
</cp:coreProperties>
</file>