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7"/>
  </p:notesMasterIdLst>
  <p:sldIdLst>
    <p:sldId id="256" r:id="rId2"/>
    <p:sldId id="433" r:id="rId3"/>
    <p:sldId id="489" r:id="rId4"/>
    <p:sldId id="507" r:id="rId5"/>
    <p:sldId id="490" r:id="rId6"/>
    <p:sldId id="415" r:id="rId7"/>
    <p:sldId id="492" r:id="rId8"/>
    <p:sldId id="491" r:id="rId9"/>
    <p:sldId id="374" r:id="rId10"/>
    <p:sldId id="516" r:id="rId11"/>
    <p:sldId id="517" r:id="rId12"/>
    <p:sldId id="518" r:id="rId13"/>
    <p:sldId id="375" r:id="rId14"/>
    <p:sldId id="495" r:id="rId15"/>
    <p:sldId id="419" r:id="rId16"/>
    <p:sldId id="436" r:id="rId17"/>
    <p:sldId id="508" r:id="rId18"/>
    <p:sldId id="509" r:id="rId19"/>
    <p:sldId id="510" r:id="rId20"/>
    <p:sldId id="511" r:id="rId21"/>
    <p:sldId id="512" r:id="rId22"/>
    <p:sldId id="513" r:id="rId23"/>
    <p:sldId id="514" r:id="rId24"/>
    <p:sldId id="515" r:id="rId25"/>
    <p:sldId id="4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41" autoAdjust="0"/>
  </p:normalViewPr>
  <p:slideViewPr>
    <p:cSldViewPr snapToGrid="0">
      <p:cViewPr varScale="1">
        <p:scale>
          <a:sx n="90" d="100"/>
          <a:sy n="90" d="100"/>
        </p:scale>
        <p:origin x="398" y="67"/>
      </p:cViewPr>
      <p:guideLst/>
    </p:cSldViewPr>
  </p:slideViewPr>
  <p:notesTextViewPr>
    <p:cViewPr>
      <p:scale>
        <a:sx n="1" d="1"/>
        <a:sy n="1" d="1"/>
      </p:scale>
      <p:origin x="0" y="0"/>
    </p:cViewPr>
  </p:notesTextViewPr>
  <p:notesViewPr>
    <p:cSldViewPr snapToGrid="0">
      <p:cViewPr>
        <p:scale>
          <a:sx n="168" d="100"/>
          <a:sy n="168" d="100"/>
        </p:scale>
        <p:origin x="1452" y="-26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3BBB4E-C851-440F-8B71-F95036963444}" type="datetimeFigureOut">
              <a:rPr lang="en-NZ" smtClean="0"/>
              <a:t>10/03/2024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C092E-412D-45AC-AE2D-7D4B9E2C35AB}" type="slidenum">
              <a:rPr lang="en-NZ" smtClean="0"/>
              <a:t>‹#›</a:t>
            </a:fld>
            <a:endParaRPr lang="en-NZ"/>
          </a:p>
        </p:txBody>
      </p:sp>
    </p:spTree>
    <p:extLst>
      <p:ext uri="{BB962C8B-B14F-4D97-AF65-F5344CB8AC3E}">
        <p14:creationId xmlns:p14="http://schemas.microsoft.com/office/powerpoint/2010/main" val="282301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215C092E-412D-45AC-AE2D-7D4B9E2C35AB}" type="slidenum">
              <a:rPr lang="en-NZ" smtClean="0"/>
              <a:t>1</a:t>
            </a:fld>
            <a:endParaRPr lang="en-NZ"/>
          </a:p>
        </p:txBody>
      </p:sp>
    </p:spTree>
    <p:extLst>
      <p:ext uri="{BB962C8B-B14F-4D97-AF65-F5344CB8AC3E}">
        <p14:creationId xmlns:p14="http://schemas.microsoft.com/office/powerpoint/2010/main" val="4079123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When you make a purchase over the Internet, your sensitive traffic is almost always protected by a cryptographic system standard that was originally called </a:t>
            </a:r>
            <a:r>
              <a:rPr lang="en-US" sz="1200" b="1" i="0" u="none" strike="noStrike" kern="1200" cap="none" baseline="0" dirty="0">
                <a:solidFill>
                  <a:schemeClr val="dk1"/>
                </a:solidFill>
                <a:latin typeface="Arial"/>
                <a:ea typeface="Arial"/>
                <a:cs typeface="Arial"/>
                <a:sym typeface="Arial"/>
              </a:rPr>
              <a:t>Secure Sockets Layer (SSL) </a:t>
            </a:r>
            <a:r>
              <a:rPr lang="en-US" sz="1200" b="0" i="0" u="none" strike="noStrike" kern="1200" cap="none" baseline="0" dirty="0">
                <a:solidFill>
                  <a:schemeClr val="dk1"/>
                </a:solidFill>
                <a:latin typeface="Arial"/>
                <a:ea typeface="Arial"/>
                <a:cs typeface="Arial"/>
                <a:sym typeface="Arial"/>
              </a:rPr>
              <a:t>when the Netscape Corporation created it. Netscape passed the standardization effort to the Internet Engineering Task Force (IETF), which renamed the standard </a:t>
            </a:r>
            <a:r>
              <a:rPr lang="en-US" sz="1200" b="1" i="0" u="none" strike="noStrike" kern="1200" cap="none" baseline="0" dirty="0">
                <a:solidFill>
                  <a:schemeClr val="dk1"/>
                </a:solidFill>
                <a:latin typeface="Arial"/>
                <a:ea typeface="Arial"/>
                <a:cs typeface="Arial"/>
                <a:sym typeface="Arial"/>
              </a:rPr>
              <a:t>Transport Layer Security (TLS) </a:t>
            </a:r>
            <a:r>
              <a:rPr lang="en-US" sz="1200" b="0" i="0" u="none" strike="noStrike" kern="1200" cap="none" baseline="0" dirty="0">
                <a:solidFill>
                  <a:schemeClr val="dk1"/>
                </a:solidFill>
                <a:latin typeface="Arial"/>
                <a:ea typeface="Arial"/>
                <a:cs typeface="Arial"/>
                <a:sym typeface="Arial"/>
              </a:rPr>
              <a:t>to emphasize that it works at the transport layer. We will refer to it asSSL/TLS, but in actual practice, people simply call it SSL or TLS. This figure shows how an SSL/TLS host-to-host VPN operates.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47804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As Figure 3-27 shows, to convert SSL/TLS from a host-to-host VPN to a remote access VPN, firms place an </a:t>
            </a:r>
            <a:r>
              <a:rPr lang="en-US" sz="1200" b="1" i="0" u="none" strike="noStrike" kern="1200" cap="none" baseline="0" dirty="0">
                <a:solidFill>
                  <a:schemeClr val="dk1"/>
                </a:solidFill>
                <a:latin typeface="Arial"/>
                <a:ea typeface="Arial"/>
                <a:cs typeface="Arial"/>
                <a:sym typeface="Arial"/>
              </a:rPr>
              <a:t>SSL/TLS gateway </a:t>
            </a:r>
            <a:r>
              <a:rPr lang="en-US" sz="1200" b="0" i="0" u="none" strike="noStrike" kern="1200" cap="none" baseline="0" dirty="0">
                <a:solidFill>
                  <a:schemeClr val="dk1"/>
                </a:solidFill>
                <a:latin typeface="Arial"/>
                <a:ea typeface="Arial"/>
                <a:cs typeface="Arial"/>
                <a:sym typeface="Arial"/>
              </a:rPr>
              <a:t>at the border of each site (1). The remote client’s browser (2) establishes a single SSL/TLS connection with the SSL/TLS gateway (3), rather than with</a:t>
            </a:r>
          </a:p>
          <a:p>
            <a:r>
              <a:rPr lang="en-US" sz="1200" b="0" i="0" u="none" strike="noStrike" kern="1200" cap="none" baseline="0" dirty="0">
                <a:solidFill>
                  <a:schemeClr val="dk1"/>
                </a:solidFill>
                <a:latin typeface="Arial"/>
                <a:ea typeface="Arial"/>
                <a:cs typeface="Arial"/>
                <a:sym typeface="Arial"/>
              </a:rPr>
              <a:t>individual hosts within the site.</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02116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Figure 3-28 compares IPsec with the SSL/TLS cryptographic security standard. IPsec is more complex and therefore more expensive to introduce than SSL/TLS, but IPsec is the gold standard in VPN security. It offers the strongest protections and supports centralized corporate control over all IPsec operation on all devices.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84909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IPsec, there are two operating modes: the transport mode and the tunnel mode. Figure 3-29 illustrates how these two modes work. Figure 3-30 compares their characteristics in a table.</a:t>
            </a:r>
          </a:p>
          <a:p>
            <a:r>
              <a:rPr lang="en-US" dirty="0"/>
              <a:t>M03_</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0218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3-31 illustrates how communicating partners negotiate security associations.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4225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E1239E0-EDD5-4A50-8153-B84DF6BA7B23}" type="slidenum">
              <a:rPr lang="en-US" smtClean="0"/>
              <a:pPr/>
              <a:t>2</a:t>
            </a:fld>
            <a:endParaRPr lang="en-US" dirty="0"/>
          </a:p>
        </p:txBody>
      </p:sp>
    </p:spTree>
    <p:extLst>
      <p:ext uri="{BB962C8B-B14F-4D97-AF65-F5344CB8AC3E}">
        <p14:creationId xmlns:p14="http://schemas.microsoft.com/office/powerpoint/2010/main" val="3425203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Public key encryption is used for both confidentiality and authentication. A frequent source of confusion for students is that public key encryption uses different keys for these two goals. This figure illustrates these differences.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137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This figure shows how to create a </a:t>
            </a:r>
            <a:r>
              <a:rPr lang="en-US" sz="1200" b="1" i="0" u="none" strike="noStrike" kern="1200" cap="none" baseline="0" dirty="0">
                <a:solidFill>
                  <a:schemeClr val="dk1"/>
                </a:solidFill>
                <a:latin typeface="Arial"/>
                <a:ea typeface="Arial"/>
                <a:cs typeface="Arial"/>
                <a:sym typeface="Arial"/>
              </a:rPr>
              <a:t>digital signature</a:t>
            </a:r>
            <a:r>
              <a:rPr lang="en-US" sz="1200" b="0" i="0" u="none" strike="noStrike" kern="1200" cap="none" baseline="0" dirty="0">
                <a:solidFill>
                  <a:schemeClr val="dk1"/>
                </a:solidFill>
                <a:latin typeface="Arial"/>
                <a:ea typeface="Arial"/>
                <a:cs typeface="Arial"/>
                <a:sym typeface="Arial"/>
              </a:rPr>
              <a:t>, which authenticates a single message with public key encryption. The process is roughly analogous to the way human signatures authenticate documents.</a:t>
            </a:r>
          </a:p>
          <a:p>
            <a:endParaRPr lang="en-US" sz="1200" b="0" i="0" u="none" strike="noStrike" kern="1200" cap="none" baseline="0" dirty="0">
              <a:solidFill>
                <a:schemeClr val="dk1"/>
              </a:solidFill>
              <a:latin typeface="Arial"/>
              <a:cs typeface="Arial"/>
              <a:sym typeface="Arial"/>
            </a:endParaRPr>
          </a:p>
          <a:p>
            <a:r>
              <a:rPr lang="en-US" sz="1200" b="0" i="0" u="none" strike="noStrike" kern="1200" cap="none" baseline="0" dirty="0">
                <a:solidFill>
                  <a:schemeClr val="dk1"/>
                </a:solidFill>
                <a:latin typeface="Arial"/>
                <a:ea typeface="Arial"/>
                <a:cs typeface="Arial"/>
                <a:sym typeface="Arial"/>
              </a:rPr>
              <a:t>The first step (1) in creating a digital signature for authentication is to hash the plaintext message. The resulting hash is called the </a:t>
            </a:r>
            <a:r>
              <a:rPr lang="en-US" sz="1200" b="1" i="0" u="none" strike="noStrike" kern="1200" cap="none" baseline="0" dirty="0">
                <a:solidFill>
                  <a:schemeClr val="dk1"/>
                </a:solidFill>
                <a:latin typeface="Arial"/>
                <a:ea typeface="Arial"/>
                <a:cs typeface="Arial"/>
                <a:sym typeface="Arial"/>
              </a:rPr>
              <a:t>message digest</a:t>
            </a:r>
            <a:r>
              <a:rPr lang="en-US" sz="1200" b="0" i="0" u="none" strike="noStrike" kern="1200" cap="none" baseline="0" dirty="0">
                <a:solidFill>
                  <a:schemeClr val="dk1"/>
                </a:solidFill>
                <a:latin typeface="Arial"/>
                <a:ea typeface="Arial"/>
                <a:cs typeface="Arial"/>
                <a:sym typeface="Arial"/>
              </a:rPr>
              <a:t>. In the second step (2), the sender encrypts the message digest with the sender’s own private key. Note that the sender used his or her own private key, not the receiver’s public key. This step creates the </a:t>
            </a:r>
            <a:r>
              <a:rPr lang="en-US" sz="1200" b="1" i="0" u="none" strike="noStrike" kern="1200" cap="none" baseline="0" dirty="0">
                <a:solidFill>
                  <a:schemeClr val="dk1"/>
                </a:solidFill>
                <a:latin typeface="Arial"/>
                <a:ea typeface="Arial"/>
                <a:cs typeface="Arial"/>
                <a:sym typeface="Arial"/>
              </a:rPr>
              <a:t>digital signature</a:t>
            </a:r>
            <a:r>
              <a:rPr lang="en-US" sz="1200" b="0" i="0" u="none" strike="noStrike" kern="1200" cap="none" baseline="0" dirty="0">
                <a:solidFill>
                  <a:schemeClr val="dk1"/>
                </a:solidFill>
                <a:latin typeface="Arial"/>
                <a:ea typeface="Arial"/>
                <a:cs typeface="Arial"/>
                <a:sym typeface="Arial"/>
              </a:rPr>
              <a:t>. The third step (3) in using a digital signature for authentication is to send the message. In step four (4), the verifier hashes the original plaintext message with the same hashing algorithm the supplicant used. This should produce a message digest. In step five (5), the verification process begins and the receiver first decrypts the digital signature with the </a:t>
            </a:r>
            <a:r>
              <a:rPr lang="en-US" sz="1200" b="0" i="1" u="none" strike="noStrike" kern="1200" cap="none" baseline="0" dirty="0">
                <a:solidFill>
                  <a:schemeClr val="dk1"/>
                </a:solidFill>
                <a:latin typeface="Arial"/>
                <a:ea typeface="Arial"/>
                <a:cs typeface="Arial"/>
                <a:sym typeface="Arial"/>
              </a:rPr>
              <a:t>true party’s </a:t>
            </a:r>
            <a:r>
              <a:rPr lang="en-US" sz="1200" b="0" i="0" u="none" strike="noStrike" kern="1200" cap="none" baseline="0" dirty="0">
                <a:solidFill>
                  <a:schemeClr val="dk1"/>
                </a:solidFill>
                <a:latin typeface="Arial"/>
                <a:ea typeface="Arial"/>
                <a:cs typeface="Arial"/>
                <a:sym typeface="Arial"/>
              </a:rPr>
              <a:t>public key, which is widely known. Finally, in step six (6) the message digests are compared.</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09503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A digital certificate does not, by itself, authenticate a supplicant. As this figure shows, certificates merely provide the public key of the true party for the verifier to use to make the authentication. Anyone can have the true party’s digital certificate without being the true party, so just having the digital certificate does not authenticate the person or process having the certification.</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70552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A </a:t>
            </a:r>
            <a:r>
              <a:rPr lang="en-US" sz="1200" b="1" i="0" u="none" strike="noStrike" kern="1200" cap="none" baseline="0" dirty="0">
                <a:solidFill>
                  <a:schemeClr val="dk1"/>
                </a:solidFill>
                <a:latin typeface="Arial"/>
                <a:ea typeface="Arial"/>
                <a:cs typeface="Arial"/>
                <a:sym typeface="Arial"/>
              </a:rPr>
              <a:t>digital certificate </a:t>
            </a:r>
            <a:r>
              <a:rPr lang="en-US" sz="1200" b="0" i="0" u="none" strike="noStrike" kern="1200" cap="none" baseline="0" dirty="0">
                <a:solidFill>
                  <a:schemeClr val="dk1"/>
                </a:solidFill>
                <a:latin typeface="Arial"/>
                <a:ea typeface="Arial"/>
                <a:cs typeface="Arial"/>
                <a:sym typeface="Arial"/>
              </a:rPr>
              <a:t>contains a number of fields, which are shown in Figure 3-18. Most importantly, the digital certificate contains the </a:t>
            </a:r>
            <a:r>
              <a:rPr lang="en-US" sz="1200" b="0" i="1" u="none" strike="noStrike" kern="1200" cap="none" baseline="0" dirty="0">
                <a:solidFill>
                  <a:schemeClr val="dk1"/>
                </a:solidFill>
                <a:latin typeface="Arial"/>
                <a:ea typeface="Arial"/>
                <a:cs typeface="Arial"/>
                <a:sym typeface="Arial"/>
              </a:rPr>
              <a:t>name of the true party </a:t>
            </a:r>
            <a:r>
              <a:rPr lang="en-US" sz="1200" b="0" i="0" u="none" strike="noStrike" kern="1200" cap="none" baseline="0" dirty="0">
                <a:solidFill>
                  <a:schemeClr val="dk1"/>
                </a:solidFill>
                <a:latin typeface="Arial"/>
                <a:ea typeface="Arial"/>
                <a:cs typeface="Arial"/>
                <a:sym typeface="Arial"/>
              </a:rPr>
              <a:t>(in the Subject field) and the </a:t>
            </a:r>
            <a:r>
              <a:rPr lang="en-US" sz="1200" b="0" i="1" u="none" strike="noStrike" kern="1200" cap="none" baseline="0" dirty="0">
                <a:solidFill>
                  <a:schemeClr val="dk1"/>
                </a:solidFill>
                <a:latin typeface="Arial"/>
                <a:ea typeface="Arial"/>
                <a:cs typeface="Arial"/>
                <a:sym typeface="Arial"/>
              </a:rPr>
              <a:t>true party’s public key </a:t>
            </a:r>
            <a:r>
              <a:rPr lang="en-US" sz="1200" b="0" i="0" u="none" strike="noStrike" kern="1200" cap="none" baseline="0" dirty="0">
                <a:solidFill>
                  <a:schemeClr val="dk1"/>
                </a:solidFill>
                <a:latin typeface="Arial"/>
                <a:ea typeface="Arial"/>
                <a:cs typeface="Arial"/>
                <a:sym typeface="Arial"/>
              </a:rPr>
              <a:t>(in the Public Key field as shown in this figure. The verifier looks up the digital certificate of the true party, then uses this public key in the digital certificate to test the digital signature of the supplicant.</a:t>
            </a:r>
          </a:p>
          <a:p>
            <a:endParaRPr lang="en-US" sz="1200" b="0" i="0" u="none" strike="noStrike" kern="1200" cap="none" baseline="0" dirty="0">
              <a:solidFill>
                <a:schemeClr val="dk1"/>
              </a:solidFill>
              <a:latin typeface="Arial"/>
              <a:cs typeface="Arial"/>
              <a:sym typeface="Arial"/>
            </a:endParaRPr>
          </a:p>
          <a:p>
            <a:r>
              <a:rPr lang="en-US" sz="1200" b="0" i="0" u="none" strike="noStrike" kern="1200" cap="none" baseline="0" dirty="0">
                <a:solidFill>
                  <a:schemeClr val="dk1"/>
                </a:solidFill>
                <a:latin typeface="Arial"/>
                <a:ea typeface="Arial"/>
                <a:cs typeface="Arial"/>
                <a:sym typeface="Arial"/>
              </a:rPr>
              <a:t>How does the verifier know that the digital certificate is legitimate?</a:t>
            </a:r>
          </a:p>
          <a:p>
            <a:pPr marL="228600" indent="-228600">
              <a:buFont typeface="+mj-lt"/>
              <a:buAutoNum type="arabicPeriod"/>
            </a:pPr>
            <a:r>
              <a:rPr lang="en-US" sz="1200" b="0" i="0" u="none" strike="noStrike" kern="1200" cap="none" baseline="0" dirty="0">
                <a:solidFill>
                  <a:schemeClr val="dk1"/>
                </a:solidFill>
                <a:latin typeface="Arial"/>
                <a:ea typeface="Arial"/>
                <a:cs typeface="Arial"/>
                <a:sym typeface="Arial"/>
              </a:rPr>
              <a:t>First, the verifier must check that the digital certificate is authentic and has not been modified.</a:t>
            </a:r>
          </a:p>
          <a:p>
            <a:pPr marL="228600" indent="-228600">
              <a:buFont typeface="+mj-lt"/>
              <a:buAutoNum type="arabicPeriod"/>
            </a:pPr>
            <a:r>
              <a:rPr lang="en-US" sz="1200" b="0" i="0" u="none" strike="noStrike" kern="1200" cap="none" baseline="0" dirty="0">
                <a:solidFill>
                  <a:schemeClr val="dk1"/>
                </a:solidFill>
                <a:latin typeface="Arial"/>
                <a:ea typeface="Arial"/>
                <a:cs typeface="Arial"/>
                <a:sym typeface="Arial"/>
              </a:rPr>
              <a:t>Second, each digital certificate has dates before which and after which it is not valid. The receiver must check whether the digital certificate is in its </a:t>
            </a:r>
            <a:r>
              <a:rPr lang="en-US" sz="1200" b="1" i="0" u="none" strike="noStrike" kern="1200" cap="none" baseline="0" dirty="0">
                <a:solidFill>
                  <a:schemeClr val="dk1"/>
                </a:solidFill>
                <a:latin typeface="Arial"/>
                <a:ea typeface="Arial"/>
                <a:cs typeface="Arial"/>
                <a:sym typeface="Arial"/>
              </a:rPr>
              <a:t>valid period</a:t>
            </a:r>
            <a:r>
              <a:rPr lang="en-US" sz="1200" b="0" i="0" u="none" strike="noStrike" kern="1200" cap="none" baseline="0" dirty="0">
                <a:solidFill>
                  <a:schemeClr val="dk1"/>
                </a:solidFill>
                <a:latin typeface="Arial"/>
                <a:ea typeface="Arial"/>
                <a:cs typeface="Arial"/>
                <a:sym typeface="Arial"/>
              </a:rPr>
              <a:t>.</a:t>
            </a:r>
          </a:p>
          <a:p>
            <a:pPr marL="228600" indent="-228600">
              <a:buFont typeface="+mj-lt"/>
              <a:buAutoNum type="arabicPeriod"/>
            </a:pPr>
            <a:r>
              <a:rPr lang="en-US" sz="1200" b="0" i="0" u="none" strike="noStrike" kern="1200" cap="none" baseline="0" dirty="0">
                <a:solidFill>
                  <a:schemeClr val="dk1"/>
                </a:solidFill>
                <a:latin typeface="Arial"/>
                <a:ea typeface="Arial"/>
                <a:cs typeface="Arial"/>
                <a:sym typeface="Arial"/>
              </a:rPr>
              <a:t>Third, even during a digital certificate’s valid period, a CA may </a:t>
            </a:r>
            <a:r>
              <a:rPr lang="en-US" sz="1200" b="1" i="0" u="none" strike="noStrike" kern="1200" cap="none" baseline="0" dirty="0">
                <a:solidFill>
                  <a:schemeClr val="dk1"/>
                </a:solidFill>
                <a:latin typeface="Arial"/>
                <a:ea typeface="Arial"/>
                <a:cs typeface="Arial"/>
                <a:sym typeface="Arial"/>
              </a:rPr>
              <a:t>revoke </a:t>
            </a:r>
            <a:r>
              <a:rPr lang="en-US" sz="1200" b="0" i="0" u="none" strike="noStrike" kern="1200" cap="none" baseline="0" dirty="0">
                <a:solidFill>
                  <a:schemeClr val="dk1"/>
                </a:solidFill>
                <a:latin typeface="Arial"/>
                <a:ea typeface="Arial"/>
                <a:cs typeface="Arial"/>
                <a:sym typeface="Arial"/>
              </a:rPr>
              <a:t>a digital certificate, for instance, if there is misbehavior on the part of the certificate subject. Receivers should not accept revoked certificates.</a:t>
            </a:r>
          </a:p>
          <a:p>
            <a:pPr marL="228600" indent="-228600">
              <a:buFont typeface="+mj-lt"/>
              <a:buAutoNum type="arabicPeriod"/>
            </a:pPr>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To check for revocation, the verifier can download the certificate authority’s </a:t>
            </a:r>
            <a:r>
              <a:rPr lang="en-US" sz="1200" b="1" i="0" u="none" strike="noStrike" kern="1200" cap="none" baseline="0" dirty="0">
                <a:solidFill>
                  <a:schemeClr val="dk1"/>
                </a:solidFill>
                <a:latin typeface="Arial"/>
                <a:ea typeface="Arial"/>
                <a:cs typeface="Arial"/>
                <a:sym typeface="Arial"/>
              </a:rPr>
              <a:t>certificate revocation list</a:t>
            </a:r>
            <a:r>
              <a:rPr lang="en-US" sz="1200" b="0" i="0" u="none" strike="noStrike" kern="1200" cap="none" baseline="0" dirty="0">
                <a:solidFill>
                  <a:schemeClr val="dk1"/>
                </a:solidFill>
                <a:latin typeface="Arial"/>
                <a:ea typeface="Arial"/>
                <a:cs typeface="Arial"/>
                <a:sym typeface="Arial"/>
              </a:rPr>
              <a:t>. If the serial number of the certificate is in the list, then the CA has revoked the digital certificate.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17778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The HMAC uses a key exchanged during the initial negotiation phase. However, it does not use this key for symmetric key encryption. Rather, as this figure shows, the sender adds the key to each outgoing message (1), then hashes the combined message and key (2). This hash is the </a:t>
            </a:r>
            <a:r>
              <a:rPr lang="en-US" sz="1200" b="1" i="0" u="none" strike="noStrike" kern="1200" cap="none" baseline="0" dirty="0">
                <a:solidFill>
                  <a:schemeClr val="dk1"/>
                </a:solidFill>
                <a:latin typeface="Arial"/>
                <a:ea typeface="Arial"/>
                <a:cs typeface="Arial"/>
                <a:sym typeface="Arial"/>
              </a:rPr>
              <a:t>key-hashed method authentication code (HMAC)</a:t>
            </a:r>
            <a:r>
              <a:rPr lang="en-US" sz="1200" b="0" i="0" u="none" strike="noStrike" kern="1200" cap="none" baseline="0" dirty="0">
                <a:solidFill>
                  <a:schemeClr val="dk1"/>
                </a:solidFill>
                <a:latin typeface="Arial"/>
                <a:ea typeface="Arial"/>
                <a:cs typeface="Arial"/>
                <a:sym typeface="Arial"/>
              </a:rPr>
              <a:t>. The sender adds the HMAC to the message (3) and then encrypts this combined bit stream with symmetric key encryption (4).</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26857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The first task in establishing a cryptographic system is selecting a </a:t>
            </a:r>
            <a:r>
              <a:rPr lang="en-US" sz="1200" b="1" i="0" u="none" strike="noStrike" kern="1200" cap="none" baseline="0" dirty="0">
                <a:solidFill>
                  <a:schemeClr val="dk1"/>
                </a:solidFill>
                <a:latin typeface="Arial"/>
                <a:ea typeface="Arial"/>
                <a:cs typeface="Arial"/>
                <a:sym typeface="Arial"/>
              </a:rPr>
              <a:t>cryptographic system standard </a:t>
            </a:r>
            <a:r>
              <a:rPr lang="en-US" sz="1200" b="0" i="0" u="none" strike="noStrike" kern="1200" cap="none" baseline="0" dirty="0">
                <a:solidFill>
                  <a:schemeClr val="dk1"/>
                </a:solidFill>
                <a:latin typeface="Arial"/>
                <a:ea typeface="Arial"/>
                <a:cs typeface="Arial"/>
                <a:sym typeface="Arial"/>
              </a:rPr>
              <a:t>for the dialogue. This figure shows that after selecting a cryptographic system standard the remaining handshaking stages are performed.</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62626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dk1"/>
                </a:solidFill>
                <a:latin typeface="Arial"/>
                <a:ea typeface="Arial"/>
                <a:cs typeface="Arial"/>
                <a:sym typeface="Arial"/>
              </a:rPr>
              <a:t>Cryptographic systems are often used over untrusted networks. This figure shows that a </a:t>
            </a:r>
            <a:r>
              <a:rPr lang="en-US" sz="1200" b="1" i="0" u="none" strike="noStrike" kern="1200" cap="none" baseline="0" dirty="0">
                <a:solidFill>
                  <a:schemeClr val="dk1"/>
                </a:solidFill>
                <a:latin typeface="Arial"/>
                <a:ea typeface="Arial"/>
                <a:cs typeface="Arial"/>
                <a:sym typeface="Arial"/>
              </a:rPr>
              <a:t>virtual private network (VPN) </a:t>
            </a:r>
            <a:r>
              <a:rPr lang="en-US" sz="1200" b="0" i="0" u="none" strike="noStrike" kern="1200" cap="none" baseline="0" dirty="0">
                <a:solidFill>
                  <a:schemeClr val="dk1"/>
                </a:solidFill>
                <a:latin typeface="Arial"/>
                <a:ea typeface="Arial"/>
                <a:cs typeface="Arial"/>
                <a:sym typeface="Arial"/>
              </a:rPr>
              <a:t>is created by using a cryptographic system to secure communication over an untrusted network (the Internet, a wireless LAN, etc.).individual hosts within the site.</a:t>
            </a:r>
          </a:p>
          <a:p>
            <a:endParaRPr lang="en-US" sz="1200" b="0" i="0" u="none" strike="noStrike" kern="1200" cap="none" baseline="0" dirty="0">
              <a:solidFill>
                <a:schemeClr val="dk1"/>
              </a:solidFill>
              <a:latin typeface="Arial"/>
              <a:cs typeface="Arial"/>
              <a:sym typeface="Arial"/>
            </a:endParaRPr>
          </a:p>
          <a:p>
            <a:r>
              <a:rPr lang="en-US" sz="1200" b="0" i="0" u="none" strike="noStrike" kern="1200" cap="none" baseline="0" dirty="0">
                <a:solidFill>
                  <a:schemeClr val="dk1"/>
                </a:solidFill>
                <a:latin typeface="Arial"/>
                <a:ea typeface="Arial"/>
                <a:cs typeface="Arial"/>
                <a:sym typeface="Arial"/>
              </a:rPr>
              <a:t>This figure illustrates three types of VPNs. The simplest type is the host-to-host VPN. As exemplified by VPN 1, a </a:t>
            </a:r>
            <a:r>
              <a:rPr lang="en-US" sz="1200" b="1" i="0" u="none" strike="noStrike" kern="1200" cap="none" baseline="0" dirty="0">
                <a:solidFill>
                  <a:schemeClr val="dk1"/>
                </a:solidFill>
                <a:latin typeface="Arial"/>
                <a:ea typeface="Arial"/>
                <a:cs typeface="Arial"/>
                <a:sym typeface="Arial"/>
              </a:rPr>
              <a:t>host-to-host VPN </a:t>
            </a:r>
            <a:r>
              <a:rPr lang="en-US" sz="1200" b="0" i="0" u="none" strike="noStrike" kern="1200" cap="none" baseline="0" dirty="0">
                <a:solidFill>
                  <a:schemeClr val="dk1"/>
                </a:solidFill>
                <a:latin typeface="Arial"/>
                <a:ea typeface="Arial"/>
                <a:cs typeface="Arial"/>
                <a:sym typeface="Arial"/>
              </a:rPr>
              <a:t>connects a single client over an untrusted network to a single server.</a:t>
            </a:r>
          </a:p>
          <a:p>
            <a:endParaRPr lang="en-US" sz="1200" b="0" i="0" u="none" strike="noStrike" kern="1200" cap="none" baseline="0" dirty="0">
              <a:solidFill>
                <a:schemeClr val="dk1"/>
              </a:solidFill>
              <a:latin typeface="Arial"/>
              <a:cs typeface="Arial"/>
              <a:sym typeface="Arial"/>
            </a:endParaRPr>
          </a:p>
          <a:p>
            <a:r>
              <a:rPr lang="en-US" sz="1200" b="0" i="0" u="none" strike="noStrike" kern="1200" cap="none" baseline="0" dirty="0">
                <a:solidFill>
                  <a:schemeClr val="dk1"/>
                </a:solidFill>
                <a:latin typeface="Arial"/>
                <a:ea typeface="Arial"/>
                <a:cs typeface="Arial"/>
                <a:sym typeface="Arial"/>
              </a:rPr>
              <a:t>In turn, a </a:t>
            </a:r>
            <a:r>
              <a:rPr lang="en-US" sz="1200" b="1" i="0" u="none" strike="noStrike" kern="1200" cap="none" baseline="0" dirty="0">
                <a:solidFill>
                  <a:schemeClr val="dk1"/>
                </a:solidFill>
                <a:latin typeface="Arial"/>
                <a:ea typeface="Arial"/>
                <a:cs typeface="Arial"/>
                <a:sym typeface="Arial"/>
              </a:rPr>
              <a:t>remote access VPN </a:t>
            </a:r>
            <a:r>
              <a:rPr lang="en-US" sz="1200" b="0" i="0" u="none" strike="noStrike" kern="1200" cap="none" baseline="0" dirty="0">
                <a:solidFill>
                  <a:schemeClr val="dk1"/>
                </a:solidFill>
                <a:latin typeface="Arial"/>
                <a:ea typeface="Arial"/>
                <a:cs typeface="Arial"/>
                <a:sym typeface="Arial"/>
              </a:rPr>
              <a:t>connects a single remote PC over an untrusted network to a site network (see VPN 2).</a:t>
            </a:r>
          </a:p>
          <a:p>
            <a:endParaRPr lang="en-US" dirty="0"/>
          </a:p>
          <a:p>
            <a:r>
              <a:rPr lang="en-US" sz="1200" b="0" i="0" u="none" strike="noStrike" kern="1200" cap="none" baseline="0" dirty="0">
                <a:solidFill>
                  <a:schemeClr val="dk1"/>
                </a:solidFill>
                <a:latin typeface="Arial"/>
                <a:ea typeface="Arial"/>
                <a:cs typeface="Arial"/>
                <a:sym typeface="Arial"/>
              </a:rPr>
              <a:t>Finally, </a:t>
            </a:r>
            <a:r>
              <a:rPr lang="en-US" sz="1200" b="1" i="0" u="none" strike="noStrike" kern="1200" cap="none" baseline="0" dirty="0">
                <a:solidFill>
                  <a:schemeClr val="dk1"/>
                </a:solidFill>
                <a:latin typeface="Arial"/>
                <a:ea typeface="Arial"/>
                <a:cs typeface="Arial"/>
                <a:sym typeface="Arial"/>
              </a:rPr>
              <a:t>site-to-site VPNs </a:t>
            </a:r>
            <a:r>
              <a:rPr lang="en-US" sz="1200" b="0" i="0" u="none" strike="noStrike" kern="1200" cap="none" baseline="0" dirty="0">
                <a:solidFill>
                  <a:schemeClr val="dk1"/>
                </a:solidFill>
                <a:latin typeface="Arial"/>
                <a:ea typeface="Arial"/>
                <a:cs typeface="Arial"/>
                <a:sym typeface="Arial"/>
              </a:rPr>
              <a:t>(see VPN 3) protect all traffic flowing over an untrusted network between a pair of sites.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50088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3/10/2024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4237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3/10/2024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61135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3/10/2024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263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3/10/2024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957588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3/10/2024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944882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3/10/2024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763959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3/10/2024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188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3/10/2024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8202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3/10/2024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61871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3/10/2024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36554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3/10/2024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25362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3/10/2024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563443757"/>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hesslstore.com/blog/ssl-certificate-still-sha-1-thumbpri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cyte.net/resources/cybersecurity-curriculum/interactive-lessons/cryptography/public-key-infrastructu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ink.springer.com/chapter/10.1007/978-3-030-63115-4_1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hesslstore.com/blog/ssl-certificate-still-sha-1-thumbprint/" TargetMode="External"/><Relationship Id="rId2" Type="http://schemas.openxmlformats.org/officeDocument/2006/relationships/hyperlink" Target="https://developer.visa.com/pages/trusted_certifying_authoriti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8">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3" descr="Overlapping hexagons creating a seamless design">
            <a:extLst>
              <a:ext uri="{FF2B5EF4-FFF2-40B4-BE49-F238E27FC236}">
                <a16:creationId xmlns:a16="http://schemas.microsoft.com/office/drawing/2014/main" id="{4A3BC331-4320-4FC5-8F39-B6C260E45522}"/>
              </a:ext>
            </a:extLst>
          </p:cNvPr>
          <p:cNvPicPr>
            <a:picLocks noChangeAspect="1"/>
          </p:cNvPicPr>
          <p:nvPr/>
        </p:nvPicPr>
        <p:blipFill rotWithShape="1">
          <a:blip r:embed="rId3">
            <a:alphaModFix amt="50000"/>
          </a:blip>
          <a:srcRect t="38890" b="4860"/>
          <a:stretch/>
        </p:blipFill>
        <p:spPr>
          <a:xfrm>
            <a:off x="20" y="10"/>
            <a:ext cx="12191980" cy="6857990"/>
          </a:xfrm>
          <a:prstGeom prst="rect">
            <a:avLst/>
          </a:prstGeom>
        </p:spPr>
      </p:pic>
      <p:sp>
        <p:nvSpPr>
          <p:cNvPr id="2" name="Title 1">
            <a:extLst>
              <a:ext uri="{FF2B5EF4-FFF2-40B4-BE49-F238E27FC236}">
                <a16:creationId xmlns:a16="http://schemas.microsoft.com/office/drawing/2014/main" id="{FF4394CF-DE8B-4637-8D72-2D79A8DE9FC2}"/>
              </a:ext>
            </a:extLst>
          </p:cNvPr>
          <p:cNvSpPr>
            <a:spLocks noGrp="1"/>
          </p:cNvSpPr>
          <p:nvPr>
            <p:ph type="ctrTitle"/>
          </p:nvPr>
        </p:nvSpPr>
        <p:spPr>
          <a:xfrm>
            <a:off x="1429612" y="1013984"/>
            <a:ext cx="6952388" cy="3260635"/>
          </a:xfrm>
        </p:spPr>
        <p:txBody>
          <a:bodyPr>
            <a:normAutofit/>
          </a:bodyPr>
          <a:lstStyle/>
          <a:p>
            <a:r>
              <a:rPr lang="en-NZ" dirty="0">
                <a:solidFill>
                  <a:srgbClr val="FFFFFF"/>
                </a:solidFill>
              </a:rPr>
              <a:t>COMP821 semester 1 2024</a:t>
            </a:r>
          </a:p>
        </p:txBody>
      </p:sp>
      <p:sp>
        <p:nvSpPr>
          <p:cNvPr id="3" name="Subtitle 2">
            <a:extLst>
              <a:ext uri="{FF2B5EF4-FFF2-40B4-BE49-F238E27FC236}">
                <a16:creationId xmlns:a16="http://schemas.microsoft.com/office/drawing/2014/main" id="{BD6DACF5-C40B-4312-A4EF-DBFD4046F795}"/>
              </a:ext>
            </a:extLst>
          </p:cNvPr>
          <p:cNvSpPr>
            <a:spLocks noGrp="1"/>
          </p:cNvSpPr>
          <p:nvPr>
            <p:ph type="subTitle" idx="1"/>
          </p:nvPr>
        </p:nvSpPr>
        <p:spPr>
          <a:xfrm>
            <a:off x="1429612" y="4848464"/>
            <a:ext cx="7714388" cy="1085849"/>
          </a:xfrm>
        </p:spPr>
        <p:txBody>
          <a:bodyPr>
            <a:normAutofit/>
          </a:bodyPr>
          <a:lstStyle/>
          <a:p>
            <a:r>
              <a:rPr lang="en-NZ" dirty="0">
                <a:solidFill>
                  <a:srgbClr val="FFFFFF"/>
                </a:solidFill>
              </a:rPr>
              <a:t>Session 3  Cryptography and cryptographic systems Part 2 </a:t>
            </a:r>
          </a:p>
        </p:txBody>
      </p:sp>
      <p:cxnSp>
        <p:nvCxnSpPr>
          <p:cNvPr id="29" name="Straight Connector 10">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3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4B10-D7FE-0D68-57F9-52B4A7CEE08D}"/>
              </a:ext>
            </a:extLst>
          </p:cNvPr>
          <p:cNvSpPr>
            <a:spLocks noGrp="1"/>
          </p:cNvSpPr>
          <p:nvPr>
            <p:ph type="title"/>
          </p:nvPr>
        </p:nvSpPr>
        <p:spPr>
          <a:xfrm>
            <a:off x="1429566" y="554182"/>
            <a:ext cx="9238434" cy="1632829"/>
          </a:xfrm>
        </p:spPr>
        <p:txBody>
          <a:bodyPr/>
          <a:lstStyle/>
          <a:p>
            <a:r>
              <a:rPr lang="en-US" sz="2800" dirty="0">
                <a:hlinkClick r:id="rId2"/>
              </a:rPr>
              <a:t>https://www.thesslstore.com/blog/ssl-certificate-still-sha-1-thumbprint/</a:t>
            </a:r>
            <a:r>
              <a:rPr lang="en-US" sz="2800" dirty="0"/>
              <a:t> </a:t>
            </a:r>
            <a:br>
              <a:rPr lang="en-US" sz="2800" dirty="0"/>
            </a:br>
            <a:endParaRPr lang="en-NZ" dirty="0"/>
          </a:p>
        </p:txBody>
      </p:sp>
      <p:sp>
        <p:nvSpPr>
          <p:cNvPr id="3" name="Content Placeholder 2">
            <a:extLst>
              <a:ext uri="{FF2B5EF4-FFF2-40B4-BE49-F238E27FC236}">
                <a16:creationId xmlns:a16="http://schemas.microsoft.com/office/drawing/2014/main" id="{AFA42201-E581-DC1A-F261-E398022CB581}"/>
              </a:ext>
            </a:extLst>
          </p:cNvPr>
          <p:cNvSpPr>
            <a:spLocks noGrp="1"/>
          </p:cNvSpPr>
          <p:nvPr>
            <p:ph idx="1"/>
          </p:nvPr>
        </p:nvSpPr>
        <p:spPr>
          <a:xfrm>
            <a:off x="1429566" y="2187011"/>
            <a:ext cx="9238434" cy="4426226"/>
          </a:xfrm>
        </p:spPr>
        <p:txBody>
          <a:bodyPr/>
          <a:lstStyle/>
          <a:p>
            <a:r>
              <a:rPr lang="en-NZ" b="0" i="0" dirty="0">
                <a:effectLst/>
                <a:latin typeface="Arial" panose="020B0604020202020204" pitchFamily="34" charset="0"/>
              </a:rPr>
              <a:t>A certificate thumbprint is a unique identifier that no other certificate should have.</a:t>
            </a:r>
          </a:p>
          <a:p>
            <a:r>
              <a:rPr lang="en-NZ" dirty="0">
                <a:latin typeface="Arial" panose="020B0604020202020204" pitchFamily="34" charset="0"/>
              </a:rPr>
              <a:t>Since 2015, SHA -1 is not  used in SSL, SHA-2  is (SHA256)</a:t>
            </a:r>
          </a:p>
          <a:p>
            <a:r>
              <a:rPr lang="en-NZ" b="0" i="0" dirty="0">
                <a:effectLst/>
                <a:latin typeface="Arial" panose="020B0604020202020204" pitchFamily="34" charset="0"/>
              </a:rPr>
              <a:t>The thumbprint and the signature are not y unrelated. In a way, the thumbprint is not actually a part of the certificate. It’s calculated and displayed for your reference</a:t>
            </a:r>
          </a:p>
        </p:txBody>
      </p:sp>
    </p:spTree>
    <p:extLst>
      <p:ext uri="{BB962C8B-B14F-4D97-AF65-F5344CB8AC3E}">
        <p14:creationId xmlns:p14="http://schemas.microsoft.com/office/powerpoint/2010/main" val="207089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CBC2BE-7516-232A-36BB-23A73E3C496A}"/>
              </a:ext>
            </a:extLst>
          </p:cNvPr>
          <p:cNvPicPr>
            <a:picLocks noChangeAspect="1"/>
          </p:cNvPicPr>
          <p:nvPr/>
        </p:nvPicPr>
        <p:blipFill rotWithShape="1">
          <a:blip r:embed="rId2"/>
          <a:srcRect t="3016" b="8203"/>
          <a:stretch/>
        </p:blipFill>
        <p:spPr>
          <a:xfrm>
            <a:off x="609600" y="194732"/>
            <a:ext cx="10329948" cy="5731935"/>
          </a:xfrm>
          <a:prstGeom prst="rect">
            <a:avLst/>
          </a:prstGeom>
        </p:spPr>
      </p:pic>
    </p:spTree>
    <p:extLst>
      <p:ext uri="{BB962C8B-B14F-4D97-AF65-F5344CB8AC3E}">
        <p14:creationId xmlns:p14="http://schemas.microsoft.com/office/powerpoint/2010/main" val="383594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05AD5F-BC47-9F1A-8105-D13153E912BD}"/>
              </a:ext>
            </a:extLst>
          </p:cNvPr>
          <p:cNvPicPr>
            <a:picLocks noChangeAspect="1"/>
          </p:cNvPicPr>
          <p:nvPr/>
        </p:nvPicPr>
        <p:blipFill rotWithShape="1">
          <a:blip r:embed="rId2"/>
          <a:srcRect t="2330" b="9179"/>
          <a:stretch/>
        </p:blipFill>
        <p:spPr>
          <a:xfrm>
            <a:off x="609600" y="821267"/>
            <a:ext cx="10298545" cy="5469466"/>
          </a:xfrm>
          <a:prstGeom prst="rect">
            <a:avLst/>
          </a:prstGeom>
        </p:spPr>
      </p:pic>
    </p:spTree>
    <p:extLst>
      <p:ext uri="{BB962C8B-B14F-4D97-AF65-F5344CB8AC3E}">
        <p14:creationId xmlns:p14="http://schemas.microsoft.com/office/powerpoint/2010/main" val="3565135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29566" y="517237"/>
            <a:ext cx="9238434" cy="1126836"/>
          </a:xfrm>
        </p:spPr>
        <p:txBody>
          <a:bodyPr/>
          <a:lstStyle/>
          <a:p>
            <a:r>
              <a:rPr lang="en-US" dirty="0"/>
              <a:t>Key-Hashed Message Authentication Code (HMAC)</a:t>
            </a:r>
          </a:p>
        </p:txBody>
      </p:sp>
      <p:pic>
        <p:nvPicPr>
          <p:cNvPr id="4" name="Content Placeholder 3" descr="The illustration shows two parts of the authentication process. Top part is labeled Sender (Supplicant) Authentication Operations and contains the following steps labeled accordingly in a linear unidirectional flow:&#10;• Key with Original Plaintext: 1. Adds key to original plaintext.&#10;• Flow arrow: 2. Hashes combination with SHA-224, SHA-256, SHA-384, SHA-512, etc. (no encryption).&#10;• HMAC: Key-hashed message authentication code (HMAC). &#10;• Flow arrow: 3. Appends HMAC to plaintext before transmission.&#10;• HMAC with Original Plaintext.&#10;This is followed by a bidirectional arrow which divides the top and bottom parts of the process, and is labeled 4. Trans-mission with confidentiality (details not shown). &#10;Bottom part is labeled Receiver (Verifier) Operations for Authentication and contains the following steps labeled ac-cordingly in a linear flow:&#10;• Key with Transmitted Plaintext: 5. Hashes with SHA-224, SHA-256, SHA-384, SHA-512, etc. &#10;• Flow arrow.&#10;• HMAC: Computed HMAC.&#10;• Bidirectional arrow: 6. Compares the two HMACs (above the arrow) and 7. If equal, authenticated; if not, reject (be-low the arrow). &#10;• HMAC: Transmitted HMAC.">
            <a:extLst>
              <a:ext uri="{FF2B5EF4-FFF2-40B4-BE49-F238E27FC236}">
                <a16:creationId xmlns:a16="http://schemas.microsoft.com/office/drawing/2014/main" id="{773234BD-DFD8-4C99-A922-E42ED56E9EAF}"/>
              </a:ext>
            </a:extLst>
          </p:cNvPr>
          <p:cNvPicPr>
            <a:picLocks noGrp="1" noChangeAspect="1"/>
          </p:cNvPicPr>
          <p:nvPr>
            <p:ph idx="1"/>
          </p:nvPr>
        </p:nvPicPr>
        <p:blipFill rotWithShape="1">
          <a:blip r:embed="rId3"/>
          <a:srcRect b="4418"/>
          <a:stretch/>
        </p:blipFill>
        <p:spPr>
          <a:xfrm>
            <a:off x="5751645" y="1785180"/>
            <a:ext cx="4508870" cy="4696428"/>
          </a:xfrm>
        </p:spPr>
      </p:pic>
      <p:sp>
        <p:nvSpPr>
          <p:cNvPr id="6" name="Slide Number Placeholder 3"/>
          <p:cNvSpPr>
            <a:spLocks noGrp="1"/>
          </p:cNvSpPr>
          <p:nvPr>
            <p:ph type="sldNum" sz="quarter" idx="4294967295"/>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13</a:t>
            </a:fld>
            <a:endParaRPr lang="en-US" dirty="0">
              <a:solidFill>
                <a:schemeClr val="bg1"/>
              </a:solidFill>
              <a:latin typeface="Lucida Sans Unicode"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3219" y="293605"/>
            <a:ext cx="9238434" cy="857559"/>
          </a:xfrm>
        </p:spPr>
        <p:txBody>
          <a:bodyPr/>
          <a:lstStyle/>
          <a:p>
            <a:r>
              <a:rPr lang="en-US" dirty="0"/>
              <a:t>HMACs vs Digital Signatures</a:t>
            </a:r>
          </a:p>
        </p:txBody>
      </p:sp>
      <p:sp>
        <p:nvSpPr>
          <p:cNvPr id="2" name="Content Placeholder 1"/>
          <p:cNvSpPr>
            <a:spLocks noGrp="1"/>
          </p:cNvSpPr>
          <p:nvPr>
            <p:ph idx="1"/>
          </p:nvPr>
        </p:nvSpPr>
        <p:spPr>
          <a:xfrm>
            <a:off x="762000" y="1221615"/>
            <a:ext cx="8229600" cy="4950585"/>
          </a:xfrm>
        </p:spPr>
        <p:txBody>
          <a:bodyPr/>
          <a:lstStyle/>
          <a:p>
            <a:r>
              <a:rPr lang="en-US" dirty="0"/>
              <a:t>Both authenticate and , provide a message integrity check </a:t>
            </a:r>
          </a:p>
          <a:p>
            <a:pPr lvl="1"/>
            <a:r>
              <a:rPr lang="en-US" dirty="0"/>
              <a:t>--If the message has been altered, the authentication method will fail automatically</a:t>
            </a:r>
          </a:p>
          <a:p>
            <a:pPr marL="101600" indent="0">
              <a:buNone/>
            </a:pPr>
            <a:endParaRPr lang="en-US" dirty="0"/>
          </a:p>
          <a:p>
            <a:pPr marL="101600" indent="0">
              <a:buNone/>
            </a:pPr>
            <a:r>
              <a:rPr lang="en-US" dirty="0"/>
              <a:t>Comparison </a:t>
            </a:r>
          </a:p>
          <a:p>
            <a:pPr marL="101600" indent="0">
              <a:buNone/>
            </a:pPr>
            <a:r>
              <a:rPr lang="en-US" dirty="0"/>
              <a:t>Digital signature: </a:t>
            </a:r>
          </a:p>
          <a:p>
            <a:pPr lvl="2"/>
            <a:r>
              <a:rPr lang="en-US" dirty="0"/>
              <a:t>Uses public key encryption for authentication</a:t>
            </a:r>
          </a:p>
          <a:p>
            <a:pPr lvl="2"/>
            <a:r>
              <a:rPr lang="en-US" dirty="0"/>
              <a:t>Very strong but expensive</a:t>
            </a:r>
          </a:p>
          <a:p>
            <a:pPr lvl="1"/>
            <a:r>
              <a:rPr lang="en-US" dirty="0"/>
              <a:t>Key-Hashed Message Authentication Codes</a:t>
            </a:r>
          </a:p>
          <a:p>
            <a:pPr lvl="2"/>
            <a:r>
              <a:rPr lang="en-US" dirty="0"/>
              <a:t>An alternate authentication method using hashing</a:t>
            </a:r>
          </a:p>
          <a:p>
            <a:pPr lvl="2"/>
            <a:r>
              <a:rPr lang="en-US" dirty="0"/>
              <a:t>Much less expensive than digital signature authentication</a:t>
            </a:r>
          </a:p>
          <a:p>
            <a:pPr lvl="2"/>
            <a:r>
              <a:rPr lang="en-US" dirty="0"/>
              <a:t>Much more widely used</a:t>
            </a:r>
          </a:p>
          <a:p>
            <a:pPr lvl="2"/>
            <a:endParaRPr lang="en-US" dirty="0"/>
          </a:p>
        </p:txBody>
      </p:sp>
      <p:sp>
        <p:nvSpPr>
          <p:cNvPr id="6" name="Slide Number Placeholder 3"/>
          <p:cNvSpPr>
            <a:spLocks noGrp="1"/>
          </p:cNvSpPr>
          <p:nvPr>
            <p:ph type="sldNum" sz="quarter" idx="4294967295"/>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14</a:t>
            </a:fld>
            <a:endParaRPr lang="en-US" dirty="0">
              <a:solidFill>
                <a:schemeClr val="bg1"/>
              </a:solidFill>
              <a:latin typeface="Lucida Sans Unicode"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Another Security Objective: </a:t>
            </a:r>
            <a:r>
              <a:rPr lang="en-US" dirty="0" err="1"/>
              <a:t>Nonrepudaition</a:t>
            </a:r>
            <a:endParaRPr lang="en-US" dirty="0"/>
          </a:p>
        </p:txBody>
      </p:sp>
      <p:sp>
        <p:nvSpPr>
          <p:cNvPr id="77826" name="Content Placeholder 1"/>
          <p:cNvSpPr>
            <a:spLocks noGrp="1"/>
          </p:cNvSpPr>
          <p:nvPr>
            <p:ph idx="1"/>
          </p:nvPr>
        </p:nvSpPr>
        <p:spPr/>
        <p:txBody>
          <a:bodyPr>
            <a:normAutofit/>
          </a:bodyPr>
          <a:lstStyle/>
          <a:p>
            <a:r>
              <a:rPr lang="en-US" dirty="0"/>
              <a:t>Nonrepudiation</a:t>
            </a:r>
          </a:p>
          <a:p>
            <a:pPr lvl="1"/>
            <a:r>
              <a:rPr lang="en-US" sz="1800" dirty="0"/>
              <a:t>Means that the sender cannot deny that he or she sent a message</a:t>
            </a:r>
          </a:p>
          <a:p>
            <a:pPr lvl="1"/>
            <a:r>
              <a:rPr lang="en-US" sz="1800" dirty="0"/>
              <a:t>With digital signatures, the sender must use his or her private key</a:t>
            </a:r>
          </a:p>
          <a:p>
            <a:pPr lvl="2"/>
            <a:r>
              <a:rPr lang="en-US" sz="1800" dirty="0"/>
              <a:t>It is difficult to repudiate that you sent something if you use your private key</a:t>
            </a:r>
          </a:p>
          <a:p>
            <a:pPr lvl="1"/>
            <a:r>
              <a:rPr lang="en-US" sz="1800" dirty="0"/>
              <a:t>With HMACs, both parties know the key used to create the HMAC</a:t>
            </a:r>
          </a:p>
          <a:p>
            <a:pPr lvl="2"/>
            <a:r>
              <a:rPr lang="en-US" sz="1800" dirty="0"/>
              <a:t>The sender </a:t>
            </a:r>
            <a:r>
              <a:rPr lang="en-US" sz="1800" dirty="0">
                <a:solidFill>
                  <a:srgbClr val="FF0000"/>
                </a:solidFill>
              </a:rPr>
              <a:t>can repudiate </a:t>
            </a:r>
            <a:r>
              <a:rPr lang="en-US" sz="1800" dirty="0"/>
              <a:t>the message, claiming that the receiver created it</a:t>
            </a:r>
          </a:p>
        </p:txBody>
      </p:sp>
      <p:sp>
        <p:nvSpPr>
          <p:cNvPr id="6" name="Slide Number Placeholder 3"/>
          <p:cNvSpPr>
            <a:spLocks noGrp="1"/>
          </p:cNvSpPr>
          <p:nvPr>
            <p:ph type="sldNum" sz="quarter" idx="4294967295"/>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15</a:t>
            </a:fld>
            <a:endParaRPr lang="en-US" dirty="0">
              <a:solidFill>
                <a:schemeClr val="bg1"/>
              </a:solidFill>
              <a:latin typeface="Lucida Sans Unicode"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Cryptographic Systems</a:t>
            </a:r>
          </a:p>
        </p:txBody>
      </p:sp>
      <p:sp>
        <p:nvSpPr>
          <p:cNvPr id="9" name="Slide Number Placeholder 3"/>
          <p:cNvSpPr>
            <a:spLocks noGrp="1"/>
          </p:cNvSpPr>
          <p:nvPr>
            <p:ph type="sldNum" sz="quarter" idx="4294967295"/>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16</a:t>
            </a:fld>
            <a:endParaRPr lang="en-US" dirty="0">
              <a:solidFill>
                <a:schemeClr val="bg1"/>
              </a:solidFill>
              <a:latin typeface="Lucida Sans Unicode" pitchFamily="34" charset="0"/>
            </a:endParaRPr>
          </a:p>
        </p:txBody>
      </p:sp>
      <p:sp>
        <p:nvSpPr>
          <p:cNvPr id="4" name="Content Placeholder 3">
            <a:extLst>
              <a:ext uri="{FF2B5EF4-FFF2-40B4-BE49-F238E27FC236}">
                <a16:creationId xmlns:a16="http://schemas.microsoft.com/office/drawing/2014/main" id="{FB296A42-A279-40BE-ADB8-B67E891EA879}"/>
              </a:ext>
            </a:extLst>
          </p:cNvPr>
          <p:cNvSpPr>
            <a:spLocks noGrp="1"/>
          </p:cNvSpPr>
          <p:nvPr>
            <p:ph idx="1"/>
          </p:nvPr>
        </p:nvSpPr>
        <p:spPr/>
        <p:txBody>
          <a:bodyPr/>
          <a:lstStyle/>
          <a:p>
            <a:endParaRPr lang="en-NZ"/>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1CA649-6230-44A4-82CD-E39AEAF83E27}"/>
              </a:ext>
            </a:extLst>
          </p:cNvPr>
          <p:cNvSpPr>
            <a:spLocks noGrp="1"/>
          </p:cNvSpPr>
          <p:nvPr>
            <p:ph type="title"/>
          </p:nvPr>
        </p:nvSpPr>
        <p:spPr>
          <a:xfrm>
            <a:off x="616373" y="5768533"/>
            <a:ext cx="3217333" cy="431260"/>
          </a:xfrm>
        </p:spPr>
        <p:txBody>
          <a:bodyPr/>
          <a:lstStyle/>
          <a:p>
            <a:r>
              <a:rPr lang="en-US" sz="1600" dirty="0"/>
              <a:t>Figure 3-24</a:t>
            </a:r>
          </a:p>
        </p:txBody>
      </p:sp>
      <p:pic>
        <p:nvPicPr>
          <p:cNvPr id="5" name="Content Placeholder 4" descr="The illustration shows the following five stages of communication, all depicted by bidirectional arrows, between an image of a client PC and an image of a server, with the passage of time depicted by unidirectional arrow: &#10;• Selection of cryptographic system Client PC standard (SSL/TLS, IPsec). &#10;• Handshaking Stage 1: Negotiation of security methods and options. &#10;• Handshaking Stage 2: Authentication (usually mutual). &#10;• Handshaking Stage 3: Keying Secure delivery of keys and other secrets. &#10;• Ongoing communication stage: Message-by-message confidentiality, authentication, and message integrity.">
            <a:extLst>
              <a:ext uri="{FF2B5EF4-FFF2-40B4-BE49-F238E27FC236}">
                <a16:creationId xmlns:a16="http://schemas.microsoft.com/office/drawing/2014/main" id="{5400326E-7D72-4AA9-9AA2-DBC01AD2B217}"/>
              </a:ext>
            </a:extLst>
          </p:cNvPr>
          <p:cNvPicPr>
            <a:picLocks noGrp="1" noChangeAspect="1"/>
          </p:cNvPicPr>
          <p:nvPr>
            <p:ph idx="1"/>
          </p:nvPr>
        </p:nvPicPr>
        <p:blipFill rotWithShape="1">
          <a:blip r:embed="rId3"/>
          <a:srcRect b="8076"/>
          <a:stretch/>
        </p:blipFill>
        <p:spPr>
          <a:xfrm>
            <a:off x="4861575" y="2152525"/>
            <a:ext cx="7103637" cy="4353262"/>
          </a:xfrm>
        </p:spPr>
      </p:pic>
      <p:sp>
        <p:nvSpPr>
          <p:cNvPr id="4" name="Content Placeholder 2">
            <a:extLst>
              <a:ext uri="{FF2B5EF4-FFF2-40B4-BE49-F238E27FC236}">
                <a16:creationId xmlns:a16="http://schemas.microsoft.com/office/drawing/2014/main" id="{A14CA9B2-F057-4A16-8A6B-160BE27593A0}"/>
              </a:ext>
            </a:extLst>
          </p:cNvPr>
          <p:cNvSpPr txBox="1">
            <a:spLocks/>
          </p:cNvSpPr>
          <p:nvPr/>
        </p:nvSpPr>
        <p:spPr>
          <a:xfrm>
            <a:off x="1662735" y="2"/>
            <a:ext cx="8924344" cy="352211"/>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56032" marR="0" lvl="0" indent="-154432" algn="l" rtl="0">
              <a:lnSpc>
                <a:spcPct val="100000"/>
              </a:lnSpc>
              <a:spcBef>
                <a:spcPts val="1800"/>
              </a:spcBef>
              <a:spcAft>
                <a:spcPts val="0"/>
              </a:spcAft>
              <a:buClr>
                <a:srgbClr val="007FA3"/>
              </a:buClr>
              <a:buSzPct val="100000"/>
              <a:buFont typeface="Arial"/>
              <a:buChar char="•"/>
              <a:defRPr sz="2400" b="0" i="0" u="none" strike="noStrike" cap="none">
                <a:solidFill>
                  <a:schemeClr val="dk1"/>
                </a:solidFill>
                <a:latin typeface="Arial"/>
                <a:ea typeface="Arial"/>
                <a:cs typeface="Arial"/>
                <a:sym typeface="Arial"/>
              </a:defRPr>
            </a:lvl1pPr>
            <a:lvl2pPr marL="742950" marR="0" lvl="1" indent="-184150" algn="l" rtl="0">
              <a:lnSpc>
                <a:spcPct val="100000"/>
              </a:lnSpc>
              <a:spcBef>
                <a:spcPts val="1200"/>
              </a:spcBef>
              <a:spcAft>
                <a:spcPts val="0"/>
              </a:spcAft>
              <a:buClr>
                <a:srgbClr val="007FA3"/>
              </a:buClr>
              <a:buSzPct val="100000"/>
              <a:buFont typeface="Arial"/>
              <a:buChar char="–"/>
              <a:defRPr sz="2000" b="0" i="0" u="none" strike="noStrike" cap="none">
                <a:solidFill>
                  <a:schemeClr val="dk1"/>
                </a:solidFill>
                <a:latin typeface="Arial"/>
                <a:ea typeface="Arial"/>
                <a:cs typeface="Arial"/>
                <a:sym typeface="Arial"/>
              </a:defRPr>
            </a:lvl2pPr>
            <a:lvl3pPr marL="1143000" marR="0" lvl="2" indent="-127000" algn="l" rtl="0">
              <a:lnSpc>
                <a:spcPct val="100000"/>
              </a:lnSpc>
              <a:spcBef>
                <a:spcPts val="600"/>
              </a:spcBef>
              <a:spcAft>
                <a:spcPts val="0"/>
              </a:spcAft>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lnSpc>
                <a:spcPct val="100000"/>
              </a:lnSpc>
              <a:spcBef>
                <a:spcPts val="6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lnSpc>
                <a:spcPct val="100000"/>
              </a:lnSpc>
              <a:spcBef>
                <a:spcPts val="300"/>
              </a:spcBef>
              <a:spcAft>
                <a:spcPts val="0"/>
              </a:spcAft>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marL="101600" indent="0">
              <a:buNone/>
            </a:pPr>
            <a:r>
              <a:rPr lang="en-US" dirty="0"/>
              <a:t>the specific cryptographic details</a:t>
            </a:r>
          </a:p>
          <a:p>
            <a:pPr marL="101600" indent="0">
              <a:buNone/>
            </a:pPr>
            <a:endParaRPr lang="en-US" dirty="0"/>
          </a:p>
        </p:txBody>
      </p:sp>
      <p:sp>
        <p:nvSpPr>
          <p:cNvPr id="6" name="Content Placeholder 2">
            <a:extLst>
              <a:ext uri="{FF2B5EF4-FFF2-40B4-BE49-F238E27FC236}">
                <a16:creationId xmlns:a16="http://schemas.microsoft.com/office/drawing/2014/main" id="{AE135A18-E0C3-4127-91C6-2A47CB9E8607}"/>
              </a:ext>
            </a:extLst>
          </p:cNvPr>
          <p:cNvSpPr txBox="1">
            <a:spLocks/>
          </p:cNvSpPr>
          <p:nvPr/>
        </p:nvSpPr>
        <p:spPr>
          <a:xfrm>
            <a:off x="339059" y="658207"/>
            <a:ext cx="4375181" cy="3969211"/>
          </a:xfrm>
          <a:prstGeom prst="rect">
            <a:avLst/>
          </a:prstGeom>
        </p:spPr>
        <p:txBody>
          <a:bodyPr vert="horz" lIns="91440" tIns="45720" rIns="91440" bIns="45720" rtlCol="0">
            <a:normAutofit/>
          </a:bodyPr>
          <a:lst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000" dirty="0"/>
              <a:t>Combine all cryptographic protections, including confidentiality, authentication, and integrity into a single system</a:t>
            </a:r>
          </a:p>
          <a:p>
            <a:pPr lvl="1"/>
            <a:endParaRPr lang="en-US" sz="2000" dirty="0"/>
          </a:p>
          <a:p>
            <a:pPr lvl="1"/>
            <a:r>
              <a:rPr lang="en-US" sz="2000" dirty="0"/>
              <a:t>Protect user dialogues from attackers and eliminate the need for users to understand the specific cryptographic details</a:t>
            </a:r>
          </a:p>
          <a:p>
            <a:pPr marL="101600" indent="0">
              <a:buFont typeface="Arial" panose="020B0604020202020204" pitchFamily="34" charset="0"/>
              <a:buNone/>
            </a:pPr>
            <a:endParaRPr lang="en-US" dirty="0"/>
          </a:p>
        </p:txBody>
      </p:sp>
    </p:spTree>
    <p:extLst>
      <p:ext uri="{BB962C8B-B14F-4D97-AF65-F5344CB8AC3E}">
        <p14:creationId xmlns:p14="http://schemas.microsoft.com/office/powerpoint/2010/main" val="1886205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22DF82-0B5E-48AB-9198-8CF2D369FF85}"/>
              </a:ext>
            </a:extLst>
          </p:cNvPr>
          <p:cNvSpPr>
            <a:spLocks noGrp="1"/>
          </p:cNvSpPr>
          <p:nvPr>
            <p:ph type="title"/>
          </p:nvPr>
        </p:nvSpPr>
        <p:spPr>
          <a:xfrm>
            <a:off x="1429566" y="729673"/>
            <a:ext cx="9238434" cy="1173331"/>
          </a:xfrm>
        </p:spPr>
        <p:txBody>
          <a:bodyPr/>
          <a:lstStyle/>
          <a:p>
            <a:r>
              <a:rPr lang="en-US" dirty="0"/>
              <a:t>Virtual Private Networks (VPNs)</a:t>
            </a:r>
          </a:p>
        </p:txBody>
      </p:sp>
      <p:pic>
        <p:nvPicPr>
          <p:cNvPr id="5" name="Content Placeholder 4" descr="The illustration depicts communication between corporate sites A and B over the internet. &#10;Corporate site A contains a protected server and a VPN gateway, corporate site B contains a protected client and a VPN gateway, and the internet is depicted by an image of a cloud. VPN gateways are depicted by images of a server. &#10;A separate client PC and a server depicted by respective images are shown communicating with each other outside the corporate sites, over the internet. VPN gateway of site A is shown communicating with a remote PC outside, over the internet.&#10;Three VPN links are shown as rectangular packets for communication between various components of this network, labeled as follows:&#10;• VPN 1. Host-to-host VPN: Between the separate client PC and server. &#10;• VPN 2. Remote access VPN: Between the VPN gateway of site A and the remote PC. &#10;• VPN 3. Site-to-site VPN: Between corporate sites A and B.&#10;Text at the bottom reads as follows:&#10;A VPN is a cryptographic system that provides secure communication over an untrusted network (the Internet, a wire-less LAN, etc.). ">
            <a:extLst>
              <a:ext uri="{FF2B5EF4-FFF2-40B4-BE49-F238E27FC236}">
                <a16:creationId xmlns:a16="http://schemas.microsoft.com/office/drawing/2014/main" id="{75132B61-1194-48F4-AADD-087BDA7632CD}"/>
              </a:ext>
            </a:extLst>
          </p:cNvPr>
          <p:cNvPicPr>
            <a:picLocks noGrp="1" noChangeAspect="1"/>
          </p:cNvPicPr>
          <p:nvPr>
            <p:ph idx="1"/>
          </p:nvPr>
        </p:nvPicPr>
        <p:blipFill rotWithShape="1">
          <a:blip r:embed="rId3"/>
          <a:srcRect b="7292"/>
          <a:stretch/>
        </p:blipFill>
        <p:spPr>
          <a:xfrm>
            <a:off x="3636713" y="1903004"/>
            <a:ext cx="7125721" cy="4106119"/>
          </a:xfrm>
        </p:spPr>
      </p:pic>
      <p:sp>
        <p:nvSpPr>
          <p:cNvPr id="2" name="TextBox 1">
            <a:extLst>
              <a:ext uri="{FF2B5EF4-FFF2-40B4-BE49-F238E27FC236}">
                <a16:creationId xmlns:a16="http://schemas.microsoft.com/office/drawing/2014/main" id="{E49350FA-0F23-20FE-05A1-ECEC14AAE258}"/>
              </a:ext>
            </a:extLst>
          </p:cNvPr>
          <p:cNvSpPr txBox="1"/>
          <p:nvPr/>
        </p:nvSpPr>
        <p:spPr>
          <a:xfrm>
            <a:off x="711200" y="5846618"/>
            <a:ext cx="1459345" cy="369332"/>
          </a:xfrm>
          <a:prstGeom prst="rect">
            <a:avLst/>
          </a:prstGeom>
          <a:noFill/>
        </p:spPr>
        <p:txBody>
          <a:bodyPr wrap="square" rtlCol="0">
            <a:spAutoFit/>
          </a:bodyPr>
          <a:lstStyle/>
          <a:p>
            <a:r>
              <a:rPr lang="en-US" dirty="0"/>
              <a:t>Figure 3-25:</a:t>
            </a:r>
            <a:endParaRPr lang="en-NZ" dirty="0"/>
          </a:p>
        </p:txBody>
      </p:sp>
    </p:spTree>
    <p:extLst>
      <p:ext uri="{BB962C8B-B14F-4D97-AF65-F5344CB8AC3E}">
        <p14:creationId xmlns:p14="http://schemas.microsoft.com/office/powerpoint/2010/main" val="312364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AAFE1D6-D35C-4947-BAF3-775B6BA69B90}"/>
              </a:ext>
            </a:extLst>
          </p:cNvPr>
          <p:cNvSpPr>
            <a:spLocks noGrp="1"/>
          </p:cNvSpPr>
          <p:nvPr>
            <p:ph type="title"/>
          </p:nvPr>
        </p:nvSpPr>
        <p:spPr>
          <a:xfrm>
            <a:off x="1981200" y="203797"/>
            <a:ext cx="8229600" cy="1097279"/>
          </a:xfrm>
        </p:spPr>
        <p:txBody>
          <a:bodyPr/>
          <a:lstStyle/>
          <a:p>
            <a:r>
              <a:rPr lang="en-US" dirty="0"/>
              <a:t>Host-to-Host SSL/TLS VPN</a:t>
            </a:r>
          </a:p>
        </p:txBody>
      </p:sp>
      <p:pic>
        <p:nvPicPr>
          <p:cNvPr id="5" name="Content Placeholder 4" descr="The illustration shows communication between a PC with browser already installed and a server labeled Webserver with built-in SSL/TLS support, through a bidirectional arrow.&#10;The communication process is explained in two steps as follows:&#10;1. The PC only needs a browser. Nearly all PCs already have browsers. There is no need to install software on clients. This is the main benefit of SSL/TLS. (written above the arrow)&#10;2. SSL/TLS works at the transport layer. Only protects applications that are SSL/TLS-aware (WWW and sometimes e-mail).&#10;">
            <a:extLst>
              <a:ext uri="{FF2B5EF4-FFF2-40B4-BE49-F238E27FC236}">
                <a16:creationId xmlns:a16="http://schemas.microsoft.com/office/drawing/2014/main" id="{CC1F9BCB-4FCA-41D7-B794-33D23B7FCDFB}"/>
              </a:ext>
            </a:extLst>
          </p:cNvPr>
          <p:cNvPicPr>
            <a:picLocks noGrp="1" noChangeAspect="1"/>
          </p:cNvPicPr>
          <p:nvPr>
            <p:ph idx="1"/>
          </p:nvPr>
        </p:nvPicPr>
        <p:blipFill rotWithShape="1">
          <a:blip r:embed="rId3"/>
          <a:srcRect b="12193"/>
          <a:stretch/>
        </p:blipFill>
        <p:spPr>
          <a:xfrm>
            <a:off x="1981200" y="2124467"/>
            <a:ext cx="8229600" cy="2968394"/>
          </a:xfrm>
        </p:spPr>
      </p:pic>
      <p:sp>
        <p:nvSpPr>
          <p:cNvPr id="4" name="TextBox 3">
            <a:extLst>
              <a:ext uri="{FF2B5EF4-FFF2-40B4-BE49-F238E27FC236}">
                <a16:creationId xmlns:a16="http://schemas.microsoft.com/office/drawing/2014/main" id="{B9F9B48E-C69D-59E3-951C-65D64844FC22}"/>
              </a:ext>
            </a:extLst>
          </p:cNvPr>
          <p:cNvSpPr txBox="1"/>
          <p:nvPr/>
        </p:nvSpPr>
        <p:spPr>
          <a:xfrm>
            <a:off x="3047338" y="3242346"/>
            <a:ext cx="6094674" cy="369332"/>
          </a:xfrm>
          <a:prstGeom prst="rect">
            <a:avLst/>
          </a:prstGeom>
          <a:noFill/>
        </p:spPr>
        <p:txBody>
          <a:bodyPr wrap="square">
            <a:spAutoFit/>
          </a:bodyPr>
          <a:lstStyle/>
          <a:p>
            <a:r>
              <a:rPr lang="en-US" dirty="0"/>
              <a:t>Figure 3-26: </a:t>
            </a:r>
            <a:endParaRPr lang="en-NZ" dirty="0"/>
          </a:p>
        </p:txBody>
      </p:sp>
      <p:sp>
        <p:nvSpPr>
          <p:cNvPr id="6" name="TextBox 5">
            <a:extLst>
              <a:ext uri="{FF2B5EF4-FFF2-40B4-BE49-F238E27FC236}">
                <a16:creationId xmlns:a16="http://schemas.microsoft.com/office/drawing/2014/main" id="{5B5C0421-0646-BA70-4A9D-68FCA56D3F0E}"/>
              </a:ext>
            </a:extLst>
          </p:cNvPr>
          <p:cNvSpPr txBox="1"/>
          <p:nvPr/>
        </p:nvSpPr>
        <p:spPr>
          <a:xfrm>
            <a:off x="548640" y="5669280"/>
            <a:ext cx="2083242" cy="369332"/>
          </a:xfrm>
          <a:prstGeom prst="rect">
            <a:avLst/>
          </a:prstGeom>
          <a:noFill/>
        </p:spPr>
        <p:txBody>
          <a:bodyPr wrap="square" rtlCol="0">
            <a:spAutoFit/>
          </a:bodyPr>
          <a:lstStyle/>
          <a:p>
            <a:r>
              <a:rPr lang="en-US" dirty="0"/>
              <a:t>Figure 3-26:</a:t>
            </a:r>
            <a:endParaRPr lang="en-NZ" dirty="0"/>
          </a:p>
        </p:txBody>
      </p:sp>
    </p:spTree>
    <p:extLst>
      <p:ext uri="{BB962C8B-B14F-4D97-AF65-F5344CB8AC3E}">
        <p14:creationId xmlns:p14="http://schemas.microsoft.com/office/powerpoint/2010/main" val="34097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Orientation</a:t>
            </a:r>
          </a:p>
        </p:txBody>
      </p:sp>
      <p:sp>
        <p:nvSpPr>
          <p:cNvPr id="10" name="Content Placeholder 9"/>
          <p:cNvSpPr>
            <a:spLocks noGrp="1"/>
          </p:cNvSpPr>
          <p:nvPr>
            <p:ph idx="1"/>
          </p:nvPr>
        </p:nvSpPr>
        <p:spPr/>
        <p:txBody>
          <a:bodyPr>
            <a:normAutofit lnSpcReduction="10000"/>
          </a:bodyPr>
          <a:lstStyle/>
          <a:p>
            <a:pPr marL="461963" indent="-360363">
              <a:buNone/>
            </a:pPr>
            <a:r>
              <a:rPr lang="en-US" sz="1600" dirty="0"/>
              <a:t> This lecture is about :</a:t>
            </a:r>
          </a:p>
          <a:p>
            <a:pPr marL="461963" indent="-360363">
              <a:buNone/>
            </a:pPr>
            <a:r>
              <a:rPr lang="en-US" sz="1600" dirty="0"/>
              <a:t>Digital signatures</a:t>
            </a:r>
          </a:p>
          <a:p>
            <a:pPr marL="461963" indent="-360363">
              <a:buNone/>
            </a:pPr>
            <a:r>
              <a:rPr lang="en-US" sz="1600" dirty="0"/>
              <a:t>Digital certificates</a:t>
            </a:r>
          </a:p>
          <a:p>
            <a:pPr marL="461963" indent="-360363">
              <a:buNone/>
            </a:pPr>
            <a:r>
              <a:rPr lang="en-US" sz="1600" dirty="0"/>
              <a:t>Key-hashed message authentication codes (HMACs)</a:t>
            </a:r>
          </a:p>
          <a:p>
            <a:pPr marL="461963" indent="-360363">
              <a:buNone/>
            </a:pPr>
            <a:r>
              <a:rPr lang="en-US" sz="1600" dirty="0"/>
              <a:t> Public key encryption for authentication.</a:t>
            </a:r>
          </a:p>
          <a:p>
            <a:pPr marL="461963" indent="-360363">
              <a:buNone/>
            </a:pPr>
            <a:r>
              <a:rPr lang="en-US" sz="1600" dirty="0"/>
              <a:t>Cryptographic systems: VPN, SSL, </a:t>
            </a:r>
            <a:r>
              <a:rPr lang="en-US" sz="1600" dirty="0" err="1"/>
              <a:t>IPSec</a:t>
            </a:r>
            <a:endParaRPr lang="en-US" sz="1600" dirty="0"/>
          </a:p>
          <a:p>
            <a:pPr marL="461963" indent="-360363">
              <a:buNone/>
            </a:pPr>
            <a:endParaRPr lang="en-US" sz="1600" dirty="0"/>
          </a:p>
          <a:p>
            <a:pPr marL="461963" indent="-360363">
              <a:buNone/>
            </a:pPr>
            <a:r>
              <a:rPr lang="en-US" sz="1600" dirty="0"/>
              <a:t>Additional resources: </a:t>
            </a:r>
            <a:r>
              <a:rPr lang="en-US" sz="1600" dirty="0">
                <a:hlinkClick r:id="rId3"/>
              </a:rPr>
              <a:t>https://www.ncyte.net/resources/cybersecurity-curriculum/interactive-lessons/cryptography/public-key-infrastructure</a:t>
            </a:r>
            <a:r>
              <a:rPr lang="en-US" sz="1600" dirty="0"/>
              <a:t> </a:t>
            </a:r>
          </a:p>
          <a:p>
            <a:pPr marL="461963" indent="-360363">
              <a:buNone/>
            </a:pPr>
            <a:endParaRPr lang="en-US" sz="1600" dirty="0"/>
          </a:p>
          <a:p>
            <a:pPr marL="461963" indent="-360363">
              <a:buNone/>
            </a:pPr>
            <a:endParaRPr lang="en-US"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A8E3FC-9BAF-411F-9562-51D69E1ECD44}"/>
              </a:ext>
            </a:extLst>
          </p:cNvPr>
          <p:cNvSpPr>
            <a:spLocks noGrp="1"/>
          </p:cNvSpPr>
          <p:nvPr>
            <p:ph type="title"/>
          </p:nvPr>
        </p:nvSpPr>
        <p:spPr>
          <a:xfrm>
            <a:off x="1429565" y="612251"/>
            <a:ext cx="9344451" cy="1290754"/>
          </a:xfrm>
        </p:spPr>
        <p:txBody>
          <a:bodyPr/>
          <a:lstStyle/>
          <a:p>
            <a:r>
              <a:rPr lang="en-US" dirty="0"/>
              <a:t>SSL/TLS and Remote Access VPN Using a Gateway</a:t>
            </a:r>
          </a:p>
        </p:txBody>
      </p:sp>
      <p:pic>
        <p:nvPicPr>
          <p:cNvPr id="5" name="Content Placeholder 4" descr="The illustration shows eight components of the process. A group of an internal HTTP server, a database server, a rout-er, and a SSL/TLS gateway is shown on one side while on the other side is shown a client with browser. &#10;Communication between the group and the client is through the internet. On top of the group of is a bidirectional ar-row that reads &quot;no standards, so everything is vendor-specific.&quot;&#10;The components are labeled as follows:&#10;1. SSL/TLS gateway.&#10;2. Browser (above the client).&#10;3. Connection (a thick line joining the gateway and the client).&#10;4. Limit of assured SSL/TLS protection (a bidirectional arrow between the group and the client).&#10;5. Internal HTTP server.&#10;6. SSL/TLS protection? (a bidirectional arrow between the internal http server and the client).&#10;7. Webified output (a unidirectional arrow from the database server to the client).&#10;8. Access to subnet (requires administrator privileges on client) [a bidirectional arrow between the router and the client]. &#10;The thick line and all arrows listed above except 4 pass through the internet.">
            <a:extLst>
              <a:ext uri="{FF2B5EF4-FFF2-40B4-BE49-F238E27FC236}">
                <a16:creationId xmlns:a16="http://schemas.microsoft.com/office/drawing/2014/main" id="{3DFAF6FB-6FE2-43B5-801E-D5CA4013E83B}"/>
              </a:ext>
            </a:extLst>
          </p:cNvPr>
          <p:cNvPicPr>
            <a:picLocks noGrp="1" noChangeAspect="1"/>
          </p:cNvPicPr>
          <p:nvPr>
            <p:ph idx="1"/>
          </p:nvPr>
        </p:nvPicPr>
        <p:blipFill rotWithShape="1">
          <a:blip r:embed="rId3"/>
          <a:srcRect b="7554"/>
          <a:stretch/>
        </p:blipFill>
        <p:spPr>
          <a:xfrm>
            <a:off x="3842441" y="2223348"/>
            <a:ext cx="6417198" cy="4094544"/>
          </a:xfrm>
        </p:spPr>
      </p:pic>
      <p:sp>
        <p:nvSpPr>
          <p:cNvPr id="2" name="TextBox 1">
            <a:extLst>
              <a:ext uri="{FF2B5EF4-FFF2-40B4-BE49-F238E27FC236}">
                <a16:creationId xmlns:a16="http://schemas.microsoft.com/office/drawing/2014/main" id="{1BA14351-6683-E6F5-FF2A-F7692659A951}"/>
              </a:ext>
            </a:extLst>
          </p:cNvPr>
          <p:cNvSpPr txBox="1"/>
          <p:nvPr/>
        </p:nvSpPr>
        <p:spPr>
          <a:xfrm>
            <a:off x="485029" y="5422790"/>
            <a:ext cx="1558455" cy="369332"/>
          </a:xfrm>
          <a:prstGeom prst="rect">
            <a:avLst/>
          </a:prstGeom>
          <a:noFill/>
        </p:spPr>
        <p:txBody>
          <a:bodyPr wrap="square" rtlCol="0">
            <a:spAutoFit/>
          </a:bodyPr>
          <a:lstStyle/>
          <a:p>
            <a:r>
              <a:rPr lang="en-US" dirty="0"/>
              <a:t>Figure 3-27:</a:t>
            </a:r>
            <a:endParaRPr lang="en-NZ" dirty="0"/>
          </a:p>
        </p:txBody>
      </p:sp>
    </p:spTree>
    <p:extLst>
      <p:ext uri="{BB962C8B-B14F-4D97-AF65-F5344CB8AC3E}">
        <p14:creationId xmlns:p14="http://schemas.microsoft.com/office/powerpoint/2010/main" val="4212327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22EA1-B069-43EA-9E05-2D3DAC5F8C91}"/>
              </a:ext>
            </a:extLst>
          </p:cNvPr>
          <p:cNvSpPr>
            <a:spLocks noGrp="1"/>
          </p:cNvSpPr>
          <p:nvPr>
            <p:ph type="title"/>
          </p:nvPr>
        </p:nvSpPr>
        <p:spPr>
          <a:xfrm>
            <a:off x="1981200" y="203797"/>
            <a:ext cx="8229600" cy="1097279"/>
          </a:xfrm>
        </p:spPr>
        <p:txBody>
          <a:bodyPr/>
          <a:lstStyle/>
          <a:p>
            <a:r>
              <a:rPr lang="en-US" dirty="0"/>
              <a:t>IP Security (IPsec) versus SSL/TLS</a:t>
            </a:r>
          </a:p>
        </p:txBody>
      </p:sp>
      <p:pic>
        <p:nvPicPr>
          <p:cNvPr id="5" name="Content Placeholder 4" descr="Figure 3-28 compares IPsec with the SSL/TLS cryptographic security standard. IPsec is more complex and therefore more expensive to introduce than SSL/TLS, but IPsec is the gold standard in VPN security. It offers the strongest protections and supports centralized corporate control over all IPsec operation on all devices.&#10;">
            <a:extLst>
              <a:ext uri="{FF2B5EF4-FFF2-40B4-BE49-F238E27FC236}">
                <a16:creationId xmlns:a16="http://schemas.microsoft.com/office/drawing/2014/main" id="{775AA2D2-4CEB-4C47-ABE5-D7E5E160323C}"/>
              </a:ext>
            </a:extLst>
          </p:cNvPr>
          <p:cNvPicPr>
            <a:picLocks noGrp="1" noChangeAspect="1"/>
          </p:cNvPicPr>
          <p:nvPr>
            <p:ph idx="1"/>
          </p:nvPr>
        </p:nvPicPr>
        <p:blipFill rotWithShape="1">
          <a:blip r:embed="rId3"/>
          <a:srcRect b="12567"/>
          <a:stretch/>
        </p:blipFill>
        <p:spPr>
          <a:xfrm>
            <a:off x="1981200" y="1813840"/>
            <a:ext cx="8229600" cy="3498940"/>
          </a:xfrm>
        </p:spPr>
      </p:pic>
      <p:sp>
        <p:nvSpPr>
          <p:cNvPr id="4" name="TextBox 3">
            <a:extLst>
              <a:ext uri="{FF2B5EF4-FFF2-40B4-BE49-F238E27FC236}">
                <a16:creationId xmlns:a16="http://schemas.microsoft.com/office/drawing/2014/main" id="{9779607D-2266-3D71-2436-E3A638ED25E2}"/>
              </a:ext>
            </a:extLst>
          </p:cNvPr>
          <p:cNvSpPr txBox="1"/>
          <p:nvPr/>
        </p:nvSpPr>
        <p:spPr>
          <a:xfrm>
            <a:off x="628153" y="5661329"/>
            <a:ext cx="1614115" cy="369332"/>
          </a:xfrm>
          <a:prstGeom prst="rect">
            <a:avLst/>
          </a:prstGeom>
          <a:noFill/>
        </p:spPr>
        <p:txBody>
          <a:bodyPr wrap="square" rtlCol="0">
            <a:spAutoFit/>
          </a:bodyPr>
          <a:lstStyle/>
          <a:p>
            <a:r>
              <a:rPr lang="en-US" dirty="0"/>
              <a:t>Figure 3-28:</a:t>
            </a:r>
            <a:endParaRPr lang="en-NZ" dirty="0"/>
          </a:p>
        </p:txBody>
      </p:sp>
    </p:spTree>
    <p:extLst>
      <p:ext uri="{BB962C8B-B14F-4D97-AF65-F5344CB8AC3E}">
        <p14:creationId xmlns:p14="http://schemas.microsoft.com/office/powerpoint/2010/main" val="2408693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346B55-EEC4-4591-894A-27A16EBC123F}"/>
              </a:ext>
            </a:extLst>
          </p:cNvPr>
          <p:cNvSpPr>
            <a:spLocks noGrp="1"/>
          </p:cNvSpPr>
          <p:nvPr>
            <p:ph type="title"/>
          </p:nvPr>
        </p:nvSpPr>
        <p:spPr>
          <a:xfrm>
            <a:off x="1429566" y="691763"/>
            <a:ext cx="9519380" cy="1211241"/>
          </a:xfrm>
        </p:spPr>
        <p:txBody>
          <a:bodyPr/>
          <a:lstStyle/>
          <a:p>
            <a:r>
              <a:rPr lang="en-US" dirty="0"/>
              <a:t> IPsec Operation: Tunnel and Transport Modes</a:t>
            </a:r>
          </a:p>
        </p:txBody>
      </p:sp>
      <p:pic>
        <p:nvPicPr>
          <p:cNvPr id="5" name="Content Placeholder 4" descr="Under transport mode, a packet labeled secure connection superimposed on a unidirectional arrow from a server to a PC is displayed. &#10;Both the server and the PC are superimposed on an oval and accompanied by three labels of site network, security within site network, and significant setup costs: digital certificate, host configuration. The packet is also superimposed on a larger oval marked as security on the internet.&#10;Under tunnel mode, two servers labeled IPsec server, are placed between a PC and a large server. &#10;The PC and larger server images are each superimposed on an oval and accompanied by three labels: site network, no security within site network, and no setup costs. &#10;A unidirectional arrow runs from the large server to an IPsec server while another arrow runs from the other IPsec server to the PC. &#10;The two IPsec servers are placed on a larger oval labeled security on the internet and have a packet labeled tunneled connection.">
            <a:extLst>
              <a:ext uri="{FF2B5EF4-FFF2-40B4-BE49-F238E27FC236}">
                <a16:creationId xmlns:a16="http://schemas.microsoft.com/office/drawing/2014/main" id="{75574C61-D280-4955-8F85-962D97F70586}"/>
              </a:ext>
            </a:extLst>
          </p:cNvPr>
          <p:cNvPicPr>
            <a:picLocks noGrp="1" noChangeAspect="1"/>
          </p:cNvPicPr>
          <p:nvPr>
            <p:ph idx="1"/>
          </p:nvPr>
        </p:nvPicPr>
        <p:blipFill rotWithShape="1">
          <a:blip r:embed="rId3"/>
          <a:srcRect b="9122"/>
          <a:stretch/>
        </p:blipFill>
        <p:spPr>
          <a:xfrm>
            <a:off x="3187355" y="2059417"/>
            <a:ext cx="6643636" cy="4545956"/>
          </a:xfrm>
        </p:spPr>
      </p:pic>
      <p:sp>
        <p:nvSpPr>
          <p:cNvPr id="6" name="TextBox 5">
            <a:extLst>
              <a:ext uri="{FF2B5EF4-FFF2-40B4-BE49-F238E27FC236}">
                <a16:creationId xmlns:a16="http://schemas.microsoft.com/office/drawing/2014/main" id="{EBA5F11B-37E8-F580-2C2C-ED23A166D65A}"/>
              </a:ext>
            </a:extLst>
          </p:cNvPr>
          <p:cNvSpPr txBox="1"/>
          <p:nvPr/>
        </p:nvSpPr>
        <p:spPr>
          <a:xfrm>
            <a:off x="795130" y="5383033"/>
            <a:ext cx="1359673" cy="369332"/>
          </a:xfrm>
          <a:prstGeom prst="rect">
            <a:avLst/>
          </a:prstGeom>
          <a:noFill/>
        </p:spPr>
        <p:txBody>
          <a:bodyPr wrap="square" rtlCol="0">
            <a:spAutoFit/>
          </a:bodyPr>
          <a:lstStyle/>
          <a:p>
            <a:r>
              <a:rPr lang="en-US" dirty="0"/>
              <a:t>Figure 3-29</a:t>
            </a:r>
            <a:endParaRPr lang="en-NZ" dirty="0"/>
          </a:p>
        </p:txBody>
      </p:sp>
    </p:spTree>
    <p:extLst>
      <p:ext uri="{BB962C8B-B14F-4D97-AF65-F5344CB8AC3E}">
        <p14:creationId xmlns:p14="http://schemas.microsoft.com/office/powerpoint/2010/main" val="3490048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346B55-EEC4-4591-894A-27A16EBC123F}"/>
              </a:ext>
            </a:extLst>
          </p:cNvPr>
          <p:cNvSpPr>
            <a:spLocks noGrp="1"/>
          </p:cNvSpPr>
          <p:nvPr>
            <p:ph type="title"/>
          </p:nvPr>
        </p:nvSpPr>
        <p:spPr>
          <a:xfrm>
            <a:off x="1429565" y="558199"/>
            <a:ext cx="9487575" cy="1344805"/>
          </a:xfrm>
        </p:spPr>
        <p:txBody>
          <a:bodyPr/>
          <a:lstStyle/>
          <a:p>
            <a:r>
              <a:rPr lang="en-US" dirty="0"/>
              <a:t>Comparing IPsec Transport and Tunnel Modes</a:t>
            </a:r>
          </a:p>
        </p:txBody>
      </p:sp>
      <p:pic>
        <p:nvPicPr>
          <p:cNvPr id="5" name="Content Placeholder 4" descr="Security associations between components labeled Party A, Party B or IPsec gateway and IPsec policy server is described in the illustration.&#10;Security associations are shown as follows:&#10;1. Security association (SA) for transmissions from A to B (labelling a unidirectional arrow from Party A to Party B). &#10;2. Security association (SA) for transmissions from B to A (can be different than SA for A to B) [labelling a unidirectional arrow from Party B to Party A).&#10;3. List of allowable security associations (labelling two unidirectional arrows from IPsec policy server, one to Party A and another to Party B).&#10;The text above reads: An IPsec security association (SA) is an agreement about what security methods and options the two hosts or two IPsec gateways will use during their communication.">
            <a:extLst>
              <a:ext uri="{FF2B5EF4-FFF2-40B4-BE49-F238E27FC236}">
                <a16:creationId xmlns:a16="http://schemas.microsoft.com/office/drawing/2014/main" id="{E41E19AA-5C86-4570-983B-031A65704018}"/>
              </a:ext>
            </a:extLst>
          </p:cNvPr>
          <p:cNvPicPr>
            <a:picLocks noGrp="1" noChangeAspect="1"/>
          </p:cNvPicPr>
          <p:nvPr>
            <p:ph idx="1"/>
          </p:nvPr>
        </p:nvPicPr>
        <p:blipFill rotWithShape="1">
          <a:blip r:embed="rId2"/>
          <a:srcRect b="9645"/>
          <a:stretch/>
        </p:blipFill>
        <p:spPr>
          <a:xfrm>
            <a:off x="2145112" y="2297854"/>
            <a:ext cx="7251536" cy="4001947"/>
          </a:xfrm>
        </p:spPr>
      </p:pic>
      <p:sp>
        <p:nvSpPr>
          <p:cNvPr id="2" name="TextBox 1">
            <a:extLst>
              <a:ext uri="{FF2B5EF4-FFF2-40B4-BE49-F238E27FC236}">
                <a16:creationId xmlns:a16="http://schemas.microsoft.com/office/drawing/2014/main" id="{14E58E05-81A6-F06F-72A7-8000C6555AEC}"/>
              </a:ext>
            </a:extLst>
          </p:cNvPr>
          <p:cNvSpPr txBox="1"/>
          <p:nvPr/>
        </p:nvSpPr>
        <p:spPr>
          <a:xfrm>
            <a:off x="349857" y="5732890"/>
            <a:ext cx="1677726" cy="369332"/>
          </a:xfrm>
          <a:prstGeom prst="rect">
            <a:avLst/>
          </a:prstGeom>
          <a:noFill/>
        </p:spPr>
        <p:txBody>
          <a:bodyPr wrap="square" rtlCol="0">
            <a:spAutoFit/>
          </a:bodyPr>
          <a:lstStyle/>
          <a:p>
            <a:r>
              <a:rPr lang="en-US" dirty="0"/>
              <a:t>Figure 3-30:</a:t>
            </a:r>
            <a:endParaRPr lang="en-NZ" dirty="0"/>
          </a:p>
        </p:txBody>
      </p:sp>
    </p:spTree>
    <p:extLst>
      <p:ext uri="{BB962C8B-B14F-4D97-AF65-F5344CB8AC3E}">
        <p14:creationId xmlns:p14="http://schemas.microsoft.com/office/powerpoint/2010/main" val="2525741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346B55-EEC4-4591-894A-27A16EBC123F}"/>
              </a:ext>
            </a:extLst>
          </p:cNvPr>
          <p:cNvSpPr>
            <a:spLocks noGrp="1"/>
          </p:cNvSpPr>
          <p:nvPr>
            <p:ph type="title"/>
          </p:nvPr>
        </p:nvSpPr>
        <p:spPr>
          <a:xfrm>
            <a:off x="1429566" y="826937"/>
            <a:ext cx="9238434" cy="1076068"/>
          </a:xfrm>
        </p:spPr>
        <p:txBody>
          <a:bodyPr/>
          <a:lstStyle/>
          <a:p>
            <a:r>
              <a:rPr lang="en-US" dirty="0"/>
              <a:t>IPsec Security Associations</a:t>
            </a:r>
          </a:p>
        </p:txBody>
      </p:sp>
      <p:pic>
        <p:nvPicPr>
          <p:cNvPr id="5" name="Content Placeholder 4" descr="Security associations between components labeled Party A, Party B or IPsec gateway and IPsec policy server is de-scribed in the illustration.&#10;Security associations are shown as follows:&#10;1. Security association (SA) for transmissions from A to B (labelling a unidirectional arrow from Party A to Party B). &#10;2. Security association (SA) for transmissions from B to A (can be different than SA for A to B) [labelling a unidirectional arrow from Party B to Party A).&#10;3. List of allowable security associations (labelling two unidirectional arrows from IPsec policy server, one to Party A and another to Party B).&#10;The text above reads: An IPsec security association (SA) is an agreement about what security methods and options the two hosts or two IPsec gateways will use during their communication.">
            <a:extLst>
              <a:ext uri="{FF2B5EF4-FFF2-40B4-BE49-F238E27FC236}">
                <a16:creationId xmlns:a16="http://schemas.microsoft.com/office/drawing/2014/main" id="{3FA0A86F-1BA1-4171-9B73-FDD112A50A7C}"/>
              </a:ext>
            </a:extLst>
          </p:cNvPr>
          <p:cNvPicPr>
            <a:picLocks noGrp="1" noChangeAspect="1"/>
          </p:cNvPicPr>
          <p:nvPr>
            <p:ph idx="1"/>
          </p:nvPr>
        </p:nvPicPr>
        <p:blipFill rotWithShape="1">
          <a:blip r:embed="rId3"/>
          <a:srcRect b="7554"/>
          <a:stretch/>
        </p:blipFill>
        <p:spPr>
          <a:xfrm>
            <a:off x="3484360" y="2165818"/>
            <a:ext cx="6903066" cy="4360761"/>
          </a:xfrm>
        </p:spPr>
      </p:pic>
      <p:sp>
        <p:nvSpPr>
          <p:cNvPr id="2" name="TextBox 1">
            <a:extLst>
              <a:ext uri="{FF2B5EF4-FFF2-40B4-BE49-F238E27FC236}">
                <a16:creationId xmlns:a16="http://schemas.microsoft.com/office/drawing/2014/main" id="{8858A41F-FE98-5237-6AAF-DDDA4C09C393}"/>
              </a:ext>
            </a:extLst>
          </p:cNvPr>
          <p:cNvSpPr txBox="1"/>
          <p:nvPr/>
        </p:nvSpPr>
        <p:spPr>
          <a:xfrm>
            <a:off x="318052" y="4945711"/>
            <a:ext cx="1486522" cy="369332"/>
          </a:xfrm>
          <a:prstGeom prst="rect">
            <a:avLst/>
          </a:prstGeom>
          <a:noFill/>
        </p:spPr>
        <p:txBody>
          <a:bodyPr wrap="square" rtlCol="0">
            <a:spAutoFit/>
          </a:bodyPr>
          <a:lstStyle/>
          <a:p>
            <a:r>
              <a:rPr lang="en-US" dirty="0"/>
              <a:t>Figure 3-31</a:t>
            </a:r>
            <a:endParaRPr lang="en-NZ" dirty="0"/>
          </a:p>
        </p:txBody>
      </p:sp>
    </p:spTree>
    <p:extLst>
      <p:ext uri="{BB962C8B-B14F-4D97-AF65-F5344CB8AC3E}">
        <p14:creationId xmlns:p14="http://schemas.microsoft.com/office/powerpoint/2010/main" val="2225355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84125" y="117498"/>
            <a:ext cx="9238434" cy="857559"/>
          </a:xfrm>
        </p:spPr>
        <p:txBody>
          <a:bodyPr/>
          <a:lstStyle/>
          <a:p>
            <a:pPr algn="ctr"/>
            <a:r>
              <a:rPr lang="en-US" dirty="0">
                <a:solidFill>
                  <a:srgbClr val="FF0000"/>
                </a:solidFill>
              </a:rPr>
              <a:t>Homework: Research Quantum Security </a:t>
            </a:r>
          </a:p>
        </p:txBody>
      </p:sp>
      <p:sp>
        <p:nvSpPr>
          <p:cNvPr id="83970" name="Content Placeholder 1"/>
          <p:cNvSpPr>
            <a:spLocks noGrp="1"/>
          </p:cNvSpPr>
          <p:nvPr>
            <p:ph idx="1"/>
          </p:nvPr>
        </p:nvSpPr>
        <p:spPr>
          <a:xfrm>
            <a:off x="1624881" y="975057"/>
            <a:ext cx="9544346" cy="5545350"/>
          </a:xfrm>
        </p:spPr>
        <p:txBody>
          <a:bodyPr/>
          <a:lstStyle/>
          <a:p>
            <a:r>
              <a:rPr lang="en-US" dirty="0"/>
              <a:t>Quantum Mechanics : Describes the behavior of fundamental particles. Complex and even weird results</a:t>
            </a:r>
          </a:p>
          <a:p>
            <a:r>
              <a:rPr lang="en-US" dirty="0"/>
              <a:t>Quantum Key Distribution</a:t>
            </a:r>
          </a:p>
          <a:p>
            <a:pPr lvl="1"/>
            <a:r>
              <a:rPr lang="en-US" dirty="0"/>
              <a:t>Transmits a very long key—as long as the message</a:t>
            </a:r>
          </a:p>
          <a:p>
            <a:pPr lvl="2"/>
            <a:r>
              <a:rPr lang="en-US" dirty="0"/>
              <a:t>A one-time key that will not be used again</a:t>
            </a:r>
          </a:p>
          <a:p>
            <a:pPr lvl="2"/>
            <a:r>
              <a:rPr lang="en-US" dirty="0"/>
              <a:t>A one-time key as long as a message cannot be cracked by cryptanalysis</a:t>
            </a:r>
          </a:p>
          <a:p>
            <a:pPr lvl="2"/>
            <a:r>
              <a:rPr lang="en-US" dirty="0"/>
              <a:t>If an interceptor reads part of the key in transit, this will be immediately apparent to the sender and receiver</a:t>
            </a:r>
          </a:p>
          <a:p>
            <a:r>
              <a:rPr lang="en-US" dirty="0"/>
              <a:t>Quantum Key Cracking</a:t>
            </a:r>
          </a:p>
          <a:p>
            <a:pPr lvl="1"/>
            <a:r>
              <a:rPr lang="en-US" dirty="0"/>
              <a:t>Tests many keys simultaneously</a:t>
            </a:r>
          </a:p>
          <a:p>
            <a:pPr lvl="1"/>
            <a:r>
              <a:rPr lang="en-US" dirty="0"/>
              <a:t>If quantum key cracking becomes capable of working on long keys, today’s strong key lengths will offer no protection</a:t>
            </a:r>
          </a:p>
          <a:p>
            <a:pPr marL="274320" lvl="2" indent="0">
              <a:buNone/>
            </a:pPr>
            <a:r>
              <a:rPr lang="en-US" dirty="0"/>
              <a:t>You can  access the chapter below (use AUT University as the </a:t>
            </a:r>
            <a:r>
              <a:rPr lang="en-US" dirty="0" err="1"/>
              <a:t>nane</a:t>
            </a:r>
            <a:r>
              <a:rPr lang="en-US" dirty="0"/>
              <a:t> of the institution)</a:t>
            </a:r>
          </a:p>
          <a:p>
            <a:pPr lvl="1"/>
            <a:r>
              <a:rPr lang="en-US" dirty="0">
                <a:hlinkClick r:id="rId2"/>
              </a:rPr>
              <a:t>https://link.springer.com/chapter/10.1007/978-3-030-63115-4_19</a:t>
            </a:r>
            <a:endParaRPr lang="en-US" dirty="0"/>
          </a:p>
          <a:p>
            <a:pPr lvl="1"/>
            <a:endParaRPr lang="en-US" dirty="0"/>
          </a:p>
          <a:p>
            <a:endParaRPr lang="en-US" dirty="0"/>
          </a:p>
        </p:txBody>
      </p:sp>
      <p:sp>
        <p:nvSpPr>
          <p:cNvPr id="6" name="Slide Number Placeholder 3"/>
          <p:cNvSpPr>
            <a:spLocks noGrp="1"/>
          </p:cNvSpPr>
          <p:nvPr>
            <p:ph type="sldNum" sz="quarter" idx="4294967295"/>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25</a:t>
            </a:fld>
            <a:endParaRPr lang="en-US" dirty="0">
              <a:solidFill>
                <a:schemeClr val="bg1"/>
              </a:solidFill>
              <a:latin typeface="Lucida Sans Unicode" pitchFamily="34" charset="0"/>
            </a:endParaRPr>
          </a:p>
        </p:txBody>
      </p:sp>
    </p:spTree>
    <p:extLst>
      <p:ext uri="{BB962C8B-B14F-4D97-AF65-F5344CB8AC3E}">
        <p14:creationId xmlns:p14="http://schemas.microsoft.com/office/powerpoint/2010/main" val="1195747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0" y="215372"/>
            <a:ext cx="9014527" cy="1097279"/>
          </a:xfrm>
        </p:spPr>
        <p:txBody>
          <a:bodyPr/>
          <a:lstStyle/>
          <a:p>
            <a:r>
              <a:rPr lang="en-US" dirty="0"/>
              <a:t>Stage 4- ongoing communication</a:t>
            </a:r>
            <a:br>
              <a:rPr lang="en-US" dirty="0"/>
            </a:br>
            <a:r>
              <a:rPr lang="en-US" dirty="0"/>
              <a:t>Message-by-Message Authentication</a:t>
            </a:r>
          </a:p>
        </p:txBody>
      </p:sp>
      <p:sp>
        <p:nvSpPr>
          <p:cNvPr id="2" name="Content Placeholder 1"/>
          <p:cNvSpPr>
            <a:spLocks noGrp="1"/>
          </p:cNvSpPr>
          <p:nvPr>
            <p:ph idx="1"/>
          </p:nvPr>
        </p:nvSpPr>
        <p:spPr>
          <a:xfrm>
            <a:off x="2037844" y="1312650"/>
            <a:ext cx="8229600" cy="5088150"/>
          </a:xfrm>
        </p:spPr>
        <p:txBody>
          <a:bodyPr/>
          <a:lstStyle/>
          <a:p>
            <a:r>
              <a:rPr lang="en-US" dirty="0"/>
              <a:t>Threats to ongoing communication</a:t>
            </a:r>
          </a:p>
          <a:p>
            <a:pPr lvl="1"/>
            <a:r>
              <a:rPr lang="en-US" dirty="0"/>
              <a:t>Man-in-the-middle (MITM) attack</a:t>
            </a:r>
          </a:p>
          <a:p>
            <a:pPr lvl="2"/>
            <a:r>
              <a:rPr lang="en-US" dirty="0"/>
              <a:t>Form of attack in which an attacker intercepts messages being sent between two parties and forward them on</a:t>
            </a:r>
          </a:p>
          <a:p>
            <a:pPr lvl="1"/>
            <a:r>
              <a:rPr lang="en-US" dirty="0"/>
              <a:t>Replay attack</a:t>
            </a:r>
          </a:p>
          <a:p>
            <a:pPr lvl="2"/>
            <a:r>
              <a:rPr lang="en-US" dirty="0"/>
              <a:t>Occurs when an attacker intercepts an encrypted message and transmits it again later</a:t>
            </a:r>
          </a:p>
          <a:p>
            <a:r>
              <a:rPr lang="en-US" dirty="0"/>
              <a:t>Controls – verifying that the supplicant is the person the supplicant claims to be (the true  party)</a:t>
            </a:r>
          </a:p>
          <a:p>
            <a:pPr lvl="1"/>
            <a:r>
              <a:rPr lang="en-US" dirty="0"/>
              <a:t>Electronic signature: provides both authentication and message integrity</a:t>
            </a:r>
          </a:p>
          <a:p>
            <a:pPr lvl="1"/>
            <a:r>
              <a:rPr lang="en-US" dirty="0"/>
              <a:t>Two common types : Digital signatures &amp; Key-hashed message authentication codes </a:t>
            </a:r>
          </a:p>
          <a:p>
            <a:pPr lvl="2"/>
            <a:endParaRPr lang="en-US" dirty="0"/>
          </a:p>
        </p:txBody>
      </p:sp>
      <p:sp>
        <p:nvSpPr>
          <p:cNvPr id="6" name="Slide Number Placeholder 3"/>
          <p:cNvSpPr>
            <a:spLocks noGrp="1"/>
          </p:cNvSpPr>
          <p:nvPr>
            <p:ph type="sldNum" sz="quarter" idx="4294967295"/>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3</a:t>
            </a:fld>
            <a:endParaRPr lang="en-US" dirty="0">
              <a:solidFill>
                <a:schemeClr val="bg1"/>
              </a:solidFill>
              <a:latin typeface="Lucida Sans Unicode"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29566" y="471055"/>
            <a:ext cx="9238434" cy="1431949"/>
          </a:xfrm>
        </p:spPr>
        <p:txBody>
          <a:bodyPr/>
          <a:lstStyle/>
          <a:p>
            <a:r>
              <a:rPr lang="en-US" sz="3200" dirty="0"/>
              <a:t>Public Key Encryption for Confidentiality and Authentication</a:t>
            </a:r>
          </a:p>
        </p:txBody>
      </p:sp>
      <p:pic>
        <p:nvPicPr>
          <p:cNvPr id="4" name="Content Placeholder 3" descr="Public key encryption is used for both confidentiality and authentication. A frequent source of confusion for students is that public key encryption uses different keys for these two goals. This figure illustrates these differences.&#10;">
            <a:extLst>
              <a:ext uri="{FF2B5EF4-FFF2-40B4-BE49-F238E27FC236}">
                <a16:creationId xmlns:a16="http://schemas.microsoft.com/office/drawing/2014/main" id="{6B89F027-06AC-4235-B896-E8FFF485F0AF}"/>
              </a:ext>
            </a:extLst>
          </p:cNvPr>
          <p:cNvPicPr>
            <a:picLocks noGrp="1" noChangeAspect="1"/>
          </p:cNvPicPr>
          <p:nvPr>
            <p:ph idx="1"/>
          </p:nvPr>
        </p:nvPicPr>
        <p:blipFill rotWithShape="1">
          <a:blip r:embed="rId3"/>
          <a:srcRect b="17759"/>
          <a:stretch/>
        </p:blipFill>
        <p:spPr>
          <a:xfrm>
            <a:off x="1981200" y="2604527"/>
            <a:ext cx="8229600" cy="1990622"/>
          </a:xfrm>
        </p:spPr>
      </p:pic>
      <p:sp>
        <p:nvSpPr>
          <p:cNvPr id="6" name="Slide Number Placeholder 3"/>
          <p:cNvSpPr>
            <a:spLocks noGrp="1"/>
          </p:cNvSpPr>
          <p:nvPr>
            <p:ph type="sldNum" sz="quarter" idx="4294967295"/>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4</a:t>
            </a:fld>
            <a:endParaRPr lang="en-US" dirty="0">
              <a:solidFill>
                <a:schemeClr val="bg1"/>
              </a:solidFill>
              <a:latin typeface="Lucida Sans Unicode" pitchFamily="34" charset="0"/>
            </a:endParaRPr>
          </a:p>
        </p:txBody>
      </p:sp>
      <p:sp>
        <p:nvSpPr>
          <p:cNvPr id="2" name="TextBox 1">
            <a:extLst>
              <a:ext uri="{FF2B5EF4-FFF2-40B4-BE49-F238E27FC236}">
                <a16:creationId xmlns:a16="http://schemas.microsoft.com/office/drawing/2014/main" id="{0013BC7B-4AF3-35C7-CE91-82ABFDD958BD}"/>
              </a:ext>
            </a:extLst>
          </p:cNvPr>
          <p:cNvSpPr txBox="1"/>
          <p:nvPr/>
        </p:nvSpPr>
        <p:spPr>
          <a:xfrm>
            <a:off x="7983110" y="5367130"/>
            <a:ext cx="1566407" cy="369332"/>
          </a:xfrm>
          <a:prstGeom prst="rect">
            <a:avLst/>
          </a:prstGeom>
          <a:noFill/>
        </p:spPr>
        <p:txBody>
          <a:bodyPr wrap="square" rtlCol="0">
            <a:spAutoFit/>
          </a:bodyPr>
          <a:lstStyle/>
          <a:p>
            <a:r>
              <a:rPr lang="en-US" sz="1800" dirty="0"/>
              <a:t>Figure 3-17:</a:t>
            </a:r>
            <a:endParaRPr lang="en-NZ" dirty="0"/>
          </a:p>
        </p:txBody>
      </p:sp>
    </p:spTree>
    <p:extLst>
      <p:ext uri="{BB962C8B-B14F-4D97-AF65-F5344CB8AC3E}">
        <p14:creationId xmlns:p14="http://schemas.microsoft.com/office/powerpoint/2010/main" val="132486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16373" y="535708"/>
            <a:ext cx="4264285" cy="2982997"/>
          </a:xfrm>
        </p:spPr>
        <p:txBody>
          <a:bodyPr/>
          <a:lstStyle/>
          <a:p>
            <a:r>
              <a:rPr lang="en-US" dirty="0"/>
              <a:t>Digital Signature for Message-by-Message Authentication</a:t>
            </a:r>
            <a:endParaRPr lang="en-US" sz="2400" dirty="0"/>
          </a:p>
        </p:txBody>
      </p:sp>
      <p:pic>
        <p:nvPicPr>
          <p:cNvPr id="4" name="Content Placeholder 3" descr="The illustration displays five stages of the process divided under two headings with their respective linear flow charts, between a PC marked as Sender and a server marked as Receiver. The stages are as follows:&#10;To create the digital signature: &#10;1. Hash the plaintext to create a brief message digest; this is NOT the digital signature. &#10;2. Sign (encrypt) the message digest with the sender’s private key to create the digital signature. &#10;Goal: to show that the supplicant knows the true party’s private key.&#10;3. Transmit the plaintext plus digital signature, encrypted with symmetric key encryption.&#10;To test the digital signature:&#10;4. Hash the received plaintext with the same hashing algorithm the sender used. This gives the message digest. &#10;5. Decrypt the digital signature with the true party’s public key. This also will give the message digest if the sender has the true party’s private key. &#10;6. If the two match, the message is authenticated.&#10;Flow chart corresponding to stages 1, 2 and 3 depicts a one-way path among Plaintext, MD, DS. The connection be-tween Plaintext and MD reads “Hash” and the connection between MS and DS reads: Sign (encrypt) with sender’s private key. &#10;Another image with a rectangle DS and Plaintext is displayed at the bottom of the chart.&#10;Flow chart corresponding to stages 4, 5, and 6 shows step 4 in which received plain text connected to MD, the connection reads Hash, and step 5 in which DS is connected to MD, the connection reads decrypt with true party’s public key. A bidirectional connection between the MD of step and MD of step 6 reads: 6. Are they equal?">
            <a:extLst>
              <a:ext uri="{FF2B5EF4-FFF2-40B4-BE49-F238E27FC236}">
                <a16:creationId xmlns:a16="http://schemas.microsoft.com/office/drawing/2014/main" id="{ED2C442C-30B3-4F82-99D3-E988EB81575D}"/>
              </a:ext>
            </a:extLst>
          </p:cNvPr>
          <p:cNvPicPr>
            <a:picLocks noGrp="1" noChangeAspect="1"/>
          </p:cNvPicPr>
          <p:nvPr>
            <p:ph idx="1"/>
          </p:nvPr>
        </p:nvPicPr>
        <p:blipFill rotWithShape="1">
          <a:blip r:embed="rId3"/>
          <a:srcRect b="3896"/>
          <a:stretch/>
        </p:blipFill>
        <p:spPr>
          <a:xfrm>
            <a:off x="5181601" y="419582"/>
            <a:ext cx="5109441" cy="5752618"/>
          </a:xfrm>
        </p:spPr>
      </p:pic>
      <p:sp>
        <p:nvSpPr>
          <p:cNvPr id="6" name="Slide Number Placeholder 3"/>
          <p:cNvSpPr>
            <a:spLocks noGrp="1"/>
          </p:cNvSpPr>
          <p:nvPr>
            <p:ph type="sldNum" sz="quarter" idx="4294967295"/>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5</a:t>
            </a:fld>
            <a:endParaRPr lang="en-US" dirty="0">
              <a:solidFill>
                <a:schemeClr val="bg1"/>
              </a:solidFill>
              <a:latin typeface="Lucida Sans Unicode" pitchFamily="34" charset="0"/>
            </a:endParaRPr>
          </a:p>
        </p:txBody>
      </p:sp>
      <p:sp>
        <p:nvSpPr>
          <p:cNvPr id="2" name="TextBox 1">
            <a:extLst>
              <a:ext uri="{FF2B5EF4-FFF2-40B4-BE49-F238E27FC236}">
                <a16:creationId xmlns:a16="http://schemas.microsoft.com/office/drawing/2014/main" id="{0A9C1032-A028-B261-AFC6-27B3D4A0B1BC}"/>
              </a:ext>
            </a:extLst>
          </p:cNvPr>
          <p:cNvSpPr txBox="1"/>
          <p:nvPr/>
        </p:nvSpPr>
        <p:spPr>
          <a:xfrm>
            <a:off x="4118776" y="6488264"/>
            <a:ext cx="2441050" cy="369332"/>
          </a:xfrm>
          <a:prstGeom prst="rect">
            <a:avLst/>
          </a:prstGeom>
          <a:noFill/>
        </p:spPr>
        <p:txBody>
          <a:bodyPr wrap="square" rtlCol="0">
            <a:spAutoFit/>
          </a:bodyPr>
          <a:lstStyle/>
          <a:p>
            <a:r>
              <a:rPr lang="en-US" dirty="0"/>
              <a:t>Figure 3-16</a:t>
            </a:r>
            <a:endParaRPr lang="en-NZ"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How to obtain securely the public key?</a:t>
            </a:r>
          </a:p>
        </p:txBody>
      </p:sp>
      <p:sp>
        <p:nvSpPr>
          <p:cNvPr id="64514" name="Content Placeholder 1"/>
          <p:cNvSpPr>
            <a:spLocks noGrp="1"/>
          </p:cNvSpPr>
          <p:nvPr>
            <p:ph idx="1"/>
          </p:nvPr>
        </p:nvSpPr>
        <p:spPr/>
        <p:txBody>
          <a:bodyPr/>
          <a:lstStyle/>
          <a:p>
            <a:r>
              <a:rPr lang="en-US" dirty="0"/>
              <a:t>The verifier </a:t>
            </a:r>
            <a:r>
              <a:rPr lang="en-US" b="1" dirty="0"/>
              <a:t>cannot  trust the sender’s public key </a:t>
            </a:r>
            <a:r>
              <a:rPr lang="en-US" dirty="0"/>
              <a:t>if it is sent  by the sender themselves . It would always “validate” the sender’s digital signature</a:t>
            </a:r>
          </a:p>
          <a:p>
            <a:r>
              <a:rPr lang="en-US" dirty="0"/>
              <a:t>The verified normally requires a digital certificate</a:t>
            </a:r>
          </a:p>
          <a:p>
            <a:pPr lvl="1"/>
            <a:r>
              <a:rPr lang="en-US" dirty="0"/>
              <a:t>File provided by a certificate authority (CA)</a:t>
            </a:r>
          </a:p>
          <a:p>
            <a:pPr lvl="2"/>
            <a:r>
              <a:rPr lang="en-US" dirty="0"/>
              <a:t>The certificate authority must be trustworthy</a:t>
            </a:r>
          </a:p>
          <a:p>
            <a:pPr lvl="1"/>
            <a:r>
              <a:rPr lang="en-US" dirty="0"/>
              <a:t>Digital certificate provides the subject’s (True Party’s) name and public key</a:t>
            </a:r>
          </a:p>
        </p:txBody>
      </p:sp>
      <p:sp>
        <p:nvSpPr>
          <p:cNvPr id="6" name="Slide Number Placeholder 3"/>
          <p:cNvSpPr>
            <a:spLocks noGrp="1"/>
          </p:cNvSpPr>
          <p:nvPr>
            <p:ph type="sldNum" sz="quarter" idx="4294967295"/>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6</a:t>
            </a:fld>
            <a:endParaRPr lang="en-US" dirty="0">
              <a:solidFill>
                <a:schemeClr val="bg1"/>
              </a:solidFill>
              <a:latin typeface="Lucida Sans Unicode"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0319" y="295564"/>
            <a:ext cx="9790853" cy="1310696"/>
          </a:xfrm>
        </p:spPr>
        <p:txBody>
          <a:bodyPr/>
          <a:lstStyle/>
          <a:p>
            <a:r>
              <a:rPr lang="en-US" dirty="0"/>
              <a:t>Digital Signature and Digital Certificate for Authentication</a:t>
            </a:r>
          </a:p>
        </p:txBody>
      </p:sp>
      <p:pic>
        <p:nvPicPr>
          <p:cNvPr id="4" name="Content Placeholder 3" descr="The illustration displays four step labels with their respective explanations as follows:&#10;• Digital Signature: 1. Digital signature to be tested with the public key of the true party. &#10;• Authentication: 2. If the public key of the true party verifies the digital signature, accept the supplicant.&#10;• Digital Certificate: 3. Public key of true party.&#10;• Certificate Authority: 4. Verifier must know CA’s public key to test whether the digital certificate has been altered; Revocation information.&#10;Step four label points to step three label, whereas step one and three labels point to step two label through unidirectional arrows.">
            <a:extLst>
              <a:ext uri="{FF2B5EF4-FFF2-40B4-BE49-F238E27FC236}">
                <a16:creationId xmlns:a16="http://schemas.microsoft.com/office/drawing/2014/main" id="{8BE25795-B109-4670-B414-DC132255F2DB}"/>
              </a:ext>
            </a:extLst>
          </p:cNvPr>
          <p:cNvPicPr>
            <a:picLocks noGrp="1" noChangeAspect="1"/>
          </p:cNvPicPr>
          <p:nvPr>
            <p:ph idx="1"/>
          </p:nvPr>
        </p:nvPicPr>
        <p:blipFill rotWithShape="1">
          <a:blip r:embed="rId3"/>
          <a:srcRect b="7032"/>
          <a:stretch/>
        </p:blipFill>
        <p:spPr>
          <a:xfrm>
            <a:off x="2988911" y="1889570"/>
            <a:ext cx="6214178" cy="4117694"/>
          </a:xfrm>
        </p:spPr>
      </p:pic>
      <p:sp>
        <p:nvSpPr>
          <p:cNvPr id="6" name="Slide Number Placeholder 3"/>
          <p:cNvSpPr>
            <a:spLocks noGrp="1"/>
          </p:cNvSpPr>
          <p:nvPr>
            <p:ph type="sldNum" sz="quarter" idx="4294967295"/>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7</a:t>
            </a:fld>
            <a:endParaRPr lang="en-US" dirty="0">
              <a:solidFill>
                <a:schemeClr val="bg1"/>
              </a:solidFill>
              <a:latin typeface="Lucida Sans Unicode" pitchFamily="34" charset="0"/>
            </a:endParaRPr>
          </a:p>
        </p:txBody>
      </p:sp>
      <p:sp>
        <p:nvSpPr>
          <p:cNvPr id="7" name="TextBox 6">
            <a:extLst>
              <a:ext uri="{FF2B5EF4-FFF2-40B4-BE49-F238E27FC236}">
                <a16:creationId xmlns:a16="http://schemas.microsoft.com/office/drawing/2014/main" id="{C6D6013A-2F8B-086D-81F5-D81E61408CF2}"/>
              </a:ext>
            </a:extLst>
          </p:cNvPr>
          <p:cNvSpPr txBox="1"/>
          <p:nvPr/>
        </p:nvSpPr>
        <p:spPr>
          <a:xfrm>
            <a:off x="10090205" y="5876014"/>
            <a:ext cx="1494845" cy="369332"/>
          </a:xfrm>
          <a:prstGeom prst="rect">
            <a:avLst/>
          </a:prstGeom>
          <a:noFill/>
        </p:spPr>
        <p:txBody>
          <a:bodyPr wrap="square" rtlCol="0">
            <a:spAutoFit/>
          </a:bodyPr>
          <a:lstStyle/>
          <a:p>
            <a:r>
              <a:rPr lang="en-US" dirty="0"/>
              <a:t>Figure 3-21:</a:t>
            </a:r>
            <a:endParaRPr lang="en-NZ"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e dialogue box is labeled Certificate and contains three tabs labeled General, Details, and Certification Path. &#10;The details tab is open and contains a drop down menu labeled Show: in which the option &lt;All&gt; is selected.&#10;Below the drop down menu is a pane with the following Field and Value texts under their respective tabs, and a scroll bar on the right:&#10;• Signature algorithm: sha256RSA.&#10;• Signature hash algorithm: sha256.&#10;• Issuer: Google Internet Authority G3, ...&#10;• Valid from: Monday, July 29, 2019 12:43:...&#10;• Valid to: Monday, October 21, 2019 12...&#10;• Subject: www.google.com, Google LLC,...&#10;• Public key: ECC (256 bits)&#10;• Public key parameters: ECDSA P256  &#10;The option of public key is selected and a pane below contains the alpha numeric coding of the key. Two command but-tons below this pane are labeled &quot;Edit Properties&quot; (disabled) and &quot;Copy to File&quot; (enabled).&#10;The box ends with the command button &quot;OK&quot; at its bottom-right corner.">
            <a:extLst>
              <a:ext uri="{FF2B5EF4-FFF2-40B4-BE49-F238E27FC236}">
                <a16:creationId xmlns:a16="http://schemas.microsoft.com/office/drawing/2014/main" id="{4CDD0275-F9C4-4D93-8212-5E1373E61A80}"/>
              </a:ext>
            </a:extLst>
          </p:cNvPr>
          <p:cNvPicPr>
            <a:picLocks noGrp="1" noChangeAspect="1"/>
          </p:cNvPicPr>
          <p:nvPr>
            <p:ph idx="1"/>
          </p:nvPr>
        </p:nvPicPr>
        <p:blipFill>
          <a:blip r:embed="rId3"/>
          <a:stretch>
            <a:fillRect/>
          </a:stretch>
        </p:blipFill>
        <p:spPr>
          <a:xfrm>
            <a:off x="4451724" y="1600201"/>
            <a:ext cx="3288552" cy="4429125"/>
          </a:xfrm>
        </p:spPr>
      </p:pic>
      <p:sp>
        <p:nvSpPr>
          <p:cNvPr id="7" name="Slide Number Placeholder 3"/>
          <p:cNvSpPr>
            <a:spLocks noGrp="1"/>
          </p:cNvSpPr>
          <p:nvPr>
            <p:ph type="sldNum" sz="quarter" idx="4294967295"/>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8</a:t>
            </a:fld>
            <a:endParaRPr lang="en-US" dirty="0">
              <a:solidFill>
                <a:schemeClr val="bg1"/>
              </a:solidFill>
              <a:latin typeface="Lucida Sans Unicode" pitchFamily="34" charset="0"/>
            </a:endParaRPr>
          </a:p>
        </p:txBody>
      </p:sp>
      <p:sp>
        <p:nvSpPr>
          <p:cNvPr id="6" name="Title 4">
            <a:extLst>
              <a:ext uri="{FF2B5EF4-FFF2-40B4-BE49-F238E27FC236}">
                <a16:creationId xmlns:a16="http://schemas.microsoft.com/office/drawing/2014/main" id="{D92702E8-C787-C9B7-73CB-64CAFA90E993}"/>
              </a:ext>
            </a:extLst>
          </p:cNvPr>
          <p:cNvSpPr>
            <a:spLocks noGrp="1"/>
          </p:cNvSpPr>
          <p:nvPr>
            <p:ph type="title"/>
          </p:nvPr>
        </p:nvSpPr>
        <p:spPr>
          <a:xfrm>
            <a:off x="1406484" y="553182"/>
            <a:ext cx="9237662" cy="857250"/>
          </a:xfrm>
        </p:spPr>
        <p:txBody>
          <a:bodyPr/>
          <a:lstStyle/>
          <a:p>
            <a:r>
              <a:rPr lang="en-US" dirty="0"/>
              <a:t>Digital Certificate for Google.com</a:t>
            </a:r>
          </a:p>
        </p:txBody>
      </p:sp>
      <p:sp>
        <p:nvSpPr>
          <p:cNvPr id="8" name="TextBox 7">
            <a:extLst>
              <a:ext uri="{FF2B5EF4-FFF2-40B4-BE49-F238E27FC236}">
                <a16:creationId xmlns:a16="http://schemas.microsoft.com/office/drawing/2014/main" id="{86B0B04C-F95C-6420-C1EB-80AEE72150C8}"/>
              </a:ext>
            </a:extLst>
          </p:cNvPr>
          <p:cNvSpPr txBox="1"/>
          <p:nvPr/>
        </p:nvSpPr>
        <p:spPr>
          <a:xfrm>
            <a:off x="8762337" y="5852160"/>
            <a:ext cx="1905663" cy="369332"/>
          </a:xfrm>
          <a:prstGeom prst="rect">
            <a:avLst/>
          </a:prstGeom>
          <a:noFill/>
        </p:spPr>
        <p:txBody>
          <a:bodyPr wrap="square" rtlCol="0">
            <a:spAutoFit/>
          </a:bodyPr>
          <a:lstStyle/>
          <a:p>
            <a:r>
              <a:rPr lang="en-US" dirty="0"/>
              <a:t>Figure 3-19:</a:t>
            </a:r>
            <a:endParaRPr lang="en-NZ"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69353" y="293605"/>
            <a:ext cx="9238434" cy="857559"/>
          </a:xfrm>
        </p:spPr>
        <p:txBody>
          <a:bodyPr/>
          <a:lstStyle/>
          <a:p>
            <a:r>
              <a:rPr lang="en-US" dirty="0"/>
              <a:t>Checking the Digital Certificate</a:t>
            </a:r>
          </a:p>
        </p:txBody>
      </p:sp>
      <p:sp>
        <p:nvSpPr>
          <p:cNvPr id="68610" name="Content Placeholder 1"/>
          <p:cNvSpPr>
            <a:spLocks noGrp="1"/>
          </p:cNvSpPr>
          <p:nvPr>
            <p:ph idx="1"/>
          </p:nvPr>
        </p:nvSpPr>
        <p:spPr>
          <a:xfrm>
            <a:off x="790549" y="1291586"/>
            <a:ext cx="9802944" cy="4740192"/>
          </a:xfrm>
        </p:spPr>
        <p:txBody>
          <a:bodyPr>
            <a:normAutofit fontScale="92500" lnSpcReduction="10000"/>
          </a:bodyPr>
          <a:lstStyle/>
          <a:p>
            <a:pPr marL="560070" lvl="1" indent="-285750">
              <a:buFont typeface="Arial" panose="020B0604020202020204" pitchFamily="34" charset="0"/>
              <a:buChar char="•"/>
            </a:pPr>
            <a:r>
              <a:rPr lang="en-US" sz="1800" dirty="0"/>
              <a:t>The digital certificate has a digital signature of its own, as it is signed with the Certificate Authority’s (CA’s) private key</a:t>
            </a:r>
          </a:p>
          <a:p>
            <a:pPr marL="560070" lvl="1" indent="-285750">
              <a:buFont typeface="Arial" panose="020B0604020202020204" pitchFamily="34" charset="0"/>
              <a:buChar char="•"/>
            </a:pPr>
            <a:r>
              <a:rPr lang="en-US" sz="1800" dirty="0"/>
              <a:t>It must be tested with the CA’s well-known public key. If the test works, the certificate is authentic and unmodified</a:t>
            </a:r>
          </a:p>
          <a:p>
            <a:pPr marL="560070" lvl="1" indent="-285750">
              <a:buFont typeface="Arial" panose="020B0604020202020204" pitchFamily="34" charset="0"/>
              <a:buChar char="•"/>
            </a:pPr>
            <a:r>
              <a:rPr lang="en-US" sz="1800" dirty="0"/>
              <a:t>The Certificate is valid only during the valid period in the digital certificate. If the current time is not within the valid period, reject the digital certificate</a:t>
            </a:r>
          </a:p>
          <a:p>
            <a:pPr marL="560070" lvl="1" indent="-285750">
              <a:buFont typeface="Arial" panose="020B0604020202020204" pitchFamily="34" charset="0"/>
              <a:buChar char="•"/>
            </a:pPr>
            <a:r>
              <a:rPr lang="en-US" sz="1800" dirty="0"/>
              <a:t>Certificates may be revoked for improper behavior or other reasons therefore  revocation must be tested</a:t>
            </a:r>
          </a:p>
          <a:p>
            <a:pPr marL="560070" lvl="1" indent="-285750">
              <a:buFont typeface="Arial" panose="020B0604020202020204" pitchFamily="34" charset="0"/>
              <a:buChar char="•"/>
            </a:pPr>
            <a:r>
              <a:rPr lang="en-US" sz="1800" dirty="0"/>
              <a:t>The received of the certificate (verifier)  must check the serial number of the certificate - downloading  the CA’s certificate revocation or send a query to the CA (if the CA supports   the Online Certificate Status Protocol</a:t>
            </a:r>
          </a:p>
          <a:p>
            <a:pPr marL="560070" lvl="1" indent="-285750">
              <a:buFont typeface="Arial" panose="020B0604020202020204" pitchFamily="34" charset="0"/>
              <a:buChar char="•"/>
            </a:pPr>
            <a:r>
              <a:rPr lang="en-US" sz="1800" dirty="0">
                <a:hlinkClick r:id="rId2"/>
              </a:rPr>
              <a:t>https://developer.visa.com/pages/trusted_certifying_authorities</a:t>
            </a:r>
            <a:r>
              <a:rPr lang="en-US" sz="1800" dirty="0"/>
              <a:t> </a:t>
            </a:r>
          </a:p>
          <a:p>
            <a:pPr marL="560070" lvl="1" indent="-285750">
              <a:buFont typeface="Arial" panose="020B0604020202020204" pitchFamily="34" charset="0"/>
              <a:buChar char="•"/>
            </a:pPr>
            <a:r>
              <a:rPr lang="en-US" sz="1800" dirty="0">
                <a:hlinkClick r:id="rId3"/>
              </a:rPr>
              <a:t>https://www.thesslstore.com/blog/ssl-certificate-still-sha-1-thumbprint/</a:t>
            </a:r>
            <a:r>
              <a:rPr lang="en-US" sz="1800" dirty="0"/>
              <a:t> </a:t>
            </a:r>
          </a:p>
          <a:p>
            <a:pPr lvl="1"/>
            <a:endParaRPr lang="en-US" dirty="0"/>
          </a:p>
          <a:p>
            <a:pPr lvl="1"/>
            <a:endParaRPr lang="en-US" dirty="0"/>
          </a:p>
          <a:p>
            <a:pPr lvl="1"/>
            <a:endParaRPr lang="en-US" dirty="0"/>
          </a:p>
          <a:p>
            <a:endParaRPr lang="en-US" dirty="0"/>
          </a:p>
        </p:txBody>
      </p:sp>
      <p:sp>
        <p:nvSpPr>
          <p:cNvPr id="6" name="Slide Number Placeholder 3"/>
          <p:cNvSpPr>
            <a:spLocks noGrp="1"/>
          </p:cNvSpPr>
          <p:nvPr>
            <p:ph type="sldNum" sz="quarter" idx="4294967295"/>
          </p:nvPr>
        </p:nvSpPr>
        <p:spPr bwMode="auto">
          <a:xfrm>
            <a:off x="1524000" y="6172200"/>
            <a:ext cx="838200" cy="457200"/>
          </a:xfrm>
          <a:prstGeom prst="rect">
            <a:avLst/>
          </a:prstGeom>
          <a:ln>
            <a:miter lim="800000"/>
            <a:headEnd/>
            <a:tailEnd/>
          </a:ln>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eaLnBrk="1" hangingPunct="1"/>
            <a:r>
              <a:rPr lang="en-US" dirty="0">
                <a:solidFill>
                  <a:prstClr val="white"/>
                </a:solidFill>
              </a:rPr>
              <a:t>3-</a:t>
            </a:r>
            <a:fld id="{DF3D5ACE-0B44-480C-935B-5F54025620FB}" type="slidenum">
              <a:rPr lang="en-US" smtClean="0">
                <a:solidFill>
                  <a:prstClr val="white"/>
                </a:solidFill>
              </a:rPr>
              <a:pPr eaLnBrk="1" hangingPunct="1"/>
              <a:t>9</a:t>
            </a:fld>
            <a:endParaRPr lang="en-US" dirty="0">
              <a:solidFill>
                <a:schemeClr val="bg1"/>
              </a:solidFill>
              <a:latin typeface="Lucida Sans Unicode" pitchFamily="34" charset="0"/>
            </a:endParaRPr>
          </a:p>
        </p:txBody>
      </p:sp>
    </p:spTree>
  </p:cSld>
  <p:clrMapOvr>
    <a:masterClrMapping/>
  </p:clrMapOvr>
</p:sld>
</file>

<file path=ppt/theme/theme1.xml><?xml version="1.0" encoding="utf-8"?>
<a:theme xmlns:a="http://schemas.openxmlformats.org/drawingml/2006/main" name="PortalVTI">
  <a:themeElements>
    <a:clrScheme name="AnalogousFromDarkSeedLeftStep">
      <a:dk1>
        <a:srgbClr val="000000"/>
      </a:dk1>
      <a:lt1>
        <a:srgbClr val="FFFFFF"/>
      </a:lt1>
      <a:dk2>
        <a:srgbClr val="3C2231"/>
      </a:dk2>
      <a:lt2>
        <a:srgbClr val="E2E4E8"/>
      </a:lt2>
      <a:accent1>
        <a:srgbClr val="C39B4D"/>
      </a:accent1>
      <a:accent2>
        <a:srgbClr val="B1583B"/>
      </a:accent2>
      <a:accent3>
        <a:srgbClr val="C34D61"/>
      </a:accent3>
      <a:accent4>
        <a:srgbClr val="B13B81"/>
      </a:accent4>
      <a:accent5>
        <a:srgbClr val="C24DC3"/>
      </a:accent5>
      <a:accent6>
        <a:srgbClr val="7F3BB1"/>
      </a:accent6>
      <a:hlink>
        <a:srgbClr val="BF3FAA"/>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TotalTime>
  <Words>1969</Words>
  <Application>Microsoft Office PowerPoint</Application>
  <PresentationFormat>Widescreen</PresentationFormat>
  <Paragraphs>156</Paragraphs>
  <Slides>25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Lucida Sans Unicode</vt:lpstr>
      <vt:lpstr>Trade Gothic Next Cond</vt:lpstr>
      <vt:lpstr>Trade Gothic Next Light</vt:lpstr>
      <vt:lpstr>PortalVTI</vt:lpstr>
      <vt:lpstr>COMP821 semester 1 2024</vt:lpstr>
      <vt:lpstr>Orientation</vt:lpstr>
      <vt:lpstr>Stage 4- ongoing communication Message-by-Message Authentication</vt:lpstr>
      <vt:lpstr>Public Key Encryption for Confidentiality and Authentication</vt:lpstr>
      <vt:lpstr>Digital Signature for Message-by-Message Authentication</vt:lpstr>
      <vt:lpstr>How to obtain securely the public key?</vt:lpstr>
      <vt:lpstr>Digital Signature and Digital Certificate for Authentication</vt:lpstr>
      <vt:lpstr>Digital Certificate for Google.com</vt:lpstr>
      <vt:lpstr>Checking the Digital Certificate</vt:lpstr>
      <vt:lpstr>https://www.thesslstore.com/blog/ssl-certificate-still-sha-1-thumbprint/  </vt:lpstr>
      <vt:lpstr>PowerPoint Presentation</vt:lpstr>
      <vt:lpstr>PowerPoint Presentation</vt:lpstr>
      <vt:lpstr>Key-Hashed Message Authentication Code (HMAC)</vt:lpstr>
      <vt:lpstr>HMACs vs Digital Signatures</vt:lpstr>
      <vt:lpstr>Another Security Objective: Nonrepudaition</vt:lpstr>
      <vt:lpstr>Cryptographic Systems</vt:lpstr>
      <vt:lpstr>Figure 3-24</vt:lpstr>
      <vt:lpstr>Virtual Private Networks (VPNs)</vt:lpstr>
      <vt:lpstr>Host-to-Host SSL/TLS VPN</vt:lpstr>
      <vt:lpstr>SSL/TLS and Remote Access VPN Using a Gateway</vt:lpstr>
      <vt:lpstr>IP Security (IPsec) versus SSL/TLS</vt:lpstr>
      <vt:lpstr> IPsec Operation: Tunnel and Transport Modes</vt:lpstr>
      <vt:lpstr>Comparing IPsec Transport and Tunnel Modes</vt:lpstr>
      <vt:lpstr>IPsec Security Associations</vt:lpstr>
      <vt:lpstr>Homework: Research Quantum Security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COMP821 semester 1 2022</dc:title>
  <dc:creator>Krassie Petrova</dc:creator>
  <cp:lastModifiedBy>Krassie Petrova</cp:lastModifiedBy>
  <cp:revision>9</cp:revision>
  <dcterms:created xsi:type="dcterms:W3CDTF">2022-02-25T00:19:50Z</dcterms:created>
  <dcterms:modified xsi:type="dcterms:W3CDTF">2024-03-09T22:32:25Z</dcterms:modified>
</cp:coreProperties>
</file>