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
  </p:notesMasterIdLst>
  <p:sldIdLst>
    <p:sldId id="521" r:id="rId2"/>
    <p:sldId id="529" r:id="rId3"/>
    <p:sldId id="532" r:id="rId4"/>
    <p:sldId id="530" r:id="rId5"/>
    <p:sldId id="531" r:id="rId6"/>
    <p:sldId id="53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4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notesViewPr>
    <p:cSldViewPr snapToGrid="0">
      <p:cViewPr>
        <p:scale>
          <a:sx n="168" d="100"/>
          <a:sy n="168" d="100"/>
        </p:scale>
        <p:origin x="1452" y="-26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BB4E-C851-440F-8B71-F95036963444}" type="datetimeFigureOut">
              <a:rPr lang="en-NZ" smtClean="0"/>
              <a:t>22/03/2024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C092E-412D-45AC-AE2D-7D4B9E2C35AB}" type="slidenum">
              <a:rPr lang="en-NZ" smtClean="0"/>
              <a:t>‹#›</a:t>
            </a:fld>
            <a:endParaRPr lang="en-NZ"/>
          </a:p>
        </p:txBody>
      </p:sp>
    </p:spTree>
    <p:extLst>
      <p:ext uri="{BB962C8B-B14F-4D97-AF65-F5344CB8AC3E}">
        <p14:creationId xmlns:p14="http://schemas.microsoft.com/office/powerpoint/2010/main" val="28230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5-22 shows that when a host wishes to connect to another host, it first logs into a Kerberos server. If it succeeds in logging in, it gets a ticket granting ticket (TGT). This is like getting a wrist bracelet when you enter a concert or sports event. It gets you back in later without having to show your original authentication credentials.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123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54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8100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3385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7784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51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324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09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0146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2B07E4-CDF9-4C88-A2F3-04620E58224D}" type="datetimeFigureOut">
              <a:rPr lang="en-US" smtClean="0"/>
              <a:t>3/22/2024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9654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2B07E4-CDF9-4C88-A2F3-04620E58224D}" type="datetimeFigureOut">
              <a:rPr lang="en-US" smtClean="0"/>
              <a:t>3/22/2024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71E98-A417-4ECC-ACEB-C0490C20DB04}" type="slidenum">
              <a:rPr lang="en-US" smtClean="0"/>
              <a:t>‹#›</a:t>
            </a:fld>
            <a:endParaRPr lang="en-US"/>
          </a:p>
        </p:txBody>
      </p:sp>
    </p:spTree>
    <p:extLst>
      <p:ext uri="{BB962C8B-B14F-4D97-AF65-F5344CB8AC3E}">
        <p14:creationId xmlns:p14="http://schemas.microsoft.com/office/powerpoint/2010/main" val="92557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484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2B07E4-CDF9-4C88-A2F3-04620E58224D}" type="datetimeFigureOut">
              <a:rPr lang="en-US" smtClean="0"/>
              <a:pPr/>
              <a:t>3/22/2024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E71E98-A417-4ECC-ACEB-C0490C20DB0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0358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Kerberos" TargetMode="External"/><Relationship Id="rId2" Type="http://schemas.openxmlformats.org/officeDocument/2006/relationships/hyperlink" Target="https://web.mit.edu/kerberos/krb5-1.5/krb5-1.5.4/doc/krb5-install/What-is-Kerberos-and-How-Does-it-Work_003f.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tinet.com/resources/cyberglossary/kerberos-authent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ortinet.com/resources/cyberglossary/kerberos-authent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44EBC1-ED23-4C54-B44D-0303D256A3F7}"/>
              </a:ext>
            </a:extLst>
          </p:cNvPr>
          <p:cNvSpPr>
            <a:spLocks noGrp="1"/>
          </p:cNvSpPr>
          <p:nvPr>
            <p:ph type="title"/>
          </p:nvPr>
        </p:nvSpPr>
        <p:spPr>
          <a:xfrm>
            <a:off x="172718" y="106053"/>
            <a:ext cx="6292427" cy="1008924"/>
          </a:xfrm>
        </p:spPr>
        <p:txBody>
          <a:bodyPr>
            <a:normAutofit fontScale="90000"/>
          </a:bodyPr>
          <a:lstStyle/>
          <a:p>
            <a:r>
              <a:rPr lang="en-US" dirty="0"/>
              <a:t>Figure 5-22: Kerberos (Initial authentication) </a:t>
            </a:r>
          </a:p>
        </p:txBody>
      </p:sp>
      <p:pic>
        <p:nvPicPr>
          <p:cNvPr id="5" name="Content Placeholder 4" descr="The Kerberos server key distribution center (K)&quot; at the top is connected to the &quot;Supplicant (S) client PC&quot; at the bottom-left. A &quot;Verifier (V) server&quot; is shown at the bottom-right and remains unconnected. &#10;Authentication steps are labeled and displayed as follows:&#10;1. Name of supplicant, authentication credentials. A text box below reads &quot;Credentials&quot; and is written above uni-directional arrow from supplicant to Kerberos.&#10;2. Authentication success, ticket-granting ticket. A text box below reads &quot;TGT&quot; and is written below unidirectional arrow from Kerberos to supplicant.&#10;">
            <a:extLst>
              <a:ext uri="{FF2B5EF4-FFF2-40B4-BE49-F238E27FC236}">
                <a16:creationId xmlns:a16="http://schemas.microsoft.com/office/drawing/2014/main" id="{DFBBDEFF-9154-4555-B446-211B3D1D73A6}"/>
              </a:ext>
            </a:extLst>
          </p:cNvPr>
          <p:cNvPicPr>
            <a:picLocks noGrp="1" noChangeAspect="1"/>
          </p:cNvPicPr>
          <p:nvPr>
            <p:ph idx="1"/>
          </p:nvPr>
        </p:nvPicPr>
        <p:blipFill rotWithShape="1">
          <a:blip r:embed="rId3"/>
          <a:srcRect b="8073"/>
          <a:stretch/>
        </p:blipFill>
        <p:spPr>
          <a:xfrm>
            <a:off x="411680" y="1337734"/>
            <a:ext cx="9710797" cy="4909752"/>
          </a:xfrm>
        </p:spPr>
      </p:pic>
      <p:sp>
        <p:nvSpPr>
          <p:cNvPr id="2" name="TextBox 1">
            <a:extLst>
              <a:ext uri="{FF2B5EF4-FFF2-40B4-BE49-F238E27FC236}">
                <a16:creationId xmlns:a16="http://schemas.microsoft.com/office/drawing/2014/main" id="{E571BCAE-0E9F-45AC-8C4B-E9F4AB99981A}"/>
              </a:ext>
            </a:extLst>
          </p:cNvPr>
          <p:cNvSpPr txBox="1"/>
          <p:nvPr/>
        </p:nvSpPr>
        <p:spPr>
          <a:xfrm>
            <a:off x="7105536" y="362635"/>
            <a:ext cx="4390516" cy="646331"/>
          </a:xfrm>
          <a:prstGeom prst="rect">
            <a:avLst/>
          </a:prstGeom>
          <a:noFill/>
        </p:spPr>
        <p:txBody>
          <a:bodyPr wrap="square" rtlCol="0">
            <a:spAutoFit/>
          </a:bodyPr>
          <a:lstStyle/>
          <a:p>
            <a:r>
              <a:rPr lang="en-NZ" dirty="0">
                <a:solidFill>
                  <a:srgbClr val="7030A0"/>
                </a:solidFill>
              </a:rPr>
              <a:t>Kerberos is an authentication and key distribution  system. </a:t>
            </a:r>
          </a:p>
        </p:txBody>
      </p:sp>
    </p:spTree>
    <p:extLst>
      <p:ext uri="{BB962C8B-B14F-4D97-AF65-F5344CB8AC3E}">
        <p14:creationId xmlns:p14="http://schemas.microsoft.com/office/powerpoint/2010/main" val="245822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2057-F383-4EFD-98B0-B5952A8C7340}"/>
              </a:ext>
            </a:extLst>
          </p:cNvPr>
          <p:cNvSpPr>
            <a:spLocks noGrp="1"/>
          </p:cNvSpPr>
          <p:nvPr>
            <p:ph type="title"/>
          </p:nvPr>
        </p:nvSpPr>
        <p:spPr>
          <a:xfrm>
            <a:off x="142633" y="97178"/>
            <a:ext cx="9238434" cy="857559"/>
          </a:xfrm>
        </p:spPr>
        <p:txBody>
          <a:bodyPr/>
          <a:lstStyle/>
          <a:p>
            <a:r>
              <a:rPr lang="en-NZ" dirty="0"/>
              <a:t>KERBEROS server (keying) </a:t>
            </a:r>
          </a:p>
        </p:txBody>
      </p:sp>
      <p:pic>
        <p:nvPicPr>
          <p:cNvPr id="5" name="Content Placeholder 4" descr="Diagram&#10;&#10;Description automatically generated">
            <a:extLst>
              <a:ext uri="{FF2B5EF4-FFF2-40B4-BE49-F238E27FC236}">
                <a16:creationId xmlns:a16="http://schemas.microsoft.com/office/drawing/2014/main" id="{D6096867-09B1-4B89-87F8-F27A323C2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902" y="1473200"/>
            <a:ext cx="7911502" cy="4622800"/>
          </a:xfrm>
        </p:spPr>
      </p:pic>
    </p:spTree>
    <p:extLst>
      <p:ext uri="{BB962C8B-B14F-4D97-AF65-F5344CB8AC3E}">
        <p14:creationId xmlns:p14="http://schemas.microsoft.com/office/powerpoint/2010/main" val="267685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738C-BD59-4736-B524-9DA9D633A68A}"/>
              </a:ext>
            </a:extLst>
          </p:cNvPr>
          <p:cNvSpPr>
            <a:spLocks noGrp="1"/>
          </p:cNvSpPr>
          <p:nvPr>
            <p:ph type="title"/>
          </p:nvPr>
        </p:nvSpPr>
        <p:spPr>
          <a:xfrm>
            <a:off x="371233" y="331198"/>
            <a:ext cx="9238434" cy="861604"/>
          </a:xfrm>
        </p:spPr>
        <p:txBody>
          <a:bodyPr/>
          <a:lstStyle/>
          <a:p>
            <a:r>
              <a:rPr lang="en-NZ" dirty="0"/>
              <a:t>Questions About </a:t>
            </a:r>
            <a:r>
              <a:rPr lang="en-NZ" dirty="0" err="1"/>
              <a:t>kerberos</a:t>
            </a:r>
            <a:endParaRPr lang="en-NZ" dirty="0"/>
          </a:p>
        </p:txBody>
      </p:sp>
      <p:sp>
        <p:nvSpPr>
          <p:cNvPr id="3" name="Content Placeholder 2">
            <a:extLst>
              <a:ext uri="{FF2B5EF4-FFF2-40B4-BE49-F238E27FC236}">
                <a16:creationId xmlns:a16="http://schemas.microsoft.com/office/drawing/2014/main" id="{AFC32C68-ED32-484F-A46C-E07F4C81DC37}"/>
              </a:ext>
            </a:extLst>
          </p:cNvPr>
          <p:cNvSpPr>
            <a:spLocks noGrp="1"/>
          </p:cNvSpPr>
          <p:nvPr>
            <p:ph idx="1"/>
          </p:nvPr>
        </p:nvSpPr>
        <p:spPr>
          <a:xfrm>
            <a:off x="804333" y="1261533"/>
            <a:ext cx="9863667" cy="4834467"/>
          </a:xfrm>
        </p:spPr>
        <p:txBody>
          <a:bodyPr>
            <a:normAutofit/>
          </a:bodyPr>
          <a:lstStyle/>
          <a:p>
            <a:r>
              <a:rPr lang="en-NZ" sz="2400" b="1" dirty="0"/>
              <a:t>1. What credentials are used at the initial authentication step?  (login name, digital certificate, MS-Chap-    can these  be used?)</a:t>
            </a:r>
          </a:p>
          <a:p>
            <a:r>
              <a:rPr lang="en-NZ" sz="2400" b="1" dirty="0"/>
              <a:t>2. Do S and V need to be pre-registered with the Kerberos KDS ? (KDS – Key Distribution Centre)</a:t>
            </a:r>
          </a:p>
          <a:p>
            <a:r>
              <a:rPr lang="en-NZ" sz="2400" b="1" dirty="0"/>
              <a:t>3.  Explain the encryption /decryption process at the  initial authentication  stage</a:t>
            </a:r>
          </a:p>
          <a:p>
            <a:r>
              <a:rPr lang="en-NZ" sz="2400" b="1" dirty="0"/>
              <a:t>In the diagram, it says that   V decrypts …what key will V use to decrypt?</a:t>
            </a:r>
          </a:p>
          <a:p>
            <a:r>
              <a:rPr lang="en-NZ" sz="2400" b="1" dirty="0">
                <a:solidFill>
                  <a:srgbClr val="7030A0"/>
                </a:solidFill>
              </a:rPr>
              <a:t>4.  Does S authenticate itself to  K in initial authentication?</a:t>
            </a:r>
          </a:p>
          <a:p>
            <a:r>
              <a:rPr lang="en-NZ" sz="2400" b="1" dirty="0">
                <a:solidFill>
                  <a:srgbClr val="7030A0"/>
                </a:solidFill>
              </a:rPr>
              <a:t>5. Does  K authenticate  itself to S in   initial authentication?</a:t>
            </a:r>
          </a:p>
          <a:p>
            <a:endParaRPr lang="en-NZ" dirty="0"/>
          </a:p>
        </p:txBody>
      </p:sp>
    </p:spTree>
    <p:extLst>
      <p:ext uri="{BB962C8B-B14F-4D97-AF65-F5344CB8AC3E}">
        <p14:creationId xmlns:p14="http://schemas.microsoft.com/office/powerpoint/2010/main" val="21708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A4B2-A023-4345-9828-DE7A811B715D}"/>
              </a:ext>
            </a:extLst>
          </p:cNvPr>
          <p:cNvSpPr>
            <a:spLocks noGrp="1"/>
          </p:cNvSpPr>
          <p:nvPr>
            <p:ph type="title"/>
          </p:nvPr>
        </p:nvSpPr>
        <p:spPr>
          <a:xfrm>
            <a:off x="134166" y="64348"/>
            <a:ext cx="9238434" cy="857559"/>
          </a:xfrm>
        </p:spPr>
        <p:txBody>
          <a:bodyPr/>
          <a:lstStyle/>
          <a:p>
            <a:r>
              <a:rPr lang="en-NZ" dirty="0"/>
              <a:t>Initial authentication explained </a:t>
            </a:r>
          </a:p>
        </p:txBody>
      </p:sp>
      <p:sp>
        <p:nvSpPr>
          <p:cNvPr id="3" name="Content Placeholder 2">
            <a:extLst>
              <a:ext uri="{FF2B5EF4-FFF2-40B4-BE49-F238E27FC236}">
                <a16:creationId xmlns:a16="http://schemas.microsoft.com/office/drawing/2014/main" id="{D5D12B1E-F2D5-4BE2-A8A4-224A2C2037DA}"/>
              </a:ext>
            </a:extLst>
          </p:cNvPr>
          <p:cNvSpPr>
            <a:spLocks noGrp="1"/>
          </p:cNvSpPr>
          <p:nvPr>
            <p:ph idx="1"/>
          </p:nvPr>
        </p:nvSpPr>
        <p:spPr>
          <a:xfrm>
            <a:off x="0" y="921907"/>
            <a:ext cx="10668000" cy="5871745"/>
          </a:xfrm>
        </p:spPr>
        <p:txBody>
          <a:bodyPr>
            <a:normAutofit/>
          </a:bodyPr>
          <a:lstStyle/>
          <a:p>
            <a:pPr algn="l"/>
            <a:r>
              <a:rPr lang="en-NZ" sz="2400" b="0" i="0" dirty="0">
                <a:effectLst/>
                <a:latin typeface="Times New Roman" panose="02020603050405020304" pitchFamily="18" charset="0"/>
              </a:rPr>
              <a:t>Kerberos V5 is based on the Kerberos authentication system developed at MIT. Under Kerberos, a client (generally either a user or a service) sends a request for a ticket to the Key Distribution </a:t>
            </a:r>
            <a:r>
              <a:rPr lang="en-NZ" sz="2400" b="0" i="0" dirty="0" err="1">
                <a:effectLst/>
                <a:latin typeface="Times New Roman" panose="02020603050405020304" pitchFamily="18" charset="0"/>
              </a:rPr>
              <a:t>Center</a:t>
            </a:r>
            <a:r>
              <a:rPr lang="en-NZ" sz="2400" b="0" i="0" dirty="0">
                <a:effectLst/>
                <a:latin typeface="Times New Roman" panose="02020603050405020304" pitchFamily="18" charset="0"/>
              </a:rPr>
              <a:t> (KDC). The KDC creates a </a:t>
            </a:r>
            <a:r>
              <a:rPr lang="en-NZ" sz="2400" b="0" i="1" dirty="0">
                <a:effectLst/>
                <a:latin typeface="Times New Roman" panose="02020603050405020304" pitchFamily="18" charset="0"/>
              </a:rPr>
              <a:t>ticket-granting ticket</a:t>
            </a:r>
            <a:r>
              <a:rPr lang="en-NZ" sz="2400" b="0" i="0" dirty="0">
                <a:effectLst/>
                <a:latin typeface="Times New Roman" panose="02020603050405020304" pitchFamily="18" charset="0"/>
              </a:rPr>
              <a:t> (TGT) for the client, encrypts it using the client's password as the key, and sends the encrypted TGT back to the client. The client then attempts to decrypt the TGT, using its password. If the client successfully decrypts the TGT (</a:t>
            </a:r>
            <a:r>
              <a:rPr lang="en-NZ" sz="2400" b="0" i="1" dirty="0">
                <a:effectLst/>
                <a:latin typeface="Times New Roman" panose="02020603050405020304" pitchFamily="18" charset="0"/>
              </a:rPr>
              <a:t>i.e.</a:t>
            </a:r>
            <a:r>
              <a:rPr lang="en-NZ" sz="2400" b="0" i="0" dirty="0">
                <a:effectLst/>
                <a:latin typeface="Times New Roman" panose="02020603050405020304" pitchFamily="18" charset="0"/>
              </a:rPr>
              <a:t>, if the client gave the correct password), it keeps the decrypted TGT, which indicates proof of the client's identity.</a:t>
            </a:r>
          </a:p>
          <a:p>
            <a:pPr algn="l"/>
            <a:r>
              <a:rPr lang="en-NZ" sz="2400" b="0" i="0" dirty="0">
                <a:effectLst/>
                <a:latin typeface="Times New Roman" panose="02020603050405020304" pitchFamily="18" charset="0"/>
              </a:rPr>
              <a:t>The TGT, which expires at a specified time, permits the client to obtain additional tickets, which give permission for specific services. The requesting and granting of these additional tickets is user-transparent.</a:t>
            </a:r>
          </a:p>
          <a:p>
            <a:pPr marL="0" indent="0" algn="l">
              <a:buNone/>
            </a:pPr>
            <a:r>
              <a:rPr lang="en-NZ" sz="2400" dirty="0">
                <a:latin typeface="Times New Roman" panose="02020603050405020304" pitchFamily="18" charset="0"/>
                <a:hlinkClick r:id="rId2"/>
              </a:rPr>
              <a:t>(https://web.mit.edu/kerberos/krb5-1.5/krb5-1.5.4/doc/krb5-install/What-is-Kerberos-and-How-Does-it-Work_003f.html</a:t>
            </a:r>
            <a:r>
              <a:rPr lang="en-NZ" sz="2400" dirty="0">
                <a:latin typeface="Times New Roman" panose="02020603050405020304" pitchFamily="18" charset="0"/>
              </a:rPr>
              <a:t>)</a:t>
            </a:r>
          </a:p>
          <a:p>
            <a:r>
              <a:rPr lang="en-NZ" sz="2400" dirty="0">
                <a:latin typeface="Times New Roman" panose="02020603050405020304" pitchFamily="18" charset="0"/>
              </a:rPr>
              <a:t>See also </a:t>
            </a:r>
            <a:r>
              <a:rPr lang="en-NZ" sz="2400" dirty="0">
                <a:hlinkClick r:id="rId3"/>
              </a:rPr>
              <a:t>https://www.techtarget.com/searchsecurity/definition/Kerberos</a:t>
            </a:r>
            <a:r>
              <a:rPr lang="en-NZ" sz="2400" dirty="0"/>
              <a:t> </a:t>
            </a:r>
          </a:p>
          <a:p>
            <a:pPr algn="l"/>
            <a:endParaRPr lang="en-NZ" dirty="0">
              <a:latin typeface="Times New Roman" panose="02020603050405020304" pitchFamily="18" charset="0"/>
            </a:endParaRPr>
          </a:p>
          <a:p>
            <a:pPr algn="l"/>
            <a:endParaRPr lang="en-NZ" dirty="0">
              <a:latin typeface="Times New Roman" panose="02020603050405020304" pitchFamily="18" charset="0"/>
            </a:endParaRPr>
          </a:p>
          <a:p>
            <a:pPr algn="l"/>
            <a:endParaRPr lang="en-NZ" dirty="0">
              <a:latin typeface="Times New Roman" panose="02020603050405020304" pitchFamily="18" charset="0"/>
            </a:endParaRPr>
          </a:p>
          <a:p>
            <a:pPr algn="l"/>
            <a:endParaRPr lang="en-NZ" b="0" i="0" dirty="0">
              <a:effectLst/>
              <a:latin typeface="Times New Roman" panose="02020603050405020304" pitchFamily="18" charset="0"/>
            </a:endParaRPr>
          </a:p>
          <a:p>
            <a:endParaRPr lang="en-NZ" dirty="0"/>
          </a:p>
        </p:txBody>
      </p:sp>
    </p:spTree>
    <p:extLst>
      <p:ext uri="{BB962C8B-B14F-4D97-AF65-F5344CB8AC3E}">
        <p14:creationId xmlns:p14="http://schemas.microsoft.com/office/powerpoint/2010/main" val="221783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DE07-2F8E-4FEB-9B9F-A499214753BA}"/>
              </a:ext>
            </a:extLst>
          </p:cNvPr>
          <p:cNvSpPr>
            <a:spLocks noGrp="1"/>
          </p:cNvSpPr>
          <p:nvPr>
            <p:ph type="title"/>
          </p:nvPr>
        </p:nvSpPr>
        <p:spPr>
          <a:xfrm>
            <a:off x="331893" y="182880"/>
            <a:ext cx="11345333" cy="587952"/>
          </a:xfrm>
        </p:spPr>
        <p:txBody>
          <a:bodyPr/>
          <a:lstStyle/>
          <a:p>
            <a:r>
              <a:rPr lang="en-NZ" sz="2800" b="1" i="0" dirty="0">
                <a:effectLst/>
                <a:latin typeface="Inter"/>
              </a:rPr>
              <a:t>An Overview of the Kerberos Protocol Flow</a:t>
            </a:r>
            <a:endParaRPr lang="en-NZ" dirty="0"/>
          </a:p>
        </p:txBody>
      </p:sp>
      <p:sp>
        <p:nvSpPr>
          <p:cNvPr id="3" name="Content Placeholder 2">
            <a:extLst>
              <a:ext uri="{FF2B5EF4-FFF2-40B4-BE49-F238E27FC236}">
                <a16:creationId xmlns:a16="http://schemas.microsoft.com/office/drawing/2014/main" id="{E8599241-5D8D-41E5-AC1C-88C293F188F9}"/>
              </a:ext>
            </a:extLst>
          </p:cNvPr>
          <p:cNvSpPr>
            <a:spLocks noGrp="1"/>
          </p:cNvSpPr>
          <p:nvPr>
            <p:ph idx="1"/>
          </p:nvPr>
        </p:nvSpPr>
        <p:spPr>
          <a:xfrm>
            <a:off x="182880" y="866987"/>
            <a:ext cx="11494346" cy="5657793"/>
          </a:xfrm>
        </p:spPr>
        <p:txBody>
          <a:bodyPr>
            <a:normAutofit fontScale="47500" lnSpcReduction="20000"/>
          </a:bodyPr>
          <a:lstStyle/>
          <a:p>
            <a:pPr algn="l"/>
            <a:r>
              <a:rPr lang="en-NZ" sz="4400" b="0" i="0" dirty="0">
                <a:solidFill>
                  <a:srgbClr val="7030A0"/>
                </a:solidFill>
                <a:effectLst/>
                <a:latin typeface="Inter"/>
              </a:rPr>
              <a:t>The Kerberos protocol flow involves three secret keys: client/user hash, TGS secret key, and SS secret key. The basic protocol flow steps are as follows:</a:t>
            </a:r>
          </a:p>
          <a:p>
            <a:pPr algn="l">
              <a:buFont typeface="+mj-lt"/>
              <a:buAutoNum type="arabicPeriod"/>
            </a:pPr>
            <a:r>
              <a:rPr lang="en-NZ" sz="4400" b="1" i="0" dirty="0">
                <a:effectLst/>
                <a:latin typeface="Inter"/>
              </a:rPr>
              <a:t>Initial Client Authentication Request</a:t>
            </a:r>
            <a:r>
              <a:rPr lang="en-NZ" sz="4400" b="0" i="0" dirty="0">
                <a:effectLst/>
                <a:latin typeface="Inter"/>
              </a:rPr>
              <a:t> - The protocol flow starts with the client logging in to the domain. In this step, the user asks for the TGT or authentication token from the  authentication server (AS) The TGT request is sent to the Kerberos  Key Distribution Centre (KDC.) </a:t>
            </a:r>
          </a:p>
          <a:p>
            <a:pPr algn="l">
              <a:buFont typeface="+mj-lt"/>
              <a:buAutoNum type="arabicPeriod"/>
            </a:pPr>
            <a:r>
              <a:rPr lang="en-NZ" sz="4400" b="1" i="0" dirty="0">
                <a:effectLst/>
                <a:latin typeface="Inter"/>
              </a:rPr>
              <a:t> Verification of Client Credentials</a:t>
            </a:r>
            <a:r>
              <a:rPr lang="en-NZ" sz="4400" b="0" i="0" dirty="0">
                <a:effectLst/>
                <a:latin typeface="Inter"/>
              </a:rPr>
              <a:t> - The KDC must verify the user's credentials to send an encrypted session key and TGT. The AS checks for the TGS's and client's availability in the database. If both values are found, the AS generates the secret key. It also creates a session key (SK1) that is encrypted by the user's secret key and a TGT with the client network address, identification (ID), timestamp, lifetime, and SK1. Then, the TGS secret key encrypts the ticket. </a:t>
            </a:r>
          </a:p>
          <a:p>
            <a:pPr algn="l">
              <a:buFont typeface="+mj-lt"/>
              <a:buAutoNum type="arabicPeriod"/>
            </a:pPr>
            <a:r>
              <a:rPr lang="en-NZ" sz="4400" b="1" i="0" dirty="0">
                <a:effectLst/>
                <a:latin typeface="Inter"/>
              </a:rPr>
              <a:t>Message Decryption</a:t>
            </a:r>
            <a:r>
              <a:rPr lang="en-NZ" sz="4400" b="0" i="0" dirty="0">
                <a:effectLst/>
                <a:latin typeface="Inter"/>
              </a:rPr>
              <a:t> - The client uses the client/user hash or secret key to extract the TGT and SK1 and decrypt the message, then generates the authenticator that validates the TGS. </a:t>
            </a:r>
          </a:p>
          <a:p>
            <a:pPr algn="l">
              <a:buFont typeface="+mj-lt"/>
              <a:buAutoNum type="arabicPeriod"/>
            </a:pPr>
            <a:r>
              <a:rPr lang="en-NZ" sz="4400" b="1" i="0" dirty="0">
                <a:effectLst/>
                <a:latin typeface="Inter"/>
              </a:rPr>
              <a:t>Request for Access Using the TGT</a:t>
            </a:r>
            <a:r>
              <a:rPr lang="en-NZ" sz="4400" b="0" i="0" dirty="0">
                <a:effectLst/>
                <a:latin typeface="Inter"/>
              </a:rPr>
              <a:t> - The client then requests a ticket from the SS by sending the authenticator and the extracted TGT to the TGS.</a:t>
            </a:r>
          </a:p>
          <a:p>
            <a:pPr algn="ctr"/>
            <a:r>
              <a:rPr lang="en-NZ" sz="5600" dirty="0">
                <a:hlinkClick r:id="rId2"/>
              </a:rPr>
              <a:t>https://www.fortinet.com/resources/cyberglossary/kerberos-authentication</a:t>
            </a:r>
            <a:endParaRPr lang="en-NZ" sz="5600" dirty="0"/>
          </a:p>
          <a:p>
            <a:endParaRPr lang="en-NZ" sz="4800" dirty="0"/>
          </a:p>
        </p:txBody>
      </p:sp>
    </p:spTree>
    <p:extLst>
      <p:ext uri="{BB962C8B-B14F-4D97-AF65-F5344CB8AC3E}">
        <p14:creationId xmlns:p14="http://schemas.microsoft.com/office/powerpoint/2010/main" val="101531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DE07-2F8E-4FEB-9B9F-A499214753BA}"/>
              </a:ext>
            </a:extLst>
          </p:cNvPr>
          <p:cNvSpPr>
            <a:spLocks noGrp="1"/>
          </p:cNvSpPr>
          <p:nvPr>
            <p:ph type="title"/>
          </p:nvPr>
        </p:nvSpPr>
        <p:spPr>
          <a:xfrm>
            <a:off x="331893" y="182880"/>
            <a:ext cx="11345333" cy="587952"/>
          </a:xfrm>
        </p:spPr>
        <p:txBody>
          <a:bodyPr/>
          <a:lstStyle/>
          <a:p>
            <a:r>
              <a:rPr lang="en-NZ" sz="2800" b="1" i="0" dirty="0">
                <a:effectLst/>
                <a:latin typeface="Inter"/>
              </a:rPr>
              <a:t>An Overview of the Kerberos Protocol Flow</a:t>
            </a:r>
            <a:endParaRPr lang="en-NZ" dirty="0"/>
          </a:p>
        </p:txBody>
      </p:sp>
      <p:sp>
        <p:nvSpPr>
          <p:cNvPr id="3" name="Content Placeholder 2">
            <a:extLst>
              <a:ext uri="{FF2B5EF4-FFF2-40B4-BE49-F238E27FC236}">
                <a16:creationId xmlns:a16="http://schemas.microsoft.com/office/drawing/2014/main" id="{E8599241-5D8D-41E5-AC1C-88C293F188F9}"/>
              </a:ext>
            </a:extLst>
          </p:cNvPr>
          <p:cNvSpPr>
            <a:spLocks noGrp="1"/>
          </p:cNvSpPr>
          <p:nvPr>
            <p:ph idx="1"/>
          </p:nvPr>
        </p:nvSpPr>
        <p:spPr>
          <a:xfrm>
            <a:off x="182880" y="866987"/>
            <a:ext cx="11494346" cy="5657793"/>
          </a:xfrm>
        </p:spPr>
        <p:txBody>
          <a:bodyPr>
            <a:normAutofit fontScale="47500" lnSpcReduction="20000"/>
          </a:bodyPr>
          <a:lstStyle/>
          <a:p>
            <a:pPr marL="0" indent="0">
              <a:buNone/>
            </a:pPr>
            <a:r>
              <a:rPr lang="en-NZ" sz="4400" b="1" i="0" dirty="0">
                <a:effectLst/>
                <a:latin typeface="Inter"/>
              </a:rPr>
              <a:t>5. Creation of Ticket for the File Server</a:t>
            </a:r>
            <a:r>
              <a:rPr lang="en-NZ" sz="4400" b="0" i="0" dirty="0">
                <a:effectLst/>
                <a:latin typeface="Inter"/>
              </a:rPr>
              <a:t> - The TGS secret key is used to decrypt the TGT from the client and extract the SK1. TGS also decrypts the authenticator and verifies that it matches the network address and the client ID, and ensures that the TGT is not expired by using an extracted timestamp. If all checks are done successfully, the KDC will generate a shared service session key (SK2) for the target server and the client. The KDC then creates a service ticket with the client network address, ID, timestamp, and SK2. This ticket will be encrypted with the server's secret key, and the client will receive the service ticket and SK2, which will be encrypted with the SK1.</a:t>
            </a:r>
          </a:p>
          <a:p>
            <a:pPr marL="0" indent="0" algn="l">
              <a:buNone/>
            </a:pPr>
            <a:r>
              <a:rPr lang="en-NZ" sz="4400" b="1" i="0" dirty="0">
                <a:effectLst/>
                <a:latin typeface="Inter"/>
              </a:rPr>
              <a:t>6. Authentication Using the File Ticket </a:t>
            </a:r>
            <a:r>
              <a:rPr lang="en-NZ" sz="4400" b="0" i="0" dirty="0">
                <a:effectLst/>
                <a:latin typeface="Inter"/>
              </a:rPr>
              <a:t>- The client then uses the file ticket to authenticate by decrypting the message with SK1 and extracting SK2. Doing so will generate another authenticator, encrypted with SK2, that includes the client ID, network address, and timestamp. The client then sends a service ticket along with the new authenticator to the target server.</a:t>
            </a:r>
          </a:p>
          <a:p>
            <a:pPr marL="0" indent="0" algn="l">
              <a:buNone/>
            </a:pPr>
            <a:r>
              <a:rPr lang="en-NZ" sz="4400" b="1" i="0" dirty="0">
                <a:effectLst/>
                <a:latin typeface="Inter"/>
              </a:rPr>
              <a:t>7. Decryption and Authentication of the Target Server</a:t>
            </a:r>
            <a:r>
              <a:rPr lang="en-NZ" sz="4400" b="0" i="0" dirty="0">
                <a:effectLst/>
                <a:latin typeface="Inter"/>
              </a:rPr>
              <a:t> - As the final step in the Kerberos protocol, the target server then decrypts the service ticket and extracts the SK2 using the server's secret key. SK2 decrypts the authenticator, and checks are performed to ensure that the client network address and ID from the service ticket and the authenticator match. After all checks are made and met, the client will receive a message from the server stating that the server and the client have authenticated each other. </a:t>
            </a:r>
          </a:p>
          <a:p>
            <a:pPr algn="ctr"/>
            <a:r>
              <a:rPr lang="en-NZ" sz="5600" dirty="0">
                <a:hlinkClick r:id="rId2"/>
              </a:rPr>
              <a:t>https://www.fortinet.com/resources/cyberglossary/kerberos-authentication</a:t>
            </a:r>
            <a:endParaRPr lang="en-NZ" sz="5600" dirty="0"/>
          </a:p>
          <a:p>
            <a:endParaRPr lang="en-NZ" sz="4800" dirty="0"/>
          </a:p>
        </p:txBody>
      </p:sp>
    </p:spTree>
    <p:extLst>
      <p:ext uri="{BB962C8B-B14F-4D97-AF65-F5344CB8AC3E}">
        <p14:creationId xmlns:p14="http://schemas.microsoft.com/office/powerpoint/2010/main" val="5242147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1406</TotalTime>
  <Words>975</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Inter</vt:lpstr>
      <vt:lpstr>Times New Roman</vt:lpstr>
      <vt:lpstr>Retrospect</vt:lpstr>
      <vt:lpstr>Figure 5-22: Kerberos (Initial authentication) </vt:lpstr>
      <vt:lpstr>KERBEROS server (keying) </vt:lpstr>
      <vt:lpstr>Questions About kerberos</vt:lpstr>
      <vt:lpstr>Initial authentication explained </vt:lpstr>
      <vt:lpstr>An Overview of the Kerberos Protocol Flow</vt:lpstr>
      <vt:lpstr>An Overview of the Kerberos Protocol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 semester 1 2022</dc:title>
  <dc:creator>Krassie Petrova</dc:creator>
  <cp:lastModifiedBy>Krassie Petrova</cp:lastModifiedBy>
  <cp:revision>14</cp:revision>
  <dcterms:created xsi:type="dcterms:W3CDTF">2022-02-25T00:19:50Z</dcterms:created>
  <dcterms:modified xsi:type="dcterms:W3CDTF">2024-03-22T00:40:06Z</dcterms:modified>
</cp:coreProperties>
</file>