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33"/>
  </p:notesMasterIdLst>
  <p:sldIdLst>
    <p:sldId id="256" r:id="rId2"/>
    <p:sldId id="433" r:id="rId3"/>
    <p:sldId id="356" r:id="rId4"/>
    <p:sldId id="510" r:id="rId5"/>
    <p:sldId id="387" r:id="rId6"/>
    <p:sldId id="512" r:id="rId7"/>
    <p:sldId id="360" r:id="rId8"/>
    <p:sldId id="363" r:id="rId9"/>
    <p:sldId id="365" r:id="rId10"/>
    <p:sldId id="369" r:id="rId11"/>
    <p:sldId id="516" r:id="rId12"/>
    <p:sldId id="449" r:id="rId13"/>
    <p:sldId id="529" r:id="rId14"/>
    <p:sldId id="451" r:id="rId15"/>
    <p:sldId id="367" r:id="rId16"/>
    <p:sldId id="518" r:id="rId17"/>
    <p:sldId id="370" r:id="rId18"/>
    <p:sldId id="519" r:id="rId19"/>
    <p:sldId id="425" r:id="rId20"/>
    <p:sldId id="520" r:id="rId21"/>
    <p:sldId id="521" r:id="rId22"/>
    <p:sldId id="496" r:id="rId23"/>
    <p:sldId id="522" r:id="rId24"/>
    <p:sldId id="523" r:id="rId25"/>
    <p:sldId id="502" r:id="rId26"/>
    <p:sldId id="525" r:id="rId27"/>
    <p:sldId id="524" r:id="rId28"/>
    <p:sldId id="528" r:id="rId29"/>
    <p:sldId id="504" r:id="rId30"/>
    <p:sldId id="526" r:id="rId31"/>
    <p:sldId id="373"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41" autoAdjust="0"/>
  </p:normalViewPr>
  <p:slideViewPr>
    <p:cSldViewPr snapToGrid="0">
      <p:cViewPr varScale="1">
        <p:scale>
          <a:sx n="90" d="100"/>
          <a:sy n="90" d="100"/>
        </p:scale>
        <p:origin x="398" y="67"/>
      </p:cViewPr>
      <p:guideLst/>
    </p:cSldViewPr>
  </p:slideViewPr>
  <p:notesTextViewPr>
    <p:cViewPr>
      <p:scale>
        <a:sx n="1" d="1"/>
        <a:sy n="1" d="1"/>
      </p:scale>
      <p:origin x="0" y="0"/>
    </p:cViewPr>
  </p:notesTextViewPr>
  <p:notesViewPr>
    <p:cSldViewPr snapToGrid="0">
      <p:cViewPr>
        <p:scale>
          <a:sx n="168" d="100"/>
          <a:sy n="168" d="100"/>
        </p:scale>
        <p:origin x="1452" y="-26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BBB4E-C851-440F-8B71-F95036963444}" type="datetimeFigureOut">
              <a:rPr lang="en-NZ" smtClean="0"/>
              <a:t>22/03/2024</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5C092E-412D-45AC-AE2D-7D4B9E2C35AB}" type="slidenum">
              <a:rPr lang="en-NZ" smtClean="0"/>
              <a:t>‹#›</a:t>
            </a:fld>
            <a:endParaRPr lang="en-NZ"/>
          </a:p>
        </p:txBody>
      </p:sp>
    </p:spTree>
    <p:extLst>
      <p:ext uri="{BB962C8B-B14F-4D97-AF65-F5344CB8AC3E}">
        <p14:creationId xmlns:p14="http://schemas.microsoft.com/office/powerpoint/2010/main" val="2823018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fortinet.com/resources/cyberglossary/what-is-cryptography"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fld id="{215C092E-412D-45AC-AE2D-7D4B9E2C35AB}" type="slidenum">
              <a:rPr lang="en-NZ" smtClean="0"/>
              <a:t>1</a:t>
            </a:fld>
            <a:endParaRPr lang="en-NZ"/>
          </a:p>
        </p:txBody>
      </p:sp>
    </p:spTree>
    <p:extLst>
      <p:ext uri="{BB962C8B-B14F-4D97-AF65-F5344CB8AC3E}">
        <p14:creationId xmlns:p14="http://schemas.microsoft.com/office/powerpoint/2010/main" val="4079123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Directory servers use a hierarchical database organization. The directory server database schema is a hierarchical collection of </a:t>
            </a:r>
            <a:r>
              <a:rPr lang="en-US" b="1" dirty="0"/>
              <a:t>objects (nodes).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25904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Figure 5-26, shows, companies usually divide their resources into multiple </a:t>
            </a:r>
            <a:r>
              <a:rPr lang="en-US" b="1" dirty="0"/>
              <a:t>active directory domains</a:t>
            </a:r>
            <a:r>
              <a:rPr lang="en-US" dirty="0"/>
              <a:t>.</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8571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Figure 5-26, Domain X has a single </a:t>
            </a:r>
            <a:r>
              <a:rPr lang="en-US" b="1" dirty="0"/>
              <a:t>domain controller </a:t>
            </a:r>
            <a:r>
              <a:rPr lang="en-US" dirty="0"/>
              <a:t>server, which controls the resources in the domain. The domain controller has both an active directory database and a Kerberos authentication server program. Consequently, it handles authentication and AD searches within the domain.</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55465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 ideal world, a company would only have a single family of directory servers. Instead, companies typically have several types of directory servers, as Figure 5-28 shows. Other common types of directory servers are Novell eDirectory and Sun ONE directory servers for Solaris (Sun’s version of Unix). </a:t>
            </a:r>
          </a:p>
          <a:p>
            <a:endParaRPr lang="en-US" dirty="0"/>
          </a:p>
          <a:p>
            <a:r>
              <a:rPr lang="en-US" dirty="0"/>
              <a:t>To connect these disparate directory servers together, the company in the figure has a metadirectory server. The </a:t>
            </a:r>
            <a:r>
              <a:rPr lang="en-US" b="1" dirty="0"/>
              <a:t>metadirectory server </a:t>
            </a:r>
            <a:r>
              <a:rPr lang="en-US" dirty="0"/>
              <a:t>gets the directory servers to exchange information and to synchronize services in a variety of ways. Unfortunately, these  exchanges and synchronizations are limited today. Most commonly, when a user resets a password on one directory server, the metadirectory server passes the password reset to other directory servers.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21200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 companies, trust is complex. The situation is even more complex between companies. Between companies, we talk about federated authentication, authorization, and auditing or, more commonly, </a:t>
            </a:r>
            <a:r>
              <a:rPr lang="en-US" b="1" dirty="0"/>
              <a:t>federated identity management</a:t>
            </a:r>
            <a:r>
              <a:rPr lang="en-US" dirty="0"/>
              <a:t>.21 Figure 5-29 illustrates federated identity management.</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93210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1239E0-EDD5-4A50-8153-B84DF6BA7B23}" type="slidenum">
              <a:rPr lang="en-US" smtClean="0"/>
              <a:pPr/>
              <a:t>2</a:t>
            </a:fld>
            <a:endParaRPr lang="en-US" dirty="0"/>
          </a:p>
        </p:txBody>
      </p:sp>
    </p:spTree>
    <p:extLst>
      <p:ext uri="{BB962C8B-B14F-4D97-AF65-F5344CB8AC3E}">
        <p14:creationId xmlns:p14="http://schemas.microsoft.com/office/powerpoint/2010/main" val="3425203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shows a biometric authentication system.</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26250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One In a thousand attempted matches, one will  render  a  “yes, match”  outcome but the outcome will be wrong as in fact this is  it a true match  </a:t>
            </a:r>
          </a:p>
        </p:txBody>
      </p:sp>
      <p:sp>
        <p:nvSpPr>
          <p:cNvPr id="4" name="Slide Number Placeholder 3"/>
          <p:cNvSpPr>
            <a:spLocks noGrp="1"/>
          </p:cNvSpPr>
          <p:nvPr>
            <p:ph type="sldNum" sz="quarter" idx="5"/>
          </p:nvPr>
        </p:nvSpPr>
        <p:spPr/>
        <p:txBody>
          <a:bodyPr/>
          <a:lstStyle/>
          <a:p>
            <a:fld id="{215C092E-412D-45AC-AE2D-7D4B9E2C35AB}" type="slidenum">
              <a:rPr lang="en-NZ" smtClean="0"/>
              <a:t>15</a:t>
            </a:fld>
            <a:endParaRPr lang="en-NZ"/>
          </a:p>
        </p:txBody>
      </p:sp>
    </p:spTree>
    <p:extLst>
      <p:ext uri="{BB962C8B-B14F-4D97-AF65-F5344CB8AC3E}">
        <p14:creationId xmlns:p14="http://schemas.microsoft.com/office/powerpoint/2010/main" val="3849428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For border control, if a person H is falsely accepted (ire, the match attempt was  successful) this  means a problem, as they may be a legitimate entrant. Even worse , if they are falsely rejected, they will  enter  but they may be  on the terrorist list! </a:t>
            </a:r>
          </a:p>
        </p:txBody>
      </p:sp>
      <p:sp>
        <p:nvSpPr>
          <p:cNvPr id="4" name="Slide Number Placeholder 3"/>
          <p:cNvSpPr>
            <a:spLocks noGrp="1"/>
          </p:cNvSpPr>
          <p:nvPr>
            <p:ph type="sldNum" sz="quarter" idx="5"/>
          </p:nvPr>
        </p:nvSpPr>
        <p:spPr/>
        <p:txBody>
          <a:bodyPr/>
          <a:lstStyle/>
          <a:p>
            <a:fld id="{215C092E-412D-45AC-AE2D-7D4B9E2C35AB}" type="slidenum">
              <a:rPr lang="en-NZ" smtClean="0"/>
              <a:t>16</a:t>
            </a:fld>
            <a:endParaRPr lang="en-NZ"/>
          </a:p>
        </p:txBody>
      </p:sp>
    </p:spTree>
    <p:extLst>
      <p:ext uri="{BB962C8B-B14F-4D97-AF65-F5344CB8AC3E}">
        <p14:creationId xmlns:p14="http://schemas.microsoft.com/office/powerpoint/2010/main" val="2638534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5-18 illustrates the functions of a PKI.</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64695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widely used standard for central authentication servers is RADIUS. Figure 5-21 recaps the basic elements in RADIUS central authentication.</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56206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Figure 5-22 shows that when a host wishes to connect to another host, it first logs into a Kerberos server. If it succeeds in logging in, it gets a ticket granting ticket (TGT). This is like getting a wrist bracelet when you enter a concert or sports event. It gets you back in later without having to show your original authentication credentials. </a:t>
            </a:r>
            <a:r>
              <a:rPr lang="en-NZ" b="0" i="0" dirty="0">
                <a:solidFill>
                  <a:srgbClr val="000000"/>
                </a:solidFill>
                <a:effectLst/>
                <a:latin typeface="Inter"/>
              </a:rPr>
              <a:t>Kerberos uses symmetric key </a:t>
            </a:r>
            <a:r>
              <a:rPr lang="en-NZ" b="0" i="0" u="none" strike="noStrike" dirty="0">
                <a:solidFill>
                  <a:srgbClr val="333333"/>
                </a:solidFill>
                <a:effectLst/>
                <a:latin typeface="Inter"/>
                <a:hlinkClick r:id="rId3"/>
              </a:rPr>
              <a:t>cryptography</a:t>
            </a:r>
            <a:r>
              <a:rPr lang="en-NZ" b="0" i="0" dirty="0">
                <a:solidFill>
                  <a:srgbClr val="000000"/>
                </a:solidFill>
                <a:effectLst/>
                <a:latin typeface="Inter"/>
              </a:rPr>
              <a:t> and a key distribution </a:t>
            </a:r>
            <a:r>
              <a:rPr lang="en-NZ" b="0" i="0" dirty="0" err="1">
                <a:solidFill>
                  <a:srgbClr val="000000"/>
                </a:solidFill>
                <a:effectLst/>
                <a:latin typeface="Inter"/>
              </a:rPr>
              <a:t>center</a:t>
            </a:r>
            <a:r>
              <a:rPr lang="en-NZ" b="0" i="0" dirty="0">
                <a:solidFill>
                  <a:srgbClr val="000000"/>
                </a:solidFill>
                <a:effectLst/>
                <a:latin typeface="Inter"/>
              </a:rPr>
              <a:t> (KDC) to authenticate and verify user identities. A KDC involves three aspects:</a:t>
            </a:r>
          </a:p>
          <a:p>
            <a:pPr algn="l">
              <a:buFont typeface="+mj-lt"/>
              <a:buAutoNum type="arabicPeriod"/>
            </a:pPr>
            <a:r>
              <a:rPr lang="en-NZ" b="0" i="0" dirty="0">
                <a:solidFill>
                  <a:srgbClr val="000000"/>
                </a:solidFill>
                <a:effectLst/>
                <a:latin typeface="Inter"/>
              </a:rPr>
              <a:t>A ticket-granting server (TGS) that connects the user with the service server (SS)</a:t>
            </a:r>
          </a:p>
          <a:p>
            <a:pPr algn="l">
              <a:buFont typeface="+mj-lt"/>
              <a:buAutoNum type="arabicPeriod"/>
            </a:pPr>
            <a:r>
              <a:rPr lang="en-NZ" b="0" i="0" dirty="0">
                <a:solidFill>
                  <a:srgbClr val="000000"/>
                </a:solidFill>
                <a:effectLst/>
                <a:latin typeface="Inter"/>
              </a:rPr>
              <a:t>A Kerberos database that stores the password and identification of all verified users </a:t>
            </a:r>
          </a:p>
          <a:p>
            <a:pPr algn="l">
              <a:buFont typeface="+mj-lt"/>
              <a:buAutoNum type="arabicPeriod"/>
            </a:pPr>
            <a:r>
              <a:rPr lang="en-NZ" b="0" i="0" dirty="0">
                <a:solidFill>
                  <a:srgbClr val="000000"/>
                </a:solidFill>
                <a:effectLst/>
                <a:latin typeface="Inter"/>
              </a:rPr>
              <a:t>An authentication server (AS) that performs the initial authentication </a:t>
            </a:r>
          </a:p>
          <a:p>
            <a:pPr algn="l"/>
            <a:r>
              <a:rPr lang="en-NZ" b="0" i="0" dirty="0">
                <a:solidFill>
                  <a:srgbClr val="000000"/>
                </a:solidFill>
                <a:effectLst/>
                <a:latin typeface="Inter"/>
              </a:rPr>
              <a:t>During authentication, Kerberos stores the specific ticket for each session on the end-user's device. Instead of a password, a Kerberos-aware service looks for this ticket. Kerberos authentication takes place in a Kerberos realm, an environment in which a KDC is authorized to authenticate a service, host, or user. </a:t>
            </a:r>
          </a:p>
          <a:p>
            <a:pPr algn="l"/>
            <a:r>
              <a:rPr lang="en-NZ" b="0" i="0" dirty="0">
                <a:solidFill>
                  <a:srgbClr val="000000"/>
                </a:solidFill>
                <a:effectLst/>
                <a:latin typeface="Inter"/>
              </a:rPr>
              <a:t>Kerberos authentication is a multistep process that consists of the following components: </a:t>
            </a:r>
          </a:p>
          <a:p>
            <a:pPr algn="l">
              <a:buFont typeface="+mj-lt"/>
              <a:buAutoNum type="arabicPeriod"/>
            </a:pPr>
            <a:r>
              <a:rPr lang="en-NZ" b="0" i="0" dirty="0">
                <a:solidFill>
                  <a:srgbClr val="000000"/>
                </a:solidFill>
                <a:effectLst/>
                <a:latin typeface="Inter"/>
              </a:rPr>
              <a:t>The client who initiates the need for a service request on the user's behalf </a:t>
            </a:r>
          </a:p>
          <a:p>
            <a:pPr algn="l">
              <a:buFont typeface="+mj-lt"/>
              <a:buAutoNum type="arabicPeriod"/>
            </a:pPr>
            <a:r>
              <a:rPr lang="en-NZ" b="0" i="0" dirty="0">
                <a:solidFill>
                  <a:srgbClr val="000000"/>
                </a:solidFill>
                <a:effectLst/>
                <a:latin typeface="Inter"/>
              </a:rPr>
              <a:t>The server, which hosts the service that the user needs access to</a:t>
            </a:r>
          </a:p>
          <a:p>
            <a:pPr algn="l">
              <a:buFont typeface="+mj-lt"/>
              <a:buAutoNum type="arabicPeriod"/>
            </a:pPr>
            <a:r>
              <a:rPr lang="en-NZ" b="0" i="0" dirty="0">
                <a:solidFill>
                  <a:srgbClr val="000000"/>
                </a:solidFill>
                <a:effectLst/>
                <a:latin typeface="Inter"/>
              </a:rPr>
              <a:t>The AS, which performs client authentication. If authentication is successful, the client is issued a ticket-granting ticket (TGT) or user authentication token, which is proof that the client has been authenticated. </a:t>
            </a:r>
          </a:p>
          <a:p>
            <a:pPr algn="l">
              <a:buFont typeface="+mj-lt"/>
              <a:buAutoNum type="arabicPeriod"/>
            </a:pPr>
            <a:r>
              <a:rPr lang="en-NZ" b="0" i="0" dirty="0">
                <a:solidFill>
                  <a:srgbClr val="000000"/>
                </a:solidFill>
                <a:effectLst/>
                <a:latin typeface="Inter"/>
              </a:rPr>
              <a:t>The KDC and its three components: the AS, the TGS, and the Kerberos database</a:t>
            </a:r>
          </a:p>
          <a:p>
            <a:pPr algn="l">
              <a:buFont typeface="+mj-lt"/>
              <a:buAutoNum type="arabicPeriod"/>
            </a:pPr>
            <a:r>
              <a:rPr lang="en-NZ" b="0" i="0" dirty="0">
                <a:solidFill>
                  <a:srgbClr val="000000"/>
                </a:solidFill>
                <a:effectLst/>
                <a:latin typeface="Inter"/>
              </a:rPr>
              <a:t>The TGS application that issues service tickets </a:t>
            </a:r>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51234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80400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C6BFE9-20E1-4825-B865-CA9EF671EB7F}" type="datetime1">
              <a:rPr lang="en-US" smtClean="0"/>
              <a:t>3/22/2024</a:t>
            </a:fld>
            <a:endParaRPr lang="en-US"/>
          </a:p>
        </p:txBody>
      </p:sp>
      <p:sp>
        <p:nvSpPr>
          <p:cNvPr id="5" name="Footer Placeholder 4"/>
          <p:cNvSpPr>
            <a:spLocks noGrp="1"/>
          </p:cNvSpPr>
          <p:nvPr>
            <p:ph type="ftr" sz="quarter" idx="11"/>
          </p:nvPr>
        </p:nvSpPr>
        <p:spPr/>
        <p:txBody>
          <a:bodyPr/>
          <a:lstStyle/>
          <a:p>
            <a:r>
              <a:rPr lang="en-US"/>
              <a:t>COMP821 Krassie Petrova</a:t>
            </a:r>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2112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F32A90-9302-454C-B82C-B4DCEFB909A4}" type="datetime1">
              <a:rPr lang="en-US" smtClean="0"/>
              <a:t>3/22/2024</a:t>
            </a:fld>
            <a:endParaRPr lang="en-US"/>
          </a:p>
        </p:txBody>
      </p:sp>
      <p:sp>
        <p:nvSpPr>
          <p:cNvPr id="5" name="Footer Placeholder 4"/>
          <p:cNvSpPr>
            <a:spLocks noGrp="1"/>
          </p:cNvSpPr>
          <p:nvPr>
            <p:ph type="ftr" sz="quarter" idx="11"/>
          </p:nvPr>
        </p:nvSpPr>
        <p:spPr/>
        <p:txBody>
          <a:bodyPr/>
          <a:lstStyle/>
          <a:p>
            <a:r>
              <a:rPr lang="en-US"/>
              <a:t>COMP821 Krassie Petrova</a:t>
            </a:r>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730685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316056-2AB6-4527-8091-8A19F64CBC83}" type="datetime1">
              <a:rPr lang="en-US" smtClean="0"/>
              <a:t>3/22/2024</a:t>
            </a:fld>
            <a:endParaRPr lang="en-US"/>
          </a:p>
        </p:txBody>
      </p:sp>
      <p:sp>
        <p:nvSpPr>
          <p:cNvPr id="5" name="Footer Placeholder 4"/>
          <p:cNvSpPr>
            <a:spLocks noGrp="1"/>
          </p:cNvSpPr>
          <p:nvPr>
            <p:ph type="ftr" sz="quarter" idx="11"/>
          </p:nvPr>
        </p:nvSpPr>
        <p:spPr/>
        <p:txBody>
          <a:bodyPr/>
          <a:lstStyle/>
          <a:p>
            <a:r>
              <a:rPr lang="en-US"/>
              <a:t>COMP821 Krassie Petrova</a:t>
            </a:r>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281919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2888-4057-41BB-87FF-DFB2F4A03B88}" type="datetime1">
              <a:rPr lang="en-US" smtClean="0"/>
              <a:t>3/22/2024</a:t>
            </a:fld>
            <a:endParaRPr lang="en-US"/>
          </a:p>
        </p:txBody>
      </p:sp>
      <p:sp>
        <p:nvSpPr>
          <p:cNvPr id="5" name="Footer Placeholder 4"/>
          <p:cNvSpPr>
            <a:spLocks noGrp="1"/>
          </p:cNvSpPr>
          <p:nvPr>
            <p:ph type="ftr" sz="quarter" idx="11"/>
          </p:nvPr>
        </p:nvSpPr>
        <p:spPr/>
        <p:txBody>
          <a:bodyPr/>
          <a:lstStyle/>
          <a:p>
            <a:r>
              <a:rPr lang="en-US"/>
              <a:t>COMP821 Krassie Petrova</a:t>
            </a:r>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994548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5AD6C0-3B41-4FFA-9030-83FDCC6AC6B5}" type="datetime1">
              <a:rPr lang="en-US" smtClean="0"/>
              <a:t>3/22/2024</a:t>
            </a:fld>
            <a:endParaRPr lang="en-US"/>
          </a:p>
        </p:txBody>
      </p:sp>
      <p:sp>
        <p:nvSpPr>
          <p:cNvPr id="5" name="Footer Placeholder 4"/>
          <p:cNvSpPr>
            <a:spLocks noGrp="1"/>
          </p:cNvSpPr>
          <p:nvPr>
            <p:ph type="ftr" sz="quarter" idx="11"/>
          </p:nvPr>
        </p:nvSpPr>
        <p:spPr/>
        <p:txBody>
          <a:bodyPr/>
          <a:lstStyle/>
          <a:p>
            <a:r>
              <a:rPr lang="en-US"/>
              <a:t>COMP821 Krassie Petrova</a:t>
            </a:r>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578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9A304F-AA60-42ED-9FF3-281E3E2252AA}" type="datetime1">
              <a:rPr lang="en-US" smtClean="0"/>
              <a:t>3/22/2024</a:t>
            </a:fld>
            <a:endParaRPr lang="en-US"/>
          </a:p>
        </p:txBody>
      </p:sp>
      <p:sp>
        <p:nvSpPr>
          <p:cNvPr id="6" name="Footer Placeholder 5"/>
          <p:cNvSpPr>
            <a:spLocks noGrp="1"/>
          </p:cNvSpPr>
          <p:nvPr>
            <p:ph type="ftr" sz="quarter" idx="11"/>
          </p:nvPr>
        </p:nvSpPr>
        <p:spPr/>
        <p:txBody>
          <a:bodyPr/>
          <a:lstStyle/>
          <a:p>
            <a:r>
              <a:rPr lang="en-US"/>
              <a:t>COMP821 Krassie Petrova</a:t>
            </a:r>
          </a:p>
        </p:txBody>
      </p:sp>
      <p:sp>
        <p:nvSpPr>
          <p:cNvPr id="7" name="Slide Number Placeholder 6"/>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945570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84F5FD-87E2-404E-9C5E-78B3CE30E617}" type="datetime1">
              <a:rPr lang="en-US" smtClean="0"/>
              <a:t>3/22/2024</a:t>
            </a:fld>
            <a:endParaRPr lang="en-US"/>
          </a:p>
        </p:txBody>
      </p:sp>
      <p:sp>
        <p:nvSpPr>
          <p:cNvPr id="8" name="Footer Placeholder 7"/>
          <p:cNvSpPr>
            <a:spLocks noGrp="1"/>
          </p:cNvSpPr>
          <p:nvPr>
            <p:ph type="ftr" sz="quarter" idx="11"/>
          </p:nvPr>
        </p:nvSpPr>
        <p:spPr/>
        <p:txBody>
          <a:bodyPr/>
          <a:lstStyle/>
          <a:p>
            <a:r>
              <a:rPr lang="en-US"/>
              <a:t>COMP821 Krassie Petrova</a:t>
            </a:r>
          </a:p>
        </p:txBody>
      </p:sp>
      <p:sp>
        <p:nvSpPr>
          <p:cNvPr id="9" name="Slide Number Placeholder 8"/>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825948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5D1CC9-AAED-4501-A904-95600B310580}" type="datetime1">
              <a:rPr lang="en-US" smtClean="0"/>
              <a:t>3/22/2024</a:t>
            </a:fld>
            <a:endParaRPr lang="en-US"/>
          </a:p>
        </p:txBody>
      </p:sp>
      <p:sp>
        <p:nvSpPr>
          <p:cNvPr id="4" name="Footer Placeholder 3"/>
          <p:cNvSpPr>
            <a:spLocks noGrp="1"/>
          </p:cNvSpPr>
          <p:nvPr>
            <p:ph type="ftr" sz="quarter" idx="11"/>
          </p:nvPr>
        </p:nvSpPr>
        <p:spPr/>
        <p:txBody>
          <a:bodyPr/>
          <a:lstStyle/>
          <a:p>
            <a:r>
              <a:rPr lang="en-US"/>
              <a:t>COMP821 Krassie Petrova</a:t>
            </a:r>
          </a:p>
        </p:txBody>
      </p:sp>
      <p:sp>
        <p:nvSpPr>
          <p:cNvPr id="5" name="Slide Number Placeholder 4"/>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032385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5BBDE41-0CC1-427F-BFBE-491BCA738059}" type="datetime1">
              <a:rPr lang="en-US" smtClean="0"/>
              <a:t>3/22/2024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COMP821 Krassie Petrova</a:t>
            </a:r>
          </a:p>
        </p:txBody>
      </p:sp>
      <p:sp>
        <p:nvSpPr>
          <p:cNvPr id="9" name="Slide Number Placeholder 8"/>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869577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26DF9E3-E988-4A6E-8B1C-19B38BC37C91}" type="datetime1">
              <a:rPr lang="en-US" smtClean="0"/>
              <a:t>3/22/2024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COMP821 Krassie Petrova</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FE71E98-A417-4ECC-ACEB-C0490C20DB04}" type="slidenum">
              <a:rPr lang="en-US" smtClean="0"/>
              <a:t>‹#›</a:t>
            </a:fld>
            <a:endParaRPr lang="en-US"/>
          </a:p>
        </p:txBody>
      </p:sp>
    </p:spTree>
    <p:extLst>
      <p:ext uri="{BB962C8B-B14F-4D97-AF65-F5344CB8AC3E}">
        <p14:creationId xmlns:p14="http://schemas.microsoft.com/office/powerpoint/2010/main" val="2556784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564CC5-3F0E-406C-9CA5-DF47212FCCDF}" type="datetime1">
              <a:rPr lang="en-US" smtClean="0"/>
              <a:t>3/22/2024</a:t>
            </a:fld>
            <a:endParaRPr lang="en-US"/>
          </a:p>
        </p:txBody>
      </p:sp>
      <p:sp>
        <p:nvSpPr>
          <p:cNvPr id="6" name="Footer Placeholder 5"/>
          <p:cNvSpPr>
            <a:spLocks noGrp="1"/>
          </p:cNvSpPr>
          <p:nvPr>
            <p:ph type="ftr" sz="quarter" idx="11"/>
          </p:nvPr>
        </p:nvSpPr>
        <p:spPr/>
        <p:txBody>
          <a:bodyPr/>
          <a:lstStyle/>
          <a:p>
            <a:r>
              <a:rPr lang="en-US"/>
              <a:t>COMP821 Krassie Petrova</a:t>
            </a:r>
          </a:p>
        </p:txBody>
      </p:sp>
      <p:sp>
        <p:nvSpPr>
          <p:cNvPr id="7" name="Slide Number Placeholder 6"/>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268449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9CC655E-9355-4534-A313-B68B1FF56E82}" type="datetime1">
              <a:rPr lang="en-US" smtClean="0"/>
              <a:t>3/22/2024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COMP821 Krassie Petrova</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FE71E98-A417-4ECC-ACEB-C0490C20DB04}"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600047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recogtech.com/en/knowledge-base/security-level-versus-user-convenienc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0ctat6RBrFo" TargetMode="External"/><Relationship Id="rId2" Type="http://schemas.openxmlformats.org/officeDocument/2006/relationships/hyperlink" Target="https://www.keyfactor.com/education-center/what-is-pki/"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youtube.com/watch?v=aNj36g7fSsU"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youtube.com/watch?v=gsgdAyGhV0o"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xenonstack.com/blog/log-analytics-deep-machine-learn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twingate.com/blog/other/access-control-mode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echgenix.com/5-access-control-types-comparison/" TargetMode="External"/><Relationship Id="rId2" Type="http://schemas.openxmlformats.org/officeDocument/2006/relationships/hyperlink" Target="https://butterflymx.com/blog/access-control-model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resources.infosecinstitute.com/topics/hacking/crack-password-walkthrough/" TargetMode="External"/><Relationship Id="rId2" Type="http://schemas.openxmlformats.org/officeDocument/2006/relationships/hyperlink" Target="https://www.youtube.com/watch?v=_CwGYkxrP-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lPEd_pal8U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 name="Picture 3" descr="Overlapping hexagons creating a seamless design">
            <a:extLst>
              <a:ext uri="{FF2B5EF4-FFF2-40B4-BE49-F238E27FC236}">
                <a16:creationId xmlns:a16="http://schemas.microsoft.com/office/drawing/2014/main" id="{4A3BC331-4320-4FC5-8F39-B6C260E45522}"/>
              </a:ext>
            </a:extLst>
          </p:cNvPr>
          <p:cNvPicPr>
            <a:picLocks noChangeAspect="1"/>
          </p:cNvPicPr>
          <p:nvPr/>
        </p:nvPicPr>
        <p:blipFill rotWithShape="1">
          <a:blip r:embed="rId3">
            <a:alphaModFix amt="50000"/>
          </a:blip>
          <a:srcRect t="38890" b="4860"/>
          <a:stretch/>
        </p:blipFill>
        <p:spPr>
          <a:xfrm>
            <a:off x="20" y="10"/>
            <a:ext cx="12191980" cy="6857990"/>
          </a:xfrm>
          <a:prstGeom prst="rect">
            <a:avLst/>
          </a:prstGeom>
        </p:spPr>
      </p:pic>
      <p:sp>
        <p:nvSpPr>
          <p:cNvPr id="2" name="Title 1">
            <a:extLst>
              <a:ext uri="{FF2B5EF4-FFF2-40B4-BE49-F238E27FC236}">
                <a16:creationId xmlns:a16="http://schemas.microsoft.com/office/drawing/2014/main" id="{FF4394CF-DE8B-4637-8D72-2D79A8DE9FC2}"/>
              </a:ext>
            </a:extLst>
          </p:cNvPr>
          <p:cNvSpPr>
            <a:spLocks noGrp="1"/>
          </p:cNvSpPr>
          <p:nvPr>
            <p:ph type="ctrTitle"/>
          </p:nvPr>
        </p:nvSpPr>
        <p:spPr>
          <a:xfrm>
            <a:off x="1429612" y="1013984"/>
            <a:ext cx="6952388" cy="3260635"/>
          </a:xfrm>
        </p:spPr>
        <p:txBody>
          <a:bodyPr>
            <a:normAutofit/>
          </a:bodyPr>
          <a:lstStyle/>
          <a:p>
            <a:r>
              <a:rPr lang="en-NZ" dirty="0">
                <a:solidFill>
                  <a:srgbClr val="7030A0"/>
                </a:solidFill>
              </a:rPr>
              <a:t>COMP821 semester 1 2024</a:t>
            </a:r>
          </a:p>
        </p:txBody>
      </p:sp>
      <p:sp>
        <p:nvSpPr>
          <p:cNvPr id="3" name="Subtitle 2">
            <a:extLst>
              <a:ext uri="{FF2B5EF4-FFF2-40B4-BE49-F238E27FC236}">
                <a16:creationId xmlns:a16="http://schemas.microsoft.com/office/drawing/2014/main" id="{BD6DACF5-C40B-4312-A4EF-DBFD4046F795}"/>
              </a:ext>
            </a:extLst>
          </p:cNvPr>
          <p:cNvSpPr>
            <a:spLocks noGrp="1"/>
          </p:cNvSpPr>
          <p:nvPr>
            <p:ph type="subTitle" idx="1"/>
          </p:nvPr>
        </p:nvSpPr>
        <p:spPr/>
        <p:txBody>
          <a:bodyPr>
            <a:normAutofit/>
          </a:bodyPr>
          <a:lstStyle/>
          <a:p>
            <a:r>
              <a:rPr lang="en-NZ" dirty="0">
                <a:solidFill>
                  <a:srgbClr val="7030A0"/>
                </a:solidFill>
              </a:rPr>
              <a:t>Session 4  Access Control  </a:t>
            </a:r>
          </a:p>
        </p:txBody>
      </p:sp>
      <p:sp>
        <p:nvSpPr>
          <p:cNvPr id="6" name="Footer Placeholder 5">
            <a:extLst>
              <a:ext uri="{FF2B5EF4-FFF2-40B4-BE49-F238E27FC236}">
                <a16:creationId xmlns:a16="http://schemas.microsoft.com/office/drawing/2014/main" id="{E851BEC0-6DA2-EEB8-8A63-2D9E27296B9E}"/>
              </a:ext>
            </a:extLst>
          </p:cNvPr>
          <p:cNvSpPr>
            <a:spLocks noGrp="1"/>
          </p:cNvSpPr>
          <p:nvPr>
            <p:ph type="ftr" sz="quarter" idx="11"/>
          </p:nvPr>
        </p:nvSpPr>
        <p:spPr/>
        <p:txBody>
          <a:bodyPr/>
          <a:lstStyle/>
          <a:p>
            <a:r>
              <a:rPr lang="en-US"/>
              <a:t>COMP821 Krassie Petrova</a:t>
            </a:r>
          </a:p>
        </p:txBody>
      </p:sp>
      <p:sp>
        <p:nvSpPr>
          <p:cNvPr id="4" name="Slide Number Placeholder 3">
            <a:extLst>
              <a:ext uri="{FF2B5EF4-FFF2-40B4-BE49-F238E27FC236}">
                <a16:creationId xmlns:a16="http://schemas.microsoft.com/office/drawing/2014/main" id="{F427389E-4718-CB02-AA7C-32A4832F859A}"/>
              </a:ext>
            </a:extLst>
          </p:cNvPr>
          <p:cNvSpPr>
            <a:spLocks noGrp="1"/>
          </p:cNvSpPr>
          <p:nvPr>
            <p:ph type="sldNum" sz="quarter" idx="12"/>
          </p:nvPr>
        </p:nvSpPr>
        <p:spPr/>
        <p:txBody>
          <a:bodyPr/>
          <a:lstStyle/>
          <a:p>
            <a:fld id="{EFE71E98-A417-4ECC-ACEB-C0490C20DB04}" type="slidenum">
              <a:rPr lang="en-US" smtClean="0"/>
              <a:t>1</a:t>
            </a:fld>
            <a:endParaRPr lang="en-US"/>
          </a:p>
        </p:txBody>
      </p:sp>
    </p:spTree>
    <p:extLst>
      <p:ext uri="{BB962C8B-B14F-4D97-AF65-F5344CB8AC3E}">
        <p14:creationId xmlns:p14="http://schemas.microsoft.com/office/powerpoint/2010/main" val="300039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Biometric Authentication Metrics </a:t>
            </a:r>
          </a:p>
        </p:txBody>
      </p:sp>
      <p:sp>
        <p:nvSpPr>
          <p:cNvPr id="69634" name="Content Placeholder 1"/>
          <p:cNvSpPr>
            <a:spLocks noGrp="1"/>
          </p:cNvSpPr>
          <p:nvPr>
            <p:ph idx="1"/>
          </p:nvPr>
        </p:nvSpPr>
        <p:spPr/>
        <p:txBody>
          <a:bodyPr>
            <a:normAutofit fontScale="92500" lnSpcReduction="10000"/>
          </a:bodyPr>
          <a:lstStyle/>
          <a:p>
            <a:r>
              <a:rPr lang="en-US" dirty="0"/>
              <a:t>Fingerprint Recognition</a:t>
            </a:r>
          </a:p>
          <a:p>
            <a:r>
              <a:rPr lang="en-US" dirty="0"/>
              <a:t>Iris recognition</a:t>
            </a:r>
          </a:p>
          <a:p>
            <a:r>
              <a:rPr lang="en-US" dirty="0"/>
              <a:t>Face recognition</a:t>
            </a:r>
          </a:p>
          <a:p>
            <a:r>
              <a:rPr lang="en-US" dirty="0"/>
              <a:t>Hand  geometry</a:t>
            </a:r>
          </a:p>
          <a:p>
            <a:r>
              <a:rPr lang="en-US" dirty="0"/>
              <a:t>Voice Recognition</a:t>
            </a:r>
          </a:p>
          <a:p>
            <a:pPr lvl="1"/>
            <a:r>
              <a:rPr lang="en-US" dirty="0"/>
              <a:t>Veins in the hand</a:t>
            </a:r>
          </a:p>
          <a:p>
            <a:pPr lvl="1"/>
            <a:r>
              <a:rPr lang="en-US" dirty="0"/>
              <a:t>Keystroke recognition (pace in typing password)</a:t>
            </a:r>
          </a:p>
          <a:p>
            <a:pPr lvl="1"/>
            <a:r>
              <a:rPr lang="en-US" dirty="0"/>
              <a:t>Signature recognition (hand-written signature)</a:t>
            </a:r>
          </a:p>
          <a:p>
            <a:pPr lvl="1"/>
            <a:r>
              <a:rPr lang="en-US" dirty="0"/>
              <a:t>Gait (way the person walks) recognition</a:t>
            </a:r>
          </a:p>
          <a:p>
            <a:endParaRPr lang="en-US" dirty="0"/>
          </a:p>
          <a:p>
            <a:pPr lvl="1"/>
            <a:r>
              <a:rPr lang="en-US" dirty="0"/>
              <a:t>Read  Chapter 5  for more detailed descriptions </a:t>
            </a:r>
          </a:p>
          <a:p>
            <a:endParaRPr lang="en-US" dirty="0"/>
          </a:p>
        </p:txBody>
      </p:sp>
      <p:sp>
        <p:nvSpPr>
          <p:cNvPr id="3" name="Footer Placeholder 2">
            <a:extLst>
              <a:ext uri="{FF2B5EF4-FFF2-40B4-BE49-F238E27FC236}">
                <a16:creationId xmlns:a16="http://schemas.microsoft.com/office/drawing/2014/main" id="{B7BAB342-175F-F87F-B098-4B37F2087227}"/>
              </a:ext>
            </a:extLst>
          </p:cNvPr>
          <p:cNvSpPr>
            <a:spLocks noGrp="1"/>
          </p:cNvSpPr>
          <p:nvPr>
            <p:ph type="ftr" sz="quarter" idx="11"/>
          </p:nvPr>
        </p:nvSpPr>
        <p:spPr/>
        <p:txBody>
          <a:bodyPr/>
          <a:lstStyle/>
          <a:p>
            <a:r>
              <a:rPr lang="en-US"/>
              <a:t>COMP821 Krassie Petrova</a:t>
            </a:r>
          </a:p>
        </p:txBody>
      </p:sp>
      <p:sp>
        <p:nvSpPr>
          <p:cNvPr id="4" name="Slide Number Placeholder 3">
            <a:extLst>
              <a:ext uri="{FF2B5EF4-FFF2-40B4-BE49-F238E27FC236}">
                <a16:creationId xmlns:a16="http://schemas.microsoft.com/office/drawing/2014/main" id="{886AFECD-246B-4D1A-6E25-E3096E09A39A}"/>
              </a:ext>
            </a:extLst>
          </p:cNvPr>
          <p:cNvSpPr>
            <a:spLocks noGrp="1"/>
          </p:cNvSpPr>
          <p:nvPr>
            <p:ph type="sldNum" sz="quarter" idx="12"/>
          </p:nvPr>
        </p:nvSpPr>
        <p:spPr/>
        <p:txBody>
          <a:bodyPr/>
          <a:lstStyle/>
          <a:p>
            <a:fld id="{EFE71E98-A417-4ECC-ACEB-C0490C20DB04}"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37BD78-BD1E-4B75-A6DD-B99AB50C31EF}"/>
              </a:ext>
            </a:extLst>
          </p:cNvPr>
          <p:cNvSpPr>
            <a:spLocks noGrp="1"/>
          </p:cNvSpPr>
          <p:nvPr>
            <p:ph type="title"/>
          </p:nvPr>
        </p:nvSpPr>
        <p:spPr>
          <a:xfrm>
            <a:off x="1429566" y="556591"/>
            <a:ext cx="9238434" cy="1346413"/>
          </a:xfrm>
        </p:spPr>
        <p:txBody>
          <a:bodyPr>
            <a:normAutofit/>
          </a:bodyPr>
          <a:lstStyle/>
          <a:p>
            <a:r>
              <a:rPr lang="en-US" dirty="0"/>
              <a:t>[Figure 5-10]: Biometric Authentication System</a:t>
            </a:r>
          </a:p>
        </p:txBody>
      </p:sp>
      <p:pic>
        <p:nvPicPr>
          <p:cNvPr id="5" name="Content Placeholder 4" descr="The illustration shows a three step process of biometric authentication as follows:&#10;• Initial enrollment is first step and is depicted inside a rectangle. An image of a palm labeled &quot;user lee scanning&quot; on the left, a text reading &quot;Processing (key feature extraction) A=01, B=101, C=001&quot; at the centre, and a text reading &quot;User Lee template (01101001)&quot; at the right are displayed.&#10;• Subsequent access is the second step and is depicted inside a rectangle. An image of a palm labeled &quot;supplicant scanning&quot; on the left, a text reading &quot;Processing (key feature extraction) A=01, B=111, C=001&quot; at the centre, and a text reading &quot;User Lee template (01111001)&quot; at the right are displayed.&#10;• Match index decision criterion (close enough?) is the last step displayed next to a connecting line between the first two steps, which is superimposed with the text, that reads: &quot;Template database, Brown 10010010, Lee 01101001, Chun 00111011, Hirota 11011110, ... ...&quot;. ">
            <a:extLst>
              <a:ext uri="{FF2B5EF4-FFF2-40B4-BE49-F238E27FC236}">
                <a16:creationId xmlns:a16="http://schemas.microsoft.com/office/drawing/2014/main" id="{A1E9A889-AE47-449D-92E4-FDF332AF74C6}"/>
              </a:ext>
            </a:extLst>
          </p:cNvPr>
          <p:cNvPicPr>
            <a:picLocks noGrp="1" noChangeAspect="1"/>
          </p:cNvPicPr>
          <p:nvPr>
            <p:ph idx="1"/>
          </p:nvPr>
        </p:nvPicPr>
        <p:blipFill rotWithShape="1">
          <a:blip r:embed="rId3"/>
          <a:stretch/>
        </p:blipFill>
        <p:spPr>
          <a:xfrm>
            <a:off x="2773892" y="1846263"/>
            <a:ext cx="6704541" cy="4022725"/>
          </a:xfrm>
        </p:spPr>
      </p:pic>
      <p:sp>
        <p:nvSpPr>
          <p:cNvPr id="6" name="Footer Placeholder 5">
            <a:extLst>
              <a:ext uri="{FF2B5EF4-FFF2-40B4-BE49-F238E27FC236}">
                <a16:creationId xmlns:a16="http://schemas.microsoft.com/office/drawing/2014/main" id="{FD9962DF-EF78-BDF6-8D7B-012A196F5199}"/>
              </a:ext>
            </a:extLst>
          </p:cNvPr>
          <p:cNvSpPr>
            <a:spLocks noGrp="1"/>
          </p:cNvSpPr>
          <p:nvPr>
            <p:ph type="ftr" sz="quarter" idx="11"/>
          </p:nvPr>
        </p:nvSpPr>
        <p:spPr/>
        <p:txBody>
          <a:bodyPr/>
          <a:lstStyle/>
          <a:p>
            <a:r>
              <a:rPr lang="en-US"/>
              <a:t>COMP821 Krassie Petrova</a:t>
            </a:r>
          </a:p>
        </p:txBody>
      </p:sp>
      <p:sp>
        <p:nvSpPr>
          <p:cNvPr id="2" name="Slide Number Placeholder 1">
            <a:extLst>
              <a:ext uri="{FF2B5EF4-FFF2-40B4-BE49-F238E27FC236}">
                <a16:creationId xmlns:a16="http://schemas.microsoft.com/office/drawing/2014/main" id="{21E40E84-7921-DEDA-5EE8-9C8F6B600878}"/>
              </a:ext>
            </a:extLst>
          </p:cNvPr>
          <p:cNvSpPr>
            <a:spLocks noGrp="1"/>
          </p:cNvSpPr>
          <p:nvPr>
            <p:ph type="sldNum" sz="quarter" idx="12"/>
          </p:nvPr>
        </p:nvSpPr>
        <p:spPr/>
        <p:txBody>
          <a:bodyPr/>
          <a:lstStyle/>
          <a:p>
            <a:fld id="{EFE71E98-A417-4ECC-ACEB-C0490C20DB04}" type="slidenum">
              <a:rPr lang="en-US" smtClean="0"/>
              <a:t>11</a:t>
            </a:fld>
            <a:endParaRPr lang="en-US"/>
          </a:p>
        </p:txBody>
      </p:sp>
    </p:spTree>
    <p:extLst>
      <p:ext uri="{BB962C8B-B14F-4D97-AF65-F5344CB8AC3E}">
        <p14:creationId xmlns:p14="http://schemas.microsoft.com/office/powerpoint/2010/main" val="1399066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EFFECTIVENESS </a:t>
            </a:r>
          </a:p>
        </p:txBody>
      </p:sp>
      <p:sp>
        <p:nvSpPr>
          <p:cNvPr id="60418" name="Content Placeholder 1"/>
          <p:cNvSpPr>
            <a:spLocks noGrp="1"/>
          </p:cNvSpPr>
          <p:nvPr>
            <p:ph idx="1"/>
          </p:nvPr>
        </p:nvSpPr>
        <p:spPr/>
        <p:txBody>
          <a:bodyPr>
            <a:normAutofit/>
          </a:bodyPr>
          <a:lstStyle/>
          <a:p>
            <a:pPr lvl="1"/>
            <a:r>
              <a:rPr lang="en-US" b="0" dirty="0">
                <a:solidFill>
                  <a:schemeClr val="bg1"/>
                </a:solidFill>
                <a:highlight>
                  <a:srgbClr val="FFFF00"/>
                </a:highlight>
              </a:rPr>
              <a:t>Error rate </a:t>
            </a:r>
            <a:r>
              <a:rPr lang="en-US" dirty="0"/>
              <a:t>: Refers to accuracy  assuming the  supplicant is not trying to deceive the system</a:t>
            </a:r>
          </a:p>
          <a:p>
            <a:pPr lvl="1"/>
            <a:endParaRPr lang="en-US" dirty="0"/>
          </a:p>
          <a:p>
            <a:pPr lvl="1"/>
            <a:r>
              <a:rPr lang="en-US" dirty="0"/>
              <a:t>Error rate </a:t>
            </a:r>
            <a:r>
              <a:rPr lang="en-US" dirty="0" err="1"/>
              <a:t>metricss</a:t>
            </a:r>
            <a:r>
              <a:rPr lang="en-US" dirty="0"/>
              <a:t> :Measures of accuracy  assuming the  supplicant is not trying to deceive the system</a:t>
            </a:r>
          </a:p>
          <a:p>
            <a:r>
              <a:rPr lang="en-US" dirty="0">
                <a:solidFill>
                  <a:srgbClr val="00B0F0"/>
                </a:solidFill>
              </a:rPr>
              <a:t>False Acceptance Rate (FAR) </a:t>
            </a:r>
            <a:r>
              <a:rPr lang="en-US" dirty="0"/>
              <a:t>: Percentage of people who are identified or verified as matched to a template but should not have been  (out of all  attempted matches)</a:t>
            </a:r>
          </a:p>
          <a:p>
            <a:r>
              <a:rPr lang="en-US" dirty="0">
                <a:solidFill>
                  <a:srgbClr val="00B0F0"/>
                </a:solidFill>
              </a:rPr>
              <a:t>False Rejection Rate (FRR):  </a:t>
            </a:r>
            <a:r>
              <a:rPr lang="en-US" dirty="0"/>
              <a:t>Percentage of people who should be identified or verified as matches to a template but have been  not (out of all attempted  matches)</a:t>
            </a:r>
          </a:p>
          <a:p>
            <a:r>
              <a:rPr lang="en-US" dirty="0"/>
              <a:t>Equal error rate (EER) </a:t>
            </a:r>
            <a:r>
              <a:rPr lang="en-US" dirty="0">
                <a:hlinkClick r:id="rId2"/>
              </a:rPr>
              <a:t>https://www.recogtech.com/en/knowledge-base/security-level-versus-user-convenience</a:t>
            </a:r>
            <a:r>
              <a:rPr lang="en-US" dirty="0"/>
              <a:t>  see next slide</a:t>
            </a:r>
          </a:p>
          <a:p>
            <a:pPr lvl="1"/>
            <a:endParaRPr lang="en-US" dirty="0"/>
          </a:p>
          <a:p>
            <a:endParaRPr lang="en-US" dirty="0"/>
          </a:p>
        </p:txBody>
      </p:sp>
      <p:sp>
        <p:nvSpPr>
          <p:cNvPr id="3" name="Footer Placeholder 2">
            <a:extLst>
              <a:ext uri="{FF2B5EF4-FFF2-40B4-BE49-F238E27FC236}">
                <a16:creationId xmlns:a16="http://schemas.microsoft.com/office/drawing/2014/main" id="{1B4DA34C-04BB-92C6-109A-E4D3575DCF34}"/>
              </a:ext>
            </a:extLst>
          </p:cNvPr>
          <p:cNvSpPr>
            <a:spLocks noGrp="1"/>
          </p:cNvSpPr>
          <p:nvPr>
            <p:ph type="ftr" sz="quarter" idx="11"/>
          </p:nvPr>
        </p:nvSpPr>
        <p:spPr/>
        <p:txBody>
          <a:bodyPr/>
          <a:lstStyle/>
          <a:p>
            <a:r>
              <a:rPr lang="en-US"/>
              <a:t>COMP821 Krassie Petrova</a:t>
            </a:r>
          </a:p>
        </p:txBody>
      </p:sp>
      <p:sp>
        <p:nvSpPr>
          <p:cNvPr id="4" name="Slide Number Placeholder 3">
            <a:extLst>
              <a:ext uri="{FF2B5EF4-FFF2-40B4-BE49-F238E27FC236}">
                <a16:creationId xmlns:a16="http://schemas.microsoft.com/office/drawing/2014/main" id="{61F2C940-5173-D5ED-B0F2-0795E1658C0E}"/>
              </a:ext>
            </a:extLst>
          </p:cNvPr>
          <p:cNvSpPr>
            <a:spLocks noGrp="1"/>
          </p:cNvSpPr>
          <p:nvPr>
            <p:ph type="sldNum" sz="quarter" idx="12"/>
          </p:nvPr>
        </p:nvSpPr>
        <p:spPr/>
        <p:txBody>
          <a:bodyPr/>
          <a:lstStyle/>
          <a:p>
            <a:fld id="{EFE71E98-A417-4ECC-ACEB-C0490C20DB04}"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C703D6-9B7B-8369-41F1-C7428A77EFBC}"/>
              </a:ext>
            </a:extLst>
          </p:cNvPr>
          <p:cNvSpPr>
            <a:spLocks noGrp="1"/>
          </p:cNvSpPr>
          <p:nvPr>
            <p:ph type="ftr" sz="quarter" idx="11"/>
          </p:nvPr>
        </p:nvSpPr>
        <p:spPr/>
        <p:txBody>
          <a:bodyPr/>
          <a:lstStyle/>
          <a:p>
            <a:r>
              <a:rPr lang="en-US"/>
              <a:t>COMP821 Krassie Petrova</a:t>
            </a:r>
          </a:p>
        </p:txBody>
      </p:sp>
      <p:sp>
        <p:nvSpPr>
          <p:cNvPr id="3" name="Slide Number Placeholder 2">
            <a:extLst>
              <a:ext uri="{FF2B5EF4-FFF2-40B4-BE49-F238E27FC236}">
                <a16:creationId xmlns:a16="http://schemas.microsoft.com/office/drawing/2014/main" id="{4348FEDA-B2B8-3AF1-5EE0-3A41AC685951}"/>
              </a:ext>
            </a:extLst>
          </p:cNvPr>
          <p:cNvSpPr>
            <a:spLocks noGrp="1"/>
          </p:cNvSpPr>
          <p:nvPr>
            <p:ph type="sldNum" sz="quarter" idx="12"/>
          </p:nvPr>
        </p:nvSpPr>
        <p:spPr/>
        <p:txBody>
          <a:bodyPr/>
          <a:lstStyle/>
          <a:p>
            <a:fld id="{EFE71E98-A417-4ECC-ACEB-C0490C20DB04}" type="slidenum">
              <a:rPr lang="en-US" smtClean="0"/>
              <a:t>13</a:t>
            </a:fld>
            <a:endParaRPr lang="en-US"/>
          </a:p>
        </p:txBody>
      </p:sp>
      <p:pic>
        <p:nvPicPr>
          <p:cNvPr id="1026" name="Picture 2" descr="FAR / EER / FRR - Recogtech">
            <a:extLst>
              <a:ext uri="{FF2B5EF4-FFF2-40B4-BE49-F238E27FC236}">
                <a16:creationId xmlns:a16="http://schemas.microsoft.com/office/drawing/2014/main" id="{0A5BC915-8754-3B16-ADE2-E3EE1D3247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487" y="364115"/>
            <a:ext cx="5880513" cy="396934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7E487CE-6FB5-0870-F87C-30AB59896D8D}"/>
              </a:ext>
            </a:extLst>
          </p:cNvPr>
          <p:cNvSpPr txBox="1"/>
          <p:nvPr/>
        </p:nvSpPr>
        <p:spPr>
          <a:xfrm>
            <a:off x="6973454" y="1256145"/>
            <a:ext cx="4428715" cy="5078313"/>
          </a:xfrm>
          <a:prstGeom prst="rect">
            <a:avLst/>
          </a:prstGeom>
          <a:noFill/>
        </p:spPr>
        <p:txBody>
          <a:bodyPr wrap="square" rtlCol="0">
            <a:spAutoFit/>
          </a:bodyPr>
          <a:lstStyle/>
          <a:p>
            <a:r>
              <a:rPr lang="en-NZ" b="0" i="0" dirty="0">
                <a:effectLst/>
                <a:latin typeface="Neuzeit S LT W01 Book"/>
              </a:rPr>
              <a:t>As the number of false acceptances (FAR) goes down, the number of false rejections (FRR) will go up and vice versa (see the figure below). The point at which the lines intersect also has a name: the Equal Error Rate (EER). This is where the percentage of false acceptances and false rejections is the same.</a:t>
            </a:r>
          </a:p>
          <a:p>
            <a:endParaRPr lang="en-NZ" b="0" i="0" dirty="0">
              <a:effectLst/>
              <a:latin typeface="Neuzeit S LT W01 Book"/>
            </a:endParaRPr>
          </a:p>
          <a:p>
            <a:r>
              <a:rPr lang="en-NZ" b="0" i="0" dirty="0">
                <a:effectLst/>
                <a:latin typeface="Neuzeit S LT W01 Book"/>
              </a:rPr>
              <a:t>If you try to reduce the FAR to the lowest possible level, the FRR is likely to rise sharply. In other words, the more secure your access control, the less convenient it will be, as users are falsely rejected by the system. </a:t>
            </a:r>
          </a:p>
          <a:p>
            <a:endParaRPr lang="en-NZ" dirty="0">
              <a:latin typeface="Neuzeit S LT W01 Book"/>
            </a:endParaRPr>
          </a:p>
          <a:p>
            <a:r>
              <a:rPr lang="en-NZ" b="0" i="0" dirty="0">
                <a:effectLst/>
                <a:latin typeface="Neuzeit S LT W01 Book"/>
              </a:rPr>
              <a:t>The same also applies the other way round. Do you want to increase user convenience by reducing the FRR? In this case the system is likely to be less secure (higher FAR).</a:t>
            </a:r>
            <a:endParaRPr lang="en-NZ" dirty="0"/>
          </a:p>
        </p:txBody>
      </p:sp>
    </p:spTree>
    <p:extLst>
      <p:ext uri="{BB962C8B-B14F-4D97-AF65-F5344CB8AC3E}">
        <p14:creationId xmlns:p14="http://schemas.microsoft.com/office/powerpoint/2010/main" val="3335680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Effectiveness cont. </a:t>
            </a:r>
          </a:p>
        </p:txBody>
      </p:sp>
      <p:sp>
        <p:nvSpPr>
          <p:cNvPr id="62466" name="Content Placeholder 1"/>
          <p:cNvSpPr>
            <a:spLocks noGrp="1"/>
          </p:cNvSpPr>
          <p:nvPr>
            <p:ph idx="1"/>
          </p:nvPr>
        </p:nvSpPr>
        <p:spPr/>
        <p:txBody>
          <a:bodyPr>
            <a:normAutofit/>
          </a:bodyPr>
          <a:lstStyle/>
          <a:p>
            <a:r>
              <a:rPr lang="en-US" dirty="0"/>
              <a:t>Vendor Claims for FAR and FRR:  may  exaggerated through tests under ideal conditions</a:t>
            </a:r>
          </a:p>
          <a:p>
            <a:r>
              <a:rPr lang="en-US" dirty="0"/>
              <a:t>Failure to Enroll (FTE): Subject cannot enroll in system (e.g., poor fingerprints , or deteriorating fingerprints) .</a:t>
            </a:r>
          </a:p>
          <a:p>
            <a:r>
              <a:rPr lang="en-US" dirty="0"/>
              <a:t>Deception rate: The likelihood that an impostor will be able to deceive the system if he or she tries. </a:t>
            </a:r>
            <a:r>
              <a:rPr lang="en-US" dirty="0">
                <a:solidFill>
                  <a:srgbClr val="7030A0"/>
                </a:solidFill>
              </a:rPr>
              <a:t>E.g., if  the database contains the templates io legitimate users and the FAR is high</a:t>
            </a:r>
          </a:p>
          <a:p>
            <a:r>
              <a:rPr lang="en-US" dirty="0"/>
              <a:t>Many biometric methods are highly vulnerable to deception</a:t>
            </a:r>
          </a:p>
          <a:p>
            <a:endParaRPr lang="en-US" dirty="0"/>
          </a:p>
          <a:p>
            <a:endParaRPr lang="en-US" dirty="0"/>
          </a:p>
        </p:txBody>
      </p:sp>
      <p:sp>
        <p:nvSpPr>
          <p:cNvPr id="3" name="Footer Placeholder 2">
            <a:extLst>
              <a:ext uri="{FF2B5EF4-FFF2-40B4-BE49-F238E27FC236}">
                <a16:creationId xmlns:a16="http://schemas.microsoft.com/office/drawing/2014/main" id="{E9070916-B067-787A-94F5-20063FA58463}"/>
              </a:ext>
            </a:extLst>
          </p:cNvPr>
          <p:cNvSpPr>
            <a:spLocks noGrp="1"/>
          </p:cNvSpPr>
          <p:nvPr>
            <p:ph type="ftr" sz="quarter" idx="11"/>
          </p:nvPr>
        </p:nvSpPr>
        <p:spPr/>
        <p:txBody>
          <a:bodyPr/>
          <a:lstStyle/>
          <a:p>
            <a:r>
              <a:rPr lang="en-US"/>
              <a:t>COMP821 Krassie Petrova</a:t>
            </a:r>
          </a:p>
        </p:txBody>
      </p:sp>
      <p:sp>
        <p:nvSpPr>
          <p:cNvPr id="7" name="Slide Number Placeholder 3"/>
          <p:cNvSpPr>
            <a:spLocks noGrp="1"/>
          </p:cNvSpPr>
          <p:nvPr>
            <p:ph type="sldNum" sz="quarter" idx="12"/>
          </p:nvPr>
        </p:nvSpPr>
        <p:spPr bwMode="auto">
          <a:xfrm>
            <a:off x="152400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sz="2000" kern="1200">
                <a:solidFill>
                  <a:schemeClr val="bg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5-</a:t>
            </a:r>
            <a:fld id="{DF3D5ACE-0B44-480C-935B-5F54025620FB}" type="slidenum">
              <a:rPr lang="en-US" smtClean="0">
                <a:solidFill>
                  <a:prstClr val="white"/>
                </a:solidFill>
              </a:rPr>
              <a:pPr eaLnBrk="1" hangingPunct="1"/>
              <a:t>14</a:t>
            </a:fld>
            <a:endParaRPr lang="en-US" dirty="0">
              <a:solidFill>
                <a:schemeClr val="bg1"/>
              </a:solidFill>
              <a:latin typeface="Lucida Sans Unicode"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Verification and identification</a:t>
            </a:r>
          </a:p>
        </p:txBody>
      </p:sp>
      <p:sp>
        <p:nvSpPr>
          <p:cNvPr id="2" name="Content Placeholder 1"/>
          <p:cNvSpPr>
            <a:spLocks noGrp="1"/>
          </p:cNvSpPr>
          <p:nvPr>
            <p:ph idx="1"/>
          </p:nvPr>
        </p:nvSpPr>
        <p:spPr/>
        <p:txBody>
          <a:bodyPr>
            <a:normAutofit lnSpcReduction="10000"/>
          </a:bodyPr>
          <a:lstStyle/>
          <a:p>
            <a:pPr lvl="1"/>
            <a:r>
              <a:rPr lang="en-US" dirty="0">
                <a:solidFill>
                  <a:srgbClr val="00B0F0"/>
                </a:solidFill>
              </a:rPr>
              <a:t>Supplicant claims to be a particular person . Is the supplicant who he or she claims to be?- Verification</a:t>
            </a:r>
          </a:p>
          <a:p>
            <a:pPr lvl="1"/>
            <a:r>
              <a:rPr lang="en-US" dirty="0"/>
              <a:t>The system must compare the access data as  processed for key features) to one  single template (the claimed identity)</a:t>
            </a:r>
          </a:p>
          <a:p>
            <a:pPr lvl="1"/>
            <a:r>
              <a:rPr lang="en-US" dirty="0"/>
              <a:t>--Verification is good to replace passwords in logins</a:t>
            </a:r>
          </a:p>
          <a:p>
            <a:pPr lvl="1"/>
            <a:r>
              <a:rPr lang="en-US" dirty="0">
                <a:solidFill>
                  <a:srgbClr val="7030A0"/>
                </a:solidFill>
              </a:rPr>
              <a:t>Check this: </a:t>
            </a:r>
            <a:r>
              <a:rPr lang="en-NZ" dirty="0">
                <a:solidFill>
                  <a:srgbClr val="7030A0"/>
                </a:solidFill>
              </a:rPr>
              <a:t>if </a:t>
            </a:r>
            <a:r>
              <a:rPr lang="en-NZ" dirty="0"/>
              <a:t>the probability of a false  match  is one in one thousand, then  the verification FAR  of this system is  one in a thousand because only one match is attempted. I.e., FAR  is  0.1 %</a:t>
            </a:r>
            <a:endParaRPr lang="en-US" dirty="0"/>
          </a:p>
          <a:p>
            <a:pPr lvl="1"/>
            <a:r>
              <a:rPr lang="en-US" dirty="0">
                <a:solidFill>
                  <a:srgbClr val="00B0F0"/>
                </a:solidFill>
              </a:rPr>
              <a:t>Supplicant does not state his or her identity but requires access: Should they be given access? Identification</a:t>
            </a:r>
          </a:p>
          <a:p>
            <a:pPr lvl="1"/>
            <a:r>
              <a:rPr lang="en-US" dirty="0"/>
              <a:t>The  system must compare supplicant data to  many (may be to all)  templates in the database , searching for a match </a:t>
            </a:r>
          </a:p>
          <a:p>
            <a:pPr lvl="1"/>
            <a:r>
              <a:rPr lang="en-US" dirty="0">
                <a:solidFill>
                  <a:srgbClr val="7030A0"/>
                </a:solidFill>
              </a:rPr>
              <a:t>Check this </a:t>
            </a:r>
            <a:r>
              <a:rPr lang="en-US" dirty="0"/>
              <a:t>If the probability of a false match  is  the same a s above, i.e. ,1/1000 per attempted template match, and if there are 500 templates in the database, then the identification  FAR  is 500 * 1/1000  (50%)</a:t>
            </a:r>
          </a:p>
          <a:p>
            <a:pPr lvl="1"/>
            <a:r>
              <a:rPr lang="en-US" dirty="0"/>
              <a:t>--Identification is good for door access</a:t>
            </a:r>
          </a:p>
          <a:p>
            <a:pPr lvl="1"/>
            <a:endParaRPr lang="en-US" dirty="0"/>
          </a:p>
        </p:txBody>
      </p:sp>
      <p:sp>
        <p:nvSpPr>
          <p:cNvPr id="4" name="Footer Placeholder 3">
            <a:extLst>
              <a:ext uri="{FF2B5EF4-FFF2-40B4-BE49-F238E27FC236}">
                <a16:creationId xmlns:a16="http://schemas.microsoft.com/office/drawing/2014/main" id="{E21AEF42-628D-2493-075E-554B64861F05}"/>
              </a:ext>
            </a:extLst>
          </p:cNvPr>
          <p:cNvSpPr>
            <a:spLocks noGrp="1"/>
          </p:cNvSpPr>
          <p:nvPr>
            <p:ph type="ftr" sz="quarter" idx="11"/>
          </p:nvPr>
        </p:nvSpPr>
        <p:spPr/>
        <p:txBody>
          <a:bodyPr/>
          <a:lstStyle/>
          <a:p>
            <a:r>
              <a:rPr lang="en-US"/>
              <a:t>COMP821 Krassie Petrova</a:t>
            </a:r>
          </a:p>
        </p:txBody>
      </p:sp>
      <p:sp>
        <p:nvSpPr>
          <p:cNvPr id="6" name="Slide Number Placeholder 5">
            <a:extLst>
              <a:ext uri="{FF2B5EF4-FFF2-40B4-BE49-F238E27FC236}">
                <a16:creationId xmlns:a16="http://schemas.microsoft.com/office/drawing/2014/main" id="{DBEE1F07-859C-52A1-E24F-6F523618209B}"/>
              </a:ext>
            </a:extLst>
          </p:cNvPr>
          <p:cNvSpPr>
            <a:spLocks noGrp="1"/>
          </p:cNvSpPr>
          <p:nvPr>
            <p:ph type="sldNum" sz="quarter" idx="12"/>
          </p:nvPr>
        </p:nvSpPr>
        <p:spPr/>
        <p:txBody>
          <a:bodyPr/>
          <a:lstStyle/>
          <a:p>
            <a:fld id="{EFE71E98-A417-4ECC-ACEB-C0490C20DB04}"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ACBCAB2-D9D7-45DD-8623-7C2A978ADDA8}"/>
              </a:ext>
            </a:extLst>
          </p:cNvPr>
          <p:cNvSpPr>
            <a:spLocks noGrp="1"/>
          </p:cNvSpPr>
          <p:nvPr>
            <p:ph type="title"/>
          </p:nvPr>
        </p:nvSpPr>
        <p:spPr>
          <a:xfrm>
            <a:off x="1043486" y="762000"/>
            <a:ext cx="9238434" cy="857559"/>
          </a:xfrm>
        </p:spPr>
        <p:txBody>
          <a:bodyPr>
            <a:normAutofit fontScale="90000"/>
          </a:bodyPr>
          <a:lstStyle/>
          <a:p>
            <a:r>
              <a:rPr lang="en-US" dirty="0"/>
              <a:t>A More targeted identification: Watch lists </a:t>
            </a:r>
          </a:p>
        </p:txBody>
      </p:sp>
      <p:sp>
        <p:nvSpPr>
          <p:cNvPr id="2" name="Content Placeholder 1">
            <a:extLst>
              <a:ext uri="{FF2B5EF4-FFF2-40B4-BE49-F238E27FC236}">
                <a16:creationId xmlns:a16="http://schemas.microsoft.com/office/drawing/2014/main" id="{C5C55985-4C47-476B-8816-E568FE919179}"/>
              </a:ext>
            </a:extLst>
          </p:cNvPr>
          <p:cNvSpPr>
            <a:spLocks noGrp="1"/>
          </p:cNvSpPr>
          <p:nvPr>
            <p:ph idx="1"/>
          </p:nvPr>
        </p:nvSpPr>
        <p:spPr/>
        <p:txBody>
          <a:bodyPr>
            <a:normAutofit/>
          </a:bodyPr>
          <a:lstStyle/>
          <a:p>
            <a:pPr lvl="1"/>
            <a:r>
              <a:rPr lang="en-US" dirty="0">
                <a:solidFill>
                  <a:srgbClr val="00B0F0"/>
                </a:solidFill>
              </a:rPr>
              <a:t>The supplicant claims identity X and provides  credential but access is approved or denied if there is match to  a template  in the database of the watchlist </a:t>
            </a:r>
          </a:p>
          <a:p>
            <a:pPr lvl="1"/>
            <a:r>
              <a:rPr lang="en-US" dirty="0"/>
              <a:t>Normally watch list as are not huge , so the  risk of false acceptance is intermediate</a:t>
            </a:r>
          </a:p>
          <a:p>
            <a:pPr lvl="1"/>
            <a:r>
              <a:rPr lang="en-US" dirty="0"/>
              <a:t>If the probability of a false acceptance (false match) is 1/1,000 per template match, and if there are 10 templates in the watch list, then the probability of a false acceptance is 10 * 1/1,000 (1%)</a:t>
            </a:r>
          </a:p>
          <a:p>
            <a:pPr lvl="1"/>
            <a:r>
              <a:rPr lang="en-US" dirty="0">
                <a:solidFill>
                  <a:srgbClr val="7030A0"/>
                </a:solidFill>
              </a:rPr>
              <a:t>Can be used for border control where identities found in the watch  list are  NOT given access </a:t>
            </a:r>
          </a:p>
          <a:p>
            <a:pPr lvl="1"/>
            <a:r>
              <a:rPr lang="en-US" dirty="0">
                <a:solidFill>
                  <a:srgbClr val="FF0000"/>
                </a:solidFill>
              </a:rPr>
              <a:t>What is the meaning of FAR in this case? Of  FRR?</a:t>
            </a:r>
          </a:p>
          <a:p>
            <a:pPr lvl="1"/>
            <a:endParaRPr lang="en-US" dirty="0">
              <a:solidFill>
                <a:srgbClr val="FF0000"/>
              </a:solidFill>
            </a:endParaRPr>
          </a:p>
          <a:p>
            <a:pPr lvl="1"/>
            <a:r>
              <a:rPr lang="en-NZ" i="1" dirty="0"/>
              <a:t>For border control, if a person G is falsely accepted (i.e., , the match attempt was  successful) this  means a major problem for  H  , as they may be a legitimate entrant – however the country security is not in jeopardy because of this false acceptance .  However,  if  a person B is  falsely rejected, they will  enter the country  but they may be  on the list of undesirable persons!  </a:t>
            </a:r>
          </a:p>
          <a:p>
            <a:pPr lvl="1"/>
            <a:endParaRPr lang="en-US" dirty="0">
              <a:solidFill>
                <a:srgbClr val="FF0000"/>
              </a:solidFill>
            </a:endParaRPr>
          </a:p>
        </p:txBody>
      </p:sp>
      <p:sp>
        <p:nvSpPr>
          <p:cNvPr id="6" name="Footer Placeholder 5">
            <a:extLst>
              <a:ext uri="{FF2B5EF4-FFF2-40B4-BE49-F238E27FC236}">
                <a16:creationId xmlns:a16="http://schemas.microsoft.com/office/drawing/2014/main" id="{1AF534AF-378B-74FB-FAF3-776D1BE7006B}"/>
              </a:ext>
            </a:extLst>
          </p:cNvPr>
          <p:cNvSpPr>
            <a:spLocks noGrp="1"/>
          </p:cNvSpPr>
          <p:nvPr>
            <p:ph type="ftr" sz="quarter" idx="11"/>
          </p:nvPr>
        </p:nvSpPr>
        <p:spPr/>
        <p:txBody>
          <a:bodyPr/>
          <a:lstStyle/>
          <a:p>
            <a:r>
              <a:rPr lang="en-US"/>
              <a:t>COMP821 Krassie Petrova</a:t>
            </a:r>
          </a:p>
        </p:txBody>
      </p:sp>
      <p:sp>
        <p:nvSpPr>
          <p:cNvPr id="4" name="Slide Number Placeholder 3">
            <a:extLst>
              <a:ext uri="{FF2B5EF4-FFF2-40B4-BE49-F238E27FC236}">
                <a16:creationId xmlns:a16="http://schemas.microsoft.com/office/drawing/2014/main" id="{575FB87D-09C0-19AE-AD7F-8224BBFE3E80}"/>
              </a:ext>
            </a:extLst>
          </p:cNvPr>
          <p:cNvSpPr>
            <a:spLocks noGrp="1"/>
          </p:cNvSpPr>
          <p:nvPr>
            <p:ph type="sldNum" sz="quarter" idx="12"/>
          </p:nvPr>
        </p:nvSpPr>
        <p:spPr/>
        <p:txBody>
          <a:bodyPr/>
          <a:lstStyle/>
          <a:p>
            <a:fld id="{EFE71E98-A417-4ECC-ACEB-C0490C20DB04}" type="slidenum">
              <a:rPr lang="en-US" smtClean="0"/>
              <a:t>16</a:t>
            </a:fld>
            <a:endParaRPr lang="en-US"/>
          </a:p>
        </p:txBody>
      </p:sp>
    </p:spTree>
    <p:extLst>
      <p:ext uri="{BB962C8B-B14F-4D97-AF65-F5344CB8AC3E}">
        <p14:creationId xmlns:p14="http://schemas.microsoft.com/office/powerpoint/2010/main" val="1236686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29566" y="762001"/>
            <a:ext cx="9238434" cy="1141004"/>
          </a:xfrm>
        </p:spPr>
        <p:txBody>
          <a:bodyPr>
            <a:normAutofit fontScale="90000"/>
          </a:bodyPr>
          <a:lstStyle/>
          <a:p>
            <a:r>
              <a:rPr lang="en-US" dirty="0"/>
              <a:t>Cryptographic Authentication (slides 17-19)</a:t>
            </a:r>
          </a:p>
        </p:txBody>
      </p:sp>
      <p:sp>
        <p:nvSpPr>
          <p:cNvPr id="2" name="Content Placeholder 1"/>
          <p:cNvSpPr>
            <a:spLocks noGrp="1"/>
          </p:cNvSpPr>
          <p:nvPr>
            <p:ph idx="1"/>
          </p:nvPr>
        </p:nvSpPr>
        <p:spPr/>
        <p:txBody>
          <a:bodyPr>
            <a:normAutofit/>
          </a:bodyPr>
          <a:lstStyle/>
          <a:p>
            <a:r>
              <a:rPr lang="en-US" dirty="0"/>
              <a:t>Key Points from previous lectures</a:t>
            </a:r>
          </a:p>
          <a:p>
            <a:pPr lvl="1"/>
            <a:r>
              <a:rPr lang="en-US" dirty="0"/>
              <a:t>Cryptographic systems  include  </a:t>
            </a:r>
            <a:r>
              <a:rPr lang="en-US" dirty="0">
                <a:solidFill>
                  <a:schemeClr val="accent3"/>
                </a:solidFill>
                <a:highlight>
                  <a:srgbClr val="FFFF00"/>
                </a:highlight>
              </a:rPr>
              <a:t>initial </a:t>
            </a:r>
            <a:r>
              <a:rPr lang="en-US" dirty="0"/>
              <a:t>and </a:t>
            </a:r>
            <a:r>
              <a:rPr lang="en-US" dirty="0">
                <a:solidFill>
                  <a:schemeClr val="accent3"/>
                </a:solidFill>
                <a:highlight>
                  <a:srgbClr val="FFFF00"/>
                </a:highlight>
              </a:rPr>
              <a:t>message-by-message authentication</a:t>
            </a:r>
            <a:r>
              <a:rPr lang="en-US" dirty="0">
                <a:solidFill>
                  <a:srgbClr val="00B0F0"/>
                </a:solidFill>
              </a:rPr>
              <a:t>. Initial authentication is a form  of  access control</a:t>
            </a:r>
          </a:p>
          <a:p>
            <a:pPr lvl="1"/>
            <a:r>
              <a:rPr lang="en-US" dirty="0"/>
              <a:t>MS-CHAP uses  SHARED SCRET KNOWLEDGE (‘password’)  </a:t>
            </a:r>
            <a:r>
              <a:rPr lang="en-US" dirty="0">
                <a:solidFill>
                  <a:schemeClr val="accent3"/>
                </a:solidFill>
              </a:rPr>
              <a:t>for initial authentication </a:t>
            </a:r>
            <a:r>
              <a:rPr lang="en-US" dirty="0"/>
              <a:t>(hashing is  the method) (Microsoft Challenge Handshake Protocol) </a:t>
            </a:r>
          </a:p>
          <a:p>
            <a:pPr lvl="1"/>
            <a:r>
              <a:rPr lang="en-US" dirty="0"/>
              <a:t>Electronic signatures provide </a:t>
            </a:r>
            <a:r>
              <a:rPr lang="en-US" dirty="0">
                <a:solidFill>
                  <a:schemeClr val="accent3"/>
                </a:solidFill>
              </a:rPr>
              <a:t>message-by-message authentication</a:t>
            </a:r>
          </a:p>
          <a:p>
            <a:pPr lvl="2"/>
            <a:r>
              <a:rPr lang="en-US" dirty="0"/>
              <a:t>Key-Hashed Message Authentication Codes (HMACs) are fast and inexpensive</a:t>
            </a:r>
          </a:p>
          <a:p>
            <a:pPr lvl="2"/>
            <a:r>
              <a:rPr lang="en-US" dirty="0"/>
              <a:t>Digital signatures with digital certificates are extremely strong but slow</a:t>
            </a:r>
          </a:p>
          <a:p>
            <a:pPr lvl="1"/>
            <a:r>
              <a:rPr lang="en-US" dirty="0">
                <a:solidFill>
                  <a:srgbClr val="00B0F0"/>
                </a:solidFill>
              </a:rPr>
              <a:t>Public key authentication with digital certificates is also good for initial authentication  </a:t>
            </a:r>
            <a:r>
              <a:rPr lang="en-US" dirty="0">
                <a:solidFill>
                  <a:srgbClr val="00B0F0"/>
                </a:solidFill>
                <a:sym typeface="Wingdings" panose="05000000000000000000" pitchFamily="2" charset="2"/>
              </a:rPr>
              <a:t> PKI</a:t>
            </a:r>
            <a:endParaRPr lang="en-US" dirty="0">
              <a:solidFill>
                <a:srgbClr val="00B0F0"/>
              </a:solidFill>
            </a:endParaRPr>
          </a:p>
          <a:p>
            <a:endParaRPr lang="en-US" dirty="0"/>
          </a:p>
        </p:txBody>
      </p:sp>
      <p:sp>
        <p:nvSpPr>
          <p:cNvPr id="4" name="Footer Placeholder 3">
            <a:extLst>
              <a:ext uri="{FF2B5EF4-FFF2-40B4-BE49-F238E27FC236}">
                <a16:creationId xmlns:a16="http://schemas.microsoft.com/office/drawing/2014/main" id="{FE048C45-9B1F-4BCB-B1B2-9ACA42CD9EE4}"/>
              </a:ext>
            </a:extLst>
          </p:cNvPr>
          <p:cNvSpPr>
            <a:spLocks noGrp="1"/>
          </p:cNvSpPr>
          <p:nvPr>
            <p:ph type="ftr" sz="quarter" idx="11"/>
          </p:nvPr>
        </p:nvSpPr>
        <p:spPr/>
        <p:txBody>
          <a:bodyPr/>
          <a:lstStyle/>
          <a:p>
            <a:r>
              <a:rPr lang="en-US"/>
              <a:t>COMP821 Krassie Petrova</a:t>
            </a:r>
          </a:p>
        </p:txBody>
      </p:sp>
      <p:sp>
        <p:nvSpPr>
          <p:cNvPr id="6" name="Slide Number Placeholder 5">
            <a:extLst>
              <a:ext uri="{FF2B5EF4-FFF2-40B4-BE49-F238E27FC236}">
                <a16:creationId xmlns:a16="http://schemas.microsoft.com/office/drawing/2014/main" id="{04B37126-67A7-D222-1A9D-EF6EACBD8B13}"/>
              </a:ext>
            </a:extLst>
          </p:cNvPr>
          <p:cNvSpPr>
            <a:spLocks noGrp="1"/>
          </p:cNvSpPr>
          <p:nvPr>
            <p:ph type="sldNum" sz="quarter" idx="12"/>
          </p:nvPr>
        </p:nvSpPr>
        <p:spPr/>
        <p:txBody>
          <a:bodyPr/>
          <a:lstStyle/>
          <a:p>
            <a:fld id="{EFE71E98-A417-4ECC-ACEB-C0490C20DB04}"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89379D-5D1F-48F8-BB8C-A3BE44FCB4F7}"/>
              </a:ext>
            </a:extLst>
          </p:cNvPr>
          <p:cNvSpPr>
            <a:spLocks noGrp="1"/>
          </p:cNvSpPr>
          <p:nvPr>
            <p:ph type="title"/>
          </p:nvPr>
        </p:nvSpPr>
        <p:spPr>
          <a:xfrm>
            <a:off x="1429566" y="675861"/>
            <a:ext cx="9238434" cy="1227143"/>
          </a:xfrm>
        </p:spPr>
        <p:txBody>
          <a:bodyPr>
            <a:normAutofit fontScale="90000"/>
          </a:bodyPr>
          <a:lstStyle/>
          <a:p>
            <a:r>
              <a:rPr lang="en-US" dirty="0"/>
              <a:t>[Figure 5-18]: Functions of a Public Key Infrastructure (PKI)</a:t>
            </a:r>
          </a:p>
        </p:txBody>
      </p:sp>
      <p:pic>
        <p:nvPicPr>
          <p:cNvPr id="5" name="Content Placeholder 4" descr="The illustration consists of a certificate authority PKI server at the top, a Verifier (Cheng) server at the top right, a lap-top labeled &quot;Verifier (Brown)&quot; on the left, and a PC labeled &quot;Supplicant (Lee)&quot; at the bottom right.&#10;The functions are depicted as follows:&#10;• Generate private key; send public key to CA. This is written next to a unidirectional arrow with a packet image, from Lee to PKI server.&#10;• Receive back digital certificate. This is written next to unidirectional arrow with a packet image, from PKI serv-er to Lee.&#10;• Request certificate for Lee. This is written next to a unidirectional arrow from Brown to PKI server.&#10;• Certificate for Lee. This is written next to a unidirectional arrow with a packet image from PKI server to Brown.&#10;• Certificate for Lee. This is written next to a unidirectional arrow superimposed with a packet image from Lee to Cheng.&#10;• Certificate revocation check. This is written next to a unidirectional arrow from Cheng to PKI server.&#10;• Answer. This is written next to a unidirectional arrow from PKI server to Cheng.&#10;">
            <a:extLst>
              <a:ext uri="{FF2B5EF4-FFF2-40B4-BE49-F238E27FC236}">
                <a16:creationId xmlns:a16="http://schemas.microsoft.com/office/drawing/2014/main" id="{BE8424A3-A06D-4048-B2E9-9F96C4EB2814}"/>
              </a:ext>
            </a:extLst>
          </p:cNvPr>
          <p:cNvPicPr>
            <a:picLocks noGrp="1" noChangeAspect="1"/>
          </p:cNvPicPr>
          <p:nvPr>
            <p:ph idx="1"/>
          </p:nvPr>
        </p:nvPicPr>
        <p:blipFill rotWithShape="1">
          <a:blip r:embed="rId3"/>
          <a:srcRect b="9468"/>
          <a:stretch/>
        </p:blipFill>
        <p:spPr>
          <a:xfrm>
            <a:off x="2345943" y="2331356"/>
            <a:ext cx="7025983" cy="4009768"/>
          </a:xfrm>
        </p:spPr>
      </p:pic>
      <p:sp>
        <p:nvSpPr>
          <p:cNvPr id="6" name="Footer Placeholder 5">
            <a:extLst>
              <a:ext uri="{FF2B5EF4-FFF2-40B4-BE49-F238E27FC236}">
                <a16:creationId xmlns:a16="http://schemas.microsoft.com/office/drawing/2014/main" id="{70E73198-04CB-84E3-490F-11FB2C320CF8}"/>
              </a:ext>
            </a:extLst>
          </p:cNvPr>
          <p:cNvSpPr>
            <a:spLocks noGrp="1"/>
          </p:cNvSpPr>
          <p:nvPr>
            <p:ph type="ftr" sz="quarter" idx="11"/>
          </p:nvPr>
        </p:nvSpPr>
        <p:spPr/>
        <p:txBody>
          <a:bodyPr/>
          <a:lstStyle/>
          <a:p>
            <a:r>
              <a:rPr lang="en-US"/>
              <a:t>COMP821 Krassie Petrova</a:t>
            </a:r>
          </a:p>
        </p:txBody>
      </p:sp>
      <p:sp>
        <p:nvSpPr>
          <p:cNvPr id="2" name="Slide Number Placeholder 1">
            <a:extLst>
              <a:ext uri="{FF2B5EF4-FFF2-40B4-BE49-F238E27FC236}">
                <a16:creationId xmlns:a16="http://schemas.microsoft.com/office/drawing/2014/main" id="{64275EF7-C222-F48C-2C36-056003EF327B}"/>
              </a:ext>
            </a:extLst>
          </p:cNvPr>
          <p:cNvSpPr>
            <a:spLocks noGrp="1"/>
          </p:cNvSpPr>
          <p:nvPr>
            <p:ph type="sldNum" sz="quarter" idx="12"/>
          </p:nvPr>
        </p:nvSpPr>
        <p:spPr/>
        <p:txBody>
          <a:bodyPr/>
          <a:lstStyle/>
          <a:p>
            <a:fld id="{EFE71E98-A417-4ECC-ACEB-C0490C20DB04}" type="slidenum">
              <a:rPr lang="en-US" smtClean="0"/>
              <a:t>18</a:t>
            </a:fld>
            <a:endParaRPr lang="en-US"/>
          </a:p>
        </p:txBody>
      </p:sp>
    </p:spTree>
    <p:extLst>
      <p:ext uri="{BB962C8B-B14F-4D97-AF65-F5344CB8AC3E}">
        <p14:creationId xmlns:p14="http://schemas.microsoft.com/office/powerpoint/2010/main" val="772397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50053" y="457742"/>
            <a:ext cx="9238434" cy="857559"/>
          </a:xfrm>
        </p:spPr>
        <p:txBody>
          <a:bodyPr/>
          <a:lstStyle/>
          <a:p>
            <a:r>
              <a:rPr lang="en-US" dirty="0"/>
              <a:t>Public Key Infrastructure (PKI)</a:t>
            </a:r>
          </a:p>
        </p:txBody>
      </p:sp>
      <p:sp>
        <p:nvSpPr>
          <p:cNvPr id="79874" name="Content Placeholder 1"/>
          <p:cNvSpPr>
            <a:spLocks noGrp="1"/>
          </p:cNvSpPr>
          <p:nvPr>
            <p:ph idx="1"/>
          </p:nvPr>
        </p:nvSpPr>
        <p:spPr>
          <a:xfrm>
            <a:off x="1429566" y="1542553"/>
            <a:ext cx="9238434" cy="4675367"/>
          </a:xfrm>
        </p:spPr>
        <p:txBody>
          <a:bodyPr>
            <a:normAutofit/>
          </a:bodyPr>
          <a:lstStyle/>
          <a:p>
            <a:pPr lvl="1"/>
            <a:r>
              <a:rPr lang="en-US" dirty="0">
                <a:solidFill>
                  <a:schemeClr val="accent3"/>
                </a:solidFill>
              </a:rPr>
              <a:t>Enterprise PKI: Firms can be their own certificate authorities (CAs). </a:t>
            </a:r>
            <a:r>
              <a:rPr lang="en-US" dirty="0"/>
              <a:t>Expensive,  </a:t>
            </a:r>
            <a:r>
              <a:rPr lang="en-US" dirty="0" err="1"/>
              <a:t>labour</a:t>
            </a:r>
            <a:r>
              <a:rPr lang="en-US" dirty="0"/>
              <a:t> consuming .</a:t>
            </a:r>
          </a:p>
          <a:p>
            <a:pPr lvl="1"/>
            <a:r>
              <a:rPr lang="en-US" dirty="0"/>
              <a:t>What is provisioning ? </a:t>
            </a:r>
            <a:r>
              <a:rPr lang="en-US" dirty="0">
                <a:sym typeface="Wingdings" panose="05000000000000000000" pitchFamily="2" charset="2"/>
              </a:rPr>
              <a:t> </a:t>
            </a:r>
            <a:r>
              <a:rPr lang="en-US" dirty="0"/>
              <a:t> Giving the user access credentials</a:t>
            </a:r>
          </a:p>
          <a:p>
            <a:pPr lvl="2"/>
            <a:r>
              <a:rPr lang="en-US" dirty="0"/>
              <a:t>Human registration is often the weakest link</a:t>
            </a:r>
          </a:p>
          <a:p>
            <a:pPr lvl="3"/>
            <a:r>
              <a:rPr lang="en-US" dirty="0"/>
              <a:t>If an impostor is given credentials, no technology access controls will work</a:t>
            </a:r>
          </a:p>
          <a:p>
            <a:pPr lvl="4"/>
            <a:r>
              <a:rPr lang="en-US" dirty="0"/>
              <a:t>To control, Limit on  who can submit names for registration</a:t>
            </a:r>
          </a:p>
          <a:p>
            <a:pPr lvl="4"/>
            <a:r>
              <a:rPr lang="en-US" dirty="0"/>
              <a:t>Limit who can authorize registration</a:t>
            </a:r>
          </a:p>
          <a:p>
            <a:pPr lvl="4"/>
            <a:r>
              <a:rPr lang="en-US" dirty="0"/>
              <a:t>Have rules for exceptions</a:t>
            </a:r>
          </a:p>
          <a:p>
            <a:pPr lvl="2"/>
            <a:r>
              <a:rPr lang="en-US" dirty="0"/>
              <a:t>Must have effective terminating procedures</a:t>
            </a:r>
          </a:p>
          <a:p>
            <a:pPr lvl="2"/>
            <a:r>
              <a:rPr lang="en-US" dirty="0"/>
              <a:t>Supervisors and Human Resources department must assist</a:t>
            </a:r>
          </a:p>
          <a:p>
            <a:pPr marL="274320" lvl="2" indent="0">
              <a:buNone/>
            </a:pPr>
            <a:r>
              <a:rPr lang="en-US" dirty="0"/>
              <a:t>New Challenges with IoT, mobile devices </a:t>
            </a:r>
          </a:p>
          <a:p>
            <a:pPr marL="274320" lvl="2" indent="0">
              <a:buNone/>
            </a:pPr>
            <a:r>
              <a:rPr lang="en-US" dirty="0"/>
              <a:t>Read: </a:t>
            </a:r>
            <a:r>
              <a:rPr lang="en-US" dirty="0">
                <a:hlinkClick r:id="rId2"/>
              </a:rPr>
              <a:t>https://www.keyfactor.com/education-center/what-is-pki/</a:t>
            </a:r>
            <a:r>
              <a:rPr lang="en-US" dirty="0"/>
              <a:t> </a:t>
            </a:r>
          </a:p>
          <a:p>
            <a:pPr marL="274320" lvl="2" indent="0">
              <a:buNone/>
            </a:pPr>
            <a:r>
              <a:rPr lang="en-US" dirty="0"/>
              <a:t>Watch : </a:t>
            </a:r>
            <a:r>
              <a:rPr lang="en-US" dirty="0">
                <a:hlinkClick r:id="rId3"/>
              </a:rPr>
              <a:t>https://www.youtube.com/watch?v=0ctat6RBrFo</a:t>
            </a:r>
            <a:r>
              <a:rPr lang="en-US" dirty="0"/>
              <a:t> </a:t>
            </a:r>
          </a:p>
          <a:p>
            <a:pPr lvl="1"/>
            <a:endParaRPr lang="en-US" dirty="0"/>
          </a:p>
        </p:txBody>
      </p:sp>
      <p:sp>
        <p:nvSpPr>
          <p:cNvPr id="3" name="Footer Placeholder 2">
            <a:extLst>
              <a:ext uri="{FF2B5EF4-FFF2-40B4-BE49-F238E27FC236}">
                <a16:creationId xmlns:a16="http://schemas.microsoft.com/office/drawing/2014/main" id="{8AA5B594-1CAB-C23B-EAA9-DFD975772D00}"/>
              </a:ext>
            </a:extLst>
          </p:cNvPr>
          <p:cNvSpPr>
            <a:spLocks noGrp="1"/>
          </p:cNvSpPr>
          <p:nvPr>
            <p:ph type="ftr" sz="quarter" idx="11"/>
          </p:nvPr>
        </p:nvSpPr>
        <p:spPr/>
        <p:txBody>
          <a:bodyPr/>
          <a:lstStyle/>
          <a:p>
            <a:r>
              <a:rPr lang="en-US"/>
              <a:t>COMP821 Krassie Petrova</a:t>
            </a:r>
          </a:p>
        </p:txBody>
      </p:sp>
      <p:sp>
        <p:nvSpPr>
          <p:cNvPr id="4" name="Slide Number Placeholder 3">
            <a:extLst>
              <a:ext uri="{FF2B5EF4-FFF2-40B4-BE49-F238E27FC236}">
                <a16:creationId xmlns:a16="http://schemas.microsoft.com/office/drawing/2014/main" id="{365B7DCB-F3C7-9F25-A258-F22DA66A5884}"/>
              </a:ext>
            </a:extLst>
          </p:cNvPr>
          <p:cNvSpPr>
            <a:spLocks noGrp="1"/>
          </p:cNvSpPr>
          <p:nvPr>
            <p:ph type="sldNum" sz="quarter" idx="12"/>
          </p:nvPr>
        </p:nvSpPr>
        <p:spPr/>
        <p:txBody>
          <a:bodyPr/>
          <a:lstStyle/>
          <a:p>
            <a:fld id="{EFE71E98-A417-4ECC-ACEB-C0490C20DB04}"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217900" y="622112"/>
            <a:ext cx="9238434" cy="857559"/>
          </a:xfrm>
        </p:spPr>
        <p:txBody>
          <a:bodyPr/>
          <a:lstStyle/>
          <a:p>
            <a:r>
              <a:rPr lang="en-US" dirty="0"/>
              <a:t>Orientation</a:t>
            </a:r>
          </a:p>
        </p:txBody>
      </p:sp>
      <p:sp>
        <p:nvSpPr>
          <p:cNvPr id="10" name="Content Placeholder 9"/>
          <p:cNvSpPr>
            <a:spLocks noGrp="1"/>
          </p:cNvSpPr>
          <p:nvPr>
            <p:ph idx="1"/>
          </p:nvPr>
        </p:nvSpPr>
        <p:spPr>
          <a:xfrm>
            <a:off x="1083733" y="1778000"/>
            <a:ext cx="9584267" cy="4318000"/>
          </a:xfrm>
        </p:spPr>
        <p:txBody>
          <a:bodyPr>
            <a:normAutofit/>
          </a:bodyPr>
          <a:lstStyle/>
          <a:p>
            <a:pPr marL="461963" indent="-360363">
              <a:buNone/>
            </a:pPr>
            <a:r>
              <a:rPr lang="en-US" sz="1600" dirty="0"/>
              <a:t> </a:t>
            </a:r>
            <a:r>
              <a:rPr lang="en-US" sz="2800" dirty="0"/>
              <a:t>This lecture is about :</a:t>
            </a:r>
          </a:p>
          <a:p>
            <a:pPr marL="644843" lvl="2" indent="-360363"/>
            <a:r>
              <a:rPr lang="en-US" sz="2800" dirty="0"/>
              <a:t>Access control  - what is it ? </a:t>
            </a:r>
          </a:p>
          <a:p>
            <a:pPr marL="640080" lvl="2" indent="-355600"/>
            <a:r>
              <a:rPr lang="en-US" sz="2800" dirty="0"/>
              <a:t>Biometric authentication, including verification and identification.</a:t>
            </a:r>
          </a:p>
          <a:p>
            <a:pPr marL="640080" lvl="2" indent="-355600"/>
            <a:r>
              <a:rPr lang="en-US" sz="2800" dirty="0"/>
              <a:t>PKI  (cryptographic authentication)</a:t>
            </a:r>
          </a:p>
          <a:p>
            <a:pPr marL="640080" lvl="2" indent="-355600"/>
            <a:r>
              <a:rPr lang="en-US" sz="2800" dirty="0"/>
              <a:t>Central authentication servers  and  directory  servers  </a:t>
            </a:r>
          </a:p>
          <a:p>
            <a:pPr marL="640080" lvl="2" indent="-355600"/>
            <a:r>
              <a:rPr lang="en-US" sz="2800" dirty="0"/>
              <a:t>Identity management.</a:t>
            </a:r>
          </a:p>
          <a:p>
            <a:pPr marL="457200" indent="-355600">
              <a:buNone/>
            </a:pPr>
            <a:endParaRPr lang="en-US" sz="1600" dirty="0"/>
          </a:p>
          <a:p>
            <a:pPr marL="457200" indent="-355600">
              <a:buNone/>
            </a:pPr>
            <a:endParaRPr lang="en-US" sz="1600" dirty="0"/>
          </a:p>
          <a:p>
            <a:pPr marL="461963" indent="-360363">
              <a:buNone/>
            </a:pPr>
            <a:endParaRPr lang="en-US" sz="1600" dirty="0"/>
          </a:p>
          <a:p>
            <a:pPr marL="461963" indent="-360363">
              <a:buNone/>
            </a:pPr>
            <a:endParaRPr lang="en-US" sz="1600" dirty="0"/>
          </a:p>
          <a:p>
            <a:pPr marL="461963" indent="-360363">
              <a:buNone/>
            </a:pPr>
            <a:endParaRPr lang="en-US" sz="1600" dirty="0"/>
          </a:p>
        </p:txBody>
      </p:sp>
      <p:sp>
        <p:nvSpPr>
          <p:cNvPr id="4" name="Footer Placeholder 3">
            <a:extLst>
              <a:ext uri="{FF2B5EF4-FFF2-40B4-BE49-F238E27FC236}">
                <a16:creationId xmlns:a16="http://schemas.microsoft.com/office/drawing/2014/main" id="{83339BF3-4030-41C5-0693-0947C1794B15}"/>
              </a:ext>
            </a:extLst>
          </p:cNvPr>
          <p:cNvSpPr>
            <a:spLocks noGrp="1"/>
          </p:cNvSpPr>
          <p:nvPr>
            <p:ph type="ftr" sz="quarter" idx="11"/>
          </p:nvPr>
        </p:nvSpPr>
        <p:spPr/>
        <p:txBody>
          <a:bodyPr/>
          <a:lstStyle/>
          <a:p>
            <a:r>
              <a:rPr lang="en-US"/>
              <a:t>COMP821 Krassie Petrova</a:t>
            </a:r>
          </a:p>
        </p:txBody>
      </p:sp>
      <p:sp>
        <p:nvSpPr>
          <p:cNvPr id="2" name="Slide Number Placeholder 1">
            <a:extLst>
              <a:ext uri="{FF2B5EF4-FFF2-40B4-BE49-F238E27FC236}">
                <a16:creationId xmlns:a16="http://schemas.microsoft.com/office/drawing/2014/main" id="{1A0009FA-5FC2-5B13-CF4C-D9D09386BEB5}"/>
              </a:ext>
            </a:extLst>
          </p:cNvPr>
          <p:cNvSpPr>
            <a:spLocks noGrp="1"/>
          </p:cNvSpPr>
          <p:nvPr>
            <p:ph type="sldNum" sz="quarter" idx="12"/>
          </p:nvPr>
        </p:nvSpPr>
        <p:spPr/>
        <p:txBody>
          <a:bodyPr/>
          <a:lstStyle/>
          <a:p>
            <a:fld id="{EFE71E98-A417-4ECC-ACEB-C0490C20DB0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4A9CBE-BB75-4667-89DD-DF2DA39DEF91}"/>
              </a:ext>
            </a:extLst>
          </p:cNvPr>
          <p:cNvSpPr>
            <a:spLocks noGrp="1"/>
          </p:cNvSpPr>
          <p:nvPr>
            <p:ph type="title"/>
          </p:nvPr>
        </p:nvSpPr>
        <p:spPr>
          <a:xfrm>
            <a:off x="1476783" y="357810"/>
            <a:ext cx="9238434" cy="1068116"/>
          </a:xfrm>
        </p:spPr>
        <p:txBody>
          <a:bodyPr>
            <a:normAutofit fontScale="90000"/>
          </a:bodyPr>
          <a:lstStyle/>
          <a:p>
            <a:r>
              <a:rPr lang="en-US" dirty="0"/>
              <a:t>[Figure 5-21]</a:t>
            </a:r>
            <a:r>
              <a:rPr lang="en-US" b="0" dirty="0"/>
              <a:t>: RADIUS Central Authentication Server</a:t>
            </a:r>
          </a:p>
        </p:txBody>
      </p:sp>
      <p:pic>
        <p:nvPicPr>
          <p:cNvPr id="5" name="Content Placeholder 4" descr="In the illustration, two linear networks are displayed one above the other, with the RADIUS central authentication serv-er shown as their common element on the left. &#10;The network on the top sequentially connects authenticator 1 switch to the supplicant.&#10;The network in the bottom sequentially connects authenticator 2 switch to the supplicant&#10;Authentication steps are labeled and displayed as follows:&#10;1. Credentials (password, etc.): written above unidirectional arrow from supplicant to authenticator 1.&#10;2. OK?: written above unidirectional arrow from authenticator 1 to server.&#10;3. OK and authorizations: written below unidirectional arrow from server to authenticator 1.&#10;4. Welcome: written below unidirectional arrow from authenticator 1 to supplicant.">
            <a:extLst>
              <a:ext uri="{FF2B5EF4-FFF2-40B4-BE49-F238E27FC236}">
                <a16:creationId xmlns:a16="http://schemas.microsoft.com/office/drawing/2014/main" id="{E25501CB-76CC-4CC6-9F9C-A505F4A981C5}"/>
              </a:ext>
            </a:extLst>
          </p:cNvPr>
          <p:cNvPicPr>
            <a:picLocks noGrp="1" noChangeAspect="1"/>
          </p:cNvPicPr>
          <p:nvPr>
            <p:ph idx="1"/>
          </p:nvPr>
        </p:nvPicPr>
        <p:blipFill rotWithShape="1">
          <a:blip r:embed="rId3"/>
          <a:srcRect b="11467"/>
          <a:stretch/>
        </p:blipFill>
        <p:spPr>
          <a:xfrm>
            <a:off x="1981200" y="2146967"/>
            <a:ext cx="8229600" cy="3500074"/>
          </a:xfrm>
        </p:spPr>
      </p:pic>
      <p:sp>
        <p:nvSpPr>
          <p:cNvPr id="6" name="Footer Placeholder 5">
            <a:extLst>
              <a:ext uri="{FF2B5EF4-FFF2-40B4-BE49-F238E27FC236}">
                <a16:creationId xmlns:a16="http://schemas.microsoft.com/office/drawing/2014/main" id="{3D2DB4FC-E767-4E00-1AE7-7C0142CFA3FB}"/>
              </a:ext>
            </a:extLst>
          </p:cNvPr>
          <p:cNvSpPr>
            <a:spLocks noGrp="1"/>
          </p:cNvSpPr>
          <p:nvPr>
            <p:ph type="ftr" sz="quarter" idx="11"/>
          </p:nvPr>
        </p:nvSpPr>
        <p:spPr/>
        <p:txBody>
          <a:bodyPr/>
          <a:lstStyle/>
          <a:p>
            <a:r>
              <a:rPr lang="en-US"/>
              <a:t>COMP821 Krassie Petrova</a:t>
            </a:r>
          </a:p>
        </p:txBody>
      </p:sp>
      <p:sp>
        <p:nvSpPr>
          <p:cNvPr id="2" name="Slide Number Placeholder 1">
            <a:extLst>
              <a:ext uri="{FF2B5EF4-FFF2-40B4-BE49-F238E27FC236}">
                <a16:creationId xmlns:a16="http://schemas.microsoft.com/office/drawing/2014/main" id="{FFF45B74-C181-CCB0-ACFB-7C14AD5C3A80}"/>
              </a:ext>
            </a:extLst>
          </p:cNvPr>
          <p:cNvSpPr>
            <a:spLocks noGrp="1"/>
          </p:cNvSpPr>
          <p:nvPr>
            <p:ph type="sldNum" sz="quarter" idx="12"/>
          </p:nvPr>
        </p:nvSpPr>
        <p:spPr/>
        <p:txBody>
          <a:bodyPr/>
          <a:lstStyle/>
          <a:p>
            <a:fld id="{EFE71E98-A417-4ECC-ACEB-C0490C20DB04}" type="slidenum">
              <a:rPr lang="en-US" smtClean="0"/>
              <a:t>20</a:t>
            </a:fld>
            <a:endParaRPr lang="en-US"/>
          </a:p>
        </p:txBody>
      </p:sp>
    </p:spTree>
    <p:extLst>
      <p:ext uri="{BB962C8B-B14F-4D97-AF65-F5344CB8AC3E}">
        <p14:creationId xmlns:p14="http://schemas.microsoft.com/office/powerpoint/2010/main" val="19269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44EBC1-ED23-4C54-B44D-0303D256A3F7}"/>
              </a:ext>
            </a:extLst>
          </p:cNvPr>
          <p:cNvSpPr>
            <a:spLocks noGrp="1"/>
          </p:cNvSpPr>
          <p:nvPr>
            <p:ph type="title"/>
          </p:nvPr>
        </p:nvSpPr>
        <p:spPr>
          <a:xfrm>
            <a:off x="276627" y="457742"/>
            <a:ext cx="9238434" cy="857559"/>
          </a:xfrm>
        </p:spPr>
        <p:txBody>
          <a:bodyPr/>
          <a:lstStyle/>
          <a:p>
            <a:r>
              <a:rPr lang="en-US" dirty="0"/>
              <a:t>Figure 5-22: Kerberos Initial Login</a:t>
            </a:r>
          </a:p>
        </p:txBody>
      </p:sp>
      <p:pic>
        <p:nvPicPr>
          <p:cNvPr id="5" name="Content Placeholder 4" descr="The Kerberos server key distribution center (K)&quot; at the top is connected to the &quot;Supplicant (S) client PC&quot; at the bottom-left. A &quot;Verifier (V) server&quot; is shown at the bottom-right and remains unconnected. &#10;Authentication steps are labeled and displayed as follows:&#10;1. Name of supplicant, authentication credentials. A text box below reads &quot;Credentials&quot; and is written above uni-directional arrow from supplicant to Kerberos.&#10;2. Authentication success, ticket-granting ticket. A text box below reads &quot;TGT&quot; and is written below unidirectional arrow from Kerberos to supplicant.&#10;">
            <a:extLst>
              <a:ext uri="{FF2B5EF4-FFF2-40B4-BE49-F238E27FC236}">
                <a16:creationId xmlns:a16="http://schemas.microsoft.com/office/drawing/2014/main" id="{DFBBDEFF-9154-4555-B446-211B3D1D73A6}"/>
              </a:ext>
            </a:extLst>
          </p:cNvPr>
          <p:cNvPicPr>
            <a:picLocks noGrp="1" noChangeAspect="1"/>
          </p:cNvPicPr>
          <p:nvPr>
            <p:ph idx="1"/>
          </p:nvPr>
        </p:nvPicPr>
        <p:blipFill rotWithShape="1">
          <a:blip r:embed="rId3"/>
          <a:srcRect b="8073"/>
          <a:stretch/>
        </p:blipFill>
        <p:spPr>
          <a:xfrm>
            <a:off x="566726" y="1393224"/>
            <a:ext cx="8052954" cy="4071551"/>
          </a:xfrm>
        </p:spPr>
      </p:pic>
      <p:sp>
        <p:nvSpPr>
          <p:cNvPr id="6" name="Footer Placeholder 5">
            <a:extLst>
              <a:ext uri="{FF2B5EF4-FFF2-40B4-BE49-F238E27FC236}">
                <a16:creationId xmlns:a16="http://schemas.microsoft.com/office/drawing/2014/main" id="{5496B312-9F3B-FA88-52BC-25EF9957EAF5}"/>
              </a:ext>
            </a:extLst>
          </p:cNvPr>
          <p:cNvSpPr>
            <a:spLocks noGrp="1"/>
          </p:cNvSpPr>
          <p:nvPr>
            <p:ph type="ftr" sz="quarter" idx="11"/>
          </p:nvPr>
        </p:nvSpPr>
        <p:spPr/>
        <p:txBody>
          <a:bodyPr/>
          <a:lstStyle/>
          <a:p>
            <a:r>
              <a:rPr lang="en-US"/>
              <a:t>COMP821 Krassie Petrova</a:t>
            </a:r>
          </a:p>
        </p:txBody>
      </p:sp>
      <p:sp>
        <p:nvSpPr>
          <p:cNvPr id="2" name="Slide Number Placeholder 1">
            <a:extLst>
              <a:ext uri="{FF2B5EF4-FFF2-40B4-BE49-F238E27FC236}">
                <a16:creationId xmlns:a16="http://schemas.microsoft.com/office/drawing/2014/main" id="{9767EC43-CBFE-22D7-BD09-F0E8DC46B0EF}"/>
              </a:ext>
            </a:extLst>
          </p:cNvPr>
          <p:cNvSpPr>
            <a:spLocks noGrp="1"/>
          </p:cNvSpPr>
          <p:nvPr>
            <p:ph type="sldNum" sz="quarter" idx="12"/>
          </p:nvPr>
        </p:nvSpPr>
        <p:spPr/>
        <p:txBody>
          <a:bodyPr/>
          <a:lstStyle/>
          <a:p>
            <a:fld id="{EFE71E98-A417-4ECC-ACEB-C0490C20DB04}" type="slidenum">
              <a:rPr lang="en-US" smtClean="0"/>
              <a:t>21</a:t>
            </a:fld>
            <a:endParaRPr lang="en-US"/>
          </a:p>
        </p:txBody>
      </p:sp>
      <p:sp>
        <p:nvSpPr>
          <p:cNvPr id="7" name="TextBox 6">
            <a:extLst>
              <a:ext uri="{FF2B5EF4-FFF2-40B4-BE49-F238E27FC236}">
                <a16:creationId xmlns:a16="http://schemas.microsoft.com/office/drawing/2014/main" id="{2AC51BCC-E7D1-F19B-C015-D275221CD4DA}"/>
              </a:ext>
            </a:extLst>
          </p:cNvPr>
          <p:cNvSpPr txBox="1"/>
          <p:nvPr/>
        </p:nvSpPr>
        <p:spPr>
          <a:xfrm>
            <a:off x="344814" y="5955527"/>
            <a:ext cx="11645483" cy="646331"/>
          </a:xfrm>
          <a:prstGeom prst="rect">
            <a:avLst/>
          </a:prstGeom>
          <a:noFill/>
        </p:spPr>
        <p:txBody>
          <a:bodyPr wrap="square" rtlCol="0">
            <a:spAutoFit/>
          </a:bodyPr>
          <a:lstStyle/>
          <a:p>
            <a:r>
              <a:rPr lang="en-NZ" dirty="0">
                <a:solidFill>
                  <a:schemeClr val="accent3"/>
                </a:solidFill>
              </a:rPr>
              <a:t>Read : https://www.fortinet.com/resources/cyberglossary/kerberos-authentication#:~:text=A%20Kerberos%20is%20a%20system,web%20pages%20they%20visit%20online.</a:t>
            </a:r>
          </a:p>
        </p:txBody>
      </p:sp>
    </p:spTree>
    <p:extLst>
      <p:ext uri="{BB962C8B-B14F-4D97-AF65-F5344CB8AC3E}">
        <p14:creationId xmlns:p14="http://schemas.microsoft.com/office/powerpoint/2010/main" val="2458224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Directory Servers </a:t>
            </a:r>
          </a:p>
        </p:txBody>
      </p:sp>
      <p:sp>
        <p:nvSpPr>
          <p:cNvPr id="102402" name="Content Placeholder 1"/>
          <p:cNvSpPr>
            <a:spLocks noGrp="1"/>
          </p:cNvSpPr>
          <p:nvPr>
            <p:ph idx="1"/>
          </p:nvPr>
        </p:nvSpPr>
        <p:spPr/>
        <p:txBody>
          <a:bodyPr/>
          <a:lstStyle/>
          <a:p>
            <a:pPr lvl="1"/>
            <a:r>
              <a:rPr lang="en-US" dirty="0"/>
              <a:t>Central repositories for information about people, equipment, software, and databases</a:t>
            </a:r>
          </a:p>
          <a:p>
            <a:pPr lvl="1"/>
            <a:r>
              <a:rPr lang="en-US" dirty="0"/>
              <a:t>Directory servers use a hierarchical database organization : the   database schema is a hierarchical collection of objects (nodes)</a:t>
            </a:r>
          </a:p>
          <a:p>
            <a:r>
              <a:rPr lang="en-US" dirty="0"/>
              <a:t>Lightweight Directory Access Protocol (LDAP) : Used to retrieve data from the directory server</a:t>
            </a:r>
          </a:p>
          <a:p>
            <a:endParaRPr lang="en-US" dirty="0"/>
          </a:p>
        </p:txBody>
      </p:sp>
      <p:sp>
        <p:nvSpPr>
          <p:cNvPr id="3" name="Footer Placeholder 2">
            <a:extLst>
              <a:ext uri="{FF2B5EF4-FFF2-40B4-BE49-F238E27FC236}">
                <a16:creationId xmlns:a16="http://schemas.microsoft.com/office/drawing/2014/main" id="{7190B88D-8442-30F3-7E5B-919CD5B6CDCE}"/>
              </a:ext>
            </a:extLst>
          </p:cNvPr>
          <p:cNvSpPr>
            <a:spLocks noGrp="1"/>
          </p:cNvSpPr>
          <p:nvPr>
            <p:ph type="ftr" sz="quarter" idx="11"/>
          </p:nvPr>
        </p:nvSpPr>
        <p:spPr/>
        <p:txBody>
          <a:bodyPr/>
          <a:lstStyle/>
          <a:p>
            <a:r>
              <a:rPr lang="en-US"/>
              <a:t>COMP821 Krassie Petrova</a:t>
            </a:r>
          </a:p>
        </p:txBody>
      </p:sp>
      <p:sp>
        <p:nvSpPr>
          <p:cNvPr id="4" name="Slide Number Placeholder 3">
            <a:extLst>
              <a:ext uri="{FF2B5EF4-FFF2-40B4-BE49-F238E27FC236}">
                <a16:creationId xmlns:a16="http://schemas.microsoft.com/office/drawing/2014/main" id="{FBE43A88-4EB4-7DCD-D491-739A9BC0FB25}"/>
              </a:ext>
            </a:extLst>
          </p:cNvPr>
          <p:cNvSpPr>
            <a:spLocks noGrp="1"/>
          </p:cNvSpPr>
          <p:nvPr>
            <p:ph type="sldNum" sz="quarter" idx="12"/>
          </p:nvPr>
        </p:nvSpPr>
        <p:spPr/>
        <p:txBody>
          <a:bodyPr/>
          <a:lstStyle/>
          <a:p>
            <a:fld id="{EFE71E98-A417-4ECC-ACEB-C0490C20DB04}"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E78EC0-8EAF-4E85-9D8F-6DE60D9E2B59}"/>
              </a:ext>
            </a:extLst>
          </p:cNvPr>
          <p:cNvSpPr>
            <a:spLocks noGrp="1"/>
          </p:cNvSpPr>
          <p:nvPr>
            <p:ph type="title"/>
          </p:nvPr>
        </p:nvSpPr>
        <p:spPr/>
        <p:txBody>
          <a:bodyPr/>
          <a:lstStyle/>
          <a:p>
            <a:r>
              <a:rPr lang="en-US" dirty="0"/>
              <a:t>Figure 5-24: Directory Server Organization</a:t>
            </a:r>
          </a:p>
        </p:txBody>
      </p:sp>
      <p:pic>
        <p:nvPicPr>
          <p:cNvPr id="5" name="Content Placeholder 4" descr="The illustration contains a box on the right labeled &quot;Directory server with hierarchical object structure.&quot; Inside the box is shown a spine and leaf architecture with labels as follows:&#10;• Top of the spine reads, University of Waikiki (O) CN=Waikiki.&#10;• The first layer of left leaf, spinal node, and right leaf respectively read, Astronomy (OU), Business (OU), and CprSci (OU).&#10;• Second layer of left leaf, spinal node, and right leaf respectively read, Applications, Faculty, and Routers. &#10;• Third layer of left leaf, spinal node, and right leaf respectively read, Chun, Brown, and Ochoa.&#10;• Last layer of left leaf, spinal tip, and right leaf respectively read, CN Brown, E-Mail Brown@waikiki.edu, and Digital Certificate. &#10;Outside of the box, on the left of the illustration are two images of a server labeled &quot;Kerberos server&quot; and &quot;Ra-dius server,&quot; both connected to the box. Two unidirectional arrows are shown at the top, one from Kerberos to box labeled &quot;LDAP request for Brown’s digital certificate&quot; and the other from box to Kerberos labeled &quot;Brown's digital certificate.&quot;&#10;Legend at the bottom left reads as follows:&#10;O = Organization.&#10;OU = Organizational unit.&#10;CN = Common name.&#10;LDAP = Lightweight Directory Access Protocol.&#10;">
            <a:extLst>
              <a:ext uri="{FF2B5EF4-FFF2-40B4-BE49-F238E27FC236}">
                <a16:creationId xmlns:a16="http://schemas.microsoft.com/office/drawing/2014/main" id="{ECBDCAF8-8F2C-4FEC-8198-1E26EED9E99A}"/>
              </a:ext>
            </a:extLst>
          </p:cNvPr>
          <p:cNvPicPr>
            <a:picLocks noGrp="1" noChangeAspect="1"/>
          </p:cNvPicPr>
          <p:nvPr>
            <p:ph idx="1"/>
          </p:nvPr>
        </p:nvPicPr>
        <p:blipFill rotWithShape="1">
          <a:blip r:embed="rId3"/>
          <a:srcRect b="7795"/>
          <a:stretch/>
        </p:blipFill>
        <p:spPr>
          <a:xfrm>
            <a:off x="2938957" y="2013374"/>
            <a:ext cx="6463100" cy="4083908"/>
          </a:xfrm>
        </p:spPr>
      </p:pic>
      <p:sp>
        <p:nvSpPr>
          <p:cNvPr id="6" name="Footer Placeholder 5">
            <a:extLst>
              <a:ext uri="{FF2B5EF4-FFF2-40B4-BE49-F238E27FC236}">
                <a16:creationId xmlns:a16="http://schemas.microsoft.com/office/drawing/2014/main" id="{F97D4886-744E-CDC9-2A12-CA7555818D60}"/>
              </a:ext>
            </a:extLst>
          </p:cNvPr>
          <p:cNvSpPr>
            <a:spLocks noGrp="1"/>
          </p:cNvSpPr>
          <p:nvPr>
            <p:ph type="ftr" sz="quarter" idx="11"/>
          </p:nvPr>
        </p:nvSpPr>
        <p:spPr/>
        <p:txBody>
          <a:bodyPr/>
          <a:lstStyle/>
          <a:p>
            <a:r>
              <a:rPr lang="en-US"/>
              <a:t>COMP821 Krassie Petrova</a:t>
            </a:r>
          </a:p>
        </p:txBody>
      </p:sp>
      <p:sp>
        <p:nvSpPr>
          <p:cNvPr id="2" name="Slide Number Placeholder 1">
            <a:extLst>
              <a:ext uri="{FF2B5EF4-FFF2-40B4-BE49-F238E27FC236}">
                <a16:creationId xmlns:a16="http://schemas.microsoft.com/office/drawing/2014/main" id="{079CDB74-6162-9736-F2C8-2AE5637820F1}"/>
              </a:ext>
            </a:extLst>
          </p:cNvPr>
          <p:cNvSpPr>
            <a:spLocks noGrp="1"/>
          </p:cNvSpPr>
          <p:nvPr>
            <p:ph type="sldNum" sz="quarter" idx="12"/>
          </p:nvPr>
        </p:nvSpPr>
        <p:spPr/>
        <p:txBody>
          <a:bodyPr/>
          <a:lstStyle/>
          <a:p>
            <a:fld id="{EFE71E98-A417-4ECC-ACEB-C0490C20DB04}" type="slidenum">
              <a:rPr lang="en-US" smtClean="0"/>
              <a:t>23</a:t>
            </a:fld>
            <a:endParaRPr lang="en-US"/>
          </a:p>
        </p:txBody>
      </p:sp>
    </p:spTree>
    <p:extLst>
      <p:ext uri="{BB962C8B-B14F-4D97-AF65-F5344CB8AC3E}">
        <p14:creationId xmlns:p14="http://schemas.microsoft.com/office/powerpoint/2010/main" val="3132963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23E721-6349-440D-AE59-A5D608226375}"/>
              </a:ext>
            </a:extLst>
          </p:cNvPr>
          <p:cNvSpPr>
            <a:spLocks noGrp="1"/>
          </p:cNvSpPr>
          <p:nvPr>
            <p:ph type="title"/>
          </p:nvPr>
        </p:nvSpPr>
        <p:spPr/>
        <p:txBody>
          <a:bodyPr/>
          <a:lstStyle/>
          <a:p>
            <a:r>
              <a:rPr lang="en-US" sz="3200" dirty="0"/>
              <a:t>Figure 5-25 Using a Directory Server to Centralize Authentication Information</a:t>
            </a:r>
          </a:p>
        </p:txBody>
      </p:sp>
      <p:pic>
        <p:nvPicPr>
          <p:cNvPr id="5" name="Content Placeholder 4" descr="The illustration contains three servers labeled &quot;Central authentication server A&quot;, &quot;Central authentication server B&quot;, and &quot;Directory Server&quot;. Also shown are three switches labeled &quot;Authenticator P&quot;, &quot;Authenticator Q&quot;, and &quot;Authenticator R&quot;, along with three PCs labeled &quot;Supplicant X&quot;, &quot;Supplicant Y&quot;, and &quot;Supplicant Z&quot;.&#10;Server A communicates with supplicant X through authenticator P, supplicant Y through authenticator Q, and supplicant Z through the directory server, followed by server B and authenticator R.&#10;The connection from directory server to the cental authentication servers A and B is labeled “Identity data” and is depicted by two unidirectional arrows. &#10;">
            <a:extLst>
              <a:ext uri="{FF2B5EF4-FFF2-40B4-BE49-F238E27FC236}">
                <a16:creationId xmlns:a16="http://schemas.microsoft.com/office/drawing/2014/main" id="{12D74934-EE92-4B2C-9C5D-28CE49CAA657}"/>
              </a:ext>
            </a:extLst>
          </p:cNvPr>
          <p:cNvPicPr>
            <a:picLocks noGrp="1" noChangeAspect="1"/>
          </p:cNvPicPr>
          <p:nvPr>
            <p:ph idx="1"/>
          </p:nvPr>
        </p:nvPicPr>
        <p:blipFill rotWithShape="1">
          <a:blip r:embed="rId3"/>
          <a:stretch/>
        </p:blipFill>
        <p:spPr>
          <a:xfrm>
            <a:off x="3148529" y="1846263"/>
            <a:ext cx="5955267" cy="4022725"/>
          </a:xfrm>
        </p:spPr>
      </p:pic>
      <p:sp>
        <p:nvSpPr>
          <p:cNvPr id="6" name="Footer Placeholder 5">
            <a:extLst>
              <a:ext uri="{FF2B5EF4-FFF2-40B4-BE49-F238E27FC236}">
                <a16:creationId xmlns:a16="http://schemas.microsoft.com/office/drawing/2014/main" id="{8E1E78D5-A46B-A393-EE9E-7246E8094C0B}"/>
              </a:ext>
            </a:extLst>
          </p:cNvPr>
          <p:cNvSpPr>
            <a:spLocks noGrp="1"/>
          </p:cNvSpPr>
          <p:nvPr>
            <p:ph type="ftr" sz="quarter" idx="11"/>
          </p:nvPr>
        </p:nvSpPr>
        <p:spPr/>
        <p:txBody>
          <a:bodyPr/>
          <a:lstStyle/>
          <a:p>
            <a:r>
              <a:rPr lang="en-US"/>
              <a:t>COMP821 Krassie Petrova</a:t>
            </a:r>
          </a:p>
        </p:txBody>
      </p:sp>
      <p:sp>
        <p:nvSpPr>
          <p:cNvPr id="2" name="Slide Number Placeholder 1">
            <a:extLst>
              <a:ext uri="{FF2B5EF4-FFF2-40B4-BE49-F238E27FC236}">
                <a16:creationId xmlns:a16="http://schemas.microsoft.com/office/drawing/2014/main" id="{3304E220-23D1-B50D-1A24-A28C15878DEC}"/>
              </a:ext>
            </a:extLst>
          </p:cNvPr>
          <p:cNvSpPr>
            <a:spLocks noGrp="1"/>
          </p:cNvSpPr>
          <p:nvPr>
            <p:ph type="sldNum" sz="quarter" idx="12"/>
          </p:nvPr>
        </p:nvSpPr>
        <p:spPr/>
        <p:txBody>
          <a:bodyPr/>
          <a:lstStyle/>
          <a:p>
            <a:fld id="{EFE71E98-A417-4ECC-ACEB-C0490C20DB04}" type="slidenum">
              <a:rPr lang="en-US" smtClean="0"/>
              <a:t>24</a:t>
            </a:fld>
            <a:endParaRPr lang="en-US"/>
          </a:p>
        </p:txBody>
      </p:sp>
    </p:spTree>
    <p:extLst>
      <p:ext uri="{BB962C8B-B14F-4D97-AF65-F5344CB8AC3E}">
        <p14:creationId xmlns:p14="http://schemas.microsoft.com/office/powerpoint/2010/main" val="2224537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Figure 5-26: Active Directory Domains and Tree</a:t>
            </a:r>
          </a:p>
        </p:txBody>
      </p:sp>
      <p:pic>
        <p:nvPicPr>
          <p:cNvPr id="6" name="Content Placeholder 5" descr="The illustration displays three boxes labeled &quot;Domain X&quot; on the left, &quot;Domain Y&quot; on the right, and &quot;Domain Z&quot; at the top.&#10;Domain Z is interconnected to Domain X and Domain Y and the connection is labeled, “Partial replication”. &#10;• Domain X box contains a &quot;Domain Controller&quot; server and is followed by a text that reads: Contains Kerberos server, active directory.&#10;• Domain Y box contains three servers, two of them are labeled &quot;Domain Controller&quot; and one is labeled &quot;Member server&quot;, and client PC. Both the domain controllers are interconnected and labeled &quot;Replicate active directory&quot;.&#10;• Domain Z box contains a &quot;Domain controller” server.">
            <a:extLst>
              <a:ext uri="{FF2B5EF4-FFF2-40B4-BE49-F238E27FC236}">
                <a16:creationId xmlns:a16="http://schemas.microsoft.com/office/drawing/2014/main" id="{A4E4AD49-D659-45A4-A585-A4C945F2384F}"/>
              </a:ext>
            </a:extLst>
          </p:cNvPr>
          <p:cNvPicPr>
            <a:picLocks noGrp="1" noChangeAspect="1"/>
          </p:cNvPicPr>
          <p:nvPr>
            <p:ph idx="1"/>
          </p:nvPr>
        </p:nvPicPr>
        <p:blipFill rotWithShape="1">
          <a:blip r:embed="rId3"/>
          <a:srcRect b="6678"/>
          <a:stretch/>
        </p:blipFill>
        <p:spPr>
          <a:xfrm>
            <a:off x="3045819" y="2087881"/>
            <a:ext cx="6547402" cy="4133335"/>
          </a:xfrm>
        </p:spPr>
      </p:pic>
      <p:sp>
        <p:nvSpPr>
          <p:cNvPr id="3" name="Footer Placeholder 2">
            <a:extLst>
              <a:ext uri="{FF2B5EF4-FFF2-40B4-BE49-F238E27FC236}">
                <a16:creationId xmlns:a16="http://schemas.microsoft.com/office/drawing/2014/main" id="{F20F0E13-E885-8684-7F73-65A4383D62D2}"/>
              </a:ext>
            </a:extLst>
          </p:cNvPr>
          <p:cNvSpPr>
            <a:spLocks noGrp="1"/>
          </p:cNvSpPr>
          <p:nvPr>
            <p:ph type="ftr" sz="quarter" idx="11"/>
          </p:nvPr>
        </p:nvSpPr>
        <p:spPr/>
        <p:txBody>
          <a:bodyPr/>
          <a:lstStyle/>
          <a:p>
            <a:r>
              <a:rPr lang="en-US"/>
              <a:t>COMP821 Krassie Petrova</a:t>
            </a:r>
          </a:p>
        </p:txBody>
      </p:sp>
      <p:sp>
        <p:nvSpPr>
          <p:cNvPr id="4" name="Slide Number Placeholder 3">
            <a:extLst>
              <a:ext uri="{FF2B5EF4-FFF2-40B4-BE49-F238E27FC236}">
                <a16:creationId xmlns:a16="http://schemas.microsoft.com/office/drawing/2014/main" id="{1B181020-F694-8BF4-E1B8-29E39F221389}"/>
              </a:ext>
            </a:extLst>
          </p:cNvPr>
          <p:cNvSpPr>
            <a:spLocks noGrp="1"/>
          </p:cNvSpPr>
          <p:nvPr>
            <p:ph type="sldNum" sz="quarter" idx="12"/>
          </p:nvPr>
        </p:nvSpPr>
        <p:spPr/>
        <p:txBody>
          <a:bodyPr/>
          <a:lstStyle/>
          <a:p>
            <a:fld id="{EFE71E98-A417-4ECC-ACEB-C0490C20DB04}"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FULL Identity Management (slides 26-30) </a:t>
            </a:r>
          </a:p>
        </p:txBody>
      </p:sp>
      <p:sp>
        <p:nvSpPr>
          <p:cNvPr id="110594" name="Content Placeholder 1"/>
          <p:cNvSpPr>
            <a:spLocks noGrp="1"/>
          </p:cNvSpPr>
          <p:nvPr>
            <p:ph idx="1"/>
          </p:nvPr>
        </p:nvSpPr>
        <p:spPr/>
        <p:txBody>
          <a:bodyPr>
            <a:normAutofit/>
          </a:bodyPr>
          <a:lstStyle/>
          <a:p>
            <a:pPr marL="0" indent="0">
              <a:buNone/>
            </a:pPr>
            <a:endParaRPr lang="en-US" dirty="0"/>
          </a:p>
          <a:p>
            <a:pPr lvl="1"/>
            <a:r>
              <a:rPr lang="en-US" dirty="0"/>
              <a:t>Identity management is the centralized policy-based management of all information required for access to corporate systems by a person, machine, program, or other resource</a:t>
            </a:r>
          </a:p>
          <a:p>
            <a:pPr lvl="1"/>
            <a:endParaRPr lang="en-US" dirty="0"/>
          </a:p>
          <a:p>
            <a:r>
              <a:rPr lang="en-US" dirty="0"/>
              <a:t>Identity</a:t>
            </a:r>
          </a:p>
          <a:p>
            <a:pPr lvl="1"/>
            <a:r>
              <a:rPr lang="en-US" dirty="0"/>
              <a:t>The set of attributes about a person or nonhuman resource that must be revealed in a particular context</a:t>
            </a:r>
          </a:p>
          <a:p>
            <a:pPr lvl="1"/>
            <a:r>
              <a:rPr lang="en-US" dirty="0"/>
              <a:t>Principle of minimum identity data: only reveal the information necessary in a particular context</a:t>
            </a:r>
          </a:p>
          <a:p>
            <a:pPr lvl="1"/>
            <a:endParaRPr lang="en-US" dirty="0"/>
          </a:p>
          <a:p>
            <a:pPr lvl="1"/>
            <a:r>
              <a:rPr lang="en-US" dirty="0"/>
              <a:t>Watch </a:t>
            </a:r>
            <a:r>
              <a:rPr lang="en-US" dirty="0">
                <a:hlinkClick r:id="rId2"/>
              </a:rPr>
              <a:t>https://www.youtube.com/watch?v=aNj36g7fSsU</a:t>
            </a:r>
            <a:r>
              <a:rPr lang="en-US" dirty="0"/>
              <a:t> </a:t>
            </a:r>
          </a:p>
        </p:txBody>
      </p:sp>
      <p:sp>
        <p:nvSpPr>
          <p:cNvPr id="3" name="Footer Placeholder 2">
            <a:extLst>
              <a:ext uri="{FF2B5EF4-FFF2-40B4-BE49-F238E27FC236}">
                <a16:creationId xmlns:a16="http://schemas.microsoft.com/office/drawing/2014/main" id="{6B77F23A-55B1-9E2E-F747-ED53F5771186}"/>
              </a:ext>
            </a:extLst>
          </p:cNvPr>
          <p:cNvSpPr>
            <a:spLocks noGrp="1"/>
          </p:cNvSpPr>
          <p:nvPr>
            <p:ph type="ftr" sz="quarter" idx="11"/>
          </p:nvPr>
        </p:nvSpPr>
        <p:spPr/>
        <p:txBody>
          <a:bodyPr/>
          <a:lstStyle/>
          <a:p>
            <a:r>
              <a:rPr lang="en-US"/>
              <a:t>COMP821 Krassie Petrova</a:t>
            </a:r>
          </a:p>
        </p:txBody>
      </p:sp>
      <p:sp>
        <p:nvSpPr>
          <p:cNvPr id="4" name="Slide Number Placeholder 3">
            <a:extLst>
              <a:ext uri="{FF2B5EF4-FFF2-40B4-BE49-F238E27FC236}">
                <a16:creationId xmlns:a16="http://schemas.microsoft.com/office/drawing/2014/main" id="{2DE59B02-D740-65DB-E389-0397D0F13861}"/>
              </a:ext>
            </a:extLst>
          </p:cNvPr>
          <p:cNvSpPr>
            <a:spLocks noGrp="1"/>
          </p:cNvSpPr>
          <p:nvPr>
            <p:ph type="sldNum" sz="quarter" idx="12"/>
          </p:nvPr>
        </p:nvSpPr>
        <p:spPr/>
        <p:txBody>
          <a:bodyPr/>
          <a:lstStyle/>
          <a:p>
            <a:fld id="{EFE71E98-A417-4ECC-ACEB-C0490C20DB04}" type="slidenum">
              <a:rPr lang="en-US" smtClean="0"/>
              <a:t>26</a:t>
            </a:fld>
            <a:endParaRPr lang="en-US"/>
          </a:p>
        </p:txBody>
      </p:sp>
    </p:spTree>
    <p:extLst>
      <p:ext uri="{BB962C8B-B14F-4D97-AF65-F5344CB8AC3E}">
        <p14:creationId xmlns:p14="http://schemas.microsoft.com/office/powerpoint/2010/main" val="4165308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612F6D-22B0-4CB1-A257-1E6C71E5FACD}"/>
              </a:ext>
            </a:extLst>
          </p:cNvPr>
          <p:cNvSpPr>
            <a:spLocks noGrp="1"/>
          </p:cNvSpPr>
          <p:nvPr>
            <p:ph type="title"/>
          </p:nvPr>
        </p:nvSpPr>
        <p:spPr>
          <a:xfrm>
            <a:off x="1382153" y="523899"/>
            <a:ext cx="9238434" cy="857559"/>
          </a:xfrm>
        </p:spPr>
        <p:txBody>
          <a:bodyPr/>
          <a:lstStyle/>
          <a:p>
            <a:r>
              <a:rPr lang="en-US" dirty="0"/>
              <a:t>Full Identity Management Cont.</a:t>
            </a:r>
          </a:p>
        </p:txBody>
      </p:sp>
      <p:sp>
        <p:nvSpPr>
          <p:cNvPr id="2" name="Content Placeholder 1">
            <a:extLst>
              <a:ext uri="{FF2B5EF4-FFF2-40B4-BE49-F238E27FC236}">
                <a16:creationId xmlns:a16="http://schemas.microsoft.com/office/drawing/2014/main" id="{16E05D9C-B3C3-4B10-87AC-9D9FC4166E29}"/>
              </a:ext>
            </a:extLst>
          </p:cNvPr>
          <p:cNvSpPr>
            <a:spLocks noGrp="1"/>
          </p:cNvSpPr>
          <p:nvPr>
            <p:ph idx="1"/>
          </p:nvPr>
        </p:nvSpPr>
        <p:spPr>
          <a:xfrm>
            <a:off x="1981200" y="1575487"/>
            <a:ext cx="8229600" cy="4428411"/>
          </a:xfrm>
        </p:spPr>
        <p:txBody>
          <a:bodyPr/>
          <a:lstStyle/>
          <a:p>
            <a:r>
              <a:rPr lang="en-US" dirty="0"/>
              <a:t>Involves Trust : Means that one directory server will accept information from another</a:t>
            </a:r>
          </a:p>
          <a:p>
            <a:pPr lvl="2"/>
            <a:r>
              <a:rPr lang="en-US" dirty="0"/>
              <a:t>Mutual : Bidirectional</a:t>
            </a:r>
          </a:p>
          <a:p>
            <a:pPr lvl="2"/>
            <a:r>
              <a:rPr lang="en-US" dirty="0"/>
              <a:t>One-way: One directory server trusts another, but the trust is not reciprocated</a:t>
            </a:r>
          </a:p>
          <a:p>
            <a:pPr lvl="2"/>
            <a:r>
              <a:rPr lang="en-US" dirty="0"/>
              <a:t>Transitive:  If Directory Server X trusts Directory Server Y, and if Directory Server Y trusts Server Z, then Directory Server X will automatically trust Directory Server Z</a:t>
            </a:r>
          </a:p>
          <a:p>
            <a:pPr lvl="2"/>
            <a:r>
              <a:rPr lang="en-US" dirty="0"/>
              <a:t>Intransitive: If Directory Server X trusts Directory Server Y, and Directory Server Y trusts Directory Server Z, but Directory Server X does not automatically trust Directory Server Z</a:t>
            </a:r>
          </a:p>
        </p:txBody>
      </p:sp>
      <p:sp>
        <p:nvSpPr>
          <p:cNvPr id="6" name="Footer Placeholder 5">
            <a:extLst>
              <a:ext uri="{FF2B5EF4-FFF2-40B4-BE49-F238E27FC236}">
                <a16:creationId xmlns:a16="http://schemas.microsoft.com/office/drawing/2014/main" id="{2EC0AEC6-C0D4-ACF2-08C2-2965B5E8E8D5}"/>
              </a:ext>
            </a:extLst>
          </p:cNvPr>
          <p:cNvSpPr>
            <a:spLocks noGrp="1"/>
          </p:cNvSpPr>
          <p:nvPr>
            <p:ph type="ftr" sz="quarter" idx="11"/>
          </p:nvPr>
        </p:nvSpPr>
        <p:spPr/>
        <p:txBody>
          <a:bodyPr/>
          <a:lstStyle/>
          <a:p>
            <a:r>
              <a:rPr lang="en-US"/>
              <a:t>COMP821 Krassie Petrova</a:t>
            </a:r>
          </a:p>
        </p:txBody>
      </p:sp>
      <p:sp>
        <p:nvSpPr>
          <p:cNvPr id="4" name="Slide Number Placeholder 3">
            <a:extLst>
              <a:ext uri="{FF2B5EF4-FFF2-40B4-BE49-F238E27FC236}">
                <a16:creationId xmlns:a16="http://schemas.microsoft.com/office/drawing/2014/main" id="{3EF3AA69-CFFB-3132-21DA-BD772E519271}"/>
              </a:ext>
            </a:extLst>
          </p:cNvPr>
          <p:cNvSpPr>
            <a:spLocks noGrp="1"/>
          </p:cNvSpPr>
          <p:nvPr>
            <p:ph type="sldNum" sz="quarter" idx="12"/>
          </p:nvPr>
        </p:nvSpPr>
        <p:spPr/>
        <p:txBody>
          <a:bodyPr/>
          <a:lstStyle/>
          <a:p>
            <a:fld id="{EFE71E98-A417-4ECC-ACEB-C0490C20DB04}" type="slidenum">
              <a:rPr lang="en-US" smtClean="0"/>
              <a:t>27</a:t>
            </a:fld>
            <a:endParaRPr lang="en-US"/>
          </a:p>
        </p:txBody>
      </p:sp>
    </p:spTree>
    <p:extLst>
      <p:ext uri="{BB962C8B-B14F-4D97-AF65-F5344CB8AC3E}">
        <p14:creationId xmlns:p14="http://schemas.microsoft.com/office/powerpoint/2010/main" val="40925935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BENEFITS OF Full Identity Management </a:t>
            </a:r>
          </a:p>
        </p:txBody>
      </p:sp>
      <p:sp>
        <p:nvSpPr>
          <p:cNvPr id="110594" name="Content Placeholder 1"/>
          <p:cNvSpPr>
            <a:spLocks noGrp="1"/>
          </p:cNvSpPr>
          <p:nvPr>
            <p:ph idx="1"/>
          </p:nvPr>
        </p:nvSpPr>
        <p:spPr/>
        <p:txBody>
          <a:bodyPr>
            <a:normAutofit/>
          </a:bodyPr>
          <a:lstStyle/>
          <a:p>
            <a:pPr lvl="1"/>
            <a:r>
              <a:rPr lang="en-US" dirty="0"/>
              <a:t>Reduction in the redundant work needed to manage identity information</a:t>
            </a:r>
          </a:p>
          <a:p>
            <a:pPr lvl="1"/>
            <a:r>
              <a:rPr lang="en-US" dirty="0"/>
              <a:t>Consistency in information</a:t>
            </a:r>
          </a:p>
          <a:p>
            <a:pPr lvl="1"/>
            <a:r>
              <a:rPr lang="en-US" dirty="0"/>
              <a:t>Rapid changes</a:t>
            </a:r>
          </a:p>
          <a:p>
            <a:pPr lvl="1"/>
            <a:r>
              <a:rPr lang="en-US" dirty="0"/>
              <a:t>Central auditing</a:t>
            </a:r>
          </a:p>
          <a:p>
            <a:pPr lvl="1"/>
            <a:r>
              <a:rPr lang="en-US" dirty="0"/>
              <a:t>Single sign-on (SSO)</a:t>
            </a:r>
          </a:p>
          <a:p>
            <a:pPr lvl="1"/>
            <a:r>
              <a:rPr lang="en-US" dirty="0"/>
              <a:t>Increasingly required to meet compliance requirements</a:t>
            </a:r>
          </a:p>
          <a:p>
            <a:pPr lvl="1"/>
            <a:r>
              <a:rPr lang="en-US" dirty="0"/>
              <a:t>At least reduced sign-on when SSO is impossible</a:t>
            </a:r>
          </a:p>
          <a:p>
            <a:pPr lvl="1"/>
            <a:endParaRPr lang="en-US" dirty="0"/>
          </a:p>
          <a:p>
            <a:pPr lvl="1"/>
            <a:r>
              <a:rPr lang="en-US" dirty="0"/>
              <a:t>Watch </a:t>
            </a:r>
            <a:r>
              <a:rPr lang="en-US" dirty="0">
                <a:hlinkClick r:id="rId2"/>
              </a:rPr>
              <a:t>https://www.youtube.com/watch?v=gsgdAyGhV0o</a:t>
            </a:r>
            <a:r>
              <a:rPr lang="en-US" dirty="0"/>
              <a:t> </a:t>
            </a:r>
          </a:p>
        </p:txBody>
      </p:sp>
      <p:sp>
        <p:nvSpPr>
          <p:cNvPr id="3" name="Footer Placeholder 2">
            <a:extLst>
              <a:ext uri="{FF2B5EF4-FFF2-40B4-BE49-F238E27FC236}">
                <a16:creationId xmlns:a16="http://schemas.microsoft.com/office/drawing/2014/main" id="{CD123D88-4C6B-4547-511F-90CD71BBBDDE}"/>
              </a:ext>
            </a:extLst>
          </p:cNvPr>
          <p:cNvSpPr>
            <a:spLocks noGrp="1"/>
          </p:cNvSpPr>
          <p:nvPr>
            <p:ph type="ftr" sz="quarter" idx="11"/>
          </p:nvPr>
        </p:nvSpPr>
        <p:spPr/>
        <p:txBody>
          <a:bodyPr/>
          <a:lstStyle/>
          <a:p>
            <a:r>
              <a:rPr lang="en-US"/>
              <a:t>COMP821 Krassie Petrova</a:t>
            </a:r>
          </a:p>
        </p:txBody>
      </p:sp>
    </p:spTree>
    <p:extLst>
      <p:ext uri="{BB962C8B-B14F-4D97-AF65-F5344CB8AC3E}">
        <p14:creationId xmlns:p14="http://schemas.microsoft.com/office/powerpoint/2010/main" val="1385054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Figure 5-28: Multiple Directory Servers and Metadirectory Server</a:t>
            </a:r>
          </a:p>
        </p:txBody>
      </p:sp>
      <p:pic>
        <p:nvPicPr>
          <p:cNvPr id="6" name="Content Placeholder 5" descr="The illustration shows a box labeled &quot;Active directory tree&quot; on the left, that contains three servers. These are labeled &quot;Active directory (AD) server X&quot;, &quot;AD server Y&quot;, and &quot;AD server Z&quot;, which is also labeled &quot;Kerberos authentication serv-er&quot;. Y and Z are connected as branches of X in the tree network.&#10;Three other servers labeled &quot;Metadirectory server&quot;, &quot;Sun ONE directory server&quot;, and &quot;RADIUS authentication server&quot; are shown at the top, top right, and right respectively. A &quot;Supplicant X&quot; is shown at the bottom and is connected to the AD server Y through Kerberos authentication server.&#10;AD server X is connected to RADIUS server through metadirectory server followed by Sun ONE server. Kerberos is con-nected to the supplicant.&#10;Full identity management is detailed through a password change process as explained below:&#10;1. User-initiated password change: labels unidirectional arrow from supplicant to Kerberos.&#10;2. Changed password: labels one unidirectional arrow from Kerberos to AD server Y and another from Kerberos to AD server X.&#10;3. Changed password: labels unidirectional arrow from Ad Server X to metadirectory server.&#10;4. Changed password: labels unidirectional arrow from metadirectory server to Sun ONE server.&#10;5. Changed password: labels the link between Sun ONE server and RADIUS server.&#10;6. Supplicant X can log in with changed password: labels unidirectional arrow from supplicant to RADIUS server.&#10;">
            <a:extLst>
              <a:ext uri="{FF2B5EF4-FFF2-40B4-BE49-F238E27FC236}">
                <a16:creationId xmlns:a16="http://schemas.microsoft.com/office/drawing/2014/main" id="{0BF72C96-4839-41BB-B115-5D4F2A668A5F}"/>
              </a:ext>
            </a:extLst>
          </p:cNvPr>
          <p:cNvPicPr>
            <a:picLocks noGrp="1" noChangeAspect="1"/>
          </p:cNvPicPr>
          <p:nvPr>
            <p:ph idx="1"/>
          </p:nvPr>
        </p:nvPicPr>
        <p:blipFill rotWithShape="1">
          <a:blip r:embed="rId3"/>
          <a:stretch/>
        </p:blipFill>
        <p:spPr>
          <a:xfrm>
            <a:off x="3207828" y="1846263"/>
            <a:ext cx="5836670" cy="4022725"/>
          </a:xfrm>
        </p:spPr>
      </p:pic>
      <p:sp>
        <p:nvSpPr>
          <p:cNvPr id="3" name="Footer Placeholder 2">
            <a:extLst>
              <a:ext uri="{FF2B5EF4-FFF2-40B4-BE49-F238E27FC236}">
                <a16:creationId xmlns:a16="http://schemas.microsoft.com/office/drawing/2014/main" id="{7BB3C846-113D-04F6-6D9A-3E1255F9BAEC}"/>
              </a:ext>
            </a:extLst>
          </p:cNvPr>
          <p:cNvSpPr>
            <a:spLocks noGrp="1"/>
          </p:cNvSpPr>
          <p:nvPr>
            <p:ph type="ftr" sz="quarter" idx="11"/>
          </p:nvPr>
        </p:nvSpPr>
        <p:spPr/>
        <p:txBody>
          <a:bodyPr/>
          <a:lstStyle/>
          <a:p>
            <a:r>
              <a:rPr lang="en-US"/>
              <a:t>COMP821 Krassie Petrova</a:t>
            </a:r>
          </a:p>
        </p:txBody>
      </p:sp>
      <p:sp>
        <p:nvSpPr>
          <p:cNvPr id="7" name="Slide Number Placeholder 3"/>
          <p:cNvSpPr>
            <a:spLocks noGrp="1"/>
          </p:cNvSpPr>
          <p:nvPr>
            <p:ph type="sldNum" sz="quarter" idx="12"/>
          </p:nvPr>
        </p:nvSpPr>
        <p:spPr bwMode="auto">
          <a:xfrm>
            <a:off x="152400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sz="2000" kern="1200">
                <a:solidFill>
                  <a:schemeClr val="bg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5-</a:t>
            </a:r>
            <a:fld id="{DF3D5ACE-0B44-480C-935B-5F54025620FB}" type="slidenum">
              <a:rPr lang="en-US" smtClean="0">
                <a:solidFill>
                  <a:prstClr val="white"/>
                </a:solidFill>
              </a:rPr>
              <a:pPr eaLnBrk="1" hangingPunct="1"/>
              <a:t>29</a:t>
            </a:fld>
            <a:endParaRPr lang="en-US" dirty="0">
              <a:solidFill>
                <a:schemeClr val="bg1"/>
              </a:solidFill>
              <a:latin typeface="Lucida Sans Unicode"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Access Control</a:t>
            </a:r>
          </a:p>
        </p:txBody>
      </p:sp>
      <p:sp>
        <p:nvSpPr>
          <p:cNvPr id="2" name="Content Placeholder 1"/>
          <p:cNvSpPr>
            <a:spLocks noGrp="1"/>
          </p:cNvSpPr>
          <p:nvPr>
            <p:ph idx="1"/>
          </p:nvPr>
        </p:nvSpPr>
        <p:spPr/>
        <p:txBody>
          <a:bodyPr>
            <a:normAutofit/>
          </a:bodyPr>
          <a:lstStyle/>
          <a:p>
            <a:pPr marL="560070" lvl="1" indent="-285750">
              <a:buFont typeface="Arial" panose="020B0604020202020204" pitchFamily="34" charset="0"/>
              <a:buChar char="•"/>
            </a:pPr>
            <a:r>
              <a:rPr lang="en-US" dirty="0"/>
              <a:t>Firms must limit access to physical and electronic resources. Access control is   policy driven. It includes  access to systems, data, and dialogues.</a:t>
            </a:r>
          </a:p>
          <a:p>
            <a:r>
              <a:rPr lang="en-US" dirty="0"/>
              <a:t>The AAA Security objectives</a:t>
            </a:r>
          </a:p>
          <a:p>
            <a:pPr marL="560070" lvl="1" indent="-285750">
              <a:buFont typeface="Arial" panose="020B0604020202020204" pitchFamily="34" charset="0"/>
              <a:buChar char="•"/>
            </a:pPr>
            <a:r>
              <a:rPr lang="en-US" dirty="0">
                <a:solidFill>
                  <a:srgbClr val="FF0000"/>
                </a:solidFill>
              </a:rPr>
              <a:t>Authentication</a:t>
            </a:r>
            <a:r>
              <a:rPr lang="en-US" dirty="0">
                <a:solidFill>
                  <a:srgbClr val="00B0F0"/>
                </a:solidFill>
              </a:rPr>
              <a:t>-supplicant sends credentials to verifier : the supplicant claims to be identity X, and sends  credentials that authenticate the supplicant as  identity X.</a:t>
            </a:r>
          </a:p>
          <a:p>
            <a:pPr marL="560070" lvl="1" indent="-285750">
              <a:buFont typeface="Arial" panose="020B0604020202020204" pitchFamily="34" charset="0"/>
              <a:buChar char="•"/>
            </a:pPr>
            <a:r>
              <a:rPr lang="en-US" dirty="0">
                <a:solidFill>
                  <a:srgbClr val="FF0000"/>
                </a:solidFill>
              </a:rPr>
              <a:t>Authorization</a:t>
            </a:r>
            <a:r>
              <a:rPr lang="en-US" dirty="0"/>
              <a:t>-what permissions the authenticated user will have</a:t>
            </a:r>
          </a:p>
          <a:p>
            <a:pPr marL="560070" lvl="1" indent="-285750">
              <a:buFont typeface="Arial" panose="020B0604020202020204" pitchFamily="34" charset="0"/>
              <a:buChar char="•"/>
            </a:pPr>
            <a:r>
              <a:rPr lang="en-US" dirty="0">
                <a:solidFill>
                  <a:srgbClr val="FF0000"/>
                </a:solidFill>
              </a:rPr>
              <a:t>Auditing/accountability</a:t>
            </a:r>
            <a:r>
              <a:rPr lang="en-US" dirty="0"/>
              <a:t>-recording what people do in log files </a:t>
            </a:r>
          </a:p>
          <a:p>
            <a:pPr lvl="1"/>
            <a:endParaRPr lang="en-US" dirty="0"/>
          </a:p>
          <a:p>
            <a:pPr lvl="1"/>
            <a:r>
              <a:rPr lang="en-US" dirty="0"/>
              <a:t>Seven Security Objectives: </a:t>
            </a:r>
            <a:r>
              <a:rPr lang="en-US" dirty="0" err="1">
                <a:solidFill>
                  <a:srgbClr val="FF0000"/>
                </a:solidFill>
              </a:rPr>
              <a:t>COA+AAA+non</a:t>
            </a:r>
            <a:r>
              <a:rPr lang="en-US" dirty="0">
                <a:solidFill>
                  <a:srgbClr val="FF0000"/>
                </a:solidFill>
              </a:rPr>
              <a:t> repudiation</a:t>
            </a:r>
          </a:p>
          <a:p>
            <a:pPr lvl="1"/>
            <a:endParaRPr lang="en-US" dirty="0"/>
          </a:p>
          <a:p>
            <a:endParaRPr lang="en-US" dirty="0"/>
          </a:p>
        </p:txBody>
      </p:sp>
      <p:sp>
        <p:nvSpPr>
          <p:cNvPr id="4" name="Footer Placeholder 3">
            <a:extLst>
              <a:ext uri="{FF2B5EF4-FFF2-40B4-BE49-F238E27FC236}">
                <a16:creationId xmlns:a16="http://schemas.microsoft.com/office/drawing/2014/main" id="{7A105189-177B-31D7-09F8-014A49E9A6B3}"/>
              </a:ext>
            </a:extLst>
          </p:cNvPr>
          <p:cNvSpPr>
            <a:spLocks noGrp="1"/>
          </p:cNvSpPr>
          <p:nvPr>
            <p:ph type="ftr" sz="quarter" idx="11"/>
          </p:nvPr>
        </p:nvSpPr>
        <p:spPr/>
        <p:txBody>
          <a:bodyPr/>
          <a:lstStyle/>
          <a:p>
            <a:r>
              <a:rPr lang="en-US"/>
              <a:t>COMP821 Krassie Petrova</a:t>
            </a:r>
          </a:p>
        </p:txBody>
      </p:sp>
      <p:sp>
        <p:nvSpPr>
          <p:cNvPr id="6" name="Slide Number Placeholder 5">
            <a:extLst>
              <a:ext uri="{FF2B5EF4-FFF2-40B4-BE49-F238E27FC236}">
                <a16:creationId xmlns:a16="http://schemas.microsoft.com/office/drawing/2014/main" id="{D67D6BC0-363D-18ED-29DB-861DA6660FD2}"/>
              </a:ext>
            </a:extLst>
          </p:cNvPr>
          <p:cNvSpPr>
            <a:spLocks noGrp="1"/>
          </p:cNvSpPr>
          <p:nvPr>
            <p:ph type="sldNum" sz="quarter" idx="12"/>
          </p:nvPr>
        </p:nvSpPr>
        <p:spPr/>
        <p:txBody>
          <a:bodyPr/>
          <a:lstStyle/>
          <a:p>
            <a:fld id="{EFE71E98-A417-4ECC-ACEB-C0490C20DB04}"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00DC66-9894-4BC7-AF52-5AD4E43C21C8}"/>
              </a:ext>
            </a:extLst>
          </p:cNvPr>
          <p:cNvSpPr>
            <a:spLocks noGrp="1"/>
          </p:cNvSpPr>
          <p:nvPr>
            <p:ph type="title"/>
          </p:nvPr>
        </p:nvSpPr>
        <p:spPr/>
        <p:txBody>
          <a:bodyPr>
            <a:normAutofit/>
          </a:bodyPr>
          <a:lstStyle/>
          <a:p>
            <a:r>
              <a:rPr lang="en-US" dirty="0"/>
              <a:t>Figure 5-29</a:t>
            </a:r>
            <a:r>
              <a:rPr lang="en-US" b="0" dirty="0"/>
              <a:t>: Federated Identity Management</a:t>
            </a:r>
          </a:p>
        </p:txBody>
      </p:sp>
      <p:pic>
        <p:nvPicPr>
          <p:cNvPr id="5" name="Content Placeholder 4" descr="The illustration begins with a text at the top that reads &quot;Security Association Markup Language (SAML 2.0) Assertion (Uses XML for platform independence)&quot;. Two boxes labeled &quot;Company A&quot; and &quot;Company B&quot; are shown on the left and the right respectively.&#10;Company A contains a PC labeled &quot;User AX&quot;, which points through an arrow to a circle labeled &quot;Company A identity management system database&quot;. &#10;Company B contains a square labeled &quot;Company B identity management system database&quot;, which points through an arrow to a server labeled &quot;Company B sales server&quot;.&#10;Text above the unidirectional arrow that connects Company A to Company B reads, SAML Assertion: Authentication: User AX. Authorizations: Buy, Check Status. Attribute: Buyer. Attribute: Purchase Limit.&#10;Text below the unidirectional arrow reads: Company B Has no direct access to company A’s IMS database. &#10;">
            <a:extLst>
              <a:ext uri="{FF2B5EF4-FFF2-40B4-BE49-F238E27FC236}">
                <a16:creationId xmlns:a16="http://schemas.microsoft.com/office/drawing/2014/main" id="{AE075DA1-014B-460F-AFB3-08F26CE7FC11}"/>
              </a:ext>
            </a:extLst>
          </p:cNvPr>
          <p:cNvPicPr>
            <a:picLocks noGrp="1" noChangeAspect="1"/>
          </p:cNvPicPr>
          <p:nvPr>
            <p:ph idx="1"/>
          </p:nvPr>
        </p:nvPicPr>
        <p:blipFill rotWithShape="1">
          <a:blip r:embed="rId3"/>
          <a:stretch/>
        </p:blipFill>
        <p:spPr>
          <a:xfrm>
            <a:off x="2666484" y="1846263"/>
            <a:ext cx="6919358" cy="4022725"/>
          </a:xfrm>
        </p:spPr>
      </p:pic>
      <p:sp>
        <p:nvSpPr>
          <p:cNvPr id="6" name="Footer Placeholder 5">
            <a:extLst>
              <a:ext uri="{FF2B5EF4-FFF2-40B4-BE49-F238E27FC236}">
                <a16:creationId xmlns:a16="http://schemas.microsoft.com/office/drawing/2014/main" id="{606FE8CC-E50C-B2AC-F37A-A7F9EC4BB5AF}"/>
              </a:ext>
            </a:extLst>
          </p:cNvPr>
          <p:cNvSpPr>
            <a:spLocks noGrp="1"/>
          </p:cNvSpPr>
          <p:nvPr>
            <p:ph type="ftr" sz="quarter" idx="11"/>
          </p:nvPr>
        </p:nvSpPr>
        <p:spPr/>
        <p:txBody>
          <a:bodyPr/>
          <a:lstStyle/>
          <a:p>
            <a:r>
              <a:rPr lang="en-US"/>
              <a:t>COMP821 Krassie Petrova</a:t>
            </a:r>
          </a:p>
        </p:txBody>
      </p:sp>
      <p:sp>
        <p:nvSpPr>
          <p:cNvPr id="2" name="Slide Number Placeholder 1">
            <a:extLst>
              <a:ext uri="{FF2B5EF4-FFF2-40B4-BE49-F238E27FC236}">
                <a16:creationId xmlns:a16="http://schemas.microsoft.com/office/drawing/2014/main" id="{16D631F4-5225-8143-1705-DF56A61B8852}"/>
              </a:ext>
            </a:extLst>
          </p:cNvPr>
          <p:cNvSpPr>
            <a:spLocks noGrp="1"/>
          </p:cNvSpPr>
          <p:nvPr>
            <p:ph type="sldNum" sz="quarter" idx="12"/>
          </p:nvPr>
        </p:nvSpPr>
        <p:spPr/>
        <p:txBody>
          <a:bodyPr/>
          <a:lstStyle/>
          <a:p>
            <a:fld id="{EFE71E98-A417-4ECC-ACEB-C0490C20DB04}" type="slidenum">
              <a:rPr lang="en-US" smtClean="0"/>
              <a:t>30</a:t>
            </a:fld>
            <a:endParaRPr lang="en-US"/>
          </a:p>
        </p:txBody>
      </p:sp>
    </p:spTree>
    <p:extLst>
      <p:ext uri="{BB962C8B-B14F-4D97-AF65-F5344CB8AC3E}">
        <p14:creationId xmlns:p14="http://schemas.microsoft.com/office/powerpoint/2010/main" val="2906536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AuditinG</a:t>
            </a:r>
            <a:endParaRPr lang="en-US" dirty="0"/>
          </a:p>
        </p:txBody>
      </p:sp>
      <p:sp>
        <p:nvSpPr>
          <p:cNvPr id="90114" name="Content Placeholder 1"/>
          <p:cNvSpPr>
            <a:spLocks noGrp="1"/>
          </p:cNvSpPr>
          <p:nvPr>
            <p:ph idx="1"/>
          </p:nvPr>
        </p:nvSpPr>
        <p:spPr/>
        <p:txBody>
          <a:bodyPr>
            <a:normAutofit/>
          </a:bodyPr>
          <a:lstStyle/>
          <a:p>
            <a:pPr lvl="1"/>
            <a:r>
              <a:rPr lang="en-US" dirty="0">
                <a:solidFill>
                  <a:srgbClr val="00B0F0"/>
                </a:solidFill>
              </a:rPr>
              <a:t>What the person actually did</a:t>
            </a:r>
          </a:p>
          <a:p>
            <a:pPr lvl="1"/>
            <a:endParaRPr lang="en-US" dirty="0"/>
          </a:p>
          <a:p>
            <a:r>
              <a:rPr lang="en-US" dirty="0"/>
              <a:t>Logging</a:t>
            </a:r>
          </a:p>
          <a:p>
            <a:pPr lvl="1"/>
            <a:r>
              <a:rPr lang="en-US" dirty="0"/>
              <a:t>Events:  On a server, these refer to logins, failed login attempts, file deletions, and so forth. Events are stored in a log file</a:t>
            </a:r>
          </a:p>
          <a:p>
            <a:r>
              <a:rPr lang="en-US" dirty="0"/>
              <a:t>Log Reading</a:t>
            </a:r>
          </a:p>
          <a:p>
            <a:pPr lvl="1"/>
            <a:r>
              <a:rPr lang="en-US" dirty="0"/>
              <a:t>Regular log reading is crucial or the log becomes a useless write-only memory</a:t>
            </a:r>
          </a:p>
          <a:p>
            <a:pPr lvl="1"/>
            <a:r>
              <a:rPr lang="en-US" dirty="0"/>
              <a:t>Periodic external audits of log file entries and reading practices</a:t>
            </a:r>
          </a:p>
          <a:p>
            <a:pPr lvl="1"/>
            <a:r>
              <a:rPr lang="en-US" dirty="0"/>
              <a:t>Automatic alerts for strong threats</a:t>
            </a:r>
          </a:p>
          <a:p>
            <a:pPr lvl="1"/>
            <a:r>
              <a:rPr lang="en-US" dirty="0">
                <a:solidFill>
                  <a:srgbClr val="FFFF00"/>
                </a:solidFill>
              </a:rPr>
              <a:t>Industry demand for log analysts!  Let us have a quick look at </a:t>
            </a:r>
            <a:r>
              <a:rPr lang="en-US" dirty="0">
                <a:solidFill>
                  <a:srgbClr val="FFFF00"/>
                </a:solidFill>
                <a:hlinkClick r:id="rId2"/>
              </a:rPr>
              <a:t>https://www.xenonstack.com/blog/log-analytics-deep-machine-learning</a:t>
            </a:r>
            <a:r>
              <a:rPr lang="en-US" dirty="0">
                <a:solidFill>
                  <a:srgbClr val="FFFF00"/>
                </a:solidFill>
              </a:rPr>
              <a:t> </a:t>
            </a:r>
          </a:p>
          <a:p>
            <a:pPr lvl="1"/>
            <a:endParaRPr lang="en-US" dirty="0"/>
          </a:p>
          <a:p>
            <a:pPr lvl="1"/>
            <a:endParaRPr lang="en-US" dirty="0"/>
          </a:p>
          <a:p>
            <a:endParaRPr lang="en-US" dirty="0"/>
          </a:p>
        </p:txBody>
      </p:sp>
      <p:sp>
        <p:nvSpPr>
          <p:cNvPr id="3" name="Footer Placeholder 2">
            <a:extLst>
              <a:ext uri="{FF2B5EF4-FFF2-40B4-BE49-F238E27FC236}">
                <a16:creationId xmlns:a16="http://schemas.microsoft.com/office/drawing/2014/main" id="{A50B01CC-37E7-2574-6A84-9026CB676BE7}"/>
              </a:ext>
            </a:extLst>
          </p:cNvPr>
          <p:cNvSpPr>
            <a:spLocks noGrp="1"/>
          </p:cNvSpPr>
          <p:nvPr>
            <p:ph type="ftr" sz="quarter" idx="11"/>
          </p:nvPr>
        </p:nvSpPr>
        <p:spPr/>
        <p:txBody>
          <a:bodyPr/>
          <a:lstStyle/>
          <a:p>
            <a:r>
              <a:rPr lang="en-US"/>
              <a:t>COMP821 Krassie Petrova</a:t>
            </a:r>
          </a:p>
        </p:txBody>
      </p:sp>
      <p:sp>
        <p:nvSpPr>
          <p:cNvPr id="4" name="Slide Number Placeholder 3">
            <a:extLst>
              <a:ext uri="{FF2B5EF4-FFF2-40B4-BE49-F238E27FC236}">
                <a16:creationId xmlns:a16="http://schemas.microsoft.com/office/drawing/2014/main" id="{13F29E77-30D4-BFB2-B550-836F7B838E11}"/>
              </a:ext>
            </a:extLst>
          </p:cNvPr>
          <p:cNvSpPr>
            <a:spLocks noGrp="1"/>
          </p:cNvSpPr>
          <p:nvPr>
            <p:ph type="sldNum" sz="quarter" idx="12"/>
          </p:nvPr>
        </p:nvSpPr>
        <p:spPr/>
        <p:txBody>
          <a:bodyPr/>
          <a:lstStyle/>
          <a:p>
            <a:fld id="{EFE71E98-A417-4ECC-ACEB-C0490C20DB04}" type="slidenum">
              <a:rPr lang="en-US" smtClean="0"/>
              <a:t>31</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Authentication</a:t>
            </a:r>
          </a:p>
        </p:txBody>
      </p:sp>
      <p:sp>
        <p:nvSpPr>
          <p:cNvPr id="20482" name="Content Placeholder 1"/>
          <p:cNvSpPr>
            <a:spLocks noGrp="1"/>
          </p:cNvSpPr>
          <p:nvPr>
            <p:ph idx="1"/>
          </p:nvPr>
        </p:nvSpPr>
        <p:spPr/>
        <p:txBody>
          <a:bodyPr>
            <a:normAutofit/>
          </a:bodyPr>
          <a:lstStyle/>
          <a:p>
            <a:r>
              <a:rPr lang="en-US" dirty="0"/>
              <a:t>Credentials Are Based on</a:t>
            </a:r>
          </a:p>
          <a:p>
            <a:pPr lvl="2"/>
            <a:r>
              <a:rPr lang="en-US" dirty="0"/>
              <a:t>What you know (e.g., a password)</a:t>
            </a:r>
          </a:p>
          <a:p>
            <a:pPr lvl="2"/>
            <a:r>
              <a:rPr lang="en-US" dirty="0"/>
              <a:t>What you have (e.g., an access card)</a:t>
            </a:r>
          </a:p>
          <a:p>
            <a:pPr lvl="2"/>
            <a:r>
              <a:rPr lang="en-US" dirty="0"/>
              <a:t>What you are (e.g., your fingerprint)</a:t>
            </a:r>
          </a:p>
          <a:p>
            <a:pPr lvl="2"/>
            <a:r>
              <a:rPr lang="en-US" dirty="0"/>
              <a:t>What you do (e.g., speaking a passphrase)</a:t>
            </a:r>
          </a:p>
          <a:p>
            <a:pPr marL="560070" indent="-285750"/>
            <a:r>
              <a:rPr lang="en-US" dirty="0"/>
              <a:t>Cryptography : Many access control tools use it  for  authentication</a:t>
            </a:r>
          </a:p>
          <a:p>
            <a:pPr lvl="2"/>
            <a:r>
              <a:rPr lang="en-US" sz="1800" dirty="0"/>
              <a:t>Two-Factor Authentication,  Multifactor authentication</a:t>
            </a:r>
          </a:p>
          <a:p>
            <a:pPr lvl="2"/>
            <a:r>
              <a:rPr lang="en-US" sz="1800" dirty="0"/>
              <a:t>Can be defeated by a Trojan horse on the user’s PC, or  by a man-in-the-middle attack (e.g., a  fake website)</a:t>
            </a:r>
          </a:p>
          <a:p>
            <a:pPr lvl="1"/>
            <a:endParaRPr lang="en-US" dirty="0"/>
          </a:p>
        </p:txBody>
      </p:sp>
      <p:sp>
        <p:nvSpPr>
          <p:cNvPr id="3" name="Footer Placeholder 2">
            <a:extLst>
              <a:ext uri="{FF2B5EF4-FFF2-40B4-BE49-F238E27FC236}">
                <a16:creationId xmlns:a16="http://schemas.microsoft.com/office/drawing/2014/main" id="{446AB9D2-A5F9-B7A1-F941-7B8B3DC26C94}"/>
              </a:ext>
            </a:extLst>
          </p:cNvPr>
          <p:cNvSpPr>
            <a:spLocks noGrp="1"/>
          </p:cNvSpPr>
          <p:nvPr>
            <p:ph type="ftr" sz="quarter" idx="11"/>
          </p:nvPr>
        </p:nvSpPr>
        <p:spPr/>
        <p:txBody>
          <a:bodyPr/>
          <a:lstStyle/>
          <a:p>
            <a:r>
              <a:rPr lang="en-US"/>
              <a:t>COMP821 Krassie Petrova</a:t>
            </a:r>
          </a:p>
        </p:txBody>
      </p:sp>
      <p:sp>
        <p:nvSpPr>
          <p:cNvPr id="4" name="Slide Number Placeholder 3">
            <a:extLst>
              <a:ext uri="{FF2B5EF4-FFF2-40B4-BE49-F238E27FC236}">
                <a16:creationId xmlns:a16="http://schemas.microsoft.com/office/drawing/2014/main" id="{2DC530C5-C433-68A8-8A2D-256D02993635}"/>
              </a:ext>
            </a:extLst>
          </p:cNvPr>
          <p:cNvSpPr>
            <a:spLocks noGrp="1"/>
          </p:cNvSpPr>
          <p:nvPr>
            <p:ph type="sldNum" sz="quarter" idx="12"/>
          </p:nvPr>
        </p:nvSpPr>
        <p:spPr/>
        <p:txBody>
          <a:bodyPr/>
          <a:lstStyle/>
          <a:p>
            <a:fld id="{EFE71E98-A417-4ECC-ACEB-C0490C20DB04}" type="slidenum">
              <a:rPr lang="en-US" smtClean="0"/>
              <a:t>4</a:t>
            </a:fld>
            <a:endParaRPr lang="en-US"/>
          </a:p>
        </p:txBody>
      </p:sp>
    </p:spTree>
    <p:extLst>
      <p:ext uri="{BB962C8B-B14F-4D97-AF65-F5344CB8AC3E}">
        <p14:creationId xmlns:p14="http://schemas.microsoft.com/office/powerpoint/2010/main" val="2223560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29566" y="948267"/>
            <a:ext cx="9238434" cy="954737"/>
          </a:xfrm>
        </p:spPr>
        <p:txBody>
          <a:bodyPr>
            <a:normAutofit fontScale="90000"/>
          </a:bodyPr>
          <a:lstStyle/>
          <a:p>
            <a:r>
              <a:rPr lang="en-US" dirty="0"/>
              <a:t>Types of Access Control </a:t>
            </a:r>
            <a:r>
              <a:rPr lang="en-US" dirty="0" err="1"/>
              <a:t>MODels</a:t>
            </a:r>
            <a:r>
              <a:rPr lang="en-US" dirty="0"/>
              <a:t> in the organization</a:t>
            </a:r>
          </a:p>
        </p:txBody>
      </p:sp>
      <p:sp>
        <p:nvSpPr>
          <p:cNvPr id="24578" name="Content Placeholder 1"/>
          <p:cNvSpPr>
            <a:spLocks noGrp="1"/>
          </p:cNvSpPr>
          <p:nvPr>
            <p:ph idx="1"/>
          </p:nvPr>
        </p:nvSpPr>
        <p:spPr/>
        <p:txBody>
          <a:bodyPr>
            <a:normAutofit/>
          </a:bodyPr>
          <a:lstStyle/>
          <a:p>
            <a:pPr lvl="1"/>
            <a:r>
              <a:rPr lang="en-US" b="0" dirty="0"/>
              <a:t>Individual access control: bases access rules on individuals’  accounts</a:t>
            </a:r>
          </a:p>
          <a:p>
            <a:pPr lvl="1"/>
            <a:r>
              <a:rPr lang="en-US" dirty="0">
                <a:solidFill>
                  <a:srgbClr val="00B050"/>
                </a:solidFill>
              </a:rPr>
              <a:t>Mandatory </a:t>
            </a:r>
            <a:r>
              <a:rPr lang="en-US" dirty="0"/>
              <a:t>access control (MAC)</a:t>
            </a:r>
          </a:p>
          <a:p>
            <a:pPr lvl="2"/>
            <a:r>
              <a:rPr lang="en-US" dirty="0"/>
              <a:t>No departmental or personal ability to alter access control rules set by one higher authority. Uses resource classification and personnel clearance levels</a:t>
            </a:r>
          </a:p>
          <a:p>
            <a:pPr lvl="1"/>
            <a:r>
              <a:rPr lang="en-US" dirty="0">
                <a:solidFill>
                  <a:srgbClr val="00B050"/>
                </a:solidFill>
              </a:rPr>
              <a:t>Discretionary</a:t>
            </a:r>
            <a:r>
              <a:rPr lang="en-US" dirty="0"/>
              <a:t> access control (DAC) (ACL: ID + privileges) </a:t>
            </a:r>
          </a:p>
          <a:p>
            <a:pPr lvl="2"/>
            <a:r>
              <a:rPr lang="en-US" dirty="0"/>
              <a:t>Departmental or personal ability to alter access control rules set by several  higher authorities</a:t>
            </a:r>
          </a:p>
          <a:p>
            <a:pPr lvl="1"/>
            <a:r>
              <a:rPr lang="en-US" dirty="0"/>
              <a:t>MAC gives stronger security but is very difficult to implement</a:t>
            </a:r>
          </a:p>
          <a:p>
            <a:pPr lvl="1"/>
            <a:r>
              <a:rPr lang="en-US" b="0" dirty="0">
                <a:solidFill>
                  <a:srgbClr val="00B050"/>
                </a:solidFill>
              </a:rPr>
              <a:t>Non-Discretionary </a:t>
            </a:r>
            <a:endParaRPr lang="en-US" dirty="0"/>
          </a:p>
          <a:p>
            <a:pPr marL="558800" lvl="1"/>
            <a:r>
              <a:rPr lang="en-US" dirty="0"/>
              <a:t>Role-based access control (RBAC)</a:t>
            </a:r>
          </a:p>
          <a:p>
            <a:pPr marL="558800" lvl="1"/>
            <a:r>
              <a:rPr lang="en-US" dirty="0"/>
              <a:t>READING  </a:t>
            </a:r>
          </a:p>
          <a:p>
            <a:r>
              <a:rPr lang="en-US" dirty="0">
                <a:hlinkClick r:id="rId2"/>
              </a:rPr>
              <a:t>https://www.twingate.com/blog/other/access-control-models</a:t>
            </a:r>
            <a:r>
              <a:rPr lang="en-US" dirty="0"/>
              <a:t> </a:t>
            </a:r>
          </a:p>
        </p:txBody>
      </p:sp>
      <p:sp>
        <p:nvSpPr>
          <p:cNvPr id="3" name="Footer Placeholder 2">
            <a:extLst>
              <a:ext uri="{FF2B5EF4-FFF2-40B4-BE49-F238E27FC236}">
                <a16:creationId xmlns:a16="http://schemas.microsoft.com/office/drawing/2014/main" id="{4C0041DE-40AC-62C8-02BA-C4D93458D7CE}"/>
              </a:ext>
            </a:extLst>
          </p:cNvPr>
          <p:cNvSpPr>
            <a:spLocks noGrp="1"/>
          </p:cNvSpPr>
          <p:nvPr>
            <p:ph type="ftr" sz="quarter" idx="11"/>
          </p:nvPr>
        </p:nvSpPr>
        <p:spPr/>
        <p:txBody>
          <a:bodyPr/>
          <a:lstStyle/>
          <a:p>
            <a:r>
              <a:rPr lang="en-US"/>
              <a:t>COMP821 Krassie Petrova</a:t>
            </a:r>
          </a:p>
        </p:txBody>
      </p:sp>
      <p:sp>
        <p:nvSpPr>
          <p:cNvPr id="4" name="Slide Number Placeholder 3">
            <a:extLst>
              <a:ext uri="{FF2B5EF4-FFF2-40B4-BE49-F238E27FC236}">
                <a16:creationId xmlns:a16="http://schemas.microsoft.com/office/drawing/2014/main" id="{A421555B-859E-BB02-239E-6B713B8F0A25}"/>
              </a:ext>
            </a:extLst>
          </p:cNvPr>
          <p:cNvSpPr>
            <a:spLocks noGrp="1"/>
          </p:cNvSpPr>
          <p:nvPr>
            <p:ph type="sldNum" sz="quarter" idx="12"/>
          </p:nvPr>
        </p:nvSpPr>
        <p:spPr/>
        <p:txBody>
          <a:bodyPr/>
          <a:lstStyle/>
          <a:p>
            <a:fld id="{EFE71E98-A417-4ECC-ACEB-C0490C20DB04}"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Physical Access and Security </a:t>
            </a:r>
          </a:p>
        </p:txBody>
      </p:sp>
      <p:sp>
        <p:nvSpPr>
          <p:cNvPr id="2" name="Content Placeholder 1"/>
          <p:cNvSpPr>
            <a:spLocks noGrp="1"/>
          </p:cNvSpPr>
          <p:nvPr>
            <p:ph idx="1"/>
          </p:nvPr>
        </p:nvSpPr>
        <p:spPr/>
        <p:txBody>
          <a:bodyPr>
            <a:normAutofit/>
          </a:bodyPr>
          <a:lstStyle/>
          <a:p>
            <a:r>
              <a:rPr lang="en-US" dirty="0"/>
              <a:t>Physical Security Perimeter : Ideally, only a single point of entry, but with emergency exits</a:t>
            </a:r>
          </a:p>
          <a:p>
            <a:pPr lvl="1"/>
            <a:r>
              <a:rPr lang="en-US" dirty="0"/>
              <a:t>Physical entry controls: offices, rooms, and facilities</a:t>
            </a:r>
          </a:p>
          <a:p>
            <a:pPr lvl="2"/>
            <a:r>
              <a:rPr lang="en-US" dirty="0"/>
              <a:t>Protecting against external and environmental threats</a:t>
            </a:r>
          </a:p>
          <a:p>
            <a:pPr lvl="2"/>
            <a:r>
              <a:rPr lang="en-US" dirty="0"/>
              <a:t>Rules for working in secure areas</a:t>
            </a:r>
          </a:p>
          <a:p>
            <a:pPr lvl="1"/>
            <a:r>
              <a:rPr lang="en-US" dirty="0"/>
              <a:t>Public access, delivery, and loading areas</a:t>
            </a:r>
          </a:p>
          <a:p>
            <a:pPr lvl="1"/>
            <a:endParaRPr lang="en-US" dirty="0"/>
          </a:p>
          <a:p>
            <a:pPr lvl="1"/>
            <a:r>
              <a:rPr lang="en-US" dirty="0"/>
              <a:t>DAC&lt; MAC&lt; RBAC can be used in physical  security as well: </a:t>
            </a:r>
            <a:r>
              <a:rPr lang="en-US" dirty="0">
                <a:hlinkClick r:id="rId2"/>
              </a:rPr>
              <a:t>https://butterflymx.com/blog/access-control-models/</a:t>
            </a:r>
            <a:r>
              <a:rPr lang="en-US" dirty="0"/>
              <a:t> </a:t>
            </a:r>
          </a:p>
          <a:p>
            <a:pPr lvl="1"/>
            <a:r>
              <a:rPr lang="en-US" dirty="0"/>
              <a:t>======Other models:  </a:t>
            </a:r>
            <a:r>
              <a:rPr lang="en-US" dirty="0" err="1"/>
              <a:t>RuBAC</a:t>
            </a:r>
            <a:r>
              <a:rPr lang="en-US" dirty="0"/>
              <a:t> (rule based) , ARBAC (attribute based)--&gt; for a comparison, read  </a:t>
            </a:r>
            <a:r>
              <a:rPr lang="en-US" dirty="0">
                <a:hlinkClick r:id="rId3"/>
              </a:rPr>
              <a:t>https://techgenix.com/5-access-control-types-comparison/</a:t>
            </a:r>
            <a:r>
              <a:rPr lang="en-US" dirty="0"/>
              <a:t> </a:t>
            </a:r>
          </a:p>
        </p:txBody>
      </p:sp>
      <p:sp>
        <p:nvSpPr>
          <p:cNvPr id="4" name="Footer Placeholder 3">
            <a:extLst>
              <a:ext uri="{FF2B5EF4-FFF2-40B4-BE49-F238E27FC236}">
                <a16:creationId xmlns:a16="http://schemas.microsoft.com/office/drawing/2014/main" id="{237512B9-2050-39DA-3117-9D03370F8748}"/>
              </a:ext>
            </a:extLst>
          </p:cNvPr>
          <p:cNvSpPr>
            <a:spLocks noGrp="1"/>
          </p:cNvSpPr>
          <p:nvPr>
            <p:ph type="ftr" sz="quarter" idx="11"/>
          </p:nvPr>
        </p:nvSpPr>
        <p:spPr/>
        <p:txBody>
          <a:bodyPr/>
          <a:lstStyle/>
          <a:p>
            <a:r>
              <a:rPr lang="en-US"/>
              <a:t>COMP821 Krassie Petrova</a:t>
            </a:r>
          </a:p>
        </p:txBody>
      </p:sp>
      <p:sp>
        <p:nvSpPr>
          <p:cNvPr id="6" name="Slide Number Placeholder 5">
            <a:extLst>
              <a:ext uri="{FF2B5EF4-FFF2-40B4-BE49-F238E27FC236}">
                <a16:creationId xmlns:a16="http://schemas.microsoft.com/office/drawing/2014/main" id="{4DD55800-4217-06B2-AA63-8BEDCF1A5C72}"/>
              </a:ext>
            </a:extLst>
          </p:cNvPr>
          <p:cNvSpPr>
            <a:spLocks noGrp="1"/>
          </p:cNvSpPr>
          <p:nvPr>
            <p:ph type="sldNum" sz="quarter" idx="12"/>
          </p:nvPr>
        </p:nvSpPr>
        <p:spPr/>
        <p:txBody>
          <a:bodyPr/>
          <a:lstStyle/>
          <a:p>
            <a:fld id="{EFE71E98-A417-4ECC-ACEB-C0490C20DB04}" type="slidenum">
              <a:rPr lang="en-US" smtClean="0"/>
              <a:t>6</a:t>
            </a:fld>
            <a:endParaRPr lang="en-US"/>
          </a:p>
        </p:txBody>
      </p:sp>
    </p:spTree>
    <p:extLst>
      <p:ext uri="{BB962C8B-B14F-4D97-AF65-F5344CB8AC3E}">
        <p14:creationId xmlns:p14="http://schemas.microsoft.com/office/powerpoint/2010/main" val="879016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Passwords </a:t>
            </a:r>
          </a:p>
        </p:txBody>
      </p:sp>
      <p:sp>
        <p:nvSpPr>
          <p:cNvPr id="39938" name="Content Placeholder 1"/>
          <p:cNvSpPr>
            <a:spLocks noGrp="1"/>
          </p:cNvSpPr>
          <p:nvPr>
            <p:ph idx="1"/>
          </p:nvPr>
        </p:nvSpPr>
        <p:spPr/>
        <p:txBody>
          <a:bodyPr>
            <a:normAutofit/>
          </a:bodyPr>
          <a:lstStyle/>
          <a:p>
            <a:pPr marL="0" indent="0">
              <a:buNone/>
            </a:pPr>
            <a:r>
              <a:rPr lang="en-US" dirty="0"/>
              <a:t>Reusable password : Password used for weeks or months at a time</a:t>
            </a:r>
          </a:p>
          <a:p>
            <a:pPr marL="0" indent="0">
              <a:buNone/>
            </a:pPr>
            <a:r>
              <a:rPr lang="en-US" dirty="0"/>
              <a:t>One-time password : Used only once</a:t>
            </a:r>
          </a:p>
          <a:p>
            <a:pPr marL="0" indent="0">
              <a:buNone/>
            </a:pPr>
            <a:r>
              <a:rPr lang="en-US" dirty="0"/>
              <a:t>To make it hard to  crack a password remotely, accounts are  locked after a few login failures</a:t>
            </a:r>
          </a:p>
          <a:p>
            <a:pPr marL="0" indent="0">
              <a:buNone/>
            </a:pPr>
            <a:r>
              <a:rPr lang="en-US" dirty="0"/>
              <a:t>Password-cracking programs  ! Lists of common passwords, dictionary attacks! </a:t>
            </a:r>
          </a:p>
          <a:p>
            <a:pPr lvl="1"/>
            <a:endParaRPr lang="en-US" dirty="0"/>
          </a:p>
          <a:p>
            <a:pPr marL="0" indent="0">
              <a:buNone/>
            </a:pPr>
            <a:r>
              <a:rPr lang="en-US" dirty="0"/>
              <a:t>Read more in Chapter 5</a:t>
            </a:r>
          </a:p>
          <a:p>
            <a:pPr marL="0" indent="0">
              <a:buNone/>
            </a:pPr>
            <a:r>
              <a:rPr lang="en-US" dirty="0"/>
              <a:t>Password cracking: </a:t>
            </a:r>
            <a:r>
              <a:rPr lang="en-US" dirty="0">
                <a:hlinkClick r:id="rId2"/>
              </a:rPr>
              <a:t>https://www.youtube.com/watch?v=_CwGYkxrP-k</a:t>
            </a:r>
            <a:r>
              <a:rPr lang="en-US" dirty="0"/>
              <a:t> </a:t>
            </a:r>
          </a:p>
          <a:p>
            <a:pPr marL="0" indent="0">
              <a:buNone/>
            </a:pPr>
            <a:r>
              <a:rPr lang="en-US" dirty="0">
                <a:hlinkClick r:id="rId3"/>
              </a:rPr>
              <a:t>https://resources.infosecinstitute.com/topics/hacking/crack-password-walkthrough/</a:t>
            </a:r>
            <a:r>
              <a:rPr lang="en-US" dirty="0"/>
              <a:t> </a:t>
            </a:r>
          </a:p>
        </p:txBody>
      </p:sp>
      <p:sp>
        <p:nvSpPr>
          <p:cNvPr id="3" name="Footer Placeholder 2">
            <a:extLst>
              <a:ext uri="{FF2B5EF4-FFF2-40B4-BE49-F238E27FC236}">
                <a16:creationId xmlns:a16="http://schemas.microsoft.com/office/drawing/2014/main" id="{453CE818-A078-962A-4D6F-040B893D7FBC}"/>
              </a:ext>
            </a:extLst>
          </p:cNvPr>
          <p:cNvSpPr>
            <a:spLocks noGrp="1"/>
          </p:cNvSpPr>
          <p:nvPr>
            <p:ph type="ftr" sz="quarter" idx="11"/>
          </p:nvPr>
        </p:nvSpPr>
        <p:spPr/>
        <p:txBody>
          <a:bodyPr/>
          <a:lstStyle/>
          <a:p>
            <a:r>
              <a:rPr lang="en-US"/>
              <a:t>COMP821 Krassie Petrova</a:t>
            </a:r>
          </a:p>
        </p:txBody>
      </p:sp>
      <p:sp>
        <p:nvSpPr>
          <p:cNvPr id="4" name="Slide Number Placeholder 3">
            <a:extLst>
              <a:ext uri="{FF2B5EF4-FFF2-40B4-BE49-F238E27FC236}">
                <a16:creationId xmlns:a16="http://schemas.microsoft.com/office/drawing/2014/main" id="{DB64E606-C3C6-8FB9-A9C7-0CC8EA3F817A}"/>
              </a:ext>
            </a:extLst>
          </p:cNvPr>
          <p:cNvSpPr>
            <a:spLocks noGrp="1"/>
          </p:cNvSpPr>
          <p:nvPr>
            <p:ph type="sldNum" sz="quarter" idx="12"/>
          </p:nvPr>
        </p:nvSpPr>
        <p:spPr/>
        <p:txBody>
          <a:bodyPr/>
          <a:lstStyle/>
          <a:p>
            <a:fld id="{EFE71E98-A417-4ECC-ACEB-C0490C20DB04}"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Access Cards and Tokens </a:t>
            </a:r>
          </a:p>
        </p:txBody>
      </p:sp>
      <p:sp>
        <p:nvSpPr>
          <p:cNvPr id="48130" name="Content Placeholder 1"/>
          <p:cNvSpPr>
            <a:spLocks noGrp="1"/>
          </p:cNvSpPr>
          <p:nvPr>
            <p:ph idx="1"/>
          </p:nvPr>
        </p:nvSpPr>
        <p:spPr/>
        <p:txBody>
          <a:bodyPr>
            <a:normAutofit/>
          </a:bodyPr>
          <a:lstStyle/>
          <a:p>
            <a:r>
              <a:rPr lang="en-US" dirty="0"/>
              <a:t>Access Cards : Magnetic stripe cards, Smart cards</a:t>
            </a:r>
          </a:p>
          <a:p>
            <a:pPr lvl="2"/>
            <a:r>
              <a:rPr lang="en-US" dirty="0"/>
              <a:t>In selection decision, must consider cost and availability of card readers</a:t>
            </a:r>
          </a:p>
          <a:p>
            <a:r>
              <a:rPr lang="en-US" dirty="0"/>
              <a:t>Tokens: Constantly changing password devices for one-time passwords (OTP)</a:t>
            </a:r>
          </a:p>
          <a:p>
            <a:pPr marL="560070" lvl="1" indent="-285750">
              <a:buFont typeface="Arial" panose="020B0604020202020204" pitchFamily="34" charset="0"/>
              <a:buChar char="•"/>
            </a:pPr>
            <a:r>
              <a:rPr lang="en-US" dirty="0"/>
              <a:t>USB plug-in tokens </a:t>
            </a:r>
          </a:p>
          <a:p>
            <a:pPr marL="560070" lvl="1" indent="-285750">
              <a:buFont typeface="Arial" panose="020B0604020202020204" pitchFamily="34" charset="0"/>
              <a:buChar char="•"/>
            </a:pPr>
            <a:r>
              <a:rPr lang="en-US" dirty="0"/>
              <a:t>Use Radio Frequency ID (RFID) technology: Supplicant only has to be near a door or computer to be recognized</a:t>
            </a:r>
          </a:p>
          <a:p>
            <a:pPr marL="560070" lvl="1" indent="-285750">
              <a:buFont typeface="Arial" panose="020B0604020202020204" pitchFamily="34" charset="0"/>
              <a:buChar char="•"/>
            </a:pPr>
            <a:r>
              <a:rPr lang="en-US" dirty="0">
                <a:solidFill>
                  <a:srgbClr val="FFFF00"/>
                </a:solidFill>
              </a:rPr>
              <a:t>Question: what kind of  control is it when  (after supplying your credentials) you are asked to confirm that is you  who  want to access a resource, by replying positively to the Duo question  on your mobile ? </a:t>
            </a:r>
          </a:p>
          <a:p>
            <a:pPr marL="560070" lvl="1" indent="-285750">
              <a:buFont typeface="Arial" panose="020B0604020202020204" pitchFamily="34" charset="0"/>
              <a:buChar char="•"/>
            </a:pPr>
            <a:r>
              <a:rPr lang="en-US" dirty="0">
                <a:solidFill>
                  <a:srgbClr val="FFFF00"/>
                </a:solidFill>
              </a:rPr>
              <a:t>Negative and  positive sides  of the above control</a:t>
            </a:r>
          </a:p>
          <a:p>
            <a:pPr marL="101600" indent="0">
              <a:buNone/>
            </a:pPr>
            <a:endParaRPr lang="en-US" dirty="0"/>
          </a:p>
        </p:txBody>
      </p:sp>
      <p:sp>
        <p:nvSpPr>
          <p:cNvPr id="3" name="Footer Placeholder 2">
            <a:extLst>
              <a:ext uri="{FF2B5EF4-FFF2-40B4-BE49-F238E27FC236}">
                <a16:creationId xmlns:a16="http://schemas.microsoft.com/office/drawing/2014/main" id="{0010F6B8-0A3C-F0E9-58BB-1E83400A49CF}"/>
              </a:ext>
            </a:extLst>
          </p:cNvPr>
          <p:cNvSpPr>
            <a:spLocks noGrp="1"/>
          </p:cNvSpPr>
          <p:nvPr>
            <p:ph type="ftr" sz="quarter" idx="11"/>
          </p:nvPr>
        </p:nvSpPr>
        <p:spPr/>
        <p:txBody>
          <a:bodyPr/>
          <a:lstStyle/>
          <a:p>
            <a:r>
              <a:rPr lang="en-US"/>
              <a:t>COMP821 Krassie Petrova</a:t>
            </a:r>
          </a:p>
        </p:txBody>
      </p:sp>
      <p:sp>
        <p:nvSpPr>
          <p:cNvPr id="4" name="Slide Number Placeholder 3">
            <a:extLst>
              <a:ext uri="{FF2B5EF4-FFF2-40B4-BE49-F238E27FC236}">
                <a16:creationId xmlns:a16="http://schemas.microsoft.com/office/drawing/2014/main" id="{C0967E4A-1636-270E-632B-FF0FD54DA172}"/>
              </a:ext>
            </a:extLst>
          </p:cNvPr>
          <p:cNvSpPr>
            <a:spLocks noGrp="1"/>
          </p:cNvSpPr>
          <p:nvPr>
            <p:ph type="sldNum" sz="quarter" idx="12"/>
          </p:nvPr>
        </p:nvSpPr>
        <p:spPr/>
        <p:txBody>
          <a:bodyPr/>
          <a:lstStyle/>
          <a:p>
            <a:fld id="{EFE71E98-A417-4ECC-ACEB-C0490C20DB04}"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29566" y="762001"/>
            <a:ext cx="9238434" cy="1141004"/>
          </a:xfrm>
        </p:spPr>
        <p:txBody>
          <a:bodyPr>
            <a:normAutofit fontScale="90000"/>
          </a:bodyPr>
          <a:lstStyle/>
          <a:p>
            <a:r>
              <a:rPr lang="en-US" dirty="0"/>
              <a:t>Biometric Authentication (slides 9 to 17) </a:t>
            </a:r>
          </a:p>
        </p:txBody>
      </p:sp>
      <p:sp>
        <p:nvSpPr>
          <p:cNvPr id="54274" name="Content Placeholder 1"/>
          <p:cNvSpPr>
            <a:spLocks noGrp="1"/>
          </p:cNvSpPr>
          <p:nvPr>
            <p:ph idx="1"/>
          </p:nvPr>
        </p:nvSpPr>
        <p:spPr/>
        <p:txBody>
          <a:bodyPr>
            <a:normAutofit/>
          </a:bodyPr>
          <a:lstStyle/>
          <a:p>
            <a:pPr lvl="1"/>
            <a:r>
              <a:rPr lang="en-US" dirty="0">
                <a:solidFill>
                  <a:srgbClr val="00B0F0"/>
                </a:solidFill>
              </a:rPr>
              <a:t>Authentication based on biological (bio) measurements (metrics) </a:t>
            </a:r>
          </a:p>
          <a:p>
            <a:pPr lvl="1"/>
            <a:r>
              <a:rPr lang="en-US" dirty="0">
                <a:solidFill>
                  <a:srgbClr val="00B0F0"/>
                </a:solidFill>
                <a:hlinkClick r:id="rId2"/>
              </a:rPr>
              <a:t>https://www.youtube.com/watch?v=lPEd_pal8UY</a:t>
            </a:r>
            <a:r>
              <a:rPr lang="en-US" dirty="0">
                <a:solidFill>
                  <a:srgbClr val="00B0F0"/>
                </a:solidFill>
              </a:rPr>
              <a:t>  (What is  biometrics)</a:t>
            </a:r>
          </a:p>
          <a:p>
            <a:r>
              <a:rPr lang="en-US" dirty="0"/>
              <a:t>Biometric Systems</a:t>
            </a:r>
          </a:p>
          <a:p>
            <a:pPr lvl="1"/>
            <a:r>
              <a:rPr lang="en-US" dirty="0"/>
              <a:t>--Enrollment (to obtain the  biometric data,  process for key features, to create  a template, store in a databases  </a:t>
            </a:r>
          </a:p>
          <a:p>
            <a:pPr lvl="1"/>
            <a:r>
              <a:rPr lang="en-US" dirty="0"/>
              <a:t>--Later access attempts  - </a:t>
            </a:r>
            <a:r>
              <a:rPr lang="en-US" dirty="0" err="1"/>
              <a:t>thse</a:t>
            </a:r>
            <a:r>
              <a:rPr lang="en-US" dirty="0"/>
              <a:t> provide access data, that are   turned into key feature data  &amp; compared to the template</a:t>
            </a:r>
          </a:p>
          <a:p>
            <a:pPr lvl="1"/>
            <a:r>
              <a:rPr lang="en-US" dirty="0"/>
              <a:t>--Biometric access key features will never be exactly the same as the template</a:t>
            </a:r>
          </a:p>
          <a:p>
            <a:pPr lvl="2"/>
            <a:r>
              <a:rPr lang="en-US" dirty="0"/>
              <a:t>There must be configurable decision criteria for deciding how close a match  to require (match index)  </a:t>
            </a:r>
          </a:p>
          <a:p>
            <a:pPr lvl="2"/>
            <a:r>
              <a:rPr lang="en-US" dirty="0"/>
              <a:t>Requiring an overly exact match index will cause  false rejections</a:t>
            </a:r>
          </a:p>
          <a:p>
            <a:pPr lvl="2"/>
            <a:r>
              <a:rPr lang="en-US" dirty="0"/>
              <a:t>Requiring too loose a match index will cause false acceptances</a:t>
            </a:r>
          </a:p>
          <a:p>
            <a:pPr lvl="1"/>
            <a:endParaRPr lang="en-US" dirty="0"/>
          </a:p>
          <a:p>
            <a:endParaRPr lang="en-US" dirty="0"/>
          </a:p>
        </p:txBody>
      </p:sp>
      <p:sp>
        <p:nvSpPr>
          <p:cNvPr id="3" name="Footer Placeholder 2">
            <a:extLst>
              <a:ext uri="{FF2B5EF4-FFF2-40B4-BE49-F238E27FC236}">
                <a16:creationId xmlns:a16="http://schemas.microsoft.com/office/drawing/2014/main" id="{DDA91D7F-925D-7B7C-2A82-435BACCF995D}"/>
              </a:ext>
            </a:extLst>
          </p:cNvPr>
          <p:cNvSpPr>
            <a:spLocks noGrp="1"/>
          </p:cNvSpPr>
          <p:nvPr>
            <p:ph type="ftr" sz="quarter" idx="11"/>
          </p:nvPr>
        </p:nvSpPr>
        <p:spPr/>
        <p:txBody>
          <a:bodyPr/>
          <a:lstStyle/>
          <a:p>
            <a:r>
              <a:rPr lang="en-US"/>
              <a:t>COMP821 Krassie Petrova</a:t>
            </a:r>
          </a:p>
        </p:txBody>
      </p:sp>
      <p:sp>
        <p:nvSpPr>
          <p:cNvPr id="4" name="Slide Number Placeholder 3">
            <a:extLst>
              <a:ext uri="{FF2B5EF4-FFF2-40B4-BE49-F238E27FC236}">
                <a16:creationId xmlns:a16="http://schemas.microsoft.com/office/drawing/2014/main" id="{CDA1D5AC-C170-FFC8-5154-43746044C3DD}"/>
              </a:ext>
            </a:extLst>
          </p:cNvPr>
          <p:cNvSpPr>
            <a:spLocks noGrp="1"/>
          </p:cNvSpPr>
          <p:nvPr>
            <p:ph type="sldNum" sz="quarter" idx="12"/>
          </p:nvPr>
        </p:nvSpPr>
        <p:spPr/>
        <p:txBody>
          <a:bodyPr/>
          <a:lstStyle/>
          <a:p>
            <a:fld id="{EFE71E98-A417-4ECC-ACEB-C0490C20DB04}" type="slidenum">
              <a:rPr lang="en-US" smtClean="0"/>
              <a:t>9</a:t>
            </a:fld>
            <a:endParaRPr lang="en-US"/>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431</TotalTime>
  <Words>3076</Words>
  <Application>Microsoft Office PowerPoint</Application>
  <PresentationFormat>Widescreen</PresentationFormat>
  <Paragraphs>291</Paragraphs>
  <Slides>31</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Inter</vt:lpstr>
      <vt:lpstr>Lucida Sans Unicode</vt:lpstr>
      <vt:lpstr>Neuzeit S LT W01 Book</vt:lpstr>
      <vt:lpstr>Retrospect</vt:lpstr>
      <vt:lpstr>COMP821 semester 1 2024</vt:lpstr>
      <vt:lpstr>Orientation</vt:lpstr>
      <vt:lpstr>Access Control</vt:lpstr>
      <vt:lpstr>Authentication</vt:lpstr>
      <vt:lpstr>Types of Access Control MODels in the organization</vt:lpstr>
      <vt:lpstr>Physical Access and Security </vt:lpstr>
      <vt:lpstr>Passwords </vt:lpstr>
      <vt:lpstr>Access Cards and Tokens </vt:lpstr>
      <vt:lpstr>Biometric Authentication (slides 9 to 17) </vt:lpstr>
      <vt:lpstr>Biometric Authentication Metrics </vt:lpstr>
      <vt:lpstr>[Figure 5-10]: Biometric Authentication System</vt:lpstr>
      <vt:lpstr>EFFECTIVENESS </vt:lpstr>
      <vt:lpstr>PowerPoint Presentation</vt:lpstr>
      <vt:lpstr>Effectiveness cont. </vt:lpstr>
      <vt:lpstr>Verification and identification</vt:lpstr>
      <vt:lpstr>A More targeted identification: Watch lists </vt:lpstr>
      <vt:lpstr>Cryptographic Authentication (slides 17-19)</vt:lpstr>
      <vt:lpstr>[Figure 5-18]: Functions of a Public Key Infrastructure (PKI)</vt:lpstr>
      <vt:lpstr>Public Key Infrastructure (PKI)</vt:lpstr>
      <vt:lpstr>[Figure 5-21]: RADIUS Central Authentication Server</vt:lpstr>
      <vt:lpstr>Figure 5-22: Kerberos Initial Login</vt:lpstr>
      <vt:lpstr>Directory Servers </vt:lpstr>
      <vt:lpstr>Figure 5-24: Directory Server Organization</vt:lpstr>
      <vt:lpstr>Figure 5-25 Using a Directory Server to Centralize Authentication Information</vt:lpstr>
      <vt:lpstr>Figure 5-26: Active Directory Domains and Tree</vt:lpstr>
      <vt:lpstr>FULL Identity Management (slides 26-30) </vt:lpstr>
      <vt:lpstr>Full Identity Management Cont.</vt:lpstr>
      <vt:lpstr>BENEFITS OF Full Identity Management </vt:lpstr>
      <vt:lpstr>Figure 5-28: Multiple Directory Servers and Metadirectory Server</vt:lpstr>
      <vt:lpstr>Figure 5-29: Federated Identity Management</vt:lpstr>
      <vt:lpstr>AuditinG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COMP821 semester 1 2022</dc:title>
  <dc:creator>Krassie Petrova</dc:creator>
  <cp:lastModifiedBy>Krassie Petrova</cp:lastModifiedBy>
  <cp:revision>16</cp:revision>
  <dcterms:created xsi:type="dcterms:W3CDTF">2022-02-25T00:19:50Z</dcterms:created>
  <dcterms:modified xsi:type="dcterms:W3CDTF">2024-03-22T00:36:21Z</dcterms:modified>
</cp:coreProperties>
</file>