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7"/>
  </p:notesMasterIdLst>
  <p:sldIdLst>
    <p:sldId id="256" r:id="rId2"/>
    <p:sldId id="433" r:id="rId3"/>
    <p:sldId id="437" r:id="rId4"/>
    <p:sldId id="441" r:id="rId5"/>
    <p:sldId id="524" r:id="rId6"/>
    <p:sldId id="526" r:id="rId7"/>
    <p:sldId id="502" r:id="rId8"/>
    <p:sldId id="448" r:id="rId9"/>
    <p:sldId id="470" r:id="rId10"/>
    <p:sldId id="532" r:id="rId11"/>
    <p:sldId id="533" r:id="rId12"/>
    <p:sldId id="535" r:id="rId13"/>
    <p:sldId id="536" r:id="rId14"/>
    <p:sldId id="538" r:id="rId15"/>
    <p:sldId id="506" r:id="rId16"/>
    <p:sldId id="540" r:id="rId17"/>
    <p:sldId id="544" r:id="rId18"/>
    <p:sldId id="545" r:id="rId19"/>
    <p:sldId id="491" r:id="rId20"/>
    <p:sldId id="551" r:id="rId21"/>
    <p:sldId id="547" r:id="rId22"/>
    <p:sldId id="549" r:id="rId23"/>
    <p:sldId id="550" r:id="rId24"/>
    <p:sldId id="508" r:id="rId25"/>
    <p:sldId id="4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779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notesViewPr>
    <p:cSldViewPr snapToGrid="0">
      <p:cViewPr>
        <p:scale>
          <a:sx n="168" d="100"/>
          <a:sy n="168" d="100"/>
        </p:scale>
        <p:origin x="672" y="-2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BB4E-C851-440F-8B71-F95036963444}" type="datetimeFigureOut">
              <a:rPr lang="en-NZ" smtClean="0"/>
              <a:t>22/03/2024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C092E-412D-45AC-AE2D-7D4B9E2C35AB}" type="slidenum">
              <a:rPr lang="en-NZ" smtClean="0"/>
              <a:t>‹#›</a:t>
            </a:fld>
            <a:endParaRPr lang="en-NZ"/>
          </a:p>
        </p:txBody>
      </p:sp>
    </p:spTree>
    <p:extLst>
      <p:ext uri="{BB962C8B-B14F-4D97-AF65-F5344CB8AC3E}">
        <p14:creationId xmlns:p14="http://schemas.microsoft.com/office/powerpoint/2010/main" val="28230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a simplified LAN at a corporate site. Computers connect to the LAN through Ethernet switches. Some do so via 4-pair UTP cords connected to wall jacks.</a:t>
            </a:r>
          </a:p>
          <a:p>
            <a:endParaRPr lang="en-US" dirty="0"/>
          </a:p>
          <a:p>
            <a:r>
              <a:rPr lang="en-US" dirty="0"/>
              <a:t>For both wired LANs and wireless LANs, once intruders gain access, they can use a </a:t>
            </a:r>
            <a:r>
              <a:rPr lang="en-US" b="1" dirty="0"/>
              <a:t>packet sniffer </a:t>
            </a:r>
            <a:r>
              <a:rPr lang="en-US" dirty="0"/>
              <a:t>to intercept and read legitimate traffic. On Ethernet LANs, encryption is rare, but it is difficult to get physical access to Ethernet wires or wall jacks.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7542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main elements of Ethernet and 802.1X security.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97665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Figure 4-19 shows that 802.1X relies on another protocol, the </a:t>
            </a:r>
            <a:r>
              <a:rPr lang="en-US" sz="1200" b="1" i="0" u="none" strike="noStrike" kern="1200" cap="none" baseline="0" dirty="0">
                <a:solidFill>
                  <a:schemeClr val="dk1"/>
                </a:solidFill>
                <a:latin typeface="Arial"/>
                <a:ea typeface="Arial"/>
                <a:cs typeface="Arial"/>
                <a:sym typeface="Arial"/>
              </a:rPr>
              <a:t>Extensible Authentication Protocol (EAP)</a:t>
            </a:r>
            <a:r>
              <a:rPr lang="en-US" sz="1200" b="0" i="0" u="none" strike="noStrike" kern="1200" cap="none" baseline="0" dirty="0">
                <a:solidFill>
                  <a:schemeClr val="dk1"/>
                </a:solidFill>
                <a:latin typeface="Arial"/>
                <a:ea typeface="Arial"/>
                <a:cs typeface="Arial"/>
                <a:sym typeface="Arial"/>
              </a:rPr>
              <a:t>, to govern the specifics of authentication interactions. The figure shows a simple authentication dialogue using EAP.</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46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Figure 4-21, users connect via radio waves to a wireless access point (AP) using the 802.11 standards, developed by the IEEE 802.11 Working Group (1). The AP then connects to the local Ethernet (802.3) network with a wired connection (2). The AP acts as a relay point between the wireless and wired networks.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7861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this figure shows, an attacker sets up an evil twin access point outside the company’s premises.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989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Attackers can alter wireless devices to flood these frequency bands with </a:t>
            </a:r>
            <a:r>
              <a:rPr lang="en-US" b="1" dirty="0"/>
              <a:t>electromagnetic interference (EMI)</a:t>
            </a:r>
            <a:r>
              <a:rPr lang="en-US" dirty="0"/>
              <a:t>, also known as </a:t>
            </a:r>
            <a:r>
              <a:rPr lang="en-US" b="1" dirty="0"/>
              <a:t>radio frequency interference (RFI). </a:t>
            </a:r>
            <a:r>
              <a:rPr lang="en-US" dirty="0"/>
              <a:t>The interference, or noise, damages the 802.11 signal and makes the packets unreadable.</a:t>
            </a:r>
          </a:p>
          <a:p>
            <a:endParaRPr lang="en-US" dirty="0"/>
          </a:p>
          <a:p>
            <a:r>
              <a:rPr lang="en-US" dirty="0"/>
              <a:t>This figure shows that attackers can use common household items such as baby monitors, cordless phones, and Bluetooth devices to interfere with an 802.11 network. There are commercial wireless jamming appliances that can flood not only 802.11 frequencies but cellular phone frequencies too. </a:t>
            </a:r>
          </a:p>
          <a:p>
            <a:endParaRPr lang="en-US" dirty="0"/>
          </a:p>
          <a:p>
            <a:r>
              <a:rPr lang="en-US" dirty="0"/>
              <a:t>Network administrators can use wireless </a:t>
            </a:r>
            <a:r>
              <a:rPr lang="en-US" b="1" dirty="0"/>
              <a:t>spectrum analyzers </a:t>
            </a:r>
            <a:r>
              <a:rPr lang="en-US" dirty="0"/>
              <a:t>to identify DoS floods. Spectrum analyzers record all signals, including packet transmissions, within a given radio frequency band.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9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wireless LANs, EAP needs additional security. Figure 4-26 shows that radio transmissions can be intercepted. Thanks to the inherent lack of security in wireless transmission (7), there has to be added security between the wireless client and the access point, or EAP authentication can be easily attacked. To provide this security, </a:t>
            </a:r>
          </a:p>
          <a:p>
            <a:r>
              <a:rPr lang="en-US" dirty="0"/>
              <a:t>the 802.11 Working Group enhanced the 802.1X standard to work over wireless LANs.</a:t>
            </a:r>
          </a:p>
          <a:p>
            <a:r>
              <a:rPr lang="en-US" dirty="0"/>
              <a:t>This enhanced standard is</a:t>
            </a:r>
            <a:r>
              <a:rPr lang="en-US" b="1" dirty="0"/>
              <a:t> 802.11i</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4158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enhancement comes through extending EAP standards to add security. All extended EAP standards begin the same way. As Figure 4-27 shows, the authenticator first establishes an SSL/TLS secure connection between the authenticator and the wireless client. In this </a:t>
            </a:r>
            <a:r>
              <a:rPr lang="en-US" b="1" dirty="0"/>
              <a:t>outer authentication</a:t>
            </a:r>
            <a:r>
              <a:rPr lang="en-US" dirty="0"/>
              <a:t>, the access point has a digital certificate that it uses to authenticate itself to the wireless client.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36439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WPA and 802.11i both offer a non-802.1X mode called </a:t>
            </a:r>
            <a:r>
              <a:rPr lang="en-US" b="1" dirty="0"/>
              <a:t>pre-shared key (PSK) mode</a:t>
            </a:r>
            <a:r>
              <a:rPr lang="en-US" dirty="0"/>
              <a:t>. WPA, which is based on an early draft of 802.11i, also includes this mode but calls it </a:t>
            </a:r>
            <a:r>
              <a:rPr lang="en-US" b="1" dirty="0"/>
              <a:t>personal mode</a:t>
            </a:r>
            <a:r>
              <a:rPr lang="en-US" dirty="0"/>
              <a:t>. Specifically, PSK/personal mode was created for homes or small businesses that only have a single access point.</a:t>
            </a:r>
          </a:p>
          <a:p>
            <a:endParaRPr lang="en-US" dirty="0"/>
          </a:p>
          <a:p>
            <a:r>
              <a:rPr lang="en-US" dirty="0"/>
              <a:t>Figure 4-31 shows that all wireless clients authenticate themselves to the access point using a </a:t>
            </a:r>
            <a:r>
              <a:rPr lang="en-US" b="1" dirty="0"/>
              <a:t>shared initial key </a:t>
            </a:r>
            <a:r>
              <a:rPr lang="en-US" dirty="0"/>
              <a:t>used by all clients.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579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that have central management for their many access points can purchase </a:t>
            </a:r>
            <a:r>
              <a:rPr lang="en-US" b="1" dirty="0"/>
              <a:t>centralized wireless intrusion detection system </a:t>
            </a:r>
            <a:r>
              <a:rPr lang="en-US" dirty="0"/>
              <a:t>software. As this figure illustrates, each access point becomes a wireless IDS agent, sending appropriate information to the central wireless IDS console. The console transfers the data to an IDS database. It also sorts through data in the database to find indications of problems.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843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2</a:t>
            </a:fld>
            <a:endParaRPr lang="en-US" dirty="0"/>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3</a:t>
            </a:fld>
            <a:endParaRPr lang="en-NZ"/>
          </a:p>
        </p:txBody>
      </p:sp>
    </p:spTree>
    <p:extLst>
      <p:ext uri="{BB962C8B-B14F-4D97-AF65-F5344CB8AC3E}">
        <p14:creationId xmlns:p14="http://schemas.microsoft.com/office/powerpoint/2010/main" val="117705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denial-of-service (DoS) attack: Faulty coding that causes a system to fail OR </a:t>
            </a:r>
          </a:p>
          <a:p>
            <a:pPr lvl="1"/>
            <a:r>
              <a:rPr lang="en-US" dirty="0"/>
              <a:t>Referrals from large websites that may overwhelm smaller websites</a:t>
            </a:r>
          </a:p>
          <a:p>
            <a:r>
              <a:rPr lang="en-US" spc="-250" dirty="0"/>
              <a:t>S Y </a:t>
            </a:r>
            <a:r>
              <a:rPr lang="en-US" dirty="0"/>
              <a:t>N flood</a:t>
            </a:r>
          </a:p>
          <a:p>
            <a:pPr lvl="1"/>
            <a:r>
              <a:rPr lang="en-US" dirty="0"/>
              <a:t>(Background: the attack exploits a vulnerability of the TCO protocol): Attacker sends a </a:t>
            </a:r>
            <a:r>
              <a:rPr lang="en-US" spc="-250" dirty="0"/>
              <a:t>T C </a:t>
            </a:r>
            <a:r>
              <a:rPr lang="en-US" dirty="0"/>
              <a:t>P </a:t>
            </a:r>
            <a:r>
              <a:rPr lang="en-US" spc="-250" dirty="0"/>
              <a:t>S Y </a:t>
            </a:r>
            <a:r>
              <a:rPr lang="en-US" dirty="0"/>
              <a:t>N segment to a port</a:t>
            </a:r>
          </a:p>
          <a:p>
            <a:pPr lvl="1"/>
            <a:r>
              <a:rPr lang="en-US" dirty="0"/>
              <a:t>Application program sends back a </a:t>
            </a:r>
            <a:r>
              <a:rPr lang="en-US" spc="-250" dirty="0"/>
              <a:t>S Y </a:t>
            </a:r>
            <a:r>
              <a:rPr lang="en-US" dirty="0"/>
              <a:t>N/</a:t>
            </a:r>
            <a:r>
              <a:rPr lang="en-US" spc="-250" dirty="0"/>
              <a:t>A C </a:t>
            </a:r>
            <a:r>
              <a:rPr lang="en-US" dirty="0"/>
              <a:t>K segment and sets aside resources</a:t>
            </a:r>
          </a:p>
          <a:p>
            <a:pPr lvl="1"/>
            <a:r>
              <a:rPr lang="en-US" dirty="0">
                <a:solidFill>
                  <a:srgbClr val="FF0000"/>
                </a:solidFill>
              </a:rPr>
              <a:t>Attacker never sends back an </a:t>
            </a:r>
            <a:r>
              <a:rPr lang="en-US" spc="-250" dirty="0">
                <a:solidFill>
                  <a:srgbClr val="FF0000"/>
                </a:solidFill>
              </a:rPr>
              <a:t>A C </a:t>
            </a:r>
            <a:r>
              <a:rPr lang="en-US" dirty="0">
                <a:solidFill>
                  <a:srgbClr val="FF0000"/>
                </a:solidFill>
              </a:rPr>
              <a:t>K, so victim keeps the resources reserved</a:t>
            </a:r>
          </a:p>
          <a:p>
            <a:pPr lvl="1"/>
            <a:r>
              <a:rPr lang="en-US" dirty="0"/>
              <a:t>Victim soon runs out of resources and crashes or can no longer serve legitimate traffic</a:t>
            </a:r>
          </a:p>
          <a:p>
            <a:endParaRPr lang="en-NZ" dirty="0"/>
          </a:p>
        </p:txBody>
      </p:sp>
      <p:sp>
        <p:nvSpPr>
          <p:cNvPr id="4" name="Slide Number Placeholder 3"/>
          <p:cNvSpPr>
            <a:spLocks noGrp="1"/>
          </p:cNvSpPr>
          <p:nvPr>
            <p:ph type="sldNum" sz="quarter" idx="5"/>
          </p:nvPr>
        </p:nvSpPr>
        <p:spPr/>
        <p:txBody>
          <a:bodyPr/>
          <a:lstStyle/>
          <a:p>
            <a:fld id="{215C092E-412D-45AC-AE2D-7D4B9E2C35AB}" type="slidenum">
              <a:rPr lang="en-NZ" smtClean="0"/>
              <a:t>4</a:t>
            </a:fld>
            <a:endParaRPr lang="en-NZ"/>
          </a:p>
        </p:txBody>
      </p:sp>
    </p:spTree>
    <p:extLst>
      <p:ext uri="{BB962C8B-B14F-4D97-AF65-F5344CB8AC3E}">
        <p14:creationId xmlns:p14="http://schemas.microsoft.com/office/powerpoint/2010/main" val="218236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just a few of the types of packets that could be sent in a DoS attack.</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518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botmaster (attacker) is not limited to sending attack commands to installed bots. And yes, IRC – Internet relay Chat protocol, is still being used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213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Black Holing : drop all IP packets from an attacker. ---but ---attackers can quickly change source IP addresses . Also,  attacker may knowingly spoof attack packets with the IP addresses of a corporate partner </a:t>
            </a:r>
            <a:r>
              <a:rPr lang="en-NZ" dirty="0">
                <a:sym typeface="Wingdings" panose="05000000000000000000" pitchFamily="2" charset="2"/>
              </a:rPr>
              <a:t> the legitimate partner will be blocked! </a:t>
            </a:r>
            <a:r>
              <a:rPr lang="en-NZ" dirty="0"/>
              <a:t>. Validating the Handshake:  when  a SYN segment comes in, the firewall itself sends back a SYN/ACK segment, without passing the SYN segment on to the target server. When the firewall gets back the expected  ACK, he firewall send the original SYN segment  to the server for which it was intended. The firewall does not set aside resources for a connection when a SYN segment arrives, so handling a large number of false SYN segments is only a small burden.</a:t>
            </a:r>
          </a:p>
          <a:p>
            <a:r>
              <a:rPr lang="en-NZ" dirty="0"/>
              <a:t>Rate Limiting:  rate limiting can be used to reduce a certain type of traffic to a reasonable amount. For example, the effects of a Smurf flood could be mitigated by limiting the number of ICMP packets entering a network. Broadcasting to the internal network could still be used, but at a limited rate. Rate limiting frustrates legitimate users, it is a temporary solution. </a:t>
            </a:r>
          </a:p>
        </p:txBody>
      </p:sp>
      <p:sp>
        <p:nvSpPr>
          <p:cNvPr id="4" name="Slide Number Placeholder 3"/>
          <p:cNvSpPr>
            <a:spLocks noGrp="1"/>
          </p:cNvSpPr>
          <p:nvPr>
            <p:ph type="sldNum" sz="quarter" idx="5"/>
          </p:nvPr>
        </p:nvSpPr>
        <p:spPr/>
        <p:txBody>
          <a:bodyPr/>
          <a:lstStyle/>
          <a:p>
            <a:fld id="{215C092E-412D-45AC-AE2D-7D4B9E2C35AB}" type="slidenum">
              <a:rPr lang="en-NZ" smtClean="0"/>
              <a:t>8</a:t>
            </a:fld>
            <a:endParaRPr lang="en-NZ"/>
          </a:p>
        </p:txBody>
      </p:sp>
    </p:spTree>
    <p:extLst>
      <p:ext uri="{BB962C8B-B14F-4D97-AF65-F5344CB8AC3E}">
        <p14:creationId xmlns:p14="http://schemas.microsoft.com/office/powerpoint/2010/main" val="381362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4-14 shows how ARP would normally work on a LAN.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757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4-15 shows how ARP poisoning can be used to reroute traffic for a MITM attack.</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0352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1957-D06A-9DBD-550A-81FB7C483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0A61E06-5507-872E-28BC-AB7F122B6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C444D24-7732-411E-53BC-B382230B8E44}"/>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a:extLst>
              <a:ext uri="{FF2B5EF4-FFF2-40B4-BE49-F238E27FC236}">
                <a16:creationId xmlns:a16="http://schemas.microsoft.com/office/drawing/2014/main" id="{161A2E8D-5592-8BB5-6820-FE598A5DF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58AF6-03CB-7C9B-9EDB-68123F4C673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4046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3A03-48A8-7980-75C9-980F77D157C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86594AA-4B40-0650-78C9-29A3C9A908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BA95B1E-0CA0-3E4C-4E03-3137E8BB38D4}"/>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a:extLst>
              <a:ext uri="{FF2B5EF4-FFF2-40B4-BE49-F238E27FC236}">
                <a16:creationId xmlns:a16="http://schemas.microsoft.com/office/drawing/2014/main" id="{742AF11C-210A-BB77-75B9-F139C4CF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6B7A8-BD40-C824-23A9-381EC4A58ED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933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AD2E0-7359-72B7-C785-91FD28E06B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075332B-97C1-3941-35F1-9EF59A6BA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C4B4B39-74A4-D536-A7B6-5095DABDF613}"/>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a:extLst>
              <a:ext uri="{FF2B5EF4-FFF2-40B4-BE49-F238E27FC236}">
                <a16:creationId xmlns:a16="http://schemas.microsoft.com/office/drawing/2014/main" id="{2D1C781A-AE00-1255-A0FD-28D2325C5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90200-7033-75E5-3868-3D04421D8D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4354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9A1D-F512-D7D0-F3D1-09500DF343C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9A0C9AC-BC12-0564-ADE0-D5B693B66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E16CECD-F4ED-2B26-6774-8F2AEAA53631}"/>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a:extLst>
              <a:ext uri="{FF2B5EF4-FFF2-40B4-BE49-F238E27FC236}">
                <a16:creationId xmlns:a16="http://schemas.microsoft.com/office/drawing/2014/main" id="{A285CEC8-DD40-0B5C-ED66-0C954FA8A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5A6ED-447D-D47A-673B-9CF9F241E601}"/>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245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883-1421-48B1-1F93-480713A59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D55D328-ECE4-19DA-1063-48FCFD4DB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17FD3-0D16-9DC1-3A6A-7BFA8D159C40}"/>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a:extLst>
              <a:ext uri="{FF2B5EF4-FFF2-40B4-BE49-F238E27FC236}">
                <a16:creationId xmlns:a16="http://schemas.microsoft.com/office/drawing/2014/main" id="{27EA867F-D9D9-1B55-76AD-E32EA7F7B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97E4D-4E99-D0D9-8B5D-331CE73FF7D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8873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3128-BCDC-23F2-9949-002E1293110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61EBA00-4377-CE0A-4AB0-8F23D4DEF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D4B7ACD-AED3-3EF0-4DE6-9BADC8917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35D21E4F-0084-A526-026E-9C1E2D8E96D8}"/>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6" name="Footer Placeholder 5">
            <a:extLst>
              <a:ext uri="{FF2B5EF4-FFF2-40B4-BE49-F238E27FC236}">
                <a16:creationId xmlns:a16="http://schemas.microsoft.com/office/drawing/2014/main" id="{2AD0A97F-58DC-8AB1-9BF3-D01F23FB0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326D0-73A2-0E12-787F-F251A9CABF7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4165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29B3-EACD-89EF-5784-A861F4FAE190}"/>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9362458-7293-E7A9-1AC5-711ED11B7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59C2A-2F88-4B96-26C9-3DE4BE715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0CBFB50-E5BA-77F0-6B85-7FB8D4083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F73C6-5E31-82FC-9F48-B8F1C02CB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BA7D0D8-932F-89B8-6355-2B623CB4FE0B}"/>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8" name="Footer Placeholder 7">
            <a:extLst>
              <a:ext uri="{FF2B5EF4-FFF2-40B4-BE49-F238E27FC236}">
                <a16:creationId xmlns:a16="http://schemas.microsoft.com/office/drawing/2014/main" id="{83ADE12C-D6E1-201A-0D5E-A60A74206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6E1F9D-A507-8C06-3AEC-64CB2A1C47BA}"/>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142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965C-2C14-039A-1292-2AD10B3B497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D2F4769-5C15-C9D8-3745-7129CDBDDD32}"/>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4" name="Footer Placeholder 3">
            <a:extLst>
              <a:ext uri="{FF2B5EF4-FFF2-40B4-BE49-F238E27FC236}">
                <a16:creationId xmlns:a16="http://schemas.microsoft.com/office/drawing/2014/main" id="{8CB0F076-D4E6-067D-FFDE-9BB48EE58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DB45E-26E9-4A75-731E-CB790F521E91}"/>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094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CB5C1-5BD2-CCE9-78A5-A9F6B37EED52}"/>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3" name="Footer Placeholder 2">
            <a:extLst>
              <a:ext uri="{FF2B5EF4-FFF2-40B4-BE49-F238E27FC236}">
                <a16:creationId xmlns:a16="http://schemas.microsoft.com/office/drawing/2014/main" id="{6240E9B0-A1B6-D0AA-8309-459FB952F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95D85-0E5B-52AF-B727-7C8CA744735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6009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BC4F-4BD0-5113-5077-D9C7BE7AE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8803913-76B7-0F88-0C15-3C4C07ABB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C89F3AA-24E4-883E-A97E-FE364C3DE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41FAB-9772-6F26-0760-7701A5C3D038}"/>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6" name="Footer Placeholder 5">
            <a:extLst>
              <a:ext uri="{FF2B5EF4-FFF2-40B4-BE49-F238E27FC236}">
                <a16:creationId xmlns:a16="http://schemas.microsoft.com/office/drawing/2014/main" id="{E54D1F87-58B0-5EA1-525D-ACBE6320B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714E1-9F60-E13D-212D-B9FB557F2D8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4603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B010-653A-ADBF-AB95-33AC9D47C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06D4A89-4EB5-C47D-9513-DC244E5D8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09710E1-360B-83C8-78BE-3EA2AD407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CE703-59E7-4B2F-DDC6-AD16F6013934}"/>
              </a:ext>
            </a:extLst>
          </p:cNvPr>
          <p:cNvSpPr>
            <a:spLocks noGrp="1"/>
          </p:cNvSpPr>
          <p:nvPr>
            <p:ph type="dt" sz="half" idx="10"/>
          </p:nvPr>
        </p:nvSpPr>
        <p:spPr/>
        <p:txBody>
          <a:bodyPr/>
          <a:lstStyle/>
          <a:p>
            <a:fld id="{3C2B07E4-CDF9-4C88-A2F3-04620E58224D}" type="datetimeFigureOut">
              <a:rPr lang="en-US" smtClean="0"/>
              <a:t>3/22/2024</a:t>
            </a:fld>
            <a:endParaRPr lang="en-US"/>
          </a:p>
        </p:txBody>
      </p:sp>
      <p:sp>
        <p:nvSpPr>
          <p:cNvPr id="6" name="Footer Placeholder 5">
            <a:extLst>
              <a:ext uri="{FF2B5EF4-FFF2-40B4-BE49-F238E27FC236}">
                <a16:creationId xmlns:a16="http://schemas.microsoft.com/office/drawing/2014/main" id="{1BBD6130-F0C8-1175-E2D8-6D2CC7E79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E98A7-4777-D6A1-F01D-A608DACF267A}"/>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272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B8343-B48C-DC92-DC8F-27A2685CB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AADF323-7F61-5C7B-68CB-6C74C9501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7A1E267-0973-1BD4-4B3E-3148D50D4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3/22/2024</a:t>
            </a:fld>
            <a:endParaRPr lang="en-US" dirty="0"/>
          </a:p>
        </p:txBody>
      </p:sp>
      <p:sp>
        <p:nvSpPr>
          <p:cNvPr id="5" name="Footer Placeholder 4">
            <a:extLst>
              <a:ext uri="{FF2B5EF4-FFF2-40B4-BE49-F238E27FC236}">
                <a16:creationId xmlns:a16="http://schemas.microsoft.com/office/drawing/2014/main" id="{F2C3864A-262A-1314-7A6B-5E1103BD4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683C67-9B94-30CC-761E-3605245C09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8719070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watch?v=PHoLD91qE5A" TargetMode="External"/><Relationship Id="rId5" Type="http://schemas.openxmlformats.org/officeDocument/2006/relationships/hyperlink" Target="https://doubleoctopus.com/security-wiki/protocol/extensible-authentication-protocol/" TargetMode="Externa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hyperlink" Target="https://www.techtarget.com/searchsecurity/definition/promiscuous-m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jErjdGfbgo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A7nih6SANYs"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alphaModFix amt="50000"/>
          </a:blip>
          <a:srcRect t="38890" b="4860"/>
          <a:stretch/>
        </p:blipFill>
        <p:spPr>
          <a:xfrm>
            <a:off x="287887" y="-126990"/>
            <a:ext cx="12191980" cy="6857990"/>
          </a:xfrm>
          <a:prstGeom prst="rect">
            <a:avLst/>
          </a:prstGeom>
        </p:spPr>
      </p:pic>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2750412" y="1039384"/>
            <a:ext cx="6952388" cy="3260635"/>
          </a:xfrm>
        </p:spPr>
        <p:txBody>
          <a:bodyPr>
            <a:normAutofit/>
          </a:bodyPr>
          <a:lstStyle/>
          <a:p>
            <a:r>
              <a:rPr lang="en-NZ" dirty="0">
                <a:solidFill>
                  <a:srgbClr val="7030A0"/>
                </a:solidFill>
              </a:rPr>
              <a:t>COMP821 semester 1 2024</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a:xfrm>
            <a:off x="1429612" y="4460712"/>
            <a:ext cx="9144000" cy="1655762"/>
          </a:xfrm>
        </p:spPr>
        <p:txBody>
          <a:bodyPr>
            <a:normAutofit/>
          </a:bodyPr>
          <a:lstStyle/>
          <a:p>
            <a:r>
              <a:rPr lang="en-NZ" sz="2800" dirty="0">
                <a:solidFill>
                  <a:srgbClr val="7030A0"/>
                </a:solidFill>
              </a:rPr>
              <a:t>Session 5  Network Protection and Firewalls   </a:t>
            </a:r>
          </a:p>
        </p:txBody>
      </p:sp>
    </p:spTree>
    <p:extLst>
      <p:ext uri="{BB962C8B-B14F-4D97-AF65-F5344CB8AC3E}">
        <p14:creationId xmlns:p14="http://schemas.microsoft.com/office/powerpoint/2010/main" val="30003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A2776-E19B-4776-981C-0483EBD3292E}"/>
              </a:ext>
            </a:extLst>
          </p:cNvPr>
          <p:cNvSpPr>
            <a:spLocks noGrp="1"/>
          </p:cNvSpPr>
          <p:nvPr>
            <p:ph type="title"/>
          </p:nvPr>
        </p:nvSpPr>
        <p:spPr>
          <a:xfrm>
            <a:off x="1124766" y="462349"/>
            <a:ext cx="9238434" cy="857559"/>
          </a:xfrm>
        </p:spPr>
        <p:txBody>
          <a:bodyPr/>
          <a:lstStyle/>
          <a:p>
            <a:r>
              <a:rPr lang="en-US" dirty="0"/>
              <a:t>Fig. 4.14 Normal ARP Traffic</a:t>
            </a:r>
          </a:p>
        </p:txBody>
      </p:sp>
      <p:pic>
        <p:nvPicPr>
          <p:cNvPr id="6" name="Content Placeholder 5" descr="The illustration shows three PCs labeled attacker, host A and host B. Their respective IP and MAC addresses are written below them as IP: 10.0.0.3 with MAC: C3-C3-C3-C3-C3-C3, IP: 10.0.0.1 with MAC: A1-A1-A1-A1-A1-A1, and IP: 10.0.0.2 with MAC: B2-B2-B2-B2-B2-B2.&#10;A gateway router and a switch are placed on the left and at the center of illustration respectively. IP: 10.0.0.4 and MAC: D4-D4-D4-D4-D4-D4 addresses are written below the router. One text box each above the switch, below host A, and below host B, reads as follows:&#10;• Switching Table. Ports 1, 2, 3, and 4 against stations A1..., B2..., C3..., and D4... respectively.&#10;• Host A’s ARP Table. IP address 10.0.0.4 against station E5-E5-E5-E5-E5-E5.&#10;• Host B’s ARP Table. IP address 10.0.0.4 against station E5-E5-E5-E5-E5-E5.&#10;Three steps of ARP DoS attack are displayed as follows:&#10;Step 1: Attacker Continually sends altered ARP responses to internal hosts saying nonexistent host E5... has 10.0.0.4 (i.e., the gateway’s IP address) written between attacker and host B.&#10;Step 2: Hosts record false entries in their ARP tables written below host B's ARP table box.&#10;Step 3: All traffic intended from hosts to the gateway is dropped by the switch because there is no host with the E5... MAC address written above host A.&#10;Switch is the hub of a star network, connected to the router, attacker, host A, and host B. The following text is written inside separate text boxes on single packets respectively:&#10;• Line between switch and host A: &quot;E5... has: 10.0.0.4&quot; on arrow from switch to host A, and &quot;Packet for 10.0.0.4 at E5...&quot; on arrow from host A to switch.&#10;• Line between switch and host B: &quot;E5... has: 10.0.0.4&quot; on arrow from switch to host B.&#10;A text box at the top-left reads: The switch cannot forward traffic to host E5... because it does not respond. Switches ignore all IP addresses. All internal host are effectively denied access to the gateway.">
            <a:extLst>
              <a:ext uri="{FF2B5EF4-FFF2-40B4-BE49-F238E27FC236}">
                <a16:creationId xmlns:a16="http://schemas.microsoft.com/office/drawing/2014/main" id="{26ABCB8A-EFD6-4047-B30A-E3B2BB725DA1}"/>
              </a:ext>
            </a:extLst>
          </p:cNvPr>
          <p:cNvPicPr>
            <a:picLocks noGrp="1" noChangeAspect="1"/>
          </p:cNvPicPr>
          <p:nvPr>
            <p:ph idx="1"/>
          </p:nvPr>
        </p:nvPicPr>
        <p:blipFill rotWithShape="1">
          <a:blip r:embed="rId3"/>
          <a:srcRect b="7733"/>
          <a:stretch/>
        </p:blipFill>
        <p:spPr>
          <a:xfrm>
            <a:off x="1693332" y="1332090"/>
            <a:ext cx="8593667" cy="4951807"/>
          </a:xfrm>
        </p:spPr>
      </p:pic>
    </p:spTree>
    <p:extLst>
      <p:ext uri="{BB962C8B-B14F-4D97-AF65-F5344CB8AC3E}">
        <p14:creationId xmlns:p14="http://schemas.microsoft.com/office/powerpoint/2010/main" val="59108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59083F-EF7F-4A4F-BE03-09CFCBC18AB2}"/>
              </a:ext>
            </a:extLst>
          </p:cNvPr>
          <p:cNvSpPr>
            <a:spLocks noGrp="1"/>
          </p:cNvSpPr>
          <p:nvPr>
            <p:ph type="title"/>
          </p:nvPr>
        </p:nvSpPr>
        <p:spPr>
          <a:xfrm>
            <a:off x="0" y="113743"/>
            <a:ext cx="9238434" cy="857559"/>
          </a:xfrm>
        </p:spPr>
        <p:txBody>
          <a:bodyPr/>
          <a:lstStyle/>
          <a:p>
            <a:r>
              <a:rPr lang="en-US" dirty="0"/>
              <a:t>Fig. 4.15 ARP Poisoning</a:t>
            </a:r>
          </a:p>
        </p:txBody>
      </p:sp>
      <p:pic>
        <p:nvPicPr>
          <p:cNvPr id="5" name="Content Placeholder 4" descr="The illustration shows three PCs labeled attacker, host A and host B. Their respective IP and MAC addresses are written below them as IP: 10.0.0.3 with MAC: C3-C3-C3-C3-C3-C3, IP: 10.0.0.1 with MAC: A1-A1-A1-A1-A1-A1, and IP: 10.0.0.2 with MAC: B2-B2-B2-B2-B2-B2.&#10;A gateway router and a switch are placed on the left and at the center of illustration respectively. IP: 10.0.0.4 and MAC: D4-D4-D4-D4-D4-D4 addresses are written below the router. A text box each above the switch reads as follows: &#10;• Switching Table. Ports 1, 2, 3, and 4 against stations A1..., B2..., C3..., and D4... respectively.&#10;• Host A’s ARP Table. IP address 10.0.0.4 against station C3-C3-C3-C3-C3-C3.&#10;• Host B’s ARP Table. IP address 10.0.0.4 against station C3-C3-C3-C3-C3-C3.&#10;Gateway’s ARP Table is given above the router and details the IP addresses 10.0.0.1, 10.0.0.2, and 10.0.0.3 against station C3-C3-C3-C3-C3-C3.&#10;Four steps of ARP traffic poisoning are displayed as follows:&#10;Step 1: attacker intercepts packets and automatically reroutes ALL traffic written below the attacker. Attacker continually sends altered ARP responses to hosts A and B saying it is 10.0.0.4 i.e., the gateway written between attacker and host B.&#10;Step 2: hosts record false entries in their ARP tables written below host B's ARP table box.&#10;Step 3: The attacker continually sends altered ARP responses to the gateway saying it is Hosts A and B written above gateway's ARP table.&#10;Step 4: All traffic from hosts to the gateway goes to the attacker based on MAC address written above host A.&#10;Switch is the hub of a star network, connected to the router, attacker, host A, and host. String of packets is shown alongside connecting lines except between switch and host B. &#10;The following text is written inside separate text boxes on single packets respectively:&#10;• Line between switch and router: &quot;Packets for 10.0.0.4 At D4...&quot; on arrow from switch to router.&#10;• Line between switch and attacker: &quot;Packets for 10.0.0.4 At C3...&quot; on arrow from switch to attacker, and &quot;Pack-ets for 10.0.0.4 At D4...&quot; on arrow from attacker to switch.&#10;• Line between switch and host A: &quot;C3... has: 10.0.0.4&quot; on arrow from switch to host A, and &quot;Packets for 10.0.0.4 at C3...&quot; on arrow from host A to switch.&#10;• Line between switch and host B: &quot;C3... has: 10.0.0.4&quot; on arrow from switch to host B.&#10;A text box at the bottom-left reads: The switch forwards traffic to the attacker based on altered MAC addresses. The switch ignores all IP addresses. ">
            <a:extLst>
              <a:ext uri="{FF2B5EF4-FFF2-40B4-BE49-F238E27FC236}">
                <a16:creationId xmlns:a16="http://schemas.microsoft.com/office/drawing/2014/main" id="{E2F9A91C-D90D-469F-9738-6F128CC0D1A4}"/>
              </a:ext>
            </a:extLst>
          </p:cNvPr>
          <p:cNvPicPr>
            <a:picLocks noGrp="1" noChangeAspect="1"/>
          </p:cNvPicPr>
          <p:nvPr>
            <p:ph idx="1"/>
          </p:nvPr>
        </p:nvPicPr>
        <p:blipFill rotWithShape="1">
          <a:blip r:embed="rId3"/>
          <a:srcRect b="6319"/>
          <a:stretch/>
        </p:blipFill>
        <p:spPr>
          <a:xfrm>
            <a:off x="2000640" y="957425"/>
            <a:ext cx="7973093" cy="5587308"/>
          </a:xfrm>
        </p:spPr>
      </p:pic>
      <p:sp>
        <p:nvSpPr>
          <p:cNvPr id="2" name="Rectangle 1">
            <a:extLst>
              <a:ext uri="{FF2B5EF4-FFF2-40B4-BE49-F238E27FC236}">
                <a16:creationId xmlns:a16="http://schemas.microsoft.com/office/drawing/2014/main" id="{131780E3-4759-34A9-06C4-1768D6889414}"/>
              </a:ext>
            </a:extLst>
          </p:cNvPr>
          <p:cNvSpPr/>
          <p:nvPr/>
        </p:nvSpPr>
        <p:spPr>
          <a:xfrm>
            <a:off x="3826933" y="5757333"/>
            <a:ext cx="2489200" cy="1432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STEP 5 RESULT</a:t>
            </a:r>
          </a:p>
        </p:txBody>
      </p:sp>
    </p:spTree>
    <p:extLst>
      <p:ext uri="{BB962C8B-B14F-4D97-AF65-F5344CB8AC3E}">
        <p14:creationId xmlns:p14="http://schemas.microsoft.com/office/powerpoint/2010/main" val="299587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3D5312-5F8D-4F31-B574-DC139E29B47E}"/>
              </a:ext>
            </a:extLst>
          </p:cNvPr>
          <p:cNvSpPr>
            <a:spLocks noGrp="1"/>
          </p:cNvSpPr>
          <p:nvPr>
            <p:ph type="title"/>
          </p:nvPr>
        </p:nvSpPr>
        <p:spPr/>
        <p:txBody>
          <a:bodyPr/>
          <a:lstStyle/>
          <a:p>
            <a:r>
              <a:rPr lang="en-US" dirty="0"/>
              <a:t>Access Control for Networks</a:t>
            </a:r>
          </a:p>
        </p:txBody>
      </p:sp>
      <p:pic>
        <p:nvPicPr>
          <p:cNvPr id="5" name="Content Placeholder 4" descr="The illustration begins with a text box that reads, Threats: Attacker can connect to Ethernet switch or access point, by-passing the site firewall. Can intercept and read wireless transmissions. &#10;Network diagram consists of a server, three switches, one router, one modem, one laptop, and one PC.&#10;Ethernet core switch is the hub of a star network, connected to the server, router, and the workgroup switches as detailed below: &#10;• One workgroup switch is connected to the PC through a line labeled UTP. &#10;• Other workgroup switch is connected to the Access point A, which is further connected to the wireless client through a dotted line labeled radio transmission.&#10;• The core switch is connected to the internet access router and further to the internet, needed by wireless client.">
            <a:extLst>
              <a:ext uri="{FF2B5EF4-FFF2-40B4-BE49-F238E27FC236}">
                <a16:creationId xmlns:a16="http://schemas.microsoft.com/office/drawing/2014/main" id="{1FF2E80D-6164-419B-8068-6AB8589D3CB7}"/>
              </a:ext>
            </a:extLst>
          </p:cNvPr>
          <p:cNvPicPr>
            <a:picLocks noGrp="1" noChangeAspect="1"/>
          </p:cNvPicPr>
          <p:nvPr>
            <p:ph idx="1"/>
          </p:nvPr>
        </p:nvPicPr>
        <p:blipFill rotWithShape="1">
          <a:blip r:embed="rId3"/>
          <a:srcRect b="7733"/>
          <a:stretch/>
        </p:blipFill>
        <p:spPr>
          <a:xfrm>
            <a:off x="2691708" y="2157091"/>
            <a:ext cx="6327321" cy="4086616"/>
          </a:xfrm>
        </p:spPr>
      </p:pic>
    </p:spTree>
    <p:extLst>
      <p:ext uri="{BB962C8B-B14F-4D97-AF65-F5344CB8AC3E}">
        <p14:creationId xmlns:p14="http://schemas.microsoft.com/office/powerpoint/2010/main" val="104209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3D5312-5F8D-4F31-B574-DC139E29B47E}"/>
              </a:ext>
            </a:extLst>
          </p:cNvPr>
          <p:cNvSpPr>
            <a:spLocks noGrp="1"/>
          </p:cNvSpPr>
          <p:nvPr>
            <p:ph type="title"/>
          </p:nvPr>
        </p:nvSpPr>
        <p:spPr>
          <a:xfrm>
            <a:off x="731913" y="483258"/>
            <a:ext cx="9238434" cy="857559"/>
          </a:xfrm>
        </p:spPr>
        <p:txBody>
          <a:bodyPr/>
          <a:lstStyle/>
          <a:p>
            <a:r>
              <a:rPr lang="en-US" dirty="0"/>
              <a:t>Ethernet Security</a:t>
            </a:r>
          </a:p>
        </p:txBody>
      </p:sp>
      <p:sp>
        <p:nvSpPr>
          <p:cNvPr id="2" name="Content Placeholder 1">
            <a:extLst>
              <a:ext uri="{FF2B5EF4-FFF2-40B4-BE49-F238E27FC236}">
                <a16:creationId xmlns:a16="http://schemas.microsoft.com/office/drawing/2014/main" id="{E8C127A0-A463-49D5-9924-F944A9A72BBE}"/>
              </a:ext>
            </a:extLst>
          </p:cNvPr>
          <p:cNvSpPr>
            <a:spLocks noGrp="1"/>
          </p:cNvSpPr>
          <p:nvPr>
            <p:ph idx="1"/>
          </p:nvPr>
        </p:nvSpPr>
        <p:spPr>
          <a:xfrm>
            <a:off x="677726" y="1473199"/>
            <a:ext cx="6447821" cy="4771813"/>
          </a:xfrm>
        </p:spPr>
        <p:txBody>
          <a:bodyPr/>
          <a:lstStyle/>
          <a:p>
            <a:r>
              <a:rPr lang="en-US" dirty="0"/>
              <a:t>The 802.1X standard : Provides access control to prevent illegitimate clients from associating with a network</a:t>
            </a:r>
          </a:p>
        </p:txBody>
      </p:sp>
      <p:pic>
        <p:nvPicPr>
          <p:cNvPr id="5" name="Picture 4" descr="In the illustration, a linear flow is depicted through the network elements Supplicant, a wall jack, a workgroup switch (authenticator), and an authentication server (usually RADIUS). &#10;An image of a cylinder below the server is labeled authentication database.&#10;The details of the steps are as follows:&#10;1. Attacker can walk up to any wall jack and connect to the network, bypassing the border firewall. 802.1X requires the supplicant to authenticate itself before giving entry to the network written on top. &#10;5. Controlled port (unauthorized until authentication) written below wall jack and pointing to switch through an ar-row. &#10;6. Supplicant connects to a switch port written above the wall jack along a bidirectional arrow between PC and switch.&#10;7. Switch port has the authentication server check the applicant’s credentials written below switch along a bidirectional arrow between switch and server.&#10;8. Use of a central authentication server reduces the cost per switch, brings consistency of authentication, and allows immediate changes to authentication data.&#10;The connecting line between supplicant and wall jack as well as that between wall jack and switch are both labeled UTP.">
            <a:extLst>
              <a:ext uri="{FF2B5EF4-FFF2-40B4-BE49-F238E27FC236}">
                <a16:creationId xmlns:a16="http://schemas.microsoft.com/office/drawing/2014/main" id="{ED67F6EB-D1D7-4881-9951-112594635E71}"/>
              </a:ext>
            </a:extLst>
          </p:cNvPr>
          <p:cNvPicPr>
            <a:picLocks noChangeAspect="1"/>
          </p:cNvPicPr>
          <p:nvPr/>
        </p:nvPicPr>
        <p:blipFill rotWithShape="1">
          <a:blip r:embed="rId3"/>
          <a:srcRect b="9369"/>
          <a:stretch/>
        </p:blipFill>
        <p:spPr>
          <a:xfrm>
            <a:off x="860910" y="2834657"/>
            <a:ext cx="5599134" cy="3323349"/>
          </a:xfrm>
          <a:prstGeom prst="rect">
            <a:avLst/>
          </a:prstGeom>
        </p:spPr>
      </p:pic>
      <p:sp>
        <p:nvSpPr>
          <p:cNvPr id="6" name="Content Placeholder 1">
            <a:extLst>
              <a:ext uri="{FF2B5EF4-FFF2-40B4-BE49-F238E27FC236}">
                <a16:creationId xmlns:a16="http://schemas.microsoft.com/office/drawing/2014/main" id="{4BAA771B-719C-4538-972C-9386CFF63F69}"/>
              </a:ext>
            </a:extLst>
          </p:cNvPr>
          <p:cNvSpPr txBox="1">
            <a:spLocks/>
          </p:cNvSpPr>
          <p:nvPr/>
        </p:nvSpPr>
        <p:spPr>
          <a:xfrm>
            <a:off x="7180125" y="1771227"/>
            <a:ext cx="3603021" cy="3810000"/>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Advantages in using a central authentication server instead of having each workgroup switch do all the work:</a:t>
            </a:r>
          </a:p>
          <a:p>
            <a:pPr lvl="1"/>
            <a:r>
              <a:rPr lang="en-US" dirty="0"/>
              <a:t>Cost savings</a:t>
            </a:r>
          </a:p>
          <a:p>
            <a:pPr lvl="1"/>
            <a:r>
              <a:rPr lang="en-US" dirty="0"/>
              <a:t>Consistency</a:t>
            </a:r>
          </a:p>
          <a:p>
            <a:pPr lvl="1"/>
            <a:r>
              <a:rPr lang="en-US" dirty="0"/>
              <a:t>Immediate changes</a:t>
            </a:r>
          </a:p>
        </p:txBody>
      </p:sp>
    </p:spTree>
    <p:extLst>
      <p:ext uri="{BB962C8B-B14F-4D97-AF65-F5344CB8AC3E}">
        <p14:creationId xmlns:p14="http://schemas.microsoft.com/office/powerpoint/2010/main" val="352691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3D5312-5F8D-4F31-B574-DC139E29B47E}"/>
              </a:ext>
            </a:extLst>
          </p:cNvPr>
          <p:cNvSpPr>
            <a:spLocks noGrp="1"/>
          </p:cNvSpPr>
          <p:nvPr>
            <p:ph type="title"/>
          </p:nvPr>
        </p:nvSpPr>
        <p:spPr>
          <a:xfrm>
            <a:off x="760331" y="371061"/>
            <a:ext cx="9947426" cy="1001857"/>
          </a:xfrm>
        </p:spPr>
        <p:txBody>
          <a:bodyPr>
            <a:normAutofit fontScale="90000"/>
          </a:bodyPr>
          <a:lstStyle/>
          <a:p>
            <a:r>
              <a:rPr lang="en-US" dirty="0"/>
              <a:t>The Extensible Authentication Protocol (EAP)</a:t>
            </a:r>
          </a:p>
        </p:txBody>
      </p:sp>
      <p:pic>
        <p:nvPicPr>
          <p:cNvPr id="5" name="Content Placeholder 4" descr="The illustration displays communication between three components connected in a linear network: The supplicant, authenticator (workgroup switch), and central authentication server. &#10;Steps of the authentication process are depicted by unidirectional arrows and labeled as follows:&#10;Step 1. EAP start: from authenticator to server.&#10;Step 2. EAP request (asks for smart card credentials): from server to supplicant.&#10;Step 3. EAP response (negative acknowledgment): from supplicant to server.&#10;Step 4. EAP request (asks for MS-CHAP credentials): from server to supplicant.&#10;Step 5. EAP response (correct credentials): from supplicant to server.&#10;Step 6. EAP success: from server to authenticator.&#10;Step 7. Authentication Success Notification (outside of the EAP protocol): from authenticator to supplicant.&#10;">
            <a:extLst>
              <a:ext uri="{FF2B5EF4-FFF2-40B4-BE49-F238E27FC236}">
                <a16:creationId xmlns:a16="http://schemas.microsoft.com/office/drawing/2014/main" id="{DF9AE400-35E6-4848-9819-E4141ACA9309}"/>
              </a:ext>
            </a:extLst>
          </p:cNvPr>
          <p:cNvPicPr>
            <a:picLocks noGrp="1" noChangeAspect="1"/>
          </p:cNvPicPr>
          <p:nvPr>
            <p:ph idx="1"/>
          </p:nvPr>
        </p:nvPicPr>
        <p:blipFill rotWithShape="1">
          <a:blip r:embed="rId3"/>
          <a:srcRect b="4056"/>
          <a:stretch/>
        </p:blipFill>
        <p:spPr>
          <a:xfrm>
            <a:off x="146770" y="1453066"/>
            <a:ext cx="4371227" cy="4249455"/>
          </a:xfrm>
        </p:spPr>
      </p:pic>
      <p:pic>
        <p:nvPicPr>
          <p:cNvPr id="4" name="Content Placeholder 6" descr="The illustration displays communication between supplicant, authenticator, and RADIUS server. Authentication data-base is depicted outside this communication flow. &#10;Steps of the authentication process are as follows:&#10;• The first connection is between RADIUS server and authenticator through a packet. It reads: EAP message encapsulated in RADIUS message. &#10;• The second connection is between authenticator and supplicant and reads, EAP message encapsulated in Ethernet frame. The packet is outside the connection here.&#10;• The third connection is between Supplicant and RADIUS server through a packet, depicted using dashed curved arrow and is labeled, EAP message.&#10;• The fourth connection is supplicant and the authenticator and is depicted through a bidirectional arrow. It is labeled, EAPOL: EAP over LAN.&#10;• The fifth connection is between the authenticator and the RADIUS server and is depicted using a bidirectional arrow. It is labeled, EAP over RADIUS.&#10;• The sixth connection is also between the authenticator and the RADIUS server, and is depicted using a bidirectional arrow. It is labeled, Limit of RADIUS protection. No automatic key management. ">
            <a:extLst>
              <a:ext uri="{FF2B5EF4-FFF2-40B4-BE49-F238E27FC236}">
                <a16:creationId xmlns:a16="http://schemas.microsoft.com/office/drawing/2014/main" id="{BCE84975-FEAA-4281-8BE2-54DF085EBF66}"/>
              </a:ext>
            </a:extLst>
          </p:cNvPr>
          <p:cNvPicPr>
            <a:picLocks noChangeAspect="1"/>
          </p:cNvPicPr>
          <p:nvPr/>
        </p:nvPicPr>
        <p:blipFill rotWithShape="1">
          <a:blip r:embed="rId4"/>
          <a:srcRect b="9147"/>
          <a:stretch/>
        </p:blipFill>
        <p:spPr>
          <a:xfrm>
            <a:off x="4785256" y="2114750"/>
            <a:ext cx="6793545" cy="4023986"/>
          </a:xfrm>
          <a:prstGeom prst="rect">
            <a:avLst/>
          </a:prstGeom>
        </p:spPr>
      </p:pic>
      <p:sp>
        <p:nvSpPr>
          <p:cNvPr id="2" name="TextBox 1">
            <a:extLst>
              <a:ext uri="{FF2B5EF4-FFF2-40B4-BE49-F238E27FC236}">
                <a16:creationId xmlns:a16="http://schemas.microsoft.com/office/drawing/2014/main" id="{647500EF-52A7-D2B5-3220-4BBA64DE00E8}"/>
              </a:ext>
            </a:extLst>
          </p:cNvPr>
          <p:cNvSpPr txBox="1"/>
          <p:nvPr/>
        </p:nvSpPr>
        <p:spPr>
          <a:xfrm>
            <a:off x="5018730" y="963261"/>
            <a:ext cx="5905209" cy="923330"/>
          </a:xfrm>
          <a:prstGeom prst="rect">
            <a:avLst/>
          </a:prstGeom>
          <a:noFill/>
        </p:spPr>
        <p:txBody>
          <a:bodyPr wrap="square" rtlCol="0">
            <a:spAutoFit/>
          </a:bodyPr>
          <a:lstStyle/>
          <a:p>
            <a:r>
              <a:rPr lang="en-NZ" dirty="0"/>
              <a:t>Read: </a:t>
            </a:r>
            <a:r>
              <a:rPr lang="en-NZ" dirty="0">
                <a:hlinkClick r:id="rId5"/>
              </a:rPr>
              <a:t>https://doubleoctopus.com/security-wiki/protocol/extensible-authentication-protocol/</a:t>
            </a:r>
            <a:endParaRPr lang="en-NZ" dirty="0"/>
          </a:p>
          <a:p>
            <a:r>
              <a:rPr lang="en-NZ" dirty="0"/>
              <a:t>Watch: </a:t>
            </a:r>
            <a:r>
              <a:rPr lang="en-NZ" dirty="0">
                <a:hlinkClick r:id="rId6"/>
              </a:rPr>
              <a:t>https://www.youtube.com/watch?v=PHoLD91qE5A</a:t>
            </a:r>
            <a:r>
              <a:rPr lang="en-NZ" dirty="0"/>
              <a:t> </a:t>
            </a:r>
          </a:p>
        </p:txBody>
      </p:sp>
      <p:sp>
        <p:nvSpPr>
          <p:cNvPr id="6" name="TextBox 5">
            <a:extLst>
              <a:ext uri="{FF2B5EF4-FFF2-40B4-BE49-F238E27FC236}">
                <a16:creationId xmlns:a16="http://schemas.microsoft.com/office/drawing/2014/main" id="{B4362429-6F3C-68E4-590E-9E391E550971}"/>
              </a:ext>
            </a:extLst>
          </p:cNvPr>
          <p:cNvSpPr txBox="1"/>
          <p:nvPr/>
        </p:nvSpPr>
        <p:spPr>
          <a:xfrm>
            <a:off x="390889" y="5954070"/>
            <a:ext cx="2659438" cy="369332"/>
          </a:xfrm>
          <a:prstGeom prst="rect">
            <a:avLst/>
          </a:prstGeom>
          <a:noFill/>
        </p:spPr>
        <p:txBody>
          <a:bodyPr wrap="square" rtlCol="0">
            <a:spAutoFit/>
          </a:bodyPr>
          <a:lstStyle/>
          <a:p>
            <a:r>
              <a:rPr lang="en-NZ" dirty="0"/>
              <a:t>Fig. 4.19 EAP</a:t>
            </a:r>
          </a:p>
        </p:txBody>
      </p:sp>
      <p:sp>
        <p:nvSpPr>
          <p:cNvPr id="7" name="TextBox 6">
            <a:extLst>
              <a:ext uri="{FF2B5EF4-FFF2-40B4-BE49-F238E27FC236}">
                <a16:creationId xmlns:a16="http://schemas.microsoft.com/office/drawing/2014/main" id="{8CA5AD52-56DB-C8B7-4D26-3764F808777D}"/>
              </a:ext>
            </a:extLst>
          </p:cNvPr>
          <p:cNvSpPr txBox="1"/>
          <p:nvPr/>
        </p:nvSpPr>
        <p:spPr>
          <a:xfrm>
            <a:off x="5018730" y="6366895"/>
            <a:ext cx="6793544" cy="369332"/>
          </a:xfrm>
          <a:prstGeom prst="rect">
            <a:avLst/>
          </a:prstGeom>
          <a:noFill/>
        </p:spPr>
        <p:txBody>
          <a:bodyPr wrap="square" rtlCol="0">
            <a:spAutoFit/>
          </a:bodyPr>
          <a:lstStyle/>
          <a:p>
            <a:r>
              <a:rPr lang="en-NZ" dirty="0"/>
              <a:t>Fig.4.20 EAP over Radius</a:t>
            </a:r>
          </a:p>
        </p:txBody>
      </p:sp>
    </p:spTree>
    <p:extLst>
      <p:ext uri="{BB962C8B-B14F-4D97-AF65-F5344CB8AC3E}">
        <p14:creationId xmlns:p14="http://schemas.microsoft.com/office/powerpoint/2010/main" val="33238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76989" y="104620"/>
            <a:ext cx="4626677" cy="857559"/>
          </a:xfrm>
        </p:spPr>
        <p:txBody>
          <a:bodyPr/>
          <a:lstStyle/>
          <a:p>
            <a:r>
              <a:rPr lang="en-US" dirty="0"/>
              <a:t>Wireless Security</a:t>
            </a:r>
          </a:p>
        </p:txBody>
      </p:sp>
      <p:sp>
        <p:nvSpPr>
          <p:cNvPr id="62466" name="Content Placeholder 1"/>
          <p:cNvSpPr>
            <a:spLocks noGrp="1"/>
          </p:cNvSpPr>
          <p:nvPr>
            <p:ph idx="1"/>
          </p:nvPr>
        </p:nvSpPr>
        <p:spPr>
          <a:xfrm>
            <a:off x="210365" y="1212573"/>
            <a:ext cx="4673061" cy="5393635"/>
          </a:xfrm>
        </p:spPr>
        <p:txBody>
          <a:bodyPr>
            <a:normAutofit fontScale="92500"/>
          </a:bodyPr>
          <a:lstStyle/>
          <a:p>
            <a:r>
              <a:rPr lang="en-US" dirty="0"/>
              <a:t>Open networks can be accessed by anyone</a:t>
            </a:r>
          </a:p>
          <a:p>
            <a:pPr marL="560070" lvl="1" indent="-285750">
              <a:buFont typeface="Arial" panose="020B0604020202020204" pitchFamily="34" charset="0"/>
              <a:buChar char="•"/>
            </a:pPr>
            <a:r>
              <a:rPr lang="en-US" dirty="0"/>
              <a:t>Found in public places like cafés, coffee shops, universities, etc.</a:t>
            </a:r>
          </a:p>
          <a:p>
            <a:r>
              <a:rPr lang="en-US" dirty="0"/>
              <a:t>Private networks  do not allow access unless specifically authorized</a:t>
            </a:r>
          </a:p>
          <a:p>
            <a:r>
              <a:rPr lang="en-US" dirty="0"/>
              <a:t>Secured networks have security protocols enabled</a:t>
            </a:r>
          </a:p>
          <a:p>
            <a:pPr marL="560070" lvl="1" indent="-285750">
              <a:buFont typeface="Arial" panose="020B0604020202020204" pitchFamily="34" charset="0"/>
              <a:buChar char="•"/>
            </a:pPr>
            <a:r>
              <a:rPr lang="en-US" dirty="0"/>
              <a:t>Users are authenticated and wireless traffic is encrypted</a:t>
            </a:r>
          </a:p>
          <a:p>
            <a:r>
              <a:rPr lang="en-US" dirty="0"/>
              <a:t>Rogue access points</a:t>
            </a:r>
          </a:p>
          <a:p>
            <a:pPr marL="560070" lvl="1" indent="-285750">
              <a:buFont typeface="Arial" panose="020B0604020202020204" pitchFamily="34" charset="0"/>
              <a:buChar char="•"/>
            </a:pPr>
            <a:r>
              <a:rPr lang="en-US" dirty="0"/>
              <a:t>Unauthorized access points set up with little or no security</a:t>
            </a:r>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15</a:t>
            </a:fld>
            <a:endParaRPr lang="en-US" dirty="0"/>
          </a:p>
        </p:txBody>
      </p:sp>
      <p:sp>
        <p:nvSpPr>
          <p:cNvPr id="8" name="Content Placeholder 1">
            <a:extLst>
              <a:ext uri="{FF2B5EF4-FFF2-40B4-BE49-F238E27FC236}">
                <a16:creationId xmlns:a16="http://schemas.microsoft.com/office/drawing/2014/main" id="{5EDE8DDC-97C8-4FEF-875F-0E64231AE03C}"/>
              </a:ext>
            </a:extLst>
          </p:cNvPr>
          <p:cNvSpPr txBox="1">
            <a:spLocks/>
          </p:cNvSpPr>
          <p:nvPr/>
        </p:nvSpPr>
        <p:spPr>
          <a:xfrm>
            <a:off x="6406591" y="1233848"/>
            <a:ext cx="3486991" cy="3810000"/>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Packet sniffer (SolarWinds, </a:t>
            </a:r>
            <a:r>
              <a:rPr lang="en-US" dirty="0" err="1"/>
              <a:t>tcpdump</a:t>
            </a:r>
            <a:r>
              <a:rPr lang="en-US" dirty="0"/>
              <a:t>, </a:t>
            </a:r>
            <a:r>
              <a:rPr lang="en-US" dirty="0" err="1"/>
              <a:t>WinDump</a:t>
            </a:r>
            <a:r>
              <a:rPr lang="en-US" dirty="0"/>
              <a:t>, </a:t>
            </a:r>
            <a:r>
              <a:rPr lang="en-US" dirty="0" err="1"/>
              <a:t>WireShark</a:t>
            </a:r>
            <a:r>
              <a:rPr lang="en-US" dirty="0"/>
              <a:t>,,,): can be used to gather network information or user data</a:t>
            </a:r>
          </a:p>
          <a:p>
            <a:r>
              <a:rPr lang="en-US" dirty="0"/>
              <a:t>Radio frequency monitoring (RFMON): can pick up wireless packets addressed to other hosts</a:t>
            </a:r>
          </a:p>
          <a:p>
            <a:r>
              <a:rPr lang="en-US" dirty="0"/>
              <a:t>Promiscuous mode: Allows you to receive messages addressed to other users. Read  </a:t>
            </a:r>
            <a:r>
              <a:rPr lang="en-US" dirty="0">
                <a:hlinkClick r:id="rId2"/>
              </a:rPr>
              <a:t>https://www.techtarget.com/searchsecurity/definition/promiscuous-mode</a:t>
            </a:r>
            <a:r>
              <a:rPr lang="en-US" dirty="0"/>
              <a:t> </a:t>
            </a:r>
          </a:p>
          <a:p>
            <a:pPr lvl="1"/>
            <a:endParaRPr lang="en-US" dirty="0"/>
          </a:p>
          <a:p>
            <a:pPr lvl="1"/>
            <a:r>
              <a:rPr lang="en-US" dirty="0"/>
              <a:t>SEE  SOME ATTACKS ON THE NEXT SLIDES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61780-DAA3-4C6B-AEFF-4FBA59598040}"/>
              </a:ext>
            </a:extLst>
          </p:cNvPr>
          <p:cNvSpPr>
            <a:spLocks noGrp="1"/>
          </p:cNvSpPr>
          <p:nvPr>
            <p:ph type="title"/>
          </p:nvPr>
        </p:nvSpPr>
        <p:spPr/>
        <p:txBody>
          <a:bodyPr/>
          <a:lstStyle/>
          <a:p>
            <a:r>
              <a:rPr lang="en-US" dirty="0"/>
              <a:t>Fig.4-21: Wireless Network Access</a:t>
            </a:r>
          </a:p>
        </p:txBody>
      </p:sp>
      <p:pic>
        <p:nvPicPr>
          <p:cNvPr id="5" name="Content Placeholder 4" descr="The illustration consists of a box labeled corporate site, which contains a gateway firewall router, a switch, an access point modem, Client PC. &#10;Radio wave symbols are shown around the wireless client and the access point modem. Internet is placed outside the corporate site network on the left side of the box.&#10;Internet is connected to gateway by a packet string. The switch is connected to gateway, client, and access point by with packet strings. Another set of packet strings connect the wireless client and access point. &#10;Steps of wireless access are explained as follows:&#10;1. Wireless clients connect to AP using radio waves (IEEE 802.11): written on the right outside the box.&#10;2. The AP connects to the local wired Ethernet network (802.3): written next to the modem inside the box. &#10;">
            <a:extLst>
              <a:ext uri="{FF2B5EF4-FFF2-40B4-BE49-F238E27FC236}">
                <a16:creationId xmlns:a16="http://schemas.microsoft.com/office/drawing/2014/main" id="{E7578872-E942-495E-81C6-E5D3975E2F11}"/>
              </a:ext>
            </a:extLst>
          </p:cNvPr>
          <p:cNvPicPr>
            <a:picLocks noGrp="1" noChangeAspect="1"/>
          </p:cNvPicPr>
          <p:nvPr>
            <p:ph idx="1"/>
          </p:nvPr>
        </p:nvPicPr>
        <p:blipFill rotWithShape="1">
          <a:blip r:embed="rId3"/>
          <a:stretch/>
        </p:blipFill>
        <p:spPr>
          <a:xfrm>
            <a:off x="2763894" y="1825625"/>
            <a:ext cx="6664211" cy="4351338"/>
          </a:xfrm>
        </p:spPr>
      </p:pic>
    </p:spTree>
    <p:extLst>
      <p:ext uri="{BB962C8B-B14F-4D97-AF65-F5344CB8AC3E}">
        <p14:creationId xmlns:p14="http://schemas.microsoft.com/office/powerpoint/2010/main" val="235222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illustration consists of a box labeled corporate site, which contains a gateway firewall router, a switch, an access point modem, Client PC, and wireless client (Victim). &#10;Radio wave symbols are shown around the wireless client and the access point and rouge modems. Internet is placed outside the corporate site network on the left side of the box. An attacker evil twin AP is placed outside the corporate site on the right side.&#10;Internet is connected to gateway through a packet string. The switch is connected to gateway, client, and access point through packet string. Victim is shown sending packet string to attacker, while the attacker is shown sending packet string to the access point.&#10;Steps of the attack are detailed below: &#10;Step 1. Evil twin AP operating outside the site uses high power to attract the victim wireless client: written be-low the box.&#10;Step 2. Wireless client associates with evil twin AP: written inside the box next to the laptop.&#10;Step 3. Evil twin sends own attacks, impersonating the victim: written above the attacker. &#10;Step 4. Evil twin intercepts, reads, then passes on all communication: written below the attacker. &#10;A text box at the top right reads: Evil twin must have a stronger signal than the legitimate AP.">
            <a:extLst>
              <a:ext uri="{FF2B5EF4-FFF2-40B4-BE49-F238E27FC236}">
                <a16:creationId xmlns:a16="http://schemas.microsoft.com/office/drawing/2014/main" id="{819D3BD2-0DF9-4558-8CD8-153DDF14014B}"/>
              </a:ext>
            </a:extLst>
          </p:cNvPr>
          <p:cNvPicPr>
            <a:picLocks noGrp="1" noChangeAspect="1"/>
          </p:cNvPicPr>
          <p:nvPr>
            <p:ph idx="1"/>
          </p:nvPr>
        </p:nvPicPr>
        <p:blipFill rotWithShape="1">
          <a:blip r:embed="rId3"/>
          <a:stretch/>
        </p:blipFill>
        <p:spPr>
          <a:xfrm>
            <a:off x="3374281" y="1825625"/>
            <a:ext cx="5443438" cy="4351338"/>
          </a:xfrm>
        </p:spPr>
      </p:pic>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17</a:t>
            </a:fld>
            <a:endParaRPr lang="en-US" dirty="0"/>
          </a:p>
        </p:txBody>
      </p:sp>
      <p:pic>
        <p:nvPicPr>
          <p:cNvPr id="10" name="Content Placeholder 10" descr="Four sequentially connected components of server, legitimate access point, evil twin access point, and wireless client show a connection in this flow diagram. &#10;The illustration begins with a text at the top: VPN provides end-to-end protection with a pre-shared secret the evil twin cannot intercept, depicted through a bidirectional arrow covering the entire range.&#10;The illustration ends with a text at the bottom: Core security standard that the evil twin can defeat with a man-in-the-middle attack that intercepts credentials, depicted through a bidirectional arrow covering the range excluding server.">
            <a:extLst>
              <a:ext uri="{FF2B5EF4-FFF2-40B4-BE49-F238E27FC236}">
                <a16:creationId xmlns:a16="http://schemas.microsoft.com/office/drawing/2014/main" id="{A460DD3E-D6D9-44C3-A80C-B8E4B08031EF}"/>
              </a:ext>
            </a:extLst>
          </p:cNvPr>
          <p:cNvPicPr>
            <a:picLocks noChangeAspect="1"/>
          </p:cNvPicPr>
          <p:nvPr/>
        </p:nvPicPr>
        <p:blipFill rotWithShape="1">
          <a:blip r:embed="rId4"/>
          <a:srcRect b="14221"/>
          <a:stretch/>
        </p:blipFill>
        <p:spPr>
          <a:xfrm>
            <a:off x="160413" y="152400"/>
            <a:ext cx="6232241" cy="2762090"/>
          </a:xfrm>
          <a:prstGeom prst="rect">
            <a:avLst/>
          </a:prstGeom>
        </p:spPr>
      </p:pic>
      <p:sp>
        <p:nvSpPr>
          <p:cNvPr id="2" name="TextBox 1">
            <a:extLst>
              <a:ext uri="{FF2B5EF4-FFF2-40B4-BE49-F238E27FC236}">
                <a16:creationId xmlns:a16="http://schemas.microsoft.com/office/drawing/2014/main" id="{4D265528-4263-B02A-B2AF-87952D71C5AB}"/>
              </a:ext>
            </a:extLst>
          </p:cNvPr>
          <p:cNvSpPr txBox="1"/>
          <p:nvPr/>
        </p:nvSpPr>
        <p:spPr>
          <a:xfrm>
            <a:off x="523511" y="3231811"/>
            <a:ext cx="4090370" cy="646331"/>
          </a:xfrm>
          <a:prstGeom prst="rect">
            <a:avLst/>
          </a:prstGeom>
          <a:noFill/>
        </p:spPr>
        <p:txBody>
          <a:bodyPr wrap="square" rtlCol="0">
            <a:spAutoFit/>
          </a:bodyPr>
          <a:lstStyle/>
          <a:p>
            <a:r>
              <a:rPr lang="en-NZ" dirty="0"/>
              <a:t>Fig.4-23 Man in the middle attack – evil twin  (inside the company’s premises </a:t>
            </a:r>
          </a:p>
        </p:txBody>
      </p:sp>
      <p:sp>
        <p:nvSpPr>
          <p:cNvPr id="3" name="TextBox 2">
            <a:extLst>
              <a:ext uri="{FF2B5EF4-FFF2-40B4-BE49-F238E27FC236}">
                <a16:creationId xmlns:a16="http://schemas.microsoft.com/office/drawing/2014/main" id="{90274DB1-868E-E054-4615-006FBEC6FCCB}"/>
              </a:ext>
            </a:extLst>
          </p:cNvPr>
          <p:cNvSpPr txBox="1"/>
          <p:nvPr/>
        </p:nvSpPr>
        <p:spPr>
          <a:xfrm>
            <a:off x="7495521" y="899911"/>
            <a:ext cx="4090370" cy="646331"/>
          </a:xfrm>
          <a:prstGeom prst="rect">
            <a:avLst/>
          </a:prstGeom>
          <a:noFill/>
        </p:spPr>
        <p:txBody>
          <a:bodyPr wrap="square" rtlCol="0">
            <a:spAutoFit/>
          </a:bodyPr>
          <a:lstStyle/>
          <a:p>
            <a:r>
              <a:rPr lang="en-NZ" dirty="0"/>
              <a:t>Fig.4-24 Evil twin outside  the company’s premises </a:t>
            </a:r>
          </a:p>
        </p:txBody>
      </p:sp>
    </p:spTree>
    <p:extLst>
      <p:ext uri="{BB962C8B-B14F-4D97-AF65-F5344CB8AC3E}">
        <p14:creationId xmlns:p14="http://schemas.microsoft.com/office/powerpoint/2010/main" val="317891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94050B-B2D8-41AF-813D-6A32739EDEE5}"/>
              </a:ext>
            </a:extLst>
          </p:cNvPr>
          <p:cNvSpPr>
            <a:spLocks noGrp="1"/>
          </p:cNvSpPr>
          <p:nvPr>
            <p:ph type="title"/>
          </p:nvPr>
        </p:nvSpPr>
        <p:spPr>
          <a:xfrm>
            <a:off x="180119" y="249707"/>
            <a:ext cx="9238434" cy="857559"/>
          </a:xfrm>
        </p:spPr>
        <p:txBody>
          <a:bodyPr/>
          <a:lstStyle/>
          <a:p>
            <a:r>
              <a:rPr lang="en-US" dirty="0"/>
              <a:t>Fig. 4-25 Disassociation and Jamming</a:t>
            </a:r>
          </a:p>
        </p:txBody>
      </p:sp>
      <p:pic>
        <p:nvPicPr>
          <p:cNvPr id="5" name="Content Placeholder 4" descr="The illustration consists of a box labeled corporate site, which contains gateway (firewall) router, a switch, access point modem, rogue access point modem, wireless client, and a PC. &#10;Internet is connected to various components of the corporate site and is placed on the left outside the corporate site. Attacker resides on the right outside the corporate site.&#10;Wireless wave symbols are shown around the access points, wireless client and the attacker. A mobile phone is dis-played above the box with wireless wave symbols.&#10;Attacker's steps for wireless DoS are detailed as follows:&#10;• Attacker floods the entire frequency: written at the top right.&#10;• Attacker floods AP with too many packets: written above the attacker.&#10;• Attacker sends “disassociate” to all internal wireless clients: written below the attacker.&#10;A unidirectional arrow connects attacker to wireless client through a packet and is labeled deauthenticate. Two unidirectional arrows run from attacker to normal access point, through a packet string and another with a packet labeled deauthenticate.&#10;Internet is connected to gateway through a packet string. The switch is connected to gateway, client, and both access points through packet strings.&#10;A text box at the bottom right reads: After gaining access to the private network, the attacker can cause harm to internal clients, steal data, or launch external attacks.">
            <a:extLst>
              <a:ext uri="{FF2B5EF4-FFF2-40B4-BE49-F238E27FC236}">
                <a16:creationId xmlns:a16="http://schemas.microsoft.com/office/drawing/2014/main" id="{1BCCE488-CB70-4F12-9247-B8C86F6D4268}"/>
              </a:ext>
            </a:extLst>
          </p:cNvPr>
          <p:cNvPicPr>
            <a:picLocks noGrp="1" noChangeAspect="1"/>
          </p:cNvPicPr>
          <p:nvPr>
            <p:ph idx="1"/>
          </p:nvPr>
        </p:nvPicPr>
        <p:blipFill rotWithShape="1">
          <a:blip r:embed="rId3"/>
          <a:srcRect b="6319"/>
          <a:stretch/>
        </p:blipFill>
        <p:spPr>
          <a:xfrm>
            <a:off x="2283111" y="1528653"/>
            <a:ext cx="7201347" cy="5079639"/>
          </a:xfrm>
        </p:spPr>
      </p:pic>
    </p:spTree>
    <p:extLst>
      <p:ext uri="{BB962C8B-B14F-4D97-AF65-F5344CB8AC3E}">
        <p14:creationId xmlns:p14="http://schemas.microsoft.com/office/powerpoint/2010/main" val="3010630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6349" y="389462"/>
            <a:ext cx="9238434" cy="857559"/>
          </a:xfrm>
        </p:spPr>
        <p:txBody>
          <a:bodyPr/>
          <a:lstStyle/>
          <a:p>
            <a:r>
              <a:rPr lang="en-US" dirty="0"/>
              <a:t> Wireless Security protocols</a:t>
            </a:r>
          </a:p>
        </p:txBody>
      </p:sp>
      <p:sp>
        <p:nvSpPr>
          <p:cNvPr id="70658" name="Content Placeholder 1"/>
          <p:cNvSpPr>
            <a:spLocks noGrp="1"/>
          </p:cNvSpPr>
          <p:nvPr>
            <p:ph idx="1"/>
          </p:nvPr>
        </p:nvSpPr>
        <p:spPr>
          <a:xfrm>
            <a:off x="1429566" y="1384852"/>
            <a:ext cx="9238434" cy="4711148"/>
          </a:xfrm>
        </p:spPr>
        <p:txBody>
          <a:bodyPr>
            <a:normAutofit fontScale="77500" lnSpcReduction="20000"/>
          </a:bodyPr>
          <a:lstStyle/>
          <a:p>
            <a:r>
              <a:rPr lang="en-US" dirty="0"/>
              <a:t> WEP : Original core security standard 802.11, created in 1997. Uses a</a:t>
            </a:r>
            <a:r>
              <a:rPr lang="en-US" dirty="0">
                <a:solidFill>
                  <a:srgbClr val="FF0000"/>
                </a:solidFill>
              </a:rPr>
              <a:t> </a:t>
            </a:r>
            <a:r>
              <a:rPr lang="en-US" dirty="0">
                <a:solidFill>
                  <a:srgbClr val="FF0000"/>
                </a:solidFill>
                <a:highlight>
                  <a:srgbClr val="FFFF00"/>
                </a:highlight>
              </a:rPr>
              <a:t>Shared </a:t>
            </a:r>
            <a:r>
              <a:rPr lang="en-US" dirty="0"/>
              <a:t>Key for all  encryption. Possession of key authenticates user….sharing is not  secure  </a:t>
            </a:r>
            <a:r>
              <a:rPr lang="en-US" dirty="0">
                <a:sym typeface="Wingdings" panose="05000000000000000000" pitchFamily="2" charset="2"/>
              </a:rPr>
              <a:t> </a:t>
            </a:r>
          </a:p>
          <a:p>
            <a:r>
              <a:rPr lang="en-US" dirty="0"/>
              <a:t>Also, WEP uses RC4  – weak. </a:t>
            </a:r>
            <a:r>
              <a:rPr lang="en-US" dirty="0">
                <a:sym typeface="Wingdings" panose="05000000000000000000" pitchFamily="2" charset="2"/>
              </a:rPr>
              <a:t></a:t>
            </a:r>
            <a:r>
              <a:rPr lang="en-US" dirty="0"/>
              <a:t> if two frames encrypted with the same RC4 key are compared, the attacker can learn the key.  To strengthen WEP  uses a per-frame key, which is the shared WEP key plus an initialization vector (IV). However,  with high traffic, an attacker using readily available software can crack a shared key in two or three minutes</a:t>
            </a:r>
          </a:p>
          <a:p>
            <a:r>
              <a:rPr lang="en-US" dirty="0"/>
              <a:t>Wi-Fi Protected Access (WPA</a:t>
            </a:r>
            <a:r>
              <a:rPr lang="en-US" baseline="30000" dirty="0"/>
              <a:t>TM</a:t>
            </a:r>
            <a:r>
              <a:rPr lang="en-US" dirty="0"/>
              <a:t>) - Standard created by the Wi-Fi Alliance</a:t>
            </a:r>
          </a:p>
          <a:p>
            <a:pPr lvl="1"/>
            <a:r>
              <a:rPr lang="en-US" dirty="0"/>
              <a:t>Extends the security of RC4 primarily by increasing the IV from 24 bits to 48 bits (harder to crack) </a:t>
            </a:r>
          </a:p>
          <a:p>
            <a:r>
              <a:rPr lang="en-US" dirty="0"/>
              <a:t>WPA2 (802.11i): New standard for purposes of interoperability testing</a:t>
            </a:r>
          </a:p>
          <a:p>
            <a:r>
              <a:rPr lang="en-US" dirty="0"/>
              <a:t>WPA3: Released by the Wi-Fi Alliance designed to address some of the weaknesses in WPA2</a:t>
            </a:r>
          </a:p>
          <a:p>
            <a:r>
              <a:rPr lang="en-US" dirty="0"/>
              <a:t>Watch : </a:t>
            </a:r>
            <a:r>
              <a:rPr lang="en-US" dirty="0">
                <a:hlinkClick r:id="rId2"/>
              </a:rPr>
              <a:t>https://www.youtube.com/watch?v=jErjdGfbgoE</a:t>
            </a:r>
            <a:r>
              <a:rPr lang="en-US" dirty="0"/>
              <a:t> </a:t>
            </a:r>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Orientation</a:t>
            </a:r>
          </a:p>
        </p:txBody>
      </p:sp>
      <p:sp>
        <p:nvSpPr>
          <p:cNvPr id="10" name="Content Placeholder 9"/>
          <p:cNvSpPr>
            <a:spLocks noGrp="1"/>
          </p:cNvSpPr>
          <p:nvPr>
            <p:ph idx="1"/>
          </p:nvPr>
        </p:nvSpPr>
        <p:spPr/>
        <p:txBody>
          <a:bodyPr/>
          <a:lstStyle/>
          <a:p>
            <a:pPr marL="461963" indent="-360363">
              <a:buNone/>
            </a:pPr>
            <a:r>
              <a:rPr lang="en-US" sz="1600" dirty="0"/>
              <a:t> </a:t>
            </a:r>
            <a:r>
              <a:rPr lang="en-US" sz="2400" dirty="0"/>
              <a:t>This lecture is an overview  of Network protection against n</a:t>
            </a:r>
            <a:r>
              <a:rPr lang="en-NZ" sz="2400" dirty="0" err="1"/>
              <a:t>etwork</a:t>
            </a:r>
            <a:r>
              <a:rPr lang="en-NZ" sz="2400" dirty="0"/>
              <a:t> attacks  </a:t>
            </a:r>
          </a:p>
          <a:p>
            <a:pPr marL="457200" indent="-355600">
              <a:buNone/>
            </a:pPr>
            <a:r>
              <a:rPr lang="en-NZ" sz="2400" dirty="0"/>
              <a:t>-- Network  access controls</a:t>
            </a:r>
          </a:p>
          <a:p>
            <a:pPr marL="457200" indent="-355600">
              <a:buNone/>
            </a:pPr>
            <a:r>
              <a:rPr lang="en-NZ" sz="2400" dirty="0"/>
              <a:t>-- Securing  Ethernet networks </a:t>
            </a:r>
          </a:p>
          <a:p>
            <a:pPr marL="457200" indent="-355600">
              <a:buNone/>
            </a:pPr>
            <a:r>
              <a:rPr lang="en-NZ" sz="2400" dirty="0"/>
              <a:t>-- Securing wireless networks  </a:t>
            </a:r>
          </a:p>
          <a:p>
            <a:pPr marL="457200" indent="-355600">
              <a:buNone/>
            </a:pPr>
            <a:r>
              <a:rPr lang="en-NZ" sz="2400" dirty="0"/>
              <a:t>-</a:t>
            </a:r>
          </a:p>
          <a:p>
            <a:pPr marL="457200" indent="-355600">
              <a:buNone/>
            </a:pPr>
            <a:endParaRPr lang="en-US" sz="1600" dirty="0"/>
          </a:p>
          <a:p>
            <a:pPr marL="461963" indent="-360363">
              <a:buNone/>
            </a:pPr>
            <a:endParaRPr lang="en-US" sz="1600" dirty="0"/>
          </a:p>
          <a:p>
            <a:pPr marL="461963" indent="-360363">
              <a:buNone/>
            </a:pPr>
            <a:endParaRPr lang="en-US" sz="1600" dirty="0"/>
          </a:p>
          <a:p>
            <a:pPr marL="461963" indent="-360363">
              <a:buNone/>
            </a:pP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2AD804-1CB1-4F99-BBB4-19EC9081B0F4}"/>
              </a:ext>
            </a:extLst>
          </p:cNvPr>
          <p:cNvSpPr>
            <a:spLocks noGrp="1"/>
          </p:cNvSpPr>
          <p:nvPr>
            <p:ph type="title"/>
          </p:nvPr>
        </p:nvSpPr>
        <p:spPr/>
        <p:txBody>
          <a:bodyPr/>
          <a:lstStyle/>
          <a:p>
            <a:r>
              <a:rPr lang="en-US" dirty="0"/>
              <a:t>Figure 4-26: 802.11i or WPA Wireless LAN Access Control in 802.1X Mode</a:t>
            </a:r>
          </a:p>
        </p:txBody>
      </p:sp>
      <p:pic>
        <p:nvPicPr>
          <p:cNvPr id="5" name="Content Placeholder 4" descr="In the illustration, two linear networks are displayed one above the other, with a central authentication server shown as their common element on the left. &#10;The network on the top consists of sequentially connected Ethernet switch (Authenticator) and a wired client (Suppli-cant). &#10;The network on the bottom consists of sequentially connected Ethernet switch (not involved), wireless access point (Authenticator), and a wireless client (Supplicant). Wireless wave symbols are shown next to the access point and wire-less client. &#10;The connection between authenticator switch and the wired supplicant on the top reads, 802.1X with an Ethernet switch. At the bottom it reads: UTP access link (low interception threat, so no security needed to protect EAP). &#10;The connection between the wireless access point (Authenticator) and a wireless client (Supplicant) represented through a bidirectional arrow reads, 802.11i with an access point on the top. It reads radio link (high interception threat, so security is needed to protect EAP), below this connection.">
            <a:extLst>
              <a:ext uri="{FF2B5EF4-FFF2-40B4-BE49-F238E27FC236}">
                <a16:creationId xmlns:a16="http://schemas.microsoft.com/office/drawing/2014/main" id="{103411E6-96C3-4FBB-9515-0848B2D07F81}"/>
              </a:ext>
            </a:extLst>
          </p:cNvPr>
          <p:cNvPicPr>
            <a:picLocks noGrp="1" noChangeAspect="1"/>
          </p:cNvPicPr>
          <p:nvPr>
            <p:ph idx="1"/>
          </p:nvPr>
        </p:nvPicPr>
        <p:blipFill rotWithShape="1">
          <a:blip r:embed="rId3"/>
          <a:srcRect b="7167"/>
          <a:stretch/>
        </p:blipFill>
        <p:spPr>
          <a:xfrm>
            <a:off x="1874529" y="2252033"/>
            <a:ext cx="7870570" cy="4111668"/>
          </a:xfrm>
        </p:spPr>
      </p:pic>
    </p:spTree>
    <p:extLst>
      <p:ext uri="{BB962C8B-B14F-4D97-AF65-F5344CB8AC3E}">
        <p14:creationId xmlns:p14="http://schemas.microsoft.com/office/powerpoint/2010/main" val="394986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DBB9F7-147E-44D4-8A3F-FA77CDAFD705}"/>
              </a:ext>
            </a:extLst>
          </p:cNvPr>
          <p:cNvSpPr>
            <a:spLocks noGrp="1"/>
          </p:cNvSpPr>
          <p:nvPr>
            <p:ph type="title"/>
          </p:nvPr>
        </p:nvSpPr>
        <p:spPr/>
        <p:txBody>
          <a:bodyPr/>
          <a:lstStyle/>
          <a:p>
            <a:r>
              <a:rPr lang="en-US" dirty="0"/>
              <a:t>Figure 4-27: Extended EAP Protocols</a:t>
            </a:r>
          </a:p>
        </p:txBody>
      </p:sp>
      <p:pic>
        <p:nvPicPr>
          <p:cNvPr id="5" name="Content Placeholder 4" descr="The illustration shows a connection between the central authentication server and access point (authenticator), it is labeled &quot;Network&quot;. The access point (authenticator) is further connected to a wireless client (supplicant) through a two arrows. &#10;The arrow that connects the access point (authenticator) to wireless client (supplicant) is labeled “Outer authentication: Access point uses SSL/TLS to authenticate itself to client using a digital certificate. This establishes cryptographic pro-tection”. &#10;The arrow that connects wireless client (supplicant) to access point (authenticator) is labeled “Inner authentication: Under this cryptographic protection, supplicant authenticates itself to the access point using EAP.”&#10;The text, extended EAP standards: EAP-TLS, protected EAP (PEAP), etc. is written above the label of network. ">
            <a:extLst>
              <a:ext uri="{FF2B5EF4-FFF2-40B4-BE49-F238E27FC236}">
                <a16:creationId xmlns:a16="http://schemas.microsoft.com/office/drawing/2014/main" id="{DE239EDF-2DAB-4A8D-910F-2AD6E7697177}"/>
              </a:ext>
            </a:extLst>
          </p:cNvPr>
          <p:cNvPicPr>
            <a:picLocks noGrp="1" noChangeAspect="1"/>
          </p:cNvPicPr>
          <p:nvPr>
            <p:ph idx="1"/>
          </p:nvPr>
        </p:nvPicPr>
        <p:blipFill rotWithShape="1">
          <a:blip r:embed="rId3"/>
          <a:srcRect b="9759"/>
          <a:stretch/>
        </p:blipFill>
        <p:spPr>
          <a:xfrm>
            <a:off x="1981200" y="2150349"/>
            <a:ext cx="8229600" cy="3523942"/>
          </a:xfrm>
        </p:spPr>
      </p:pic>
    </p:spTree>
    <p:extLst>
      <p:ext uri="{BB962C8B-B14F-4D97-AF65-F5344CB8AC3E}">
        <p14:creationId xmlns:p14="http://schemas.microsoft.com/office/powerpoint/2010/main" val="21587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07235F-D482-4203-9169-377C4CA50B76}"/>
              </a:ext>
            </a:extLst>
          </p:cNvPr>
          <p:cNvSpPr>
            <a:spLocks noGrp="1"/>
          </p:cNvSpPr>
          <p:nvPr>
            <p:ph type="title"/>
          </p:nvPr>
        </p:nvSpPr>
        <p:spPr>
          <a:xfrm>
            <a:off x="0" y="92766"/>
            <a:ext cx="9238434" cy="1121126"/>
          </a:xfrm>
        </p:spPr>
        <p:txBody>
          <a:bodyPr/>
          <a:lstStyle/>
          <a:p>
            <a:r>
              <a:rPr lang="en-US" sz="3200" dirty="0"/>
              <a:t>Pre-Shared Key (PSK)/Personal Mode for 802.11i and EAP</a:t>
            </a:r>
          </a:p>
        </p:txBody>
      </p:sp>
      <p:pic>
        <p:nvPicPr>
          <p:cNvPr id="5" name="Content Placeholder 4" descr="The illustration shows an access point labeled supporting PSK-mode 802.11i or WPA, at the top center. At the bottom from left to right, three images of a laptops in sequence are shown. &#10;The connection from the central laptop to the access point is labeled, shared initial key and the connection from the access point to the laptop is labeled session key. &#10;Two more unidirectional arrows run to and fro the access point and the laptop on right, through packet strings. &#10;While the laptop on the left and center are superimposed with shared initial key. The laptop on the right in the se-quence is superimposed with both a shared initial key on the left and a session key on the right.&#10;Steps of authentication are detailed as follows:&#10;Step 1. All PCs have the same shared initial key written above the laptop on left. &#10;Step 2. Each PC authenticates to the access point (AP) with this key written on the left of the modem.&#10;Step 3. After a PC authenticates itself to the AP, the AP gives the PC an unshared session key written on the right of the modem.&#10;Step 4. The PC uses the session key for secure communication written above the laptop on right. &#10;">
            <a:extLst>
              <a:ext uri="{FF2B5EF4-FFF2-40B4-BE49-F238E27FC236}">
                <a16:creationId xmlns:a16="http://schemas.microsoft.com/office/drawing/2014/main" id="{E0378014-34AB-4972-BB28-1FA6469C89A1}"/>
              </a:ext>
            </a:extLst>
          </p:cNvPr>
          <p:cNvPicPr>
            <a:picLocks noGrp="1" noChangeAspect="1"/>
          </p:cNvPicPr>
          <p:nvPr>
            <p:ph idx="1"/>
          </p:nvPr>
        </p:nvPicPr>
        <p:blipFill rotWithShape="1">
          <a:blip r:embed="rId3"/>
          <a:srcRect b="4905"/>
          <a:stretch/>
        </p:blipFill>
        <p:spPr>
          <a:xfrm>
            <a:off x="3183778" y="1737987"/>
            <a:ext cx="5824444" cy="4211877"/>
          </a:xfrm>
        </p:spPr>
      </p:pic>
    </p:spTree>
    <p:extLst>
      <p:ext uri="{BB962C8B-B14F-4D97-AF65-F5344CB8AC3E}">
        <p14:creationId xmlns:p14="http://schemas.microsoft.com/office/powerpoint/2010/main" val="49988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121C70-D3C1-4CF6-B5D2-9E7C332DECA3}"/>
              </a:ext>
            </a:extLst>
          </p:cNvPr>
          <p:cNvSpPr>
            <a:spLocks noGrp="1"/>
          </p:cNvSpPr>
          <p:nvPr>
            <p:ph type="title"/>
          </p:nvPr>
        </p:nvSpPr>
        <p:spPr>
          <a:xfrm>
            <a:off x="1429566" y="265043"/>
            <a:ext cx="9238434" cy="1637961"/>
          </a:xfrm>
        </p:spPr>
        <p:txBody>
          <a:bodyPr>
            <a:normAutofit fontScale="90000"/>
          </a:bodyPr>
          <a:lstStyle/>
          <a:p>
            <a:r>
              <a:rPr lang="en-US" dirty="0"/>
              <a:t>OTHER MEANS OF PRTOECTION : Centralized Wireless Intrusion Detection System</a:t>
            </a:r>
          </a:p>
        </p:txBody>
      </p:sp>
      <p:pic>
        <p:nvPicPr>
          <p:cNvPr id="5" name="Content Placeholder 4" descr="The setup contains following network element images in a ring topology: A WIDS management console; Wireless IDS server superimposed by WIDS database; rouge (unauthorized) access point with little or no security; two legitimate ac-cess points; one unnamed access point. &#10;Access point labeled legitimate access point communicating to the IDS server through a unidirectional arrow labeled 1. Data. &#10;The IDS server communicates to the WIDS console through a unidirectional arrow labeled 2. Alerts. It also is connected to a drive by hacker through an unnamed access point and is labeled 2. Data. ">
            <a:extLst>
              <a:ext uri="{FF2B5EF4-FFF2-40B4-BE49-F238E27FC236}">
                <a16:creationId xmlns:a16="http://schemas.microsoft.com/office/drawing/2014/main" id="{1D649646-F4BD-4658-93A2-505635D3C7E7}"/>
              </a:ext>
            </a:extLst>
          </p:cNvPr>
          <p:cNvPicPr>
            <a:picLocks noGrp="1" noChangeAspect="1"/>
          </p:cNvPicPr>
          <p:nvPr>
            <p:ph idx="1"/>
          </p:nvPr>
        </p:nvPicPr>
        <p:blipFill rotWithShape="1">
          <a:blip r:embed="rId3"/>
          <a:srcRect b="13083"/>
          <a:stretch/>
        </p:blipFill>
        <p:spPr>
          <a:xfrm>
            <a:off x="1981200" y="2103412"/>
            <a:ext cx="8229600" cy="3758769"/>
          </a:xfrm>
        </p:spPr>
      </p:pic>
    </p:spTree>
    <p:extLst>
      <p:ext uri="{BB962C8B-B14F-4D97-AF65-F5344CB8AC3E}">
        <p14:creationId xmlns:p14="http://schemas.microsoft.com/office/powerpoint/2010/main" val="1456002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SSID? </a:t>
            </a:r>
          </a:p>
        </p:txBody>
      </p:sp>
      <p:sp>
        <p:nvSpPr>
          <p:cNvPr id="81922" name="Content Placeholder 1"/>
          <p:cNvSpPr>
            <a:spLocks noGrp="1"/>
          </p:cNvSpPr>
          <p:nvPr>
            <p:ph idx="1"/>
          </p:nvPr>
        </p:nvSpPr>
        <p:spPr/>
        <p:txBody>
          <a:bodyPr/>
          <a:lstStyle/>
          <a:p>
            <a:r>
              <a:rPr lang="en-US" dirty="0"/>
              <a:t>Service set identifier, or  SSID is an identifier for an access point </a:t>
            </a:r>
          </a:p>
          <a:p>
            <a:pPr lvl="1"/>
            <a:r>
              <a:rPr lang="en-US" dirty="0"/>
              <a:t>Users must know the SSID to use the access point </a:t>
            </a:r>
            <a:r>
              <a:rPr lang="en-US" dirty="0">
                <a:sym typeface="Wingdings" panose="05000000000000000000" pitchFamily="2" charset="2"/>
              </a:rPr>
              <a:t>  </a:t>
            </a:r>
            <a:r>
              <a:rPr lang="en-US" dirty="0"/>
              <a:t>Drive-by hacker needs to know the SSID to break in</a:t>
            </a:r>
          </a:p>
          <a:p>
            <a:pPr lvl="1"/>
            <a:r>
              <a:rPr lang="en-US" dirty="0"/>
              <a:t>Turning off SSID broadcasting ?  </a:t>
            </a:r>
            <a:r>
              <a:rPr lang="en-US" dirty="0">
                <a:sym typeface="Wingdings" panose="05000000000000000000" pitchFamily="2" charset="2"/>
              </a:rPr>
              <a:t>  </a:t>
            </a:r>
            <a:r>
              <a:rPr lang="en-US" dirty="0"/>
              <a:t>Can make access more difficult for ordinary users </a:t>
            </a:r>
          </a:p>
          <a:p>
            <a:pPr lvl="1"/>
            <a:r>
              <a:rPr lang="en-US" dirty="0"/>
              <a:t>AND </a:t>
            </a:r>
          </a:p>
          <a:p>
            <a:pPr lvl="1"/>
            <a:r>
              <a:rPr lang="en-US" dirty="0"/>
              <a:t>will not deter the attacker because  the SSID, is transmitted in the clear in each transmitted frame  </a:t>
            </a:r>
            <a:r>
              <a:rPr lang="en-US" dirty="0">
                <a:sym typeface="Wingdings" panose="05000000000000000000" pitchFamily="2" charset="2"/>
              </a:rPr>
              <a:t></a:t>
            </a:r>
            <a:endParaRPr lang="en-US" dirty="0"/>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563-65EF-9CEB-CE85-97D868987045}"/>
              </a:ext>
            </a:extLst>
          </p:cNvPr>
          <p:cNvSpPr>
            <a:spLocks noGrp="1"/>
          </p:cNvSpPr>
          <p:nvPr>
            <p:ph type="title"/>
          </p:nvPr>
        </p:nvSpPr>
        <p:spPr>
          <a:xfrm>
            <a:off x="4334256" y="1709739"/>
            <a:ext cx="7013194" cy="219646"/>
          </a:xfrm>
        </p:spPr>
        <p:txBody>
          <a:bodyPr>
            <a:normAutofit fontScale="90000"/>
          </a:bodyPr>
          <a:lstStyle/>
          <a:p>
            <a:r>
              <a:rPr lang="en-NZ" dirty="0"/>
              <a:t>Enter AI</a:t>
            </a:r>
          </a:p>
        </p:txBody>
      </p:sp>
      <p:sp>
        <p:nvSpPr>
          <p:cNvPr id="3" name="Text Placeholder 2">
            <a:extLst>
              <a:ext uri="{FF2B5EF4-FFF2-40B4-BE49-F238E27FC236}">
                <a16:creationId xmlns:a16="http://schemas.microsoft.com/office/drawing/2014/main" id="{D4A14558-EA50-E08D-8DBB-6C5229AD66A2}"/>
              </a:ext>
            </a:extLst>
          </p:cNvPr>
          <p:cNvSpPr>
            <a:spLocks noGrp="1"/>
          </p:cNvSpPr>
          <p:nvPr>
            <p:ph type="body" idx="1"/>
          </p:nvPr>
        </p:nvSpPr>
        <p:spPr>
          <a:xfrm>
            <a:off x="1421744" y="2590801"/>
            <a:ext cx="7722256" cy="3505200"/>
          </a:xfrm>
        </p:spPr>
        <p:txBody>
          <a:bodyPr>
            <a:normAutofit/>
          </a:bodyPr>
          <a:lstStyle/>
          <a:p>
            <a:r>
              <a:rPr lang="en-NZ" b="0" i="0" dirty="0">
                <a:effectLst/>
                <a:latin typeface="Arial" panose="020B0604020202020204" pitchFamily="34" charset="0"/>
              </a:rPr>
              <a:t>Dewangan, O., &amp; Sarkar, P. (2022). A Study on Network Security Using Deep Learning Methods. </a:t>
            </a:r>
            <a:r>
              <a:rPr lang="en-NZ" b="0" i="1" dirty="0">
                <a:effectLst/>
                <a:latin typeface="Arial" panose="020B0604020202020204" pitchFamily="34" charset="0"/>
              </a:rPr>
              <a:t>Advanced Engineering Science</a:t>
            </a:r>
            <a:r>
              <a:rPr lang="en-NZ" b="0" i="0" dirty="0">
                <a:effectLst/>
                <a:latin typeface="Arial" panose="020B0604020202020204" pitchFamily="34" charset="0"/>
              </a:rPr>
              <a:t>, </a:t>
            </a:r>
            <a:r>
              <a:rPr lang="en-NZ" b="0" i="1" dirty="0">
                <a:effectLst/>
                <a:latin typeface="Arial" panose="020B0604020202020204" pitchFamily="34" charset="0"/>
              </a:rPr>
              <a:t>54</a:t>
            </a:r>
            <a:r>
              <a:rPr lang="en-NZ" b="0" i="0" dirty="0">
                <a:effectLst/>
                <a:latin typeface="Arial" panose="020B0604020202020204" pitchFamily="34" charset="0"/>
              </a:rPr>
              <a:t>(02).</a:t>
            </a:r>
          </a:p>
          <a:p>
            <a:r>
              <a:rPr lang="en-NZ" b="0" i="0" dirty="0">
                <a:effectLst/>
                <a:latin typeface="Arial" panose="020B0604020202020204" pitchFamily="34" charset="0"/>
              </a:rPr>
              <a:t>Yu, J., Ye, X., &amp; Li, H. (2022). A high precision intrusion detection system for network security communication based on multi-scale convolutional neural network. </a:t>
            </a:r>
            <a:r>
              <a:rPr lang="en-NZ" b="0" i="1" dirty="0">
                <a:effectLst/>
                <a:latin typeface="Arial" panose="020B0604020202020204" pitchFamily="34" charset="0"/>
              </a:rPr>
              <a:t>Future Generation Computer Systems</a:t>
            </a:r>
            <a:r>
              <a:rPr lang="en-NZ" b="0" i="0" dirty="0">
                <a:effectLst/>
                <a:latin typeface="Arial" panose="020B0604020202020204" pitchFamily="34" charset="0"/>
              </a:rPr>
              <a:t>, </a:t>
            </a:r>
            <a:r>
              <a:rPr lang="en-NZ" b="0" i="1" dirty="0">
                <a:effectLst/>
                <a:latin typeface="Arial" panose="020B0604020202020204" pitchFamily="34" charset="0"/>
              </a:rPr>
              <a:t>129</a:t>
            </a:r>
            <a:r>
              <a:rPr lang="en-NZ" b="0" i="0" dirty="0">
                <a:effectLst/>
                <a:latin typeface="Arial" panose="020B0604020202020204" pitchFamily="34" charset="0"/>
              </a:rPr>
              <a:t>, 399-406.</a:t>
            </a:r>
            <a:endParaRPr lang="en-NZ" dirty="0"/>
          </a:p>
          <a:p>
            <a:endParaRPr lang="en-NZ" b="0" i="0" dirty="0">
              <a:effectLst/>
              <a:latin typeface="Arial" panose="020B0604020202020204" pitchFamily="34" charset="0"/>
            </a:endParaRPr>
          </a:p>
          <a:p>
            <a:endParaRPr lang="en-NZ" dirty="0"/>
          </a:p>
        </p:txBody>
      </p:sp>
    </p:spTree>
    <p:extLst>
      <p:ext uri="{BB962C8B-B14F-4D97-AF65-F5344CB8AC3E}">
        <p14:creationId xmlns:p14="http://schemas.microsoft.com/office/powerpoint/2010/main" val="202020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7086" y="381658"/>
            <a:ext cx="9238434" cy="857559"/>
          </a:xfrm>
        </p:spPr>
        <p:txBody>
          <a:bodyPr/>
          <a:lstStyle/>
          <a:p>
            <a:r>
              <a:rPr lang="en-US" dirty="0"/>
              <a:t>Specific Network Vulnerabilities </a:t>
            </a:r>
          </a:p>
        </p:txBody>
      </p:sp>
      <p:sp>
        <p:nvSpPr>
          <p:cNvPr id="18434" name="Content Placeholder 1"/>
          <p:cNvSpPr>
            <a:spLocks noGrp="1"/>
          </p:cNvSpPr>
          <p:nvPr>
            <p:ph idx="1"/>
          </p:nvPr>
        </p:nvSpPr>
        <p:spPr>
          <a:xfrm>
            <a:off x="562187" y="1524000"/>
            <a:ext cx="4497493" cy="4800600"/>
          </a:xfrm>
        </p:spPr>
        <p:txBody>
          <a:bodyPr>
            <a:normAutofit fontScale="92500" lnSpcReduction="10000"/>
          </a:bodyPr>
          <a:lstStyle/>
          <a:p>
            <a:pPr marL="0" indent="0">
              <a:buNone/>
            </a:pPr>
            <a:r>
              <a:rPr lang="en-US" dirty="0"/>
              <a:t>Cryptography  can be used to protect message confidentiality, authenticity, and integrity.</a:t>
            </a:r>
          </a:p>
          <a:p>
            <a:pPr marL="0" indent="0">
              <a:buNone/>
            </a:pPr>
            <a:r>
              <a:rPr lang="en-US" dirty="0">
                <a:solidFill>
                  <a:srgbClr val="FF0000"/>
                </a:solidFill>
                <a:highlight>
                  <a:srgbClr val="FFFF00"/>
                </a:highlight>
              </a:rPr>
              <a:t>However:</a:t>
            </a:r>
            <a:r>
              <a:rPr lang="en-US" dirty="0"/>
              <a:t>  the means of delivering the messages could be stopped, slowed, or altered OR the route of the message could be altered  </a:t>
            </a:r>
            <a:r>
              <a:rPr lang="en-US" dirty="0">
                <a:highlight>
                  <a:srgbClr val="FF0000"/>
                </a:highlight>
              </a:rPr>
              <a:t>OR</a:t>
            </a:r>
            <a:r>
              <a:rPr lang="en-US" dirty="0"/>
              <a:t> Messages could be redirected to false recipients </a:t>
            </a:r>
            <a:r>
              <a:rPr lang="en-US" dirty="0">
                <a:highlight>
                  <a:srgbClr val="FF0000"/>
                </a:highlight>
              </a:rPr>
              <a:t>OR</a:t>
            </a:r>
            <a:r>
              <a:rPr lang="en-US" dirty="0"/>
              <a:t>  an attacker could gain access to communication channels that were previously considered closed and confidential</a:t>
            </a:r>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3</a:t>
            </a:fld>
            <a:endParaRPr lang="en-US" dirty="0"/>
          </a:p>
        </p:txBody>
      </p:sp>
      <p:sp>
        <p:nvSpPr>
          <p:cNvPr id="7" name="Content Placeholder 1">
            <a:extLst>
              <a:ext uri="{FF2B5EF4-FFF2-40B4-BE49-F238E27FC236}">
                <a16:creationId xmlns:a16="http://schemas.microsoft.com/office/drawing/2014/main" id="{21CF02E8-38A6-4DC7-AD2C-D966E4794FFB}"/>
              </a:ext>
            </a:extLst>
          </p:cNvPr>
          <p:cNvSpPr txBox="1">
            <a:spLocks/>
          </p:cNvSpPr>
          <p:nvPr/>
        </p:nvSpPr>
        <p:spPr>
          <a:xfrm>
            <a:off x="5662507" y="1524000"/>
            <a:ext cx="5628640" cy="4240107"/>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FFFF00"/>
                </a:highlight>
              </a:rPr>
              <a:t>Therefore: The </a:t>
            </a:r>
            <a:r>
              <a:rPr lang="en-US" dirty="0"/>
              <a:t>Goals of Creating Secure Networks</a:t>
            </a:r>
          </a:p>
          <a:p>
            <a:pPr marL="1016000" lvl="1" indent="-457200">
              <a:buFont typeface="+mj-lt"/>
              <a:buAutoNum type="arabicPeriod"/>
            </a:pPr>
            <a:r>
              <a:rPr lang="en-US" sz="1800" dirty="0"/>
              <a:t>Availability-users have access to and network resources</a:t>
            </a:r>
          </a:p>
          <a:p>
            <a:pPr marL="1016000" lvl="1" indent="-457200">
              <a:buFont typeface="+mj-lt"/>
              <a:buAutoNum type="arabicPeriod"/>
            </a:pPr>
            <a:r>
              <a:rPr lang="en-US" sz="1800" dirty="0"/>
              <a:t>Confidentiality-prevent unauthorized users from gaining information </a:t>
            </a:r>
            <a:r>
              <a:rPr lang="en-US" sz="1800" dirty="0">
                <a:solidFill>
                  <a:srgbClr val="FF0000"/>
                </a:solidFill>
                <a:highlight>
                  <a:srgbClr val="FFFF00"/>
                </a:highlight>
              </a:rPr>
              <a:t>about the network</a:t>
            </a:r>
          </a:p>
          <a:p>
            <a:pPr marL="1016000" lvl="1" indent="-457200">
              <a:buFont typeface="+mj-lt"/>
              <a:buAutoNum type="arabicPeriod"/>
            </a:pPr>
            <a:r>
              <a:rPr lang="en-US" sz="1800" dirty="0">
                <a:highlight>
                  <a:srgbClr val="FF0000"/>
                </a:highlight>
              </a:rPr>
              <a:t>Functionality-</a:t>
            </a:r>
            <a:r>
              <a:rPr lang="en-US" sz="1800" dirty="0"/>
              <a:t>preventing attackers from altering the capabilities or normal operation of the network</a:t>
            </a:r>
          </a:p>
          <a:p>
            <a:pPr marL="1016000" lvl="1" indent="-457200">
              <a:buFont typeface="+mj-lt"/>
              <a:buAutoNum type="arabicPeriod"/>
            </a:pPr>
            <a:r>
              <a:rPr lang="en-US" sz="1800" dirty="0">
                <a:highlight>
                  <a:srgbClr val="FF0000"/>
                </a:highlight>
              </a:rPr>
              <a:t>Access control </a:t>
            </a:r>
            <a:r>
              <a:rPr lang="en-US" sz="1800" dirty="0"/>
              <a:t>-keep attackers or unauthorized employees from accessing internal information resources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219" y="422298"/>
            <a:ext cx="9238434" cy="857559"/>
          </a:xfrm>
        </p:spPr>
        <p:txBody>
          <a:bodyPr/>
          <a:lstStyle/>
          <a:p>
            <a:r>
              <a:rPr lang="en-US" dirty="0"/>
              <a:t>Denial of Service (DoS) Attack</a:t>
            </a:r>
          </a:p>
        </p:txBody>
      </p:sp>
      <p:sp>
        <p:nvSpPr>
          <p:cNvPr id="23554" name="Content Placeholder 1"/>
          <p:cNvSpPr>
            <a:spLocks noGrp="1"/>
          </p:cNvSpPr>
          <p:nvPr>
            <p:ph idx="1"/>
          </p:nvPr>
        </p:nvSpPr>
        <p:spPr>
          <a:xfrm>
            <a:off x="603219" y="1341120"/>
            <a:ext cx="10064781" cy="4754880"/>
          </a:xfrm>
        </p:spPr>
        <p:txBody>
          <a:bodyPr/>
          <a:lstStyle/>
          <a:p>
            <a:pPr lvl="1"/>
            <a:r>
              <a:rPr lang="en-US" dirty="0"/>
              <a:t>A denial-of-service (DoS)  attack : An attempt to make a server or network unavailable to legitimate users by flooding it with attack packets</a:t>
            </a:r>
            <a:r>
              <a:rPr lang="en-US" dirty="0">
                <a:sym typeface="Wingdings" panose="05000000000000000000" pitchFamily="2" charset="2"/>
              </a:rPr>
              <a:t> Leads to  st</a:t>
            </a:r>
            <a:r>
              <a:rPr lang="en-US" dirty="0"/>
              <a:t>opping critical services OR to slowly degrading services</a:t>
            </a:r>
          </a:p>
          <a:p>
            <a:pPr marL="0" indent="0">
              <a:buNone/>
            </a:pPr>
            <a:endParaRPr lang="en-US" dirty="0"/>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4</a:t>
            </a:fld>
            <a:endParaRPr lang="en-US" dirty="0"/>
          </a:p>
        </p:txBody>
      </p:sp>
      <p:sp>
        <p:nvSpPr>
          <p:cNvPr id="7" name="Content Placeholder 1">
            <a:extLst>
              <a:ext uri="{FF2B5EF4-FFF2-40B4-BE49-F238E27FC236}">
                <a16:creationId xmlns:a16="http://schemas.microsoft.com/office/drawing/2014/main" id="{F4041D7E-53EB-43CA-A25B-A80472FF2E8F}"/>
              </a:ext>
            </a:extLst>
          </p:cNvPr>
          <p:cNvSpPr txBox="1">
            <a:spLocks/>
          </p:cNvSpPr>
          <p:nvPr/>
        </p:nvSpPr>
        <p:spPr>
          <a:xfrm>
            <a:off x="427113" y="2551853"/>
            <a:ext cx="3318541" cy="3261360"/>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Direct :  victim flooded  with a stream of packets directly from the attacker’s computer</a:t>
            </a:r>
          </a:p>
          <a:p>
            <a:r>
              <a:rPr lang="en-US" dirty="0"/>
              <a:t>Indirect: attacker’s IP address is spoofed (i.e., faked) , attack appears to come from another computer</a:t>
            </a:r>
          </a:p>
          <a:p>
            <a:pPr marL="558800" lvl="1"/>
            <a:endParaRPr lang="en-US" dirty="0"/>
          </a:p>
        </p:txBody>
      </p:sp>
      <p:pic>
        <p:nvPicPr>
          <p:cNvPr id="8" name="Content Placeholder 4" descr="The illustration begins with a description inside a text box that reads as follows:&#10;Attacker’s IP address may be known or spoofed Attacker cannot see SYN-ACK responses if the source IP address is spoofed. Attacker must have more resources than victim Victim’s network is also clogged with SYN traffic Backscatter effects from victim can crash bots too. &#10;This is followed by a network of three PCs placed triangularly and labeled attacker, victim, and unintended victim. The IP addresses of these PCs are written below their labels and read 1.34.150.37, 60.168.47.47, and 22.18.11.40 respectively.&#10;The four step attack process is illustrated as follows:&#10;Step 1: Attacker sends continuous stream of SYN segments, Source IP: 22.18.11.40 (labelling the start of a string of packets, each containing the text SYN and superimposed on a unidirectional arrow from the attacker to the victim).&#10;Step 2: Victim is flooded with SYN packets (labelling the end of aforementioned string).&#10;Step 3: Victim allocates resources for connections and becomes overwhelmed (labelling a string of packets, each containing the text SYN-ACK and superimposed on a unidirectional arrow from the victim to the unintended victim).&#10;Step 4: Backscatter effects may harm the spoofed source (written next to the unintended victim).&#10;">
            <a:extLst>
              <a:ext uri="{FF2B5EF4-FFF2-40B4-BE49-F238E27FC236}">
                <a16:creationId xmlns:a16="http://schemas.microsoft.com/office/drawing/2014/main" id="{90DEC195-5D6B-46D9-A2C8-1B11287BE0BD}"/>
              </a:ext>
            </a:extLst>
          </p:cNvPr>
          <p:cNvPicPr>
            <a:picLocks noChangeAspect="1"/>
          </p:cNvPicPr>
          <p:nvPr/>
        </p:nvPicPr>
        <p:blipFill rotWithShape="1">
          <a:blip r:embed="rId3"/>
          <a:srcRect b="6237"/>
          <a:stretch/>
        </p:blipFill>
        <p:spPr>
          <a:xfrm>
            <a:off x="4487413" y="2552700"/>
            <a:ext cx="6773174"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31FE-3C0F-4523-B940-7158487E09BA}"/>
              </a:ext>
            </a:extLst>
          </p:cNvPr>
          <p:cNvSpPr>
            <a:spLocks noGrp="1"/>
          </p:cNvSpPr>
          <p:nvPr>
            <p:ph type="title"/>
          </p:nvPr>
        </p:nvSpPr>
        <p:spPr>
          <a:xfrm>
            <a:off x="-60567" y="117499"/>
            <a:ext cx="9238434" cy="857559"/>
          </a:xfrm>
        </p:spPr>
        <p:txBody>
          <a:bodyPr>
            <a:normAutofit fontScale="90000"/>
          </a:bodyPr>
          <a:lstStyle/>
          <a:p>
            <a:r>
              <a:rPr lang="en-US" dirty="0"/>
              <a:t>Common Types of Packets Used in DoS Attacks</a:t>
            </a:r>
          </a:p>
        </p:txBody>
      </p:sp>
      <p:pic>
        <p:nvPicPr>
          <p:cNvPr id="5" name="Content Placeholder 4" descr="This table shows just a few of the types of packets that could be sent in a DoS attack.&#10;">
            <a:extLst>
              <a:ext uri="{FF2B5EF4-FFF2-40B4-BE49-F238E27FC236}">
                <a16:creationId xmlns:a16="http://schemas.microsoft.com/office/drawing/2014/main" id="{8D33ACEE-9022-44C2-911B-788F60E345ED}"/>
              </a:ext>
            </a:extLst>
          </p:cNvPr>
          <p:cNvPicPr>
            <a:picLocks noGrp="1" noChangeAspect="1"/>
          </p:cNvPicPr>
          <p:nvPr>
            <p:ph idx="1"/>
          </p:nvPr>
        </p:nvPicPr>
        <p:blipFill rotWithShape="1">
          <a:blip r:embed="rId3"/>
          <a:srcRect b="18873"/>
          <a:stretch/>
        </p:blipFill>
        <p:spPr>
          <a:xfrm>
            <a:off x="5521917" y="594790"/>
            <a:ext cx="5982589" cy="2060357"/>
          </a:xfrm>
        </p:spPr>
      </p:pic>
      <p:sp>
        <p:nvSpPr>
          <p:cNvPr id="3" name="TextBox 2">
            <a:extLst>
              <a:ext uri="{FF2B5EF4-FFF2-40B4-BE49-F238E27FC236}">
                <a16:creationId xmlns:a16="http://schemas.microsoft.com/office/drawing/2014/main" id="{AE89D43C-5D26-4896-AD73-B2AA6A12D267}"/>
              </a:ext>
            </a:extLst>
          </p:cNvPr>
          <p:cNvSpPr txBox="1"/>
          <p:nvPr/>
        </p:nvSpPr>
        <p:spPr>
          <a:xfrm>
            <a:off x="57574" y="1397675"/>
            <a:ext cx="4168987" cy="1754326"/>
          </a:xfrm>
          <a:prstGeom prst="rect">
            <a:avLst/>
          </a:prstGeom>
          <a:noFill/>
        </p:spPr>
        <p:txBody>
          <a:bodyPr wrap="square" rtlCol="0">
            <a:spAutoFit/>
          </a:bodyPr>
          <a:lstStyle/>
          <a:p>
            <a:r>
              <a:rPr lang="en-NZ" dirty="0">
                <a:highlight>
                  <a:srgbClr val="FFFF00"/>
                </a:highlight>
              </a:rPr>
              <a:t>Ping Flood </a:t>
            </a:r>
            <a:r>
              <a:rPr lang="en-NZ" dirty="0"/>
              <a:t>A victim is flooded with ICMP (Internet Control Message Protocol) packets (also known as echo requests) that appear to be normal supervisory traffic. Bandwidth and CPU cycles are consumed to the point where the victim crashes.</a:t>
            </a:r>
          </a:p>
        </p:txBody>
      </p:sp>
      <p:sp>
        <p:nvSpPr>
          <p:cNvPr id="4" name="TextBox 3">
            <a:extLst>
              <a:ext uri="{FF2B5EF4-FFF2-40B4-BE49-F238E27FC236}">
                <a16:creationId xmlns:a16="http://schemas.microsoft.com/office/drawing/2014/main" id="{9445B55B-0DB5-4CC8-9FCA-D433E9B6CB68}"/>
              </a:ext>
            </a:extLst>
          </p:cNvPr>
          <p:cNvSpPr txBox="1"/>
          <p:nvPr/>
        </p:nvSpPr>
        <p:spPr>
          <a:xfrm>
            <a:off x="399823" y="3982997"/>
            <a:ext cx="4158827" cy="1200329"/>
          </a:xfrm>
          <a:prstGeom prst="rect">
            <a:avLst/>
          </a:prstGeom>
          <a:noFill/>
        </p:spPr>
        <p:txBody>
          <a:bodyPr wrap="square" rtlCol="0">
            <a:spAutoFit/>
          </a:bodyPr>
          <a:lstStyle/>
          <a:p>
            <a:r>
              <a:rPr lang="en-NZ" dirty="0">
                <a:highlight>
                  <a:srgbClr val="FFFF00"/>
                </a:highlight>
              </a:rPr>
              <a:t>HTTP Flood </a:t>
            </a:r>
            <a:r>
              <a:rPr lang="en-NZ" dirty="0"/>
              <a:t>A victim, typically a webserver, is flooded with application layer web requests. The webserver crashes due to insufficient memory and CPU power.</a:t>
            </a:r>
          </a:p>
        </p:txBody>
      </p:sp>
      <p:sp>
        <p:nvSpPr>
          <p:cNvPr id="6" name="TextBox 5">
            <a:extLst>
              <a:ext uri="{FF2B5EF4-FFF2-40B4-BE49-F238E27FC236}">
                <a16:creationId xmlns:a16="http://schemas.microsoft.com/office/drawing/2014/main" id="{DDDB2C2F-6C14-4EAE-99A4-0252CB60AF34}"/>
              </a:ext>
            </a:extLst>
          </p:cNvPr>
          <p:cNvSpPr txBox="1"/>
          <p:nvPr/>
        </p:nvSpPr>
        <p:spPr>
          <a:xfrm>
            <a:off x="4998720" y="3230881"/>
            <a:ext cx="6644640" cy="3416320"/>
          </a:xfrm>
          <a:prstGeom prst="rect">
            <a:avLst/>
          </a:prstGeom>
          <a:noFill/>
        </p:spPr>
        <p:txBody>
          <a:bodyPr wrap="square" rtlCol="0">
            <a:spAutoFit/>
          </a:bodyPr>
          <a:lstStyle/>
          <a:p>
            <a:pPr lvl="1"/>
            <a:endParaRPr lang="en-US" dirty="0"/>
          </a:p>
          <a:p>
            <a:pPr lvl="1"/>
            <a:r>
              <a:rPr lang="en-US" dirty="0"/>
              <a:t>DDoS attack – distributed denial of service attack</a:t>
            </a:r>
          </a:p>
          <a:p>
            <a:pPr lvl="1"/>
            <a:r>
              <a:rPr lang="en-US" dirty="0">
                <a:highlight>
                  <a:srgbClr val="FFFF00"/>
                </a:highlight>
              </a:rPr>
              <a:t>: </a:t>
            </a:r>
            <a:r>
              <a:rPr lang="en-US" dirty="0">
                <a:solidFill>
                  <a:srgbClr val="FF0000"/>
                </a:solidFill>
                <a:highlight>
                  <a:srgbClr val="FFFF00"/>
                </a:highlight>
              </a:rPr>
              <a:t>intermediaries</a:t>
            </a:r>
            <a:r>
              <a:rPr lang="en-US" dirty="0">
                <a:highlight>
                  <a:srgbClr val="FFFF00"/>
                </a:highlight>
              </a:rPr>
              <a:t>  </a:t>
            </a:r>
            <a:r>
              <a:rPr lang="en-US" dirty="0"/>
              <a:t>attack victims</a:t>
            </a:r>
          </a:p>
          <a:p>
            <a:pPr lvl="1"/>
            <a:r>
              <a:rPr lang="en-US" dirty="0"/>
              <a:t>--</a:t>
            </a:r>
            <a:r>
              <a:rPr lang="en-US" dirty="0">
                <a:solidFill>
                  <a:srgbClr val="7030A0"/>
                </a:solidFill>
                <a:highlight>
                  <a:srgbClr val="00FFFF"/>
                </a:highlight>
              </a:rPr>
              <a:t>Botmaster</a:t>
            </a:r>
            <a:r>
              <a:rPr lang="en-US" dirty="0">
                <a:solidFill>
                  <a:srgbClr val="7030A0"/>
                </a:solidFill>
              </a:rPr>
              <a:t> </a:t>
            </a:r>
            <a:r>
              <a:rPr lang="en-US" dirty="0"/>
              <a:t>controlled  bots</a:t>
            </a:r>
          </a:p>
          <a:p>
            <a:pPr lvl="1"/>
            <a:r>
              <a:rPr lang="en-US" dirty="0"/>
              <a:t>--Updatable  programs </a:t>
            </a:r>
            <a:r>
              <a:rPr lang="en-US" dirty="0">
                <a:sym typeface="Wingdings" panose="05000000000000000000" pitchFamily="2" charset="2"/>
              </a:rPr>
              <a:t> </a:t>
            </a:r>
            <a:r>
              <a:rPr lang="en-US" dirty="0">
                <a:solidFill>
                  <a:srgbClr val="7030A0"/>
                </a:solidFill>
                <a:highlight>
                  <a:srgbClr val="00FFFF"/>
                </a:highlight>
              </a:rPr>
              <a:t>Handler</a:t>
            </a:r>
            <a:r>
              <a:rPr lang="en-US" dirty="0"/>
              <a:t> can update the software to change the type of attack the bot can do AND  can update the bot to fix bugs</a:t>
            </a:r>
          </a:p>
          <a:p>
            <a:pPr lvl="1"/>
            <a:r>
              <a:rPr lang="en-US" dirty="0"/>
              <a:t>--In some attacks, legitimate traffic is used  as an attack weapon</a:t>
            </a:r>
          </a:p>
          <a:p>
            <a:pPr lvl="1"/>
            <a:r>
              <a:rPr lang="en-US" dirty="0"/>
              <a:t>-- Sell or lease the botnet to other criminals!</a:t>
            </a:r>
          </a:p>
          <a:p>
            <a:pPr lvl="1"/>
            <a:endParaRPr lang="en-US" dirty="0"/>
          </a:p>
          <a:p>
            <a:pPr lvl="1"/>
            <a:endParaRPr lang="en-US" dirty="0"/>
          </a:p>
          <a:p>
            <a:pPr lvl="2"/>
            <a:endParaRPr lang="en-US" dirty="0">
              <a:solidFill>
                <a:schemeClr val="accent4"/>
              </a:solidFill>
              <a:highlight>
                <a:srgbClr val="00FFFF"/>
              </a:highlight>
            </a:endParaRPr>
          </a:p>
        </p:txBody>
      </p:sp>
    </p:spTree>
    <p:extLst>
      <p:ext uri="{BB962C8B-B14F-4D97-AF65-F5344CB8AC3E}">
        <p14:creationId xmlns:p14="http://schemas.microsoft.com/office/powerpoint/2010/main" val="20322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89C695-0235-47B5-A8BB-03829948C31F}"/>
              </a:ext>
            </a:extLst>
          </p:cNvPr>
          <p:cNvSpPr>
            <a:spLocks noGrp="1"/>
          </p:cNvSpPr>
          <p:nvPr>
            <p:ph type="title"/>
          </p:nvPr>
        </p:nvSpPr>
        <p:spPr>
          <a:xfrm>
            <a:off x="922307" y="371475"/>
            <a:ext cx="9238434" cy="977785"/>
          </a:xfrm>
        </p:spPr>
        <p:txBody>
          <a:bodyPr>
            <a:normAutofit fontScale="90000"/>
          </a:bodyPr>
          <a:lstStyle/>
          <a:p>
            <a:r>
              <a:rPr lang="en-US" dirty="0"/>
              <a:t>DDoS Attacks:  (FIg.4.5) Fixing and Updating Bots; (Fig.4.6) using a handler</a:t>
            </a:r>
          </a:p>
        </p:txBody>
      </p:sp>
      <p:pic>
        <p:nvPicPr>
          <p:cNvPr id="11" name="Content Placeholder 10" descr="The illustration shows two PCs labeled attacker and victim, placed on the left and on the right with the following IP addresses 1.34.150.37 and 60.168.47.47.&#10;A set of three PCs placed one below the other and each labeled bot, is shown between the attacker and the victim.&#10;The steps followed by attacker are displayed as follows:&#10;Step 1: Attacker sends command to bots to flood victim. &#10;The attacker sends three packets labeled attack, fix and attack, and new functionality and attack to the three bots respectively. &#10;Step 2: Victim is flooded with ICMP, SYN, and UDP requests. &#10;The bots send strings of packets respectively with the text ICMP, SYN, and UDP to the victim. &#10;Step 3: Victim allocates resources for connections and becomes overwhelmed (written below the victim).&#10;A text box below the attacker reads: Fixes and updates can be sent to bots. New functionality can be implemented. &#10;A text box below the victim reads: Attacker doesn’t directly attack the victim. Attackers can use many bots to flood victims with different requests including ICMP (echo), SYN, UDP, etc.">
            <a:extLst>
              <a:ext uri="{FF2B5EF4-FFF2-40B4-BE49-F238E27FC236}">
                <a16:creationId xmlns:a16="http://schemas.microsoft.com/office/drawing/2014/main" id="{DC4FDAAF-E686-4D7D-9278-4F0F163B5B27}"/>
              </a:ext>
            </a:extLst>
          </p:cNvPr>
          <p:cNvPicPr>
            <a:picLocks noGrp="1" noChangeAspect="1"/>
          </p:cNvPicPr>
          <p:nvPr>
            <p:ph idx="1"/>
          </p:nvPr>
        </p:nvPicPr>
        <p:blipFill rotWithShape="1">
          <a:blip r:embed="rId3"/>
          <a:srcRect b="6523"/>
          <a:stretch/>
        </p:blipFill>
        <p:spPr>
          <a:xfrm>
            <a:off x="201050" y="1500426"/>
            <a:ext cx="5909536" cy="3985974"/>
          </a:xfrm>
        </p:spPr>
      </p:pic>
      <p:pic>
        <p:nvPicPr>
          <p:cNvPr id="4" name="Content Placeholder 8" descr="The illustration shows three PCs labeled handler, attacker and victim, respectively placed on the left, at the bottom, and on the right with IP addresses 12.4.103.34, 1.34.150.37, and 60.168.47.47.&#10;A set of three PCs placed one below the other and each labeled bot, are shown between the handler and the victim, above the attacker.&#10;The steps followed by attacker are displayed as follows:&#10;Step 1: Attacker sends command to handler depicted through a unidirectional arrow labeled attack. &#10;Step 2: Handler forwards command to bots to flood the victim. The command from handler to all the bots are depicted through unidirectional arrows labeled attack. &#10;Step 3: Victim is flooded with application layer requests (HTTP, IRC, SPAM) The command from bots to the victim is depicted through three strings of packets of HTTP, IRC, and SMTP respectively. &#10;Step 4: Victim allocates resources and becomes overwhelmed (written below the victim).&#10;A text box at the bottom reads: Handlers forward the attack command to bots Attackers can use to bots flood victims with application layer messages including HTTP, IRC, E-mail (SPAM), FTP, DNS, etc.">
            <a:extLst>
              <a:ext uri="{FF2B5EF4-FFF2-40B4-BE49-F238E27FC236}">
                <a16:creationId xmlns:a16="http://schemas.microsoft.com/office/drawing/2014/main" id="{42FCC63C-2C84-454A-867A-8A9DBA881BA4}"/>
              </a:ext>
            </a:extLst>
          </p:cNvPr>
          <p:cNvPicPr>
            <a:picLocks noChangeAspect="1"/>
          </p:cNvPicPr>
          <p:nvPr/>
        </p:nvPicPr>
        <p:blipFill rotWithShape="1">
          <a:blip r:embed="rId4"/>
          <a:srcRect b="5753"/>
          <a:stretch/>
        </p:blipFill>
        <p:spPr>
          <a:xfrm>
            <a:off x="6155926" y="2641601"/>
            <a:ext cx="6036074" cy="4216400"/>
          </a:xfrm>
          <a:prstGeom prst="rect">
            <a:avLst/>
          </a:prstGeom>
        </p:spPr>
      </p:pic>
    </p:spTree>
    <p:extLst>
      <p:ext uri="{BB962C8B-B14F-4D97-AF65-F5344CB8AC3E}">
        <p14:creationId xmlns:p14="http://schemas.microsoft.com/office/powerpoint/2010/main" val="301685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1326" y="279031"/>
            <a:ext cx="5849424" cy="1892669"/>
          </a:xfrm>
        </p:spPr>
        <p:txBody>
          <a:bodyPr>
            <a:normAutofit fontScale="90000"/>
          </a:bodyPr>
          <a:lstStyle/>
          <a:p>
            <a:r>
              <a:rPr lang="en-US" dirty="0"/>
              <a:t>Fig 4.8 Distributed Reflected DoS  (</a:t>
            </a:r>
            <a:r>
              <a:rPr lang="en-US" dirty="0" err="1"/>
              <a:t>DRDoS</a:t>
            </a:r>
            <a:r>
              <a:rPr lang="en-US" dirty="0"/>
              <a:t>) Attack</a:t>
            </a:r>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7</a:t>
            </a:fld>
            <a:endParaRPr lang="en-US" dirty="0"/>
          </a:p>
        </p:txBody>
      </p:sp>
      <p:pic>
        <p:nvPicPr>
          <p:cNvPr id="7" name="Content Placeholder 4" descr="The illustration shows PCs labeled attacker and victim, respectively placed on the left and on the right with their IP ad-dresses 1.34.150.37 and 60.168.47.47.&#10;A webserver, e-mail server, and DNS server are placed at the top of the illustration.&#10;The steps followed by attacker are displayed as follows:&#10;Step 1: Attacker sends spoofed requests to servers Source IP: 60.168.47.47 (written below the attacker).&#10;Step 2: Servers send responses to victim at 60.168.47.47 (written on the right to the set of servers).&#10;Step 3: Victim is flooded with response packets and crashes (written below the victim).&#10;Three unidirectional arrows run from the attacker to the set of servers, with a string of blank packets. Again, three unidirectional dotted arrows run from the set of servers to the victim, with a string of blank packets.&#10;A text box at the bottom of illustration reads: Attack appears to come from legitimate servers Blocking legitimate servers also harms victim. Servers have the capacity to handle the attack.">
            <a:extLst>
              <a:ext uri="{FF2B5EF4-FFF2-40B4-BE49-F238E27FC236}">
                <a16:creationId xmlns:a16="http://schemas.microsoft.com/office/drawing/2014/main" id="{7E906D16-CAD1-4B70-8AA8-176F497D2163}"/>
              </a:ext>
            </a:extLst>
          </p:cNvPr>
          <p:cNvPicPr>
            <a:picLocks noChangeAspect="1"/>
          </p:cNvPicPr>
          <p:nvPr/>
        </p:nvPicPr>
        <p:blipFill rotWithShape="1">
          <a:blip r:embed="rId2"/>
          <a:srcRect b="5714"/>
          <a:stretch/>
        </p:blipFill>
        <p:spPr>
          <a:xfrm>
            <a:off x="151325" y="2556933"/>
            <a:ext cx="6185442" cy="4148667"/>
          </a:xfrm>
          <a:prstGeom prst="rect">
            <a:avLst/>
          </a:prstGeom>
        </p:spPr>
      </p:pic>
      <p:sp>
        <p:nvSpPr>
          <p:cNvPr id="8" name="Title 2">
            <a:extLst>
              <a:ext uri="{FF2B5EF4-FFF2-40B4-BE49-F238E27FC236}">
                <a16:creationId xmlns:a16="http://schemas.microsoft.com/office/drawing/2014/main" id="{A24C0DF4-87EC-4BE8-BE4F-005423446BD4}"/>
              </a:ext>
            </a:extLst>
          </p:cNvPr>
          <p:cNvSpPr txBox="1">
            <a:spLocks/>
          </p:cNvSpPr>
          <p:nvPr/>
        </p:nvSpPr>
        <p:spPr>
          <a:xfrm>
            <a:off x="6922295" y="199046"/>
            <a:ext cx="4993480" cy="142972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n-US" dirty="0"/>
              <a:t>Fig. 4-73. PEER-to-peer redirect DoS attack</a:t>
            </a:r>
          </a:p>
        </p:txBody>
      </p:sp>
      <p:pic>
        <p:nvPicPr>
          <p:cNvPr id="9" name="Picture 8" descr="Diagram&#10;&#10;Description automatically generated">
            <a:extLst>
              <a:ext uri="{FF2B5EF4-FFF2-40B4-BE49-F238E27FC236}">
                <a16:creationId xmlns:a16="http://schemas.microsoft.com/office/drawing/2014/main" id="{DF74810E-524A-470E-8F4D-7C9E54209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44" y="1854200"/>
            <a:ext cx="5503531" cy="4536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66" y="333220"/>
            <a:ext cx="9238434" cy="857559"/>
          </a:xfrm>
        </p:spPr>
        <p:txBody>
          <a:bodyPr/>
          <a:lstStyle/>
          <a:p>
            <a:r>
              <a:rPr lang="en-US" dirty="0"/>
              <a:t>Protection?</a:t>
            </a:r>
          </a:p>
        </p:txBody>
      </p:sp>
      <p:sp>
        <p:nvSpPr>
          <p:cNvPr id="37890" name="Content Placeholder 1"/>
          <p:cNvSpPr>
            <a:spLocks noGrp="1"/>
          </p:cNvSpPr>
          <p:nvPr>
            <p:ph idx="1"/>
          </p:nvPr>
        </p:nvSpPr>
        <p:spPr>
          <a:xfrm>
            <a:off x="515166" y="1563290"/>
            <a:ext cx="4228284" cy="2207419"/>
          </a:xfrm>
        </p:spPr>
        <p:txBody>
          <a:bodyPr/>
          <a:lstStyle/>
          <a:p>
            <a:pPr marL="0" indent="0">
              <a:buNone/>
            </a:pPr>
            <a:r>
              <a:rPr lang="en-US" dirty="0"/>
              <a:t>Three common ways of stopping the DoS attacks</a:t>
            </a:r>
          </a:p>
          <a:p>
            <a:pPr lvl="1"/>
            <a:r>
              <a:rPr lang="en-US" dirty="0"/>
              <a:t>Black holing</a:t>
            </a:r>
          </a:p>
          <a:p>
            <a:pPr lvl="1"/>
            <a:r>
              <a:rPr lang="en-US" dirty="0"/>
              <a:t>Validating the handshake</a:t>
            </a:r>
          </a:p>
          <a:p>
            <a:pPr lvl="1"/>
            <a:r>
              <a:rPr lang="en-US" dirty="0"/>
              <a:t>Rate limiting</a:t>
            </a:r>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8</a:t>
            </a:fld>
            <a:endParaRPr lang="en-US" dirty="0"/>
          </a:p>
        </p:txBody>
      </p:sp>
      <p:pic>
        <p:nvPicPr>
          <p:cNvPr id="7" name="Content Placeholder 4" descr="The illustration on its left contains a corporate site depicted as a box that has a border firewall on its right. On the right are two adjacent boxes labeled ISP and internet backbone, such that the ISP box is shown between the border firewall and internet.&#10;A string of blank packets labeled attack packets is displayed between the border firewall and ISP. &#10;Reasons of difficulty of stopping the attacks are listed below:&#10;1. ISP access line saturated by attack packets.&#10;2. Attack packets blocked but....&#10;3. Legitimate packets cannot get through.&#10;4. Attacks must be stopped on the Internet.&#10;5. Other companies must harden hosts so they are not compromised and used in attacks.">
            <a:extLst>
              <a:ext uri="{FF2B5EF4-FFF2-40B4-BE49-F238E27FC236}">
                <a16:creationId xmlns:a16="http://schemas.microsoft.com/office/drawing/2014/main" id="{6E15E352-324B-4D4D-AA70-FEE9AACE6A56}"/>
              </a:ext>
            </a:extLst>
          </p:cNvPr>
          <p:cNvPicPr>
            <a:picLocks noChangeAspect="1"/>
          </p:cNvPicPr>
          <p:nvPr/>
        </p:nvPicPr>
        <p:blipFill rotWithShape="1">
          <a:blip r:embed="rId3"/>
          <a:srcRect b="6036"/>
          <a:stretch/>
        </p:blipFill>
        <p:spPr>
          <a:xfrm>
            <a:off x="4949747" y="1539033"/>
            <a:ext cx="6664481" cy="4463351"/>
          </a:xfrm>
          <a:prstGeom prst="rect">
            <a:avLst/>
          </a:prstGeom>
        </p:spPr>
      </p:pic>
      <p:sp>
        <p:nvSpPr>
          <p:cNvPr id="2" name="TextBox 1">
            <a:extLst>
              <a:ext uri="{FF2B5EF4-FFF2-40B4-BE49-F238E27FC236}">
                <a16:creationId xmlns:a16="http://schemas.microsoft.com/office/drawing/2014/main" id="{0F70273A-1641-438E-A861-0D5B81442372}"/>
              </a:ext>
            </a:extLst>
          </p:cNvPr>
          <p:cNvSpPr txBox="1"/>
          <p:nvPr/>
        </p:nvSpPr>
        <p:spPr>
          <a:xfrm>
            <a:off x="442913" y="4343400"/>
            <a:ext cx="3798887" cy="1569660"/>
          </a:xfrm>
          <a:prstGeom prst="rect">
            <a:avLst/>
          </a:prstGeom>
          <a:noFill/>
        </p:spPr>
        <p:txBody>
          <a:bodyPr wrap="square" rtlCol="0">
            <a:spAutoFit/>
          </a:bodyPr>
          <a:lstStyle/>
          <a:p>
            <a:r>
              <a:rPr lang="en-NZ" sz="2400" dirty="0">
                <a:solidFill>
                  <a:srgbClr val="7030A0"/>
                </a:solidFill>
                <a:highlight>
                  <a:srgbClr val="00FFFF"/>
                </a:highlight>
              </a:rPr>
              <a:t>Read about Smurf Flood attacks and  sending malformed  packet attacks  in your eBook </a:t>
            </a:r>
          </a:p>
        </p:txBody>
      </p:sp>
      <p:sp>
        <p:nvSpPr>
          <p:cNvPr id="3" name="TextBox 2">
            <a:extLst>
              <a:ext uri="{FF2B5EF4-FFF2-40B4-BE49-F238E27FC236}">
                <a16:creationId xmlns:a16="http://schemas.microsoft.com/office/drawing/2014/main" id="{A6C5A504-3B5C-4D31-1364-4882143AA440}"/>
              </a:ext>
            </a:extLst>
          </p:cNvPr>
          <p:cNvSpPr txBox="1"/>
          <p:nvPr/>
        </p:nvSpPr>
        <p:spPr>
          <a:xfrm>
            <a:off x="6935218" y="668989"/>
            <a:ext cx="2467048" cy="369332"/>
          </a:xfrm>
          <a:prstGeom prst="rect">
            <a:avLst/>
          </a:prstGeom>
          <a:noFill/>
        </p:spPr>
        <p:txBody>
          <a:bodyPr wrap="square" rtlCol="0">
            <a:spAutoFit/>
          </a:bodyPr>
          <a:lstStyle/>
          <a:p>
            <a:r>
              <a:rPr lang="en-NZ" b="1" dirty="0"/>
              <a:t>Fig . 4.11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7642" y="303637"/>
            <a:ext cx="3973072" cy="857559"/>
          </a:xfrm>
        </p:spPr>
        <p:txBody>
          <a:bodyPr>
            <a:normAutofit/>
          </a:bodyPr>
          <a:lstStyle/>
          <a:p>
            <a:r>
              <a:rPr lang="en-US" spc="-400" dirty="0"/>
              <a:t>A   R  </a:t>
            </a:r>
            <a:r>
              <a:rPr lang="en-US" dirty="0"/>
              <a:t>P Poisoning </a:t>
            </a:r>
          </a:p>
        </p:txBody>
      </p:sp>
      <p:sp>
        <p:nvSpPr>
          <p:cNvPr id="45058" name="Content Placeholder 1"/>
          <p:cNvSpPr>
            <a:spLocks noGrp="1"/>
          </p:cNvSpPr>
          <p:nvPr>
            <p:ph idx="1"/>
          </p:nvPr>
        </p:nvSpPr>
        <p:spPr>
          <a:xfrm>
            <a:off x="125643" y="2024244"/>
            <a:ext cx="2673398" cy="3217101"/>
          </a:xfrm>
        </p:spPr>
        <p:txBody>
          <a:bodyPr>
            <a:noAutofit/>
          </a:bodyPr>
          <a:lstStyle/>
          <a:p>
            <a:pPr marL="0" indent="0">
              <a:buNone/>
            </a:pPr>
            <a:r>
              <a:rPr lang="en-US" sz="2000" spc="-300" dirty="0">
                <a:solidFill>
                  <a:srgbClr val="7030A0"/>
                </a:solidFill>
                <a:highlight>
                  <a:srgbClr val="FFFF00"/>
                </a:highlight>
              </a:rPr>
              <a:t>A R </a:t>
            </a:r>
            <a:r>
              <a:rPr lang="en-US" sz="2000" dirty="0">
                <a:solidFill>
                  <a:srgbClr val="7030A0"/>
                </a:solidFill>
                <a:highlight>
                  <a:srgbClr val="FFFF00"/>
                </a:highlight>
              </a:rPr>
              <a:t>P poisoning</a:t>
            </a:r>
          </a:p>
          <a:p>
            <a:pPr marL="0" indent="0">
              <a:buNone/>
            </a:pPr>
            <a:r>
              <a:rPr lang="en-US" sz="2000" dirty="0">
                <a:solidFill>
                  <a:srgbClr val="7030A0"/>
                </a:solidFill>
                <a:highlight>
                  <a:srgbClr val="FFFF00"/>
                </a:highlight>
              </a:rPr>
              <a:t>Network attack that manipulates host </a:t>
            </a:r>
            <a:r>
              <a:rPr lang="en-US" sz="2000" spc="-200" dirty="0">
                <a:solidFill>
                  <a:srgbClr val="7030A0"/>
                </a:solidFill>
                <a:highlight>
                  <a:srgbClr val="FFFF00"/>
                </a:highlight>
              </a:rPr>
              <a:t>A R </a:t>
            </a:r>
            <a:r>
              <a:rPr lang="en-US" sz="2000" dirty="0">
                <a:solidFill>
                  <a:srgbClr val="7030A0"/>
                </a:solidFill>
                <a:highlight>
                  <a:srgbClr val="FFFF00"/>
                </a:highlight>
              </a:rPr>
              <a:t>P tables to reroute </a:t>
            </a:r>
            <a:r>
              <a:rPr lang="en-US" sz="2000" spc="-200" dirty="0">
                <a:solidFill>
                  <a:srgbClr val="7030A0"/>
                </a:solidFill>
                <a:highlight>
                  <a:srgbClr val="FFFF00"/>
                </a:highlight>
              </a:rPr>
              <a:t>L A </a:t>
            </a:r>
            <a:r>
              <a:rPr lang="en-US" sz="2000" dirty="0">
                <a:solidFill>
                  <a:srgbClr val="7030A0"/>
                </a:solidFill>
                <a:highlight>
                  <a:srgbClr val="FFFF00"/>
                </a:highlight>
              </a:rPr>
              <a:t>N traffic</a:t>
            </a:r>
          </a:p>
          <a:p>
            <a:pPr marL="0" indent="0">
              <a:buNone/>
            </a:pPr>
            <a:r>
              <a:rPr lang="en-US" sz="2000" dirty="0">
                <a:solidFill>
                  <a:srgbClr val="7030A0"/>
                </a:solidFill>
                <a:highlight>
                  <a:srgbClr val="FFFF00"/>
                </a:highlight>
              </a:rPr>
              <a:t>Reroutes for a man-in-the-middle attack</a:t>
            </a:r>
          </a:p>
          <a:p>
            <a:pPr marL="0" indent="0">
              <a:buNone/>
            </a:pPr>
            <a:r>
              <a:rPr lang="en-US" sz="2000" dirty="0">
                <a:solidFill>
                  <a:srgbClr val="7030A0"/>
                </a:solidFill>
                <a:highlight>
                  <a:srgbClr val="FFFF00"/>
                </a:highlight>
              </a:rPr>
              <a:t>Continuous stream of spoofed </a:t>
            </a:r>
            <a:r>
              <a:rPr lang="en-US" sz="2000" spc="-200" dirty="0">
                <a:solidFill>
                  <a:srgbClr val="7030A0"/>
                </a:solidFill>
                <a:highlight>
                  <a:srgbClr val="FFFF00"/>
                </a:highlight>
              </a:rPr>
              <a:t>A R </a:t>
            </a:r>
            <a:r>
              <a:rPr lang="en-US" sz="2000" dirty="0">
                <a:solidFill>
                  <a:srgbClr val="7030A0"/>
                </a:solidFill>
                <a:highlight>
                  <a:srgbClr val="FFFF00"/>
                </a:highlight>
              </a:rPr>
              <a:t>P replies</a:t>
            </a:r>
          </a:p>
          <a:p>
            <a:pPr marL="0" indent="0">
              <a:buNone/>
            </a:pPr>
            <a:r>
              <a:rPr lang="en-US" sz="2000" dirty="0">
                <a:solidFill>
                  <a:srgbClr val="7030A0"/>
                </a:solidFill>
                <a:highlight>
                  <a:srgbClr val="FFFF00"/>
                </a:highlight>
              </a:rPr>
              <a:t>False </a:t>
            </a:r>
            <a:r>
              <a:rPr lang="en-US" sz="2000" spc="-200" dirty="0">
                <a:solidFill>
                  <a:srgbClr val="7030A0"/>
                </a:solidFill>
                <a:highlight>
                  <a:srgbClr val="FFFF00"/>
                </a:highlight>
              </a:rPr>
              <a:t>A R </a:t>
            </a:r>
            <a:r>
              <a:rPr lang="en-US" sz="2000" dirty="0">
                <a:solidFill>
                  <a:srgbClr val="7030A0"/>
                </a:solidFill>
                <a:highlight>
                  <a:srgbClr val="FFFF00"/>
                </a:highlight>
              </a:rPr>
              <a:t>P replies redirect traffic</a:t>
            </a:r>
          </a:p>
          <a:p>
            <a:pPr marL="0" indent="0">
              <a:buNone/>
            </a:pPr>
            <a:r>
              <a:rPr lang="en-US" sz="2000" dirty="0">
                <a:solidFill>
                  <a:srgbClr val="7030A0"/>
                </a:solidFill>
                <a:highlight>
                  <a:srgbClr val="FFFF00"/>
                </a:highlight>
              </a:rPr>
              <a:t>Gateway and hosts are poisoned</a:t>
            </a:r>
          </a:p>
        </p:txBody>
      </p:sp>
      <p:sp>
        <p:nvSpPr>
          <p:cNvPr id="6" name="Slide Number Placeholder 5"/>
          <p:cNvSpPr>
            <a:spLocks noGrp="1"/>
          </p:cNvSpPr>
          <p:nvPr>
            <p:ph type="sldNum" sz="quarter" idx="12"/>
          </p:nvPr>
        </p:nvSpPr>
        <p:spPr>
          <a:xfrm>
            <a:off x="1524000" y="6324600"/>
            <a:ext cx="9144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4-</a:t>
            </a:r>
            <a:fld id="{21BF7EB3-2CE8-4ED7-A796-DCA3887A50B6}" type="slidenum">
              <a:rPr lang="en-US" smtClean="0"/>
              <a:pPr/>
              <a:t>9</a:t>
            </a:fld>
            <a:endParaRPr lang="en-US" dirty="0"/>
          </a:p>
        </p:txBody>
      </p:sp>
      <p:pic>
        <p:nvPicPr>
          <p:cNvPr id="7" name="Picture 6" descr="Address Resolution Protocols">
            <a:extLst>
              <a:ext uri="{FF2B5EF4-FFF2-40B4-BE49-F238E27FC236}">
                <a16:creationId xmlns:a16="http://schemas.microsoft.com/office/drawing/2014/main" id="{B7FD7133-87CF-4499-9F00-749F848A5E79}"/>
              </a:ext>
            </a:extLst>
          </p:cNvPr>
          <p:cNvPicPr>
            <a:picLocks noChangeAspect="1"/>
          </p:cNvPicPr>
          <p:nvPr/>
        </p:nvPicPr>
        <p:blipFill rotWithShape="1">
          <a:blip r:embed="rId2"/>
          <a:srcRect b="17590"/>
          <a:stretch/>
        </p:blipFill>
        <p:spPr>
          <a:xfrm>
            <a:off x="6912712" y="3599018"/>
            <a:ext cx="5092808" cy="1938016"/>
          </a:xfrm>
          <a:prstGeom prst="rect">
            <a:avLst/>
          </a:prstGeom>
        </p:spPr>
      </p:pic>
      <p:sp>
        <p:nvSpPr>
          <p:cNvPr id="8" name="Content Placeholder 1">
            <a:extLst>
              <a:ext uri="{FF2B5EF4-FFF2-40B4-BE49-F238E27FC236}">
                <a16:creationId xmlns:a16="http://schemas.microsoft.com/office/drawing/2014/main" id="{4514687A-1B09-47EE-A53D-9B06F562B279}"/>
              </a:ext>
            </a:extLst>
          </p:cNvPr>
          <p:cNvSpPr txBox="1">
            <a:spLocks/>
          </p:cNvSpPr>
          <p:nvPr/>
        </p:nvSpPr>
        <p:spPr>
          <a:xfrm>
            <a:off x="8322733" y="482600"/>
            <a:ext cx="3448131" cy="2661915"/>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Address Resolution Protocol (ARP)</a:t>
            </a:r>
          </a:p>
          <a:p>
            <a:pPr lvl="1"/>
            <a:r>
              <a:rPr lang="en-US" dirty="0"/>
              <a:t>--Used to resolve 32-bit IP addresses into 48-bit local MAC addresses</a:t>
            </a:r>
          </a:p>
          <a:p>
            <a:pPr lvl="1"/>
            <a:r>
              <a:rPr lang="en-US" dirty="0"/>
              <a:t>--Hosts on the same network must know each other’s MAC addresses before they can send and receive packets using IP addresses</a:t>
            </a:r>
          </a:p>
          <a:p>
            <a:pPr lvl="1"/>
            <a:r>
              <a:rPr lang="en-US" dirty="0"/>
              <a:t>--Hosts build ARP tables</a:t>
            </a:r>
          </a:p>
        </p:txBody>
      </p:sp>
      <p:sp>
        <p:nvSpPr>
          <p:cNvPr id="9" name="Content Placeholder 1">
            <a:extLst>
              <a:ext uri="{FF2B5EF4-FFF2-40B4-BE49-F238E27FC236}">
                <a16:creationId xmlns:a16="http://schemas.microsoft.com/office/drawing/2014/main" id="{748703B7-985C-422B-BD19-FCB99C8AFEF3}"/>
              </a:ext>
            </a:extLst>
          </p:cNvPr>
          <p:cNvSpPr txBox="1">
            <a:spLocks/>
          </p:cNvSpPr>
          <p:nvPr/>
        </p:nvSpPr>
        <p:spPr>
          <a:xfrm>
            <a:off x="2973545" y="1346200"/>
            <a:ext cx="3827515" cy="3714411"/>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problem: </a:t>
            </a:r>
            <a:r>
              <a:rPr lang="en-US" spc="-300" dirty="0"/>
              <a:t>A R </a:t>
            </a:r>
            <a:r>
              <a:rPr lang="en-US" dirty="0"/>
              <a:t>P requests and replies do </a:t>
            </a:r>
            <a:r>
              <a:rPr lang="en-US" spc="-300" dirty="0"/>
              <a:t>N O </a:t>
            </a:r>
            <a:r>
              <a:rPr lang="en-US" dirty="0"/>
              <a:t>T require authentication or verification</a:t>
            </a:r>
          </a:p>
          <a:p>
            <a:pPr lvl="1"/>
            <a:r>
              <a:rPr lang="en-US" dirty="0"/>
              <a:t>==All hosts trust all </a:t>
            </a:r>
            <a:r>
              <a:rPr lang="en-US" spc="-250" dirty="0"/>
              <a:t>A R </a:t>
            </a:r>
            <a:r>
              <a:rPr lang="en-US" dirty="0"/>
              <a:t>P replies</a:t>
            </a:r>
          </a:p>
          <a:p>
            <a:pPr lvl="1"/>
            <a:r>
              <a:rPr lang="en-US" spc="-250" dirty="0"/>
              <a:t>==A R </a:t>
            </a:r>
            <a:r>
              <a:rPr lang="en-US" dirty="0"/>
              <a:t>P spoofing uses false </a:t>
            </a:r>
            <a:r>
              <a:rPr lang="en-US" spc="-250" dirty="0"/>
              <a:t>A R </a:t>
            </a:r>
            <a:r>
              <a:rPr lang="en-US" dirty="0"/>
              <a:t>P replies to map any </a:t>
            </a:r>
            <a:r>
              <a:rPr lang="en-US" spc="-250" dirty="0"/>
              <a:t>I </a:t>
            </a:r>
            <a:r>
              <a:rPr lang="en-US" dirty="0"/>
              <a:t>P address to any </a:t>
            </a:r>
            <a:r>
              <a:rPr lang="en-US" spc="-250" dirty="0"/>
              <a:t>M A </a:t>
            </a:r>
            <a:r>
              <a:rPr lang="en-US" dirty="0"/>
              <a:t>C address</a:t>
            </a:r>
          </a:p>
          <a:p>
            <a:pPr lvl="1"/>
            <a:r>
              <a:rPr lang="en-US" dirty="0"/>
              <a:t>==An attacker can manipulate </a:t>
            </a:r>
            <a:r>
              <a:rPr lang="en-US" spc="-250" dirty="0"/>
              <a:t>A R </a:t>
            </a:r>
            <a:r>
              <a:rPr lang="en-US" dirty="0"/>
              <a:t>P tables on all </a:t>
            </a:r>
            <a:r>
              <a:rPr lang="en-US" spc="-250" dirty="0"/>
              <a:t>L A </a:t>
            </a:r>
            <a:r>
              <a:rPr lang="en-US" dirty="0"/>
              <a:t>N hosts</a:t>
            </a:r>
          </a:p>
          <a:p>
            <a:pPr lvl="1"/>
            <a:r>
              <a:rPr lang="en-US" dirty="0"/>
              <a:t>==The attacker must send a continuous stream of unsolicited </a:t>
            </a:r>
            <a:r>
              <a:rPr lang="en-US" spc="-250" dirty="0"/>
              <a:t>A R </a:t>
            </a:r>
            <a:r>
              <a:rPr lang="en-US" dirty="0"/>
              <a:t>P replies</a:t>
            </a:r>
          </a:p>
        </p:txBody>
      </p:sp>
      <p:sp>
        <p:nvSpPr>
          <p:cNvPr id="10" name="Content Placeholder 1">
            <a:extLst>
              <a:ext uri="{FF2B5EF4-FFF2-40B4-BE49-F238E27FC236}">
                <a16:creationId xmlns:a16="http://schemas.microsoft.com/office/drawing/2014/main" id="{8B10C090-1B38-4814-A532-68611180FC55}"/>
              </a:ext>
            </a:extLst>
          </p:cNvPr>
          <p:cNvSpPr txBox="1">
            <a:spLocks/>
          </p:cNvSpPr>
          <p:nvPr/>
        </p:nvSpPr>
        <p:spPr>
          <a:xfrm>
            <a:off x="2775808" y="5241345"/>
            <a:ext cx="3309702" cy="1271239"/>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Preventing ARP Poisoning</a:t>
            </a:r>
          </a:p>
          <a:p>
            <a:pPr lvl="1"/>
            <a:r>
              <a:rPr lang="en-US" dirty="0"/>
              <a:t>Static tables</a:t>
            </a:r>
          </a:p>
          <a:p>
            <a:pPr lvl="1"/>
            <a:r>
              <a:rPr lang="en-US" dirty="0"/>
              <a:t>Limit local access</a:t>
            </a:r>
          </a:p>
        </p:txBody>
      </p:sp>
      <p:sp>
        <p:nvSpPr>
          <p:cNvPr id="2" name="TextBox 1">
            <a:extLst>
              <a:ext uri="{FF2B5EF4-FFF2-40B4-BE49-F238E27FC236}">
                <a16:creationId xmlns:a16="http://schemas.microsoft.com/office/drawing/2014/main" id="{AFF58C35-F4E9-C06B-26EB-E18A09A23D0B}"/>
              </a:ext>
            </a:extLst>
          </p:cNvPr>
          <p:cNvSpPr txBox="1"/>
          <p:nvPr/>
        </p:nvSpPr>
        <p:spPr>
          <a:xfrm>
            <a:off x="5702785" y="6135554"/>
            <a:ext cx="5092808" cy="646331"/>
          </a:xfrm>
          <a:prstGeom prst="rect">
            <a:avLst/>
          </a:prstGeom>
          <a:noFill/>
        </p:spPr>
        <p:txBody>
          <a:bodyPr wrap="square" rtlCol="0">
            <a:spAutoFit/>
          </a:bodyPr>
          <a:lstStyle/>
          <a:p>
            <a:r>
              <a:rPr lang="en-NZ" dirty="0"/>
              <a:t>Watch </a:t>
            </a:r>
            <a:r>
              <a:rPr lang="en-NZ" dirty="0">
                <a:hlinkClick r:id="rId3"/>
              </a:rPr>
              <a:t>https://www.youtube.com/watch?v=A7nih6SANYs</a:t>
            </a:r>
            <a:r>
              <a:rPr lang="en-NZ"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2323</Words>
  <Application>Microsoft Office PowerPoint</Application>
  <PresentationFormat>Widescreen</PresentationFormat>
  <Paragraphs>180</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COMP821 semester 1 2024</vt:lpstr>
      <vt:lpstr>Orientation</vt:lpstr>
      <vt:lpstr>Specific Network Vulnerabilities </vt:lpstr>
      <vt:lpstr>Denial of Service (DoS) Attack</vt:lpstr>
      <vt:lpstr>Common Types of Packets Used in DoS Attacks</vt:lpstr>
      <vt:lpstr>DDoS Attacks:  (FIg.4.5) Fixing and Updating Bots; (Fig.4.6) using a handler</vt:lpstr>
      <vt:lpstr>Fig 4.8 Distributed Reflected DoS  (DRDoS) Attack</vt:lpstr>
      <vt:lpstr>Protection?</vt:lpstr>
      <vt:lpstr>A   R  P Poisoning </vt:lpstr>
      <vt:lpstr>Fig. 4.14 Normal ARP Traffic</vt:lpstr>
      <vt:lpstr>Fig. 4.15 ARP Poisoning</vt:lpstr>
      <vt:lpstr>Access Control for Networks</vt:lpstr>
      <vt:lpstr>Ethernet Security</vt:lpstr>
      <vt:lpstr>The Extensible Authentication Protocol (EAP)</vt:lpstr>
      <vt:lpstr>Wireless Security</vt:lpstr>
      <vt:lpstr>Fig.4-21: Wireless Network Access</vt:lpstr>
      <vt:lpstr>PowerPoint Presentation</vt:lpstr>
      <vt:lpstr>Fig. 4-25 Disassociation and Jamming</vt:lpstr>
      <vt:lpstr> Wireless Security protocols</vt:lpstr>
      <vt:lpstr>Figure 4-26: 802.11i or WPA Wireless LAN Access Control in 802.1X Mode</vt:lpstr>
      <vt:lpstr>Figure 4-27: Extended EAP Protocols</vt:lpstr>
      <vt:lpstr>Pre-Shared Key (PSK)/Personal Mode for 802.11i and EAP</vt:lpstr>
      <vt:lpstr>OTHER MEANS OF PRTOECTION : Centralized Wireless Intrusion Detection System</vt:lpstr>
      <vt:lpstr>SSID? </vt:lpstr>
      <vt:lpstr>Enter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 semester 1 2022</dc:title>
  <dc:creator>Krassie Petrova</dc:creator>
  <cp:lastModifiedBy>Krassie Petrova</cp:lastModifiedBy>
  <cp:revision>18</cp:revision>
  <dcterms:created xsi:type="dcterms:W3CDTF">2022-02-25T00:19:50Z</dcterms:created>
  <dcterms:modified xsi:type="dcterms:W3CDTF">2024-03-22T00:20:05Z</dcterms:modified>
</cp:coreProperties>
</file>