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17"/>
  </p:notesMasterIdLst>
  <p:handoutMasterIdLst>
    <p:handoutMasterId r:id="rId18"/>
  </p:handoutMasterIdLst>
  <p:sldIdLst>
    <p:sldId id="467" r:id="rId2"/>
    <p:sldId id="426" r:id="rId3"/>
    <p:sldId id="365" r:id="rId4"/>
    <p:sldId id="471" r:id="rId5"/>
    <p:sldId id="472" r:id="rId6"/>
    <p:sldId id="469" r:id="rId7"/>
    <p:sldId id="389" r:id="rId8"/>
    <p:sldId id="366" r:id="rId9"/>
    <p:sldId id="371" r:id="rId10"/>
    <p:sldId id="395" r:id="rId11"/>
    <p:sldId id="473" r:id="rId12"/>
    <p:sldId id="396" r:id="rId13"/>
    <p:sldId id="430" r:id="rId14"/>
    <p:sldId id="413" r:id="rId15"/>
    <p:sldId id="4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4" pos="54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833" autoAdjust="0"/>
  </p:normalViewPr>
  <p:slideViewPr>
    <p:cSldViewPr snapToGrid="0" snapToObjects="1">
      <p:cViewPr varScale="1">
        <p:scale>
          <a:sx n="79" d="100"/>
          <a:sy n="79" d="100"/>
        </p:scale>
        <p:origin x="1598" y="67"/>
      </p:cViewPr>
      <p:guideLst>
        <p:guide orient="horz" pos="2160"/>
        <p:guide pos="2880"/>
        <p:guide pos="54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54"/>
    </p:cViewPr>
  </p:sorterViewPr>
  <p:notesViewPr>
    <p:cSldViewPr snapToGrid="0" snapToObjects="1">
      <p:cViewPr varScale="1">
        <p:scale>
          <a:sx n="63" d="100"/>
          <a:sy n="63" d="100"/>
        </p:scale>
        <p:origin x="1018"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3/22/2024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that a firewall examines each packet passing through it. If the packet is a </a:t>
            </a:r>
            <a:r>
              <a:rPr lang="en-US" b="1" dirty="0"/>
              <a:t>provable attack packet</a:t>
            </a:r>
            <a:r>
              <a:rPr lang="en-US" dirty="0"/>
              <a:t>, the firewall drops the packet. If the packet is not a provable attack packet, the firewall passes the packet on to its destination. In firewalls, this is called a </a:t>
            </a:r>
            <a:r>
              <a:rPr lang="en-US" b="1" dirty="0"/>
              <a:t>pass/deny decision</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108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states is central to SPI filtering. Figure 6-5 illustrates a simple connection in which there are only two states.</a:t>
            </a:r>
          </a:p>
          <a:p>
            <a:pPr marL="171450" indent="-171450">
              <a:buFont typeface="Arial" panose="020B0604020202020204" pitchFamily="34" charset="0"/>
              <a:buChar char="•"/>
            </a:pPr>
            <a:r>
              <a:rPr lang="en-US" dirty="0"/>
              <a:t>First, there is an opening state, when the two applications agree to open a connection.</a:t>
            </a:r>
          </a:p>
          <a:p>
            <a:pPr marL="171450" indent="-171450">
              <a:buFont typeface="Arial" panose="020B0604020202020204" pitchFamily="34" charset="0"/>
              <a:buChar char="•"/>
            </a:pPr>
            <a:r>
              <a:rPr lang="en-US" dirty="0"/>
              <a:t>Afterward, the two applications enter the ongoing communication state. For most connections, traffic is dominated by exchanges during the ongoing communication state. The two applications communicate back and forth using the same port numbers and other conditions.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967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 focuses on connections between programs on different hosts. In networking, a connection is represented by its socket, which designates a specific program (designated  by a port number) on a specific computer (IP address). A socket is written as an IP address, a colon, and a port number—for example, 10.3.47.16:4400. As Figure 6-6 shows, a connection is a link between programs on different machines. It consists of two sockets—an internal socket and an external socket.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154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an attacker’s host sends a packet with the IP source address 10.5.2.4 (a spoofed IP address) and the TCP destination port 80. This is not a connection-opening attempt. (The SYN flag is not set in the TCP segment.) In Figure 6-8, we see that this packet does not match any row in the connection table. The firewall drops and logs the packet.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013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i="0" dirty="0">
                <a:solidFill>
                  <a:srgbClr val="4D5156"/>
                </a:solidFill>
                <a:effectLst/>
                <a:latin typeface="arial" panose="020B0604020202020204" pitchFamily="34" charset="0"/>
              </a:rPr>
              <a:t>Mime  - Multipurpose Internet Mail Extensions is an Internet standard that extends the format of email messages to support text in character sets other than ASCII, as well as attachments of audio, video, images, and application programs. </a:t>
            </a:r>
            <a:endParaRPr lang="en-NZ"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3494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NZ"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44976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Z"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8363119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Z"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783086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Z"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088800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Z"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52068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NZ"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2118623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Z"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1309023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Shape 16">
            <a:extLst>
              <a:ext uri="{FF2B5EF4-FFF2-40B4-BE49-F238E27FC236}">
                <a16:creationId xmlns:a16="http://schemas.microsoft.com/office/drawing/2014/main" id="{99F08548-3128-DB40-8CD2-D3F481AAD5C4}"/>
              </a:ext>
            </a:extLst>
          </p:cNvPr>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150516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NZ"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2" name="Shape 16">
            <a:extLst>
              <a:ext uri="{FF2B5EF4-FFF2-40B4-BE49-F238E27FC236}">
                <a16:creationId xmlns:a16="http://schemas.microsoft.com/office/drawing/2014/main" id="{22AD1DBF-3681-0E6C-07F4-7091A7E36B6C}"/>
              </a:ext>
            </a:extLst>
          </p:cNvPr>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281969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NZ"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306530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Z"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145838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NZ"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20252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464CC-3C6B-411E-9270-C9C1E68076B7}"/>
              </a:ext>
            </a:extLst>
          </p:cNvPr>
          <p:cNvSpPr>
            <a:spLocks noGrp="1"/>
          </p:cNvSpPr>
          <p:nvPr>
            <p:ph type="title"/>
          </p:nvPr>
        </p:nvSpPr>
        <p:spPr/>
        <p:txBody>
          <a:bodyPr/>
          <a:lstStyle/>
          <a:p>
            <a:r>
              <a:rPr lang="en-US" dirty="0"/>
              <a:t>Figure 6-1: Basic Firewall Operation</a:t>
            </a:r>
          </a:p>
        </p:txBody>
      </p:sp>
      <p:pic>
        <p:nvPicPr>
          <p:cNvPr id="5" name="Content Placeholder 4" descr="The border firewall in the center is connected to “Hardened Server” through a not a provable attack packet on the top left of the illustration. The arrow of the packet is facing leftwards. &#10;It is also connected to “Hardened PC” through denied provable attack packet. The arrow of the packet is facing down-wards to the log file. &#10;The border firewall is connected via the internet to the attacker through a provable attack packet on the top right of the illustration and the legitimate host through not a provable attack packet on the bottom right of the illustration.&#10;Two horizontal arrows one above the other facing in the opposite directions are given between the corporate site and the external Internet. The arrow facing the right has the text that reads, “Ingress” and the arrow facing the left has the text that reads, “Egress”. Below the horizontal arrows the text reads, “Internal corporate network”. ">
            <a:extLst>
              <a:ext uri="{FF2B5EF4-FFF2-40B4-BE49-F238E27FC236}">
                <a16:creationId xmlns:a16="http://schemas.microsoft.com/office/drawing/2014/main" id="{33041158-0668-4BA4-906A-6FCA049F818D}"/>
              </a:ext>
            </a:extLst>
          </p:cNvPr>
          <p:cNvPicPr>
            <a:picLocks noGrp="1" noChangeAspect="1"/>
          </p:cNvPicPr>
          <p:nvPr>
            <p:ph idx="1"/>
          </p:nvPr>
        </p:nvPicPr>
        <p:blipFill rotWithShape="1">
          <a:blip r:embed="rId3"/>
          <a:srcRect b="8910"/>
          <a:stretch/>
        </p:blipFill>
        <p:spPr>
          <a:xfrm>
            <a:off x="663949" y="1674342"/>
            <a:ext cx="7816102" cy="4034481"/>
          </a:xfrm>
        </p:spPr>
      </p:pic>
    </p:spTree>
    <p:extLst>
      <p:ext uri="{BB962C8B-B14F-4D97-AF65-F5344CB8AC3E}">
        <p14:creationId xmlns:p14="http://schemas.microsoft.com/office/powerpoint/2010/main" val="171879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Application Proxy Firewalls and</a:t>
            </a:r>
            <a:br>
              <a:rPr lang="en-US" dirty="0"/>
            </a:br>
            <a:r>
              <a:rPr lang="en-US" dirty="0"/>
              <a:t>Content Filtering </a:t>
            </a:r>
            <a:r>
              <a:rPr lang="en-US" sz="2800" dirty="0"/>
              <a:t>(</a:t>
            </a:r>
            <a:r>
              <a:rPr lang="en-US" sz="2800" dirty="0" err="1"/>
              <a:t>cont</a:t>
            </a:r>
            <a:r>
              <a:rPr lang="en-US" sz="2800" dirty="0"/>
              <a:t>)</a:t>
            </a:r>
            <a:endParaRPr lang="en-US" dirty="0"/>
          </a:p>
        </p:txBody>
      </p:sp>
      <p:sp>
        <p:nvSpPr>
          <p:cNvPr id="2" name="Content Placeholder 1"/>
          <p:cNvSpPr>
            <a:spLocks noGrp="1"/>
          </p:cNvSpPr>
          <p:nvPr>
            <p:ph idx="1"/>
          </p:nvPr>
        </p:nvSpPr>
        <p:spPr>
          <a:xfrm>
            <a:off x="774359" y="2330733"/>
            <a:ext cx="7765322" cy="3695136"/>
          </a:xfrm>
        </p:spPr>
        <p:txBody>
          <a:bodyPr>
            <a:normAutofit lnSpcReduction="10000"/>
          </a:bodyPr>
          <a:lstStyle/>
          <a:p>
            <a:r>
              <a:rPr lang="en-US" dirty="0">
                <a:solidFill>
                  <a:srgbClr val="7030A0"/>
                </a:solidFill>
                <a:highlight>
                  <a:srgbClr val="FFFF00"/>
                </a:highlight>
              </a:rPr>
              <a:t>Automatic Protections</a:t>
            </a:r>
          </a:p>
          <a:p>
            <a:pPr lvl="1"/>
            <a:r>
              <a:rPr lang="en-US" sz="2400" dirty="0"/>
              <a:t>The hiding of internal host IP addresses from sniffers</a:t>
            </a:r>
          </a:p>
          <a:p>
            <a:pPr lvl="1"/>
            <a:r>
              <a:rPr lang="en-US" sz="2400" dirty="0"/>
              <a:t>Header destruction</a:t>
            </a:r>
          </a:p>
          <a:p>
            <a:pPr lvl="2"/>
            <a:r>
              <a:rPr lang="en-US" sz="2400" dirty="0"/>
              <a:t>The data link, internet, and transport headers are discarded—along with any attacks they may have contained</a:t>
            </a:r>
          </a:p>
          <a:p>
            <a:pPr lvl="1"/>
            <a:r>
              <a:rPr lang="en-US" sz="2400" dirty="0"/>
              <a:t>Protocol fidelity</a:t>
            </a:r>
          </a:p>
          <a:p>
            <a:pPr lvl="2"/>
            <a:r>
              <a:rPr lang="en-US" sz="2400" dirty="0"/>
              <a:t>If the client or server does not follow the protocol of the indicated port number, communication with the firewall automatically breaks down</a:t>
            </a:r>
          </a:p>
          <a:p>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10</a:t>
            </a:fld>
            <a:endParaRPr lang="en-US" dirty="0">
              <a:solidFill>
                <a:prstClr val="whit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AF7D-690A-36AD-6A8B-5A4D16CFF4C2}"/>
              </a:ext>
            </a:extLst>
          </p:cNvPr>
          <p:cNvSpPr>
            <a:spLocks noGrp="1"/>
          </p:cNvSpPr>
          <p:nvPr>
            <p:ph type="title"/>
          </p:nvPr>
        </p:nvSpPr>
        <p:spPr>
          <a:xfrm>
            <a:off x="822960" y="286604"/>
            <a:ext cx="7543800" cy="841805"/>
          </a:xfrm>
        </p:spPr>
        <p:txBody>
          <a:bodyPr/>
          <a:lstStyle/>
          <a:p>
            <a:r>
              <a:rPr lang="en-NZ" dirty="0"/>
              <a:t>Fig 6-20. Firewall architecture</a:t>
            </a:r>
          </a:p>
        </p:txBody>
      </p:sp>
      <p:pic>
        <p:nvPicPr>
          <p:cNvPr id="5" name="Content Placeholder 4">
            <a:extLst>
              <a:ext uri="{FF2B5EF4-FFF2-40B4-BE49-F238E27FC236}">
                <a16:creationId xmlns:a16="http://schemas.microsoft.com/office/drawing/2014/main" id="{6392808E-E3E8-9679-2CA2-70209F70E18E}"/>
              </a:ext>
            </a:extLst>
          </p:cNvPr>
          <p:cNvPicPr>
            <a:picLocks noGrp="1" noChangeAspect="1"/>
          </p:cNvPicPr>
          <p:nvPr>
            <p:ph idx="1"/>
          </p:nvPr>
        </p:nvPicPr>
        <p:blipFill>
          <a:blip r:embed="rId2"/>
          <a:stretch>
            <a:fillRect/>
          </a:stretch>
        </p:blipFill>
        <p:spPr>
          <a:xfrm>
            <a:off x="18981" y="1284051"/>
            <a:ext cx="8750571" cy="4922196"/>
          </a:xfrm>
        </p:spPr>
      </p:pic>
    </p:spTree>
    <p:extLst>
      <p:ext uri="{BB962C8B-B14F-4D97-AF65-F5344CB8AC3E}">
        <p14:creationId xmlns:p14="http://schemas.microsoft.com/office/powerpoint/2010/main" val="368807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Intrusion Detection Systems </a:t>
            </a:r>
          </a:p>
        </p:txBody>
      </p:sp>
      <p:sp>
        <p:nvSpPr>
          <p:cNvPr id="65538" name="Content Placeholder 1"/>
          <p:cNvSpPr>
            <a:spLocks noGrp="1"/>
          </p:cNvSpPr>
          <p:nvPr>
            <p:ph idx="1"/>
          </p:nvPr>
        </p:nvSpPr>
        <p:spPr/>
        <p:txBody>
          <a:bodyPr>
            <a:normAutofit fontScale="92500"/>
          </a:bodyPr>
          <a:lstStyle/>
          <a:p>
            <a:r>
              <a:rPr lang="en-US" dirty="0"/>
              <a:t>Intrusion Detection Systems (IDSs)</a:t>
            </a:r>
          </a:p>
          <a:p>
            <a:pPr lvl="1"/>
            <a:r>
              <a:rPr lang="en-US" sz="2400" dirty="0"/>
              <a:t>Firewalls drop provable attack packets only</a:t>
            </a:r>
          </a:p>
          <a:p>
            <a:pPr lvl="1"/>
            <a:r>
              <a:rPr lang="en-US" sz="2400" dirty="0"/>
              <a:t>Intrusion detection systems (IDSs) look for suspicious traffic</a:t>
            </a:r>
          </a:p>
          <a:p>
            <a:pPr lvl="1"/>
            <a:r>
              <a:rPr lang="en-US" sz="2400" dirty="0"/>
              <a:t>Sends an alarm message if the attack appears to be serious</a:t>
            </a:r>
          </a:p>
          <a:p>
            <a:pPr lvl="1"/>
            <a:r>
              <a:rPr lang="en-US" sz="2400" dirty="0"/>
              <a:t>Problem: Too many false positives (false alarms)</a:t>
            </a:r>
          </a:p>
          <a:p>
            <a:pPr lvl="1"/>
            <a:r>
              <a:rPr lang="en-US" sz="2400" dirty="0"/>
              <a:t>Problem: Heavy processing requirements because of sophisticated filtering</a:t>
            </a:r>
          </a:p>
          <a:p>
            <a:pPr lvl="1"/>
            <a:r>
              <a:rPr lang="en-US" sz="2400" dirty="0"/>
              <a:t>Packet stream analysis</a:t>
            </a:r>
          </a:p>
          <a:p>
            <a:pPr lvl="1"/>
            <a:r>
              <a:rPr lang="en-US" sz="2400" dirty="0"/>
              <a:t>Often, patterns cannot be seen unless many packets are examined</a:t>
            </a:r>
          </a:p>
          <a:p>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12</a:t>
            </a:fld>
            <a:endParaRPr lang="en-US" dirty="0">
              <a:solidFill>
                <a:prstClr val="whit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Intrusion Prevention Systems</a:t>
            </a:r>
          </a:p>
        </p:txBody>
      </p:sp>
      <p:sp>
        <p:nvSpPr>
          <p:cNvPr id="69634" name="Content Placeholder 1"/>
          <p:cNvSpPr>
            <a:spLocks noGrp="1"/>
          </p:cNvSpPr>
          <p:nvPr>
            <p:ph idx="1"/>
          </p:nvPr>
        </p:nvSpPr>
        <p:spPr>
          <a:xfrm>
            <a:off x="762000" y="2191298"/>
            <a:ext cx="8229600" cy="4428411"/>
          </a:xfrm>
        </p:spPr>
        <p:txBody>
          <a:bodyPr>
            <a:normAutofit/>
          </a:bodyPr>
          <a:lstStyle/>
          <a:p>
            <a:r>
              <a:rPr lang="en-US" dirty="0"/>
              <a:t>Intrusion Prevention Systems (IPSs)</a:t>
            </a:r>
          </a:p>
          <a:p>
            <a:pPr lvl="1"/>
            <a:r>
              <a:rPr lang="en-US" sz="2000" dirty="0"/>
              <a:t>Use IDS filtering mechanisms</a:t>
            </a:r>
          </a:p>
          <a:p>
            <a:pPr lvl="1"/>
            <a:r>
              <a:rPr lang="en-US" sz="2000" dirty="0"/>
              <a:t>Application-specific integrated circuits (ASICs) provide the needed processing power</a:t>
            </a:r>
          </a:p>
          <a:p>
            <a:pPr lvl="1"/>
            <a:r>
              <a:rPr lang="en-US" sz="2000" dirty="0"/>
              <a:t>Attack identification confidence spectrum</a:t>
            </a:r>
          </a:p>
          <a:p>
            <a:pPr lvl="2"/>
            <a:r>
              <a:rPr lang="en-US" sz="2000" dirty="0"/>
              <a:t>Somewhat likely</a:t>
            </a:r>
          </a:p>
          <a:p>
            <a:pPr lvl="2"/>
            <a:r>
              <a:rPr lang="en-US" sz="2000" dirty="0"/>
              <a:t>Very likely</a:t>
            </a:r>
          </a:p>
          <a:p>
            <a:pPr lvl="2"/>
            <a:r>
              <a:rPr lang="en-US" sz="2000" dirty="0"/>
              <a:t>Provable</a:t>
            </a:r>
          </a:p>
          <a:p>
            <a:pPr lvl="1"/>
            <a:r>
              <a:rPr lang="en-US" sz="2000" dirty="0"/>
              <a:t>Allowed to stop traffic at the high end of the confidence spectrum</a:t>
            </a:r>
          </a:p>
          <a:p>
            <a:pPr lvl="1"/>
            <a:r>
              <a:rPr lang="en-US" sz="2000" dirty="0"/>
              <a:t>Management decides which attacks to stop</a:t>
            </a:r>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13</a:t>
            </a:fld>
            <a:endParaRPr lang="en-US" dirty="0">
              <a:solidFill>
                <a:prstClr val="whit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p>
        </p:txBody>
      </p:sp>
      <p:sp>
        <p:nvSpPr>
          <p:cNvPr id="100354" name="Content Placeholder 1"/>
          <p:cNvSpPr>
            <a:spLocks noGrp="1"/>
          </p:cNvSpPr>
          <p:nvPr>
            <p:ph idx="1"/>
          </p:nvPr>
        </p:nvSpPr>
        <p:spPr/>
        <p:txBody>
          <a:bodyPr>
            <a:normAutofit fontScale="92500"/>
          </a:bodyPr>
          <a:lstStyle/>
          <a:p>
            <a:r>
              <a:rPr lang="en-US" sz="2400" dirty="0">
                <a:solidFill>
                  <a:srgbClr val="7030A0"/>
                </a:solidFill>
                <a:highlight>
                  <a:srgbClr val="FFFF00"/>
                </a:highlight>
              </a:rPr>
              <a:t>Most Filtering Methods Use Attack Signature Detection</a:t>
            </a:r>
          </a:p>
          <a:p>
            <a:pPr lvl="1"/>
            <a:r>
              <a:rPr lang="en-US" sz="2400" dirty="0"/>
              <a:t>Each attack has a signature .This attack signature is discovered. The attack signature is added to the firewall</a:t>
            </a:r>
          </a:p>
          <a:p>
            <a:r>
              <a:rPr lang="en-US" sz="2400" dirty="0">
                <a:solidFill>
                  <a:srgbClr val="7030A0"/>
                </a:solidFill>
                <a:highlight>
                  <a:srgbClr val="FFFF00"/>
                </a:highlight>
              </a:rPr>
              <a:t>Problem</a:t>
            </a:r>
          </a:p>
          <a:p>
            <a:pPr lvl="1"/>
            <a:r>
              <a:rPr lang="en-US" sz="2400" dirty="0"/>
              <a:t>Zero-day attacks are attacks without warning, and occur before a signature is developed. Signature defense cannot stop zero-day attacks</a:t>
            </a:r>
          </a:p>
          <a:p>
            <a:r>
              <a:rPr lang="en-US" sz="2400" dirty="0">
                <a:solidFill>
                  <a:srgbClr val="7030A0"/>
                </a:solidFill>
                <a:highlight>
                  <a:srgbClr val="FFFF00"/>
                </a:highlight>
              </a:rPr>
              <a:t>Anomaly Detection</a:t>
            </a:r>
          </a:p>
          <a:p>
            <a:pPr lvl="1"/>
            <a:r>
              <a:rPr lang="en-US" sz="2400" dirty="0"/>
              <a:t>Detects an unusual pattern indicating a possible attack. This is difficult, so there are many false positive occurrences. Anomaly detection is necessary in today’s firewalls</a:t>
            </a:r>
          </a:p>
          <a:p>
            <a:pPr lvl="1"/>
            <a:endParaRPr lang="en-US" dirty="0"/>
          </a:p>
          <a:p>
            <a:pPr lvl="1"/>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14</a:t>
            </a:fld>
            <a:endParaRPr lang="en-US" dirty="0">
              <a:solidFill>
                <a:prstClr val="whit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563-65EF-9CEB-CE85-97D868987045}"/>
              </a:ext>
            </a:extLst>
          </p:cNvPr>
          <p:cNvSpPr>
            <a:spLocks noGrp="1"/>
          </p:cNvSpPr>
          <p:nvPr>
            <p:ph type="title"/>
          </p:nvPr>
        </p:nvSpPr>
        <p:spPr/>
        <p:txBody>
          <a:bodyPr/>
          <a:lstStyle/>
          <a:p>
            <a:r>
              <a:rPr lang="en-NZ" dirty="0"/>
              <a:t>Enter AI</a:t>
            </a:r>
          </a:p>
        </p:txBody>
      </p:sp>
      <p:sp>
        <p:nvSpPr>
          <p:cNvPr id="3" name="Text Placeholder 2">
            <a:extLst>
              <a:ext uri="{FF2B5EF4-FFF2-40B4-BE49-F238E27FC236}">
                <a16:creationId xmlns:a16="http://schemas.microsoft.com/office/drawing/2014/main" id="{D4A14558-EA50-E08D-8DBB-6C5229AD66A2}"/>
              </a:ext>
            </a:extLst>
          </p:cNvPr>
          <p:cNvSpPr>
            <a:spLocks noGrp="1"/>
          </p:cNvSpPr>
          <p:nvPr>
            <p:ph type="body" idx="1"/>
          </p:nvPr>
        </p:nvSpPr>
        <p:spPr/>
        <p:txBody>
          <a:bodyPr>
            <a:normAutofit fontScale="77500" lnSpcReduction="20000"/>
          </a:bodyPr>
          <a:lstStyle/>
          <a:p>
            <a:pPr algn="l"/>
            <a:r>
              <a:rPr lang="en-NZ" b="0" i="0" dirty="0">
                <a:effectLst/>
                <a:latin typeface="Arial" panose="020B0604020202020204" pitchFamily="34" charset="0"/>
              </a:rPr>
              <a:t>Dawadi, B. R., Adhikari, B., &amp; Srivastava, D. K. (2023). Deep Learning Technique-Enabled Web Application Firewall for the Detection of Web Attacks. </a:t>
            </a:r>
            <a:r>
              <a:rPr lang="en-NZ" b="0" i="1" dirty="0">
                <a:effectLst/>
                <a:latin typeface="Arial" panose="020B0604020202020204" pitchFamily="34" charset="0"/>
              </a:rPr>
              <a:t>Sensors</a:t>
            </a:r>
            <a:r>
              <a:rPr lang="en-NZ" b="0" i="0" dirty="0">
                <a:effectLst/>
                <a:latin typeface="Arial" panose="020B0604020202020204" pitchFamily="34" charset="0"/>
              </a:rPr>
              <a:t>, </a:t>
            </a:r>
            <a:r>
              <a:rPr lang="en-NZ" b="0" i="1" dirty="0">
                <a:effectLst/>
                <a:latin typeface="Arial" panose="020B0604020202020204" pitchFamily="34" charset="0"/>
              </a:rPr>
              <a:t>23</a:t>
            </a:r>
            <a:r>
              <a:rPr lang="en-NZ" b="0" i="0" dirty="0">
                <a:effectLst/>
                <a:latin typeface="Arial" panose="020B0604020202020204" pitchFamily="34" charset="0"/>
              </a:rPr>
              <a:t>(4</a:t>
            </a:r>
            <a:r>
              <a:rPr lang="en-NZ" b="0" i="0">
                <a:effectLst/>
                <a:latin typeface="Arial" panose="020B0604020202020204" pitchFamily="34" charset="0"/>
              </a:rPr>
              <a:t>), 2023</a:t>
            </a:r>
            <a:r>
              <a:rPr lang="en-NZ" b="0" i="0" dirty="0">
                <a:effectLst/>
                <a:latin typeface="Arial" panose="020B0604020202020204" pitchFamily="34" charset="0"/>
              </a:rPr>
              <a:t>.</a:t>
            </a:r>
            <a:endParaRPr lang="en-NZ" dirty="0"/>
          </a:p>
          <a:p>
            <a:endParaRPr lang="en-NZ" dirty="0"/>
          </a:p>
        </p:txBody>
      </p:sp>
    </p:spTree>
    <p:extLst>
      <p:ext uri="{BB962C8B-B14F-4D97-AF65-F5344CB8AC3E}">
        <p14:creationId xmlns:p14="http://schemas.microsoft.com/office/powerpoint/2010/main" val="202020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Figure 6-4: Main Border Firewall and Screening Router That Uses Static Packet Filtering</a:t>
            </a:r>
          </a:p>
        </p:txBody>
      </p:sp>
      <p:sp>
        <p:nvSpPr>
          <p:cNvPr id="32771" name="Content Placeholder 1"/>
          <p:cNvSpPr>
            <a:spLocks noGrp="1"/>
          </p:cNvSpPr>
          <p:nvPr>
            <p:ph idx="1"/>
          </p:nvPr>
        </p:nvSpPr>
        <p:spPr/>
        <p:txBody>
          <a:bodyPr/>
          <a:lstStyle/>
          <a:p>
            <a:pPr marL="1016000" lvl="2" indent="0">
              <a:buNone/>
            </a:pPr>
            <a:r>
              <a:rPr lang="en-US" dirty="0"/>
              <a:t>Stops simple, high-volume attacks to reduce the load on the main border firewall</a:t>
            </a:r>
          </a:p>
          <a:p>
            <a:endParaRPr lang="en-US" dirty="0"/>
          </a:p>
        </p:txBody>
      </p:sp>
      <p:sp>
        <p:nvSpPr>
          <p:cNvPr id="8"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2</a:t>
            </a:fld>
            <a:endParaRPr lang="en-US" dirty="0">
              <a:solidFill>
                <a:prstClr val="white"/>
              </a:solidFill>
            </a:endParaRPr>
          </a:p>
        </p:txBody>
      </p:sp>
      <p:pic>
        <p:nvPicPr>
          <p:cNvPr id="6" name="Picture 5" descr="The illustration shows a modem connected to the internet on the right and border firewall on the left. The firewall is further connected to the rest of site network’s computers. The modem is labeled “Screening router doing static packet filtering.” The connection from the router to the network’s computers is labeled “site.” ">
            <a:extLst>
              <a:ext uri="{FF2B5EF4-FFF2-40B4-BE49-F238E27FC236}">
                <a16:creationId xmlns:a16="http://schemas.microsoft.com/office/drawing/2014/main" id="{F9FDAFD0-3EF3-4A42-8A26-2B18B479CC5B}"/>
              </a:ext>
            </a:extLst>
          </p:cNvPr>
          <p:cNvPicPr>
            <a:picLocks noChangeAspect="1"/>
          </p:cNvPicPr>
          <p:nvPr/>
        </p:nvPicPr>
        <p:blipFill rotWithShape="1">
          <a:blip r:embed="rId2"/>
          <a:srcRect b="13387"/>
          <a:stretch/>
        </p:blipFill>
        <p:spPr>
          <a:xfrm>
            <a:off x="634551" y="2831312"/>
            <a:ext cx="7166919" cy="2531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79575" y="609601"/>
            <a:ext cx="4971093" cy="1326321"/>
          </a:xfrm>
        </p:spPr>
        <p:txBody>
          <a:bodyPr>
            <a:normAutofit fontScale="90000"/>
          </a:bodyPr>
          <a:lstStyle/>
          <a:p>
            <a:r>
              <a:rPr lang="en-US" dirty="0"/>
              <a:t>Figure 6-5: States in a Connection</a:t>
            </a:r>
          </a:p>
        </p:txBody>
      </p:sp>
      <p:pic>
        <p:nvPicPr>
          <p:cNvPr id="7" name="Content Placeholder 6" descr="The connection flow is as follows:&#10;• Packet State Packet is part of a connection opening attempt (about 1% of all packets)&#10;    Internally initiated connection-opening attempt: Default is to allow connection.&#10; Can specify exceptions in access control list (rules prohibit connections)&#10;    Externally initiated connection-opening attempt: Default is to prohibit connection.&#10; Can specify exceptions in access control list (rules permit connections)&#10;• Packet is not part of a connection opening attempt (about 99% of all packets)&#10;    Packet is part of previously permitted connection.&#10; Accept packet&#10;    Packet is not part of previously permitted connection.&#10; Drop packet&#10;">
            <a:extLst>
              <a:ext uri="{FF2B5EF4-FFF2-40B4-BE49-F238E27FC236}">
                <a16:creationId xmlns:a16="http://schemas.microsoft.com/office/drawing/2014/main" id="{6B9823FD-79BC-4133-8C6D-668C1461924C}"/>
              </a:ext>
            </a:extLst>
          </p:cNvPr>
          <p:cNvPicPr>
            <a:picLocks noGrp="1" noChangeAspect="1"/>
          </p:cNvPicPr>
          <p:nvPr>
            <p:ph idx="1"/>
          </p:nvPr>
        </p:nvPicPr>
        <p:blipFill rotWithShape="1">
          <a:blip r:embed="rId3"/>
          <a:stretch/>
        </p:blipFill>
        <p:spPr>
          <a:xfrm>
            <a:off x="2831170" y="1963863"/>
            <a:ext cx="6016392" cy="4022725"/>
          </a:xfrm>
        </p:spPr>
      </p:pic>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3</a:t>
            </a:fld>
            <a:endParaRPr lang="en-US" dirty="0">
              <a:solidFill>
                <a:prstClr val="white"/>
              </a:solidFill>
            </a:endParaRPr>
          </a:p>
        </p:txBody>
      </p:sp>
      <p:sp>
        <p:nvSpPr>
          <p:cNvPr id="2" name="Content Placeholder 1">
            <a:extLst>
              <a:ext uri="{FF2B5EF4-FFF2-40B4-BE49-F238E27FC236}">
                <a16:creationId xmlns:a16="http://schemas.microsoft.com/office/drawing/2014/main" id="{5161747F-2CC2-37F6-E8B2-8575665946BF}"/>
              </a:ext>
            </a:extLst>
          </p:cNvPr>
          <p:cNvSpPr txBox="1">
            <a:spLocks/>
          </p:cNvSpPr>
          <p:nvPr/>
        </p:nvSpPr>
        <p:spPr>
          <a:xfrm>
            <a:off x="152400" y="404829"/>
            <a:ext cx="2252063" cy="55913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Nearly all corporate border firewalls today use the stateful packet inspection (SPI) filtering method rather than static filtering</a:t>
            </a:r>
          </a:p>
          <a:p>
            <a:r>
              <a:rPr lang="en-US" dirty="0"/>
              <a:t>SPI focuses on connections:  Persistent conversations between different programs on different computers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13ED07-61AC-4463-93D8-EE77158F6F50}"/>
              </a:ext>
            </a:extLst>
          </p:cNvPr>
          <p:cNvSpPr>
            <a:spLocks noGrp="1"/>
          </p:cNvSpPr>
          <p:nvPr>
            <p:ph type="title"/>
          </p:nvPr>
        </p:nvSpPr>
        <p:spPr/>
        <p:txBody>
          <a:bodyPr/>
          <a:lstStyle/>
          <a:p>
            <a:r>
              <a:rPr lang="en-US" dirty="0"/>
              <a:t>Figure 6-6: Connection and Socket</a:t>
            </a:r>
          </a:p>
        </p:txBody>
      </p:sp>
      <p:pic>
        <p:nvPicPr>
          <p:cNvPr id="5" name="Content Placeholder 4" descr="The illustration shows an internal client host labeled “10.3.47.16” and an internal server host labeled “10.45.67.3”. Two ephemeral ports labeled “1553” and “4400” are displayed in the illustration represented by CD discs. Two more CD discs labeled “Program on port 80” and “Program on port 25” are also displayed in the illustration. &#10;A leftward headed, sharp turn arrow connects the discs of “Program on port 80” and “Ephemeral port 4400”. The text in the arrow reads: Connection from socket 10.45.67.3:80 to socket 10.3.47.16:4400.">
            <a:extLst>
              <a:ext uri="{FF2B5EF4-FFF2-40B4-BE49-F238E27FC236}">
                <a16:creationId xmlns:a16="http://schemas.microsoft.com/office/drawing/2014/main" id="{A075D487-8551-43C5-A636-59E285A6A488}"/>
              </a:ext>
            </a:extLst>
          </p:cNvPr>
          <p:cNvPicPr>
            <a:picLocks noGrp="1" noChangeAspect="1"/>
          </p:cNvPicPr>
          <p:nvPr>
            <p:ph idx="1"/>
          </p:nvPr>
        </p:nvPicPr>
        <p:blipFill rotWithShape="1">
          <a:blip r:embed="rId3"/>
          <a:srcRect b="10519"/>
          <a:stretch/>
        </p:blipFill>
        <p:spPr>
          <a:xfrm>
            <a:off x="457200" y="1893460"/>
            <a:ext cx="8229600" cy="3761381"/>
          </a:xfrm>
        </p:spPr>
      </p:pic>
    </p:spTree>
    <p:extLst>
      <p:ext uri="{BB962C8B-B14F-4D97-AF65-F5344CB8AC3E}">
        <p14:creationId xmlns:p14="http://schemas.microsoft.com/office/powerpoint/2010/main" val="340869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58F4-0660-4C98-A224-410521212D8F}"/>
              </a:ext>
            </a:extLst>
          </p:cNvPr>
          <p:cNvSpPr>
            <a:spLocks noGrp="1"/>
          </p:cNvSpPr>
          <p:nvPr>
            <p:ph type="title"/>
          </p:nvPr>
        </p:nvSpPr>
        <p:spPr/>
        <p:txBody>
          <a:bodyPr/>
          <a:lstStyle/>
          <a:p>
            <a:r>
              <a:rPr lang="en-US" sz="2400" dirty="0"/>
              <a:t>Figure 6-8: Stateful Packet Inspection for a  Packet That Does Not Attempt to Open a Connection II</a:t>
            </a:r>
          </a:p>
        </p:txBody>
      </p:sp>
      <p:pic>
        <p:nvPicPr>
          <p:cNvPr id="5" name="Content Placeholder 4" descr="The illustration shows a server labeled “External webserver 123.80.5.34 Port 80” connected to a firewall labeled “stateful firewall” by a unidirectional arrow. This arrow depicts the step 1 of the process and the firewall depicts the step 2 of the process. The firewall is in turn connected to a PC labeled “Internal client PC 60.55.33.12 Port 4400.” This connection between the firewall and the PC is step 3 of the process. &#10;The details of the steps are as below: &#10;Step 1: Packet from 123.80.5.34:80 to 60.55.33.12:4400.&#10;Step 2: Connection exists! Pass the packet!&#10;Step 3: Packet from 123.80.5.34:80 to 60.55.33.12:4400.&#10;A connection table at the bottom of the illustration is given and has the following details: &#10;• Type: TCP; Internal Id: 60.55.33.12; Internal Port: 4400; External IP: 123.80.5.34; External Port: 80; Status: OK. &#10;• Type: UDP; Internal Id: 60.55.33.5; Internal Port: 3660; External IP: 1.8.33.4; External Port: 161; Status: OK. &#10;&#10;An arrow labeled 2. Match is seen pointing at the type TCP in the table. &#10;">
            <a:extLst>
              <a:ext uri="{FF2B5EF4-FFF2-40B4-BE49-F238E27FC236}">
                <a16:creationId xmlns:a16="http://schemas.microsoft.com/office/drawing/2014/main" id="{7A8445E7-84EE-4158-9971-BD21566C5A45}"/>
              </a:ext>
            </a:extLst>
          </p:cNvPr>
          <p:cNvPicPr>
            <a:picLocks noGrp="1" noChangeAspect="1"/>
          </p:cNvPicPr>
          <p:nvPr>
            <p:ph idx="1"/>
          </p:nvPr>
        </p:nvPicPr>
        <p:blipFill rotWithShape="1">
          <a:blip r:embed="rId3"/>
          <a:stretch/>
        </p:blipFill>
        <p:spPr>
          <a:xfrm>
            <a:off x="1203168" y="1846263"/>
            <a:ext cx="6782114" cy="4022725"/>
          </a:xfrm>
        </p:spPr>
      </p:pic>
    </p:spTree>
    <p:extLst>
      <p:ext uri="{BB962C8B-B14F-4D97-AF65-F5344CB8AC3E}">
        <p14:creationId xmlns:p14="http://schemas.microsoft.com/office/powerpoint/2010/main" val="157526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Access Control Lists (ACL) </a:t>
            </a:r>
          </a:p>
        </p:txBody>
      </p:sp>
      <p:sp>
        <p:nvSpPr>
          <p:cNvPr id="43010" name="Content Placeholder 1"/>
          <p:cNvSpPr>
            <a:spLocks noGrp="1"/>
          </p:cNvSpPr>
          <p:nvPr>
            <p:ph idx="1"/>
          </p:nvPr>
        </p:nvSpPr>
        <p:spPr/>
        <p:txBody>
          <a:bodyPr/>
          <a:lstStyle/>
          <a:p>
            <a:pPr lvl="1"/>
            <a:r>
              <a:rPr lang="en-US" sz="2400" dirty="0"/>
              <a:t>An ACL is a series of rules for allowing or disallowing connections</a:t>
            </a:r>
          </a:p>
          <a:p>
            <a:pPr lvl="1"/>
            <a:r>
              <a:rPr lang="en-US" sz="2400" dirty="0"/>
              <a:t>The rules are executed in order, beginning with the first</a:t>
            </a:r>
          </a:p>
          <a:p>
            <a:pPr lvl="1"/>
            <a:r>
              <a:rPr lang="en-US" sz="2400" dirty="0"/>
              <a:t>If a rule does not apply to the connection-opening attempt, the firewall goes to the next ACL rule</a:t>
            </a:r>
          </a:p>
          <a:p>
            <a:pPr lvl="1"/>
            <a:r>
              <a:rPr lang="en-US" sz="2400" dirty="0"/>
              <a:t>If the rule does apply, the firewall follows the rule, and no further rules are executed</a:t>
            </a:r>
          </a:p>
          <a:p>
            <a:pPr lvl="1"/>
            <a:r>
              <a:rPr lang="en-US" sz="2400" dirty="0"/>
              <a:t>If the firewall reaches the last rule in the ACL, it follows that rule</a:t>
            </a:r>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280032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152400" y="1298772"/>
            <a:ext cx="4114800" cy="4873428"/>
          </a:xfrm>
        </p:spPr>
        <p:txBody>
          <a:bodyPr>
            <a:normAutofit/>
          </a:bodyPr>
          <a:lstStyle/>
          <a:p>
            <a:r>
              <a:rPr lang="en-US" dirty="0"/>
              <a:t>Ingress ACL’s Purpose</a:t>
            </a:r>
          </a:p>
          <a:p>
            <a:pPr lvl="1"/>
            <a:r>
              <a:rPr lang="en-US" dirty="0"/>
              <a:t>The default behavior is to drop all attempts to open a connection from the outside</a:t>
            </a:r>
          </a:p>
          <a:p>
            <a:pPr lvl="1"/>
            <a:r>
              <a:rPr lang="en-US" dirty="0"/>
              <a:t>All ACL rules except for the last give exceptions to the default behavior under specified circumstances</a:t>
            </a:r>
          </a:p>
          <a:p>
            <a:pPr lvl="1"/>
            <a:r>
              <a:rPr lang="en-US" dirty="0"/>
              <a:t>The last rule applies the default behavior to all connection-opening attempts that are not allowed by earlier rules to be executed by this last rule</a:t>
            </a:r>
          </a:p>
          <a:p>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7</a:t>
            </a:fld>
            <a:endParaRPr lang="en-US" dirty="0">
              <a:solidFill>
                <a:prstClr val="white"/>
              </a:solidFill>
            </a:endParaRPr>
          </a:p>
        </p:txBody>
      </p:sp>
      <p:sp>
        <p:nvSpPr>
          <p:cNvPr id="2" name="Content Placeholder 1">
            <a:extLst>
              <a:ext uri="{FF2B5EF4-FFF2-40B4-BE49-F238E27FC236}">
                <a16:creationId xmlns:a16="http://schemas.microsoft.com/office/drawing/2014/main" id="{8CFD8645-CD32-6444-9C72-C466A734B57F}"/>
              </a:ext>
            </a:extLst>
          </p:cNvPr>
          <p:cNvSpPr txBox="1">
            <a:spLocks/>
          </p:cNvSpPr>
          <p:nvPr/>
        </p:nvSpPr>
        <p:spPr>
          <a:xfrm>
            <a:off x="4267200" y="60690"/>
            <a:ext cx="4430389" cy="611151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154432" algn="l" rtl="0">
              <a:lnSpc>
                <a:spcPct val="100000"/>
              </a:lnSpc>
              <a:spcBef>
                <a:spcPts val="1800"/>
              </a:spcBef>
              <a:spcAft>
                <a:spcPts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lnSpc>
                <a:spcPct val="100000"/>
              </a:lnSpc>
              <a:spcBef>
                <a:spcPts val="1200"/>
              </a:spcBef>
              <a:spcAft>
                <a:spcPts val="0"/>
              </a:spcAft>
              <a:buClr>
                <a:srgbClr val="007FA3"/>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270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solidFill>
                  <a:schemeClr val="tx1"/>
                </a:solidFill>
              </a:rPr>
              <a:t>Simple Ingress ACL</a:t>
            </a:r>
          </a:p>
          <a:p>
            <a:pPr marL="1016000" lvl="1" indent="-457200">
              <a:buFont typeface="+mj-lt"/>
              <a:buAutoNum type="arabicPeriod"/>
            </a:pPr>
            <a:r>
              <a:rPr lang="en-US" dirty="0">
                <a:solidFill>
                  <a:schemeClr val="tx1"/>
                </a:solidFill>
              </a:rPr>
              <a:t>If TCP destination port = 80 or TCP destination port = 443, then Allow Connection [Permits connection to ALL internal webservers]</a:t>
            </a:r>
          </a:p>
          <a:p>
            <a:pPr marL="1016000" lvl="1" indent="-457200">
              <a:buFont typeface="+mj-lt"/>
              <a:buAutoNum type="arabicPeriod"/>
            </a:pPr>
            <a:r>
              <a:rPr lang="en-US" dirty="0">
                <a:solidFill>
                  <a:schemeClr val="tx1"/>
                </a:solidFill>
              </a:rPr>
              <a:t>If TCP destination port = 25 AND IP destination address = 60.47.3.35, then Allow Connection [Permits connections to a SINGLE internal mail server]</a:t>
            </a:r>
          </a:p>
          <a:p>
            <a:pPr marL="1016000" lvl="1" indent="-457200">
              <a:buFont typeface="+mj-lt"/>
              <a:buAutoNum type="arabicPeriod"/>
            </a:pPr>
            <a:r>
              <a:rPr lang="en-US" dirty="0">
                <a:solidFill>
                  <a:schemeClr val="tx1"/>
                </a:solidFill>
              </a:rPr>
              <a:t>Disallow ALL Connections [Disallows all other externally initiated connections; this is the default behavior]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-Benefits</a:t>
            </a:r>
          </a:p>
        </p:txBody>
      </p:sp>
      <p:sp>
        <p:nvSpPr>
          <p:cNvPr id="46082" name="Content Placeholder 1"/>
          <p:cNvSpPr>
            <a:spLocks noGrp="1"/>
          </p:cNvSpPr>
          <p:nvPr>
            <p:ph idx="1"/>
          </p:nvPr>
        </p:nvSpPr>
        <p:spPr/>
        <p:txBody>
          <a:bodyPr>
            <a:normAutofit/>
          </a:bodyPr>
          <a:lstStyle/>
          <a:p>
            <a:r>
              <a:rPr lang="en-US" dirty="0"/>
              <a:t>Low Cost</a:t>
            </a:r>
          </a:p>
          <a:p>
            <a:pPr lvl="1"/>
            <a:r>
              <a:rPr lang="en-US" dirty="0"/>
              <a:t>Most packets are not part of packet-opening attempts</a:t>
            </a:r>
          </a:p>
          <a:p>
            <a:pPr lvl="1"/>
            <a:r>
              <a:rPr lang="en-US" dirty="0"/>
              <a:t>These can be handled very simply and therefore inexpensively</a:t>
            </a:r>
          </a:p>
          <a:p>
            <a:pPr lvl="1"/>
            <a:r>
              <a:rPr lang="en-US" dirty="0"/>
              <a:t>Connection-opening attempt packets are more expensive processes but are rare</a:t>
            </a:r>
          </a:p>
          <a:p>
            <a:r>
              <a:rPr lang="en-US" dirty="0"/>
              <a:t>Safety</a:t>
            </a:r>
          </a:p>
          <a:p>
            <a:pPr lvl="1"/>
            <a:r>
              <a:rPr lang="en-US" dirty="0"/>
              <a:t>Attacks other than application-level attacks usually fail to get through SPI firewalls</a:t>
            </a:r>
          </a:p>
          <a:p>
            <a:pPr lvl="1"/>
            <a:r>
              <a:rPr lang="en-US" dirty="0"/>
              <a:t>In addition, SPI firewalls can use other forms of filtering when needed</a:t>
            </a:r>
          </a:p>
          <a:p>
            <a:pPr lvl="1"/>
            <a:endParaRPr lang="en-US" dirty="0"/>
          </a:p>
          <a:p>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8</a:t>
            </a:fld>
            <a:endParaRPr lang="en-US" dirty="0">
              <a:solidFill>
                <a:prstClr val="whit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199" y="118267"/>
            <a:ext cx="8534401" cy="1097279"/>
          </a:xfrm>
        </p:spPr>
        <p:txBody>
          <a:bodyPr>
            <a:normAutofit fontScale="90000"/>
          </a:bodyPr>
          <a:lstStyle/>
          <a:p>
            <a:r>
              <a:rPr lang="en-US" dirty="0"/>
              <a:t>Application Proxy Firewalls and</a:t>
            </a:r>
            <a:br>
              <a:rPr lang="en-US" dirty="0"/>
            </a:br>
            <a:r>
              <a:rPr lang="en-US" dirty="0"/>
              <a:t>Content Filtering </a:t>
            </a:r>
          </a:p>
        </p:txBody>
      </p:sp>
      <p:sp>
        <p:nvSpPr>
          <p:cNvPr id="60418" name="Content Placeholder 1"/>
          <p:cNvSpPr>
            <a:spLocks noGrp="1"/>
          </p:cNvSpPr>
          <p:nvPr>
            <p:ph idx="1"/>
          </p:nvPr>
        </p:nvSpPr>
        <p:spPr>
          <a:xfrm>
            <a:off x="152399" y="1124793"/>
            <a:ext cx="8845943" cy="5614939"/>
          </a:xfrm>
        </p:spPr>
        <p:txBody>
          <a:bodyPr/>
          <a:lstStyle/>
          <a:p>
            <a:r>
              <a:rPr lang="en-US" sz="2400" dirty="0">
                <a:solidFill>
                  <a:srgbClr val="7030A0"/>
                </a:solidFill>
                <a:highlight>
                  <a:srgbClr val="FFFF00"/>
                </a:highlight>
              </a:rPr>
              <a:t>Protections for Internal Clients against Malicious Webservers</a:t>
            </a:r>
          </a:p>
          <a:p>
            <a:pPr lvl="1"/>
            <a:r>
              <a:rPr lang="en-US" sz="2400" dirty="0"/>
              <a:t>URL blacklists for known attack sites</a:t>
            </a:r>
          </a:p>
          <a:p>
            <a:pPr lvl="1"/>
            <a:r>
              <a:rPr lang="en-US" sz="2400" dirty="0"/>
              <a:t>Protection against some or all scripts in webpages</a:t>
            </a:r>
          </a:p>
          <a:p>
            <a:pPr lvl="1"/>
            <a:r>
              <a:rPr lang="en-US" sz="2400" dirty="0"/>
              <a:t>The disallowing of HTTP response messages with prohibited MIME types that indicate malware</a:t>
            </a:r>
          </a:p>
          <a:p>
            <a:r>
              <a:rPr lang="en-US" sz="2400" dirty="0">
                <a:solidFill>
                  <a:srgbClr val="7030A0"/>
                </a:solidFill>
                <a:highlight>
                  <a:srgbClr val="FFFF00"/>
                </a:highlight>
              </a:rPr>
              <a:t>Protections against Misbehaving Internal Clients</a:t>
            </a:r>
          </a:p>
          <a:p>
            <a:pPr lvl="1"/>
            <a:r>
              <a:rPr lang="en-US" sz="2400" dirty="0"/>
              <a:t>Disallowing HTTP POST (the method can be used to send out sensitive files</a:t>
            </a:r>
          </a:p>
          <a:p>
            <a:r>
              <a:rPr lang="en-US" sz="2400" dirty="0">
                <a:solidFill>
                  <a:srgbClr val="7030A0"/>
                </a:solidFill>
                <a:highlight>
                  <a:srgbClr val="FFFF00"/>
                </a:highlight>
              </a:rPr>
              <a:t>Protections for Internal Webservers against Malicious Clients</a:t>
            </a:r>
          </a:p>
          <a:p>
            <a:pPr lvl="1"/>
            <a:r>
              <a:rPr lang="en-US" sz="2400" dirty="0"/>
              <a:t>Disallow HTTP POST methods, which could allow malware files to be placed on the server</a:t>
            </a:r>
          </a:p>
          <a:p>
            <a:pPr lvl="1"/>
            <a:r>
              <a:rPr lang="en-US" sz="2400" dirty="0"/>
              <a:t>Indications of SQL injection attacks</a:t>
            </a:r>
          </a:p>
          <a:p>
            <a:pPr lvl="1"/>
            <a:endParaRPr lang="en-US" dirty="0"/>
          </a:p>
          <a:p>
            <a:pPr lvl="1"/>
            <a:endParaRPr lang="en-US" dirty="0"/>
          </a:p>
          <a:p>
            <a:pPr marL="101600" indent="0">
              <a:buNone/>
            </a:pPr>
            <a:endParaRPr lang="en-US" dirty="0"/>
          </a:p>
        </p:txBody>
      </p:sp>
      <p:sp>
        <p:nvSpPr>
          <p:cNvPr id="6" name="Slide Number Placeholder 1"/>
          <p:cNvSpPr txBox="1">
            <a:spLocks/>
          </p:cNvSpPr>
          <p:nvPr/>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smtClean="0">
                <a:solidFill>
                  <a:prstClr val="white"/>
                </a:solidFill>
              </a:rPr>
              <a:pPr/>
              <a:t>9</a:t>
            </a:fld>
            <a:endParaRPr lang="en-US" dirty="0">
              <a:solidFill>
                <a:prstClr val="white"/>
              </a:solidFill>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38939</TotalTime>
  <Words>1143</Words>
  <Application>Microsoft Office PowerPoint</Application>
  <PresentationFormat>On-screen Show (4:3)</PresentationFormat>
  <Paragraphs>99</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Verdana</vt:lpstr>
      <vt:lpstr>Retrospect</vt:lpstr>
      <vt:lpstr>Figure 6-1: Basic Firewall Operation</vt:lpstr>
      <vt:lpstr>Figure 6-4: Main Border Firewall and Screening Router That Uses Static Packet Filtering</vt:lpstr>
      <vt:lpstr>Figure 6-5: States in a Connection</vt:lpstr>
      <vt:lpstr>Figure 6-6: Connection and Socket</vt:lpstr>
      <vt:lpstr>Figure 6-8: Stateful Packet Inspection for a  Packet That Does Not Attempt to Open a Connection II</vt:lpstr>
      <vt:lpstr>Stateful Packet Inspection: Access Control Lists (ACL) </vt:lpstr>
      <vt:lpstr>PowerPoint Presentation</vt:lpstr>
      <vt:lpstr>Stateful Packet Inspection -Benefits</vt:lpstr>
      <vt:lpstr>Application Proxy Firewalls and Content Filtering </vt:lpstr>
      <vt:lpstr>Application Proxy Firewalls and Content Filtering (cont)</vt:lpstr>
      <vt:lpstr>Fig 6-20. Firewall architecture</vt:lpstr>
      <vt:lpstr>Intrusion Detection Systems </vt:lpstr>
      <vt:lpstr>Intrusion Prevention Systems</vt:lpstr>
      <vt:lpstr>Firewall Filtering Problems </vt:lpstr>
      <vt:lpstr>Enter AI</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USHE Lecture PowerPoint Template</dc:title>
  <dc:subject>Psychology</dc:subject>
  <dc:creator>Crystal McCarthy</dc:creator>
  <cp:keywords>Psychology</cp:keywords>
  <cp:lastModifiedBy>Krassie Petrova</cp:lastModifiedBy>
  <cp:revision>374</cp:revision>
  <dcterms:modified xsi:type="dcterms:W3CDTF">2024-03-21T22:36:10Z</dcterms:modified>
</cp:coreProperties>
</file>