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3" r:id="rId2"/>
    <p:sldId id="261" r:id="rId3"/>
    <p:sldId id="257" r:id="rId4"/>
    <p:sldId id="274" r:id="rId5"/>
    <p:sldId id="276" r:id="rId6"/>
    <p:sldId id="258" r:id="rId7"/>
    <p:sldId id="266" r:id="rId8"/>
    <p:sldId id="268" r:id="rId9"/>
    <p:sldId id="292" r:id="rId10"/>
    <p:sldId id="262" r:id="rId11"/>
    <p:sldId id="279" r:id="rId12"/>
    <p:sldId id="265" r:id="rId13"/>
    <p:sldId id="282" r:id="rId14"/>
    <p:sldId id="280" r:id="rId15"/>
    <p:sldId id="259" r:id="rId16"/>
    <p:sldId id="281" r:id="rId17"/>
    <p:sldId id="290" r:id="rId18"/>
    <p:sldId id="291" r:id="rId19"/>
    <p:sldId id="278" r:id="rId20"/>
    <p:sldId id="289" r:id="rId21"/>
    <p:sldId id="285" r:id="rId22"/>
    <p:sldId id="283" r:id="rId23"/>
    <p:sldId id="287" r:id="rId24"/>
    <p:sldId id="288" r:id="rId25"/>
    <p:sldId id="270" r:id="rId26"/>
    <p:sldId id="284"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AF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4" autoAdjust="0"/>
    <p:restoredTop sz="77838" autoAdjust="0"/>
  </p:normalViewPr>
  <p:slideViewPr>
    <p:cSldViewPr snapToGrid="0">
      <p:cViewPr varScale="1">
        <p:scale>
          <a:sx n="52" d="100"/>
          <a:sy n="52" d="100"/>
        </p:scale>
        <p:origin x="11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hyperlink" Target="https://particl.io/" TargetMode="External"/><Relationship Id="rId2" Type="http://schemas.openxmlformats.org/officeDocument/2006/relationships/hyperlink" Target="https://bitcoin.org/en/" TargetMode="External"/><Relationship Id="rId1" Type="http://schemas.openxmlformats.org/officeDocument/2006/relationships/hyperlink" Target="https://www.nasdaq.com/article/know-your-coins-public-vs-private-cryptocurrencies-cm849588" TargetMode="External"/></Relationships>
</file>

<file path=ppt/diagrams/_rels/data6.xml.rels><?xml version="1.0" encoding="UTF-8" standalone="yes"?>
<Relationships xmlns="http://schemas.openxmlformats.org/package/2006/relationships"><Relationship Id="rId3" Type="http://schemas.openxmlformats.org/officeDocument/2006/relationships/hyperlink" Target="https://www.cbinsights.com/research/blockchain-insurance-disruption/" TargetMode="External"/><Relationship Id="rId2" Type="http://schemas.openxmlformats.org/officeDocument/2006/relationships/hyperlink" Target="https://www.cbinsights.com/research/blockchain-disrupting-banking/" TargetMode="External"/><Relationship Id="rId1" Type="http://schemas.openxmlformats.org/officeDocument/2006/relationships/hyperlink" Target="https://www.mckinsey.de/~/media/McKinsey/Business%20Functions/McKinsey%20Digital/Our%20Insights/Using%20blockchain%20to%20improve%20data%20management%20in%20the%20public%20sector/Using-blockchain-to-improve-data-management-in-the-public-sector.pdf" TargetMode="External"/><Relationship Id="rId6" Type="http://schemas.openxmlformats.org/officeDocument/2006/relationships/hyperlink" Target="https://www.hyperledger.org/" TargetMode="External"/><Relationship Id="rId5" Type="http://schemas.openxmlformats.org/officeDocument/2006/relationships/hyperlink" Target="https://www.ethereum.org/" TargetMode="External"/><Relationship Id="rId4" Type="http://schemas.openxmlformats.org/officeDocument/2006/relationships/hyperlink" Target="https://www.sciencedirect.com/science/article/pii/S1364032118307184" TargetMode="External"/></Relationships>
</file>

<file path=ppt/diagrams/_rels/data7.xml.rels><?xml version="1.0" encoding="UTF-8" standalone="yes"?>
<Relationships xmlns="http://schemas.openxmlformats.org/package/2006/relationships"><Relationship Id="rId2" Type="http://schemas.openxmlformats.org/officeDocument/2006/relationships/hyperlink" Target="https://www.iota.org/get-started/what-is-iota" TargetMode="External"/><Relationship Id="rId1" Type="http://schemas.openxmlformats.org/officeDocument/2006/relationships/hyperlink" Target="https://www.statista.com/statistics/647523/worldwide-bitcoin-blockchain-size/" TargetMode="External"/></Relationships>
</file>

<file path=ppt/diagrams/_rels/data8.xml.rels><?xml version="1.0" encoding="UTF-8" standalone="yes"?>
<Relationships xmlns="http://schemas.openxmlformats.org/package/2006/relationships"><Relationship Id="rId1" Type="http://schemas.openxmlformats.org/officeDocument/2006/relationships/hyperlink" Target="https://bitzuma.com/posts/how-bitcoin-works/" TargetMode="External"/></Relationships>
</file>

<file path=ppt/diagrams/_rels/data9.xml.rels><?xml version="1.0" encoding="UTF-8" standalone="yes"?>
<Relationships xmlns="http://schemas.openxmlformats.org/package/2006/relationships"><Relationship Id="rId2" Type="http://schemas.openxmlformats.org/officeDocument/2006/relationships/hyperlink" Target="https://www.science.org.au/curious/video/public-private-keys" TargetMode="External"/><Relationship Id="rId1" Type="http://schemas.openxmlformats.org/officeDocument/2006/relationships/hyperlink" Target="https://www.youtube.com/watch?v=GSTiKjnBaes"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hyperlink" Target="https://particl.io/" TargetMode="External"/><Relationship Id="rId2" Type="http://schemas.openxmlformats.org/officeDocument/2006/relationships/hyperlink" Target="https://bitcoin.org/en/" TargetMode="External"/><Relationship Id="rId1" Type="http://schemas.openxmlformats.org/officeDocument/2006/relationships/hyperlink" Target="https://www.nasdaq.com/article/know-your-coins-public-vs-private-cryptocurrencies-cm849588"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s://www.cbinsights.com/research/blockchain-insurance-disruption/" TargetMode="External"/><Relationship Id="rId2" Type="http://schemas.openxmlformats.org/officeDocument/2006/relationships/hyperlink" Target="https://www.cbinsights.com/research/blockchain-disrupting-banking/" TargetMode="External"/><Relationship Id="rId1" Type="http://schemas.openxmlformats.org/officeDocument/2006/relationships/hyperlink" Target="https://www.mckinsey.de/~/media/McKinsey/Business%20Functions/McKinsey%20Digital/Our%20Insights/Using%20blockchain%20to%20improve%20data%20management%20in%20the%20public%20sector/Using-blockchain-to-improve-data-management-in-the-public-sector.pdf" TargetMode="External"/><Relationship Id="rId6" Type="http://schemas.openxmlformats.org/officeDocument/2006/relationships/hyperlink" Target="https://www.hyperledger.org/" TargetMode="External"/><Relationship Id="rId5" Type="http://schemas.openxmlformats.org/officeDocument/2006/relationships/hyperlink" Target="https://www.ethereum.org/" TargetMode="External"/><Relationship Id="rId4" Type="http://schemas.openxmlformats.org/officeDocument/2006/relationships/hyperlink" Target="https://www.sciencedirect.com/science/article/pii/S1364032118307184" TargetMode="External"/></Relationships>
</file>

<file path=ppt/diagrams/_rels/drawing7.xml.rels><?xml version="1.0" encoding="UTF-8" standalone="yes"?>
<Relationships xmlns="http://schemas.openxmlformats.org/package/2006/relationships"><Relationship Id="rId2" Type="http://schemas.openxmlformats.org/officeDocument/2006/relationships/hyperlink" Target="https://www.iota.org/get-started/what-is-iota" TargetMode="External"/><Relationship Id="rId1" Type="http://schemas.openxmlformats.org/officeDocument/2006/relationships/hyperlink" Target="https://www.statista.com/statistics/647523/worldwide-bitcoin-blockchain-size/" TargetMode="External"/></Relationships>
</file>

<file path=ppt/diagrams/_rels/drawing8.xml.rels><?xml version="1.0" encoding="UTF-8" standalone="yes"?>
<Relationships xmlns="http://schemas.openxmlformats.org/package/2006/relationships"><Relationship Id="rId1" Type="http://schemas.openxmlformats.org/officeDocument/2006/relationships/hyperlink" Target="https://bitzuma.com/posts/how-bitcoin-works/" TargetMode="External"/></Relationships>
</file>

<file path=ppt/diagrams/_rels/drawing9.xml.rels><?xml version="1.0" encoding="UTF-8" standalone="yes"?>
<Relationships xmlns="http://schemas.openxmlformats.org/package/2006/relationships"><Relationship Id="rId2" Type="http://schemas.openxmlformats.org/officeDocument/2006/relationships/hyperlink" Target="https://www.science.org.au/curious/video/public-private-keys" TargetMode="External"/><Relationship Id="rId1" Type="http://schemas.openxmlformats.org/officeDocument/2006/relationships/hyperlink" Target="https://www.youtube.com/watch?v=GSTiKjnBaes" TargetMode="External"/></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3C5D97-E2B1-4B51-9453-4F94B48F50D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09568E0-AC8C-43F9-9006-0E63DBE22C7B}">
      <dgm:prSet/>
      <dgm:spPr/>
      <dgm:t>
        <a:bodyPr/>
        <a:lstStyle/>
        <a:p>
          <a:r>
            <a:rPr lang="en-NZ"/>
            <a:t>Blockchain Technology  (BCT) solves the problem of transfer of value between Internet users without having to rely on a third party</a:t>
          </a:r>
          <a:endParaRPr lang="en-US"/>
        </a:p>
      </dgm:t>
    </dgm:pt>
    <dgm:pt modelId="{CA8E18C0-36EE-4E1D-9198-A6C051E5D064}" type="parTrans" cxnId="{CBFA0236-7C73-4EEB-8D4E-3E3BD3BA3F4E}">
      <dgm:prSet/>
      <dgm:spPr/>
      <dgm:t>
        <a:bodyPr/>
        <a:lstStyle/>
        <a:p>
          <a:endParaRPr lang="en-US"/>
        </a:p>
      </dgm:t>
    </dgm:pt>
    <dgm:pt modelId="{F998431C-7F6F-42FB-8F04-CC60B026F47C}" type="sibTrans" cxnId="{CBFA0236-7C73-4EEB-8D4E-3E3BD3BA3F4E}">
      <dgm:prSet/>
      <dgm:spPr/>
      <dgm:t>
        <a:bodyPr/>
        <a:lstStyle/>
        <a:p>
          <a:endParaRPr lang="en-US"/>
        </a:p>
      </dgm:t>
    </dgm:pt>
    <dgm:pt modelId="{DB90BE7D-E6E5-4DCA-A055-33956D8CA2F0}">
      <dgm:prSet/>
      <dgm:spPr/>
      <dgm:t>
        <a:bodyPr/>
        <a:lstStyle/>
        <a:p>
          <a:r>
            <a:rPr lang="en-NZ"/>
            <a:t>Bitcoin is currently the best known application of BCT.  It is one of many digital currencies using BCT. </a:t>
          </a:r>
          <a:endParaRPr lang="en-US"/>
        </a:p>
      </dgm:t>
    </dgm:pt>
    <dgm:pt modelId="{90E7F31F-9919-4EA8-932D-15F0EB9D4DFC}" type="parTrans" cxnId="{4C3876CC-40AD-4FCB-9183-38AF8766E078}">
      <dgm:prSet/>
      <dgm:spPr/>
      <dgm:t>
        <a:bodyPr/>
        <a:lstStyle/>
        <a:p>
          <a:endParaRPr lang="en-US"/>
        </a:p>
      </dgm:t>
    </dgm:pt>
    <dgm:pt modelId="{F0C05F77-9479-4BA5-8897-34CDF1A19FFD}" type="sibTrans" cxnId="{4C3876CC-40AD-4FCB-9183-38AF8766E078}">
      <dgm:prSet/>
      <dgm:spPr/>
      <dgm:t>
        <a:bodyPr/>
        <a:lstStyle/>
        <a:p>
          <a:endParaRPr lang="en-US"/>
        </a:p>
      </dgm:t>
    </dgm:pt>
    <dgm:pt modelId="{488250D3-DE35-4180-9BC7-D13A88208239}">
      <dgm:prSet/>
      <dgm:spPr/>
      <dgm:t>
        <a:bodyPr/>
        <a:lstStyle/>
        <a:p>
          <a:r>
            <a:rPr lang="en-NZ"/>
            <a:t>Why digital currency is used?   </a:t>
          </a:r>
          <a:endParaRPr lang="en-US"/>
        </a:p>
      </dgm:t>
    </dgm:pt>
    <dgm:pt modelId="{3B6DB9FB-8970-4789-94C0-4413C429B317}" type="parTrans" cxnId="{3321F1B4-1837-4089-806F-46FFB3D36FC9}">
      <dgm:prSet/>
      <dgm:spPr/>
      <dgm:t>
        <a:bodyPr/>
        <a:lstStyle/>
        <a:p>
          <a:endParaRPr lang="en-US"/>
        </a:p>
      </dgm:t>
    </dgm:pt>
    <dgm:pt modelId="{C1CB227E-CAE2-441B-BB52-4EF019E20187}" type="sibTrans" cxnId="{3321F1B4-1837-4089-806F-46FFB3D36FC9}">
      <dgm:prSet/>
      <dgm:spPr/>
      <dgm:t>
        <a:bodyPr/>
        <a:lstStyle/>
        <a:p>
          <a:endParaRPr lang="en-US"/>
        </a:p>
      </dgm:t>
    </dgm:pt>
    <dgm:pt modelId="{A685D169-E5EF-45C6-8257-A905DCC2414A}">
      <dgm:prSet/>
      <dgm:spPr/>
      <dgm:t>
        <a:bodyPr/>
        <a:lstStyle/>
        <a:p>
          <a:r>
            <a:rPr lang="en-NZ"/>
            <a:t>No need to use a central exchange (e.g., banks) for people who know/use Bitcoin u</a:t>
          </a:r>
          <a:endParaRPr lang="en-US"/>
        </a:p>
      </dgm:t>
    </dgm:pt>
    <dgm:pt modelId="{4984C44F-855E-4C4F-B9D3-81D06CA351C4}" type="parTrans" cxnId="{EC65EEFF-58E1-405D-9BCB-8F9872E54922}">
      <dgm:prSet/>
      <dgm:spPr/>
      <dgm:t>
        <a:bodyPr/>
        <a:lstStyle/>
        <a:p>
          <a:endParaRPr lang="en-US"/>
        </a:p>
      </dgm:t>
    </dgm:pt>
    <dgm:pt modelId="{B217F48A-73CD-4030-8DE8-78F94F72081E}" type="sibTrans" cxnId="{EC65EEFF-58E1-405D-9BCB-8F9872E54922}">
      <dgm:prSet/>
      <dgm:spPr/>
      <dgm:t>
        <a:bodyPr/>
        <a:lstStyle/>
        <a:p>
          <a:endParaRPr lang="en-US"/>
        </a:p>
      </dgm:t>
    </dgm:pt>
    <dgm:pt modelId="{87265925-AB01-414D-B8E9-F57F8F9BCFF8}">
      <dgm:prSet/>
      <dgm:spPr/>
      <dgm:t>
        <a:bodyPr/>
        <a:lstStyle/>
        <a:p>
          <a:r>
            <a:rPr lang="en-NZ"/>
            <a:t>Direct exchange between individuals is possible </a:t>
          </a:r>
          <a:endParaRPr lang="en-US"/>
        </a:p>
      </dgm:t>
    </dgm:pt>
    <dgm:pt modelId="{88409601-C7E4-4919-9FA2-C1A6D649390E}" type="parTrans" cxnId="{960AE85F-D13C-40ED-8BF4-353749FEB221}">
      <dgm:prSet/>
      <dgm:spPr/>
      <dgm:t>
        <a:bodyPr/>
        <a:lstStyle/>
        <a:p>
          <a:endParaRPr lang="en-US"/>
        </a:p>
      </dgm:t>
    </dgm:pt>
    <dgm:pt modelId="{DA2C2583-71CB-43FD-988F-6677FF8E24FB}" type="sibTrans" cxnId="{960AE85F-D13C-40ED-8BF4-353749FEB221}">
      <dgm:prSet/>
      <dgm:spPr/>
      <dgm:t>
        <a:bodyPr/>
        <a:lstStyle/>
        <a:p>
          <a:endParaRPr lang="en-US"/>
        </a:p>
      </dgm:t>
    </dgm:pt>
    <dgm:pt modelId="{9BD41C59-20A0-4AF6-9486-4842BCD0665B}">
      <dgm:prSet/>
      <dgm:spPr/>
      <dgm:t>
        <a:bodyPr/>
        <a:lstStyle/>
        <a:p>
          <a:r>
            <a:rPr lang="en-NZ"/>
            <a:t>Many more uses for BCT technology other than “currency” !</a:t>
          </a:r>
          <a:endParaRPr lang="en-US"/>
        </a:p>
      </dgm:t>
    </dgm:pt>
    <dgm:pt modelId="{FFDD9A3E-410D-46CF-81E9-6833C62A0F20}" type="parTrans" cxnId="{6606C0FA-6B54-471B-B4F4-6283020FF50F}">
      <dgm:prSet/>
      <dgm:spPr/>
      <dgm:t>
        <a:bodyPr/>
        <a:lstStyle/>
        <a:p>
          <a:endParaRPr lang="en-US"/>
        </a:p>
      </dgm:t>
    </dgm:pt>
    <dgm:pt modelId="{0460C525-C584-48B4-B3CB-B4365BD1135C}" type="sibTrans" cxnId="{6606C0FA-6B54-471B-B4F4-6283020FF50F}">
      <dgm:prSet/>
      <dgm:spPr/>
      <dgm:t>
        <a:bodyPr/>
        <a:lstStyle/>
        <a:p>
          <a:endParaRPr lang="en-US"/>
        </a:p>
      </dgm:t>
    </dgm:pt>
    <dgm:pt modelId="{77EAB3E0-659D-4CCA-8025-8D7846EB3913}" type="pres">
      <dgm:prSet presAssocID="{873C5D97-E2B1-4B51-9453-4F94B48F50D1}" presName="root" presStyleCnt="0">
        <dgm:presLayoutVars>
          <dgm:dir/>
          <dgm:resizeHandles val="exact"/>
        </dgm:presLayoutVars>
      </dgm:prSet>
      <dgm:spPr/>
    </dgm:pt>
    <dgm:pt modelId="{0BF4269A-3330-4B30-B9BE-156F920BD6A2}" type="pres">
      <dgm:prSet presAssocID="{A09568E0-AC8C-43F9-9006-0E63DBE22C7B}" presName="compNode" presStyleCnt="0"/>
      <dgm:spPr/>
    </dgm:pt>
    <dgm:pt modelId="{41FD8268-AEC2-47A7-80C8-05BC4E305591}" type="pres">
      <dgm:prSet presAssocID="{A09568E0-AC8C-43F9-9006-0E63DBE22C7B}" presName="bgRect" presStyleLbl="bgShp" presStyleIdx="0" presStyleCnt="4"/>
      <dgm:spPr/>
    </dgm:pt>
    <dgm:pt modelId="{B0F5FA4F-94C2-4288-9915-E8AA72D16911}" type="pres">
      <dgm:prSet presAssocID="{A09568E0-AC8C-43F9-9006-0E63DBE22C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667CE0F3-20B6-40CE-8119-3EB5D4B092E1}" type="pres">
      <dgm:prSet presAssocID="{A09568E0-AC8C-43F9-9006-0E63DBE22C7B}" presName="spaceRect" presStyleCnt="0"/>
      <dgm:spPr/>
    </dgm:pt>
    <dgm:pt modelId="{13C06C11-D1B8-45C9-91F1-EB98FB8CCF07}" type="pres">
      <dgm:prSet presAssocID="{A09568E0-AC8C-43F9-9006-0E63DBE22C7B}" presName="parTx" presStyleLbl="revTx" presStyleIdx="0" presStyleCnt="5">
        <dgm:presLayoutVars>
          <dgm:chMax val="0"/>
          <dgm:chPref val="0"/>
        </dgm:presLayoutVars>
      </dgm:prSet>
      <dgm:spPr/>
    </dgm:pt>
    <dgm:pt modelId="{81F8203F-5317-46B8-A1A2-597B66C6AAA5}" type="pres">
      <dgm:prSet presAssocID="{F998431C-7F6F-42FB-8F04-CC60B026F47C}" presName="sibTrans" presStyleCnt="0"/>
      <dgm:spPr/>
    </dgm:pt>
    <dgm:pt modelId="{AAA7EBE5-67C2-4A35-B64C-B52771528525}" type="pres">
      <dgm:prSet presAssocID="{DB90BE7D-E6E5-4DCA-A055-33956D8CA2F0}" presName="compNode" presStyleCnt="0"/>
      <dgm:spPr/>
    </dgm:pt>
    <dgm:pt modelId="{C41AFCE8-D291-4D06-B1A4-84CE5EE69C89}" type="pres">
      <dgm:prSet presAssocID="{DB90BE7D-E6E5-4DCA-A055-33956D8CA2F0}" presName="bgRect" presStyleLbl="bgShp" presStyleIdx="1" presStyleCnt="4"/>
      <dgm:spPr/>
    </dgm:pt>
    <dgm:pt modelId="{4E078E37-04CE-4329-97F6-B608766BBA38}" type="pres">
      <dgm:prSet presAssocID="{DB90BE7D-E6E5-4DCA-A055-33956D8CA2F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5974CADF-76C6-456D-BF2D-BAECDE4C0820}" type="pres">
      <dgm:prSet presAssocID="{DB90BE7D-E6E5-4DCA-A055-33956D8CA2F0}" presName="spaceRect" presStyleCnt="0"/>
      <dgm:spPr/>
    </dgm:pt>
    <dgm:pt modelId="{74974F71-CFF9-410C-B7B3-05CD9B1BC652}" type="pres">
      <dgm:prSet presAssocID="{DB90BE7D-E6E5-4DCA-A055-33956D8CA2F0}" presName="parTx" presStyleLbl="revTx" presStyleIdx="1" presStyleCnt="5">
        <dgm:presLayoutVars>
          <dgm:chMax val="0"/>
          <dgm:chPref val="0"/>
        </dgm:presLayoutVars>
      </dgm:prSet>
      <dgm:spPr/>
    </dgm:pt>
    <dgm:pt modelId="{FE1B649C-31E0-40E6-8D6C-2A37E2C760D4}" type="pres">
      <dgm:prSet presAssocID="{F0C05F77-9479-4BA5-8897-34CDF1A19FFD}" presName="sibTrans" presStyleCnt="0"/>
      <dgm:spPr/>
    </dgm:pt>
    <dgm:pt modelId="{01769CAE-9C48-40C0-A462-3D3A6DCBBA1D}" type="pres">
      <dgm:prSet presAssocID="{488250D3-DE35-4180-9BC7-D13A88208239}" presName="compNode" presStyleCnt="0"/>
      <dgm:spPr/>
    </dgm:pt>
    <dgm:pt modelId="{5BD224A7-3B5D-457F-BFE9-C1418A62EF34}" type="pres">
      <dgm:prSet presAssocID="{488250D3-DE35-4180-9BC7-D13A88208239}" presName="bgRect" presStyleLbl="bgShp" presStyleIdx="2" presStyleCnt="4"/>
      <dgm:spPr/>
    </dgm:pt>
    <dgm:pt modelId="{05FE9CCC-C263-4917-B4CB-9540FD40ADA3}" type="pres">
      <dgm:prSet presAssocID="{488250D3-DE35-4180-9BC7-D13A8820823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505F7402-75A1-469F-BDB6-BEA72F714099}" type="pres">
      <dgm:prSet presAssocID="{488250D3-DE35-4180-9BC7-D13A88208239}" presName="spaceRect" presStyleCnt="0"/>
      <dgm:spPr/>
    </dgm:pt>
    <dgm:pt modelId="{EF3BEAB3-E1B9-4A21-B8B2-B6EB54E635F1}" type="pres">
      <dgm:prSet presAssocID="{488250D3-DE35-4180-9BC7-D13A88208239}" presName="parTx" presStyleLbl="revTx" presStyleIdx="2" presStyleCnt="5">
        <dgm:presLayoutVars>
          <dgm:chMax val="0"/>
          <dgm:chPref val="0"/>
        </dgm:presLayoutVars>
      </dgm:prSet>
      <dgm:spPr/>
    </dgm:pt>
    <dgm:pt modelId="{1826C26F-5A61-45A8-B366-E80B2F96276E}" type="pres">
      <dgm:prSet presAssocID="{488250D3-DE35-4180-9BC7-D13A88208239}" presName="desTx" presStyleLbl="revTx" presStyleIdx="3" presStyleCnt="5">
        <dgm:presLayoutVars/>
      </dgm:prSet>
      <dgm:spPr/>
    </dgm:pt>
    <dgm:pt modelId="{11477FB1-436E-4743-850D-6F33C8D1FC27}" type="pres">
      <dgm:prSet presAssocID="{C1CB227E-CAE2-441B-BB52-4EF019E20187}" presName="sibTrans" presStyleCnt="0"/>
      <dgm:spPr/>
    </dgm:pt>
    <dgm:pt modelId="{ABB88FED-E34C-4005-9FE5-51F18AA748A0}" type="pres">
      <dgm:prSet presAssocID="{9BD41C59-20A0-4AF6-9486-4842BCD0665B}" presName="compNode" presStyleCnt="0"/>
      <dgm:spPr/>
    </dgm:pt>
    <dgm:pt modelId="{F3A7467F-6697-4DC3-892B-764872224B41}" type="pres">
      <dgm:prSet presAssocID="{9BD41C59-20A0-4AF6-9486-4842BCD0665B}" presName="bgRect" presStyleLbl="bgShp" presStyleIdx="3" presStyleCnt="4"/>
      <dgm:spPr/>
    </dgm:pt>
    <dgm:pt modelId="{F56F3B47-64F7-4A48-B627-ABBC5C5CFEE8}" type="pres">
      <dgm:prSet presAssocID="{9BD41C59-20A0-4AF6-9486-4842BCD0665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Check"/>
        </a:ext>
      </dgm:extLst>
    </dgm:pt>
    <dgm:pt modelId="{F1E4EE35-B39F-4DE0-A4C3-8C4408D9F185}" type="pres">
      <dgm:prSet presAssocID="{9BD41C59-20A0-4AF6-9486-4842BCD0665B}" presName="spaceRect" presStyleCnt="0"/>
      <dgm:spPr/>
    </dgm:pt>
    <dgm:pt modelId="{09040C96-93AA-48A2-B26C-1CFED8D7312E}" type="pres">
      <dgm:prSet presAssocID="{9BD41C59-20A0-4AF6-9486-4842BCD0665B}" presName="parTx" presStyleLbl="revTx" presStyleIdx="4" presStyleCnt="5">
        <dgm:presLayoutVars>
          <dgm:chMax val="0"/>
          <dgm:chPref val="0"/>
        </dgm:presLayoutVars>
      </dgm:prSet>
      <dgm:spPr/>
    </dgm:pt>
  </dgm:ptLst>
  <dgm:cxnLst>
    <dgm:cxn modelId="{D9E9D206-8FF8-426B-905A-0B6F71483E9B}" type="presOf" srcId="{A685D169-E5EF-45C6-8257-A905DCC2414A}" destId="{1826C26F-5A61-45A8-B366-E80B2F96276E}" srcOrd="0" destOrd="0" presId="urn:microsoft.com/office/officeart/2018/2/layout/IconVerticalSolidList"/>
    <dgm:cxn modelId="{CBFA0236-7C73-4EEB-8D4E-3E3BD3BA3F4E}" srcId="{873C5D97-E2B1-4B51-9453-4F94B48F50D1}" destId="{A09568E0-AC8C-43F9-9006-0E63DBE22C7B}" srcOrd="0" destOrd="0" parTransId="{CA8E18C0-36EE-4E1D-9198-A6C051E5D064}" sibTransId="{F998431C-7F6F-42FB-8F04-CC60B026F47C}"/>
    <dgm:cxn modelId="{960AE85F-D13C-40ED-8BF4-353749FEB221}" srcId="{488250D3-DE35-4180-9BC7-D13A88208239}" destId="{87265925-AB01-414D-B8E9-F57F8F9BCFF8}" srcOrd="1" destOrd="0" parTransId="{88409601-C7E4-4919-9FA2-C1A6D649390E}" sibTransId="{DA2C2583-71CB-43FD-988F-6677FF8E24FB}"/>
    <dgm:cxn modelId="{D861E078-0983-4F28-83AC-12A50177CA51}" type="presOf" srcId="{DB90BE7D-E6E5-4DCA-A055-33956D8CA2F0}" destId="{74974F71-CFF9-410C-B7B3-05CD9B1BC652}" srcOrd="0" destOrd="0" presId="urn:microsoft.com/office/officeart/2018/2/layout/IconVerticalSolidList"/>
    <dgm:cxn modelId="{639B797E-E649-4A1E-BBDC-201501594BA1}" type="presOf" srcId="{873C5D97-E2B1-4B51-9453-4F94B48F50D1}" destId="{77EAB3E0-659D-4CCA-8025-8D7846EB3913}" srcOrd="0" destOrd="0" presId="urn:microsoft.com/office/officeart/2018/2/layout/IconVerticalSolidList"/>
    <dgm:cxn modelId="{9E046684-AFFA-4755-80CF-29E8E17F89F8}" type="presOf" srcId="{488250D3-DE35-4180-9BC7-D13A88208239}" destId="{EF3BEAB3-E1B9-4A21-B8B2-B6EB54E635F1}" srcOrd="0" destOrd="0" presId="urn:microsoft.com/office/officeart/2018/2/layout/IconVerticalSolidList"/>
    <dgm:cxn modelId="{FE605DAC-A73A-453F-B74D-26E73680067A}" type="presOf" srcId="{9BD41C59-20A0-4AF6-9486-4842BCD0665B}" destId="{09040C96-93AA-48A2-B26C-1CFED8D7312E}" srcOrd="0" destOrd="0" presId="urn:microsoft.com/office/officeart/2018/2/layout/IconVerticalSolidList"/>
    <dgm:cxn modelId="{3321F1B4-1837-4089-806F-46FFB3D36FC9}" srcId="{873C5D97-E2B1-4B51-9453-4F94B48F50D1}" destId="{488250D3-DE35-4180-9BC7-D13A88208239}" srcOrd="2" destOrd="0" parTransId="{3B6DB9FB-8970-4789-94C0-4413C429B317}" sibTransId="{C1CB227E-CAE2-441B-BB52-4EF019E20187}"/>
    <dgm:cxn modelId="{BF20D6C6-88AD-4238-A612-ACADAAC33A9E}" type="presOf" srcId="{A09568E0-AC8C-43F9-9006-0E63DBE22C7B}" destId="{13C06C11-D1B8-45C9-91F1-EB98FB8CCF07}" srcOrd="0" destOrd="0" presId="urn:microsoft.com/office/officeart/2018/2/layout/IconVerticalSolidList"/>
    <dgm:cxn modelId="{4C3876CC-40AD-4FCB-9183-38AF8766E078}" srcId="{873C5D97-E2B1-4B51-9453-4F94B48F50D1}" destId="{DB90BE7D-E6E5-4DCA-A055-33956D8CA2F0}" srcOrd="1" destOrd="0" parTransId="{90E7F31F-9919-4EA8-932D-15F0EB9D4DFC}" sibTransId="{F0C05F77-9479-4BA5-8897-34CDF1A19FFD}"/>
    <dgm:cxn modelId="{3DBAE8F7-2BA4-4F34-AE9E-08636B9836D4}" type="presOf" srcId="{87265925-AB01-414D-B8E9-F57F8F9BCFF8}" destId="{1826C26F-5A61-45A8-B366-E80B2F96276E}" srcOrd="0" destOrd="1" presId="urn:microsoft.com/office/officeart/2018/2/layout/IconVerticalSolidList"/>
    <dgm:cxn modelId="{6606C0FA-6B54-471B-B4F4-6283020FF50F}" srcId="{873C5D97-E2B1-4B51-9453-4F94B48F50D1}" destId="{9BD41C59-20A0-4AF6-9486-4842BCD0665B}" srcOrd="3" destOrd="0" parTransId="{FFDD9A3E-410D-46CF-81E9-6833C62A0F20}" sibTransId="{0460C525-C584-48B4-B3CB-B4365BD1135C}"/>
    <dgm:cxn modelId="{EC65EEFF-58E1-405D-9BCB-8F9872E54922}" srcId="{488250D3-DE35-4180-9BC7-D13A88208239}" destId="{A685D169-E5EF-45C6-8257-A905DCC2414A}" srcOrd="0" destOrd="0" parTransId="{4984C44F-855E-4C4F-B9D3-81D06CA351C4}" sibTransId="{B217F48A-73CD-4030-8DE8-78F94F72081E}"/>
    <dgm:cxn modelId="{9C4D3276-26EA-4945-9C98-84A9D7EB2827}" type="presParOf" srcId="{77EAB3E0-659D-4CCA-8025-8D7846EB3913}" destId="{0BF4269A-3330-4B30-B9BE-156F920BD6A2}" srcOrd="0" destOrd="0" presId="urn:microsoft.com/office/officeart/2018/2/layout/IconVerticalSolidList"/>
    <dgm:cxn modelId="{79438D18-1CA9-4FC4-9F57-844D2D298F85}" type="presParOf" srcId="{0BF4269A-3330-4B30-B9BE-156F920BD6A2}" destId="{41FD8268-AEC2-47A7-80C8-05BC4E305591}" srcOrd="0" destOrd="0" presId="urn:microsoft.com/office/officeart/2018/2/layout/IconVerticalSolidList"/>
    <dgm:cxn modelId="{63A69EC1-9A0B-481D-AA31-7AB1FCC5AE53}" type="presParOf" srcId="{0BF4269A-3330-4B30-B9BE-156F920BD6A2}" destId="{B0F5FA4F-94C2-4288-9915-E8AA72D16911}" srcOrd="1" destOrd="0" presId="urn:microsoft.com/office/officeart/2018/2/layout/IconVerticalSolidList"/>
    <dgm:cxn modelId="{5CE15C48-2618-494C-9D8E-1F21D66BD5CD}" type="presParOf" srcId="{0BF4269A-3330-4B30-B9BE-156F920BD6A2}" destId="{667CE0F3-20B6-40CE-8119-3EB5D4B092E1}" srcOrd="2" destOrd="0" presId="urn:microsoft.com/office/officeart/2018/2/layout/IconVerticalSolidList"/>
    <dgm:cxn modelId="{F555BF78-F045-4D0F-BF3D-255C07291519}" type="presParOf" srcId="{0BF4269A-3330-4B30-B9BE-156F920BD6A2}" destId="{13C06C11-D1B8-45C9-91F1-EB98FB8CCF07}" srcOrd="3" destOrd="0" presId="urn:microsoft.com/office/officeart/2018/2/layout/IconVerticalSolidList"/>
    <dgm:cxn modelId="{ED4B97F3-2A36-4690-8E98-04EBEE45EB29}" type="presParOf" srcId="{77EAB3E0-659D-4CCA-8025-8D7846EB3913}" destId="{81F8203F-5317-46B8-A1A2-597B66C6AAA5}" srcOrd="1" destOrd="0" presId="urn:microsoft.com/office/officeart/2018/2/layout/IconVerticalSolidList"/>
    <dgm:cxn modelId="{7BA769F0-491C-4411-AD7D-F12C00C190F8}" type="presParOf" srcId="{77EAB3E0-659D-4CCA-8025-8D7846EB3913}" destId="{AAA7EBE5-67C2-4A35-B64C-B52771528525}" srcOrd="2" destOrd="0" presId="urn:microsoft.com/office/officeart/2018/2/layout/IconVerticalSolidList"/>
    <dgm:cxn modelId="{D0B3872C-3B94-492E-8BA6-B0F7E4954474}" type="presParOf" srcId="{AAA7EBE5-67C2-4A35-B64C-B52771528525}" destId="{C41AFCE8-D291-4D06-B1A4-84CE5EE69C89}" srcOrd="0" destOrd="0" presId="urn:microsoft.com/office/officeart/2018/2/layout/IconVerticalSolidList"/>
    <dgm:cxn modelId="{7C4443B1-9E3F-4827-8213-64CCBC4AEACD}" type="presParOf" srcId="{AAA7EBE5-67C2-4A35-B64C-B52771528525}" destId="{4E078E37-04CE-4329-97F6-B608766BBA38}" srcOrd="1" destOrd="0" presId="urn:microsoft.com/office/officeart/2018/2/layout/IconVerticalSolidList"/>
    <dgm:cxn modelId="{31E03B82-5D91-4382-AADB-C2B02F6CC625}" type="presParOf" srcId="{AAA7EBE5-67C2-4A35-B64C-B52771528525}" destId="{5974CADF-76C6-456D-BF2D-BAECDE4C0820}" srcOrd="2" destOrd="0" presId="urn:microsoft.com/office/officeart/2018/2/layout/IconVerticalSolidList"/>
    <dgm:cxn modelId="{8815C311-FAC8-4AFC-912F-DDDCB3B9D68F}" type="presParOf" srcId="{AAA7EBE5-67C2-4A35-B64C-B52771528525}" destId="{74974F71-CFF9-410C-B7B3-05CD9B1BC652}" srcOrd="3" destOrd="0" presId="urn:microsoft.com/office/officeart/2018/2/layout/IconVerticalSolidList"/>
    <dgm:cxn modelId="{0E810472-7D10-4768-9333-D21655145014}" type="presParOf" srcId="{77EAB3E0-659D-4CCA-8025-8D7846EB3913}" destId="{FE1B649C-31E0-40E6-8D6C-2A37E2C760D4}" srcOrd="3" destOrd="0" presId="urn:microsoft.com/office/officeart/2018/2/layout/IconVerticalSolidList"/>
    <dgm:cxn modelId="{E669FC87-ED4F-4238-8E15-241A17BCF571}" type="presParOf" srcId="{77EAB3E0-659D-4CCA-8025-8D7846EB3913}" destId="{01769CAE-9C48-40C0-A462-3D3A6DCBBA1D}" srcOrd="4" destOrd="0" presId="urn:microsoft.com/office/officeart/2018/2/layout/IconVerticalSolidList"/>
    <dgm:cxn modelId="{5C1C46FB-B42C-40E3-8062-0ADB0E7FD7AD}" type="presParOf" srcId="{01769CAE-9C48-40C0-A462-3D3A6DCBBA1D}" destId="{5BD224A7-3B5D-457F-BFE9-C1418A62EF34}" srcOrd="0" destOrd="0" presId="urn:microsoft.com/office/officeart/2018/2/layout/IconVerticalSolidList"/>
    <dgm:cxn modelId="{9FAB73BF-27BB-416B-9F37-763C292E243D}" type="presParOf" srcId="{01769CAE-9C48-40C0-A462-3D3A6DCBBA1D}" destId="{05FE9CCC-C263-4917-B4CB-9540FD40ADA3}" srcOrd="1" destOrd="0" presId="urn:microsoft.com/office/officeart/2018/2/layout/IconVerticalSolidList"/>
    <dgm:cxn modelId="{5A141104-EBF8-4ACD-B81C-F6B0B0E08008}" type="presParOf" srcId="{01769CAE-9C48-40C0-A462-3D3A6DCBBA1D}" destId="{505F7402-75A1-469F-BDB6-BEA72F714099}" srcOrd="2" destOrd="0" presId="urn:microsoft.com/office/officeart/2018/2/layout/IconVerticalSolidList"/>
    <dgm:cxn modelId="{1A4C9BFC-80B7-4464-B229-CEF57D12F8D6}" type="presParOf" srcId="{01769CAE-9C48-40C0-A462-3D3A6DCBBA1D}" destId="{EF3BEAB3-E1B9-4A21-B8B2-B6EB54E635F1}" srcOrd="3" destOrd="0" presId="urn:microsoft.com/office/officeart/2018/2/layout/IconVerticalSolidList"/>
    <dgm:cxn modelId="{3D1D6070-8D4E-48CD-BFCD-393EFE5D7505}" type="presParOf" srcId="{01769CAE-9C48-40C0-A462-3D3A6DCBBA1D}" destId="{1826C26F-5A61-45A8-B366-E80B2F96276E}" srcOrd="4" destOrd="0" presId="urn:microsoft.com/office/officeart/2018/2/layout/IconVerticalSolidList"/>
    <dgm:cxn modelId="{9AF15138-BD5E-420B-B0C3-9D73AC42582F}" type="presParOf" srcId="{77EAB3E0-659D-4CCA-8025-8D7846EB3913}" destId="{11477FB1-436E-4743-850D-6F33C8D1FC27}" srcOrd="5" destOrd="0" presId="urn:microsoft.com/office/officeart/2018/2/layout/IconVerticalSolidList"/>
    <dgm:cxn modelId="{3BDD4CD8-3F22-4162-9E2F-DBDB77F5C418}" type="presParOf" srcId="{77EAB3E0-659D-4CCA-8025-8D7846EB3913}" destId="{ABB88FED-E34C-4005-9FE5-51F18AA748A0}" srcOrd="6" destOrd="0" presId="urn:microsoft.com/office/officeart/2018/2/layout/IconVerticalSolidList"/>
    <dgm:cxn modelId="{92EDC95E-9BA2-437B-90A4-E6DB8C1F5E29}" type="presParOf" srcId="{ABB88FED-E34C-4005-9FE5-51F18AA748A0}" destId="{F3A7467F-6697-4DC3-892B-764872224B41}" srcOrd="0" destOrd="0" presId="urn:microsoft.com/office/officeart/2018/2/layout/IconVerticalSolidList"/>
    <dgm:cxn modelId="{526ECFF6-8405-42D7-A9C3-4948AA5C5465}" type="presParOf" srcId="{ABB88FED-E34C-4005-9FE5-51F18AA748A0}" destId="{F56F3B47-64F7-4A48-B627-ABBC5C5CFEE8}" srcOrd="1" destOrd="0" presId="urn:microsoft.com/office/officeart/2018/2/layout/IconVerticalSolidList"/>
    <dgm:cxn modelId="{BA42BC19-1E41-4B59-BFB1-5C6105365F49}" type="presParOf" srcId="{ABB88FED-E34C-4005-9FE5-51F18AA748A0}" destId="{F1E4EE35-B39F-4DE0-A4C3-8C4408D9F185}" srcOrd="2" destOrd="0" presId="urn:microsoft.com/office/officeart/2018/2/layout/IconVerticalSolidList"/>
    <dgm:cxn modelId="{D0F19EB2-A396-4E47-8A5B-0096E8260D15}" type="presParOf" srcId="{ABB88FED-E34C-4005-9FE5-51F18AA748A0}" destId="{09040C96-93AA-48A2-B26C-1CFED8D731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266A374-F99C-42F3-8A74-E9075F57D7E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90DDE95-B962-4EEC-8587-D1AE378E6546}">
      <dgm:prSet/>
      <dgm:spPr/>
      <dgm:t>
        <a:bodyPr/>
        <a:lstStyle/>
        <a:p>
          <a:r>
            <a:rPr lang="en-NZ"/>
            <a:t>Every message transmitted between the nodes has to      be approved by a majority of participants of the network through a consensus-based agreement.  The shared public ledger needs an efficient and secure consensus algorithm, which must be fault tolerant, and ensure that: </a:t>
          </a:r>
          <a:endParaRPr lang="en-US"/>
        </a:p>
      </dgm:t>
    </dgm:pt>
    <dgm:pt modelId="{A6E16941-DDAC-46A4-A6E5-46B9137199B6}" type="parTrans" cxnId="{534FE9A2-E72E-44AF-B20D-7E2242AB205F}">
      <dgm:prSet/>
      <dgm:spPr/>
      <dgm:t>
        <a:bodyPr/>
        <a:lstStyle/>
        <a:p>
          <a:endParaRPr lang="en-US"/>
        </a:p>
      </dgm:t>
    </dgm:pt>
    <dgm:pt modelId="{921FDE30-39D4-42F0-A44D-05B16A7FD46E}" type="sibTrans" cxnId="{534FE9A2-E72E-44AF-B20D-7E2242AB205F}">
      <dgm:prSet/>
      <dgm:spPr/>
      <dgm:t>
        <a:bodyPr/>
        <a:lstStyle/>
        <a:p>
          <a:endParaRPr lang="en-US"/>
        </a:p>
      </dgm:t>
    </dgm:pt>
    <dgm:pt modelId="{105DE6D4-0B02-4AC5-A68C-FE68687F7ECA}">
      <dgm:prSet/>
      <dgm:spPr/>
      <dgm:t>
        <a:bodyPr/>
        <a:lstStyle/>
        <a:p>
          <a:r>
            <a:rPr lang="en-NZ" dirty="0"/>
            <a:t>(</a:t>
          </a:r>
          <a:r>
            <a:rPr lang="en-NZ" dirty="0" err="1"/>
            <a:t>i</a:t>
          </a:r>
          <a:r>
            <a:rPr lang="en-NZ" dirty="0"/>
            <a:t>) all nodes simultaneously maintain an identical chain of blocks </a:t>
          </a:r>
          <a:endParaRPr lang="en-US" dirty="0"/>
        </a:p>
      </dgm:t>
    </dgm:pt>
    <dgm:pt modelId="{B5E02A75-EBFB-4C0B-89CD-56D42279D612}" type="parTrans" cxnId="{B0BC0822-7B83-4DE6-A690-238D044A5E3B}">
      <dgm:prSet/>
      <dgm:spPr/>
      <dgm:t>
        <a:bodyPr/>
        <a:lstStyle/>
        <a:p>
          <a:endParaRPr lang="en-US"/>
        </a:p>
      </dgm:t>
    </dgm:pt>
    <dgm:pt modelId="{A9CA8FE0-92AD-4AF6-AA3E-7A1E8FD12356}" type="sibTrans" cxnId="{B0BC0822-7B83-4DE6-A690-238D044A5E3B}">
      <dgm:prSet/>
      <dgm:spPr/>
      <dgm:t>
        <a:bodyPr/>
        <a:lstStyle/>
        <a:p>
          <a:endParaRPr lang="en-US"/>
        </a:p>
      </dgm:t>
    </dgm:pt>
    <dgm:pt modelId="{13DEDDF1-6CAA-4E07-81A7-58EEC625458B}">
      <dgm:prSet/>
      <dgm:spPr/>
      <dgm:t>
        <a:bodyPr/>
        <a:lstStyle/>
        <a:p>
          <a:r>
            <a:rPr lang="en-NZ"/>
            <a:t>(ii) there is no  need for  a central authority to keep malicious adversaries from disrupting the coordination process of reaching consensus. </a:t>
          </a:r>
          <a:endParaRPr lang="en-US"/>
        </a:p>
      </dgm:t>
    </dgm:pt>
    <dgm:pt modelId="{47F8A9CB-B91B-4736-B6EE-4BCD70223D5E}" type="parTrans" cxnId="{88AD7EBC-2045-406B-ADD8-672A84A73E3A}">
      <dgm:prSet/>
      <dgm:spPr/>
      <dgm:t>
        <a:bodyPr/>
        <a:lstStyle/>
        <a:p>
          <a:endParaRPr lang="en-US"/>
        </a:p>
      </dgm:t>
    </dgm:pt>
    <dgm:pt modelId="{E2DFEF9A-62EE-4AC9-9629-6FCF25BCAD29}" type="sibTrans" cxnId="{88AD7EBC-2045-406B-ADD8-672A84A73E3A}">
      <dgm:prSet/>
      <dgm:spPr/>
      <dgm:t>
        <a:bodyPr/>
        <a:lstStyle/>
        <a:p>
          <a:endParaRPr lang="en-US"/>
        </a:p>
      </dgm:t>
    </dgm:pt>
    <dgm:pt modelId="{98164E44-FBD6-455B-9B48-59FB317398A9}">
      <dgm:prSet/>
      <dgm:spPr/>
      <dgm:t>
        <a:bodyPr/>
        <a:lstStyle/>
        <a:p>
          <a:r>
            <a:rPr lang="en-NZ"/>
            <a:t>(iii) the network is resilient to partial failures and “attacks,” such as when a group of nodes are malicious or when a message in transit is corrupted.</a:t>
          </a:r>
          <a:endParaRPr lang="en-US"/>
        </a:p>
      </dgm:t>
    </dgm:pt>
    <dgm:pt modelId="{874EEC3C-095D-4567-B9CD-66B12632E7EF}" type="parTrans" cxnId="{F1310D2F-9096-43BB-8102-A854ED29B5F6}">
      <dgm:prSet/>
      <dgm:spPr/>
      <dgm:t>
        <a:bodyPr/>
        <a:lstStyle/>
        <a:p>
          <a:endParaRPr lang="en-US"/>
        </a:p>
      </dgm:t>
    </dgm:pt>
    <dgm:pt modelId="{9C80B4FD-BF1B-4B25-AC63-B6DC60AA158D}" type="sibTrans" cxnId="{F1310D2F-9096-43BB-8102-A854ED29B5F6}">
      <dgm:prSet/>
      <dgm:spPr/>
      <dgm:t>
        <a:bodyPr/>
        <a:lstStyle/>
        <a:p>
          <a:endParaRPr lang="en-US"/>
        </a:p>
      </dgm:t>
    </dgm:pt>
    <dgm:pt modelId="{06262178-31D1-43B3-9676-BEA03C9DE897}">
      <dgm:prSet/>
      <dgm:spPr/>
      <dgm:t>
        <a:bodyPr/>
        <a:lstStyle/>
        <a:p>
          <a:r>
            <a:rPr lang="en-NZ"/>
            <a:t>Important consensus method properties: persistence and liveness. </a:t>
          </a:r>
          <a:endParaRPr lang="en-US"/>
        </a:p>
      </dgm:t>
    </dgm:pt>
    <dgm:pt modelId="{8A72037A-1DC3-41C6-B535-E52E4BB0DE16}" type="parTrans" cxnId="{C40F65CB-E6AC-4152-A759-21256708C725}">
      <dgm:prSet/>
      <dgm:spPr/>
      <dgm:t>
        <a:bodyPr/>
        <a:lstStyle/>
        <a:p>
          <a:endParaRPr lang="en-US"/>
        </a:p>
      </dgm:t>
    </dgm:pt>
    <dgm:pt modelId="{8879FFF7-D261-4B58-AB7F-27123EA354F2}" type="sibTrans" cxnId="{C40F65CB-E6AC-4152-A759-21256708C725}">
      <dgm:prSet/>
      <dgm:spPr/>
      <dgm:t>
        <a:bodyPr/>
        <a:lstStyle/>
        <a:p>
          <a:endParaRPr lang="en-US"/>
        </a:p>
      </dgm:t>
    </dgm:pt>
    <dgm:pt modelId="{74A41E9D-0D14-42AC-9766-AF83BAF75576}">
      <dgm:prSet/>
      <dgm:spPr/>
      <dgm:t>
        <a:bodyPr/>
        <a:lstStyle/>
        <a:p>
          <a:r>
            <a:rPr lang="en-NZ"/>
            <a:t>Persistence guarantees the consistent response from the system regarding the state of a transaction. For example, if one node on the network states that a transaction is in the “stable” state, then the other nodes on the network should also report it as stable, if queried and responded to honestly. </a:t>
          </a:r>
          <a:endParaRPr lang="en-US"/>
        </a:p>
      </dgm:t>
    </dgm:pt>
    <dgm:pt modelId="{6B8B9DB6-BD04-4102-82CF-C872BD658D54}" type="parTrans" cxnId="{0DA4DEBC-6589-455F-8EE0-2187BFF18C86}">
      <dgm:prSet/>
      <dgm:spPr/>
      <dgm:t>
        <a:bodyPr/>
        <a:lstStyle/>
        <a:p>
          <a:endParaRPr lang="en-US"/>
        </a:p>
      </dgm:t>
    </dgm:pt>
    <dgm:pt modelId="{1A02BF83-5EC0-48D6-9C33-B12378D86C47}" type="sibTrans" cxnId="{0DA4DEBC-6589-455F-8EE0-2187BFF18C86}">
      <dgm:prSet/>
      <dgm:spPr/>
      <dgm:t>
        <a:bodyPr/>
        <a:lstStyle/>
        <a:p>
          <a:endParaRPr lang="en-US"/>
        </a:p>
      </dgm:t>
    </dgm:pt>
    <dgm:pt modelId="{106480E5-2087-4334-AE44-12208E16BE93}">
      <dgm:prSet/>
      <dgm:spPr/>
      <dgm:t>
        <a:bodyPr/>
        <a:lstStyle/>
        <a:p>
          <a:r>
            <a:rPr lang="en-NZ"/>
            <a:t>Liveness states that all nodes or processes eventually agree on a decision or a value. It may take a sufficient amount of time for reaching the agreement. </a:t>
          </a:r>
          <a:endParaRPr lang="en-US"/>
        </a:p>
      </dgm:t>
    </dgm:pt>
    <dgm:pt modelId="{CF4BEE77-890C-4F28-BF0B-459FD750FEDA}" type="parTrans" cxnId="{35D6ACF3-CBF6-4F0F-9E89-94198661A43D}">
      <dgm:prSet/>
      <dgm:spPr/>
      <dgm:t>
        <a:bodyPr/>
        <a:lstStyle/>
        <a:p>
          <a:endParaRPr lang="en-US"/>
        </a:p>
      </dgm:t>
    </dgm:pt>
    <dgm:pt modelId="{6395616E-6E18-440E-9E14-19CE62FC48DB}" type="sibTrans" cxnId="{35D6ACF3-CBF6-4F0F-9E89-94198661A43D}">
      <dgm:prSet/>
      <dgm:spPr/>
      <dgm:t>
        <a:bodyPr/>
        <a:lstStyle/>
        <a:p>
          <a:endParaRPr lang="en-US"/>
        </a:p>
      </dgm:t>
    </dgm:pt>
    <dgm:pt modelId="{8419ACD2-8D07-41AF-8E80-8E1EFE99468B}">
      <dgm:prSet/>
      <dgm:spPr/>
      <dgm:t>
        <a:bodyPr/>
        <a:lstStyle/>
        <a:p>
          <a:r>
            <a:rPr lang="en-NZ"/>
            <a:t>The combination of persistence and liveness ensures that transaction ledger is robust:  only authentic transactions are approved and become permanent.</a:t>
          </a:r>
          <a:endParaRPr lang="en-US"/>
        </a:p>
      </dgm:t>
    </dgm:pt>
    <dgm:pt modelId="{9F24065D-E9D4-47AE-97E1-AF3ABD7AC007}" type="parTrans" cxnId="{A4D6A4A9-C7B4-41BA-A59D-AD2C61660C78}">
      <dgm:prSet/>
      <dgm:spPr/>
      <dgm:t>
        <a:bodyPr/>
        <a:lstStyle/>
        <a:p>
          <a:endParaRPr lang="en-US"/>
        </a:p>
      </dgm:t>
    </dgm:pt>
    <dgm:pt modelId="{AF674276-36FC-42BB-B974-82A107A37EEC}" type="sibTrans" cxnId="{A4D6A4A9-C7B4-41BA-A59D-AD2C61660C78}">
      <dgm:prSet/>
      <dgm:spPr/>
      <dgm:t>
        <a:bodyPr/>
        <a:lstStyle/>
        <a:p>
          <a:endParaRPr lang="en-US"/>
        </a:p>
      </dgm:t>
    </dgm:pt>
    <dgm:pt modelId="{7D894D95-D2EB-4B44-ACDC-B1D5A0D610BC}">
      <dgm:prSet/>
      <dgm:spPr/>
      <dgm:t>
        <a:bodyPr/>
        <a:lstStyle/>
        <a:p>
          <a:r>
            <a:rPr lang="en-NZ"/>
            <a:t>For a comprehensive overview, of consensus protocols  see section 5 of Ismail  et al., 2019</a:t>
          </a:r>
          <a:endParaRPr lang="en-US"/>
        </a:p>
      </dgm:t>
    </dgm:pt>
    <dgm:pt modelId="{42FF77E1-93C5-4FAB-9C9D-BBE234E0EC9B}" type="parTrans" cxnId="{FEECF6F6-CD54-4C5F-88C5-802E6351051F}">
      <dgm:prSet/>
      <dgm:spPr/>
      <dgm:t>
        <a:bodyPr/>
        <a:lstStyle/>
        <a:p>
          <a:endParaRPr lang="en-US"/>
        </a:p>
      </dgm:t>
    </dgm:pt>
    <dgm:pt modelId="{FBB981F9-C594-400F-9970-572B81661095}" type="sibTrans" cxnId="{FEECF6F6-CD54-4C5F-88C5-802E6351051F}">
      <dgm:prSet/>
      <dgm:spPr/>
      <dgm:t>
        <a:bodyPr/>
        <a:lstStyle/>
        <a:p>
          <a:endParaRPr lang="en-US"/>
        </a:p>
      </dgm:t>
    </dgm:pt>
    <dgm:pt modelId="{EA9F46EA-1105-4E1E-9724-77AEBD5A4C1B}" type="pres">
      <dgm:prSet presAssocID="{D266A374-F99C-42F3-8A74-E9075F57D7EB}" presName="linear" presStyleCnt="0">
        <dgm:presLayoutVars>
          <dgm:animLvl val="lvl"/>
          <dgm:resizeHandles val="exact"/>
        </dgm:presLayoutVars>
      </dgm:prSet>
      <dgm:spPr/>
    </dgm:pt>
    <dgm:pt modelId="{E9332554-06F3-411B-AC2E-13E4D6356EEC}" type="pres">
      <dgm:prSet presAssocID="{790DDE95-B962-4EEC-8587-D1AE378E6546}" presName="parentText" presStyleLbl="node1" presStyleIdx="0" presStyleCnt="7">
        <dgm:presLayoutVars>
          <dgm:chMax val="0"/>
          <dgm:bulletEnabled val="1"/>
        </dgm:presLayoutVars>
      </dgm:prSet>
      <dgm:spPr/>
    </dgm:pt>
    <dgm:pt modelId="{A0A6BD20-B69F-48B9-9579-F0E9EAD9A2A4}" type="pres">
      <dgm:prSet presAssocID="{921FDE30-39D4-42F0-A44D-05B16A7FD46E}" presName="spacer" presStyleCnt="0"/>
      <dgm:spPr/>
    </dgm:pt>
    <dgm:pt modelId="{2796494D-52CC-409E-BFE0-3CB315DAC7BA}" type="pres">
      <dgm:prSet presAssocID="{105DE6D4-0B02-4AC5-A68C-FE68687F7ECA}" presName="parentText" presStyleLbl="node1" presStyleIdx="1" presStyleCnt="7">
        <dgm:presLayoutVars>
          <dgm:chMax val="0"/>
          <dgm:bulletEnabled val="1"/>
        </dgm:presLayoutVars>
      </dgm:prSet>
      <dgm:spPr/>
    </dgm:pt>
    <dgm:pt modelId="{4C91F5EA-9FDD-4E0E-9036-843ABED6ADDC}" type="pres">
      <dgm:prSet presAssocID="{A9CA8FE0-92AD-4AF6-AA3E-7A1E8FD12356}" presName="spacer" presStyleCnt="0"/>
      <dgm:spPr/>
    </dgm:pt>
    <dgm:pt modelId="{EEEA40BC-CA70-48D9-A380-805609FE5DEA}" type="pres">
      <dgm:prSet presAssocID="{13DEDDF1-6CAA-4E07-81A7-58EEC625458B}" presName="parentText" presStyleLbl="node1" presStyleIdx="2" presStyleCnt="7">
        <dgm:presLayoutVars>
          <dgm:chMax val="0"/>
          <dgm:bulletEnabled val="1"/>
        </dgm:presLayoutVars>
      </dgm:prSet>
      <dgm:spPr/>
    </dgm:pt>
    <dgm:pt modelId="{9221BB35-EF04-4D45-9D7C-156391819573}" type="pres">
      <dgm:prSet presAssocID="{E2DFEF9A-62EE-4AC9-9629-6FCF25BCAD29}" presName="spacer" presStyleCnt="0"/>
      <dgm:spPr/>
    </dgm:pt>
    <dgm:pt modelId="{C89CBCA4-EF15-40E2-A409-F85BF0BBE4E4}" type="pres">
      <dgm:prSet presAssocID="{98164E44-FBD6-455B-9B48-59FB317398A9}" presName="parentText" presStyleLbl="node1" presStyleIdx="3" presStyleCnt="7">
        <dgm:presLayoutVars>
          <dgm:chMax val="0"/>
          <dgm:bulletEnabled val="1"/>
        </dgm:presLayoutVars>
      </dgm:prSet>
      <dgm:spPr/>
    </dgm:pt>
    <dgm:pt modelId="{3407A410-042C-42B4-BCC1-99377D082552}" type="pres">
      <dgm:prSet presAssocID="{9C80B4FD-BF1B-4B25-AC63-B6DC60AA158D}" presName="spacer" presStyleCnt="0"/>
      <dgm:spPr/>
    </dgm:pt>
    <dgm:pt modelId="{9A9C5FDC-BF8F-49F0-B857-066A9D4E5350}" type="pres">
      <dgm:prSet presAssocID="{06262178-31D1-43B3-9676-BEA03C9DE897}" presName="parentText" presStyleLbl="node1" presStyleIdx="4" presStyleCnt="7">
        <dgm:presLayoutVars>
          <dgm:chMax val="0"/>
          <dgm:bulletEnabled val="1"/>
        </dgm:presLayoutVars>
      </dgm:prSet>
      <dgm:spPr/>
    </dgm:pt>
    <dgm:pt modelId="{DC6BBE5C-9983-4E00-89AC-533A728C99EA}" type="pres">
      <dgm:prSet presAssocID="{06262178-31D1-43B3-9676-BEA03C9DE897}" presName="childText" presStyleLbl="revTx" presStyleIdx="0" presStyleCnt="1">
        <dgm:presLayoutVars>
          <dgm:bulletEnabled val="1"/>
        </dgm:presLayoutVars>
      </dgm:prSet>
      <dgm:spPr/>
    </dgm:pt>
    <dgm:pt modelId="{76E78ECB-6048-4585-B40C-7E71050C3161}" type="pres">
      <dgm:prSet presAssocID="{8419ACD2-8D07-41AF-8E80-8E1EFE99468B}" presName="parentText" presStyleLbl="node1" presStyleIdx="5" presStyleCnt="7">
        <dgm:presLayoutVars>
          <dgm:chMax val="0"/>
          <dgm:bulletEnabled val="1"/>
        </dgm:presLayoutVars>
      </dgm:prSet>
      <dgm:spPr/>
    </dgm:pt>
    <dgm:pt modelId="{68715B6E-CDD5-4804-A1E3-CFEDDA28BE3D}" type="pres">
      <dgm:prSet presAssocID="{AF674276-36FC-42BB-B974-82A107A37EEC}" presName="spacer" presStyleCnt="0"/>
      <dgm:spPr/>
    </dgm:pt>
    <dgm:pt modelId="{53AA76BF-E959-4435-BD9A-2DE308A95A41}" type="pres">
      <dgm:prSet presAssocID="{7D894D95-D2EB-4B44-ACDC-B1D5A0D610BC}" presName="parentText" presStyleLbl="node1" presStyleIdx="6" presStyleCnt="7">
        <dgm:presLayoutVars>
          <dgm:chMax val="0"/>
          <dgm:bulletEnabled val="1"/>
        </dgm:presLayoutVars>
      </dgm:prSet>
      <dgm:spPr/>
    </dgm:pt>
  </dgm:ptLst>
  <dgm:cxnLst>
    <dgm:cxn modelId="{77A88C08-F795-453D-A6BB-6ED0AC746206}" type="presOf" srcId="{D266A374-F99C-42F3-8A74-E9075F57D7EB}" destId="{EA9F46EA-1105-4E1E-9724-77AEBD5A4C1B}" srcOrd="0" destOrd="0" presId="urn:microsoft.com/office/officeart/2005/8/layout/vList2"/>
    <dgm:cxn modelId="{0CE9E00F-5AD5-4666-9E2A-A5FDB5044732}" type="presOf" srcId="{106480E5-2087-4334-AE44-12208E16BE93}" destId="{DC6BBE5C-9983-4E00-89AC-533A728C99EA}" srcOrd="0" destOrd="1" presId="urn:microsoft.com/office/officeart/2005/8/layout/vList2"/>
    <dgm:cxn modelId="{989A7511-7551-4E73-92E0-7EF4F2CF28FF}" type="presOf" srcId="{13DEDDF1-6CAA-4E07-81A7-58EEC625458B}" destId="{EEEA40BC-CA70-48D9-A380-805609FE5DEA}" srcOrd="0" destOrd="0" presId="urn:microsoft.com/office/officeart/2005/8/layout/vList2"/>
    <dgm:cxn modelId="{B0BC0822-7B83-4DE6-A690-238D044A5E3B}" srcId="{D266A374-F99C-42F3-8A74-E9075F57D7EB}" destId="{105DE6D4-0B02-4AC5-A68C-FE68687F7ECA}" srcOrd="1" destOrd="0" parTransId="{B5E02A75-EBFB-4C0B-89CD-56D42279D612}" sibTransId="{A9CA8FE0-92AD-4AF6-AA3E-7A1E8FD12356}"/>
    <dgm:cxn modelId="{3D18552A-17AF-4F36-96AF-08D7E8BABCEB}" type="presOf" srcId="{06262178-31D1-43B3-9676-BEA03C9DE897}" destId="{9A9C5FDC-BF8F-49F0-B857-066A9D4E5350}" srcOrd="0" destOrd="0" presId="urn:microsoft.com/office/officeart/2005/8/layout/vList2"/>
    <dgm:cxn modelId="{F1310D2F-9096-43BB-8102-A854ED29B5F6}" srcId="{D266A374-F99C-42F3-8A74-E9075F57D7EB}" destId="{98164E44-FBD6-455B-9B48-59FB317398A9}" srcOrd="3" destOrd="0" parTransId="{874EEC3C-095D-4567-B9CD-66B12632E7EF}" sibTransId="{9C80B4FD-BF1B-4B25-AC63-B6DC60AA158D}"/>
    <dgm:cxn modelId="{3FCCFB30-A629-49A9-9DF5-4D24212AE4B2}" type="presOf" srcId="{790DDE95-B962-4EEC-8587-D1AE378E6546}" destId="{E9332554-06F3-411B-AC2E-13E4D6356EEC}" srcOrd="0" destOrd="0" presId="urn:microsoft.com/office/officeart/2005/8/layout/vList2"/>
    <dgm:cxn modelId="{623A6B74-DE88-4E53-98D5-A3F6CFB968B3}" type="presOf" srcId="{98164E44-FBD6-455B-9B48-59FB317398A9}" destId="{C89CBCA4-EF15-40E2-A409-F85BF0BBE4E4}" srcOrd="0" destOrd="0" presId="urn:microsoft.com/office/officeart/2005/8/layout/vList2"/>
    <dgm:cxn modelId="{65E9209C-711A-4EE4-ADB5-79BEE1A9C44A}" type="presOf" srcId="{74A41E9D-0D14-42AC-9766-AF83BAF75576}" destId="{DC6BBE5C-9983-4E00-89AC-533A728C99EA}" srcOrd="0" destOrd="0" presId="urn:microsoft.com/office/officeart/2005/8/layout/vList2"/>
    <dgm:cxn modelId="{0DFE3B9C-EF2D-473E-8655-500F65D0DF9E}" type="presOf" srcId="{8419ACD2-8D07-41AF-8E80-8E1EFE99468B}" destId="{76E78ECB-6048-4585-B40C-7E71050C3161}" srcOrd="0" destOrd="0" presId="urn:microsoft.com/office/officeart/2005/8/layout/vList2"/>
    <dgm:cxn modelId="{534FE9A2-E72E-44AF-B20D-7E2242AB205F}" srcId="{D266A374-F99C-42F3-8A74-E9075F57D7EB}" destId="{790DDE95-B962-4EEC-8587-D1AE378E6546}" srcOrd="0" destOrd="0" parTransId="{A6E16941-DDAC-46A4-A6E5-46B9137199B6}" sibTransId="{921FDE30-39D4-42F0-A44D-05B16A7FD46E}"/>
    <dgm:cxn modelId="{A4D6A4A9-C7B4-41BA-A59D-AD2C61660C78}" srcId="{D266A374-F99C-42F3-8A74-E9075F57D7EB}" destId="{8419ACD2-8D07-41AF-8E80-8E1EFE99468B}" srcOrd="5" destOrd="0" parTransId="{9F24065D-E9D4-47AE-97E1-AF3ABD7AC007}" sibTransId="{AF674276-36FC-42BB-B974-82A107A37EEC}"/>
    <dgm:cxn modelId="{88AD7EBC-2045-406B-ADD8-672A84A73E3A}" srcId="{D266A374-F99C-42F3-8A74-E9075F57D7EB}" destId="{13DEDDF1-6CAA-4E07-81A7-58EEC625458B}" srcOrd="2" destOrd="0" parTransId="{47F8A9CB-B91B-4736-B6EE-4BCD70223D5E}" sibTransId="{E2DFEF9A-62EE-4AC9-9629-6FCF25BCAD29}"/>
    <dgm:cxn modelId="{0DA4DEBC-6589-455F-8EE0-2187BFF18C86}" srcId="{06262178-31D1-43B3-9676-BEA03C9DE897}" destId="{74A41E9D-0D14-42AC-9766-AF83BAF75576}" srcOrd="0" destOrd="0" parTransId="{6B8B9DB6-BD04-4102-82CF-C872BD658D54}" sibTransId="{1A02BF83-5EC0-48D6-9C33-B12378D86C47}"/>
    <dgm:cxn modelId="{C40F65CB-E6AC-4152-A759-21256708C725}" srcId="{D266A374-F99C-42F3-8A74-E9075F57D7EB}" destId="{06262178-31D1-43B3-9676-BEA03C9DE897}" srcOrd="4" destOrd="0" parTransId="{8A72037A-1DC3-41C6-B535-E52E4BB0DE16}" sibTransId="{8879FFF7-D261-4B58-AB7F-27123EA354F2}"/>
    <dgm:cxn modelId="{10DA03EE-E6BD-429B-8DD6-80A56CE12667}" type="presOf" srcId="{105DE6D4-0B02-4AC5-A68C-FE68687F7ECA}" destId="{2796494D-52CC-409E-BFE0-3CB315DAC7BA}" srcOrd="0" destOrd="0" presId="urn:microsoft.com/office/officeart/2005/8/layout/vList2"/>
    <dgm:cxn modelId="{35D6ACF3-CBF6-4F0F-9E89-94198661A43D}" srcId="{06262178-31D1-43B3-9676-BEA03C9DE897}" destId="{106480E5-2087-4334-AE44-12208E16BE93}" srcOrd="1" destOrd="0" parTransId="{CF4BEE77-890C-4F28-BF0B-459FD750FEDA}" sibTransId="{6395616E-6E18-440E-9E14-19CE62FC48DB}"/>
    <dgm:cxn modelId="{F4ACB4F4-012C-4A13-8422-7B657A097B59}" type="presOf" srcId="{7D894D95-D2EB-4B44-ACDC-B1D5A0D610BC}" destId="{53AA76BF-E959-4435-BD9A-2DE308A95A41}" srcOrd="0" destOrd="0" presId="urn:microsoft.com/office/officeart/2005/8/layout/vList2"/>
    <dgm:cxn modelId="{FEECF6F6-CD54-4C5F-88C5-802E6351051F}" srcId="{D266A374-F99C-42F3-8A74-E9075F57D7EB}" destId="{7D894D95-D2EB-4B44-ACDC-B1D5A0D610BC}" srcOrd="6" destOrd="0" parTransId="{42FF77E1-93C5-4FAB-9C9D-BBE234E0EC9B}" sibTransId="{FBB981F9-C594-400F-9970-572B81661095}"/>
    <dgm:cxn modelId="{5094A654-B5A2-4FAC-AB08-035D5D24FE5A}" type="presParOf" srcId="{EA9F46EA-1105-4E1E-9724-77AEBD5A4C1B}" destId="{E9332554-06F3-411B-AC2E-13E4D6356EEC}" srcOrd="0" destOrd="0" presId="urn:microsoft.com/office/officeart/2005/8/layout/vList2"/>
    <dgm:cxn modelId="{49E60EB3-928A-433B-878E-05ED3F634330}" type="presParOf" srcId="{EA9F46EA-1105-4E1E-9724-77AEBD5A4C1B}" destId="{A0A6BD20-B69F-48B9-9579-F0E9EAD9A2A4}" srcOrd="1" destOrd="0" presId="urn:microsoft.com/office/officeart/2005/8/layout/vList2"/>
    <dgm:cxn modelId="{A18DE3BE-5093-4765-8CC3-38CAD5847D50}" type="presParOf" srcId="{EA9F46EA-1105-4E1E-9724-77AEBD5A4C1B}" destId="{2796494D-52CC-409E-BFE0-3CB315DAC7BA}" srcOrd="2" destOrd="0" presId="urn:microsoft.com/office/officeart/2005/8/layout/vList2"/>
    <dgm:cxn modelId="{7A5EDD4B-2EEC-4B1D-9471-FEB92116FF01}" type="presParOf" srcId="{EA9F46EA-1105-4E1E-9724-77AEBD5A4C1B}" destId="{4C91F5EA-9FDD-4E0E-9036-843ABED6ADDC}" srcOrd="3" destOrd="0" presId="urn:microsoft.com/office/officeart/2005/8/layout/vList2"/>
    <dgm:cxn modelId="{3371F709-9267-482D-9A32-CDB40FB0D5A6}" type="presParOf" srcId="{EA9F46EA-1105-4E1E-9724-77AEBD5A4C1B}" destId="{EEEA40BC-CA70-48D9-A380-805609FE5DEA}" srcOrd="4" destOrd="0" presId="urn:microsoft.com/office/officeart/2005/8/layout/vList2"/>
    <dgm:cxn modelId="{447FBE34-9680-4CCC-A6E0-56379D64D602}" type="presParOf" srcId="{EA9F46EA-1105-4E1E-9724-77AEBD5A4C1B}" destId="{9221BB35-EF04-4D45-9D7C-156391819573}" srcOrd="5" destOrd="0" presId="urn:microsoft.com/office/officeart/2005/8/layout/vList2"/>
    <dgm:cxn modelId="{2A25281A-C03A-4B52-AED1-DF383951C9E7}" type="presParOf" srcId="{EA9F46EA-1105-4E1E-9724-77AEBD5A4C1B}" destId="{C89CBCA4-EF15-40E2-A409-F85BF0BBE4E4}" srcOrd="6" destOrd="0" presId="urn:microsoft.com/office/officeart/2005/8/layout/vList2"/>
    <dgm:cxn modelId="{8D99FE49-9DFC-4479-98C8-BEFE8AA6CB54}" type="presParOf" srcId="{EA9F46EA-1105-4E1E-9724-77AEBD5A4C1B}" destId="{3407A410-042C-42B4-BCC1-99377D082552}" srcOrd="7" destOrd="0" presId="urn:microsoft.com/office/officeart/2005/8/layout/vList2"/>
    <dgm:cxn modelId="{7E569205-EB89-4315-BA52-0B4459A042B5}" type="presParOf" srcId="{EA9F46EA-1105-4E1E-9724-77AEBD5A4C1B}" destId="{9A9C5FDC-BF8F-49F0-B857-066A9D4E5350}" srcOrd="8" destOrd="0" presId="urn:microsoft.com/office/officeart/2005/8/layout/vList2"/>
    <dgm:cxn modelId="{94AE52CE-53F7-4702-94EB-76EA449D515C}" type="presParOf" srcId="{EA9F46EA-1105-4E1E-9724-77AEBD5A4C1B}" destId="{DC6BBE5C-9983-4E00-89AC-533A728C99EA}" srcOrd="9" destOrd="0" presId="urn:microsoft.com/office/officeart/2005/8/layout/vList2"/>
    <dgm:cxn modelId="{124C4A6E-BEAA-4CEF-A3B1-953D458F0081}" type="presParOf" srcId="{EA9F46EA-1105-4E1E-9724-77AEBD5A4C1B}" destId="{76E78ECB-6048-4585-B40C-7E71050C3161}" srcOrd="10" destOrd="0" presId="urn:microsoft.com/office/officeart/2005/8/layout/vList2"/>
    <dgm:cxn modelId="{706AC98E-E863-4729-BF8D-C6F92AA7F9E6}" type="presParOf" srcId="{EA9F46EA-1105-4E1E-9724-77AEBD5A4C1B}" destId="{68715B6E-CDD5-4804-A1E3-CFEDDA28BE3D}" srcOrd="11" destOrd="0" presId="urn:microsoft.com/office/officeart/2005/8/layout/vList2"/>
    <dgm:cxn modelId="{8236EEE1-40C0-4608-B257-C60F39A0F8A8}" type="presParOf" srcId="{EA9F46EA-1105-4E1E-9724-77AEBD5A4C1B}" destId="{53AA76BF-E959-4435-BD9A-2DE308A95A41}"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84865B-0E1A-402B-BC82-90C8531E10B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7A10089-B54F-447B-89A8-73CB704048A3}">
      <dgm:prSet/>
      <dgm:spPr/>
      <dgm:t>
        <a:bodyPr/>
        <a:lstStyle/>
        <a:p>
          <a:r>
            <a:rPr lang="en-NZ"/>
            <a:t>1: “…as blockchain technology ....[is]to be deployed in various applications, it is critical to gain an in-depth understanding of the security and privacy properties of blockchain and the degree of trust that blockchain may provide. “</a:t>
          </a:r>
          <a:endParaRPr lang="en-US"/>
        </a:p>
      </dgm:t>
    </dgm:pt>
    <dgm:pt modelId="{191718C7-9850-47F6-806F-F0B89614162D}" type="parTrans" cxnId="{B9C85401-FBC5-4300-9F27-CF89E0A18C3A}">
      <dgm:prSet/>
      <dgm:spPr/>
      <dgm:t>
        <a:bodyPr/>
        <a:lstStyle/>
        <a:p>
          <a:endParaRPr lang="en-US"/>
        </a:p>
      </dgm:t>
    </dgm:pt>
    <dgm:pt modelId="{97660AE8-857E-444E-BB70-61FCA37D661D}" type="sibTrans" cxnId="{B9C85401-FBC5-4300-9F27-CF89E0A18C3A}">
      <dgm:prSet/>
      <dgm:spPr/>
      <dgm:t>
        <a:bodyPr/>
        <a:lstStyle/>
        <a:p>
          <a:endParaRPr lang="en-US"/>
        </a:p>
      </dgm:t>
    </dgm:pt>
    <dgm:pt modelId="{78CCBA08-15E6-4AB9-8414-2DBEE67E6FDC}">
      <dgm:prSet/>
      <dgm:spPr/>
      <dgm:t>
        <a:bodyPr/>
        <a:lstStyle/>
        <a:p>
          <a:r>
            <a:rPr lang="en-NZ"/>
            <a:t>2: “Such understanding may shed light on the root causes of vulnerabilities in current blockchain deployment models and provide foresight and technological innovation on robust defense techniques and countermeasures.”</a:t>
          </a:r>
          <a:endParaRPr lang="en-US"/>
        </a:p>
      </dgm:t>
    </dgm:pt>
    <dgm:pt modelId="{532BBF3C-3A79-49AB-8F0C-D00F14183AA2}" type="parTrans" cxnId="{84A19043-BA93-4491-A472-ABFD33A71124}">
      <dgm:prSet/>
      <dgm:spPr/>
      <dgm:t>
        <a:bodyPr/>
        <a:lstStyle/>
        <a:p>
          <a:endParaRPr lang="en-US"/>
        </a:p>
      </dgm:t>
    </dgm:pt>
    <dgm:pt modelId="{243DF85B-5CD2-4EC0-AC17-B60A29716268}" type="sibTrans" cxnId="{84A19043-BA93-4491-A472-ABFD33A71124}">
      <dgm:prSet/>
      <dgm:spPr/>
      <dgm:t>
        <a:bodyPr/>
        <a:lstStyle/>
        <a:p>
          <a:endParaRPr lang="en-US"/>
        </a:p>
      </dgm:t>
    </dgm:pt>
    <dgm:pt modelId="{3251A513-DC48-4CED-B74C-4AEFFB36C575}" type="pres">
      <dgm:prSet presAssocID="{4684865B-0E1A-402B-BC82-90C8531E10BD}" presName="root" presStyleCnt="0">
        <dgm:presLayoutVars>
          <dgm:dir/>
          <dgm:resizeHandles val="exact"/>
        </dgm:presLayoutVars>
      </dgm:prSet>
      <dgm:spPr/>
    </dgm:pt>
    <dgm:pt modelId="{146D253C-A147-4832-8115-DACC3BB9A8F1}" type="pres">
      <dgm:prSet presAssocID="{C7A10089-B54F-447B-89A8-73CB704048A3}" presName="compNode" presStyleCnt="0"/>
      <dgm:spPr/>
    </dgm:pt>
    <dgm:pt modelId="{08538698-B018-4C8F-97E2-E9AD4616C8FA}" type="pres">
      <dgm:prSet presAssocID="{C7A10089-B54F-447B-89A8-73CB704048A3}" presName="bgRect" presStyleLbl="bgShp" presStyleIdx="0" presStyleCnt="2"/>
      <dgm:spPr/>
    </dgm:pt>
    <dgm:pt modelId="{1D69FDFE-57E5-4549-B67F-B2665021352C}" type="pres">
      <dgm:prSet presAssocID="{C7A10089-B54F-447B-89A8-73CB704048A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ngerprint"/>
        </a:ext>
      </dgm:extLst>
    </dgm:pt>
    <dgm:pt modelId="{CD1AB95F-8143-42B8-9988-3FABCAD92552}" type="pres">
      <dgm:prSet presAssocID="{C7A10089-B54F-447B-89A8-73CB704048A3}" presName="spaceRect" presStyleCnt="0"/>
      <dgm:spPr/>
    </dgm:pt>
    <dgm:pt modelId="{59CE584F-4062-486E-8E2F-B14CE76380A1}" type="pres">
      <dgm:prSet presAssocID="{C7A10089-B54F-447B-89A8-73CB704048A3}" presName="parTx" presStyleLbl="revTx" presStyleIdx="0" presStyleCnt="2">
        <dgm:presLayoutVars>
          <dgm:chMax val="0"/>
          <dgm:chPref val="0"/>
        </dgm:presLayoutVars>
      </dgm:prSet>
      <dgm:spPr/>
    </dgm:pt>
    <dgm:pt modelId="{38C33CAE-12B3-4E4E-B49E-55F988F15838}" type="pres">
      <dgm:prSet presAssocID="{97660AE8-857E-444E-BB70-61FCA37D661D}" presName="sibTrans" presStyleCnt="0"/>
      <dgm:spPr/>
    </dgm:pt>
    <dgm:pt modelId="{C9F4D1C6-F427-4D67-9C62-8AB99C91D51A}" type="pres">
      <dgm:prSet presAssocID="{78CCBA08-15E6-4AB9-8414-2DBEE67E6FDC}" presName="compNode" presStyleCnt="0"/>
      <dgm:spPr/>
    </dgm:pt>
    <dgm:pt modelId="{59EFBAB5-5BD7-483B-B117-68B219661F18}" type="pres">
      <dgm:prSet presAssocID="{78CCBA08-15E6-4AB9-8414-2DBEE67E6FDC}" presName="bgRect" presStyleLbl="bgShp" presStyleIdx="1" presStyleCnt="2"/>
      <dgm:spPr/>
    </dgm:pt>
    <dgm:pt modelId="{5F5188B5-7F08-4227-994B-86C458985082}" type="pres">
      <dgm:prSet presAssocID="{78CCBA08-15E6-4AB9-8414-2DBEE67E6FD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Secure"/>
        </a:ext>
      </dgm:extLst>
    </dgm:pt>
    <dgm:pt modelId="{8B9B9BD4-FD7A-48B8-B0F8-CD23D5CB94FA}" type="pres">
      <dgm:prSet presAssocID="{78CCBA08-15E6-4AB9-8414-2DBEE67E6FDC}" presName="spaceRect" presStyleCnt="0"/>
      <dgm:spPr/>
    </dgm:pt>
    <dgm:pt modelId="{4CE07EA0-C27D-46AC-A097-66B9397C0CBF}" type="pres">
      <dgm:prSet presAssocID="{78CCBA08-15E6-4AB9-8414-2DBEE67E6FDC}" presName="parTx" presStyleLbl="revTx" presStyleIdx="1" presStyleCnt="2">
        <dgm:presLayoutVars>
          <dgm:chMax val="0"/>
          <dgm:chPref val="0"/>
        </dgm:presLayoutVars>
      </dgm:prSet>
      <dgm:spPr/>
    </dgm:pt>
  </dgm:ptLst>
  <dgm:cxnLst>
    <dgm:cxn modelId="{B9C85401-FBC5-4300-9F27-CF89E0A18C3A}" srcId="{4684865B-0E1A-402B-BC82-90C8531E10BD}" destId="{C7A10089-B54F-447B-89A8-73CB704048A3}" srcOrd="0" destOrd="0" parTransId="{191718C7-9850-47F6-806F-F0B89614162D}" sibTransId="{97660AE8-857E-444E-BB70-61FCA37D661D}"/>
    <dgm:cxn modelId="{84A19043-BA93-4491-A472-ABFD33A71124}" srcId="{4684865B-0E1A-402B-BC82-90C8531E10BD}" destId="{78CCBA08-15E6-4AB9-8414-2DBEE67E6FDC}" srcOrd="1" destOrd="0" parTransId="{532BBF3C-3A79-49AB-8F0C-D00F14183AA2}" sibTransId="{243DF85B-5CD2-4EC0-AC17-B60A29716268}"/>
    <dgm:cxn modelId="{1836C292-AF39-4524-84D4-58496081036F}" type="presOf" srcId="{78CCBA08-15E6-4AB9-8414-2DBEE67E6FDC}" destId="{4CE07EA0-C27D-46AC-A097-66B9397C0CBF}" srcOrd="0" destOrd="0" presId="urn:microsoft.com/office/officeart/2018/2/layout/IconVerticalSolidList"/>
    <dgm:cxn modelId="{D44F7FBC-167B-47BE-B0AC-802D83993443}" type="presOf" srcId="{4684865B-0E1A-402B-BC82-90C8531E10BD}" destId="{3251A513-DC48-4CED-B74C-4AEFFB36C575}" srcOrd="0" destOrd="0" presId="urn:microsoft.com/office/officeart/2018/2/layout/IconVerticalSolidList"/>
    <dgm:cxn modelId="{07FE0AEE-2C4D-4763-8C75-09F17FBBD09A}" type="presOf" srcId="{C7A10089-B54F-447B-89A8-73CB704048A3}" destId="{59CE584F-4062-486E-8E2F-B14CE76380A1}" srcOrd="0" destOrd="0" presId="urn:microsoft.com/office/officeart/2018/2/layout/IconVerticalSolidList"/>
    <dgm:cxn modelId="{9BDEF416-55A8-4243-B1DF-615DCA6FB399}" type="presParOf" srcId="{3251A513-DC48-4CED-B74C-4AEFFB36C575}" destId="{146D253C-A147-4832-8115-DACC3BB9A8F1}" srcOrd="0" destOrd="0" presId="urn:microsoft.com/office/officeart/2018/2/layout/IconVerticalSolidList"/>
    <dgm:cxn modelId="{CD7B66A0-D465-4F75-BF0F-CC3660435D7B}" type="presParOf" srcId="{146D253C-A147-4832-8115-DACC3BB9A8F1}" destId="{08538698-B018-4C8F-97E2-E9AD4616C8FA}" srcOrd="0" destOrd="0" presId="urn:microsoft.com/office/officeart/2018/2/layout/IconVerticalSolidList"/>
    <dgm:cxn modelId="{CDE192E7-20B9-4DE0-B9B7-2AEB382A1B5A}" type="presParOf" srcId="{146D253C-A147-4832-8115-DACC3BB9A8F1}" destId="{1D69FDFE-57E5-4549-B67F-B2665021352C}" srcOrd="1" destOrd="0" presId="urn:microsoft.com/office/officeart/2018/2/layout/IconVerticalSolidList"/>
    <dgm:cxn modelId="{A6E6EFC5-12B3-4202-80CF-9865E41C3ADA}" type="presParOf" srcId="{146D253C-A147-4832-8115-DACC3BB9A8F1}" destId="{CD1AB95F-8143-42B8-9988-3FABCAD92552}" srcOrd="2" destOrd="0" presId="urn:microsoft.com/office/officeart/2018/2/layout/IconVerticalSolidList"/>
    <dgm:cxn modelId="{7E71AA79-D311-4AC5-8C21-C2408C85593D}" type="presParOf" srcId="{146D253C-A147-4832-8115-DACC3BB9A8F1}" destId="{59CE584F-4062-486E-8E2F-B14CE76380A1}" srcOrd="3" destOrd="0" presId="urn:microsoft.com/office/officeart/2018/2/layout/IconVerticalSolidList"/>
    <dgm:cxn modelId="{11C9920C-32D9-4393-ACDE-877CB981EE89}" type="presParOf" srcId="{3251A513-DC48-4CED-B74C-4AEFFB36C575}" destId="{38C33CAE-12B3-4E4E-B49E-55F988F15838}" srcOrd="1" destOrd="0" presId="urn:microsoft.com/office/officeart/2018/2/layout/IconVerticalSolidList"/>
    <dgm:cxn modelId="{78127F8C-BE6B-4F05-B04F-901E3D80FE43}" type="presParOf" srcId="{3251A513-DC48-4CED-B74C-4AEFFB36C575}" destId="{C9F4D1C6-F427-4D67-9C62-8AB99C91D51A}" srcOrd="2" destOrd="0" presId="urn:microsoft.com/office/officeart/2018/2/layout/IconVerticalSolidList"/>
    <dgm:cxn modelId="{569B9951-05F8-49B9-817D-789ADBD76C94}" type="presParOf" srcId="{C9F4D1C6-F427-4D67-9C62-8AB99C91D51A}" destId="{59EFBAB5-5BD7-483B-B117-68B219661F18}" srcOrd="0" destOrd="0" presId="urn:microsoft.com/office/officeart/2018/2/layout/IconVerticalSolidList"/>
    <dgm:cxn modelId="{80F9814D-E061-4464-8EE1-8127E26FF876}" type="presParOf" srcId="{C9F4D1C6-F427-4D67-9C62-8AB99C91D51A}" destId="{5F5188B5-7F08-4227-994B-86C458985082}" srcOrd="1" destOrd="0" presId="urn:microsoft.com/office/officeart/2018/2/layout/IconVerticalSolidList"/>
    <dgm:cxn modelId="{BB325DA6-6471-46F9-9533-708C1937841C}" type="presParOf" srcId="{C9F4D1C6-F427-4D67-9C62-8AB99C91D51A}" destId="{8B9B9BD4-FD7A-48B8-B0F8-CD23D5CB94FA}" srcOrd="2" destOrd="0" presId="urn:microsoft.com/office/officeart/2018/2/layout/IconVerticalSolidList"/>
    <dgm:cxn modelId="{5640536F-DC50-4ECB-95C4-DE07955F3BA4}" type="presParOf" srcId="{C9F4D1C6-F427-4D67-9C62-8AB99C91D51A}" destId="{4CE07EA0-C27D-46AC-A097-66B9397C0C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874017-3A71-4A3F-B602-E4F0AD38507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4318B12-EFFE-448B-89EA-4F8E016BA43E}">
      <dgm:prSet/>
      <dgm:spPr/>
      <dgm:t>
        <a:bodyPr/>
        <a:lstStyle/>
        <a:p>
          <a:r>
            <a:rPr lang="en-US" b="1"/>
            <a:t>What is Blockchain? </a:t>
          </a:r>
          <a:endParaRPr lang="en-US"/>
        </a:p>
      </dgm:t>
    </dgm:pt>
    <dgm:pt modelId="{0A675668-DA59-4643-B7EB-C8AC9F7F93DA}" type="parTrans" cxnId="{CA1A9187-A40D-4DCD-B48E-50DA6A026D33}">
      <dgm:prSet/>
      <dgm:spPr/>
      <dgm:t>
        <a:bodyPr/>
        <a:lstStyle/>
        <a:p>
          <a:endParaRPr lang="en-US"/>
        </a:p>
      </dgm:t>
    </dgm:pt>
    <dgm:pt modelId="{ACDDCADC-9C2B-418F-9BB4-7F194CCE2E88}" type="sibTrans" cxnId="{CA1A9187-A40D-4DCD-B48E-50DA6A026D33}">
      <dgm:prSet/>
      <dgm:spPr/>
      <dgm:t>
        <a:bodyPr/>
        <a:lstStyle/>
        <a:p>
          <a:endParaRPr lang="en-US"/>
        </a:p>
      </dgm:t>
    </dgm:pt>
    <dgm:pt modelId="{FB03534C-DD77-41D7-8EFB-8A3CE6F8F925}">
      <dgm:prSet/>
      <dgm:spPr/>
      <dgm:t>
        <a:bodyPr/>
        <a:lstStyle/>
        <a:p>
          <a:r>
            <a:rPr lang="en-US" b="1"/>
            <a:t>A </a:t>
          </a:r>
          <a:r>
            <a:rPr lang="en-US"/>
            <a:t>distributed public ledger. </a:t>
          </a:r>
        </a:p>
      </dgm:t>
    </dgm:pt>
    <dgm:pt modelId="{82D9DCF4-FC10-4B24-916D-11138583AE50}" type="parTrans" cxnId="{1C0BAD9E-E1C5-45C6-A637-792346D84B11}">
      <dgm:prSet/>
      <dgm:spPr/>
      <dgm:t>
        <a:bodyPr/>
        <a:lstStyle/>
        <a:p>
          <a:endParaRPr lang="en-US"/>
        </a:p>
      </dgm:t>
    </dgm:pt>
    <dgm:pt modelId="{F92F4A22-C9BE-40EC-BCF1-43C59D2AC761}" type="sibTrans" cxnId="{1C0BAD9E-E1C5-45C6-A637-792346D84B11}">
      <dgm:prSet/>
      <dgm:spPr/>
      <dgm:t>
        <a:bodyPr/>
        <a:lstStyle/>
        <a:p>
          <a:endParaRPr lang="en-US"/>
        </a:p>
      </dgm:t>
    </dgm:pt>
    <dgm:pt modelId="{3D9DBCFE-475E-439F-B671-1A0AEDC88C54}">
      <dgm:prSet/>
      <dgm:spPr/>
      <dgm:t>
        <a:bodyPr/>
        <a:lstStyle/>
        <a:p>
          <a:r>
            <a:rPr lang="en-US"/>
            <a:t>Records and verifies all crypto currency (e.g., Bitcoin) transactions on the open, decentralized,  peer-to-peer networked system for this cryptocurrency </a:t>
          </a:r>
        </a:p>
      </dgm:t>
    </dgm:pt>
    <dgm:pt modelId="{1F364DC7-634F-436E-9A43-E336CC1A89AD}" type="parTrans" cxnId="{EDB83B91-08D4-47A2-A88A-EA9D1379029F}">
      <dgm:prSet/>
      <dgm:spPr/>
      <dgm:t>
        <a:bodyPr/>
        <a:lstStyle/>
        <a:p>
          <a:endParaRPr lang="en-US"/>
        </a:p>
      </dgm:t>
    </dgm:pt>
    <dgm:pt modelId="{BB7DDF58-FF49-4C05-9B36-FE638090D004}" type="sibTrans" cxnId="{EDB83B91-08D4-47A2-A88A-EA9D1379029F}">
      <dgm:prSet/>
      <dgm:spPr/>
      <dgm:t>
        <a:bodyPr/>
        <a:lstStyle/>
        <a:p>
          <a:endParaRPr lang="en-US"/>
        </a:p>
      </dgm:t>
    </dgm:pt>
    <dgm:pt modelId="{30A27D6C-0085-4B48-96D5-03FCCA64AFC9}">
      <dgm:prSet/>
      <dgm:spPr/>
      <dgm:t>
        <a:bodyPr/>
        <a:lstStyle/>
        <a:p>
          <a:r>
            <a:rPr lang="en-US"/>
            <a:t>Capable of preventing double spending </a:t>
          </a:r>
        </a:p>
      </dgm:t>
    </dgm:pt>
    <dgm:pt modelId="{913F062F-0A47-4DDD-AE31-03D5144B5FF5}" type="parTrans" cxnId="{FC2194B5-8E83-43C9-A80F-949C9C183A47}">
      <dgm:prSet/>
      <dgm:spPr/>
      <dgm:t>
        <a:bodyPr/>
        <a:lstStyle/>
        <a:p>
          <a:endParaRPr lang="en-US"/>
        </a:p>
      </dgm:t>
    </dgm:pt>
    <dgm:pt modelId="{99FAA827-5FEE-4922-A1EF-15A51A7FEBF0}" type="sibTrans" cxnId="{FC2194B5-8E83-43C9-A80F-949C9C183A47}">
      <dgm:prSet/>
      <dgm:spPr/>
      <dgm:t>
        <a:bodyPr/>
        <a:lstStyle/>
        <a:p>
          <a:endParaRPr lang="en-US"/>
        </a:p>
      </dgm:t>
    </dgm:pt>
    <dgm:pt modelId="{4118B046-BE24-4A71-9C1E-58D2541AA5F7}">
      <dgm:prSet/>
      <dgm:spPr/>
      <dgm:t>
        <a:bodyPr/>
        <a:lstStyle/>
        <a:p>
          <a:r>
            <a:rPr lang="en-US"/>
            <a:t>Transaction records are organized as a hierarchically expanding chain of blocks . Each block guarded by cryptography techniques to enforce strong integrity of its transaction records. </a:t>
          </a:r>
        </a:p>
      </dgm:t>
    </dgm:pt>
    <dgm:pt modelId="{813ABE2B-1A0F-4FF9-B480-1E6DEC30CABB}" type="parTrans" cxnId="{A5D6E44F-FAB2-41ED-AD8A-673E51C2298E}">
      <dgm:prSet/>
      <dgm:spPr/>
      <dgm:t>
        <a:bodyPr/>
        <a:lstStyle/>
        <a:p>
          <a:endParaRPr lang="en-US"/>
        </a:p>
      </dgm:t>
    </dgm:pt>
    <dgm:pt modelId="{D70E82F2-8FC5-44FD-8D9B-0B1412BCDCBE}" type="sibTrans" cxnId="{A5D6E44F-FAB2-41ED-AD8A-673E51C2298E}">
      <dgm:prSet/>
      <dgm:spPr/>
      <dgm:t>
        <a:bodyPr/>
        <a:lstStyle/>
        <a:p>
          <a:endParaRPr lang="en-US"/>
        </a:p>
      </dgm:t>
    </dgm:pt>
    <dgm:pt modelId="{CB7C76F2-A0A6-4407-9767-A73DCE2D22F2}">
      <dgm:prSet/>
      <dgm:spPr/>
      <dgm:t>
        <a:bodyPr/>
        <a:lstStyle/>
        <a:p>
          <a:r>
            <a:rPr lang="en-US"/>
            <a:t>New blocks can only be committed into the global blockchain upon a  successful completion of the decentralized consensus procedure (e.g., PoW – proof  of work).</a:t>
          </a:r>
        </a:p>
      </dgm:t>
    </dgm:pt>
    <dgm:pt modelId="{6C644E1A-7C4F-432F-A616-05AAB8B281E3}" type="parTrans" cxnId="{61D3B740-4438-4ED0-94AA-B260885037C7}">
      <dgm:prSet/>
      <dgm:spPr/>
      <dgm:t>
        <a:bodyPr/>
        <a:lstStyle/>
        <a:p>
          <a:endParaRPr lang="en-US"/>
        </a:p>
      </dgm:t>
    </dgm:pt>
    <dgm:pt modelId="{14D9E3D2-57C5-4A7C-A3DA-57492CC57759}" type="sibTrans" cxnId="{61D3B740-4438-4ED0-94AA-B260885037C7}">
      <dgm:prSet/>
      <dgm:spPr/>
      <dgm:t>
        <a:bodyPr/>
        <a:lstStyle/>
        <a:p>
          <a:endParaRPr lang="en-US"/>
        </a:p>
      </dgm:t>
    </dgm:pt>
    <dgm:pt modelId="{0B22F647-873E-484F-9EF1-EB871EB4D0CC}" type="pres">
      <dgm:prSet presAssocID="{98874017-3A71-4A3F-B602-E4F0AD38507F}" presName="linear" presStyleCnt="0">
        <dgm:presLayoutVars>
          <dgm:animLvl val="lvl"/>
          <dgm:resizeHandles val="exact"/>
        </dgm:presLayoutVars>
      </dgm:prSet>
      <dgm:spPr/>
    </dgm:pt>
    <dgm:pt modelId="{670D6293-B81E-4BC5-8FB0-F372FFBF36E5}" type="pres">
      <dgm:prSet presAssocID="{94318B12-EFFE-448B-89EA-4F8E016BA43E}" presName="parentText" presStyleLbl="node1" presStyleIdx="0" presStyleCnt="6">
        <dgm:presLayoutVars>
          <dgm:chMax val="0"/>
          <dgm:bulletEnabled val="1"/>
        </dgm:presLayoutVars>
      </dgm:prSet>
      <dgm:spPr/>
    </dgm:pt>
    <dgm:pt modelId="{743D8C06-C6EB-4999-9ECA-7A83FC4DDBC9}" type="pres">
      <dgm:prSet presAssocID="{ACDDCADC-9C2B-418F-9BB4-7F194CCE2E88}" presName="spacer" presStyleCnt="0"/>
      <dgm:spPr/>
    </dgm:pt>
    <dgm:pt modelId="{09F9E0EE-6621-459A-8B93-B7F23F6061E5}" type="pres">
      <dgm:prSet presAssocID="{FB03534C-DD77-41D7-8EFB-8A3CE6F8F925}" presName="parentText" presStyleLbl="node1" presStyleIdx="1" presStyleCnt="6">
        <dgm:presLayoutVars>
          <dgm:chMax val="0"/>
          <dgm:bulletEnabled val="1"/>
        </dgm:presLayoutVars>
      </dgm:prSet>
      <dgm:spPr/>
    </dgm:pt>
    <dgm:pt modelId="{5E2435DE-E808-4B29-BBDC-78803558661D}" type="pres">
      <dgm:prSet presAssocID="{F92F4A22-C9BE-40EC-BCF1-43C59D2AC761}" presName="spacer" presStyleCnt="0"/>
      <dgm:spPr/>
    </dgm:pt>
    <dgm:pt modelId="{D00DAF50-DFFD-4798-AD90-7FAE812574C8}" type="pres">
      <dgm:prSet presAssocID="{3D9DBCFE-475E-439F-B671-1A0AEDC88C54}" presName="parentText" presStyleLbl="node1" presStyleIdx="2" presStyleCnt="6">
        <dgm:presLayoutVars>
          <dgm:chMax val="0"/>
          <dgm:bulletEnabled val="1"/>
        </dgm:presLayoutVars>
      </dgm:prSet>
      <dgm:spPr/>
    </dgm:pt>
    <dgm:pt modelId="{809BF93E-0A76-40A8-8774-20A58DF9F4CB}" type="pres">
      <dgm:prSet presAssocID="{BB7DDF58-FF49-4C05-9B36-FE638090D004}" presName="spacer" presStyleCnt="0"/>
      <dgm:spPr/>
    </dgm:pt>
    <dgm:pt modelId="{07D1F27D-B72A-4A26-A07C-1FFC41911788}" type="pres">
      <dgm:prSet presAssocID="{30A27D6C-0085-4B48-96D5-03FCCA64AFC9}" presName="parentText" presStyleLbl="node1" presStyleIdx="3" presStyleCnt="6">
        <dgm:presLayoutVars>
          <dgm:chMax val="0"/>
          <dgm:bulletEnabled val="1"/>
        </dgm:presLayoutVars>
      </dgm:prSet>
      <dgm:spPr/>
    </dgm:pt>
    <dgm:pt modelId="{15CADB90-1600-4608-8D37-30AB6C1C5DE6}" type="pres">
      <dgm:prSet presAssocID="{99FAA827-5FEE-4922-A1EF-15A51A7FEBF0}" presName="spacer" presStyleCnt="0"/>
      <dgm:spPr/>
    </dgm:pt>
    <dgm:pt modelId="{7C2CB3A6-FE21-44F6-89B8-1B48F4DE3A1F}" type="pres">
      <dgm:prSet presAssocID="{4118B046-BE24-4A71-9C1E-58D2541AA5F7}" presName="parentText" presStyleLbl="node1" presStyleIdx="4" presStyleCnt="6">
        <dgm:presLayoutVars>
          <dgm:chMax val="0"/>
          <dgm:bulletEnabled val="1"/>
        </dgm:presLayoutVars>
      </dgm:prSet>
      <dgm:spPr/>
    </dgm:pt>
    <dgm:pt modelId="{3C4455AD-C06A-4CCF-8DAB-76B1053FF08C}" type="pres">
      <dgm:prSet presAssocID="{D70E82F2-8FC5-44FD-8D9B-0B1412BCDCBE}" presName="spacer" presStyleCnt="0"/>
      <dgm:spPr/>
    </dgm:pt>
    <dgm:pt modelId="{B67D1C2B-B8E1-4422-824F-A6D143B132F0}" type="pres">
      <dgm:prSet presAssocID="{CB7C76F2-A0A6-4407-9767-A73DCE2D22F2}" presName="parentText" presStyleLbl="node1" presStyleIdx="5" presStyleCnt="6">
        <dgm:presLayoutVars>
          <dgm:chMax val="0"/>
          <dgm:bulletEnabled val="1"/>
        </dgm:presLayoutVars>
      </dgm:prSet>
      <dgm:spPr/>
    </dgm:pt>
  </dgm:ptLst>
  <dgm:cxnLst>
    <dgm:cxn modelId="{7D37A20B-781A-407E-808E-7DA3961EE879}" type="presOf" srcId="{94318B12-EFFE-448B-89EA-4F8E016BA43E}" destId="{670D6293-B81E-4BC5-8FB0-F372FFBF36E5}" srcOrd="0" destOrd="0" presId="urn:microsoft.com/office/officeart/2005/8/layout/vList2"/>
    <dgm:cxn modelId="{61D3B740-4438-4ED0-94AA-B260885037C7}" srcId="{98874017-3A71-4A3F-B602-E4F0AD38507F}" destId="{CB7C76F2-A0A6-4407-9767-A73DCE2D22F2}" srcOrd="5" destOrd="0" parTransId="{6C644E1A-7C4F-432F-A616-05AAB8B281E3}" sibTransId="{14D9E3D2-57C5-4A7C-A3DA-57492CC57759}"/>
    <dgm:cxn modelId="{DEE5EF68-12B0-4BAF-AC6C-376ED25E8C31}" type="presOf" srcId="{3D9DBCFE-475E-439F-B671-1A0AEDC88C54}" destId="{D00DAF50-DFFD-4798-AD90-7FAE812574C8}" srcOrd="0" destOrd="0" presId="urn:microsoft.com/office/officeart/2005/8/layout/vList2"/>
    <dgm:cxn modelId="{A5D6E44F-FAB2-41ED-AD8A-673E51C2298E}" srcId="{98874017-3A71-4A3F-B602-E4F0AD38507F}" destId="{4118B046-BE24-4A71-9C1E-58D2541AA5F7}" srcOrd="4" destOrd="0" parTransId="{813ABE2B-1A0F-4FF9-B480-1E6DEC30CABB}" sibTransId="{D70E82F2-8FC5-44FD-8D9B-0B1412BCDCBE}"/>
    <dgm:cxn modelId="{73E28371-B0BF-4B93-9796-2D077516181D}" type="presOf" srcId="{CB7C76F2-A0A6-4407-9767-A73DCE2D22F2}" destId="{B67D1C2B-B8E1-4422-824F-A6D143B132F0}" srcOrd="0" destOrd="0" presId="urn:microsoft.com/office/officeart/2005/8/layout/vList2"/>
    <dgm:cxn modelId="{056A3484-ED17-44F8-93C5-F4BAAC95206B}" type="presOf" srcId="{98874017-3A71-4A3F-B602-E4F0AD38507F}" destId="{0B22F647-873E-484F-9EF1-EB871EB4D0CC}" srcOrd="0" destOrd="0" presId="urn:microsoft.com/office/officeart/2005/8/layout/vList2"/>
    <dgm:cxn modelId="{CA1A9187-A40D-4DCD-B48E-50DA6A026D33}" srcId="{98874017-3A71-4A3F-B602-E4F0AD38507F}" destId="{94318B12-EFFE-448B-89EA-4F8E016BA43E}" srcOrd="0" destOrd="0" parTransId="{0A675668-DA59-4643-B7EB-C8AC9F7F93DA}" sibTransId="{ACDDCADC-9C2B-418F-9BB4-7F194CCE2E88}"/>
    <dgm:cxn modelId="{EDB83B91-08D4-47A2-A88A-EA9D1379029F}" srcId="{98874017-3A71-4A3F-B602-E4F0AD38507F}" destId="{3D9DBCFE-475E-439F-B671-1A0AEDC88C54}" srcOrd="2" destOrd="0" parTransId="{1F364DC7-634F-436E-9A43-E336CC1A89AD}" sibTransId="{BB7DDF58-FF49-4C05-9B36-FE638090D004}"/>
    <dgm:cxn modelId="{1C0BAD9E-E1C5-45C6-A637-792346D84B11}" srcId="{98874017-3A71-4A3F-B602-E4F0AD38507F}" destId="{FB03534C-DD77-41D7-8EFB-8A3CE6F8F925}" srcOrd="1" destOrd="0" parTransId="{82D9DCF4-FC10-4B24-916D-11138583AE50}" sibTransId="{F92F4A22-C9BE-40EC-BCF1-43C59D2AC761}"/>
    <dgm:cxn modelId="{25324FA4-AC57-4585-9E79-82C564EBF15A}" type="presOf" srcId="{30A27D6C-0085-4B48-96D5-03FCCA64AFC9}" destId="{07D1F27D-B72A-4A26-A07C-1FFC41911788}" srcOrd="0" destOrd="0" presId="urn:microsoft.com/office/officeart/2005/8/layout/vList2"/>
    <dgm:cxn modelId="{FC2194B5-8E83-43C9-A80F-949C9C183A47}" srcId="{98874017-3A71-4A3F-B602-E4F0AD38507F}" destId="{30A27D6C-0085-4B48-96D5-03FCCA64AFC9}" srcOrd="3" destOrd="0" parTransId="{913F062F-0A47-4DDD-AE31-03D5144B5FF5}" sibTransId="{99FAA827-5FEE-4922-A1EF-15A51A7FEBF0}"/>
    <dgm:cxn modelId="{66CE24F0-9A54-446A-9D82-231CCE75F5D6}" type="presOf" srcId="{4118B046-BE24-4A71-9C1E-58D2541AA5F7}" destId="{7C2CB3A6-FE21-44F6-89B8-1B48F4DE3A1F}" srcOrd="0" destOrd="0" presId="urn:microsoft.com/office/officeart/2005/8/layout/vList2"/>
    <dgm:cxn modelId="{1C51B3F6-0E9D-4DA6-A8EF-56898D3A835C}" type="presOf" srcId="{FB03534C-DD77-41D7-8EFB-8A3CE6F8F925}" destId="{09F9E0EE-6621-459A-8B93-B7F23F6061E5}" srcOrd="0" destOrd="0" presId="urn:microsoft.com/office/officeart/2005/8/layout/vList2"/>
    <dgm:cxn modelId="{FCB2F44B-7781-4511-B3FD-4506F728E182}" type="presParOf" srcId="{0B22F647-873E-484F-9EF1-EB871EB4D0CC}" destId="{670D6293-B81E-4BC5-8FB0-F372FFBF36E5}" srcOrd="0" destOrd="0" presId="urn:microsoft.com/office/officeart/2005/8/layout/vList2"/>
    <dgm:cxn modelId="{B3657337-6FBF-48F2-8DE1-44CE1DB5DDBF}" type="presParOf" srcId="{0B22F647-873E-484F-9EF1-EB871EB4D0CC}" destId="{743D8C06-C6EB-4999-9ECA-7A83FC4DDBC9}" srcOrd="1" destOrd="0" presId="urn:microsoft.com/office/officeart/2005/8/layout/vList2"/>
    <dgm:cxn modelId="{6780D4FC-5DBE-4FA4-BBDE-94EA7230B5BF}" type="presParOf" srcId="{0B22F647-873E-484F-9EF1-EB871EB4D0CC}" destId="{09F9E0EE-6621-459A-8B93-B7F23F6061E5}" srcOrd="2" destOrd="0" presId="urn:microsoft.com/office/officeart/2005/8/layout/vList2"/>
    <dgm:cxn modelId="{E2856711-4B67-4ECE-8E04-D767FFD25112}" type="presParOf" srcId="{0B22F647-873E-484F-9EF1-EB871EB4D0CC}" destId="{5E2435DE-E808-4B29-BBDC-78803558661D}" srcOrd="3" destOrd="0" presId="urn:microsoft.com/office/officeart/2005/8/layout/vList2"/>
    <dgm:cxn modelId="{CB04529E-EABF-4857-A5A4-9E12DC74F74A}" type="presParOf" srcId="{0B22F647-873E-484F-9EF1-EB871EB4D0CC}" destId="{D00DAF50-DFFD-4798-AD90-7FAE812574C8}" srcOrd="4" destOrd="0" presId="urn:microsoft.com/office/officeart/2005/8/layout/vList2"/>
    <dgm:cxn modelId="{EA5822EB-0DE0-43D1-98FC-D25F07B59EF9}" type="presParOf" srcId="{0B22F647-873E-484F-9EF1-EB871EB4D0CC}" destId="{809BF93E-0A76-40A8-8774-20A58DF9F4CB}" srcOrd="5" destOrd="0" presId="urn:microsoft.com/office/officeart/2005/8/layout/vList2"/>
    <dgm:cxn modelId="{4D40BB01-DD14-4F0E-BA51-2E32FCE5A216}" type="presParOf" srcId="{0B22F647-873E-484F-9EF1-EB871EB4D0CC}" destId="{07D1F27D-B72A-4A26-A07C-1FFC41911788}" srcOrd="6" destOrd="0" presId="urn:microsoft.com/office/officeart/2005/8/layout/vList2"/>
    <dgm:cxn modelId="{7D5EA3D8-6DBF-4EB3-BAEA-F1FE65882C34}" type="presParOf" srcId="{0B22F647-873E-484F-9EF1-EB871EB4D0CC}" destId="{15CADB90-1600-4608-8D37-30AB6C1C5DE6}" srcOrd="7" destOrd="0" presId="urn:microsoft.com/office/officeart/2005/8/layout/vList2"/>
    <dgm:cxn modelId="{1E15DEAD-9EA8-4430-9DC4-C3A2DF938EF2}" type="presParOf" srcId="{0B22F647-873E-484F-9EF1-EB871EB4D0CC}" destId="{7C2CB3A6-FE21-44F6-89B8-1B48F4DE3A1F}" srcOrd="8" destOrd="0" presId="urn:microsoft.com/office/officeart/2005/8/layout/vList2"/>
    <dgm:cxn modelId="{2761886E-34C2-4609-980A-720568D83A70}" type="presParOf" srcId="{0B22F647-873E-484F-9EF1-EB871EB4D0CC}" destId="{3C4455AD-C06A-4CCF-8DAB-76B1053FF08C}" srcOrd="9" destOrd="0" presId="urn:microsoft.com/office/officeart/2005/8/layout/vList2"/>
    <dgm:cxn modelId="{1686AA3A-1619-4AE7-BE03-C55B860B10EE}" type="presParOf" srcId="{0B22F647-873E-484F-9EF1-EB871EB4D0CC}" destId="{B67D1C2B-B8E1-4422-824F-A6D143B132F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F8D134-0206-4D38-A595-7DB187851B3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BABED6F-D778-4DA4-8B27-192BFAF91F96}">
      <dgm:prSet/>
      <dgm:spPr/>
      <dgm:t>
        <a:bodyPr/>
        <a:lstStyle/>
        <a:p>
          <a:r>
            <a:rPr lang="en-NZ"/>
            <a:t>The distributed ledger replaces the centrally managed ledger. </a:t>
          </a:r>
          <a:endParaRPr lang="en-US"/>
        </a:p>
      </dgm:t>
    </dgm:pt>
    <dgm:pt modelId="{84CE3650-B00C-44DF-8354-A66E96F149F8}" type="parTrans" cxnId="{16F54EE3-926C-4F2F-B70A-3F64544F832E}">
      <dgm:prSet/>
      <dgm:spPr/>
      <dgm:t>
        <a:bodyPr/>
        <a:lstStyle/>
        <a:p>
          <a:endParaRPr lang="en-US"/>
        </a:p>
      </dgm:t>
    </dgm:pt>
    <dgm:pt modelId="{27E2496B-60A4-48DF-87F0-C423464D843F}" type="sibTrans" cxnId="{16F54EE3-926C-4F2F-B70A-3F64544F832E}">
      <dgm:prSet/>
      <dgm:spPr/>
      <dgm:t>
        <a:bodyPr/>
        <a:lstStyle/>
        <a:p>
          <a:endParaRPr lang="en-US"/>
        </a:p>
      </dgm:t>
    </dgm:pt>
    <dgm:pt modelId="{94AC4CA3-5EBD-431B-8EAF-B9CDA29ECBFE}">
      <dgm:prSet/>
      <dgm:spPr/>
      <dgm:t>
        <a:bodyPr/>
        <a:lstStyle/>
        <a:p>
          <a:r>
            <a:rPr lang="en-NZ"/>
            <a:t>All transactions within a block are recorded and visible. Full transparency for every transaction  can be achieved </a:t>
          </a:r>
          <a:endParaRPr lang="en-US"/>
        </a:p>
      </dgm:t>
    </dgm:pt>
    <dgm:pt modelId="{E6CCF8ED-CCA4-4489-B4E0-EC2C2DE57961}" type="parTrans" cxnId="{39AD8B7F-A4F7-418F-BBDB-2C2EAAF3202D}">
      <dgm:prSet/>
      <dgm:spPr/>
      <dgm:t>
        <a:bodyPr/>
        <a:lstStyle/>
        <a:p>
          <a:endParaRPr lang="en-US"/>
        </a:p>
      </dgm:t>
    </dgm:pt>
    <dgm:pt modelId="{B80D3D1F-4706-43C9-A758-AB8006517959}" type="sibTrans" cxnId="{39AD8B7F-A4F7-418F-BBDB-2C2EAAF3202D}">
      <dgm:prSet/>
      <dgm:spPr/>
      <dgm:t>
        <a:bodyPr/>
        <a:lstStyle/>
        <a:p>
          <a:endParaRPr lang="en-US"/>
        </a:p>
      </dgm:t>
    </dgm:pt>
    <dgm:pt modelId="{3355AD1B-EB32-4B2C-BCA8-D65AC322BC49}">
      <dgm:prSet/>
      <dgm:spPr/>
      <dgm:t>
        <a:bodyPr/>
        <a:lstStyle/>
        <a:p>
          <a:r>
            <a:rPr lang="en-NZ"/>
            <a:t>And can never be changed (“Immutable”). </a:t>
          </a:r>
          <a:endParaRPr lang="en-US"/>
        </a:p>
      </dgm:t>
    </dgm:pt>
    <dgm:pt modelId="{68260954-6DEC-4FA0-8F3E-7A7781CC9F1B}" type="parTrans" cxnId="{E98767E6-36C5-4C5F-ADF2-55E3005B70D5}">
      <dgm:prSet/>
      <dgm:spPr/>
      <dgm:t>
        <a:bodyPr/>
        <a:lstStyle/>
        <a:p>
          <a:endParaRPr lang="en-US"/>
        </a:p>
      </dgm:t>
    </dgm:pt>
    <dgm:pt modelId="{92235E29-0CB0-482B-ADBA-1E4A51A09E56}" type="sibTrans" cxnId="{E98767E6-36C5-4C5F-ADF2-55E3005B70D5}">
      <dgm:prSet/>
      <dgm:spPr/>
      <dgm:t>
        <a:bodyPr/>
        <a:lstStyle/>
        <a:p>
          <a:endParaRPr lang="en-US"/>
        </a:p>
      </dgm:t>
    </dgm:pt>
    <dgm:pt modelId="{22083323-B1DD-48B7-85DB-05B7FAE3B076}">
      <dgm:prSet/>
      <dgm:spPr/>
      <dgm:t>
        <a:bodyPr/>
        <a:lstStyle/>
        <a:p>
          <a:r>
            <a:rPr lang="en-NZ" dirty="0"/>
            <a:t>Public, private, hybrid  blockchains: read about private and public cryptocurrencies here </a:t>
          </a:r>
          <a:r>
            <a:rPr lang="en-NZ" dirty="0">
              <a:hlinkClick xmlns:r="http://schemas.openxmlformats.org/officeDocument/2006/relationships" r:id="rId1"/>
            </a:rPr>
            <a:t>https://www.nasdaq.com/article/know-your-coins-public-vs-private-cryptocurrencies-cm849588</a:t>
          </a:r>
          <a:r>
            <a:rPr lang="en-NZ" dirty="0"/>
            <a:t> </a:t>
          </a:r>
          <a:endParaRPr lang="en-US" dirty="0"/>
        </a:p>
      </dgm:t>
    </dgm:pt>
    <dgm:pt modelId="{48348A08-A991-414F-A1DD-DE7B75453FA6}" type="parTrans" cxnId="{5D3F9B23-9936-4E9E-ABA6-98A529B57E51}">
      <dgm:prSet/>
      <dgm:spPr/>
      <dgm:t>
        <a:bodyPr/>
        <a:lstStyle/>
        <a:p>
          <a:endParaRPr lang="en-US"/>
        </a:p>
      </dgm:t>
    </dgm:pt>
    <dgm:pt modelId="{5F4E8992-DCC1-4C34-9B62-1500A468BF1A}" type="sibTrans" cxnId="{5D3F9B23-9936-4E9E-ABA6-98A529B57E51}">
      <dgm:prSet/>
      <dgm:spPr/>
      <dgm:t>
        <a:bodyPr/>
        <a:lstStyle/>
        <a:p>
          <a:endParaRPr lang="en-US"/>
        </a:p>
      </dgm:t>
    </dgm:pt>
    <dgm:pt modelId="{4EBDB757-DC15-41D3-88CC-2D50CA15A7CE}">
      <dgm:prSet/>
      <dgm:spPr/>
      <dgm:t>
        <a:bodyPr/>
        <a:lstStyle/>
        <a:p>
          <a:r>
            <a:rPr lang="en-NZ"/>
            <a:t>Public (e.g., </a:t>
          </a:r>
          <a:r>
            <a:rPr lang="en-NZ">
              <a:hlinkClick xmlns:r="http://schemas.openxmlformats.org/officeDocument/2006/relationships" r:id="rId2"/>
            </a:rPr>
            <a:t>bitcoin</a:t>
          </a:r>
          <a:r>
            <a:rPr lang="en-NZ"/>
            <a:t>) protect anonymity (</a:t>
          </a:r>
          <a:r>
            <a:rPr lang="en-NZ" b="1"/>
            <a:t>not privacy</a:t>
          </a:r>
          <a:r>
            <a:rPr lang="en-NZ"/>
            <a:t>), transactions fully traceable.</a:t>
          </a:r>
          <a:endParaRPr lang="en-US"/>
        </a:p>
      </dgm:t>
    </dgm:pt>
    <dgm:pt modelId="{6A6A8CCE-2605-4192-8265-7C97716B616E}" type="parTrans" cxnId="{F90A4091-D91C-4B41-860C-6520CD4A12F2}">
      <dgm:prSet/>
      <dgm:spPr/>
      <dgm:t>
        <a:bodyPr/>
        <a:lstStyle/>
        <a:p>
          <a:endParaRPr lang="en-US"/>
        </a:p>
      </dgm:t>
    </dgm:pt>
    <dgm:pt modelId="{A4B10D0A-9336-47FD-A45F-31FE1BF492D9}" type="sibTrans" cxnId="{F90A4091-D91C-4B41-860C-6520CD4A12F2}">
      <dgm:prSet/>
      <dgm:spPr/>
      <dgm:t>
        <a:bodyPr/>
        <a:lstStyle/>
        <a:p>
          <a:endParaRPr lang="en-US"/>
        </a:p>
      </dgm:t>
    </dgm:pt>
    <dgm:pt modelId="{6C1205B8-8DE6-470C-995D-D15ED278147E}">
      <dgm:prSet/>
      <dgm:spPr/>
      <dgm:t>
        <a:bodyPr/>
        <a:lstStyle/>
        <a:p>
          <a:r>
            <a:rPr lang="en-NZ"/>
            <a:t>Private (e.g., </a:t>
          </a:r>
          <a:r>
            <a:rPr lang="en-NZ">
              <a:hlinkClick xmlns:r="http://schemas.openxmlformats.org/officeDocument/2006/relationships" r:id="rId3"/>
            </a:rPr>
            <a:t>particl</a:t>
          </a:r>
          <a:r>
            <a:rPr lang="en-NZ"/>
            <a:t>)  aim to protect privacy and make transactions untraceable .</a:t>
          </a:r>
          <a:endParaRPr lang="en-US"/>
        </a:p>
      </dgm:t>
    </dgm:pt>
    <dgm:pt modelId="{5872DDB9-2566-4942-B9CE-E572284CC194}" type="parTrans" cxnId="{166FA3C5-4C50-41C4-AEC9-77B5141FA605}">
      <dgm:prSet/>
      <dgm:spPr/>
      <dgm:t>
        <a:bodyPr/>
        <a:lstStyle/>
        <a:p>
          <a:endParaRPr lang="en-US"/>
        </a:p>
      </dgm:t>
    </dgm:pt>
    <dgm:pt modelId="{5F19CA4C-35EF-44B4-A9FB-32D08347F4E9}" type="sibTrans" cxnId="{166FA3C5-4C50-41C4-AEC9-77B5141FA605}">
      <dgm:prSet/>
      <dgm:spPr/>
      <dgm:t>
        <a:bodyPr/>
        <a:lstStyle/>
        <a:p>
          <a:endParaRPr lang="en-US"/>
        </a:p>
      </dgm:t>
    </dgm:pt>
    <dgm:pt modelId="{9B32257E-DAE2-458F-8FD4-F053EA238AAD}" type="pres">
      <dgm:prSet presAssocID="{74F8D134-0206-4D38-A595-7DB187851B34}" presName="linear" presStyleCnt="0">
        <dgm:presLayoutVars>
          <dgm:animLvl val="lvl"/>
          <dgm:resizeHandles val="exact"/>
        </dgm:presLayoutVars>
      </dgm:prSet>
      <dgm:spPr/>
    </dgm:pt>
    <dgm:pt modelId="{A57DC9B4-28B2-488F-96A2-B29EDAB4484C}" type="pres">
      <dgm:prSet presAssocID="{8BABED6F-D778-4DA4-8B27-192BFAF91F96}" presName="parentText" presStyleLbl="node1" presStyleIdx="0" presStyleCnt="2">
        <dgm:presLayoutVars>
          <dgm:chMax val="0"/>
          <dgm:bulletEnabled val="1"/>
        </dgm:presLayoutVars>
      </dgm:prSet>
      <dgm:spPr/>
    </dgm:pt>
    <dgm:pt modelId="{914B0B95-21BB-4B68-84F5-B83DE07464AA}" type="pres">
      <dgm:prSet presAssocID="{8BABED6F-D778-4DA4-8B27-192BFAF91F96}" presName="childText" presStyleLbl="revTx" presStyleIdx="0" presStyleCnt="2">
        <dgm:presLayoutVars>
          <dgm:bulletEnabled val="1"/>
        </dgm:presLayoutVars>
      </dgm:prSet>
      <dgm:spPr/>
    </dgm:pt>
    <dgm:pt modelId="{FDBC832D-FE79-44AC-BB50-8A502EA69461}" type="pres">
      <dgm:prSet presAssocID="{22083323-B1DD-48B7-85DB-05B7FAE3B076}" presName="parentText" presStyleLbl="node1" presStyleIdx="1" presStyleCnt="2">
        <dgm:presLayoutVars>
          <dgm:chMax val="0"/>
          <dgm:bulletEnabled val="1"/>
        </dgm:presLayoutVars>
      </dgm:prSet>
      <dgm:spPr/>
    </dgm:pt>
    <dgm:pt modelId="{8985E6EA-7E0E-4EAD-955F-35F6E10C6380}" type="pres">
      <dgm:prSet presAssocID="{22083323-B1DD-48B7-85DB-05B7FAE3B076}" presName="childText" presStyleLbl="revTx" presStyleIdx="1" presStyleCnt="2">
        <dgm:presLayoutVars>
          <dgm:bulletEnabled val="1"/>
        </dgm:presLayoutVars>
      </dgm:prSet>
      <dgm:spPr/>
    </dgm:pt>
  </dgm:ptLst>
  <dgm:cxnLst>
    <dgm:cxn modelId="{AFEE4018-D6B6-47F1-BCF0-214174970927}" type="presOf" srcId="{94AC4CA3-5EBD-431B-8EAF-B9CDA29ECBFE}" destId="{914B0B95-21BB-4B68-84F5-B83DE07464AA}" srcOrd="0" destOrd="0" presId="urn:microsoft.com/office/officeart/2005/8/layout/vList2"/>
    <dgm:cxn modelId="{5D3F9B23-9936-4E9E-ABA6-98A529B57E51}" srcId="{74F8D134-0206-4D38-A595-7DB187851B34}" destId="{22083323-B1DD-48B7-85DB-05B7FAE3B076}" srcOrd="1" destOrd="0" parTransId="{48348A08-A991-414F-A1DD-DE7B75453FA6}" sibTransId="{5F4E8992-DCC1-4C34-9B62-1500A468BF1A}"/>
    <dgm:cxn modelId="{DD427260-C7C3-4F12-8394-5D66B386904A}" type="presOf" srcId="{3355AD1B-EB32-4B2C-BCA8-D65AC322BC49}" destId="{914B0B95-21BB-4B68-84F5-B83DE07464AA}" srcOrd="0" destOrd="1" presId="urn:microsoft.com/office/officeart/2005/8/layout/vList2"/>
    <dgm:cxn modelId="{E9DE5977-5E08-48BF-A2BC-64BF386A945A}" type="presOf" srcId="{8BABED6F-D778-4DA4-8B27-192BFAF91F96}" destId="{A57DC9B4-28B2-488F-96A2-B29EDAB4484C}" srcOrd="0" destOrd="0" presId="urn:microsoft.com/office/officeart/2005/8/layout/vList2"/>
    <dgm:cxn modelId="{2FBE1B5A-C565-4738-B83D-5756CA14D003}" type="presOf" srcId="{22083323-B1DD-48B7-85DB-05B7FAE3B076}" destId="{FDBC832D-FE79-44AC-BB50-8A502EA69461}" srcOrd="0" destOrd="0" presId="urn:microsoft.com/office/officeart/2005/8/layout/vList2"/>
    <dgm:cxn modelId="{39AD8B7F-A4F7-418F-BBDB-2C2EAAF3202D}" srcId="{8BABED6F-D778-4DA4-8B27-192BFAF91F96}" destId="{94AC4CA3-5EBD-431B-8EAF-B9CDA29ECBFE}" srcOrd="0" destOrd="0" parTransId="{E6CCF8ED-CCA4-4489-B4E0-EC2C2DE57961}" sibTransId="{B80D3D1F-4706-43C9-A758-AB8006517959}"/>
    <dgm:cxn modelId="{F90A4091-D91C-4B41-860C-6520CD4A12F2}" srcId="{22083323-B1DD-48B7-85DB-05B7FAE3B076}" destId="{4EBDB757-DC15-41D3-88CC-2D50CA15A7CE}" srcOrd="0" destOrd="0" parTransId="{6A6A8CCE-2605-4192-8265-7C97716B616E}" sibTransId="{A4B10D0A-9336-47FD-A45F-31FE1BF492D9}"/>
    <dgm:cxn modelId="{53578A9B-A4AC-4D0E-B760-4747CE86659D}" type="presOf" srcId="{6C1205B8-8DE6-470C-995D-D15ED278147E}" destId="{8985E6EA-7E0E-4EAD-955F-35F6E10C6380}" srcOrd="0" destOrd="1" presId="urn:microsoft.com/office/officeart/2005/8/layout/vList2"/>
    <dgm:cxn modelId="{9F1909B7-1FAE-42AE-8CA6-7DAB99E2C1BC}" type="presOf" srcId="{74F8D134-0206-4D38-A595-7DB187851B34}" destId="{9B32257E-DAE2-458F-8FD4-F053EA238AAD}" srcOrd="0" destOrd="0" presId="urn:microsoft.com/office/officeart/2005/8/layout/vList2"/>
    <dgm:cxn modelId="{166FA3C5-4C50-41C4-AEC9-77B5141FA605}" srcId="{22083323-B1DD-48B7-85DB-05B7FAE3B076}" destId="{6C1205B8-8DE6-470C-995D-D15ED278147E}" srcOrd="1" destOrd="0" parTransId="{5872DDB9-2566-4942-B9CE-E572284CC194}" sibTransId="{5F19CA4C-35EF-44B4-A9FB-32D08347F4E9}"/>
    <dgm:cxn modelId="{16F54EE3-926C-4F2F-B70A-3F64544F832E}" srcId="{74F8D134-0206-4D38-A595-7DB187851B34}" destId="{8BABED6F-D778-4DA4-8B27-192BFAF91F96}" srcOrd="0" destOrd="0" parTransId="{84CE3650-B00C-44DF-8354-A66E96F149F8}" sibTransId="{27E2496B-60A4-48DF-87F0-C423464D843F}"/>
    <dgm:cxn modelId="{E98767E6-36C5-4C5F-ADF2-55E3005B70D5}" srcId="{8BABED6F-D778-4DA4-8B27-192BFAF91F96}" destId="{3355AD1B-EB32-4B2C-BCA8-D65AC322BC49}" srcOrd="1" destOrd="0" parTransId="{68260954-6DEC-4FA0-8F3E-7A7781CC9F1B}" sibTransId="{92235E29-0CB0-482B-ADBA-1E4A51A09E56}"/>
    <dgm:cxn modelId="{21478FF3-9D1E-4E86-A103-EFB6F7A539EE}" type="presOf" srcId="{4EBDB757-DC15-41D3-88CC-2D50CA15A7CE}" destId="{8985E6EA-7E0E-4EAD-955F-35F6E10C6380}" srcOrd="0" destOrd="0" presId="urn:microsoft.com/office/officeart/2005/8/layout/vList2"/>
    <dgm:cxn modelId="{DCFF40A6-1AE0-4231-93A4-B9FE55A7F8EA}" type="presParOf" srcId="{9B32257E-DAE2-458F-8FD4-F053EA238AAD}" destId="{A57DC9B4-28B2-488F-96A2-B29EDAB4484C}" srcOrd="0" destOrd="0" presId="urn:microsoft.com/office/officeart/2005/8/layout/vList2"/>
    <dgm:cxn modelId="{FFB3A6B8-55F4-4E66-BD0E-D910303B1E7A}" type="presParOf" srcId="{9B32257E-DAE2-458F-8FD4-F053EA238AAD}" destId="{914B0B95-21BB-4B68-84F5-B83DE07464AA}" srcOrd="1" destOrd="0" presId="urn:microsoft.com/office/officeart/2005/8/layout/vList2"/>
    <dgm:cxn modelId="{7440F07D-0494-4B33-A8D1-E39FCA997051}" type="presParOf" srcId="{9B32257E-DAE2-458F-8FD4-F053EA238AAD}" destId="{FDBC832D-FE79-44AC-BB50-8A502EA69461}" srcOrd="2" destOrd="0" presId="urn:microsoft.com/office/officeart/2005/8/layout/vList2"/>
    <dgm:cxn modelId="{C38BCDBF-F583-4702-B2F0-4EF5890E1228}" type="presParOf" srcId="{9B32257E-DAE2-458F-8FD4-F053EA238AAD}" destId="{8985E6EA-7E0E-4EAD-955F-35F6E10C638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4F9581-97B2-40CC-857B-6EE010F1AD0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08D7B6A-BBDD-4F3B-86D3-6DD3A6C95BDD}">
      <dgm:prSet/>
      <dgm:spPr/>
      <dgm:t>
        <a:bodyPr/>
        <a:lstStyle/>
        <a:p>
          <a:r>
            <a:rPr lang="en-NZ"/>
            <a:t>A network of “miners”, ordinary users, and currency exchanges (where the cryptocurrency is traded against  other currencies). All nodes have a Public key available to other nodes, and a private key. </a:t>
          </a:r>
          <a:endParaRPr lang="en-US"/>
        </a:p>
      </dgm:t>
    </dgm:pt>
    <dgm:pt modelId="{1A3E3DB5-6CCC-4042-9FFD-5C116F8B9B68}" type="parTrans" cxnId="{39102FAA-93B6-4D94-AAC7-ED95BA3B0920}">
      <dgm:prSet/>
      <dgm:spPr/>
      <dgm:t>
        <a:bodyPr/>
        <a:lstStyle/>
        <a:p>
          <a:endParaRPr lang="en-US"/>
        </a:p>
      </dgm:t>
    </dgm:pt>
    <dgm:pt modelId="{566426E3-8947-4E6A-B56B-E5710C93FF36}" type="sibTrans" cxnId="{39102FAA-93B6-4D94-AAC7-ED95BA3B0920}">
      <dgm:prSet/>
      <dgm:spPr/>
      <dgm:t>
        <a:bodyPr/>
        <a:lstStyle/>
        <a:p>
          <a:endParaRPr lang="en-US"/>
        </a:p>
      </dgm:t>
    </dgm:pt>
    <dgm:pt modelId="{41655C59-C5EE-4FE6-82D6-0F97BF614DAA}">
      <dgm:prSet/>
      <dgm:spPr/>
      <dgm:t>
        <a:bodyPr/>
        <a:lstStyle/>
        <a:p>
          <a:r>
            <a:rPr lang="en-NZ" dirty="0"/>
            <a:t>The starting block is created by a miner. Specialised software for mining.  Objective: to create a hash (used as a block ID) that meets certain “difficulty“ conditions, for example a  hash starting with 0000. Calibrated periodically to  maintain the level of difficulty. The block header contains a variable part,  a “nonce” that can be changed till the resulting hash meets  the condition.  </a:t>
          </a:r>
          <a:endParaRPr lang="en-US" dirty="0"/>
        </a:p>
      </dgm:t>
    </dgm:pt>
    <dgm:pt modelId="{DAFE5EE8-6266-4D21-BE2A-2437031D0D96}" type="parTrans" cxnId="{3928B4A3-0EF2-416F-A2EB-BFAE6A2BA4F6}">
      <dgm:prSet/>
      <dgm:spPr/>
      <dgm:t>
        <a:bodyPr/>
        <a:lstStyle/>
        <a:p>
          <a:endParaRPr lang="en-US"/>
        </a:p>
      </dgm:t>
    </dgm:pt>
    <dgm:pt modelId="{0D84F962-905F-4D41-9A8F-5614440C36B8}" type="sibTrans" cxnId="{3928B4A3-0EF2-416F-A2EB-BFAE6A2BA4F6}">
      <dgm:prSet/>
      <dgm:spPr/>
      <dgm:t>
        <a:bodyPr/>
        <a:lstStyle/>
        <a:p>
          <a:endParaRPr lang="en-US"/>
        </a:p>
      </dgm:t>
    </dgm:pt>
    <dgm:pt modelId="{E1B12A80-2AF1-4E89-85AB-6045C0D33004}">
      <dgm:prSet/>
      <dgm:spPr/>
      <dgm:t>
        <a:bodyPr/>
        <a:lstStyle/>
        <a:p>
          <a:r>
            <a:rPr lang="en-NZ" dirty="0"/>
            <a:t>Miners calculate the hash (compete to  do so) for a  transaction(S) created by other users,  and make them  into a block. All miners verify the block then add it to the blockchain copy they have. </a:t>
          </a:r>
          <a:endParaRPr lang="en-US" dirty="0"/>
        </a:p>
      </dgm:t>
    </dgm:pt>
    <dgm:pt modelId="{997B66CA-7B11-4595-9FED-7C6431944990}" type="parTrans" cxnId="{053FC7A7-F03D-444B-B9CA-7B2085C7AEC1}">
      <dgm:prSet/>
      <dgm:spPr/>
      <dgm:t>
        <a:bodyPr/>
        <a:lstStyle/>
        <a:p>
          <a:endParaRPr lang="en-US"/>
        </a:p>
      </dgm:t>
    </dgm:pt>
    <dgm:pt modelId="{C3B6051E-A49C-4213-9BB1-2E65A5BD1EA2}" type="sibTrans" cxnId="{053FC7A7-F03D-444B-B9CA-7B2085C7AEC1}">
      <dgm:prSet/>
      <dgm:spPr/>
      <dgm:t>
        <a:bodyPr/>
        <a:lstStyle/>
        <a:p>
          <a:endParaRPr lang="en-US"/>
        </a:p>
      </dgm:t>
    </dgm:pt>
    <dgm:pt modelId="{35EA2474-0171-4B31-BDA8-DA67B32D61E4}">
      <dgm:prSet/>
      <dgm:spPr/>
      <dgm:t>
        <a:bodyPr/>
        <a:lstStyle/>
        <a:p>
          <a:r>
            <a:rPr lang="en-NZ" dirty="0"/>
            <a:t>Miners earn a transaction  fee. May earn a subsidy ,  i.e., some fixed amount of the cryptocurrency</a:t>
          </a:r>
          <a:endParaRPr lang="en-US" dirty="0"/>
        </a:p>
      </dgm:t>
    </dgm:pt>
    <dgm:pt modelId="{F01D6B77-F081-4DAD-98C1-7B87EE260368}" type="parTrans" cxnId="{38BEC47B-1E3E-4BC2-B289-204702EF03AC}">
      <dgm:prSet/>
      <dgm:spPr/>
      <dgm:t>
        <a:bodyPr/>
        <a:lstStyle/>
        <a:p>
          <a:endParaRPr lang="en-US"/>
        </a:p>
      </dgm:t>
    </dgm:pt>
    <dgm:pt modelId="{9894BA8A-39AD-4363-9593-46A265892509}" type="sibTrans" cxnId="{38BEC47B-1E3E-4BC2-B289-204702EF03AC}">
      <dgm:prSet/>
      <dgm:spPr/>
      <dgm:t>
        <a:bodyPr/>
        <a:lstStyle/>
        <a:p>
          <a:endParaRPr lang="en-US"/>
        </a:p>
      </dgm:t>
    </dgm:pt>
    <dgm:pt modelId="{AD6DF232-FE29-4FB6-A030-A8AB04B8C3AE}" type="pres">
      <dgm:prSet presAssocID="{064F9581-97B2-40CC-857B-6EE010F1AD03}" presName="linear" presStyleCnt="0">
        <dgm:presLayoutVars>
          <dgm:animLvl val="lvl"/>
          <dgm:resizeHandles val="exact"/>
        </dgm:presLayoutVars>
      </dgm:prSet>
      <dgm:spPr/>
    </dgm:pt>
    <dgm:pt modelId="{08118A95-9E41-4A77-8472-97521314B541}" type="pres">
      <dgm:prSet presAssocID="{308D7B6A-BBDD-4F3B-86D3-6DD3A6C95BDD}" presName="parentText" presStyleLbl="node1" presStyleIdx="0" presStyleCnt="4">
        <dgm:presLayoutVars>
          <dgm:chMax val="0"/>
          <dgm:bulletEnabled val="1"/>
        </dgm:presLayoutVars>
      </dgm:prSet>
      <dgm:spPr/>
    </dgm:pt>
    <dgm:pt modelId="{B0961663-CAF3-43DF-904F-F7AD2FAFC83C}" type="pres">
      <dgm:prSet presAssocID="{566426E3-8947-4E6A-B56B-E5710C93FF36}" presName="spacer" presStyleCnt="0"/>
      <dgm:spPr/>
    </dgm:pt>
    <dgm:pt modelId="{20D49A05-1BD8-49DF-965D-0DB65736DCAF}" type="pres">
      <dgm:prSet presAssocID="{41655C59-C5EE-4FE6-82D6-0F97BF614DAA}" presName="parentText" presStyleLbl="node1" presStyleIdx="1" presStyleCnt="4">
        <dgm:presLayoutVars>
          <dgm:chMax val="0"/>
          <dgm:bulletEnabled val="1"/>
        </dgm:presLayoutVars>
      </dgm:prSet>
      <dgm:spPr/>
    </dgm:pt>
    <dgm:pt modelId="{B9E91C60-700F-4E75-A00E-D28C886A9B03}" type="pres">
      <dgm:prSet presAssocID="{0D84F962-905F-4D41-9A8F-5614440C36B8}" presName="spacer" presStyleCnt="0"/>
      <dgm:spPr/>
    </dgm:pt>
    <dgm:pt modelId="{9EBCFDC2-C53B-4AF4-8993-199AFE1244B6}" type="pres">
      <dgm:prSet presAssocID="{E1B12A80-2AF1-4E89-85AB-6045C0D33004}" presName="parentText" presStyleLbl="node1" presStyleIdx="2" presStyleCnt="4">
        <dgm:presLayoutVars>
          <dgm:chMax val="0"/>
          <dgm:bulletEnabled val="1"/>
        </dgm:presLayoutVars>
      </dgm:prSet>
      <dgm:spPr/>
    </dgm:pt>
    <dgm:pt modelId="{D7047C49-CC9C-4240-925B-C7186B7EE4C3}" type="pres">
      <dgm:prSet presAssocID="{C3B6051E-A49C-4213-9BB1-2E65A5BD1EA2}" presName="spacer" presStyleCnt="0"/>
      <dgm:spPr/>
    </dgm:pt>
    <dgm:pt modelId="{C1E083DF-A7ED-49C6-8954-D77D8E669AF1}" type="pres">
      <dgm:prSet presAssocID="{35EA2474-0171-4B31-BDA8-DA67B32D61E4}" presName="parentText" presStyleLbl="node1" presStyleIdx="3" presStyleCnt="4">
        <dgm:presLayoutVars>
          <dgm:chMax val="0"/>
          <dgm:bulletEnabled val="1"/>
        </dgm:presLayoutVars>
      </dgm:prSet>
      <dgm:spPr/>
    </dgm:pt>
  </dgm:ptLst>
  <dgm:cxnLst>
    <dgm:cxn modelId="{5CEAA50E-BA65-4BCB-BA47-18AE73199E83}" type="presOf" srcId="{064F9581-97B2-40CC-857B-6EE010F1AD03}" destId="{AD6DF232-FE29-4FB6-A030-A8AB04B8C3AE}" srcOrd="0" destOrd="0" presId="urn:microsoft.com/office/officeart/2005/8/layout/vList2"/>
    <dgm:cxn modelId="{95C2424E-FD03-49EC-BDA5-6A603D97DB62}" type="presOf" srcId="{41655C59-C5EE-4FE6-82D6-0F97BF614DAA}" destId="{20D49A05-1BD8-49DF-965D-0DB65736DCAF}" srcOrd="0" destOrd="0" presId="urn:microsoft.com/office/officeart/2005/8/layout/vList2"/>
    <dgm:cxn modelId="{4B4BCC4F-DD7B-4B5F-8C92-754E67ECC531}" type="presOf" srcId="{308D7B6A-BBDD-4F3B-86D3-6DD3A6C95BDD}" destId="{08118A95-9E41-4A77-8472-97521314B541}" srcOrd="0" destOrd="0" presId="urn:microsoft.com/office/officeart/2005/8/layout/vList2"/>
    <dgm:cxn modelId="{38BEC47B-1E3E-4BC2-B289-204702EF03AC}" srcId="{064F9581-97B2-40CC-857B-6EE010F1AD03}" destId="{35EA2474-0171-4B31-BDA8-DA67B32D61E4}" srcOrd="3" destOrd="0" parTransId="{F01D6B77-F081-4DAD-98C1-7B87EE260368}" sibTransId="{9894BA8A-39AD-4363-9593-46A265892509}"/>
    <dgm:cxn modelId="{8D89927E-EEB0-477E-8E42-AC559053C984}" type="presOf" srcId="{E1B12A80-2AF1-4E89-85AB-6045C0D33004}" destId="{9EBCFDC2-C53B-4AF4-8993-199AFE1244B6}" srcOrd="0" destOrd="0" presId="urn:microsoft.com/office/officeart/2005/8/layout/vList2"/>
    <dgm:cxn modelId="{3928B4A3-0EF2-416F-A2EB-BFAE6A2BA4F6}" srcId="{064F9581-97B2-40CC-857B-6EE010F1AD03}" destId="{41655C59-C5EE-4FE6-82D6-0F97BF614DAA}" srcOrd="1" destOrd="0" parTransId="{DAFE5EE8-6266-4D21-BE2A-2437031D0D96}" sibTransId="{0D84F962-905F-4D41-9A8F-5614440C36B8}"/>
    <dgm:cxn modelId="{053FC7A7-F03D-444B-B9CA-7B2085C7AEC1}" srcId="{064F9581-97B2-40CC-857B-6EE010F1AD03}" destId="{E1B12A80-2AF1-4E89-85AB-6045C0D33004}" srcOrd="2" destOrd="0" parTransId="{997B66CA-7B11-4595-9FED-7C6431944990}" sibTransId="{C3B6051E-A49C-4213-9BB1-2E65A5BD1EA2}"/>
    <dgm:cxn modelId="{39102FAA-93B6-4D94-AAC7-ED95BA3B0920}" srcId="{064F9581-97B2-40CC-857B-6EE010F1AD03}" destId="{308D7B6A-BBDD-4F3B-86D3-6DD3A6C95BDD}" srcOrd="0" destOrd="0" parTransId="{1A3E3DB5-6CCC-4042-9FFD-5C116F8B9B68}" sibTransId="{566426E3-8947-4E6A-B56B-E5710C93FF36}"/>
    <dgm:cxn modelId="{A6E1AAEE-DADB-4655-AF42-F5AD68374436}" type="presOf" srcId="{35EA2474-0171-4B31-BDA8-DA67B32D61E4}" destId="{C1E083DF-A7ED-49C6-8954-D77D8E669AF1}" srcOrd="0" destOrd="0" presId="urn:microsoft.com/office/officeart/2005/8/layout/vList2"/>
    <dgm:cxn modelId="{539BD859-1630-4BEA-80F0-68167DC02BFF}" type="presParOf" srcId="{AD6DF232-FE29-4FB6-A030-A8AB04B8C3AE}" destId="{08118A95-9E41-4A77-8472-97521314B541}" srcOrd="0" destOrd="0" presId="urn:microsoft.com/office/officeart/2005/8/layout/vList2"/>
    <dgm:cxn modelId="{2CE702E7-47C8-4BC9-8D7F-8F86642B5829}" type="presParOf" srcId="{AD6DF232-FE29-4FB6-A030-A8AB04B8C3AE}" destId="{B0961663-CAF3-43DF-904F-F7AD2FAFC83C}" srcOrd="1" destOrd="0" presId="urn:microsoft.com/office/officeart/2005/8/layout/vList2"/>
    <dgm:cxn modelId="{ECE533EB-5056-4E97-BAE0-1E83D62CFE42}" type="presParOf" srcId="{AD6DF232-FE29-4FB6-A030-A8AB04B8C3AE}" destId="{20D49A05-1BD8-49DF-965D-0DB65736DCAF}" srcOrd="2" destOrd="0" presId="urn:microsoft.com/office/officeart/2005/8/layout/vList2"/>
    <dgm:cxn modelId="{7A691C96-7372-462A-AC0E-F6BF897B292E}" type="presParOf" srcId="{AD6DF232-FE29-4FB6-A030-A8AB04B8C3AE}" destId="{B9E91C60-700F-4E75-A00E-D28C886A9B03}" srcOrd="3" destOrd="0" presId="urn:microsoft.com/office/officeart/2005/8/layout/vList2"/>
    <dgm:cxn modelId="{161732C5-C04F-4279-A3D5-B331DFCB0C30}" type="presParOf" srcId="{AD6DF232-FE29-4FB6-A030-A8AB04B8C3AE}" destId="{9EBCFDC2-C53B-4AF4-8993-199AFE1244B6}" srcOrd="4" destOrd="0" presId="urn:microsoft.com/office/officeart/2005/8/layout/vList2"/>
    <dgm:cxn modelId="{8F86CC02-774A-4B2B-9859-A70680D1203E}" type="presParOf" srcId="{AD6DF232-FE29-4FB6-A030-A8AB04B8C3AE}" destId="{D7047C49-CC9C-4240-925B-C7186B7EE4C3}" srcOrd="5" destOrd="0" presId="urn:microsoft.com/office/officeart/2005/8/layout/vList2"/>
    <dgm:cxn modelId="{8F1A25DE-7E68-4B2D-B69D-C34B952C9754}" type="presParOf" srcId="{AD6DF232-FE29-4FB6-A030-A8AB04B8C3AE}" destId="{C1E083DF-A7ED-49C6-8954-D77D8E669AF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833D2D-A906-409E-9AF7-648CFFB315E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FE255E5-0C1B-419A-95B6-B8927B6E096E}">
      <dgm:prSet/>
      <dgm:spPr/>
      <dgm:t>
        <a:bodyPr/>
        <a:lstStyle/>
        <a:p>
          <a:r>
            <a:rPr lang="en-NZ"/>
            <a:t>Data privacy protection</a:t>
          </a:r>
          <a:endParaRPr lang="en-US"/>
        </a:p>
      </dgm:t>
    </dgm:pt>
    <dgm:pt modelId="{A62B470D-F01F-4FD0-83E5-80993233E82E}" type="parTrans" cxnId="{8A3967D9-409E-4F48-A715-C9A235686275}">
      <dgm:prSet/>
      <dgm:spPr/>
      <dgm:t>
        <a:bodyPr/>
        <a:lstStyle/>
        <a:p>
          <a:endParaRPr lang="en-US"/>
        </a:p>
      </dgm:t>
    </dgm:pt>
    <dgm:pt modelId="{96F7414B-C8F6-4A7F-897C-C147E6DCDEDD}" type="sibTrans" cxnId="{8A3967D9-409E-4F48-A715-C9A235686275}">
      <dgm:prSet/>
      <dgm:spPr/>
      <dgm:t>
        <a:bodyPr/>
        <a:lstStyle/>
        <a:p>
          <a:endParaRPr lang="en-US"/>
        </a:p>
      </dgm:t>
    </dgm:pt>
    <dgm:pt modelId="{A7B6E32B-36A4-4AAC-AEC9-25755AF341B7}">
      <dgm:prSet/>
      <dgm:spPr/>
      <dgm:t>
        <a:bodyPr/>
        <a:lstStyle/>
        <a:p>
          <a:r>
            <a:rPr lang="en-NZ"/>
            <a:t>Supply chain</a:t>
          </a:r>
          <a:endParaRPr lang="en-US"/>
        </a:p>
      </dgm:t>
    </dgm:pt>
    <dgm:pt modelId="{6B90CBA8-4B9B-45FA-921B-7379A09A08D5}" type="parTrans" cxnId="{92D729E6-3789-4462-9ED5-724CE01390B7}">
      <dgm:prSet/>
      <dgm:spPr/>
      <dgm:t>
        <a:bodyPr/>
        <a:lstStyle/>
        <a:p>
          <a:endParaRPr lang="en-US"/>
        </a:p>
      </dgm:t>
    </dgm:pt>
    <dgm:pt modelId="{0B91A672-8CA8-454A-8081-1A3FC6854795}" type="sibTrans" cxnId="{92D729E6-3789-4462-9ED5-724CE01390B7}">
      <dgm:prSet/>
      <dgm:spPr/>
      <dgm:t>
        <a:bodyPr/>
        <a:lstStyle/>
        <a:p>
          <a:endParaRPr lang="en-US"/>
        </a:p>
      </dgm:t>
    </dgm:pt>
    <dgm:pt modelId="{651F4FF5-B700-42A1-A988-4AACB55E76D2}">
      <dgm:prSet/>
      <dgm:spPr/>
      <dgm:t>
        <a:bodyPr/>
        <a:lstStyle/>
        <a:p>
          <a:r>
            <a:rPr lang="en-NZ" dirty="0"/>
            <a:t>Other: </a:t>
          </a:r>
          <a:r>
            <a:rPr lang="en-NZ" dirty="0">
              <a:hlinkClick xmlns:r="http://schemas.openxmlformats.org/officeDocument/2006/relationships" r:id="rId1"/>
            </a:rPr>
            <a:t>government</a:t>
          </a:r>
          <a:r>
            <a:rPr lang="en-NZ" dirty="0"/>
            <a:t>, </a:t>
          </a:r>
          <a:r>
            <a:rPr lang="en-NZ" dirty="0">
              <a:hlinkClick xmlns:r="http://schemas.openxmlformats.org/officeDocument/2006/relationships" r:id="rId2"/>
            </a:rPr>
            <a:t>banks</a:t>
          </a:r>
          <a:r>
            <a:rPr lang="en-NZ" dirty="0"/>
            <a:t>, </a:t>
          </a:r>
          <a:r>
            <a:rPr lang="en-NZ" dirty="0">
              <a:hlinkClick xmlns:r="http://schemas.openxmlformats.org/officeDocument/2006/relationships" r:id="rId3"/>
            </a:rPr>
            <a:t>insurers</a:t>
          </a:r>
          <a:r>
            <a:rPr lang="en-NZ" dirty="0"/>
            <a:t>, </a:t>
          </a:r>
          <a:r>
            <a:rPr lang="en-NZ" dirty="0">
              <a:hlinkClick xmlns:r="http://schemas.openxmlformats.org/officeDocument/2006/relationships" r:id="rId4"/>
            </a:rPr>
            <a:t>utility companies</a:t>
          </a:r>
          <a:r>
            <a:rPr lang="en-NZ" dirty="0"/>
            <a:t>, rental industry, property sales, notarised transactions</a:t>
          </a:r>
          <a:endParaRPr lang="en-US" dirty="0"/>
        </a:p>
      </dgm:t>
    </dgm:pt>
    <dgm:pt modelId="{0A308286-59D3-4CC9-835D-9C58455D8B69}" type="parTrans" cxnId="{FD4D56F7-37A3-499B-8997-810D589020C2}">
      <dgm:prSet/>
      <dgm:spPr/>
      <dgm:t>
        <a:bodyPr/>
        <a:lstStyle/>
        <a:p>
          <a:endParaRPr lang="en-US"/>
        </a:p>
      </dgm:t>
    </dgm:pt>
    <dgm:pt modelId="{8049441E-032F-4610-951C-D77AA32AA61B}" type="sibTrans" cxnId="{FD4D56F7-37A3-499B-8997-810D589020C2}">
      <dgm:prSet/>
      <dgm:spPr/>
      <dgm:t>
        <a:bodyPr/>
        <a:lstStyle/>
        <a:p>
          <a:endParaRPr lang="en-US"/>
        </a:p>
      </dgm:t>
    </dgm:pt>
    <dgm:pt modelId="{0B60C8ED-9306-4EFD-A627-184188EEB311}">
      <dgm:prSet/>
      <dgm:spPr/>
      <dgm:t>
        <a:bodyPr/>
        <a:lstStyle/>
        <a:p>
          <a:r>
            <a:rPr lang="en-NZ">
              <a:hlinkClick xmlns:r="http://schemas.openxmlformats.org/officeDocument/2006/relationships" r:id="rId5"/>
            </a:rPr>
            <a:t>Ethereum , smart contract</a:t>
          </a:r>
          <a:endParaRPr lang="en-US"/>
        </a:p>
      </dgm:t>
    </dgm:pt>
    <dgm:pt modelId="{AA8287E2-B79E-4375-9EAB-EBA9DAF10C60}" type="parTrans" cxnId="{14DF6CB9-2BB6-4CDD-B897-F3A89531AAD4}">
      <dgm:prSet/>
      <dgm:spPr/>
      <dgm:t>
        <a:bodyPr/>
        <a:lstStyle/>
        <a:p>
          <a:endParaRPr lang="en-US"/>
        </a:p>
      </dgm:t>
    </dgm:pt>
    <dgm:pt modelId="{48152F6B-1C76-4A7B-8397-8626F3DAD2A7}" type="sibTrans" cxnId="{14DF6CB9-2BB6-4CDD-B897-F3A89531AAD4}">
      <dgm:prSet/>
      <dgm:spPr/>
      <dgm:t>
        <a:bodyPr/>
        <a:lstStyle/>
        <a:p>
          <a:endParaRPr lang="en-US"/>
        </a:p>
      </dgm:t>
    </dgm:pt>
    <dgm:pt modelId="{5B30D40D-C243-4E59-B493-439FA09ABEB8}">
      <dgm:prSet/>
      <dgm:spPr/>
      <dgm:t>
        <a:bodyPr/>
        <a:lstStyle/>
        <a:p>
          <a:r>
            <a:rPr lang="en-NZ">
              <a:hlinkClick xmlns:r="http://schemas.openxmlformats.org/officeDocument/2006/relationships" r:id="rId6"/>
            </a:rPr>
            <a:t>Hyperledger</a:t>
          </a:r>
          <a:br>
            <a:rPr lang="en-NZ"/>
          </a:br>
          <a:endParaRPr lang="en-US"/>
        </a:p>
      </dgm:t>
    </dgm:pt>
    <dgm:pt modelId="{C514C6D8-117A-4867-9C6B-E54D59E22CB7}" type="parTrans" cxnId="{B1B7371F-ABFB-4E7B-A55F-8710BAACEAF8}">
      <dgm:prSet/>
      <dgm:spPr/>
      <dgm:t>
        <a:bodyPr/>
        <a:lstStyle/>
        <a:p>
          <a:endParaRPr lang="en-US"/>
        </a:p>
      </dgm:t>
    </dgm:pt>
    <dgm:pt modelId="{29674D0C-1BF3-4B8F-A86B-F1C478384FBF}" type="sibTrans" cxnId="{B1B7371F-ABFB-4E7B-A55F-8710BAACEAF8}">
      <dgm:prSet/>
      <dgm:spPr/>
      <dgm:t>
        <a:bodyPr/>
        <a:lstStyle/>
        <a:p>
          <a:endParaRPr lang="en-US"/>
        </a:p>
      </dgm:t>
    </dgm:pt>
    <dgm:pt modelId="{0ECDDD86-9035-42C6-B2E9-74657AA8CFE9}" type="pres">
      <dgm:prSet presAssocID="{56833D2D-A906-409E-9AF7-648CFFB315E5}" presName="linear" presStyleCnt="0">
        <dgm:presLayoutVars>
          <dgm:animLvl val="lvl"/>
          <dgm:resizeHandles val="exact"/>
        </dgm:presLayoutVars>
      </dgm:prSet>
      <dgm:spPr/>
    </dgm:pt>
    <dgm:pt modelId="{6C9079AF-1CBD-4B60-94BC-608ECBB0E72F}" type="pres">
      <dgm:prSet presAssocID="{EFE255E5-0C1B-419A-95B6-B8927B6E096E}" presName="parentText" presStyleLbl="node1" presStyleIdx="0" presStyleCnt="5">
        <dgm:presLayoutVars>
          <dgm:chMax val="0"/>
          <dgm:bulletEnabled val="1"/>
        </dgm:presLayoutVars>
      </dgm:prSet>
      <dgm:spPr/>
    </dgm:pt>
    <dgm:pt modelId="{5E18E011-2148-488D-A68E-BFEFE7D74036}" type="pres">
      <dgm:prSet presAssocID="{96F7414B-C8F6-4A7F-897C-C147E6DCDEDD}" presName="spacer" presStyleCnt="0"/>
      <dgm:spPr/>
    </dgm:pt>
    <dgm:pt modelId="{AD4C19A7-9C45-49CC-9CEF-6CE33ED68854}" type="pres">
      <dgm:prSet presAssocID="{A7B6E32B-36A4-4AAC-AEC9-25755AF341B7}" presName="parentText" presStyleLbl="node1" presStyleIdx="1" presStyleCnt="5">
        <dgm:presLayoutVars>
          <dgm:chMax val="0"/>
          <dgm:bulletEnabled val="1"/>
        </dgm:presLayoutVars>
      </dgm:prSet>
      <dgm:spPr/>
    </dgm:pt>
    <dgm:pt modelId="{96FB53CF-0A28-46C6-BD99-A54CDAF3A260}" type="pres">
      <dgm:prSet presAssocID="{0B91A672-8CA8-454A-8081-1A3FC6854795}" presName="spacer" presStyleCnt="0"/>
      <dgm:spPr/>
    </dgm:pt>
    <dgm:pt modelId="{EEC53059-8D08-405B-9A82-664B31B0195D}" type="pres">
      <dgm:prSet presAssocID="{651F4FF5-B700-42A1-A988-4AACB55E76D2}" presName="parentText" presStyleLbl="node1" presStyleIdx="2" presStyleCnt="5">
        <dgm:presLayoutVars>
          <dgm:chMax val="0"/>
          <dgm:bulletEnabled val="1"/>
        </dgm:presLayoutVars>
      </dgm:prSet>
      <dgm:spPr/>
    </dgm:pt>
    <dgm:pt modelId="{796B7716-EADC-4ADA-92DB-4C9900549911}" type="pres">
      <dgm:prSet presAssocID="{8049441E-032F-4610-951C-D77AA32AA61B}" presName="spacer" presStyleCnt="0"/>
      <dgm:spPr/>
    </dgm:pt>
    <dgm:pt modelId="{AD810FF3-E2B1-49BF-BFAE-0F5AC16D17FE}" type="pres">
      <dgm:prSet presAssocID="{0B60C8ED-9306-4EFD-A627-184188EEB311}" presName="parentText" presStyleLbl="node1" presStyleIdx="3" presStyleCnt="5">
        <dgm:presLayoutVars>
          <dgm:chMax val="0"/>
          <dgm:bulletEnabled val="1"/>
        </dgm:presLayoutVars>
      </dgm:prSet>
      <dgm:spPr/>
    </dgm:pt>
    <dgm:pt modelId="{CFFCD9A9-1D09-496D-A9D7-15FF06D90330}" type="pres">
      <dgm:prSet presAssocID="{48152F6B-1C76-4A7B-8397-8626F3DAD2A7}" presName="spacer" presStyleCnt="0"/>
      <dgm:spPr/>
    </dgm:pt>
    <dgm:pt modelId="{9063AEAF-4B8F-4A9C-890E-C897BAF8B78A}" type="pres">
      <dgm:prSet presAssocID="{5B30D40D-C243-4E59-B493-439FA09ABEB8}" presName="parentText" presStyleLbl="node1" presStyleIdx="4" presStyleCnt="5">
        <dgm:presLayoutVars>
          <dgm:chMax val="0"/>
          <dgm:bulletEnabled val="1"/>
        </dgm:presLayoutVars>
      </dgm:prSet>
      <dgm:spPr/>
    </dgm:pt>
  </dgm:ptLst>
  <dgm:cxnLst>
    <dgm:cxn modelId="{5306BE09-FC35-4E44-9008-DD9294328335}" type="presOf" srcId="{5B30D40D-C243-4E59-B493-439FA09ABEB8}" destId="{9063AEAF-4B8F-4A9C-890E-C897BAF8B78A}" srcOrd="0" destOrd="0" presId="urn:microsoft.com/office/officeart/2005/8/layout/vList2"/>
    <dgm:cxn modelId="{B1B7371F-ABFB-4E7B-A55F-8710BAACEAF8}" srcId="{56833D2D-A906-409E-9AF7-648CFFB315E5}" destId="{5B30D40D-C243-4E59-B493-439FA09ABEB8}" srcOrd="4" destOrd="0" parTransId="{C514C6D8-117A-4867-9C6B-E54D59E22CB7}" sibTransId="{29674D0C-1BF3-4B8F-A86B-F1C478384FBF}"/>
    <dgm:cxn modelId="{DD6D8A25-0821-49E1-A56A-F16910D93441}" type="presOf" srcId="{0B60C8ED-9306-4EFD-A627-184188EEB311}" destId="{AD810FF3-E2B1-49BF-BFAE-0F5AC16D17FE}" srcOrd="0" destOrd="0" presId="urn:microsoft.com/office/officeart/2005/8/layout/vList2"/>
    <dgm:cxn modelId="{31311679-4F56-4ED3-9458-A8F0D1450BF7}" type="presOf" srcId="{EFE255E5-0C1B-419A-95B6-B8927B6E096E}" destId="{6C9079AF-1CBD-4B60-94BC-608ECBB0E72F}" srcOrd="0" destOrd="0" presId="urn:microsoft.com/office/officeart/2005/8/layout/vList2"/>
    <dgm:cxn modelId="{718147A9-F70F-42B1-BE55-1AB9AA1A6972}" type="presOf" srcId="{651F4FF5-B700-42A1-A988-4AACB55E76D2}" destId="{EEC53059-8D08-405B-9A82-664B31B0195D}" srcOrd="0" destOrd="0" presId="urn:microsoft.com/office/officeart/2005/8/layout/vList2"/>
    <dgm:cxn modelId="{54804DB8-CC3D-42D4-AE22-E9F6381CA895}" type="presOf" srcId="{56833D2D-A906-409E-9AF7-648CFFB315E5}" destId="{0ECDDD86-9035-42C6-B2E9-74657AA8CFE9}" srcOrd="0" destOrd="0" presId="urn:microsoft.com/office/officeart/2005/8/layout/vList2"/>
    <dgm:cxn modelId="{14DF6CB9-2BB6-4CDD-B897-F3A89531AAD4}" srcId="{56833D2D-A906-409E-9AF7-648CFFB315E5}" destId="{0B60C8ED-9306-4EFD-A627-184188EEB311}" srcOrd="3" destOrd="0" parTransId="{AA8287E2-B79E-4375-9EAB-EBA9DAF10C60}" sibTransId="{48152F6B-1C76-4A7B-8397-8626F3DAD2A7}"/>
    <dgm:cxn modelId="{8A3967D9-409E-4F48-A715-C9A235686275}" srcId="{56833D2D-A906-409E-9AF7-648CFFB315E5}" destId="{EFE255E5-0C1B-419A-95B6-B8927B6E096E}" srcOrd="0" destOrd="0" parTransId="{A62B470D-F01F-4FD0-83E5-80993233E82E}" sibTransId="{96F7414B-C8F6-4A7F-897C-C147E6DCDEDD}"/>
    <dgm:cxn modelId="{92D729E6-3789-4462-9ED5-724CE01390B7}" srcId="{56833D2D-A906-409E-9AF7-648CFFB315E5}" destId="{A7B6E32B-36A4-4AAC-AEC9-25755AF341B7}" srcOrd="1" destOrd="0" parTransId="{6B90CBA8-4B9B-45FA-921B-7379A09A08D5}" sibTransId="{0B91A672-8CA8-454A-8081-1A3FC6854795}"/>
    <dgm:cxn modelId="{217827F3-DD78-4AD0-AA15-CA0ED0E500BE}" type="presOf" srcId="{A7B6E32B-36A4-4AAC-AEC9-25755AF341B7}" destId="{AD4C19A7-9C45-49CC-9CEF-6CE33ED68854}" srcOrd="0" destOrd="0" presId="urn:microsoft.com/office/officeart/2005/8/layout/vList2"/>
    <dgm:cxn modelId="{FD4D56F7-37A3-499B-8997-810D589020C2}" srcId="{56833D2D-A906-409E-9AF7-648CFFB315E5}" destId="{651F4FF5-B700-42A1-A988-4AACB55E76D2}" srcOrd="2" destOrd="0" parTransId="{0A308286-59D3-4CC9-835D-9C58455D8B69}" sibTransId="{8049441E-032F-4610-951C-D77AA32AA61B}"/>
    <dgm:cxn modelId="{84097DE4-D876-4B96-B8E0-96F467EF5A20}" type="presParOf" srcId="{0ECDDD86-9035-42C6-B2E9-74657AA8CFE9}" destId="{6C9079AF-1CBD-4B60-94BC-608ECBB0E72F}" srcOrd="0" destOrd="0" presId="urn:microsoft.com/office/officeart/2005/8/layout/vList2"/>
    <dgm:cxn modelId="{657FCCCC-9E9A-4133-A2BE-3B900666FBE2}" type="presParOf" srcId="{0ECDDD86-9035-42C6-B2E9-74657AA8CFE9}" destId="{5E18E011-2148-488D-A68E-BFEFE7D74036}" srcOrd="1" destOrd="0" presId="urn:microsoft.com/office/officeart/2005/8/layout/vList2"/>
    <dgm:cxn modelId="{D18739D7-C0C0-4273-8A18-71795628EF39}" type="presParOf" srcId="{0ECDDD86-9035-42C6-B2E9-74657AA8CFE9}" destId="{AD4C19A7-9C45-49CC-9CEF-6CE33ED68854}" srcOrd="2" destOrd="0" presId="urn:microsoft.com/office/officeart/2005/8/layout/vList2"/>
    <dgm:cxn modelId="{E1FFD843-0913-4F06-ABE0-CF9A4B775E0F}" type="presParOf" srcId="{0ECDDD86-9035-42C6-B2E9-74657AA8CFE9}" destId="{96FB53CF-0A28-46C6-BD99-A54CDAF3A260}" srcOrd="3" destOrd="0" presId="urn:microsoft.com/office/officeart/2005/8/layout/vList2"/>
    <dgm:cxn modelId="{B41825E3-4510-4CAA-8D23-BB36DAC4A023}" type="presParOf" srcId="{0ECDDD86-9035-42C6-B2E9-74657AA8CFE9}" destId="{EEC53059-8D08-405B-9A82-664B31B0195D}" srcOrd="4" destOrd="0" presId="urn:microsoft.com/office/officeart/2005/8/layout/vList2"/>
    <dgm:cxn modelId="{05542F83-2084-4602-B9C8-566AB9DF3219}" type="presParOf" srcId="{0ECDDD86-9035-42C6-B2E9-74657AA8CFE9}" destId="{796B7716-EADC-4ADA-92DB-4C9900549911}" srcOrd="5" destOrd="0" presId="urn:microsoft.com/office/officeart/2005/8/layout/vList2"/>
    <dgm:cxn modelId="{7C06B220-F99F-433B-BAC7-1A59C85B3E62}" type="presParOf" srcId="{0ECDDD86-9035-42C6-B2E9-74657AA8CFE9}" destId="{AD810FF3-E2B1-49BF-BFAE-0F5AC16D17FE}" srcOrd="6" destOrd="0" presId="urn:microsoft.com/office/officeart/2005/8/layout/vList2"/>
    <dgm:cxn modelId="{C3E0C23D-3B1B-46A3-8822-2B06862070BC}" type="presParOf" srcId="{0ECDDD86-9035-42C6-B2E9-74657AA8CFE9}" destId="{CFFCD9A9-1D09-496D-A9D7-15FF06D90330}" srcOrd="7" destOrd="0" presId="urn:microsoft.com/office/officeart/2005/8/layout/vList2"/>
    <dgm:cxn modelId="{2063B0FC-0E9F-4D9A-9A73-D8B8ABEE01AF}" type="presParOf" srcId="{0ECDDD86-9035-42C6-B2E9-74657AA8CFE9}" destId="{9063AEAF-4B8F-4A9C-890E-C897BAF8B78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C6BEA0-C59D-426C-B08A-F494A9F8861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96797BC6-5CAF-4138-9031-B9E834A21358}">
      <dgm:prSet/>
      <dgm:spPr/>
      <dgm:t>
        <a:bodyPr/>
        <a:lstStyle/>
        <a:p>
          <a:r>
            <a:rPr lang="en-NZ" dirty="0"/>
            <a:t>The blockchain is a distributed database. Replicated on “all”  participant nodes (computers, hosts) . The blockchain consists of a chain of blocks, where every block contains data (for instance a financial  transaction, record, a file,  or a personal data record).  </a:t>
          </a:r>
          <a:endParaRPr lang="en-US" dirty="0"/>
        </a:p>
      </dgm:t>
    </dgm:pt>
    <dgm:pt modelId="{4F04591C-07D1-486E-A316-73743C99BBBA}" type="parTrans" cxnId="{3B42AA95-6823-49F8-B212-CC9EE274F1C7}">
      <dgm:prSet/>
      <dgm:spPr/>
      <dgm:t>
        <a:bodyPr/>
        <a:lstStyle/>
        <a:p>
          <a:endParaRPr lang="en-US"/>
        </a:p>
      </dgm:t>
    </dgm:pt>
    <dgm:pt modelId="{0D0C4634-DF7C-4B5A-B9D5-12F8E0EACFDB}" type="sibTrans" cxnId="{3B42AA95-6823-49F8-B212-CC9EE274F1C7}">
      <dgm:prSet/>
      <dgm:spPr/>
      <dgm:t>
        <a:bodyPr/>
        <a:lstStyle/>
        <a:p>
          <a:endParaRPr lang="en-US"/>
        </a:p>
      </dgm:t>
    </dgm:pt>
    <dgm:pt modelId="{EA6CB621-6578-4AC4-9D3B-283909EB2ADE}">
      <dgm:prSet/>
      <dgm:spPr/>
      <dgm:t>
        <a:bodyPr/>
        <a:lstStyle/>
        <a:p>
          <a:r>
            <a:rPr lang="en-NZ"/>
            <a:t>Bitcoin blockchain: </a:t>
          </a:r>
          <a:r>
            <a:rPr lang="en-NZ" b="1">
              <a:hlinkClick xmlns:r="http://schemas.openxmlformats.org/officeDocument/2006/relationships" r:id="rId1"/>
            </a:rPr>
            <a:t>over 190 GB</a:t>
          </a:r>
          <a:r>
            <a:rPr lang="en-NZ"/>
            <a:t>  in 2019, over 317 GB in February 2021 . </a:t>
          </a:r>
          <a:r>
            <a:rPr lang="en-NZ">
              <a:hlinkClick xmlns:r="http://schemas.openxmlformats.org/officeDocument/2006/relationships" r:id="rId1"/>
            </a:rPr>
            <a:t>https://www.statista.com/statistics/647523/worldwide-bitcoin-blockchain-size/</a:t>
          </a:r>
          <a:r>
            <a:rPr lang="en-NZ"/>
            <a:t>   </a:t>
          </a:r>
          <a:endParaRPr lang="en-US"/>
        </a:p>
      </dgm:t>
    </dgm:pt>
    <dgm:pt modelId="{12ECCF63-C2B4-4CC5-814F-71986C5942CE}" type="parTrans" cxnId="{48F1AB51-1EA1-4B81-A09E-2B64AB922875}">
      <dgm:prSet/>
      <dgm:spPr/>
      <dgm:t>
        <a:bodyPr/>
        <a:lstStyle/>
        <a:p>
          <a:endParaRPr lang="en-US"/>
        </a:p>
      </dgm:t>
    </dgm:pt>
    <dgm:pt modelId="{8093ECFE-9458-4DB0-903B-995AC1232D40}" type="sibTrans" cxnId="{48F1AB51-1EA1-4B81-A09E-2B64AB922875}">
      <dgm:prSet/>
      <dgm:spPr/>
      <dgm:t>
        <a:bodyPr/>
        <a:lstStyle/>
        <a:p>
          <a:endParaRPr lang="en-US"/>
        </a:p>
      </dgm:t>
    </dgm:pt>
    <dgm:pt modelId="{ABF6DAB3-663B-40B6-B273-48AAC6391CE9}">
      <dgm:prSet/>
      <dgm:spPr/>
      <dgm:t>
        <a:bodyPr/>
        <a:lstStyle/>
        <a:p>
          <a:r>
            <a:rPr lang="en-NZ"/>
            <a:t>When a new block  (e.g., a record of a new transaction) is to be added to the chain, </a:t>
          </a:r>
          <a:r>
            <a:rPr lang="en-NZ" b="1"/>
            <a:t>it has to be verified by the network of nodes</a:t>
          </a:r>
          <a:r>
            <a:rPr lang="en-NZ"/>
            <a:t> first, and once this is done, the transaction record can be inserted in the blockchain. </a:t>
          </a:r>
          <a:endParaRPr lang="en-US"/>
        </a:p>
      </dgm:t>
    </dgm:pt>
    <dgm:pt modelId="{95D01557-8FFD-4629-9F11-93D20C4CB24E}" type="parTrans" cxnId="{1399FFD1-8D87-4961-8F7F-D4A0657597CB}">
      <dgm:prSet/>
      <dgm:spPr/>
      <dgm:t>
        <a:bodyPr/>
        <a:lstStyle/>
        <a:p>
          <a:endParaRPr lang="en-US"/>
        </a:p>
      </dgm:t>
    </dgm:pt>
    <dgm:pt modelId="{8D2661B1-7D70-4202-B5D9-5391F2C9FA50}" type="sibTrans" cxnId="{1399FFD1-8D87-4961-8F7F-D4A0657597CB}">
      <dgm:prSet/>
      <dgm:spPr/>
      <dgm:t>
        <a:bodyPr/>
        <a:lstStyle/>
        <a:p>
          <a:endParaRPr lang="en-US"/>
        </a:p>
      </dgm:t>
    </dgm:pt>
    <dgm:pt modelId="{84176C18-6C53-4142-A964-2FDD5618949D}">
      <dgm:prSet/>
      <dgm:spPr/>
      <dgm:t>
        <a:bodyPr/>
        <a:lstStyle/>
        <a:p>
          <a:r>
            <a:rPr lang="en-NZ"/>
            <a:t>The mining and the consensus protocols govern this phase </a:t>
          </a:r>
          <a:endParaRPr lang="en-US"/>
        </a:p>
      </dgm:t>
    </dgm:pt>
    <dgm:pt modelId="{46FF50D0-4330-438A-8369-3935D6D3412E}" type="parTrans" cxnId="{A7BB09E3-315F-45EE-B3D8-E881AD68CE9E}">
      <dgm:prSet/>
      <dgm:spPr/>
      <dgm:t>
        <a:bodyPr/>
        <a:lstStyle/>
        <a:p>
          <a:endParaRPr lang="en-US"/>
        </a:p>
      </dgm:t>
    </dgm:pt>
    <dgm:pt modelId="{D854D393-32BC-4C7B-BC40-E009A6D377AB}" type="sibTrans" cxnId="{A7BB09E3-315F-45EE-B3D8-E881AD68CE9E}">
      <dgm:prSet/>
      <dgm:spPr/>
      <dgm:t>
        <a:bodyPr/>
        <a:lstStyle/>
        <a:p>
          <a:endParaRPr lang="en-US"/>
        </a:p>
      </dgm:t>
    </dgm:pt>
    <dgm:pt modelId="{756F9E85-CF0F-4372-83EE-F26A0779743C}">
      <dgm:prSet/>
      <dgm:spPr/>
      <dgm:t>
        <a:bodyPr/>
        <a:lstStyle/>
        <a:p>
          <a:r>
            <a:rPr lang="en-NZ"/>
            <a:t>It is </a:t>
          </a:r>
          <a:r>
            <a:rPr lang="en-NZ" b="1"/>
            <a:t>impossible to modify  the data stored in the blockchain.  </a:t>
          </a:r>
          <a:endParaRPr lang="en-US"/>
        </a:p>
      </dgm:t>
    </dgm:pt>
    <dgm:pt modelId="{6A59C6D9-9332-4FFD-94C8-7B607E54D0D4}" type="parTrans" cxnId="{76A4F20F-5498-4DDB-852D-646FCB2656DC}">
      <dgm:prSet/>
      <dgm:spPr/>
      <dgm:t>
        <a:bodyPr/>
        <a:lstStyle/>
        <a:p>
          <a:endParaRPr lang="en-US"/>
        </a:p>
      </dgm:t>
    </dgm:pt>
    <dgm:pt modelId="{AEFCF6F5-E5BB-43F3-8361-E75923273B82}" type="sibTrans" cxnId="{76A4F20F-5498-4DDB-852D-646FCB2656DC}">
      <dgm:prSet/>
      <dgm:spPr/>
      <dgm:t>
        <a:bodyPr/>
        <a:lstStyle/>
        <a:p>
          <a:endParaRPr lang="en-US"/>
        </a:p>
      </dgm:t>
    </dgm:pt>
    <dgm:pt modelId="{4F7D1F6C-85BB-4C65-A46C-09600BD678F4}">
      <dgm:prSet/>
      <dgm:spPr/>
      <dgm:t>
        <a:bodyPr/>
        <a:lstStyle/>
        <a:p>
          <a:r>
            <a:rPr lang="en-NZ"/>
            <a:t>The blocks are connected with each other in a way that if a node wants to edit the content of one block it will be necessary to edit all following blocks, moreover for to edit a block,  the consensus of other nodes  will be needed. </a:t>
          </a:r>
          <a:endParaRPr lang="en-US"/>
        </a:p>
      </dgm:t>
    </dgm:pt>
    <dgm:pt modelId="{D1223B71-02A1-4E7E-A8AA-97DF831B4653}" type="parTrans" cxnId="{52CE8EAB-0FC2-43EF-B186-3AC73A83B4B8}">
      <dgm:prSet/>
      <dgm:spPr/>
      <dgm:t>
        <a:bodyPr/>
        <a:lstStyle/>
        <a:p>
          <a:endParaRPr lang="en-US"/>
        </a:p>
      </dgm:t>
    </dgm:pt>
    <dgm:pt modelId="{10B33199-05E0-4FF0-98CA-6A14D3AE49DF}" type="sibTrans" cxnId="{52CE8EAB-0FC2-43EF-B186-3AC73A83B4B8}">
      <dgm:prSet/>
      <dgm:spPr/>
      <dgm:t>
        <a:bodyPr/>
        <a:lstStyle/>
        <a:p>
          <a:endParaRPr lang="en-US"/>
        </a:p>
      </dgm:t>
    </dgm:pt>
    <dgm:pt modelId="{EE2C9A56-2B2F-4130-9552-256907E81DB1}">
      <dgm:prSet/>
      <dgm:spPr/>
      <dgm:t>
        <a:bodyPr/>
        <a:lstStyle/>
        <a:p>
          <a:r>
            <a:rPr lang="en-NZ"/>
            <a:t>Hence the more people are using a blockchain, the longer it is and the more secure the system is.</a:t>
          </a:r>
          <a:endParaRPr lang="en-US"/>
        </a:p>
      </dgm:t>
    </dgm:pt>
    <dgm:pt modelId="{D37A277E-34D6-4AE5-9183-7BCCD28DCA6C}" type="parTrans" cxnId="{225E9A2B-2C7D-4011-889A-26DABA091973}">
      <dgm:prSet/>
      <dgm:spPr/>
      <dgm:t>
        <a:bodyPr/>
        <a:lstStyle/>
        <a:p>
          <a:endParaRPr lang="en-US"/>
        </a:p>
      </dgm:t>
    </dgm:pt>
    <dgm:pt modelId="{C4748A9B-0E99-4BF3-98F7-18537E48CBAA}" type="sibTrans" cxnId="{225E9A2B-2C7D-4011-889A-26DABA091973}">
      <dgm:prSet/>
      <dgm:spPr/>
      <dgm:t>
        <a:bodyPr/>
        <a:lstStyle/>
        <a:p>
          <a:endParaRPr lang="en-US"/>
        </a:p>
      </dgm:t>
    </dgm:pt>
    <dgm:pt modelId="{CA25A041-3E11-49B5-A9D8-52778DBA846C}">
      <dgm:prSet/>
      <dgm:spPr/>
      <dgm:t>
        <a:bodyPr/>
        <a:lstStyle/>
        <a:p>
          <a:r>
            <a:rPr lang="en-NZ"/>
            <a:t>The blockchain is a </a:t>
          </a:r>
          <a:r>
            <a:rPr lang="en-NZ" b="1"/>
            <a:t>distributed ledger </a:t>
          </a:r>
          <a:r>
            <a:rPr lang="en-NZ"/>
            <a:t>that can be used in different scenarios</a:t>
          </a:r>
          <a:endParaRPr lang="en-US"/>
        </a:p>
      </dgm:t>
    </dgm:pt>
    <dgm:pt modelId="{DE1BF156-139B-4393-9303-B9D8CAD17237}" type="parTrans" cxnId="{561B1C50-E7D8-4DF9-96CE-577E5E2BD000}">
      <dgm:prSet/>
      <dgm:spPr/>
      <dgm:t>
        <a:bodyPr/>
        <a:lstStyle/>
        <a:p>
          <a:endParaRPr lang="en-US"/>
        </a:p>
      </dgm:t>
    </dgm:pt>
    <dgm:pt modelId="{D1A52308-A154-49F3-A975-D5DD9928906E}" type="sibTrans" cxnId="{561B1C50-E7D8-4DF9-96CE-577E5E2BD000}">
      <dgm:prSet/>
      <dgm:spPr/>
      <dgm:t>
        <a:bodyPr/>
        <a:lstStyle/>
        <a:p>
          <a:endParaRPr lang="en-US"/>
        </a:p>
      </dgm:t>
    </dgm:pt>
    <dgm:pt modelId="{0EDC8F30-E506-430A-AFBC-34D49B1ADEB8}">
      <dgm:prSet/>
      <dgm:spPr/>
      <dgm:t>
        <a:bodyPr/>
        <a:lstStyle/>
        <a:p>
          <a:r>
            <a:rPr lang="en-NZ"/>
            <a:t>….possible although very difficult to break in it. </a:t>
          </a:r>
          <a:endParaRPr lang="en-US"/>
        </a:p>
      </dgm:t>
    </dgm:pt>
    <dgm:pt modelId="{418D2EEE-F7B5-43D2-8060-894E7E154A95}" type="parTrans" cxnId="{7800B62F-608B-4719-A7C0-C3A4BD090283}">
      <dgm:prSet/>
      <dgm:spPr/>
      <dgm:t>
        <a:bodyPr/>
        <a:lstStyle/>
        <a:p>
          <a:endParaRPr lang="en-US"/>
        </a:p>
      </dgm:t>
    </dgm:pt>
    <dgm:pt modelId="{C5D1F103-F4DF-413D-933E-0719D87F4C95}" type="sibTrans" cxnId="{7800B62F-608B-4719-A7C0-C3A4BD090283}">
      <dgm:prSet/>
      <dgm:spPr/>
      <dgm:t>
        <a:bodyPr/>
        <a:lstStyle/>
        <a:p>
          <a:endParaRPr lang="en-US"/>
        </a:p>
      </dgm:t>
    </dgm:pt>
    <dgm:pt modelId="{C0D7A2E8-43EC-470A-BA49-B697F8DA9426}">
      <dgm:prSet/>
      <dgm:spPr/>
      <dgm:t>
        <a:bodyPr/>
        <a:lstStyle/>
        <a:p>
          <a:r>
            <a:rPr lang="en-NZ"/>
            <a:t>There are already  distributed ledgers that have no blocks, e.g., </a:t>
          </a:r>
          <a:r>
            <a:rPr lang="en-NZ">
              <a:hlinkClick xmlns:r="http://schemas.openxmlformats.org/officeDocument/2006/relationships" r:id="rId2"/>
            </a:rPr>
            <a:t>IOTA (for the IoT)  (“entangled transactions” instead</a:t>
          </a:r>
          <a:br>
            <a:rPr lang="en-NZ">
              <a:hlinkClick xmlns:r="http://schemas.openxmlformats.org/officeDocument/2006/relationships" r:id="rId2"/>
            </a:rPr>
          </a:br>
          <a:endParaRPr lang="en-US"/>
        </a:p>
      </dgm:t>
    </dgm:pt>
    <dgm:pt modelId="{71B628EB-5593-4284-8EFE-6E3A42363B25}" type="parTrans" cxnId="{501F9C10-3F08-4B95-8D0D-978786DE4971}">
      <dgm:prSet/>
      <dgm:spPr/>
      <dgm:t>
        <a:bodyPr/>
        <a:lstStyle/>
        <a:p>
          <a:endParaRPr lang="en-US"/>
        </a:p>
      </dgm:t>
    </dgm:pt>
    <dgm:pt modelId="{244E47B7-7890-4A3E-B31A-23E168627802}" type="sibTrans" cxnId="{501F9C10-3F08-4B95-8D0D-978786DE4971}">
      <dgm:prSet/>
      <dgm:spPr/>
      <dgm:t>
        <a:bodyPr/>
        <a:lstStyle/>
        <a:p>
          <a:endParaRPr lang="en-US"/>
        </a:p>
      </dgm:t>
    </dgm:pt>
    <dgm:pt modelId="{68AE4704-297E-4A47-9346-8EF0A3D8FB7A}" type="pres">
      <dgm:prSet presAssocID="{AFC6BEA0-C59D-426C-B08A-F494A9F88619}" presName="linear" presStyleCnt="0">
        <dgm:presLayoutVars>
          <dgm:animLvl val="lvl"/>
          <dgm:resizeHandles val="exact"/>
        </dgm:presLayoutVars>
      </dgm:prSet>
      <dgm:spPr/>
    </dgm:pt>
    <dgm:pt modelId="{29804C84-64A4-4045-AC1B-31584183E521}" type="pres">
      <dgm:prSet presAssocID="{96797BC6-5CAF-4138-9031-B9E834A21358}" presName="parentText" presStyleLbl="node1" presStyleIdx="0" presStyleCnt="4">
        <dgm:presLayoutVars>
          <dgm:chMax val="0"/>
          <dgm:bulletEnabled val="1"/>
        </dgm:presLayoutVars>
      </dgm:prSet>
      <dgm:spPr/>
    </dgm:pt>
    <dgm:pt modelId="{FC9704B3-5A41-4BEC-B582-452E21A5EC8E}" type="pres">
      <dgm:prSet presAssocID="{96797BC6-5CAF-4138-9031-B9E834A21358}" presName="childText" presStyleLbl="revTx" presStyleIdx="0" presStyleCnt="4">
        <dgm:presLayoutVars>
          <dgm:bulletEnabled val="1"/>
        </dgm:presLayoutVars>
      </dgm:prSet>
      <dgm:spPr/>
    </dgm:pt>
    <dgm:pt modelId="{2DBA53AF-2629-4B00-A8DB-15A13EC85D4E}" type="pres">
      <dgm:prSet presAssocID="{ABF6DAB3-663B-40B6-B273-48AAC6391CE9}" presName="parentText" presStyleLbl="node1" presStyleIdx="1" presStyleCnt="4">
        <dgm:presLayoutVars>
          <dgm:chMax val="0"/>
          <dgm:bulletEnabled val="1"/>
        </dgm:presLayoutVars>
      </dgm:prSet>
      <dgm:spPr/>
    </dgm:pt>
    <dgm:pt modelId="{8A81D2EC-8224-42EA-AEDB-8823B841A969}" type="pres">
      <dgm:prSet presAssocID="{ABF6DAB3-663B-40B6-B273-48AAC6391CE9}" presName="childText" presStyleLbl="revTx" presStyleIdx="1" presStyleCnt="4">
        <dgm:presLayoutVars>
          <dgm:bulletEnabled val="1"/>
        </dgm:presLayoutVars>
      </dgm:prSet>
      <dgm:spPr/>
    </dgm:pt>
    <dgm:pt modelId="{DDD60DF1-B067-4AFA-8C80-3247A2B2E3D1}" type="pres">
      <dgm:prSet presAssocID="{756F9E85-CF0F-4372-83EE-F26A0779743C}" presName="parentText" presStyleLbl="node1" presStyleIdx="2" presStyleCnt="4">
        <dgm:presLayoutVars>
          <dgm:chMax val="0"/>
          <dgm:bulletEnabled val="1"/>
        </dgm:presLayoutVars>
      </dgm:prSet>
      <dgm:spPr/>
    </dgm:pt>
    <dgm:pt modelId="{04C44EBC-3E85-4373-BB19-6C081270C27F}" type="pres">
      <dgm:prSet presAssocID="{756F9E85-CF0F-4372-83EE-F26A0779743C}" presName="childText" presStyleLbl="revTx" presStyleIdx="2" presStyleCnt="4">
        <dgm:presLayoutVars>
          <dgm:bulletEnabled val="1"/>
        </dgm:presLayoutVars>
      </dgm:prSet>
      <dgm:spPr/>
    </dgm:pt>
    <dgm:pt modelId="{837A973E-F18C-4690-BF4E-55E2746F2C38}" type="pres">
      <dgm:prSet presAssocID="{CA25A041-3E11-49B5-A9D8-52778DBA846C}" presName="parentText" presStyleLbl="node1" presStyleIdx="3" presStyleCnt="4">
        <dgm:presLayoutVars>
          <dgm:chMax val="0"/>
          <dgm:bulletEnabled val="1"/>
        </dgm:presLayoutVars>
      </dgm:prSet>
      <dgm:spPr/>
    </dgm:pt>
    <dgm:pt modelId="{D9673D7F-78A3-4F81-901B-E153EF251909}" type="pres">
      <dgm:prSet presAssocID="{CA25A041-3E11-49B5-A9D8-52778DBA846C}" presName="childText" presStyleLbl="revTx" presStyleIdx="3" presStyleCnt="4">
        <dgm:presLayoutVars>
          <dgm:bulletEnabled val="1"/>
        </dgm:presLayoutVars>
      </dgm:prSet>
      <dgm:spPr/>
    </dgm:pt>
  </dgm:ptLst>
  <dgm:cxnLst>
    <dgm:cxn modelId="{F6073707-3579-4661-B5EA-C6DDE9F64F50}" type="presOf" srcId="{AFC6BEA0-C59D-426C-B08A-F494A9F88619}" destId="{68AE4704-297E-4A47-9346-8EF0A3D8FB7A}" srcOrd="0" destOrd="0" presId="urn:microsoft.com/office/officeart/2005/8/layout/vList2"/>
    <dgm:cxn modelId="{5D4F340A-A437-415C-BF66-9AF78465FB94}" type="presOf" srcId="{EE2C9A56-2B2F-4130-9552-256907E81DB1}" destId="{04C44EBC-3E85-4373-BB19-6C081270C27F}" srcOrd="0" destOrd="1" presId="urn:microsoft.com/office/officeart/2005/8/layout/vList2"/>
    <dgm:cxn modelId="{76A4F20F-5498-4DDB-852D-646FCB2656DC}" srcId="{AFC6BEA0-C59D-426C-B08A-F494A9F88619}" destId="{756F9E85-CF0F-4372-83EE-F26A0779743C}" srcOrd="2" destOrd="0" parTransId="{6A59C6D9-9332-4FFD-94C8-7B607E54D0D4}" sibTransId="{AEFCF6F5-E5BB-43F3-8361-E75923273B82}"/>
    <dgm:cxn modelId="{501F9C10-3F08-4B95-8D0D-978786DE4971}" srcId="{CA25A041-3E11-49B5-A9D8-52778DBA846C}" destId="{C0D7A2E8-43EC-470A-BA49-B697F8DA9426}" srcOrd="1" destOrd="0" parTransId="{71B628EB-5593-4284-8EFE-6E3A42363B25}" sibTransId="{244E47B7-7890-4A3E-B31A-23E168627802}"/>
    <dgm:cxn modelId="{7DDF0B25-4172-40D3-A7D7-A0B42F4C8EF2}" type="presOf" srcId="{C0D7A2E8-43EC-470A-BA49-B697F8DA9426}" destId="{D9673D7F-78A3-4F81-901B-E153EF251909}" srcOrd="0" destOrd="1" presId="urn:microsoft.com/office/officeart/2005/8/layout/vList2"/>
    <dgm:cxn modelId="{225E9A2B-2C7D-4011-889A-26DABA091973}" srcId="{756F9E85-CF0F-4372-83EE-F26A0779743C}" destId="{EE2C9A56-2B2F-4130-9552-256907E81DB1}" srcOrd="1" destOrd="0" parTransId="{D37A277E-34D6-4AE5-9183-7BCCD28DCA6C}" sibTransId="{C4748A9B-0E99-4BF3-98F7-18537E48CBAA}"/>
    <dgm:cxn modelId="{7800B62F-608B-4719-A7C0-C3A4BD090283}" srcId="{CA25A041-3E11-49B5-A9D8-52778DBA846C}" destId="{0EDC8F30-E506-430A-AFBC-34D49B1ADEB8}" srcOrd="0" destOrd="0" parTransId="{418D2EEE-F7B5-43D2-8060-894E7E154A95}" sibTransId="{C5D1F103-F4DF-413D-933E-0719D87F4C95}"/>
    <dgm:cxn modelId="{E5901B63-45DC-423C-8F43-939847B80E65}" type="presOf" srcId="{4F7D1F6C-85BB-4C65-A46C-09600BD678F4}" destId="{04C44EBC-3E85-4373-BB19-6C081270C27F}" srcOrd="0" destOrd="0" presId="urn:microsoft.com/office/officeart/2005/8/layout/vList2"/>
    <dgm:cxn modelId="{561B1C50-E7D8-4DF9-96CE-577E5E2BD000}" srcId="{AFC6BEA0-C59D-426C-B08A-F494A9F88619}" destId="{CA25A041-3E11-49B5-A9D8-52778DBA846C}" srcOrd="3" destOrd="0" parTransId="{DE1BF156-139B-4393-9303-B9D8CAD17237}" sibTransId="{D1A52308-A154-49F3-A975-D5DD9928906E}"/>
    <dgm:cxn modelId="{48F1AB51-1EA1-4B81-A09E-2B64AB922875}" srcId="{96797BC6-5CAF-4138-9031-B9E834A21358}" destId="{EA6CB621-6578-4AC4-9D3B-283909EB2ADE}" srcOrd="0" destOrd="0" parTransId="{12ECCF63-C2B4-4CC5-814F-71986C5942CE}" sibTransId="{8093ECFE-9458-4DB0-903B-995AC1232D40}"/>
    <dgm:cxn modelId="{B6B5CD8B-2F6B-4DC8-A09E-DD5B4551FCE5}" type="presOf" srcId="{EA6CB621-6578-4AC4-9D3B-283909EB2ADE}" destId="{FC9704B3-5A41-4BEC-B582-452E21A5EC8E}" srcOrd="0" destOrd="0" presId="urn:microsoft.com/office/officeart/2005/8/layout/vList2"/>
    <dgm:cxn modelId="{3B42AA95-6823-49F8-B212-CC9EE274F1C7}" srcId="{AFC6BEA0-C59D-426C-B08A-F494A9F88619}" destId="{96797BC6-5CAF-4138-9031-B9E834A21358}" srcOrd="0" destOrd="0" parTransId="{4F04591C-07D1-486E-A316-73743C99BBBA}" sibTransId="{0D0C4634-DF7C-4B5A-B9D5-12F8E0EACFDB}"/>
    <dgm:cxn modelId="{E5D99B9B-F585-4690-87ED-61555FB84EE7}" type="presOf" srcId="{756F9E85-CF0F-4372-83EE-F26A0779743C}" destId="{DDD60DF1-B067-4AFA-8C80-3247A2B2E3D1}" srcOrd="0" destOrd="0" presId="urn:microsoft.com/office/officeart/2005/8/layout/vList2"/>
    <dgm:cxn modelId="{0C443FAB-F36E-42C5-96F0-EFCCC06BF626}" type="presOf" srcId="{CA25A041-3E11-49B5-A9D8-52778DBA846C}" destId="{837A973E-F18C-4690-BF4E-55E2746F2C38}" srcOrd="0" destOrd="0" presId="urn:microsoft.com/office/officeart/2005/8/layout/vList2"/>
    <dgm:cxn modelId="{52CE8EAB-0FC2-43EF-B186-3AC73A83B4B8}" srcId="{756F9E85-CF0F-4372-83EE-F26A0779743C}" destId="{4F7D1F6C-85BB-4C65-A46C-09600BD678F4}" srcOrd="0" destOrd="0" parTransId="{D1223B71-02A1-4E7E-A8AA-97DF831B4653}" sibTransId="{10B33199-05E0-4FF0-98CA-6A14D3AE49DF}"/>
    <dgm:cxn modelId="{1399FFD1-8D87-4961-8F7F-D4A0657597CB}" srcId="{AFC6BEA0-C59D-426C-B08A-F494A9F88619}" destId="{ABF6DAB3-663B-40B6-B273-48AAC6391CE9}" srcOrd="1" destOrd="0" parTransId="{95D01557-8FFD-4629-9F11-93D20C4CB24E}" sibTransId="{8D2661B1-7D70-4202-B5D9-5391F2C9FA50}"/>
    <dgm:cxn modelId="{35372FDB-DEE7-4D53-9CC1-8A5A9B6C765F}" type="presOf" srcId="{0EDC8F30-E506-430A-AFBC-34D49B1ADEB8}" destId="{D9673D7F-78A3-4F81-901B-E153EF251909}" srcOrd="0" destOrd="0" presId="urn:microsoft.com/office/officeart/2005/8/layout/vList2"/>
    <dgm:cxn modelId="{A7BB09E3-315F-45EE-B3D8-E881AD68CE9E}" srcId="{ABF6DAB3-663B-40B6-B273-48AAC6391CE9}" destId="{84176C18-6C53-4142-A964-2FDD5618949D}" srcOrd="0" destOrd="0" parTransId="{46FF50D0-4330-438A-8369-3935D6D3412E}" sibTransId="{D854D393-32BC-4C7B-BC40-E009A6D377AB}"/>
    <dgm:cxn modelId="{805418F1-343F-4A41-8A1B-04F3E2573D6A}" type="presOf" srcId="{96797BC6-5CAF-4138-9031-B9E834A21358}" destId="{29804C84-64A4-4045-AC1B-31584183E521}" srcOrd="0" destOrd="0" presId="urn:microsoft.com/office/officeart/2005/8/layout/vList2"/>
    <dgm:cxn modelId="{72AFEEF9-1137-4F8D-9113-8E7A66C7133F}" type="presOf" srcId="{84176C18-6C53-4142-A964-2FDD5618949D}" destId="{8A81D2EC-8224-42EA-AEDB-8823B841A969}" srcOrd="0" destOrd="0" presId="urn:microsoft.com/office/officeart/2005/8/layout/vList2"/>
    <dgm:cxn modelId="{FC94C7FD-E97D-456A-B460-9E366FBE250A}" type="presOf" srcId="{ABF6DAB3-663B-40B6-B273-48AAC6391CE9}" destId="{2DBA53AF-2629-4B00-A8DB-15A13EC85D4E}" srcOrd="0" destOrd="0" presId="urn:microsoft.com/office/officeart/2005/8/layout/vList2"/>
    <dgm:cxn modelId="{DE2B48D3-6CCC-4717-80EF-86E2F0D2F88B}" type="presParOf" srcId="{68AE4704-297E-4A47-9346-8EF0A3D8FB7A}" destId="{29804C84-64A4-4045-AC1B-31584183E521}" srcOrd="0" destOrd="0" presId="urn:microsoft.com/office/officeart/2005/8/layout/vList2"/>
    <dgm:cxn modelId="{5DB59BAD-F481-4FEF-B716-C6BC175C7233}" type="presParOf" srcId="{68AE4704-297E-4A47-9346-8EF0A3D8FB7A}" destId="{FC9704B3-5A41-4BEC-B582-452E21A5EC8E}" srcOrd="1" destOrd="0" presId="urn:microsoft.com/office/officeart/2005/8/layout/vList2"/>
    <dgm:cxn modelId="{51AD79B1-DFCA-40A3-9DA9-5ACF5ACA8E19}" type="presParOf" srcId="{68AE4704-297E-4A47-9346-8EF0A3D8FB7A}" destId="{2DBA53AF-2629-4B00-A8DB-15A13EC85D4E}" srcOrd="2" destOrd="0" presId="urn:microsoft.com/office/officeart/2005/8/layout/vList2"/>
    <dgm:cxn modelId="{1C75736F-E8F9-4D0A-A81A-933D75677E36}" type="presParOf" srcId="{68AE4704-297E-4A47-9346-8EF0A3D8FB7A}" destId="{8A81D2EC-8224-42EA-AEDB-8823B841A969}" srcOrd="3" destOrd="0" presId="urn:microsoft.com/office/officeart/2005/8/layout/vList2"/>
    <dgm:cxn modelId="{34AA4C84-EB4B-4398-9BA4-E920BEF49B5D}" type="presParOf" srcId="{68AE4704-297E-4A47-9346-8EF0A3D8FB7A}" destId="{DDD60DF1-B067-4AFA-8C80-3247A2B2E3D1}" srcOrd="4" destOrd="0" presId="urn:microsoft.com/office/officeart/2005/8/layout/vList2"/>
    <dgm:cxn modelId="{2B824B55-7D0D-4F87-85F2-3FE0E5452FBB}" type="presParOf" srcId="{68AE4704-297E-4A47-9346-8EF0A3D8FB7A}" destId="{04C44EBC-3E85-4373-BB19-6C081270C27F}" srcOrd="5" destOrd="0" presId="urn:microsoft.com/office/officeart/2005/8/layout/vList2"/>
    <dgm:cxn modelId="{0B4F87F8-2F06-4DDC-98B6-96919B99C93A}" type="presParOf" srcId="{68AE4704-297E-4A47-9346-8EF0A3D8FB7A}" destId="{837A973E-F18C-4690-BF4E-55E2746F2C38}" srcOrd="6" destOrd="0" presId="urn:microsoft.com/office/officeart/2005/8/layout/vList2"/>
    <dgm:cxn modelId="{48C10361-8482-4753-99B8-F791ECBBE821}" type="presParOf" srcId="{68AE4704-297E-4A47-9346-8EF0A3D8FB7A}" destId="{D9673D7F-78A3-4F81-901B-E153EF251909}"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540075F-7E36-4DB6-8711-1EB6B22C61E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65C59A9-F93C-4F63-8594-CE9D3FA2CBF0}">
      <dgm:prSet/>
      <dgm:spPr/>
      <dgm:t>
        <a:bodyPr/>
        <a:lstStyle/>
        <a:p>
          <a:r>
            <a:rPr lang="en-US"/>
            <a:t>A suite of popular security techniques:(1) hash chain,  (2) Merkle tree, (3) digital signature plus   (4) consensus mechanism to ensure</a:t>
          </a:r>
        </a:p>
      </dgm:t>
    </dgm:pt>
    <dgm:pt modelId="{60418AFE-82BE-4837-8B3B-0E9BFCB12A87}" type="parTrans" cxnId="{AA6B7D68-9906-4F8F-9E5C-4C64D8D0166F}">
      <dgm:prSet/>
      <dgm:spPr/>
      <dgm:t>
        <a:bodyPr/>
        <a:lstStyle/>
        <a:p>
          <a:endParaRPr lang="en-US"/>
        </a:p>
      </dgm:t>
    </dgm:pt>
    <dgm:pt modelId="{3EB756BA-2C36-449F-8CCE-99A777B094BD}" type="sibTrans" cxnId="{AA6B7D68-9906-4F8F-9E5C-4C64D8D0166F}">
      <dgm:prSet/>
      <dgm:spPr/>
      <dgm:t>
        <a:bodyPr/>
        <a:lstStyle/>
        <a:p>
          <a:endParaRPr lang="en-US"/>
        </a:p>
      </dgm:t>
    </dgm:pt>
    <dgm:pt modelId="{94A0893D-7031-49E7-8E8A-8FE9BC3282BA}">
      <dgm:prSet/>
      <dgm:spPr/>
      <dgm:t>
        <a:bodyPr/>
        <a:lstStyle/>
        <a:p>
          <a:r>
            <a:rPr lang="en-US"/>
            <a:t>(1)no double spending, and</a:t>
          </a:r>
        </a:p>
      </dgm:t>
    </dgm:pt>
    <dgm:pt modelId="{335419B3-C7C4-4964-89D9-88BF2961C288}" type="parTrans" cxnId="{2AC92177-0202-4D89-8C14-A7DD3464C3BE}">
      <dgm:prSet/>
      <dgm:spPr/>
      <dgm:t>
        <a:bodyPr/>
        <a:lstStyle/>
        <a:p>
          <a:endParaRPr lang="en-US"/>
        </a:p>
      </dgm:t>
    </dgm:pt>
    <dgm:pt modelId="{B1EC6C80-4724-4DBC-95CF-6D2B525C6F8B}" type="sibTrans" cxnId="{2AC92177-0202-4D89-8C14-A7DD3464C3BE}">
      <dgm:prSet/>
      <dgm:spPr/>
      <dgm:t>
        <a:bodyPr/>
        <a:lstStyle/>
        <a:p>
          <a:endParaRPr lang="en-US"/>
        </a:p>
      </dgm:t>
    </dgm:pt>
    <dgm:pt modelId="{25E741B9-0C55-4CD0-8092-249AE0D8C629}">
      <dgm:prSet/>
      <dgm:spPr/>
      <dgm:t>
        <a:bodyPr/>
        <a:lstStyle/>
        <a:p>
          <a:r>
            <a:rPr lang="en-US"/>
            <a:t>(2) no retrospective transaction change. </a:t>
          </a:r>
        </a:p>
      </dgm:t>
    </dgm:pt>
    <dgm:pt modelId="{8C85040B-A0BE-43E8-B256-421F593D7076}" type="parTrans" cxnId="{26AC5E06-54DF-49C1-B9D2-4B86C0B4513F}">
      <dgm:prSet/>
      <dgm:spPr/>
      <dgm:t>
        <a:bodyPr/>
        <a:lstStyle/>
        <a:p>
          <a:endParaRPr lang="en-US"/>
        </a:p>
      </dgm:t>
    </dgm:pt>
    <dgm:pt modelId="{985514E0-6714-433C-A93D-BF59E4C11E14}" type="sibTrans" cxnId="{26AC5E06-54DF-49C1-B9D2-4B86C0B4513F}">
      <dgm:prSet/>
      <dgm:spPr/>
      <dgm:t>
        <a:bodyPr/>
        <a:lstStyle/>
        <a:p>
          <a:endParaRPr lang="en-US"/>
        </a:p>
      </dgm:t>
    </dgm:pt>
    <dgm:pt modelId="{A45D71CE-684F-474F-85A9-5626A8611FE3}">
      <dgm:prSet/>
      <dgm:spPr/>
      <dgm:t>
        <a:bodyPr/>
        <a:lstStyle/>
        <a:p>
          <a:r>
            <a:rPr lang="en-US"/>
            <a:t>Merkle tree : a</a:t>
          </a:r>
          <a:r>
            <a:rPr lang="en-NZ">
              <a:hlinkClick xmlns:r="http://schemas.openxmlformats.org/officeDocument/2006/relationships" r:id="rId1"/>
            </a:rPr>
            <a:t> </a:t>
          </a:r>
          <a:r>
            <a:rPr lang="en-NZ"/>
            <a:t>type of a binary search tree, allows quickly to verify membership  to a list. </a:t>
          </a:r>
          <a:endParaRPr lang="en-US"/>
        </a:p>
      </dgm:t>
    </dgm:pt>
    <dgm:pt modelId="{F8335B8E-D408-4D49-9494-2ED884E51485}" type="parTrans" cxnId="{5450948B-8EE7-477D-979D-BB7EAA021E8D}">
      <dgm:prSet/>
      <dgm:spPr/>
      <dgm:t>
        <a:bodyPr/>
        <a:lstStyle/>
        <a:p>
          <a:endParaRPr lang="en-US"/>
        </a:p>
      </dgm:t>
    </dgm:pt>
    <dgm:pt modelId="{3E21F11C-B562-4349-A6CB-640EBC7EEE3C}" type="sibTrans" cxnId="{5450948B-8EE7-477D-979D-BB7EAA021E8D}">
      <dgm:prSet/>
      <dgm:spPr/>
      <dgm:t>
        <a:bodyPr/>
        <a:lstStyle/>
        <a:p>
          <a:endParaRPr lang="en-US"/>
        </a:p>
      </dgm:t>
    </dgm:pt>
    <dgm:pt modelId="{AB75AC89-C15F-40E8-AA2D-9AFE7BA56471}">
      <dgm:prSet/>
      <dgm:spPr/>
      <dgm:t>
        <a:bodyPr/>
        <a:lstStyle/>
        <a:p>
          <a:r>
            <a:rPr lang="en-NZ"/>
            <a:t>Used </a:t>
          </a:r>
          <a:r>
            <a:rPr lang="en-US"/>
            <a:t>for the transactions in one block, as a block typically contains multiple transactions</a:t>
          </a:r>
        </a:p>
      </dgm:t>
    </dgm:pt>
    <dgm:pt modelId="{E0D1BBDC-DC74-4EFD-B0DA-A05EEFF9B8BC}" type="parTrans" cxnId="{0DA024D0-68F8-49C9-8983-1E7E9A93C6E1}">
      <dgm:prSet/>
      <dgm:spPr/>
      <dgm:t>
        <a:bodyPr/>
        <a:lstStyle/>
        <a:p>
          <a:endParaRPr lang="en-US"/>
        </a:p>
      </dgm:t>
    </dgm:pt>
    <dgm:pt modelId="{EB6ECADF-E27B-40BC-89E7-DDF9F325C029}" type="sibTrans" cxnId="{0DA024D0-68F8-49C9-8983-1E7E9A93C6E1}">
      <dgm:prSet/>
      <dgm:spPr/>
      <dgm:t>
        <a:bodyPr/>
        <a:lstStyle/>
        <a:p>
          <a:endParaRPr lang="en-US"/>
        </a:p>
      </dgm:t>
    </dgm:pt>
    <dgm:pt modelId="{35592959-8301-4825-AA8E-3F9675B2E430}" type="pres">
      <dgm:prSet presAssocID="{8540075F-7E36-4DB6-8711-1EB6B22C61EC}" presName="linear" presStyleCnt="0">
        <dgm:presLayoutVars>
          <dgm:animLvl val="lvl"/>
          <dgm:resizeHandles val="exact"/>
        </dgm:presLayoutVars>
      </dgm:prSet>
      <dgm:spPr/>
    </dgm:pt>
    <dgm:pt modelId="{957D6C86-23BE-43C3-9A57-F036353B7DD2}" type="pres">
      <dgm:prSet presAssocID="{965C59A9-F93C-4F63-8594-CE9D3FA2CBF0}" presName="parentText" presStyleLbl="node1" presStyleIdx="0" presStyleCnt="2">
        <dgm:presLayoutVars>
          <dgm:chMax val="0"/>
          <dgm:bulletEnabled val="1"/>
        </dgm:presLayoutVars>
      </dgm:prSet>
      <dgm:spPr/>
    </dgm:pt>
    <dgm:pt modelId="{74E5225F-A6F8-42DC-BBD5-69A73B65CA02}" type="pres">
      <dgm:prSet presAssocID="{965C59A9-F93C-4F63-8594-CE9D3FA2CBF0}" presName="childText" presStyleLbl="revTx" presStyleIdx="0" presStyleCnt="2">
        <dgm:presLayoutVars>
          <dgm:bulletEnabled val="1"/>
        </dgm:presLayoutVars>
      </dgm:prSet>
      <dgm:spPr/>
    </dgm:pt>
    <dgm:pt modelId="{E7DA11DF-5FD8-4E72-8C2E-80E79111E1C5}" type="pres">
      <dgm:prSet presAssocID="{A45D71CE-684F-474F-85A9-5626A8611FE3}" presName="parentText" presStyleLbl="node1" presStyleIdx="1" presStyleCnt="2">
        <dgm:presLayoutVars>
          <dgm:chMax val="0"/>
          <dgm:bulletEnabled val="1"/>
        </dgm:presLayoutVars>
      </dgm:prSet>
      <dgm:spPr/>
    </dgm:pt>
    <dgm:pt modelId="{DD31D8A9-0492-4057-8DCE-C6323CB4B548}" type="pres">
      <dgm:prSet presAssocID="{A45D71CE-684F-474F-85A9-5626A8611FE3}" presName="childText" presStyleLbl="revTx" presStyleIdx="1" presStyleCnt="2">
        <dgm:presLayoutVars>
          <dgm:bulletEnabled val="1"/>
        </dgm:presLayoutVars>
      </dgm:prSet>
      <dgm:spPr/>
    </dgm:pt>
  </dgm:ptLst>
  <dgm:cxnLst>
    <dgm:cxn modelId="{26AC5E06-54DF-49C1-B9D2-4B86C0B4513F}" srcId="{965C59A9-F93C-4F63-8594-CE9D3FA2CBF0}" destId="{25E741B9-0C55-4CD0-8092-249AE0D8C629}" srcOrd="1" destOrd="0" parTransId="{8C85040B-A0BE-43E8-B256-421F593D7076}" sibTransId="{985514E0-6714-433C-A93D-BF59E4C11E14}"/>
    <dgm:cxn modelId="{02627416-A6BC-40BC-BA66-972C62551CAE}" type="presOf" srcId="{25E741B9-0C55-4CD0-8092-249AE0D8C629}" destId="{74E5225F-A6F8-42DC-BBD5-69A73B65CA02}" srcOrd="0" destOrd="1" presId="urn:microsoft.com/office/officeart/2005/8/layout/vList2"/>
    <dgm:cxn modelId="{38F52426-531B-4269-A73E-D0604ADA02FD}" type="presOf" srcId="{94A0893D-7031-49E7-8E8A-8FE9BC3282BA}" destId="{74E5225F-A6F8-42DC-BBD5-69A73B65CA02}" srcOrd="0" destOrd="0" presId="urn:microsoft.com/office/officeart/2005/8/layout/vList2"/>
    <dgm:cxn modelId="{CEF9982A-5B71-446C-9DCD-A014C48D4C42}" type="presOf" srcId="{965C59A9-F93C-4F63-8594-CE9D3FA2CBF0}" destId="{957D6C86-23BE-43C3-9A57-F036353B7DD2}" srcOrd="0" destOrd="0" presId="urn:microsoft.com/office/officeart/2005/8/layout/vList2"/>
    <dgm:cxn modelId="{5B280642-8788-4AFE-A758-70B5C81FE4E1}" type="presOf" srcId="{A45D71CE-684F-474F-85A9-5626A8611FE3}" destId="{E7DA11DF-5FD8-4E72-8C2E-80E79111E1C5}" srcOrd="0" destOrd="0" presId="urn:microsoft.com/office/officeart/2005/8/layout/vList2"/>
    <dgm:cxn modelId="{75A85B64-9BD0-4688-9CC0-3051F58B609D}" type="presOf" srcId="{AB75AC89-C15F-40E8-AA2D-9AFE7BA56471}" destId="{DD31D8A9-0492-4057-8DCE-C6323CB4B548}" srcOrd="0" destOrd="0" presId="urn:microsoft.com/office/officeart/2005/8/layout/vList2"/>
    <dgm:cxn modelId="{AA6B7D68-9906-4F8F-9E5C-4C64D8D0166F}" srcId="{8540075F-7E36-4DB6-8711-1EB6B22C61EC}" destId="{965C59A9-F93C-4F63-8594-CE9D3FA2CBF0}" srcOrd="0" destOrd="0" parTransId="{60418AFE-82BE-4837-8B3B-0E9BFCB12A87}" sibTransId="{3EB756BA-2C36-449F-8CCE-99A777B094BD}"/>
    <dgm:cxn modelId="{2AC92177-0202-4D89-8C14-A7DD3464C3BE}" srcId="{965C59A9-F93C-4F63-8594-CE9D3FA2CBF0}" destId="{94A0893D-7031-49E7-8E8A-8FE9BC3282BA}" srcOrd="0" destOrd="0" parTransId="{335419B3-C7C4-4964-89D9-88BF2961C288}" sibTransId="{B1EC6C80-4724-4DBC-95CF-6D2B525C6F8B}"/>
    <dgm:cxn modelId="{5450948B-8EE7-477D-979D-BB7EAA021E8D}" srcId="{8540075F-7E36-4DB6-8711-1EB6B22C61EC}" destId="{A45D71CE-684F-474F-85A9-5626A8611FE3}" srcOrd="1" destOrd="0" parTransId="{F8335B8E-D408-4D49-9494-2ED884E51485}" sibTransId="{3E21F11C-B562-4349-A6CB-640EBC7EEE3C}"/>
    <dgm:cxn modelId="{0DA024D0-68F8-49C9-8983-1E7E9A93C6E1}" srcId="{A45D71CE-684F-474F-85A9-5626A8611FE3}" destId="{AB75AC89-C15F-40E8-AA2D-9AFE7BA56471}" srcOrd="0" destOrd="0" parTransId="{E0D1BBDC-DC74-4EFD-B0DA-A05EEFF9B8BC}" sibTransId="{EB6ECADF-E27B-40BC-89E7-DDF9F325C029}"/>
    <dgm:cxn modelId="{EF0CDAF8-CC04-4799-8EEF-0C1D813FD1DD}" type="presOf" srcId="{8540075F-7E36-4DB6-8711-1EB6B22C61EC}" destId="{35592959-8301-4825-AA8E-3F9675B2E430}" srcOrd="0" destOrd="0" presId="urn:microsoft.com/office/officeart/2005/8/layout/vList2"/>
    <dgm:cxn modelId="{28CEE58D-82D7-4D9F-805F-F2ACC44DB280}" type="presParOf" srcId="{35592959-8301-4825-AA8E-3F9675B2E430}" destId="{957D6C86-23BE-43C3-9A57-F036353B7DD2}" srcOrd="0" destOrd="0" presId="urn:microsoft.com/office/officeart/2005/8/layout/vList2"/>
    <dgm:cxn modelId="{7482EA41-9E4F-4197-B575-8F06434366C4}" type="presParOf" srcId="{35592959-8301-4825-AA8E-3F9675B2E430}" destId="{74E5225F-A6F8-42DC-BBD5-69A73B65CA02}" srcOrd="1" destOrd="0" presId="urn:microsoft.com/office/officeart/2005/8/layout/vList2"/>
    <dgm:cxn modelId="{2D40A497-AA3F-42DC-9995-E23380237F5E}" type="presParOf" srcId="{35592959-8301-4825-AA8E-3F9675B2E430}" destId="{E7DA11DF-5FD8-4E72-8C2E-80E79111E1C5}" srcOrd="2" destOrd="0" presId="urn:microsoft.com/office/officeart/2005/8/layout/vList2"/>
    <dgm:cxn modelId="{8B58945D-6C94-413E-BAAA-1E61A685A6D5}" type="presParOf" srcId="{35592959-8301-4825-AA8E-3F9675B2E430}" destId="{DD31D8A9-0492-4057-8DCE-C6323CB4B54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C771E10-3FCB-4AB5-81C4-D671CAA8E53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432FE07-459E-4483-BD8B-9FE99823092F}">
      <dgm:prSet/>
      <dgm:spPr/>
      <dgm:t>
        <a:bodyPr/>
        <a:lstStyle/>
        <a:p>
          <a:r>
            <a:rPr lang="en-NZ"/>
            <a:t>Digital signature: Bitcoin uses  ECDSA (Elliptic Curve Digital Signature Algorithm) as its digital signature scheme for signing transactions. </a:t>
          </a:r>
          <a:endParaRPr lang="en-US"/>
        </a:p>
      </dgm:t>
    </dgm:pt>
    <dgm:pt modelId="{996C8BC1-DA45-4B08-ACE6-7B66FB39C5CA}" type="parTrans" cxnId="{ADDF404A-5498-4061-9DB5-CD5BF3C8431F}">
      <dgm:prSet/>
      <dgm:spPr/>
      <dgm:t>
        <a:bodyPr/>
        <a:lstStyle/>
        <a:p>
          <a:endParaRPr lang="en-US"/>
        </a:p>
      </dgm:t>
    </dgm:pt>
    <dgm:pt modelId="{E311487D-4FDE-47D8-AB74-23B216904CCD}" type="sibTrans" cxnId="{ADDF404A-5498-4061-9DB5-CD5BF3C8431F}">
      <dgm:prSet/>
      <dgm:spPr/>
      <dgm:t>
        <a:bodyPr/>
        <a:lstStyle/>
        <a:p>
          <a:endParaRPr lang="en-US"/>
        </a:p>
      </dgm:t>
    </dgm:pt>
    <dgm:pt modelId="{5B7B6C89-1181-4F1B-89A2-E4349971FB6D}">
      <dgm:prSet/>
      <dgm:spPr/>
      <dgm:t>
        <a:bodyPr/>
        <a:lstStyle/>
        <a:p>
          <a:r>
            <a:rPr lang="en-NZ"/>
            <a:t>Key pairs are generated by users themselves; users  can generate multiple key pairs—as many as they want. </a:t>
          </a:r>
          <a:endParaRPr lang="en-US"/>
        </a:p>
      </dgm:t>
    </dgm:pt>
    <dgm:pt modelId="{DB9E6748-46B5-4E7E-9734-087011619737}" type="parTrans" cxnId="{84A67B79-22A7-43D5-AB6E-B4E9BB10A7C9}">
      <dgm:prSet/>
      <dgm:spPr/>
      <dgm:t>
        <a:bodyPr/>
        <a:lstStyle/>
        <a:p>
          <a:endParaRPr lang="en-US"/>
        </a:p>
      </dgm:t>
    </dgm:pt>
    <dgm:pt modelId="{AA9AA6DC-4ECB-4182-9855-5B51A4F13008}" type="sibTrans" cxnId="{84A67B79-22A7-43D5-AB6E-B4E9BB10A7C9}">
      <dgm:prSet/>
      <dgm:spPr/>
      <dgm:t>
        <a:bodyPr/>
        <a:lstStyle/>
        <a:p>
          <a:endParaRPr lang="en-US"/>
        </a:p>
      </dgm:t>
    </dgm:pt>
    <dgm:pt modelId="{0070166B-2CA9-4D09-A2C4-450AB2BF0A0E}">
      <dgm:prSet/>
      <dgm:spPr/>
      <dgm:t>
        <a:bodyPr/>
        <a:lstStyle/>
        <a:p>
          <a:r>
            <a:rPr lang="en-NZ" dirty="0"/>
            <a:t>Use of wallet and public key encryption and an ‘address’. Wallet: Explained in brief </a:t>
          </a:r>
          <a:r>
            <a:rPr lang="en-NZ" dirty="0">
              <a:hlinkClick xmlns:r="http://schemas.openxmlformats.org/officeDocument/2006/relationships" r:id="rId1"/>
            </a:rPr>
            <a:t>https://www.youtube.com/watch?v=GSTiKjnBaes</a:t>
          </a:r>
          <a:endParaRPr lang="en-US" dirty="0"/>
        </a:p>
      </dgm:t>
    </dgm:pt>
    <dgm:pt modelId="{511B24BD-C5CA-4416-83CB-76AC80136EF7}" type="parTrans" cxnId="{794DA478-D5E3-48B7-B179-E41EB792F8FF}">
      <dgm:prSet/>
      <dgm:spPr/>
      <dgm:t>
        <a:bodyPr/>
        <a:lstStyle/>
        <a:p>
          <a:endParaRPr lang="en-US"/>
        </a:p>
      </dgm:t>
    </dgm:pt>
    <dgm:pt modelId="{33A61261-9830-4EA4-A5C5-3F0BF54512DB}" type="sibTrans" cxnId="{794DA478-D5E3-48B7-B179-E41EB792F8FF}">
      <dgm:prSet/>
      <dgm:spPr/>
      <dgm:t>
        <a:bodyPr/>
        <a:lstStyle/>
        <a:p>
          <a:endParaRPr lang="en-US"/>
        </a:p>
      </dgm:t>
    </dgm:pt>
    <dgm:pt modelId="{F30F6496-7458-4541-AE22-C051F4CB8A97}">
      <dgm:prSet/>
      <dgm:spPr/>
      <dgm:t>
        <a:bodyPr/>
        <a:lstStyle/>
        <a:p>
          <a:r>
            <a:rPr lang="en-NZ"/>
            <a:t>See also  </a:t>
          </a:r>
          <a:r>
            <a:rPr lang="en-NZ">
              <a:hlinkClick xmlns:r="http://schemas.openxmlformats.org/officeDocument/2006/relationships" r:id="rId2"/>
            </a:rPr>
            <a:t>https://www.science.org.au/curious/video/public-private-keys</a:t>
          </a:r>
          <a:r>
            <a:rPr lang="en-NZ"/>
            <a:t> </a:t>
          </a:r>
          <a:endParaRPr lang="en-US"/>
        </a:p>
      </dgm:t>
    </dgm:pt>
    <dgm:pt modelId="{FDE5848A-DCA0-48A0-9906-DC47F8834292}" type="parTrans" cxnId="{6906CC94-763F-4A01-BED1-C3EF8E64E0A2}">
      <dgm:prSet/>
      <dgm:spPr/>
      <dgm:t>
        <a:bodyPr/>
        <a:lstStyle/>
        <a:p>
          <a:endParaRPr lang="en-US"/>
        </a:p>
      </dgm:t>
    </dgm:pt>
    <dgm:pt modelId="{16F382C0-8DCE-4BE4-B91C-5201CB714055}" type="sibTrans" cxnId="{6906CC94-763F-4A01-BED1-C3EF8E64E0A2}">
      <dgm:prSet/>
      <dgm:spPr/>
      <dgm:t>
        <a:bodyPr/>
        <a:lstStyle/>
        <a:p>
          <a:endParaRPr lang="en-US"/>
        </a:p>
      </dgm:t>
    </dgm:pt>
    <dgm:pt modelId="{D0877B42-D23F-4F03-A6AB-65171A09153B}">
      <dgm:prSet/>
      <dgm:spPr/>
      <dgm:t>
        <a:bodyPr/>
        <a:lstStyle/>
        <a:p>
          <a:r>
            <a:rPr lang="en-US"/>
            <a:t>Bitcoin:  User selects a  “seed phrase ” </a:t>
          </a:r>
          <a:r>
            <a:rPr lang="en-US">
              <a:sym typeface="Wingdings" panose="05000000000000000000" pitchFamily="2" charset="2"/>
            </a:rPr>
            <a:t></a:t>
          </a:r>
          <a:r>
            <a:rPr lang="en-US"/>
            <a:t> system generates user’s private key(s) and  user’s public key(s)</a:t>
          </a:r>
          <a:r>
            <a:rPr lang="en-US">
              <a:sym typeface="Wingdings" panose="05000000000000000000" pitchFamily="2" charset="2"/>
            </a:rPr>
            <a:t></a:t>
          </a:r>
          <a:r>
            <a:rPr lang="en-US"/>
            <a:t> system generates user’s address (s) (a shorter version of the public key)</a:t>
          </a:r>
        </a:p>
      </dgm:t>
    </dgm:pt>
    <dgm:pt modelId="{3E0C049B-1A3D-4698-9E11-98025C925758}" type="parTrans" cxnId="{8C40F121-D93C-4FDC-8863-40F0BF05A3CA}">
      <dgm:prSet/>
      <dgm:spPr/>
      <dgm:t>
        <a:bodyPr/>
        <a:lstStyle/>
        <a:p>
          <a:endParaRPr lang="en-US"/>
        </a:p>
      </dgm:t>
    </dgm:pt>
    <dgm:pt modelId="{9F0CBD15-58B8-45D3-BD97-3157F012C605}" type="sibTrans" cxnId="{8C40F121-D93C-4FDC-8863-40F0BF05A3CA}">
      <dgm:prSet/>
      <dgm:spPr/>
      <dgm:t>
        <a:bodyPr/>
        <a:lstStyle/>
        <a:p>
          <a:endParaRPr lang="en-US"/>
        </a:p>
      </dgm:t>
    </dgm:pt>
    <dgm:pt modelId="{FFA2DB14-985B-4531-B9BA-D397FC0E503E}" type="pres">
      <dgm:prSet presAssocID="{AC771E10-3FCB-4AB5-81C4-D671CAA8E538}" presName="linear" presStyleCnt="0">
        <dgm:presLayoutVars>
          <dgm:animLvl val="lvl"/>
          <dgm:resizeHandles val="exact"/>
        </dgm:presLayoutVars>
      </dgm:prSet>
      <dgm:spPr/>
    </dgm:pt>
    <dgm:pt modelId="{F2B42519-4BE0-4263-81AB-A044365E5648}" type="pres">
      <dgm:prSet presAssocID="{3432FE07-459E-4483-BD8B-9FE99823092F}" presName="parentText" presStyleLbl="node1" presStyleIdx="0" presStyleCnt="5">
        <dgm:presLayoutVars>
          <dgm:chMax val="0"/>
          <dgm:bulletEnabled val="1"/>
        </dgm:presLayoutVars>
      </dgm:prSet>
      <dgm:spPr/>
    </dgm:pt>
    <dgm:pt modelId="{3E38FB00-2374-44B7-A817-D719CD02EE87}" type="pres">
      <dgm:prSet presAssocID="{E311487D-4FDE-47D8-AB74-23B216904CCD}" presName="spacer" presStyleCnt="0"/>
      <dgm:spPr/>
    </dgm:pt>
    <dgm:pt modelId="{A95D8D1E-6010-4434-9771-90FBB5730037}" type="pres">
      <dgm:prSet presAssocID="{5B7B6C89-1181-4F1B-89A2-E4349971FB6D}" presName="parentText" presStyleLbl="node1" presStyleIdx="1" presStyleCnt="5">
        <dgm:presLayoutVars>
          <dgm:chMax val="0"/>
          <dgm:bulletEnabled val="1"/>
        </dgm:presLayoutVars>
      </dgm:prSet>
      <dgm:spPr/>
    </dgm:pt>
    <dgm:pt modelId="{AEEB1C8A-4D17-4123-BDC7-293B5FB70778}" type="pres">
      <dgm:prSet presAssocID="{AA9AA6DC-4ECB-4182-9855-5B51A4F13008}" presName="spacer" presStyleCnt="0"/>
      <dgm:spPr/>
    </dgm:pt>
    <dgm:pt modelId="{CDE71118-1533-4714-AA27-F53199CAAB29}" type="pres">
      <dgm:prSet presAssocID="{0070166B-2CA9-4D09-A2C4-450AB2BF0A0E}" presName="parentText" presStyleLbl="node1" presStyleIdx="2" presStyleCnt="5">
        <dgm:presLayoutVars>
          <dgm:chMax val="0"/>
          <dgm:bulletEnabled val="1"/>
        </dgm:presLayoutVars>
      </dgm:prSet>
      <dgm:spPr/>
    </dgm:pt>
    <dgm:pt modelId="{B67D2070-6749-4A56-8FAA-D159BC3E6A05}" type="pres">
      <dgm:prSet presAssocID="{33A61261-9830-4EA4-A5C5-3F0BF54512DB}" presName="spacer" presStyleCnt="0"/>
      <dgm:spPr/>
    </dgm:pt>
    <dgm:pt modelId="{BDFD9C87-DB84-49C3-9561-E376B3C51ADE}" type="pres">
      <dgm:prSet presAssocID="{F30F6496-7458-4541-AE22-C051F4CB8A97}" presName="parentText" presStyleLbl="node1" presStyleIdx="3" presStyleCnt="5">
        <dgm:presLayoutVars>
          <dgm:chMax val="0"/>
          <dgm:bulletEnabled val="1"/>
        </dgm:presLayoutVars>
      </dgm:prSet>
      <dgm:spPr/>
    </dgm:pt>
    <dgm:pt modelId="{6E412AE1-7D98-42B7-806C-D14A5B7ED41C}" type="pres">
      <dgm:prSet presAssocID="{16F382C0-8DCE-4BE4-B91C-5201CB714055}" presName="spacer" presStyleCnt="0"/>
      <dgm:spPr/>
    </dgm:pt>
    <dgm:pt modelId="{1C66B6FF-D7CC-4DDB-8A51-6FCE07DBF555}" type="pres">
      <dgm:prSet presAssocID="{D0877B42-D23F-4F03-A6AB-65171A09153B}" presName="parentText" presStyleLbl="node1" presStyleIdx="4" presStyleCnt="5">
        <dgm:presLayoutVars>
          <dgm:chMax val="0"/>
          <dgm:bulletEnabled val="1"/>
        </dgm:presLayoutVars>
      </dgm:prSet>
      <dgm:spPr/>
    </dgm:pt>
  </dgm:ptLst>
  <dgm:cxnLst>
    <dgm:cxn modelId="{8C40F121-D93C-4FDC-8863-40F0BF05A3CA}" srcId="{AC771E10-3FCB-4AB5-81C4-D671CAA8E538}" destId="{D0877B42-D23F-4F03-A6AB-65171A09153B}" srcOrd="4" destOrd="0" parTransId="{3E0C049B-1A3D-4698-9E11-98025C925758}" sibTransId="{9F0CBD15-58B8-45D3-BD97-3157F012C605}"/>
    <dgm:cxn modelId="{D8A1723D-436B-448E-883F-B2F3BC0A74FE}" type="presOf" srcId="{F30F6496-7458-4541-AE22-C051F4CB8A97}" destId="{BDFD9C87-DB84-49C3-9561-E376B3C51ADE}" srcOrd="0" destOrd="0" presId="urn:microsoft.com/office/officeart/2005/8/layout/vList2"/>
    <dgm:cxn modelId="{224CEE40-AE38-4CB3-BAEE-F27B12BA8583}" type="presOf" srcId="{5B7B6C89-1181-4F1B-89A2-E4349971FB6D}" destId="{A95D8D1E-6010-4434-9771-90FBB5730037}" srcOrd="0" destOrd="0" presId="urn:microsoft.com/office/officeart/2005/8/layout/vList2"/>
    <dgm:cxn modelId="{ADDF404A-5498-4061-9DB5-CD5BF3C8431F}" srcId="{AC771E10-3FCB-4AB5-81C4-D671CAA8E538}" destId="{3432FE07-459E-4483-BD8B-9FE99823092F}" srcOrd="0" destOrd="0" parTransId="{996C8BC1-DA45-4B08-ACE6-7B66FB39C5CA}" sibTransId="{E311487D-4FDE-47D8-AB74-23B216904CCD}"/>
    <dgm:cxn modelId="{794DA478-D5E3-48B7-B179-E41EB792F8FF}" srcId="{AC771E10-3FCB-4AB5-81C4-D671CAA8E538}" destId="{0070166B-2CA9-4D09-A2C4-450AB2BF0A0E}" srcOrd="2" destOrd="0" parTransId="{511B24BD-C5CA-4416-83CB-76AC80136EF7}" sibTransId="{33A61261-9830-4EA4-A5C5-3F0BF54512DB}"/>
    <dgm:cxn modelId="{58C80B79-214E-4EEF-89E7-33199BA7EE44}" type="presOf" srcId="{D0877B42-D23F-4F03-A6AB-65171A09153B}" destId="{1C66B6FF-D7CC-4DDB-8A51-6FCE07DBF555}" srcOrd="0" destOrd="0" presId="urn:microsoft.com/office/officeart/2005/8/layout/vList2"/>
    <dgm:cxn modelId="{84A67B79-22A7-43D5-AB6E-B4E9BB10A7C9}" srcId="{AC771E10-3FCB-4AB5-81C4-D671CAA8E538}" destId="{5B7B6C89-1181-4F1B-89A2-E4349971FB6D}" srcOrd="1" destOrd="0" parTransId="{DB9E6748-46B5-4E7E-9734-087011619737}" sibTransId="{AA9AA6DC-4ECB-4182-9855-5B51A4F13008}"/>
    <dgm:cxn modelId="{95B3707C-2945-4020-AE6D-702D19912897}" type="presOf" srcId="{0070166B-2CA9-4D09-A2C4-450AB2BF0A0E}" destId="{CDE71118-1533-4714-AA27-F53199CAAB29}" srcOrd="0" destOrd="0" presId="urn:microsoft.com/office/officeart/2005/8/layout/vList2"/>
    <dgm:cxn modelId="{1F563791-E0B7-414B-B783-6ED2F528D46F}" type="presOf" srcId="{AC771E10-3FCB-4AB5-81C4-D671CAA8E538}" destId="{FFA2DB14-985B-4531-B9BA-D397FC0E503E}" srcOrd="0" destOrd="0" presId="urn:microsoft.com/office/officeart/2005/8/layout/vList2"/>
    <dgm:cxn modelId="{6906CC94-763F-4A01-BED1-C3EF8E64E0A2}" srcId="{AC771E10-3FCB-4AB5-81C4-D671CAA8E538}" destId="{F30F6496-7458-4541-AE22-C051F4CB8A97}" srcOrd="3" destOrd="0" parTransId="{FDE5848A-DCA0-48A0-9906-DC47F8834292}" sibTransId="{16F382C0-8DCE-4BE4-B91C-5201CB714055}"/>
    <dgm:cxn modelId="{82BCE1C2-B01E-4128-AD5B-F1C66F67FBAD}" type="presOf" srcId="{3432FE07-459E-4483-BD8B-9FE99823092F}" destId="{F2B42519-4BE0-4263-81AB-A044365E5648}" srcOrd="0" destOrd="0" presId="urn:microsoft.com/office/officeart/2005/8/layout/vList2"/>
    <dgm:cxn modelId="{A748970B-A29B-4D95-B7AE-907D12D28129}" type="presParOf" srcId="{FFA2DB14-985B-4531-B9BA-D397FC0E503E}" destId="{F2B42519-4BE0-4263-81AB-A044365E5648}" srcOrd="0" destOrd="0" presId="urn:microsoft.com/office/officeart/2005/8/layout/vList2"/>
    <dgm:cxn modelId="{D1D98CF2-6D5E-45BC-BC6E-C7FD84968007}" type="presParOf" srcId="{FFA2DB14-985B-4531-B9BA-D397FC0E503E}" destId="{3E38FB00-2374-44B7-A817-D719CD02EE87}" srcOrd="1" destOrd="0" presId="urn:microsoft.com/office/officeart/2005/8/layout/vList2"/>
    <dgm:cxn modelId="{D48669B7-CA88-4C85-9CF0-90F862D30120}" type="presParOf" srcId="{FFA2DB14-985B-4531-B9BA-D397FC0E503E}" destId="{A95D8D1E-6010-4434-9771-90FBB5730037}" srcOrd="2" destOrd="0" presId="urn:microsoft.com/office/officeart/2005/8/layout/vList2"/>
    <dgm:cxn modelId="{90CF3842-1EAF-465D-8400-D9020ECAF2B2}" type="presParOf" srcId="{FFA2DB14-985B-4531-B9BA-D397FC0E503E}" destId="{AEEB1C8A-4D17-4123-BDC7-293B5FB70778}" srcOrd="3" destOrd="0" presId="urn:microsoft.com/office/officeart/2005/8/layout/vList2"/>
    <dgm:cxn modelId="{84904396-A261-4F10-A4CA-5A6A38570010}" type="presParOf" srcId="{FFA2DB14-985B-4531-B9BA-D397FC0E503E}" destId="{CDE71118-1533-4714-AA27-F53199CAAB29}" srcOrd="4" destOrd="0" presId="urn:microsoft.com/office/officeart/2005/8/layout/vList2"/>
    <dgm:cxn modelId="{67A79C21-1906-4477-9CF8-367079ABAC8E}" type="presParOf" srcId="{FFA2DB14-985B-4531-B9BA-D397FC0E503E}" destId="{B67D2070-6749-4A56-8FAA-D159BC3E6A05}" srcOrd="5" destOrd="0" presId="urn:microsoft.com/office/officeart/2005/8/layout/vList2"/>
    <dgm:cxn modelId="{A2D83D36-FE8A-4F17-A69A-200CA8EDA713}" type="presParOf" srcId="{FFA2DB14-985B-4531-B9BA-D397FC0E503E}" destId="{BDFD9C87-DB84-49C3-9561-E376B3C51ADE}" srcOrd="6" destOrd="0" presId="urn:microsoft.com/office/officeart/2005/8/layout/vList2"/>
    <dgm:cxn modelId="{100E1683-B2D8-46DA-ADA7-E96C414D6506}" type="presParOf" srcId="{FFA2DB14-985B-4531-B9BA-D397FC0E503E}" destId="{6E412AE1-7D98-42B7-806C-D14A5B7ED41C}" srcOrd="7" destOrd="0" presId="urn:microsoft.com/office/officeart/2005/8/layout/vList2"/>
    <dgm:cxn modelId="{D73248F3-E6FB-4F9A-845C-383B037989DD}" type="presParOf" srcId="{FFA2DB14-985B-4531-B9BA-D397FC0E503E}" destId="{1C66B6FF-D7CC-4DDB-8A51-6FCE07DBF55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D8268-AEC2-47A7-80C8-05BC4E305591}">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F5FA4F-94C2-4288-9915-E8AA72D16911}">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06C11-D1B8-45C9-91F1-EB98FB8CCF07}">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NZ" sz="2200" kern="1200"/>
            <a:t>Blockchain Technology  (BCT) solves the problem of transfer of value between Internet users without having to rely on a third party</a:t>
          </a:r>
          <a:endParaRPr lang="en-US" sz="2200" kern="1200"/>
        </a:p>
      </dsp:txBody>
      <dsp:txXfrm>
        <a:off x="1058686" y="1808"/>
        <a:ext cx="9456913" cy="916611"/>
      </dsp:txXfrm>
    </dsp:sp>
    <dsp:sp modelId="{C41AFCE8-D291-4D06-B1A4-84CE5EE69C89}">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78E37-04CE-4329-97F6-B608766BBA38}">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974F71-CFF9-410C-B7B3-05CD9B1BC652}">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NZ" sz="2200" kern="1200"/>
            <a:t>Bitcoin is currently the best known application of BCT.  It is one of many digital currencies using BCT. </a:t>
          </a:r>
          <a:endParaRPr lang="en-US" sz="2200" kern="1200"/>
        </a:p>
      </dsp:txBody>
      <dsp:txXfrm>
        <a:off x="1058686" y="1147573"/>
        <a:ext cx="9456913" cy="916611"/>
      </dsp:txXfrm>
    </dsp:sp>
    <dsp:sp modelId="{5BD224A7-3B5D-457F-BFE9-C1418A62EF34}">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FE9CCC-C263-4917-B4CB-9540FD40ADA3}">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3BEAB3-E1B9-4A21-B8B2-B6EB54E635F1}">
      <dsp:nvSpPr>
        <dsp:cNvPr id="0" name=""/>
        <dsp:cNvSpPr/>
      </dsp:nvSpPr>
      <dsp:spPr>
        <a:xfrm>
          <a:off x="1058686" y="2293338"/>
          <a:ext cx="4732020"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NZ" sz="2200" kern="1200"/>
            <a:t>Why digital currency is used?   </a:t>
          </a:r>
          <a:endParaRPr lang="en-US" sz="2200" kern="1200"/>
        </a:p>
      </dsp:txBody>
      <dsp:txXfrm>
        <a:off x="1058686" y="2293338"/>
        <a:ext cx="4732020" cy="916611"/>
      </dsp:txXfrm>
    </dsp:sp>
    <dsp:sp modelId="{1826C26F-5A61-45A8-B366-E80B2F96276E}">
      <dsp:nvSpPr>
        <dsp:cNvPr id="0" name=""/>
        <dsp:cNvSpPr/>
      </dsp:nvSpPr>
      <dsp:spPr>
        <a:xfrm>
          <a:off x="5790706" y="2293338"/>
          <a:ext cx="472489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666750">
            <a:lnSpc>
              <a:spcPct val="90000"/>
            </a:lnSpc>
            <a:spcBef>
              <a:spcPct val="0"/>
            </a:spcBef>
            <a:spcAft>
              <a:spcPct val="35000"/>
            </a:spcAft>
            <a:buNone/>
          </a:pPr>
          <a:r>
            <a:rPr lang="en-NZ" sz="1500" kern="1200"/>
            <a:t>No need to use a central exchange (e.g., banks) for people who know/use Bitcoin u</a:t>
          </a:r>
          <a:endParaRPr lang="en-US" sz="1500" kern="1200"/>
        </a:p>
        <a:p>
          <a:pPr marL="0" lvl="0" indent="0" algn="l" defTabSz="666750">
            <a:lnSpc>
              <a:spcPct val="90000"/>
            </a:lnSpc>
            <a:spcBef>
              <a:spcPct val="0"/>
            </a:spcBef>
            <a:spcAft>
              <a:spcPct val="35000"/>
            </a:spcAft>
            <a:buNone/>
          </a:pPr>
          <a:r>
            <a:rPr lang="en-NZ" sz="1500" kern="1200"/>
            <a:t>Direct exchange between individuals is possible </a:t>
          </a:r>
          <a:endParaRPr lang="en-US" sz="1500" kern="1200"/>
        </a:p>
      </dsp:txBody>
      <dsp:txXfrm>
        <a:off x="5790706" y="2293338"/>
        <a:ext cx="4724893" cy="916611"/>
      </dsp:txXfrm>
    </dsp:sp>
    <dsp:sp modelId="{F3A7467F-6697-4DC3-892B-764872224B41}">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F3B47-64F7-4A48-B627-ABBC5C5CFEE8}">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40C96-93AA-48A2-B26C-1CFED8D7312E}">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NZ" sz="2200" kern="1200"/>
            <a:t>Many more uses for BCT technology other than “currency” !</a:t>
          </a:r>
          <a:endParaRPr lang="en-US" sz="2200" kern="1200"/>
        </a:p>
      </dsp:txBody>
      <dsp:txXfrm>
        <a:off x="1058686" y="3439103"/>
        <a:ext cx="9456913" cy="91661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32554-06F3-411B-AC2E-13E4D6356EEC}">
      <dsp:nvSpPr>
        <dsp:cNvPr id="0" name=""/>
        <dsp:cNvSpPr/>
      </dsp:nvSpPr>
      <dsp:spPr>
        <a:xfrm>
          <a:off x="0" y="249154"/>
          <a:ext cx="6749143" cy="7148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NZ" sz="1300" kern="1200"/>
            <a:t>Every message transmitted between the nodes has to      be approved by a majority of participants of the network through a consensus-based agreement.  The shared public ledger needs an efficient and secure consensus algorithm, which must be fault tolerant, and ensure that: </a:t>
          </a:r>
          <a:endParaRPr lang="en-US" sz="1300" kern="1200"/>
        </a:p>
      </dsp:txBody>
      <dsp:txXfrm>
        <a:off x="34897" y="284051"/>
        <a:ext cx="6679349" cy="645076"/>
      </dsp:txXfrm>
    </dsp:sp>
    <dsp:sp modelId="{2796494D-52CC-409E-BFE0-3CB315DAC7BA}">
      <dsp:nvSpPr>
        <dsp:cNvPr id="0" name=""/>
        <dsp:cNvSpPr/>
      </dsp:nvSpPr>
      <dsp:spPr>
        <a:xfrm>
          <a:off x="0" y="1001464"/>
          <a:ext cx="6749143" cy="714870"/>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NZ" sz="1300" kern="1200" dirty="0"/>
            <a:t>(</a:t>
          </a:r>
          <a:r>
            <a:rPr lang="en-NZ" sz="1300" kern="1200" dirty="0" err="1"/>
            <a:t>i</a:t>
          </a:r>
          <a:r>
            <a:rPr lang="en-NZ" sz="1300" kern="1200" dirty="0"/>
            <a:t>) all nodes simultaneously maintain an identical chain of blocks </a:t>
          </a:r>
          <a:endParaRPr lang="en-US" sz="1300" kern="1200" dirty="0"/>
        </a:p>
      </dsp:txBody>
      <dsp:txXfrm>
        <a:off x="34897" y="1036361"/>
        <a:ext cx="6679349" cy="645076"/>
      </dsp:txXfrm>
    </dsp:sp>
    <dsp:sp modelId="{EEEA40BC-CA70-48D9-A380-805609FE5DEA}">
      <dsp:nvSpPr>
        <dsp:cNvPr id="0" name=""/>
        <dsp:cNvSpPr/>
      </dsp:nvSpPr>
      <dsp:spPr>
        <a:xfrm>
          <a:off x="0" y="1753774"/>
          <a:ext cx="6749143" cy="71487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NZ" sz="1300" kern="1200"/>
            <a:t>(ii) there is no  need for  a central authority to keep malicious adversaries from disrupting the coordination process of reaching consensus. </a:t>
          </a:r>
          <a:endParaRPr lang="en-US" sz="1300" kern="1200"/>
        </a:p>
      </dsp:txBody>
      <dsp:txXfrm>
        <a:off x="34897" y="1788671"/>
        <a:ext cx="6679349" cy="645076"/>
      </dsp:txXfrm>
    </dsp:sp>
    <dsp:sp modelId="{C89CBCA4-EF15-40E2-A409-F85BF0BBE4E4}">
      <dsp:nvSpPr>
        <dsp:cNvPr id="0" name=""/>
        <dsp:cNvSpPr/>
      </dsp:nvSpPr>
      <dsp:spPr>
        <a:xfrm>
          <a:off x="0" y="2506084"/>
          <a:ext cx="6749143" cy="71487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NZ" sz="1300" kern="1200"/>
            <a:t>(iii) the network is resilient to partial failures and “attacks,” such as when a group of nodes are malicious or when a message in transit is corrupted.</a:t>
          </a:r>
          <a:endParaRPr lang="en-US" sz="1300" kern="1200"/>
        </a:p>
      </dsp:txBody>
      <dsp:txXfrm>
        <a:off x="34897" y="2540981"/>
        <a:ext cx="6679349" cy="645076"/>
      </dsp:txXfrm>
    </dsp:sp>
    <dsp:sp modelId="{9A9C5FDC-BF8F-49F0-B857-066A9D4E5350}">
      <dsp:nvSpPr>
        <dsp:cNvPr id="0" name=""/>
        <dsp:cNvSpPr/>
      </dsp:nvSpPr>
      <dsp:spPr>
        <a:xfrm>
          <a:off x="0" y="3258394"/>
          <a:ext cx="6749143" cy="71487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NZ" sz="1300" kern="1200"/>
            <a:t>Important consensus method properties: persistence and liveness. </a:t>
          </a:r>
          <a:endParaRPr lang="en-US" sz="1300" kern="1200"/>
        </a:p>
      </dsp:txBody>
      <dsp:txXfrm>
        <a:off x="34897" y="3293291"/>
        <a:ext cx="6679349" cy="645076"/>
      </dsp:txXfrm>
    </dsp:sp>
    <dsp:sp modelId="{DC6BBE5C-9983-4E00-89AC-533A728C99EA}">
      <dsp:nvSpPr>
        <dsp:cNvPr id="0" name=""/>
        <dsp:cNvSpPr/>
      </dsp:nvSpPr>
      <dsp:spPr>
        <a:xfrm>
          <a:off x="0" y="3973264"/>
          <a:ext cx="6749143" cy="766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285" tIns="16510" rIns="92456" bIns="16510" numCol="1" spcCol="1270" anchor="t" anchorCtr="0">
          <a:noAutofit/>
        </a:bodyPr>
        <a:lstStyle/>
        <a:p>
          <a:pPr marL="57150" lvl="1" indent="-57150" algn="l" defTabSz="444500">
            <a:lnSpc>
              <a:spcPct val="90000"/>
            </a:lnSpc>
            <a:spcBef>
              <a:spcPct val="0"/>
            </a:spcBef>
            <a:spcAft>
              <a:spcPct val="20000"/>
            </a:spcAft>
            <a:buChar char="•"/>
          </a:pPr>
          <a:r>
            <a:rPr lang="en-NZ" sz="1000" kern="1200"/>
            <a:t>Persistence guarantees the consistent response from the system regarding the state of a transaction. For example, if one node on the network states that a transaction is in the “stable” state, then the other nodes on the network should also report it as stable, if queried and responded to honestly. </a:t>
          </a:r>
          <a:endParaRPr lang="en-US" sz="1000" kern="1200"/>
        </a:p>
        <a:p>
          <a:pPr marL="57150" lvl="1" indent="-57150" algn="l" defTabSz="444500">
            <a:lnSpc>
              <a:spcPct val="90000"/>
            </a:lnSpc>
            <a:spcBef>
              <a:spcPct val="0"/>
            </a:spcBef>
            <a:spcAft>
              <a:spcPct val="20000"/>
            </a:spcAft>
            <a:buChar char="•"/>
          </a:pPr>
          <a:r>
            <a:rPr lang="en-NZ" sz="1000" kern="1200"/>
            <a:t>Liveness states that all nodes or processes eventually agree on a decision or a value. It may take a sufficient amount of time for reaching the agreement. </a:t>
          </a:r>
          <a:endParaRPr lang="en-US" sz="1000" kern="1200"/>
        </a:p>
      </dsp:txBody>
      <dsp:txXfrm>
        <a:off x="0" y="3973264"/>
        <a:ext cx="6749143" cy="766935"/>
      </dsp:txXfrm>
    </dsp:sp>
    <dsp:sp modelId="{76E78ECB-6048-4585-B40C-7E71050C3161}">
      <dsp:nvSpPr>
        <dsp:cNvPr id="0" name=""/>
        <dsp:cNvSpPr/>
      </dsp:nvSpPr>
      <dsp:spPr>
        <a:xfrm>
          <a:off x="0" y="4740199"/>
          <a:ext cx="6749143" cy="714870"/>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NZ" sz="1300" kern="1200"/>
            <a:t>The combination of persistence and liveness ensures that transaction ledger is robust:  only authentic transactions are approved and become permanent.</a:t>
          </a:r>
          <a:endParaRPr lang="en-US" sz="1300" kern="1200"/>
        </a:p>
      </dsp:txBody>
      <dsp:txXfrm>
        <a:off x="34897" y="4775096"/>
        <a:ext cx="6679349" cy="645076"/>
      </dsp:txXfrm>
    </dsp:sp>
    <dsp:sp modelId="{53AA76BF-E959-4435-BD9A-2DE308A95A41}">
      <dsp:nvSpPr>
        <dsp:cNvPr id="0" name=""/>
        <dsp:cNvSpPr/>
      </dsp:nvSpPr>
      <dsp:spPr>
        <a:xfrm>
          <a:off x="0" y="5492509"/>
          <a:ext cx="6749143" cy="7148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NZ" sz="1300" kern="1200"/>
            <a:t>For a comprehensive overview, of consensus protocols  see section 5 of Ismail  et al., 2019</a:t>
          </a:r>
          <a:endParaRPr lang="en-US" sz="1300" kern="1200"/>
        </a:p>
      </dsp:txBody>
      <dsp:txXfrm>
        <a:off x="34897" y="5527406"/>
        <a:ext cx="6679349" cy="645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538698-B018-4C8F-97E2-E9AD4616C8FA}">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69FDFE-57E5-4549-B67F-B2665021352C}">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CE584F-4062-486E-8E2F-B14CE76380A1}">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33450">
            <a:lnSpc>
              <a:spcPct val="90000"/>
            </a:lnSpc>
            <a:spcBef>
              <a:spcPct val="0"/>
            </a:spcBef>
            <a:spcAft>
              <a:spcPct val="35000"/>
            </a:spcAft>
            <a:buNone/>
          </a:pPr>
          <a:r>
            <a:rPr lang="en-NZ" sz="2100" kern="1200"/>
            <a:t>1: “…as blockchain technology ....[is]to be deployed in various applications, it is critical to gain an in-depth understanding of the security and privacy properties of blockchain and the degree of trust that blockchain may provide. “</a:t>
          </a:r>
          <a:endParaRPr lang="en-US" sz="2100" kern="1200"/>
        </a:p>
      </dsp:txBody>
      <dsp:txXfrm>
        <a:off x="1509882" y="708097"/>
        <a:ext cx="9005717" cy="1307257"/>
      </dsp:txXfrm>
    </dsp:sp>
    <dsp:sp modelId="{59EFBAB5-5BD7-483B-B117-68B219661F18}">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5188B5-7F08-4227-994B-86C458985082}">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E07EA0-C27D-46AC-A097-66B9397C0CBF}">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33450">
            <a:lnSpc>
              <a:spcPct val="90000"/>
            </a:lnSpc>
            <a:spcBef>
              <a:spcPct val="0"/>
            </a:spcBef>
            <a:spcAft>
              <a:spcPct val="35000"/>
            </a:spcAft>
            <a:buNone/>
          </a:pPr>
          <a:r>
            <a:rPr lang="en-NZ" sz="2100" kern="1200"/>
            <a:t>2: “Such understanding may shed light on the root causes of vulnerabilities in current blockchain deployment models and provide foresight and technological innovation on robust defense techniques and countermeasures.”</a:t>
          </a:r>
          <a:endParaRPr lang="en-US" sz="2100" kern="1200"/>
        </a:p>
      </dsp:txBody>
      <dsp:txXfrm>
        <a:off x="1509882" y="2342169"/>
        <a:ext cx="9005717" cy="1307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0D6293-B81E-4BC5-8FB0-F372FFBF36E5}">
      <dsp:nvSpPr>
        <dsp:cNvPr id="0" name=""/>
        <dsp:cNvSpPr/>
      </dsp:nvSpPr>
      <dsp:spPr>
        <a:xfrm>
          <a:off x="0" y="130486"/>
          <a:ext cx="6263640" cy="83795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What is Blockchain? </a:t>
          </a:r>
          <a:endParaRPr lang="en-US" sz="1500" kern="1200"/>
        </a:p>
      </dsp:txBody>
      <dsp:txXfrm>
        <a:off x="40905" y="171391"/>
        <a:ext cx="6181830" cy="756142"/>
      </dsp:txXfrm>
    </dsp:sp>
    <dsp:sp modelId="{09F9E0EE-6621-459A-8B93-B7F23F6061E5}">
      <dsp:nvSpPr>
        <dsp:cNvPr id="0" name=""/>
        <dsp:cNvSpPr/>
      </dsp:nvSpPr>
      <dsp:spPr>
        <a:xfrm>
          <a:off x="0" y="1011638"/>
          <a:ext cx="6263640" cy="837952"/>
        </a:xfrm>
        <a:prstGeom prst="round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A </a:t>
          </a:r>
          <a:r>
            <a:rPr lang="en-US" sz="1500" kern="1200"/>
            <a:t>distributed public ledger. </a:t>
          </a:r>
        </a:p>
      </dsp:txBody>
      <dsp:txXfrm>
        <a:off x="40905" y="1052543"/>
        <a:ext cx="6181830" cy="756142"/>
      </dsp:txXfrm>
    </dsp:sp>
    <dsp:sp modelId="{D00DAF50-DFFD-4798-AD90-7FAE812574C8}">
      <dsp:nvSpPr>
        <dsp:cNvPr id="0" name=""/>
        <dsp:cNvSpPr/>
      </dsp:nvSpPr>
      <dsp:spPr>
        <a:xfrm>
          <a:off x="0" y="1892791"/>
          <a:ext cx="6263640" cy="837952"/>
        </a:xfrm>
        <a:prstGeom prst="round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Records and verifies all crypto currency (e.g., Bitcoin) transactions on the open, decentralized,  peer-to-peer networked system for this cryptocurrency </a:t>
          </a:r>
        </a:p>
      </dsp:txBody>
      <dsp:txXfrm>
        <a:off x="40905" y="1933696"/>
        <a:ext cx="6181830" cy="756142"/>
      </dsp:txXfrm>
    </dsp:sp>
    <dsp:sp modelId="{07D1F27D-B72A-4A26-A07C-1FFC41911788}">
      <dsp:nvSpPr>
        <dsp:cNvPr id="0" name=""/>
        <dsp:cNvSpPr/>
      </dsp:nvSpPr>
      <dsp:spPr>
        <a:xfrm>
          <a:off x="0" y="2773943"/>
          <a:ext cx="6263640" cy="837952"/>
        </a:xfrm>
        <a:prstGeom prst="round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Capable of preventing double spending </a:t>
          </a:r>
        </a:p>
      </dsp:txBody>
      <dsp:txXfrm>
        <a:off x="40905" y="2814848"/>
        <a:ext cx="6181830" cy="756142"/>
      </dsp:txXfrm>
    </dsp:sp>
    <dsp:sp modelId="{7C2CB3A6-FE21-44F6-89B8-1B48F4DE3A1F}">
      <dsp:nvSpPr>
        <dsp:cNvPr id="0" name=""/>
        <dsp:cNvSpPr/>
      </dsp:nvSpPr>
      <dsp:spPr>
        <a:xfrm>
          <a:off x="0" y="3655096"/>
          <a:ext cx="6263640" cy="837952"/>
        </a:xfrm>
        <a:prstGeom prst="round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Transaction records are organized as a hierarchically expanding chain of blocks . Each block guarded by cryptography techniques to enforce strong integrity of its transaction records. </a:t>
          </a:r>
        </a:p>
      </dsp:txBody>
      <dsp:txXfrm>
        <a:off x="40905" y="3696001"/>
        <a:ext cx="6181830" cy="756142"/>
      </dsp:txXfrm>
    </dsp:sp>
    <dsp:sp modelId="{B67D1C2B-B8E1-4422-824F-A6D143B132F0}">
      <dsp:nvSpPr>
        <dsp:cNvPr id="0" name=""/>
        <dsp:cNvSpPr/>
      </dsp:nvSpPr>
      <dsp:spPr>
        <a:xfrm>
          <a:off x="0" y="4536249"/>
          <a:ext cx="6263640" cy="837952"/>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New blocks can only be committed into the global blockchain upon a  successful completion of the decentralized consensus procedure (e.g., PoW – proof  of work).</a:t>
          </a:r>
        </a:p>
      </dsp:txBody>
      <dsp:txXfrm>
        <a:off x="40905" y="4577154"/>
        <a:ext cx="6181830" cy="756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DC9B4-28B2-488F-96A2-B29EDAB4484C}">
      <dsp:nvSpPr>
        <dsp:cNvPr id="0" name=""/>
        <dsp:cNvSpPr/>
      </dsp:nvSpPr>
      <dsp:spPr>
        <a:xfrm>
          <a:off x="0" y="267618"/>
          <a:ext cx="6720736" cy="17005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NZ" sz="2400" kern="1200"/>
            <a:t>The distributed ledger replaces the centrally managed ledger. </a:t>
          </a:r>
          <a:endParaRPr lang="en-US" sz="2400" kern="1200"/>
        </a:p>
      </dsp:txBody>
      <dsp:txXfrm>
        <a:off x="83016" y="350634"/>
        <a:ext cx="6554704" cy="1534563"/>
      </dsp:txXfrm>
    </dsp:sp>
    <dsp:sp modelId="{914B0B95-21BB-4B68-84F5-B83DE07464AA}">
      <dsp:nvSpPr>
        <dsp:cNvPr id="0" name=""/>
        <dsp:cNvSpPr/>
      </dsp:nvSpPr>
      <dsp:spPr>
        <a:xfrm>
          <a:off x="0" y="1968213"/>
          <a:ext cx="6720736"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8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a:t>All transactions within a block are recorded and visible. Full transparency for every transaction  can be achieved </a:t>
          </a:r>
          <a:endParaRPr lang="en-US" sz="1900" kern="1200"/>
        </a:p>
        <a:p>
          <a:pPr marL="171450" lvl="1" indent="-171450" algn="l" defTabSz="844550">
            <a:lnSpc>
              <a:spcPct val="90000"/>
            </a:lnSpc>
            <a:spcBef>
              <a:spcPct val="0"/>
            </a:spcBef>
            <a:spcAft>
              <a:spcPct val="20000"/>
            </a:spcAft>
            <a:buChar char="•"/>
          </a:pPr>
          <a:r>
            <a:rPr lang="en-NZ" sz="1900" kern="1200"/>
            <a:t>And can never be changed (“Immutable”). </a:t>
          </a:r>
          <a:endParaRPr lang="en-US" sz="1900" kern="1200"/>
        </a:p>
      </dsp:txBody>
      <dsp:txXfrm>
        <a:off x="0" y="1968213"/>
        <a:ext cx="6720736" cy="919080"/>
      </dsp:txXfrm>
    </dsp:sp>
    <dsp:sp modelId="{FDBC832D-FE79-44AC-BB50-8A502EA69461}">
      <dsp:nvSpPr>
        <dsp:cNvPr id="0" name=""/>
        <dsp:cNvSpPr/>
      </dsp:nvSpPr>
      <dsp:spPr>
        <a:xfrm>
          <a:off x="0" y="2887293"/>
          <a:ext cx="6720736" cy="1700595"/>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NZ" sz="2400" kern="1200" dirty="0"/>
            <a:t>Public, private, hybrid  blockchains: read about private and public cryptocurrencies here </a:t>
          </a:r>
          <a:r>
            <a:rPr lang="en-NZ" sz="2400" kern="1200" dirty="0">
              <a:hlinkClick xmlns:r="http://schemas.openxmlformats.org/officeDocument/2006/relationships" r:id="rId1"/>
            </a:rPr>
            <a:t>https://www.nasdaq.com/article/know-your-coins-public-vs-private-cryptocurrencies-cm849588</a:t>
          </a:r>
          <a:r>
            <a:rPr lang="en-NZ" sz="2400" kern="1200" dirty="0"/>
            <a:t> </a:t>
          </a:r>
          <a:endParaRPr lang="en-US" sz="2400" kern="1200" dirty="0"/>
        </a:p>
      </dsp:txBody>
      <dsp:txXfrm>
        <a:off x="83016" y="2970309"/>
        <a:ext cx="6554704" cy="1534563"/>
      </dsp:txXfrm>
    </dsp:sp>
    <dsp:sp modelId="{8985E6EA-7E0E-4EAD-955F-35F6E10C6380}">
      <dsp:nvSpPr>
        <dsp:cNvPr id="0" name=""/>
        <dsp:cNvSpPr/>
      </dsp:nvSpPr>
      <dsp:spPr>
        <a:xfrm>
          <a:off x="0" y="4587888"/>
          <a:ext cx="6720736" cy="1192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8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a:t>Public (e.g., </a:t>
          </a:r>
          <a:r>
            <a:rPr lang="en-NZ" sz="1900" kern="1200">
              <a:hlinkClick xmlns:r="http://schemas.openxmlformats.org/officeDocument/2006/relationships" r:id="rId2"/>
            </a:rPr>
            <a:t>bitcoin</a:t>
          </a:r>
          <a:r>
            <a:rPr lang="en-NZ" sz="1900" kern="1200"/>
            <a:t>) protect anonymity (</a:t>
          </a:r>
          <a:r>
            <a:rPr lang="en-NZ" sz="1900" b="1" kern="1200"/>
            <a:t>not privacy</a:t>
          </a:r>
          <a:r>
            <a:rPr lang="en-NZ" sz="1900" kern="1200"/>
            <a:t>), transactions fully traceable.</a:t>
          </a:r>
          <a:endParaRPr lang="en-US" sz="1900" kern="1200"/>
        </a:p>
        <a:p>
          <a:pPr marL="171450" lvl="1" indent="-171450" algn="l" defTabSz="844550">
            <a:lnSpc>
              <a:spcPct val="90000"/>
            </a:lnSpc>
            <a:spcBef>
              <a:spcPct val="0"/>
            </a:spcBef>
            <a:spcAft>
              <a:spcPct val="20000"/>
            </a:spcAft>
            <a:buChar char="•"/>
          </a:pPr>
          <a:r>
            <a:rPr lang="en-NZ" sz="1900" kern="1200"/>
            <a:t>Private (e.g., </a:t>
          </a:r>
          <a:r>
            <a:rPr lang="en-NZ" sz="1900" kern="1200">
              <a:hlinkClick xmlns:r="http://schemas.openxmlformats.org/officeDocument/2006/relationships" r:id="rId3"/>
            </a:rPr>
            <a:t>particl</a:t>
          </a:r>
          <a:r>
            <a:rPr lang="en-NZ" sz="1900" kern="1200"/>
            <a:t>)  aim to protect privacy and make transactions untraceable .</a:t>
          </a:r>
          <a:endParaRPr lang="en-US" sz="1900" kern="1200"/>
        </a:p>
      </dsp:txBody>
      <dsp:txXfrm>
        <a:off x="0" y="4587888"/>
        <a:ext cx="6720736" cy="11923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18A95-9E41-4A77-8472-97521314B541}">
      <dsp:nvSpPr>
        <dsp:cNvPr id="0" name=""/>
        <dsp:cNvSpPr/>
      </dsp:nvSpPr>
      <dsp:spPr>
        <a:xfrm>
          <a:off x="0" y="610379"/>
          <a:ext cx="6806242" cy="13747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a:t>A network of “miners”, ordinary users, and currency exchanges (where the cryptocurrency is traded against  other currencies). All nodes have a Public key available to other nodes, and a private key. </a:t>
          </a:r>
          <a:endParaRPr lang="en-US" sz="1600" kern="1200"/>
        </a:p>
      </dsp:txBody>
      <dsp:txXfrm>
        <a:off x="67110" y="677489"/>
        <a:ext cx="6672022" cy="1240530"/>
      </dsp:txXfrm>
    </dsp:sp>
    <dsp:sp modelId="{20D49A05-1BD8-49DF-965D-0DB65736DCAF}">
      <dsp:nvSpPr>
        <dsp:cNvPr id="0" name=""/>
        <dsp:cNvSpPr/>
      </dsp:nvSpPr>
      <dsp:spPr>
        <a:xfrm>
          <a:off x="0" y="2031210"/>
          <a:ext cx="6806242" cy="137475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The starting block is created by a miner. Specialised software for mining.  Objective: to create a hash (used as a block ID) that meets certain “difficulty“ conditions, for example a  hash starting with 0000. Calibrated periodically to  maintain the level of difficulty. The block header contains a variable part,  a “nonce” that can be changed till the resulting hash meets  the condition.  </a:t>
          </a:r>
          <a:endParaRPr lang="en-US" sz="1600" kern="1200" dirty="0"/>
        </a:p>
      </dsp:txBody>
      <dsp:txXfrm>
        <a:off x="67110" y="2098320"/>
        <a:ext cx="6672022" cy="1240530"/>
      </dsp:txXfrm>
    </dsp:sp>
    <dsp:sp modelId="{9EBCFDC2-C53B-4AF4-8993-199AFE1244B6}">
      <dsp:nvSpPr>
        <dsp:cNvPr id="0" name=""/>
        <dsp:cNvSpPr/>
      </dsp:nvSpPr>
      <dsp:spPr>
        <a:xfrm>
          <a:off x="0" y="3452040"/>
          <a:ext cx="6806242" cy="137475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Miners calculate the hash (compete to  do so) for a  transaction(S) created by other users,  and make them  into a block. All miners verify the block then add it to the blockchain copy they have. </a:t>
          </a:r>
          <a:endParaRPr lang="en-US" sz="1600" kern="1200" dirty="0"/>
        </a:p>
      </dsp:txBody>
      <dsp:txXfrm>
        <a:off x="67110" y="3519150"/>
        <a:ext cx="6672022" cy="1240530"/>
      </dsp:txXfrm>
    </dsp:sp>
    <dsp:sp modelId="{C1E083DF-A7ED-49C6-8954-D77D8E669AF1}">
      <dsp:nvSpPr>
        <dsp:cNvPr id="0" name=""/>
        <dsp:cNvSpPr/>
      </dsp:nvSpPr>
      <dsp:spPr>
        <a:xfrm>
          <a:off x="0" y="4872870"/>
          <a:ext cx="6806242" cy="137475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Miners earn a transaction  fee. May earn a subsidy ,  i.e., some fixed amount of the cryptocurrency</a:t>
          </a:r>
          <a:endParaRPr lang="en-US" sz="1600" kern="1200" dirty="0"/>
        </a:p>
      </dsp:txBody>
      <dsp:txXfrm>
        <a:off x="67110" y="4939980"/>
        <a:ext cx="6672022" cy="12405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079AF-1CBD-4B60-94BC-608ECBB0E72F}">
      <dsp:nvSpPr>
        <dsp:cNvPr id="0" name=""/>
        <dsp:cNvSpPr/>
      </dsp:nvSpPr>
      <dsp:spPr>
        <a:xfrm>
          <a:off x="0" y="595079"/>
          <a:ext cx="7205932" cy="95340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NZ" sz="2400" kern="1200"/>
            <a:t>Data privacy protection</a:t>
          </a:r>
          <a:endParaRPr lang="en-US" sz="2400" kern="1200"/>
        </a:p>
      </dsp:txBody>
      <dsp:txXfrm>
        <a:off x="46541" y="641620"/>
        <a:ext cx="7112850" cy="860321"/>
      </dsp:txXfrm>
    </dsp:sp>
    <dsp:sp modelId="{AD4C19A7-9C45-49CC-9CEF-6CE33ED68854}">
      <dsp:nvSpPr>
        <dsp:cNvPr id="0" name=""/>
        <dsp:cNvSpPr/>
      </dsp:nvSpPr>
      <dsp:spPr>
        <a:xfrm>
          <a:off x="0" y="1617602"/>
          <a:ext cx="7205932" cy="953403"/>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NZ" sz="2400" kern="1200"/>
            <a:t>Supply chain</a:t>
          </a:r>
          <a:endParaRPr lang="en-US" sz="2400" kern="1200"/>
        </a:p>
      </dsp:txBody>
      <dsp:txXfrm>
        <a:off x="46541" y="1664143"/>
        <a:ext cx="7112850" cy="860321"/>
      </dsp:txXfrm>
    </dsp:sp>
    <dsp:sp modelId="{EEC53059-8D08-405B-9A82-664B31B0195D}">
      <dsp:nvSpPr>
        <dsp:cNvPr id="0" name=""/>
        <dsp:cNvSpPr/>
      </dsp:nvSpPr>
      <dsp:spPr>
        <a:xfrm>
          <a:off x="0" y="2640126"/>
          <a:ext cx="7205932" cy="953403"/>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NZ" sz="2400" kern="1200" dirty="0"/>
            <a:t>Other: </a:t>
          </a:r>
          <a:r>
            <a:rPr lang="en-NZ" sz="2400" kern="1200" dirty="0">
              <a:hlinkClick xmlns:r="http://schemas.openxmlformats.org/officeDocument/2006/relationships" r:id="rId1"/>
            </a:rPr>
            <a:t>government</a:t>
          </a:r>
          <a:r>
            <a:rPr lang="en-NZ" sz="2400" kern="1200" dirty="0"/>
            <a:t>, </a:t>
          </a:r>
          <a:r>
            <a:rPr lang="en-NZ" sz="2400" kern="1200" dirty="0">
              <a:hlinkClick xmlns:r="http://schemas.openxmlformats.org/officeDocument/2006/relationships" r:id="rId2"/>
            </a:rPr>
            <a:t>banks</a:t>
          </a:r>
          <a:r>
            <a:rPr lang="en-NZ" sz="2400" kern="1200" dirty="0"/>
            <a:t>, </a:t>
          </a:r>
          <a:r>
            <a:rPr lang="en-NZ" sz="2400" kern="1200" dirty="0">
              <a:hlinkClick xmlns:r="http://schemas.openxmlformats.org/officeDocument/2006/relationships" r:id="rId3"/>
            </a:rPr>
            <a:t>insurers</a:t>
          </a:r>
          <a:r>
            <a:rPr lang="en-NZ" sz="2400" kern="1200" dirty="0"/>
            <a:t>, </a:t>
          </a:r>
          <a:r>
            <a:rPr lang="en-NZ" sz="2400" kern="1200" dirty="0">
              <a:hlinkClick xmlns:r="http://schemas.openxmlformats.org/officeDocument/2006/relationships" r:id="rId4"/>
            </a:rPr>
            <a:t>utility companies</a:t>
          </a:r>
          <a:r>
            <a:rPr lang="en-NZ" sz="2400" kern="1200" dirty="0"/>
            <a:t>, rental industry, property sales, notarised transactions</a:t>
          </a:r>
          <a:endParaRPr lang="en-US" sz="2400" kern="1200" dirty="0"/>
        </a:p>
      </dsp:txBody>
      <dsp:txXfrm>
        <a:off x="46541" y="2686667"/>
        <a:ext cx="7112850" cy="860321"/>
      </dsp:txXfrm>
    </dsp:sp>
    <dsp:sp modelId="{AD810FF3-E2B1-49BF-BFAE-0F5AC16D17FE}">
      <dsp:nvSpPr>
        <dsp:cNvPr id="0" name=""/>
        <dsp:cNvSpPr/>
      </dsp:nvSpPr>
      <dsp:spPr>
        <a:xfrm>
          <a:off x="0" y="3662650"/>
          <a:ext cx="7205932" cy="953403"/>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NZ" sz="2400" kern="1200">
              <a:hlinkClick xmlns:r="http://schemas.openxmlformats.org/officeDocument/2006/relationships" r:id="rId5"/>
            </a:rPr>
            <a:t>Ethereum , smart contract</a:t>
          </a:r>
          <a:endParaRPr lang="en-US" sz="2400" kern="1200"/>
        </a:p>
      </dsp:txBody>
      <dsp:txXfrm>
        <a:off x="46541" y="3709191"/>
        <a:ext cx="7112850" cy="860321"/>
      </dsp:txXfrm>
    </dsp:sp>
    <dsp:sp modelId="{9063AEAF-4B8F-4A9C-890E-C897BAF8B78A}">
      <dsp:nvSpPr>
        <dsp:cNvPr id="0" name=""/>
        <dsp:cNvSpPr/>
      </dsp:nvSpPr>
      <dsp:spPr>
        <a:xfrm>
          <a:off x="0" y="4685174"/>
          <a:ext cx="7205932" cy="953403"/>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NZ" sz="2400" kern="1200">
              <a:hlinkClick xmlns:r="http://schemas.openxmlformats.org/officeDocument/2006/relationships" r:id="rId6"/>
            </a:rPr>
            <a:t>Hyperledger</a:t>
          </a:r>
          <a:br>
            <a:rPr lang="en-NZ" sz="2400" kern="1200"/>
          </a:br>
          <a:endParaRPr lang="en-US" sz="2400" kern="1200"/>
        </a:p>
      </dsp:txBody>
      <dsp:txXfrm>
        <a:off x="46541" y="4731715"/>
        <a:ext cx="7112850" cy="86032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04C84-64A4-4045-AC1B-31584183E521}">
      <dsp:nvSpPr>
        <dsp:cNvPr id="0" name=""/>
        <dsp:cNvSpPr/>
      </dsp:nvSpPr>
      <dsp:spPr>
        <a:xfrm>
          <a:off x="0" y="14354"/>
          <a:ext cx="6538927" cy="9991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NZ" sz="1400" kern="1200" dirty="0"/>
            <a:t>The blockchain is a distributed database. Replicated on “all”  participant nodes (computers, hosts) . The blockchain consists of a chain of blocks, where every block contains data (for instance a financial  transaction, record, a file,  or a personal data record).  </a:t>
          </a:r>
          <a:endParaRPr lang="en-US" sz="1400" kern="1200" dirty="0"/>
        </a:p>
      </dsp:txBody>
      <dsp:txXfrm>
        <a:off x="48776" y="63130"/>
        <a:ext cx="6441375" cy="901628"/>
      </dsp:txXfrm>
    </dsp:sp>
    <dsp:sp modelId="{FC9704B3-5A41-4BEC-B582-452E21A5EC8E}">
      <dsp:nvSpPr>
        <dsp:cNvPr id="0" name=""/>
        <dsp:cNvSpPr/>
      </dsp:nvSpPr>
      <dsp:spPr>
        <a:xfrm>
          <a:off x="0" y="1013534"/>
          <a:ext cx="6538927"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611" tIns="17780" rIns="99568" bIns="17780" numCol="1" spcCol="1270" anchor="t" anchorCtr="0">
          <a:noAutofit/>
        </a:bodyPr>
        <a:lstStyle/>
        <a:p>
          <a:pPr marL="57150" lvl="1" indent="-57150" algn="l" defTabSz="488950">
            <a:lnSpc>
              <a:spcPct val="90000"/>
            </a:lnSpc>
            <a:spcBef>
              <a:spcPct val="0"/>
            </a:spcBef>
            <a:spcAft>
              <a:spcPct val="20000"/>
            </a:spcAft>
            <a:buChar char="•"/>
          </a:pPr>
          <a:r>
            <a:rPr lang="en-NZ" sz="1100" kern="1200"/>
            <a:t>Bitcoin blockchain: </a:t>
          </a:r>
          <a:r>
            <a:rPr lang="en-NZ" sz="1100" b="1" kern="1200">
              <a:hlinkClick xmlns:r="http://schemas.openxmlformats.org/officeDocument/2006/relationships" r:id="rId1"/>
            </a:rPr>
            <a:t>over 190 GB</a:t>
          </a:r>
          <a:r>
            <a:rPr lang="en-NZ" sz="1100" kern="1200"/>
            <a:t>  in 2019, over 317 GB in February 2021 . </a:t>
          </a:r>
          <a:r>
            <a:rPr lang="en-NZ" sz="1100" kern="1200">
              <a:hlinkClick xmlns:r="http://schemas.openxmlformats.org/officeDocument/2006/relationships" r:id="rId1"/>
            </a:rPr>
            <a:t>https://www.statista.com/statistics/647523/worldwide-bitcoin-blockchain-size/</a:t>
          </a:r>
          <a:r>
            <a:rPr lang="en-NZ" sz="1100" kern="1200"/>
            <a:t>   </a:t>
          </a:r>
          <a:endParaRPr lang="en-US" sz="1100" kern="1200"/>
        </a:p>
      </dsp:txBody>
      <dsp:txXfrm>
        <a:off x="0" y="1013534"/>
        <a:ext cx="6538927" cy="347760"/>
      </dsp:txXfrm>
    </dsp:sp>
    <dsp:sp modelId="{2DBA53AF-2629-4B00-A8DB-15A13EC85D4E}">
      <dsp:nvSpPr>
        <dsp:cNvPr id="0" name=""/>
        <dsp:cNvSpPr/>
      </dsp:nvSpPr>
      <dsp:spPr>
        <a:xfrm>
          <a:off x="0" y="1361294"/>
          <a:ext cx="6538927" cy="99918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NZ" sz="1400" kern="1200"/>
            <a:t>When a new block  (e.g., a record of a new transaction) is to be added to the chain, </a:t>
          </a:r>
          <a:r>
            <a:rPr lang="en-NZ" sz="1400" b="1" kern="1200"/>
            <a:t>it has to be verified by the network of nodes</a:t>
          </a:r>
          <a:r>
            <a:rPr lang="en-NZ" sz="1400" kern="1200"/>
            <a:t> first, and once this is done, the transaction record can be inserted in the blockchain. </a:t>
          </a:r>
          <a:endParaRPr lang="en-US" sz="1400" kern="1200"/>
        </a:p>
      </dsp:txBody>
      <dsp:txXfrm>
        <a:off x="48776" y="1410070"/>
        <a:ext cx="6441375" cy="901628"/>
      </dsp:txXfrm>
    </dsp:sp>
    <dsp:sp modelId="{8A81D2EC-8224-42EA-AEDB-8823B841A969}">
      <dsp:nvSpPr>
        <dsp:cNvPr id="0" name=""/>
        <dsp:cNvSpPr/>
      </dsp:nvSpPr>
      <dsp:spPr>
        <a:xfrm>
          <a:off x="0" y="2360474"/>
          <a:ext cx="6538927"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611" tIns="17780" rIns="99568" bIns="17780" numCol="1" spcCol="1270" anchor="t" anchorCtr="0">
          <a:noAutofit/>
        </a:bodyPr>
        <a:lstStyle/>
        <a:p>
          <a:pPr marL="57150" lvl="1" indent="-57150" algn="l" defTabSz="488950">
            <a:lnSpc>
              <a:spcPct val="90000"/>
            </a:lnSpc>
            <a:spcBef>
              <a:spcPct val="0"/>
            </a:spcBef>
            <a:spcAft>
              <a:spcPct val="20000"/>
            </a:spcAft>
            <a:buChar char="•"/>
          </a:pPr>
          <a:r>
            <a:rPr lang="en-NZ" sz="1100" kern="1200"/>
            <a:t>The mining and the consensus protocols govern this phase </a:t>
          </a:r>
          <a:endParaRPr lang="en-US" sz="1100" kern="1200"/>
        </a:p>
      </dsp:txBody>
      <dsp:txXfrm>
        <a:off x="0" y="2360474"/>
        <a:ext cx="6538927" cy="231840"/>
      </dsp:txXfrm>
    </dsp:sp>
    <dsp:sp modelId="{DDD60DF1-B067-4AFA-8C80-3247A2B2E3D1}">
      <dsp:nvSpPr>
        <dsp:cNvPr id="0" name=""/>
        <dsp:cNvSpPr/>
      </dsp:nvSpPr>
      <dsp:spPr>
        <a:xfrm>
          <a:off x="0" y="2592314"/>
          <a:ext cx="6538927" cy="999180"/>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NZ" sz="1400" kern="1200"/>
            <a:t>It is </a:t>
          </a:r>
          <a:r>
            <a:rPr lang="en-NZ" sz="1400" b="1" kern="1200"/>
            <a:t>impossible to modify  the data stored in the blockchain.  </a:t>
          </a:r>
          <a:endParaRPr lang="en-US" sz="1400" kern="1200"/>
        </a:p>
      </dsp:txBody>
      <dsp:txXfrm>
        <a:off x="48776" y="2641090"/>
        <a:ext cx="6441375" cy="901628"/>
      </dsp:txXfrm>
    </dsp:sp>
    <dsp:sp modelId="{04C44EBC-3E85-4373-BB19-6C081270C27F}">
      <dsp:nvSpPr>
        <dsp:cNvPr id="0" name=""/>
        <dsp:cNvSpPr/>
      </dsp:nvSpPr>
      <dsp:spPr>
        <a:xfrm>
          <a:off x="0" y="3591494"/>
          <a:ext cx="6538927"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611" tIns="17780" rIns="99568" bIns="17780" numCol="1" spcCol="1270" anchor="t" anchorCtr="0">
          <a:noAutofit/>
        </a:bodyPr>
        <a:lstStyle/>
        <a:p>
          <a:pPr marL="57150" lvl="1" indent="-57150" algn="l" defTabSz="488950">
            <a:lnSpc>
              <a:spcPct val="90000"/>
            </a:lnSpc>
            <a:spcBef>
              <a:spcPct val="0"/>
            </a:spcBef>
            <a:spcAft>
              <a:spcPct val="20000"/>
            </a:spcAft>
            <a:buChar char="•"/>
          </a:pPr>
          <a:r>
            <a:rPr lang="en-NZ" sz="1100" kern="1200"/>
            <a:t>The blocks are connected with each other in a way that if a node wants to edit the content of one block it will be necessary to edit all following blocks, moreover for to edit a block,  the consensus of other nodes  will be needed. </a:t>
          </a:r>
          <a:endParaRPr lang="en-US" sz="1100" kern="1200"/>
        </a:p>
        <a:p>
          <a:pPr marL="57150" lvl="1" indent="-57150" algn="l" defTabSz="488950">
            <a:lnSpc>
              <a:spcPct val="90000"/>
            </a:lnSpc>
            <a:spcBef>
              <a:spcPct val="0"/>
            </a:spcBef>
            <a:spcAft>
              <a:spcPct val="20000"/>
            </a:spcAft>
            <a:buChar char="•"/>
          </a:pPr>
          <a:r>
            <a:rPr lang="en-NZ" sz="1100" kern="1200"/>
            <a:t>Hence the more people are using a blockchain, the longer it is and the more secure the system is.</a:t>
          </a:r>
          <a:endParaRPr lang="en-US" sz="1100" kern="1200"/>
        </a:p>
      </dsp:txBody>
      <dsp:txXfrm>
        <a:off x="0" y="3591494"/>
        <a:ext cx="6538927" cy="695520"/>
      </dsp:txXfrm>
    </dsp:sp>
    <dsp:sp modelId="{837A973E-F18C-4690-BF4E-55E2746F2C38}">
      <dsp:nvSpPr>
        <dsp:cNvPr id="0" name=""/>
        <dsp:cNvSpPr/>
      </dsp:nvSpPr>
      <dsp:spPr>
        <a:xfrm>
          <a:off x="0" y="4287014"/>
          <a:ext cx="6538927" cy="99918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NZ" sz="1400" kern="1200"/>
            <a:t>The blockchain is a </a:t>
          </a:r>
          <a:r>
            <a:rPr lang="en-NZ" sz="1400" b="1" kern="1200"/>
            <a:t>distributed ledger </a:t>
          </a:r>
          <a:r>
            <a:rPr lang="en-NZ" sz="1400" kern="1200"/>
            <a:t>that can be used in different scenarios</a:t>
          </a:r>
          <a:endParaRPr lang="en-US" sz="1400" kern="1200"/>
        </a:p>
      </dsp:txBody>
      <dsp:txXfrm>
        <a:off x="48776" y="4335790"/>
        <a:ext cx="6441375" cy="901628"/>
      </dsp:txXfrm>
    </dsp:sp>
    <dsp:sp modelId="{D9673D7F-78A3-4F81-901B-E153EF251909}">
      <dsp:nvSpPr>
        <dsp:cNvPr id="0" name=""/>
        <dsp:cNvSpPr/>
      </dsp:nvSpPr>
      <dsp:spPr>
        <a:xfrm>
          <a:off x="0" y="5286194"/>
          <a:ext cx="6538927"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611" tIns="17780" rIns="99568" bIns="17780" numCol="1" spcCol="1270" anchor="t" anchorCtr="0">
          <a:noAutofit/>
        </a:bodyPr>
        <a:lstStyle/>
        <a:p>
          <a:pPr marL="57150" lvl="1" indent="-57150" algn="l" defTabSz="488950">
            <a:lnSpc>
              <a:spcPct val="90000"/>
            </a:lnSpc>
            <a:spcBef>
              <a:spcPct val="0"/>
            </a:spcBef>
            <a:spcAft>
              <a:spcPct val="20000"/>
            </a:spcAft>
            <a:buChar char="•"/>
          </a:pPr>
          <a:r>
            <a:rPr lang="en-NZ" sz="1100" kern="1200"/>
            <a:t>….possible although very difficult to break in it. </a:t>
          </a:r>
          <a:endParaRPr lang="en-US" sz="1100" kern="1200"/>
        </a:p>
        <a:p>
          <a:pPr marL="57150" lvl="1" indent="-57150" algn="l" defTabSz="488950">
            <a:lnSpc>
              <a:spcPct val="90000"/>
            </a:lnSpc>
            <a:spcBef>
              <a:spcPct val="0"/>
            </a:spcBef>
            <a:spcAft>
              <a:spcPct val="20000"/>
            </a:spcAft>
            <a:buChar char="•"/>
          </a:pPr>
          <a:r>
            <a:rPr lang="en-NZ" sz="1100" kern="1200"/>
            <a:t>There are already  distributed ledgers that have no blocks, e.g., </a:t>
          </a:r>
          <a:r>
            <a:rPr lang="en-NZ" sz="1100" kern="1200">
              <a:hlinkClick xmlns:r="http://schemas.openxmlformats.org/officeDocument/2006/relationships" r:id="rId2"/>
            </a:rPr>
            <a:t>IOTA (for the IoT)  (“entangled transactions” instead</a:t>
          </a:r>
          <a:br>
            <a:rPr lang="en-NZ" sz="1100" kern="1200">
              <a:hlinkClick xmlns:r="http://schemas.openxmlformats.org/officeDocument/2006/relationships" r:id="rId2"/>
            </a:rPr>
          </a:br>
          <a:endParaRPr lang="en-US" sz="1100" kern="1200"/>
        </a:p>
      </dsp:txBody>
      <dsp:txXfrm>
        <a:off x="0" y="5286194"/>
        <a:ext cx="6538927" cy="6955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7D6C86-23BE-43C3-9A57-F036353B7DD2}">
      <dsp:nvSpPr>
        <dsp:cNvPr id="0" name=""/>
        <dsp:cNvSpPr/>
      </dsp:nvSpPr>
      <dsp:spPr>
        <a:xfrm>
          <a:off x="0" y="29484"/>
          <a:ext cx="6263640" cy="1998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 suite of popular security techniques:(1) hash chain,  (2) Merkle tree, (3) digital signature plus   (4) consensus mechanism to ensure</a:t>
          </a:r>
        </a:p>
      </dsp:txBody>
      <dsp:txXfrm>
        <a:off x="97552" y="127036"/>
        <a:ext cx="6068536" cy="1803256"/>
      </dsp:txXfrm>
    </dsp:sp>
    <dsp:sp modelId="{74E5225F-A6F8-42DC-BBD5-69A73B65CA02}">
      <dsp:nvSpPr>
        <dsp:cNvPr id="0" name=""/>
        <dsp:cNvSpPr/>
      </dsp:nvSpPr>
      <dsp:spPr>
        <a:xfrm>
          <a:off x="0" y="2027844"/>
          <a:ext cx="6263640"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(1)no double spending, and</a:t>
          </a:r>
        </a:p>
        <a:p>
          <a:pPr marL="228600" lvl="1" indent="-228600" algn="l" defTabSz="977900">
            <a:lnSpc>
              <a:spcPct val="90000"/>
            </a:lnSpc>
            <a:spcBef>
              <a:spcPct val="0"/>
            </a:spcBef>
            <a:spcAft>
              <a:spcPct val="20000"/>
            </a:spcAft>
            <a:buChar char="•"/>
          </a:pPr>
          <a:r>
            <a:rPr lang="en-US" sz="2200" kern="1200"/>
            <a:t>(2) no retrospective transaction change. </a:t>
          </a:r>
        </a:p>
      </dsp:txBody>
      <dsp:txXfrm>
        <a:off x="0" y="2027844"/>
        <a:ext cx="6263640" cy="753480"/>
      </dsp:txXfrm>
    </dsp:sp>
    <dsp:sp modelId="{E7DA11DF-5FD8-4E72-8C2E-80E79111E1C5}">
      <dsp:nvSpPr>
        <dsp:cNvPr id="0" name=""/>
        <dsp:cNvSpPr/>
      </dsp:nvSpPr>
      <dsp:spPr>
        <a:xfrm>
          <a:off x="0" y="2781324"/>
          <a:ext cx="6263640" cy="199836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Merkle tree : a</a:t>
          </a:r>
          <a:r>
            <a:rPr lang="en-NZ" sz="2800" kern="1200">
              <a:hlinkClick xmlns:r="http://schemas.openxmlformats.org/officeDocument/2006/relationships" r:id="rId1"/>
            </a:rPr>
            <a:t> </a:t>
          </a:r>
          <a:r>
            <a:rPr lang="en-NZ" sz="2800" kern="1200"/>
            <a:t>type of a binary search tree, allows quickly to verify membership  to a list. </a:t>
          </a:r>
          <a:endParaRPr lang="en-US" sz="2800" kern="1200"/>
        </a:p>
      </dsp:txBody>
      <dsp:txXfrm>
        <a:off x="97552" y="2878876"/>
        <a:ext cx="6068536" cy="1803256"/>
      </dsp:txXfrm>
    </dsp:sp>
    <dsp:sp modelId="{DD31D8A9-0492-4057-8DCE-C6323CB4B548}">
      <dsp:nvSpPr>
        <dsp:cNvPr id="0" name=""/>
        <dsp:cNvSpPr/>
      </dsp:nvSpPr>
      <dsp:spPr>
        <a:xfrm>
          <a:off x="0" y="4779684"/>
          <a:ext cx="626364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NZ" sz="2200" kern="1200"/>
            <a:t>Used </a:t>
          </a:r>
          <a:r>
            <a:rPr lang="en-US" sz="2200" kern="1200"/>
            <a:t>for the transactions in one block, as a block typically contains multiple transactions</a:t>
          </a:r>
        </a:p>
      </dsp:txBody>
      <dsp:txXfrm>
        <a:off x="0" y="4779684"/>
        <a:ext cx="6263640" cy="6955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42519-4BE0-4263-81AB-A044365E5648}">
      <dsp:nvSpPr>
        <dsp:cNvPr id="0" name=""/>
        <dsp:cNvSpPr/>
      </dsp:nvSpPr>
      <dsp:spPr>
        <a:xfrm>
          <a:off x="0" y="673029"/>
          <a:ext cx="6670068" cy="104480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Digital signature: Bitcoin uses  ECDSA (Elliptic Curve Digital Signature Algorithm) as its digital signature scheme for signing transactions. </a:t>
          </a:r>
          <a:endParaRPr lang="en-US" sz="1900" kern="1200"/>
        </a:p>
      </dsp:txBody>
      <dsp:txXfrm>
        <a:off x="51003" y="724032"/>
        <a:ext cx="6568062" cy="942803"/>
      </dsp:txXfrm>
    </dsp:sp>
    <dsp:sp modelId="{A95D8D1E-6010-4434-9771-90FBB5730037}">
      <dsp:nvSpPr>
        <dsp:cNvPr id="0" name=""/>
        <dsp:cNvSpPr/>
      </dsp:nvSpPr>
      <dsp:spPr>
        <a:xfrm>
          <a:off x="0" y="1772559"/>
          <a:ext cx="6670068" cy="1044809"/>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Key pairs are generated by users themselves; users  can generate multiple key pairs—as many as they want. </a:t>
          </a:r>
          <a:endParaRPr lang="en-US" sz="1900" kern="1200"/>
        </a:p>
      </dsp:txBody>
      <dsp:txXfrm>
        <a:off x="51003" y="1823562"/>
        <a:ext cx="6568062" cy="942803"/>
      </dsp:txXfrm>
    </dsp:sp>
    <dsp:sp modelId="{CDE71118-1533-4714-AA27-F53199CAAB29}">
      <dsp:nvSpPr>
        <dsp:cNvPr id="0" name=""/>
        <dsp:cNvSpPr/>
      </dsp:nvSpPr>
      <dsp:spPr>
        <a:xfrm>
          <a:off x="0" y="2872089"/>
          <a:ext cx="6670068" cy="1044809"/>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dirty="0"/>
            <a:t>Use of wallet and public key encryption and an ‘address’. Wallet: Explained in brief </a:t>
          </a:r>
          <a:r>
            <a:rPr lang="en-NZ" sz="1900" kern="1200" dirty="0">
              <a:hlinkClick xmlns:r="http://schemas.openxmlformats.org/officeDocument/2006/relationships" r:id="rId1"/>
            </a:rPr>
            <a:t>https://www.youtube.com/watch?v=GSTiKjnBaes</a:t>
          </a:r>
          <a:endParaRPr lang="en-US" sz="1900" kern="1200" dirty="0"/>
        </a:p>
      </dsp:txBody>
      <dsp:txXfrm>
        <a:off x="51003" y="2923092"/>
        <a:ext cx="6568062" cy="942803"/>
      </dsp:txXfrm>
    </dsp:sp>
    <dsp:sp modelId="{BDFD9C87-DB84-49C3-9561-E376B3C51ADE}">
      <dsp:nvSpPr>
        <dsp:cNvPr id="0" name=""/>
        <dsp:cNvSpPr/>
      </dsp:nvSpPr>
      <dsp:spPr>
        <a:xfrm>
          <a:off x="0" y="3971619"/>
          <a:ext cx="6670068" cy="1044809"/>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Z" sz="1900" kern="1200"/>
            <a:t>See also  </a:t>
          </a:r>
          <a:r>
            <a:rPr lang="en-NZ" sz="1900" kern="1200">
              <a:hlinkClick xmlns:r="http://schemas.openxmlformats.org/officeDocument/2006/relationships" r:id="rId2"/>
            </a:rPr>
            <a:t>https://www.science.org.au/curious/video/public-private-keys</a:t>
          </a:r>
          <a:r>
            <a:rPr lang="en-NZ" sz="1900" kern="1200"/>
            <a:t> </a:t>
          </a:r>
          <a:endParaRPr lang="en-US" sz="1900" kern="1200"/>
        </a:p>
      </dsp:txBody>
      <dsp:txXfrm>
        <a:off x="51003" y="4022622"/>
        <a:ext cx="6568062" cy="942803"/>
      </dsp:txXfrm>
    </dsp:sp>
    <dsp:sp modelId="{1C66B6FF-D7CC-4DDB-8A51-6FCE07DBF555}">
      <dsp:nvSpPr>
        <dsp:cNvPr id="0" name=""/>
        <dsp:cNvSpPr/>
      </dsp:nvSpPr>
      <dsp:spPr>
        <a:xfrm>
          <a:off x="0" y="5071149"/>
          <a:ext cx="6670068" cy="1044809"/>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Bitcoin:  User selects a  “seed phrase ” </a:t>
          </a:r>
          <a:r>
            <a:rPr lang="en-US" sz="1900" kern="1200">
              <a:sym typeface="Wingdings" panose="05000000000000000000" pitchFamily="2" charset="2"/>
            </a:rPr>
            <a:t></a:t>
          </a:r>
          <a:r>
            <a:rPr lang="en-US" sz="1900" kern="1200"/>
            <a:t> system generates user’s private key(s) and  user’s public key(s)</a:t>
          </a:r>
          <a:r>
            <a:rPr lang="en-US" sz="1900" kern="1200">
              <a:sym typeface="Wingdings" panose="05000000000000000000" pitchFamily="2" charset="2"/>
            </a:rPr>
            <a:t></a:t>
          </a:r>
          <a:r>
            <a:rPr lang="en-US" sz="1900" kern="1200"/>
            <a:t> system generates user’s address (s) (a shorter version of the public key)</a:t>
          </a:r>
        </a:p>
      </dsp:txBody>
      <dsp:txXfrm>
        <a:off x="51003" y="5122152"/>
        <a:ext cx="6568062" cy="942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10F0CE-65F9-477E-9B47-F26C135A2CEF}" type="datetimeFigureOut">
              <a:rPr lang="en-NZ" smtClean="0"/>
              <a:t>8/04/2024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09196-AEEC-43E0-807C-290F3929D852}" type="slidenum">
              <a:rPr lang="en-NZ" smtClean="0"/>
              <a:t>‹#›</a:t>
            </a:fld>
            <a:endParaRPr lang="en-NZ"/>
          </a:p>
        </p:txBody>
      </p:sp>
    </p:spTree>
    <p:extLst>
      <p:ext uri="{BB962C8B-B14F-4D97-AF65-F5344CB8AC3E}">
        <p14:creationId xmlns:p14="http://schemas.microsoft.com/office/powerpoint/2010/main" val="317148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215C092E-412D-45AC-AE2D-7D4B9E2C35AB}" type="slidenum">
              <a:rPr lang="en-NZ" smtClean="0"/>
              <a:t>1</a:t>
            </a:fld>
            <a:endParaRPr lang="en-NZ"/>
          </a:p>
        </p:txBody>
      </p:sp>
    </p:spTree>
    <p:extLst>
      <p:ext uri="{BB962C8B-B14F-4D97-AF65-F5344CB8AC3E}">
        <p14:creationId xmlns:p14="http://schemas.microsoft.com/office/powerpoint/2010/main" val="4079123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CA609196-AEEC-43E0-807C-290F3929D852}" type="slidenum">
              <a:rPr lang="en-NZ" smtClean="0"/>
              <a:t>27</a:t>
            </a:fld>
            <a:endParaRPr lang="en-NZ"/>
          </a:p>
        </p:txBody>
      </p:sp>
    </p:spTree>
    <p:extLst>
      <p:ext uri="{BB962C8B-B14F-4D97-AF65-F5344CB8AC3E}">
        <p14:creationId xmlns:p14="http://schemas.microsoft.com/office/powerpoint/2010/main" val="1109840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CA609196-AEEC-43E0-807C-290F3929D852}" type="slidenum">
              <a:rPr lang="en-NZ" smtClean="0"/>
              <a:t>2</a:t>
            </a:fld>
            <a:endParaRPr lang="en-NZ"/>
          </a:p>
        </p:txBody>
      </p:sp>
    </p:spTree>
    <p:extLst>
      <p:ext uri="{BB962C8B-B14F-4D97-AF65-F5344CB8AC3E}">
        <p14:creationId xmlns:p14="http://schemas.microsoft.com/office/powerpoint/2010/main" val="2499781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b="1" i="0" dirty="0">
                <a:solidFill>
                  <a:srgbClr val="202124"/>
                </a:solidFill>
                <a:effectLst/>
                <a:latin typeface="arial" panose="020B0604020202020204" pitchFamily="34" charset="0"/>
              </a:rPr>
              <a:t>Investopedia : ….is ….a decentralized consensus mechanism that requires members of a network to expend effort solving an arbitrary mathematical puzzle to prevent anybody from gaming the system</a:t>
            </a:r>
            <a:r>
              <a:rPr lang="en-NZ" b="0" i="0" dirty="0">
                <a:solidFill>
                  <a:srgbClr val="202124"/>
                </a:solidFill>
                <a:effectLst/>
                <a:latin typeface="arial" panose="020B0604020202020204" pitchFamily="34" charset="0"/>
              </a:rPr>
              <a:t>. Proof of work is used widely in cryptocurrency mining, for validating transactions and mining new tokens.</a:t>
            </a:r>
            <a:endParaRPr lang="en-NZ" dirty="0"/>
          </a:p>
          <a:p>
            <a:endParaRPr lang="en-NZ" dirty="0"/>
          </a:p>
        </p:txBody>
      </p:sp>
      <p:sp>
        <p:nvSpPr>
          <p:cNvPr id="4" name="Slide Number Placeholder 3"/>
          <p:cNvSpPr>
            <a:spLocks noGrp="1"/>
          </p:cNvSpPr>
          <p:nvPr>
            <p:ph type="sldNum" sz="quarter" idx="5"/>
          </p:nvPr>
        </p:nvSpPr>
        <p:spPr/>
        <p:txBody>
          <a:bodyPr/>
          <a:lstStyle/>
          <a:p>
            <a:fld id="{CA609196-AEEC-43E0-807C-290F3929D852}" type="slidenum">
              <a:rPr lang="en-NZ" smtClean="0"/>
              <a:t>5</a:t>
            </a:fld>
            <a:endParaRPr lang="en-NZ"/>
          </a:p>
        </p:txBody>
      </p:sp>
    </p:spTree>
    <p:extLst>
      <p:ext uri="{BB962C8B-B14F-4D97-AF65-F5344CB8AC3E}">
        <p14:creationId xmlns:p14="http://schemas.microsoft.com/office/powerpoint/2010/main" val="444210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CA609196-AEEC-43E0-807C-290F3929D852}" type="slidenum">
              <a:rPr lang="en-NZ" smtClean="0"/>
              <a:t>8</a:t>
            </a:fld>
            <a:endParaRPr lang="en-NZ"/>
          </a:p>
        </p:txBody>
      </p:sp>
    </p:spTree>
    <p:extLst>
      <p:ext uri="{BB962C8B-B14F-4D97-AF65-F5344CB8AC3E}">
        <p14:creationId xmlns:p14="http://schemas.microsoft.com/office/powerpoint/2010/main" val="2516726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Single-ledger-based blockchain architecture for a public network can be used for application domains that do not require private transactions and authentication for the users to join the network, whereas the architecture for private network should be used to build a blockchain within a trusted domain, i.e., an organization or a federation of organizations.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architecture for a hybrid network should be used by the public applications requiring confidential transactions between a subset of network participants.  In a public or a hybrid network, anyone can be a full node and/or   a mining one. With more nodes participating as full and/or mining ones, the number of messages transfers increases in the network, limiting the blockchain scalability. Comparing the number of encryption/decryption operations in a transaction flow, the private network has fewer operations than the public one thanks to its defined access control to the blockchain.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Both public and private architectures store all the transactions data in clear in the ledger. However, the hybrid architecture has less encryption/decryption operations than the public and private because the nodes which are not involved in a private transaction store only the transaction hash. The encryption/decryption operations are computationally complex and energy-hungry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multi-ledger-based architecture can be used in application domains that involve several collaborating organizations which require confidentiality of transactions among different subgroups. For example, collaborating universities, banks or hospitals. (This architecture is implemented by Oracle</a:t>
            </a:r>
            <a:r>
              <a:rPr lang="en-NZ" sz="1200" kern="1200" dirty="0">
                <a:solidFill>
                  <a:schemeClr val="tx1"/>
                </a:solidFill>
                <a:effectLst/>
                <a:latin typeface="+mn-lt"/>
                <a:ea typeface="+mn-ea"/>
                <a:cs typeface="+mn-cs"/>
              </a:rPr>
              <a:t>).</a:t>
            </a:r>
          </a:p>
          <a:p>
            <a:endParaRPr lang="en-NZ"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Compared to the single-ledger-based hybrid architecture that also enables confidential transactions, the multi-ledger architecture requires more encryption/decryption operations. This is because in a hybrid network the encryption/decryption operations are only performed by the nodes involved in a transaction, whereas in the multi-ledger architecture all the endorsing and committing peers perform the encryption/decryption operations.</a:t>
            </a:r>
            <a:endParaRPr lang="en-NZ"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1200" kern="1200" dirty="0">
              <a:solidFill>
                <a:schemeClr val="tx1"/>
              </a:solidFill>
              <a:effectLst/>
              <a:latin typeface="+mn-lt"/>
              <a:ea typeface="+mn-ea"/>
              <a:cs typeface="+mn-cs"/>
            </a:endParaRPr>
          </a:p>
          <a:p>
            <a:endParaRPr lang="en-NZ" dirty="0"/>
          </a:p>
        </p:txBody>
      </p:sp>
      <p:sp>
        <p:nvSpPr>
          <p:cNvPr id="4" name="Slide Number Placeholder 3"/>
          <p:cNvSpPr>
            <a:spLocks noGrp="1"/>
          </p:cNvSpPr>
          <p:nvPr>
            <p:ph type="sldNum" sz="quarter" idx="5"/>
          </p:nvPr>
        </p:nvSpPr>
        <p:spPr/>
        <p:txBody>
          <a:bodyPr/>
          <a:lstStyle/>
          <a:p>
            <a:fld id="{CA609196-AEEC-43E0-807C-290F3929D852}" type="slidenum">
              <a:rPr lang="en-NZ" smtClean="0"/>
              <a:t>9</a:t>
            </a:fld>
            <a:endParaRPr lang="en-NZ"/>
          </a:p>
        </p:txBody>
      </p:sp>
    </p:spTree>
    <p:extLst>
      <p:ext uri="{BB962C8B-B14F-4D97-AF65-F5344CB8AC3E}">
        <p14:creationId xmlns:p14="http://schemas.microsoft.com/office/powerpoint/2010/main" val="2957723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CA609196-AEEC-43E0-807C-290F3929D852}" type="slidenum">
              <a:rPr lang="en-NZ" smtClean="0"/>
              <a:t>13</a:t>
            </a:fld>
            <a:endParaRPr lang="en-NZ"/>
          </a:p>
        </p:txBody>
      </p:sp>
    </p:spTree>
    <p:extLst>
      <p:ext uri="{BB962C8B-B14F-4D97-AF65-F5344CB8AC3E}">
        <p14:creationId xmlns:p14="http://schemas.microsoft.com/office/powerpoint/2010/main" val="102235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Properties</a:t>
            </a:r>
          </a:p>
          <a:p>
            <a:pPr lvl="0"/>
            <a:r>
              <a:rPr lang="en-US" sz="1200" i="1" kern="1200" dirty="0">
                <a:solidFill>
                  <a:schemeClr val="tx1"/>
                </a:solidFill>
                <a:effectLst/>
                <a:latin typeface="+mn-lt"/>
                <a:ea typeface="+mn-ea"/>
                <a:cs typeface="+mn-cs"/>
              </a:rPr>
              <a:t>Decentralization</a:t>
            </a:r>
            <a:r>
              <a:rPr lang="en-US" sz="1200" kern="1200" dirty="0">
                <a:solidFill>
                  <a:schemeClr val="tx1"/>
                </a:solidFill>
                <a:effectLst/>
                <a:latin typeface="+mn-lt"/>
                <a:ea typeface="+mn-ea"/>
                <a:cs typeface="+mn-cs"/>
              </a:rPr>
              <a:t>: Transactions processed and validated by the consensus of most network nodes and  replicated on the nodes in a ledger. This eliminates the need for an intermediary to share and maintain the transaction data </a:t>
            </a:r>
            <a:endParaRPr lang="en-N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Immutability</a:t>
            </a:r>
            <a:r>
              <a:rPr lang="en-US" sz="1200" kern="1200" dirty="0">
                <a:solidFill>
                  <a:schemeClr val="tx1"/>
                </a:solidFill>
                <a:effectLst/>
                <a:latin typeface="+mn-lt"/>
                <a:ea typeface="+mn-ea"/>
                <a:cs typeface="+mn-cs"/>
              </a:rPr>
              <a:t>: The transactions in blockchain are stored into blocks. Each block in the chain is linked to the previous block using a cryptographic hash function. Any attempt to modify the content of a block will affect the subsequent blocks in the chain. Consequently, a malicious attacker needs to change all the succeeding blocks in the chain to modify a particular block, which is computationally difficult because the chained blocks are replicated over multiple nodes.</a:t>
            </a:r>
            <a:endParaRPr lang="en-N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Transparency</a:t>
            </a:r>
            <a:r>
              <a:rPr lang="en-US" sz="1200" kern="1200" dirty="0">
                <a:solidFill>
                  <a:schemeClr val="tx1"/>
                </a:solidFill>
                <a:effectLst/>
                <a:latin typeface="+mn-lt"/>
                <a:ea typeface="+mn-ea"/>
                <a:cs typeface="+mn-cs"/>
              </a:rPr>
              <a:t>: The ledger is only updated when most of the nodes reach a consensus. Changes in the network are publicly visible ensuring transparency and security.</a:t>
            </a:r>
            <a:endParaRPr lang="en-N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Traceability</a:t>
            </a:r>
            <a:r>
              <a:rPr lang="en-US" sz="1200" kern="1200" dirty="0">
                <a:solidFill>
                  <a:schemeClr val="tx1"/>
                </a:solidFill>
                <a:effectLst/>
                <a:latin typeface="+mn-lt"/>
                <a:ea typeface="+mn-ea"/>
                <a:cs typeface="+mn-cs"/>
              </a:rPr>
              <a:t>: The distributed and transparent nature of blockchain makes it easier to trace any transaction event. Each update in the state of an asset can be traced down back to its origin. This helps in making the network more secure, efficient and transparent.</a:t>
            </a:r>
            <a:endParaRPr lang="en-N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Trustless</a:t>
            </a:r>
            <a:r>
              <a:rPr lang="en-US" sz="1200" kern="1200" dirty="0">
                <a:solidFill>
                  <a:schemeClr val="tx1"/>
                </a:solidFill>
                <a:effectLst/>
                <a:latin typeface="+mn-lt"/>
                <a:ea typeface="+mn-ea"/>
                <a:cs typeface="+mn-cs"/>
              </a:rPr>
              <a:t>: Blockchain allows transaction of assets between unknown parties who do not trust each other. By distributing the ledger across several nodes in the network and updating this ledger via a consensus ensures the validity of transactions in an untrusted environment.</a:t>
            </a:r>
            <a:endParaRPr lang="en-NZ" sz="1200" kern="1200" dirty="0">
              <a:solidFill>
                <a:schemeClr val="tx1"/>
              </a:solidFill>
              <a:effectLst/>
              <a:latin typeface="+mn-lt"/>
              <a:ea typeface="+mn-ea"/>
              <a:cs typeface="+mn-cs"/>
            </a:endParaRPr>
          </a:p>
          <a:p>
            <a:endParaRPr lang="en-NZ" dirty="0"/>
          </a:p>
        </p:txBody>
      </p:sp>
      <p:sp>
        <p:nvSpPr>
          <p:cNvPr id="4" name="Slide Number Placeholder 3"/>
          <p:cNvSpPr>
            <a:spLocks noGrp="1"/>
          </p:cNvSpPr>
          <p:nvPr>
            <p:ph type="sldNum" sz="quarter" idx="5"/>
          </p:nvPr>
        </p:nvSpPr>
        <p:spPr/>
        <p:txBody>
          <a:bodyPr/>
          <a:lstStyle/>
          <a:p>
            <a:fld id="{CA609196-AEEC-43E0-807C-290F3929D852}" type="slidenum">
              <a:rPr lang="en-NZ" smtClean="0"/>
              <a:t>17</a:t>
            </a:fld>
            <a:endParaRPr lang="en-NZ"/>
          </a:p>
        </p:txBody>
      </p:sp>
    </p:spTree>
    <p:extLst>
      <p:ext uri="{BB962C8B-B14F-4D97-AF65-F5344CB8AC3E}">
        <p14:creationId xmlns:p14="http://schemas.microsoft.com/office/powerpoint/2010/main" val="164878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Definitions</a:t>
            </a:r>
          </a:p>
          <a:p>
            <a:pPr lvl="0"/>
            <a:r>
              <a:rPr lang="en-US" sz="1200" i="1" kern="1200" dirty="0">
                <a:solidFill>
                  <a:schemeClr val="tx1"/>
                </a:solidFill>
                <a:effectLst/>
                <a:latin typeface="+mn-lt"/>
                <a:ea typeface="+mn-ea"/>
                <a:cs typeface="+mn-cs"/>
              </a:rPr>
              <a:t>Transaction</a:t>
            </a:r>
            <a:r>
              <a:rPr lang="en-US" sz="1200" kern="1200" dirty="0">
                <a:solidFill>
                  <a:schemeClr val="tx1"/>
                </a:solidFill>
                <a:effectLst/>
                <a:latin typeface="+mn-lt"/>
                <a:ea typeface="+mn-ea"/>
                <a:cs typeface="+mn-cs"/>
              </a:rPr>
              <a:t>: A process that changes the state of the blockchain ledger. Depending on the application, the transaction can be the transfer of a financial value or the execution of a smart contract.</a:t>
            </a:r>
            <a:endParaRPr lang="en-N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Block</a:t>
            </a:r>
            <a:r>
              <a:rPr lang="en-US" sz="1200" kern="1200" dirty="0">
                <a:solidFill>
                  <a:schemeClr val="tx1"/>
                </a:solidFill>
                <a:effectLst/>
                <a:latin typeface="+mn-lt"/>
                <a:ea typeface="+mn-ea"/>
                <a:cs typeface="+mn-cs"/>
              </a:rPr>
              <a:t>: It consists of a block header and block data. The header consists of the block metadata information such as the Merkle tree root hash, the previous block hash, the timestamp, and the block version, whereas the data consists of a set of valid transactions </a:t>
            </a:r>
            <a:endParaRPr lang="en-N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Merkle tree root hash</a:t>
            </a:r>
            <a:r>
              <a:rPr lang="en-US" sz="1200" kern="1200" dirty="0">
                <a:solidFill>
                  <a:schemeClr val="tx1"/>
                </a:solidFill>
                <a:effectLst/>
                <a:latin typeface="+mn-lt"/>
                <a:ea typeface="+mn-ea"/>
                <a:cs typeface="+mn-cs"/>
              </a:rPr>
              <a:t>: All the transactions in the block are hashed individually by using a hashing algorithm. The hash values are then combined pairwise and are hashed again until a single hash value is obtained. This value is known as the Merkle tree root hash value.</a:t>
            </a:r>
            <a:endParaRPr lang="en-N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Block hash</a:t>
            </a:r>
            <a:r>
              <a:rPr lang="en-US" sz="1200" kern="1200" dirty="0">
                <a:solidFill>
                  <a:schemeClr val="tx1"/>
                </a:solidFill>
                <a:effectLst/>
                <a:latin typeface="+mn-lt"/>
                <a:ea typeface="+mn-ea"/>
                <a:cs typeface="+mn-cs"/>
              </a:rPr>
              <a:t>: It is the unique identifier of a particular block and is obtained by hashing the block header twice </a:t>
            </a:r>
            <a:endParaRPr lang="en-N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Previous block hash</a:t>
            </a:r>
            <a:r>
              <a:rPr lang="en-US" sz="1200" kern="1200" dirty="0">
                <a:solidFill>
                  <a:schemeClr val="tx1"/>
                </a:solidFill>
                <a:effectLst/>
                <a:latin typeface="+mn-lt"/>
                <a:ea typeface="+mn-ea"/>
                <a:cs typeface="+mn-cs"/>
              </a:rPr>
              <a:t>: It is  the  hash  of  the  block  preceding  the  current  block  in  the  chain. The preceding block is known as the parent of the current block.  The use of the previous   block hash value in a block header is to ensure the immutability of the blockchain ledger.</a:t>
            </a:r>
            <a:endParaRPr lang="en-N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Timestamp</a:t>
            </a:r>
            <a:r>
              <a:rPr lang="en-US" sz="1200" kern="1200" dirty="0">
                <a:solidFill>
                  <a:schemeClr val="tx1"/>
                </a:solidFill>
                <a:effectLst/>
                <a:latin typeface="+mn-lt"/>
                <a:ea typeface="+mn-ea"/>
                <a:cs typeface="+mn-cs"/>
              </a:rPr>
              <a:t>: It indicates the time at which the block is created.</a:t>
            </a:r>
            <a:endParaRPr lang="en-N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Block version</a:t>
            </a:r>
            <a:r>
              <a:rPr lang="en-US" sz="1200" kern="1200" dirty="0">
                <a:solidFill>
                  <a:schemeClr val="tx1"/>
                </a:solidFill>
                <a:effectLst/>
                <a:latin typeface="+mn-lt"/>
                <a:ea typeface="+mn-ea"/>
                <a:cs typeface="+mn-cs"/>
              </a:rPr>
              <a:t>: It indicates the version of the blockchain protocols used.</a:t>
            </a:r>
            <a:endParaRPr lang="en-N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Mining</a:t>
            </a:r>
            <a:r>
              <a:rPr lang="en-US" sz="1200" kern="1200" dirty="0">
                <a:solidFill>
                  <a:schemeClr val="tx1"/>
                </a:solidFill>
                <a:effectLst/>
                <a:latin typeface="+mn-lt"/>
                <a:ea typeface="+mn-ea"/>
                <a:cs typeface="+mn-cs"/>
              </a:rPr>
              <a:t>: It is the process of adding the valid transactions in a block and broadcasting that block to the network.</a:t>
            </a:r>
            <a:endParaRPr lang="en-NZ" sz="1200" kern="1200" dirty="0">
              <a:solidFill>
                <a:schemeClr val="tx1"/>
              </a:solidFill>
              <a:effectLst/>
              <a:latin typeface="+mn-lt"/>
              <a:ea typeface="+mn-ea"/>
              <a:cs typeface="+mn-cs"/>
            </a:endParaRPr>
          </a:p>
          <a:p>
            <a:pPr lvl="0"/>
            <a:r>
              <a:rPr lang="en-US" sz="1200" i="1" kern="1200" dirty="0">
                <a:solidFill>
                  <a:schemeClr val="tx1"/>
                </a:solidFill>
                <a:effectLst/>
                <a:latin typeface="+mn-lt"/>
                <a:ea typeface="+mn-ea"/>
                <a:cs typeface="+mn-cs"/>
              </a:rPr>
              <a:t>Genesis Block</a:t>
            </a:r>
            <a:r>
              <a:rPr lang="en-US" sz="1200" kern="1200" dirty="0">
                <a:solidFill>
                  <a:schemeClr val="tx1"/>
                </a:solidFill>
                <a:effectLst/>
                <a:latin typeface="+mn-lt"/>
                <a:ea typeface="+mn-ea"/>
                <a:cs typeface="+mn-cs"/>
              </a:rPr>
              <a:t>: This is the first block in the ledger. All the following blocks in the chain are linked to the genesis block. The genesis block generally includes the configuration for the network characteristics, the consensus protocol to be used, the access-control rights, the hash function, the block generation interval, and the block size.</a:t>
            </a:r>
            <a:endParaRPr lang="en-NZ" sz="1200" kern="1200" dirty="0">
              <a:solidFill>
                <a:schemeClr val="tx1"/>
              </a:solidFill>
              <a:effectLst/>
              <a:latin typeface="+mn-lt"/>
              <a:ea typeface="+mn-ea"/>
              <a:cs typeface="+mn-cs"/>
            </a:endParaRPr>
          </a:p>
          <a:p>
            <a:endParaRPr lang="en-NZ" dirty="0"/>
          </a:p>
        </p:txBody>
      </p:sp>
      <p:sp>
        <p:nvSpPr>
          <p:cNvPr id="4" name="Slide Number Placeholder 3"/>
          <p:cNvSpPr>
            <a:spLocks noGrp="1"/>
          </p:cNvSpPr>
          <p:nvPr>
            <p:ph type="sldNum" sz="quarter" idx="5"/>
          </p:nvPr>
        </p:nvSpPr>
        <p:spPr/>
        <p:txBody>
          <a:bodyPr/>
          <a:lstStyle/>
          <a:p>
            <a:fld id="{CA609196-AEEC-43E0-807C-290F3929D852}" type="slidenum">
              <a:rPr lang="en-NZ" smtClean="0"/>
              <a:t>18</a:t>
            </a:fld>
            <a:endParaRPr lang="en-NZ"/>
          </a:p>
        </p:txBody>
      </p:sp>
    </p:spTree>
    <p:extLst>
      <p:ext uri="{BB962C8B-B14F-4D97-AF65-F5344CB8AC3E}">
        <p14:creationId xmlns:p14="http://schemas.microsoft.com/office/powerpoint/2010/main" val="3875864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CA609196-AEEC-43E0-807C-290F3929D852}" type="slidenum">
              <a:rPr lang="en-NZ" smtClean="0"/>
              <a:t>19</a:t>
            </a:fld>
            <a:endParaRPr lang="en-NZ"/>
          </a:p>
        </p:txBody>
      </p:sp>
    </p:spTree>
    <p:extLst>
      <p:ext uri="{BB962C8B-B14F-4D97-AF65-F5344CB8AC3E}">
        <p14:creationId xmlns:p14="http://schemas.microsoft.com/office/powerpoint/2010/main" val="224445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p:cNvSpPr>
            <a:spLocks noGrp="1"/>
          </p:cNvSpPr>
          <p:nvPr>
            <p:ph type="dt" sz="half" idx="10"/>
          </p:nvPr>
        </p:nvSpPr>
        <p:spPr/>
        <p:txBody>
          <a:bodyPr/>
          <a:lstStyle/>
          <a:p>
            <a:fld id="{A613CAC7-5162-4066-9AEE-6D106C7BE066}" type="datetimeFigureOut">
              <a:rPr lang="en-NZ" smtClean="0"/>
              <a:t>8/04/2024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219828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A613CAC7-5162-4066-9AEE-6D106C7BE066}" type="datetimeFigureOut">
              <a:rPr lang="en-NZ" smtClean="0"/>
              <a:t>8/04/2024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218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A613CAC7-5162-4066-9AEE-6D106C7BE066}" type="datetimeFigureOut">
              <a:rPr lang="en-NZ" smtClean="0"/>
              <a:t>8/04/2024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3274248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10"/>
          </p:nvPr>
        </p:nvSpPr>
        <p:spPr/>
        <p:txBody>
          <a:bodyPr/>
          <a:lstStyle/>
          <a:p>
            <a:fld id="{A613CAC7-5162-4066-9AEE-6D106C7BE066}" type="datetimeFigureOut">
              <a:rPr lang="en-NZ" smtClean="0"/>
              <a:t>8/04/2024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188033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13CAC7-5162-4066-9AEE-6D106C7BE066}" type="datetimeFigureOut">
              <a:rPr lang="en-NZ" smtClean="0"/>
              <a:t>8/04/2024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185378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p:cNvSpPr>
            <a:spLocks noGrp="1"/>
          </p:cNvSpPr>
          <p:nvPr>
            <p:ph type="dt" sz="half" idx="10"/>
          </p:nvPr>
        </p:nvSpPr>
        <p:spPr/>
        <p:txBody>
          <a:bodyPr/>
          <a:lstStyle/>
          <a:p>
            <a:fld id="{A613CAC7-5162-4066-9AEE-6D106C7BE066}" type="datetimeFigureOut">
              <a:rPr lang="en-NZ" smtClean="0"/>
              <a:t>8/04/2024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113909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p:cNvSpPr>
            <a:spLocks noGrp="1"/>
          </p:cNvSpPr>
          <p:nvPr>
            <p:ph type="dt" sz="half" idx="10"/>
          </p:nvPr>
        </p:nvSpPr>
        <p:spPr/>
        <p:txBody>
          <a:bodyPr/>
          <a:lstStyle/>
          <a:p>
            <a:fld id="{A613CAC7-5162-4066-9AEE-6D106C7BE066}" type="datetimeFigureOut">
              <a:rPr lang="en-NZ" smtClean="0"/>
              <a:t>8/04/2024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3182124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Date Placeholder 2"/>
          <p:cNvSpPr>
            <a:spLocks noGrp="1"/>
          </p:cNvSpPr>
          <p:nvPr>
            <p:ph type="dt" sz="half" idx="10"/>
          </p:nvPr>
        </p:nvSpPr>
        <p:spPr/>
        <p:txBody>
          <a:bodyPr/>
          <a:lstStyle/>
          <a:p>
            <a:fld id="{A613CAC7-5162-4066-9AEE-6D106C7BE066}" type="datetimeFigureOut">
              <a:rPr lang="en-NZ" smtClean="0"/>
              <a:t>8/04/2024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55338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3CAC7-5162-4066-9AEE-6D106C7BE066}" type="datetimeFigureOut">
              <a:rPr lang="en-NZ" smtClean="0"/>
              <a:t>8/04/2024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348093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13CAC7-5162-4066-9AEE-6D106C7BE066}" type="datetimeFigureOut">
              <a:rPr lang="en-NZ" smtClean="0"/>
              <a:t>8/04/2024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2435353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13CAC7-5162-4066-9AEE-6D106C7BE066}" type="datetimeFigureOut">
              <a:rPr lang="en-NZ" smtClean="0"/>
              <a:t>8/04/2024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C0919544-5431-41EC-B07D-0BAB92A2FFFD}" type="slidenum">
              <a:rPr lang="en-NZ" smtClean="0"/>
              <a:t>‹#›</a:t>
            </a:fld>
            <a:endParaRPr lang="en-NZ"/>
          </a:p>
        </p:txBody>
      </p:sp>
    </p:spTree>
    <p:extLst>
      <p:ext uri="{BB962C8B-B14F-4D97-AF65-F5344CB8AC3E}">
        <p14:creationId xmlns:p14="http://schemas.microsoft.com/office/powerpoint/2010/main" val="190925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3CAC7-5162-4066-9AEE-6D106C7BE066}" type="datetimeFigureOut">
              <a:rPr lang="en-NZ" smtClean="0"/>
              <a:t>8/04/2024</a:t>
            </a:fld>
            <a:endParaRPr lang="en-NZ"/>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19544-5431-41EC-B07D-0BAB92A2FFFD}" type="slidenum">
              <a:rPr lang="en-NZ" smtClean="0"/>
              <a:t>‹#›</a:t>
            </a:fld>
            <a:endParaRPr lang="en-NZ"/>
          </a:p>
        </p:txBody>
      </p:sp>
    </p:spTree>
    <p:extLst>
      <p:ext uri="{BB962C8B-B14F-4D97-AF65-F5344CB8AC3E}">
        <p14:creationId xmlns:p14="http://schemas.microsoft.com/office/powerpoint/2010/main" val="3477299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bitzuma.com/posts/how-bitcoin-work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jpe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hyperlink" Target="https://bitcoin.org/bitcoin.pdf"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394CF-DE8B-4637-8D72-2D79A8DE9FC2}"/>
              </a:ext>
            </a:extLst>
          </p:cNvPr>
          <p:cNvSpPr>
            <a:spLocks noGrp="1"/>
          </p:cNvSpPr>
          <p:nvPr>
            <p:ph type="ctrTitle"/>
          </p:nvPr>
        </p:nvSpPr>
        <p:spPr>
          <a:xfrm>
            <a:off x="890338" y="640080"/>
            <a:ext cx="3734014" cy="3566160"/>
          </a:xfrm>
        </p:spPr>
        <p:txBody>
          <a:bodyPr anchor="b">
            <a:normAutofit/>
          </a:bodyPr>
          <a:lstStyle/>
          <a:p>
            <a:pPr algn="l"/>
            <a:r>
              <a:rPr lang="en-NZ" sz="5400" dirty="0"/>
              <a:t>COMP821</a:t>
            </a:r>
          </a:p>
        </p:txBody>
      </p:sp>
      <p:sp>
        <p:nvSpPr>
          <p:cNvPr id="3" name="Subtitle 2">
            <a:extLst>
              <a:ext uri="{FF2B5EF4-FFF2-40B4-BE49-F238E27FC236}">
                <a16:creationId xmlns:a16="http://schemas.microsoft.com/office/drawing/2014/main" id="{BD6DACF5-C40B-4312-A4EF-DBFD4046F795}"/>
              </a:ext>
            </a:extLst>
          </p:cNvPr>
          <p:cNvSpPr>
            <a:spLocks noGrp="1"/>
          </p:cNvSpPr>
          <p:nvPr>
            <p:ph type="subTitle" idx="1"/>
          </p:nvPr>
        </p:nvSpPr>
        <p:spPr>
          <a:xfrm>
            <a:off x="890339" y="4636008"/>
            <a:ext cx="3734014" cy="1572768"/>
          </a:xfrm>
        </p:spPr>
        <p:txBody>
          <a:bodyPr>
            <a:normAutofit/>
          </a:bodyPr>
          <a:lstStyle/>
          <a:p>
            <a:pPr algn="l"/>
            <a:r>
              <a:rPr lang="en-NZ" dirty="0"/>
              <a:t>Blockchains and blockchain security</a:t>
            </a:r>
          </a:p>
        </p:txBody>
      </p:sp>
      <p:sp>
        <p:nvSpPr>
          <p:cNvPr id="3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descr="Overlapping hexagons creating a seamless design">
            <a:extLst>
              <a:ext uri="{FF2B5EF4-FFF2-40B4-BE49-F238E27FC236}">
                <a16:creationId xmlns:a16="http://schemas.microsoft.com/office/drawing/2014/main" id="{4A3BC331-4320-4FC5-8F39-B6C260E45522}"/>
              </a:ext>
            </a:extLst>
          </p:cNvPr>
          <p:cNvPicPr>
            <a:picLocks noChangeAspect="1"/>
          </p:cNvPicPr>
          <p:nvPr/>
        </p:nvPicPr>
        <p:blipFill rotWithShape="1">
          <a:blip r:embed="rId3"/>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003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808268" cy="5504688"/>
          </a:xfrm>
        </p:spPr>
        <p:txBody>
          <a:bodyPr>
            <a:normAutofit/>
          </a:bodyPr>
          <a:lstStyle/>
          <a:p>
            <a:r>
              <a:rPr lang="en-NZ" sz="6000" dirty="0">
                <a:solidFill>
                  <a:schemeClr val="bg1"/>
                </a:solidFill>
              </a:rPr>
              <a:t>BASICS</a:t>
            </a:r>
          </a:p>
        </p:txBody>
      </p:sp>
      <p:graphicFrame>
        <p:nvGraphicFramePr>
          <p:cNvPr id="5" name="Content Placeholder 2">
            <a:extLst>
              <a:ext uri="{FF2B5EF4-FFF2-40B4-BE49-F238E27FC236}">
                <a16:creationId xmlns:a16="http://schemas.microsoft.com/office/drawing/2014/main" id="{952D7362-8D75-BB9B-C05A-069E7E8CFB47}"/>
              </a:ext>
            </a:extLst>
          </p:cNvPr>
          <p:cNvGraphicFramePr>
            <a:graphicFrameLocks noGrp="1"/>
          </p:cNvGraphicFramePr>
          <p:nvPr>
            <p:ph idx="1"/>
            <p:extLst>
              <p:ext uri="{D42A27DB-BD31-4B8C-83A1-F6EECF244321}">
                <p14:modId xmlns:p14="http://schemas.microsoft.com/office/powerpoint/2010/main" val="4061840344"/>
              </p:ext>
            </p:extLst>
          </p:nvPr>
        </p:nvGraphicFramePr>
        <p:xfrm>
          <a:off x="5193102" y="620392"/>
          <a:ext cx="6538927" cy="5996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3367657"/>
      </p:ext>
    </p:extLst>
  </p:cSld>
  <p:clrMapOvr>
    <a:masterClrMapping/>
  </p:clrMapOvr>
  <mc:AlternateContent xmlns:mc="http://schemas.openxmlformats.org/markup-compatibility/2006" xmlns:p14="http://schemas.microsoft.com/office/powerpoint/2010/main">
    <mc:Choice Requires="p14">
      <p:transition spd="slow" p14:dur="2000" advTm="37484"/>
    </mc:Choice>
    <mc:Fallback xmlns="">
      <p:transition spd="slow" advTm="3748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4DB20F-DF9B-4D23-9ED2-1B20EB035A47}"/>
              </a:ext>
            </a:extLst>
          </p:cNvPr>
          <p:cNvSpPr>
            <a:spLocks noGrp="1"/>
          </p:cNvSpPr>
          <p:nvPr>
            <p:ph type="title"/>
          </p:nvPr>
        </p:nvSpPr>
        <p:spPr>
          <a:xfrm>
            <a:off x="524741" y="620392"/>
            <a:ext cx="3808268" cy="5504688"/>
          </a:xfrm>
        </p:spPr>
        <p:txBody>
          <a:bodyPr>
            <a:normAutofit/>
          </a:bodyPr>
          <a:lstStyle/>
          <a:p>
            <a:r>
              <a:rPr lang="en-NZ" sz="6000" b="1">
                <a:solidFill>
                  <a:schemeClr val="bg1"/>
                </a:solidFill>
              </a:rPr>
              <a:t>Techniques used in BCT  (Zhang et al, 2019) </a:t>
            </a:r>
            <a:br>
              <a:rPr lang="en-NZ" sz="6000" b="1">
                <a:solidFill>
                  <a:schemeClr val="bg1"/>
                </a:solidFill>
              </a:rPr>
            </a:br>
            <a:endParaRPr lang="en-NZ" sz="6000">
              <a:solidFill>
                <a:schemeClr val="bg1"/>
              </a:solidFill>
            </a:endParaRPr>
          </a:p>
        </p:txBody>
      </p:sp>
      <p:graphicFrame>
        <p:nvGraphicFramePr>
          <p:cNvPr id="5" name="Content Placeholder 2">
            <a:extLst>
              <a:ext uri="{FF2B5EF4-FFF2-40B4-BE49-F238E27FC236}">
                <a16:creationId xmlns:a16="http://schemas.microsoft.com/office/drawing/2014/main" id="{63F2C506-D391-74BF-2094-08BE0EE4E1E9}"/>
              </a:ext>
            </a:extLst>
          </p:cNvPr>
          <p:cNvGraphicFramePr>
            <a:graphicFrameLocks noGrp="1"/>
          </p:cNvGraphicFramePr>
          <p:nvPr>
            <p:ph idx="1"/>
            <p:extLst>
              <p:ext uri="{D42A27DB-BD31-4B8C-83A1-F6EECF244321}">
                <p14:modId xmlns:p14="http://schemas.microsoft.com/office/powerpoint/2010/main" val="214470475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6591377"/>
      </p:ext>
    </p:extLst>
  </p:cSld>
  <p:clrMapOvr>
    <a:masterClrMapping/>
  </p:clrMapOvr>
  <mc:AlternateContent xmlns:mc="http://schemas.openxmlformats.org/markup-compatibility/2006" xmlns:p14="http://schemas.microsoft.com/office/powerpoint/2010/main">
    <mc:Choice Requires="p14">
      <p:transition spd="slow" p14:dur="2000" advTm="76918"/>
    </mc:Choice>
    <mc:Fallback xmlns="">
      <p:transition spd="slow" advTm="7691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9369" y="349699"/>
            <a:ext cx="10515600" cy="1325563"/>
          </a:xfrm>
        </p:spPr>
        <p:txBody>
          <a:bodyPr>
            <a:normAutofit fontScale="90000"/>
          </a:bodyPr>
          <a:lstStyle/>
          <a:p>
            <a:r>
              <a:rPr lang="en-NZ" dirty="0">
                <a:solidFill>
                  <a:srgbClr val="FF0000"/>
                </a:solidFill>
              </a:rPr>
              <a:t>An example of Hash chain: </a:t>
            </a:r>
            <a:r>
              <a:rPr lang="en-US" dirty="0"/>
              <a:t>A hash pointer used to create a hash chain</a:t>
            </a:r>
            <a:br>
              <a:rPr lang="en-US" dirty="0"/>
            </a:br>
            <a:endParaRPr lang="en-NZ" dirty="0">
              <a:solidFill>
                <a:srgbClr val="FF0000"/>
              </a:solidFill>
            </a:endParaRPr>
          </a:p>
        </p:txBody>
      </p:sp>
      <p:sp>
        <p:nvSpPr>
          <p:cNvPr id="5" name="TextBox 4"/>
          <p:cNvSpPr txBox="1"/>
          <p:nvPr/>
        </p:nvSpPr>
        <p:spPr>
          <a:xfrm>
            <a:off x="532735" y="1534602"/>
            <a:ext cx="3309800" cy="1477328"/>
          </a:xfrm>
          <a:prstGeom prst="rect">
            <a:avLst/>
          </a:prstGeom>
          <a:noFill/>
          <a:ln>
            <a:solidFill>
              <a:schemeClr val="accent1"/>
            </a:solidFill>
          </a:ln>
        </p:spPr>
        <p:txBody>
          <a:bodyPr wrap="square" rtlCol="0">
            <a:spAutoFit/>
          </a:bodyPr>
          <a:lstStyle/>
          <a:p>
            <a:r>
              <a:rPr lang="en-NZ" dirty="0"/>
              <a:t>“This is the </a:t>
            </a:r>
            <a:r>
              <a:rPr lang="en-NZ" dirty="0">
                <a:solidFill>
                  <a:srgbClr val="C00000"/>
                </a:solidFill>
              </a:rPr>
              <a:t>zero</a:t>
            </a:r>
            <a:r>
              <a:rPr lang="en-NZ" dirty="0"/>
              <a:t> block – a record about a cat named Tom”</a:t>
            </a:r>
          </a:p>
          <a:p>
            <a:r>
              <a:rPr lang="en-NZ" dirty="0"/>
              <a:t>Content:  </a:t>
            </a:r>
            <a:r>
              <a:rPr lang="en-NZ" b="1" dirty="0" err="1"/>
              <a:t>catTom</a:t>
            </a:r>
            <a:endParaRPr lang="en-NZ" b="1" dirty="0"/>
          </a:p>
          <a:p>
            <a:r>
              <a:rPr lang="en-NZ" dirty="0"/>
              <a:t>Hash:  </a:t>
            </a:r>
            <a:r>
              <a:rPr lang="en-NZ" b="1" dirty="0">
                <a:solidFill>
                  <a:srgbClr val="C00000"/>
                </a:solidFill>
              </a:rPr>
              <a:t>H0</a:t>
            </a:r>
            <a:r>
              <a:rPr lang="en-NZ" dirty="0"/>
              <a:t> = (hash of </a:t>
            </a:r>
            <a:r>
              <a:rPr lang="en-NZ" b="1" dirty="0" err="1"/>
              <a:t>catTom</a:t>
            </a:r>
            <a:r>
              <a:rPr lang="en-NZ" dirty="0"/>
              <a:t>)</a:t>
            </a:r>
          </a:p>
          <a:p>
            <a:endParaRPr lang="en-NZ" dirty="0"/>
          </a:p>
        </p:txBody>
      </p:sp>
      <p:sp>
        <p:nvSpPr>
          <p:cNvPr id="6" name="TextBox 5"/>
          <p:cNvSpPr txBox="1"/>
          <p:nvPr/>
        </p:nvSpPr>
        <p:spPr>
          <a:xfrm>
            <a:off x="2848695" y="2734931"/>
            <a:ext cx="3536871" cy="1200329"/>
          </a:xfrm>
          <a:prstGeom prst="rect">
            <a:avLst/>
          </a:prstGeom>
          <a:noFill/>
          <a:ln>
            <a:solidFill>
              <a:schemeClr val="accent1"/>
            </a:solidFill>
          </a:ln>
        </p:spPr>
        <p:txBody>
          <a:bodyPr wrap="square" rtlCol="0">
            <a:spAutoFit/>
          </a:bodyPr>
          <a:lstStyle/>
          <a:p>
            <a:r>
              <a:rPr lang="en-NZ" dirty="0"/>
              <a:t>“This is </a:t>
            </a:r>
            <a:r>
              <a:rPr lang="en-NZ" b="1" dirty="0">
                <a:solidFill>
                  <a:srgbClr val="00B0F0"/>
                </a:solidFill>
              </a:rPr>
              <a:t>block 1</a:t>
            </a:r>
            <a:r>
              <a:rPr lang="en-NZ" dirty="0"/>
              <a:t>  – a record about a dog named Gonzo”</a:t>
            </a:r>
          </a:p>
          <a:p>
            <a:r>
              <a:rPr lang="en-NZ" dirty="0"/>
              <a:t>Content:  </a:t>
            </a:r>
            <a:r>
              <a:rPr lang="en-NZ" b="1" dirty="0">
                <a:solidFill>
                  <a:srgbClr val="C00000"/>
                </a:solidFill>
              </a:rPr>
              <a:t>H0|</a:t>
            </a:r>
            <a:r>
              <a:rPr lang="en-NZ" b="1" dirty="0"/>
              <a:t>dogGonzo</a:t>
            </a:r>
          </a:p>
          <a:p>
            <a:r>
              <a:rPr lang="en-NZ" dirty="0"/>
              <a:t>Hash: </a:t>
            </a:r>
            <a:r>
              <a:rPr lang="en-NZ" b="1" dirty="0">
                <a:solidFill>
                  <a:srgbClr val="0070C0"/>
                </a:solidFill>
              </a:rPr>
              <a:t>H1</a:t>
            </a:r>
            <a:r>
              <a:rPr lang="en-NZ" dirty="0"/>
              <a:t> = hash(</a:t>
            </a:r>
            <a:r>
              <a:rPr lang="en-NZ" b="1" dirty="0">
                <a:solidFill>
                  <a:srgbClr val="C00000"/>
                </a:solidFill>
              </a:rPr>
              <a:t>H0|</a:t>
            </a:r>
            <a:r>
              <a:rPr lang="en-NZ" b="1" dirty="0"/>
              <a:t>dogGonzo</a:t>
            </a:r>
            <a:r>
              <a:rPr lang="en-NZ" dirty="0"/>
              <a:t>)</a:t>
            </a:r>
          </a:p>
        </p:txBody>
      </p:sp>
      <p:sp>
        <p:nvSpPr>
          <p:cNvPr id="7" name="TextBox 6"/>
          <p:cNvSpPr txBox="1"/>
          <p:nvPr/>
        </p:nvSpPr>
        <p:spPr>
          <a:xfrm>
            <a:off x="5599201" y="4180509"/>
            <a:ext cx="3236538" cy="1200329"/>
          </a:xfrm>
          <a:prstGeom prst="rect">
            <a:avLst/>
          </a:prstGeom>
          <a:noFill/>
          <a:ln>
            <a:solidFill>
              <a:schemeClr val="accent1"/>
            </a:solidFill>
          </a:ln>
        </p:spPr>
        <p:txBody>
          <a:bodyPr wrap="square" rtlCol="0">
            <a:spAutoFit/>
          </a:bodyPr>
          <a:lstStyle/>
          <a:p>
            <a:r>
              <a:rPr lang="en-NZ" dirty="0"/>
              <a:t>“This is the </a:t>
            </a:r>
            <a:r>
              <a:rPr lang="en-NZ" b="1" dirty="0">
                <a:solidFill>
                  <a:schemeClr val="accent2">
                    <a:lumMod val="75000"/>
                  </a:schemeClr>
                </a:solidFill>
              </a:rPr>
              <a:t>block 2</a:t>
            </a:r>
            <a:r>
              <a:rPr lang="en-NZ" dirty="0">
                <a:solidFill>
                  <a:srgbClr val="C00000"/>
                </a:solidFill>
              </a:rPr>
              <a:t>  </a:t>
            </a:r>
            <a:r>
              <a:rPr lang="en-NZ" dirty="0"/>
              <a:t>- a record about a cat named Felix”</a:t>
            </a:r>
          </a:p>
          <a:p>
            <a:r>
              <a:rPr lang="en-NZ" dirty="0"/>
              <a:t>Content: </a:t>
            </a:r>
            <a:r>
              <a:rPr lang="en-NZ" b="1" dirty="0">
                <a:solidFill>
                  <a:srgbClr val="0070C0"/>
                </a:solidFill>
              </a:rPr>
              <a:t>H1|</a:t>
            </a:r>
            <a:r>
              <a:rPr lang="en-NZ" b="1" dirty="0"/>
              <a:t>catFelix</a:t>
            </a:r>
          </a:p>
          <a:p>
            <a:r>
              <a:rPr lang="en-NZ" dirty="0"/>
              <a:t>Hash:  </a:t>
            </a:r>
            <a:r>
              <a:rPr lang="en-NZ" b="1" dirty="0">
                <a:solidFill>
                  <a:schemeClr val="accent2">
                    <a:lumMod val="75000"/>
                  </a:schemeClr>
                </a:solidFill>
              </a:rPr>
              <a:t>H2 =</a:t>
            </a:r>
            <a:r>
              <a:rPr lang="en-NZ" dirty="0"/>
              <a:t> hash (</a:t>
            </a:r>
            <a:r>
              <a:rPr lang="en-NZ" b="1" dirty="0">
                <a:solidFill>
                  <a:srgbClr val="0070C0"/>
                </a:solidFill>
              </a:rPr>
              <a:t>H1|</a:t>
            </a:r>
            <a:r>
              <a:rPr lang="en-NZ" b="1" dirty="0"/>
              <a:t>catFelix</a:t>
            </a:r>
            <a:r>
              <a:rPr lang="en-NZ" dirty="0"/>
              <a:t>)</a:t>
            </a:r>
          </a:p>
        </p:txBody>
      </p:sp>
      <p:sp>
        <p:nvSpPr>
          <p:cNvPr id="8" name="TextBox 7"/>
          <p:cNvSpPr txBox="1"/>
          <p:nvPr/>
        </p:nvSpPr>
        <p:spPr>
          <a:xfrm>
            <a:off x="7065443" y="1116357"/>
            <a:ext cx="5013789" cy="3139321"/>
          </a:xfrm>
          <a:prstGeom prst="rect">
            <a:avLst/>
          </a:prstGeom>
          <a:noFill/>
        </p:spPr>
        <p:txBody>
          <a:bodyPr wrap="square" rtlCol="0">
            <a:spAutoFit/>
          </a:bodyPr>
          <a:lstStyle/>
          <a:p>
            <a:r>
              <a:rPr lang="en-NZ" dirty="0">
                <a:solidFill>
                  <a:srgbClr val="FF0000"/>
                </a:solidFill>
              </a:rPr>
              <a:t>Possible to make changes?</a:t>
            </a:r>
          </a:p>
          <a:p>
            <a:r>
              <a:rPr lang="en-NZ" dirty="0">
                <a:solidFill>
                  <a:srgbClr val="FF0000"/>
                </a:solidFill>
              </a:rPr>
              <a:t>Change Felix to Florence in Block 2</a:t>
            </a:r>
          </a:p>
          <a:p>
            <a:endParaRPr lang="en-NZ" dirty="0"/>
          </a:p>
          <a:p>
            <a:r>
              <a:rPr lang="en-NZ" dirty="0"/>
              <a:t>Modify chain forward</a:t>
            </a:r>
            <a:endParaRPr lang="en-NZ" dirty="0">
              <a:solidFill>
                <a:srgbClr val="FF0000"/>
              </a:solidFill>
            </a:endParaRPr>
          </a:p>
          <a:p>
            <a:r>
              <a:rPr lang="en-NZ" dirty="0"/>
              <a:t> </a:t>
            </a:r>
            <a:r>
              <a:rPr lang="en-NZ" dirty="0">
                <a:sym typeface="Wingdings" panose="05000000000000000000" pitchFamily="2" charset="2"/>
              </a:rPr>
              <a:t>1. </a:t>
            </a:r>
            <a:r>
              <a:rPr lang="en-NZ" dirty="0"/>
              <a:t>Calculate H2new= hash (H1\Florence)</a:t>
            </a:r>
          </a:p>
          <a:p>
            <a:r>
              <a:rPr lang="en-NZ" dirty="0">
                <a:sym typeface="Wingdings" panose="05000000000000000000" pitchFamily="2" charset="2"/>
              </a:rPr>
              <a:t>2. As </a:t>
            </a:r>
            <a:r>
              <a:rPr lang="en-NZ" dirty="0"/>
              <a:t>H2 and H2new are not the same </a:t>
            </a:r>
            <a:r>
              <a:rPr lang="en-NZ" dirty="0">
                <a:sym typeface="Wingdings" panose="05000000000000000000" pitchFamily="2" charset="2"/>
              </a:rPr>
              <a:t> need to change H2 in Block 3 to H2new…..</a:t>
            </a:r>
            <a:endParaRPr lang="en-NZ" dirty="0"/>
          </a:p>
          <a:p>
            <a:r>
              <a:rPr lang="en-NZ" dirty="0"/>
              <a:t>……</a:t>
            </a:r>
            <a:r>
              <a:rPr lang="en-NZ" dirty="0">
                <a:solidFill>
                  <a:srgbClr val="FF0000"/>
                </a:solidFill>
              </a:rPr>
              <a:t>Hard to change  all blocks following as new ones will be coming ; also because in BC, multiple  identical copies  of the validated blocks are stored </a:t>
            </a:r>
            <a:r>
              <a:rPr lang="en-NZ" dirty="0"/>
              <a:t>.</a:t>
            </a:r>
          </a:p>
          <a:p>
            <a:endParaRPr lang="en-NZ" dirty="0"/>
          </a:p>
        </p:txBody>
      </p:sp>
      <p:sp>
        <p:nvSpPr>
          <p:cNvPr id="9" name="Freeform 8"/>
          <p:cNvSpPr/>
          <p:nvPr/>
        </p:nvSpPr>
        <p:spPr>
          <a:xfrm>
            <a:off x="1476998" y="2545860"/>
            <a:ext cx="3041151" cy="1521012"/>
          </a:xfrm>
          <a:custGeom>
            <a:avLst/>
            <a:gdLst>
              <a:gd name="connsiteX0" fmla="*/ 3041151 w 3041151"/>
              <a:gd name="connsiteY0" fmla="*/ 863029 h 1521012"/>
              <a:gd name="connsiteX1" fmla="*/ 2476072 w 3041151"/>
              <a:gd name="connsiteY1" fmla="*/ 1458930 h 1521012"/>
              <a:gd name="connsiteX2" fmla="*/ 2445250 w 3041151"/>
              <a:gd name="connsiteY2" fmla="*/ 1469204 h 1521012"/>
              <a:gd name="connsiteX3" fmla="*/ 2383605 w 3041151"/>
              <a:gd name="connsiteY3" fmla="*/ 1479478 h 1521012"/>
              <a:gd name="connsiteX4" fmla="*/ 2332234 w 3041151"/>
              <a:gd name="connsiteY4" fmla="*/ 1489752 h 1521012"/>
              <a:gd name="connsiteX5" fmla="*/ 2280863 w 3041151"/>
              <a:gd name="connsiteY5" fmla="*/ 1510301 h 1521012"/>
              <a:gd name="connsiteX6" fmla="*/ 1880171 w 3041151"/>
              <a:gd name="connsiteY6" fmla="*/ 1500027 h 1521012"/>
              <a:gd name="connsiteX7" fmla="*/ 1818526 w 3041151"/>
              <a:gd name="connsiteY7" fmla="*/ 1489752 h 1521012"/>
              <a:gd name="connsiteX8" fmla="*/ 1746607 w 3041151"/>
              <a:gd name="connsiteY8" fmla="*/ 1479478 h 1521012"/>
              <a:gd name="connsiteX9" fmla="*/ 1684962 w 3041151"/>
              <a:gd name="connsiteY9" fmla="*/ 1458930 h 1521012"/>
              <a:gd name="connsiteX10" fmla="*/ 1623317 w 3041151"/>
              <a:gd name="connsiteY10" fmla="*/ 1448656 h 1521012"/>
              <a:gd name="connsiteX11" fmla="*/ 1520576 w 3041151"/>
              <a:gd name="connsiteY11" fmla="*/ 1417833 h 1521012"/>
              <a:gd name="connsiteX12" fmla="*/ 1489753 w 3041151"/>
              <a:gd name="connsiteY12" fmla="*/ 1407559 h 1521012"/>
              <a:gd name="connsiteX13" fmla="*/ 1448657 w 3041151"/>
              <a:gd name="connsiteY13" fmla="*/ 1397285 h 1521012"/>
              <a:gd name="connsiteX14" fmla="*/ 1387012 w 3041151"/>
              <a:gd name="connsiteY14" fmla="*/ 1376737 h 1521012"/>
              <a:gd name="connsiteX15" fmla="*/ 1284270 w 3041151"/>
              <a:gd name="connsiteY15" fmla="*/ 1345914 h 1521012"/>
              <a:gd name="connsiteX16" fmla="*/ 1202077 w 3041151"/>
              <a:gd name="connsiteY16" fmla="*/ 1304818 h 1521012"/>
              <a:gd name="connsiteX17" fmla="*/ 1150706 w 3041151"/>
              <a:gd name="connsiteY17" fmla="*/ 1273995 h 1521012"/>
              <a:gd name="connsiteX18" fmla="*/ 1089061 w 3041151"/>
              <a:gd name="connsiteY18" fmla="*/ 1243173 h 1521012"/>
              <a:gd name="connsiteX19" fmla="*/ 1037690 w 3041151"/>
              <a:gd name="connsiteY19" fmla="*/ 1191802 h 1521012"/>
              <a:gd name="connsiteX20" fmla="*/ 986319 w 3041151"/>
              <a:gd name="connsiteY20" fmla="*/ 1140431 h 1521012"/>
              <a:gd name="connsiteX21" fmla="*/ 945223 w 3041151"/>
              <a:gd name="connsiteY21" fmla="*/ 1089060 h 1521012"/>
              <a:gd name="connsiteX22" fmla="*/ 914400 w 3041151"/>
              <a:gd name="connsiteY22" fmla="*/ 1068512 h 1521012"/>
              <a:gd name="connsiteX23" fmla="*/ 893852 w 3041151"/>
              <a:gd name="connsiteY23" fmla="*/ 1037689 h 1521012"/>
              <a:gd name="connsiteX24" fmla="*/ 863030 w 3041151"/>
              <a:gd name="connsiteY24" fmla="*/ 1017141 h 1521012"/>
              <a:gd name="connsiteX25" fmla="*/ 852755 w 3041151"/>
              <a:gd name="connsiteY25" fmla="*/ 986319 h 1521012"/>
              <a:gd name="connsiteX26" fmla="*/ 832207 w 3041151"/>
              <a:gd name="connsiteY26" fmla="*/ 965770 h 1521012"/>
              <a:gd name="connsiteX27" fmla="*/ 821933 w 3041151"/>
              <a:gd name="connsiteY27" fmla="*/ 934948 h 1521012"/>
              <a:gd name="connsiteX28" fmla="*/ 801385 w 3041151"/>
              <a:gd name="connsiteY28" fmla="*/ 904125 h 1521012"/>
              <a:gd name="connsiteX29" fmla="*/ 780836 w 3041151"/>
              <a:gd name="connsiteY29" fmla="*/ 842480 h 1521012"/>
              <a:gd name="connsiteX30" fmla="*/ 770562 w 3041151"/>
              <a:gd name="connsiteY30" fmla="*/ 750013 h 1521012"/>
              <a:gd name="connsiteX31" fmla="*/ 760288 w 3041151"/>
              <a:gd name="connsiteY31" fmla="*/ 647271 h 1521012"/>
              <a:gd name="connsiteX32" fmla="*/ 750014 w 3041151"/>
              <a:gd name="connsiteY32" fmla="*/ 606175 h 1521012"/>
              <a:gd name="connsiteX33" fmla="*/ 719191 w 3041151"/>
              <a:gd name="connsiteY33" fmla="*/ 575352 h 1521012"/>
              <a:gd name="connsiteX34" fmla="*/ 667821 w 3041151"/>
              <a:gd name="connsiteY34" fmla="*/ 513707 h 1521012"/>
              <a:gd name="connsiteX35" fmla="*/ 606176 w 3041151"/>
              <a:gd name="connsiteY35" fmla="*/ 431514 h 1521012"/>
              <a:gd name="connsiteX36" fmla="*/ 565079 w 3041151"/>
              <a:gd name="connsiteY36" fmla="*/ 380143 h 1521012"/>
              <a:gd name="connsiteX37" fmla="*/ 534257 w 3041151"/>
              <a:gd name="connsiteY37" fmla="*/ 359595 h 1521012"/>
              <a:gd name="connsiteX38" fmla="*/ 503434 w 3041151"/>
              <a:gd name="connsiteY38" fmla="*/ 328773 h 1521012"/>
              <a:gd name="connsiteX39" fmla="*/ 472612 w 3041151"/>
              <a:gd name="connsiteY39" fmla="*/ 308224 h 1521012"/>
              <a:gd name="connsiteX40" fmla="*/ 390418 w 3041151"/>
              <a:gd name="connsiteY40" fmla="*/ 236305 h 1521012"/>
              <a:gd name="connsiteX41" fmla="*/ 339048 w 3041151"/>
              <a:gd name="connsiteY41" fmla="*/ 184934 h 1521012"/>
              <a:gd name="connsiteX42" fmla="*/ 256854 w 3041151"/>
              <a:gd name="connsiteY42" fmla="*/ 123289 h 1521012"/>
              <a:gd name="connsiteX43" fmla="*/ 226032 w 3041151"/>
              <a:gd name="connsiteY43" fmla="*/ 92467 h 1521012"/>
              <a:gd name="connsiteX44" fmla="*/ 195209 w 3041151"/>
              <a:gd name="connsiteY44" fmla="*/ 82193 h 1521012"/>
              <a:gd name="connsiteX45" fmla="*/ 164387 w 3041151"/>
              <a:gd name="connsiteY45" fmla="*/ 61645 h 1521012"/>
              <a:gd name="connsiteX46" fmla="*/ 133564 w 3041151"/>
              <a:gd name="connsiteY46" fmla="*/ 51370 h 1521012"/>
              <a:gd name="connsiteX47" fmla="*/ 102742 w 3041151"/>
              <a:gd name="connsiteY47" fmla="*/ 30822 h 1521012"/>
              <a:gd name="connsiteX48" fmla="*/ 41097 w 3041151"/>
              <a:gd name="connsiteY48" fmla="*/ 10274 h 1521012"/>
              <a:gd name="connsiteX49" fmla="*/ 0 w 3041151"/>
              <a:gd name="connsiteY49" fmla="*/ 0 h 152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3041151" h="1521012">
                <a:moveTo>
                  <a:pt x="3041151" y="863029"/>
                </a:moveTo>
                <a:cubicBezTo>
                  <a:pt x="2852791" y="1061663"/>
                  <a:pt x="2667975" y="1263718"/>
                  <a:pt x="2476072" y="1458930"/>
                </a:cubicBezTo>
                <a:cubicBezTo>
                  <a:pt x="2468480" y="1466653"/>
                  <a:pt x="2455822" y="1466855"/>
                  <a:pt x="2445250" y="1469204"/>
                </a:cubicBezTo>
                <a:cubicBezTo>
                  <a:pt x="2424914" y="1473723"/>
                  <a:pt x="2404101" y="1475752"/>
                  <a:pt x="2383605" y="1479478"/>
                </a:cubicBezTo>
                <a:cubicBezTo>
                  <a:pt x="2366424" y="1482602"/>
                  <a:pt x="2349358" y="1486327"/>
                  <a:pt x="2332234" y="1489752"/>
                </a:cubicBezTo>
                <a:cubicBezTo>
                  <a:pt x="2315110" y="1496602"/>
                  <a:pt x="2298896" y="1506437"/>
                  <a:pt x="2280863" y="1510301"/>
                </a:cubicBezTo>
                <a:cubicBezTo>
                  <a:pt x="2157598" y="1536715"/>
                  <a:pt x="1981797" y="1506802"/>
                  <a:pt x="1880171" y="1500027"/>
                </a:cubicBezTo>
                <a:lnTo>
                  <a:pt x="1818526" y="1489752"/>
                </a:lnTo>
                <a:cubicBezTo>
                  <a:pt x="1794591" y="1486070"/>
                  <a:pt x="1770203" y="1484923"/>
                  <a:pt x="1746607" y="1479478"/>
                </a:cubicBezTo>
                <a:cubicBezTo>
                  <a:pt x="1725502" y="1474608"/>
                  <a:pt x="1705510" y="1465779"/>
                  <a:pt x="1684962" y="1458930"/>
                </a:cubicBezTo>
                <a:cubicBezTo>
                  <a:pt x="1665199" y="1452343"/>
                  <a:pt x="1643865" y="1452081"/>
                  <a:pt x="1623317" y="1448656"/>
                </a:cubicBezTo>
                <a:cubicBezTo>
                  <a:pt x="1476852" y="1399833"/>
                  <a:pt x="1629247" y="1448882"/>
                  <a:pt x="1520576" y="1417833"/>
                </a:cubicBezTo>
                <a:cubicBezTo>
                  <a:pt x="1510163" y="1414858"/>
                  <a:pt x="1500166" y="1410534"/>
                  <a:pt x="1489753" y="1407559"/>
                </a:cubicBezTo>
                <a:cubicBezTo>
                  <a:pt x="1476176" y="1403680"/>
                  <a:pt x="1462182" y="1401342"/>
                  <a:pt x="1448657" y="1397285"/>
                </a:cubicBezTo>
                <a:cubicBezTo>
                  <a:pt x="1427911" y="1391061"/>
                  <a:pt x="1407758" y="1382961"/>
                  <a:pt x="1387012" y="1376737"/>
                </a:cubicBezTo>
                <a:cubicBezTo>
                  <a:pt x="1350137" y="1365675"/>
                  <a:pt x="1320601" y="1364079"/>
                  <a:pt x="1284270" y="1345914"/>
                </a:cubicBezTo>
                <a:cubicBezTo>
                  <a:pt x="1256872" y="1332215"/>
                  <a:pt x="1223737" y="1326478"/>
                  <a:pt x="1202077" y="1304818"/>
                </a:cubicBezTo>
                <a:cubicBezTo>
                  <a:pt x="1161940" y="1264681"/>
                  <a:pt x="1204055" y="1300670"/>
                  <a:pt x="1150706" y="1273995"/>
                </a:cubicBezTo>
                <a:cubicBezTo>
                  <a:pt x="1071042" y="1234163"/>
                  <a:pt x="1166533" y="1268996"/>
                  <a:pt x="1089061" y="1243173"/>
                </a:cubicBezTo>
                <a:cubicBezTo>
                  <a:pt x="1034266" y="1160978"/>
                  <a:pt x="1106185" y="1260297"/>
                  <a:pt x="1037690" y="1191802"/>
                </a:cubicBezTo>
                <a:cubicBezTo>
                  <a:pt x="969195" y="1123307"/>
                  <a:pt x="1068514" y="1195226"/>
                  <a:pt x="986319" y="1140431"/>
                </a:cubicBezTo>
                <a:cubicBezTo>
                  <a:pt x="971064" y="1117548"/>
                  <a:pt x="966135" y="1105789"/>
                  <a:pt x="945223" y="1089060"/>
                </a:cubicBezTo>
                <a:cubicBezTo>
                  <a:pt x="935581" y="1081346"/>
                  <a:pt x="924674" y="1075361"/>
                  <a:pt x="914400" y="1068512"/>
                </a:cubicBezTo>
                <a:cubicBezTo>
                  <a:pt x="907551" y="1058238"/>
                  <a:pt x="902583" y="1046421"/>
                  <a:pt x="893852" y="1037689"/>
                </a:cubicBezTo>
                <a:cubicBezTo>
                  <a:pt x="885121" y="1028958"/>
                  <a:pt x="870744" y="1026783"/>
                  <a:pt x="863030" y="1017141"/>
                </a:cubicBezTo>
                <a:cubicBezTo>
                  <a:pt x="856265" y="1008684"/>
                  <a:pt x="858327" y="995605"/>
                  <a:pt x="852755" y="986319"/>
                </a:cubicBezTo>
                <a:cubicBezTo>
                  <a:pt x="847771" y="978013"/>
                  <a:pt x="839056" y="972620"/>
                  <a:pt x="832207" y="965770"/>
                </a:cubicBezTo>
                <a:cubicBezTo>
                  <a:pt x="828782" y="955496"/>
                  <a:pt x="826776" y="944634"/>
                  <a:pt x="821933" y="934948"/>
                </a:cubicBezTo>
                <a:cubicBezTo>
                  <a:pt x="816411" y="923903"/>
                  <a:pt x="806400" y="915409"/>
                  <a:pt x="801385" y="904125"/>
                </a:cubicBezTo>
                <a:cubicBezTo>
                  <a:pt x="792588" y="884332"/>
                  <a:pt x="780836" y="842480"/>
                  <a:pt x="780836" y="842480"/>
                </a:cubicBezTo>
                <a:cubicBezTo>
                  <a:pt x="777411" y="811658"/>
                  <a:pt x="773808" y="780855"/>
                  <a:pt x="770562" y="750013"/>
                </a:cubicBezTo>
                <a:cubicBezTo>
                  <a:pt x="766959" y="715784"/>
                  <a:pt x="765155" y="681343"/>
                  <a:pt x="760288" y="647271"/>
                </a:cubicBezTo>
                <a:cubicBezTo>
                  <a:pt x="758291" y="633293"/>
                  <a:pt x="757020" y="618435"/>
                  <a:pt x="750014" y="606175"/>
                </a:cubicBezTo>
                <a:cubicBezTo>
                  <a:pt x="742805" y="593559"/>
                  <a:pt x="728493" y="586514"/>
                  <a:pt x="719191" y="575352"/>
                </a:cubicBezTo>
                <a:cubicBezTo>
                  <a:pt x="647663" y="489519"/>
                  <a:pt x="757879" y="603768"/>
                  <a:pt x="667821" y="513707"/>
                </a:cubicBezTo>
                <a:cubicBezTo>
                  <a:pt x="641088" y="433517"/>
                  <a:pt x="684879" y="549563"/>
                  <a:pt x="606176" y="431514"/>
                </a:cubicBezTo>
                <a:cubicBezTo>
                  <a:pt x="590920" y="408632"/>
                  <a:pt x="585990" y="396872"/>
                  <a:pt x="565079" y="380143"/>
                </a:cubicBezTo>
                <a:cubicBezTo>
                  <a:pt x="555437" y="372429"/>
                  <a:pt x="543743" y="367500"/>
                  <a:pt x="534257" y="359595"/>
                </a:cubicBezTo>
                <a:cubicBezTo>
                  <a:pt x="523095" y="350293"/>
                  <a:pt x="514596" y="338075"/>
                  <a:pt x="503434" y="328773"/>
                </a:cubicBezTo>
                <a:cubicBezTo>
                  <a:pt x="493948" y="320868"/>
                  <a:pt x="481905" y="316355"/>
                  <a:pt x="472612" y="308224"/>
                </a:cubicBezTo>
                <a:cubicBezTo>
                  <a:pt x="376452" y="224084"/>
                  <a:pt x="459776" y="282545"/>
                  <a:pt x="390418" y="236305"/>
                </a:cubicBezTo>
                <a:cubicBezTo>
                  <a:pt x="349324" y="174664"/>
                  <a:pt x="393840" y="232877"/>
                  <a:pt x="339048" y="184934"/>
                </a:cubicBezTo>
                <a:cubicBezTo>
                  <a:pt x="266399" y="121366"/>
                  <a:pt x="316742" y="143253"/>
                  <a:pt x="256854" y="123289"/>
                </a:cubicBezTo>
                <a:cubicBezTo>
                  <a:pt x="246580" y="113015"/>
                  <a:pt x="238121" y="100526"/>
                  <a:pt x="226032" y="92467"/>
                </a:cubicBezTo>
                <a:cubicBezTo>
                  <a:pt x="217021" y="86460"/>
                  <a:pt x="204896" y="87036"/>
                  <a:pt x="195209" y="82193"/>
                </a:cubicBezTo>
                <a:cubicBezTo>
                  <a:pt x="184165" y="76671"/>
                  <a:pt x="175431" y="67167"/>
                  <a:pt x="164387" y="61645"/>
                </a:cubicBezTo>
                <a:cubicBezTo>
                  <a:pt x="154700" y="56802"/>
                  <a:pt x="143251" y="56213"/>
                  <a:pt x="133564" y="51370"/>
                </a:cubicBezTo>
                <a:cubicBezTo>
                  <a:pt x="122520" y="45848"/>
                  <a:pt x="114026" y="35837"/>
                  <a:pt x="102742" y="30822"/>
                </a:cubicBezTo>
                <a:cubicBezTo>
                  <a:pt x="82949" y="22025"/>
                  <a:pt x="62110" y="15527"/>
                  <a:pt x="41097" y="10274"/>
                </a:cubicBezTo>
                <a:lnTo>
                  <a:pt x="0" y="0"/>
                </a:ln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NZ"/>
          </a:p>
        </p:txBody>
      </p:sp>
      <p:sp>
        <p:nvSpPr>
          <p:cNvPr id="10" name="Freeform 9"/>
          <p:cNvSpPr/>
          <p:nvPr/>
        </p:nvSpPr>
        <p:spPr>
          <a:xfrm rot="613508">
            <a:off x="3314776" y="3813691"/>
            <a:ext cx="4291110" cy="1754477"/>
          </a:xfrm>
          <a:custGeom>
            <a:avLst/>
            <a:gdLst>
              <a:gd name="connsiteX0" fmla="*/ 3441843 w 3441843"/>
              <a:gd name="connsiteY0" fmla="*/ 1202076 h 2239766"/>
              <a:gd name="connsiteX1" fmla="*/ 3431569 w 3441843"/>
              <a:gd name="connsiteY1" fmla="*/ 1253447 h 2239766"/>
              <a:gd name="connsiteX2" fmla="*/ 3390472 w 3441843"/>
              <a:gd name="connsiteY2" fmla="*/ 1335640 h 2239766"/>
              <a:gd name="connsiteX3" fmla="*/ 3339101 w 3441843"/>
              <a:gd name="connsiteY3" fmla="*/ 1448656 h 2239766"/>
              <a:gd name="connsiteX4" fmla="*/ 3298005 w 3441843"/>
              <a:gd name="connsiteY4" fmla="*/ 1541124 h 2239766"/>
              <a:gd name="connsiteX5" fmla="*/ 3277456 w 3441843"/>
              <a:gd name="connsiteY5" fmla="*/ 1582220 h 2239766"/>
              <a:gd name="connsiteX6" fmla="*/ 3236360 w 3441843"/>
              <a:gd name="connsiteY6" fmla="*/ 1613043 h 2239766"/>
              <a:gd name="connsiteX7" fmla="*/ 3195263 w 3441843"/>
              <a:gd name="connsiteY7" fmla="*/ 1684962 h 2239766"/>
              <a:gd name="connsiteX8" fmla="*/ 3123344 w 3441843"/>
              <a:gd name="connsiteY8" fmla="*/ 1777429 h 2239766"/>
              <a:gd name="connsiteX9" fmla="*/ 3082247 w 3441843"/>
              <a:gd name="connsiteY9" fmla="*/ 1828800 h 2239766"/>
              <a:gd name="connsiteX10" fmla="*/ 3051425 w 3441843"/>
              <a:gd name="connsiteY10" fmla="*/ 1890445 h 2239766"/>
              <a:gd name="connsiteX11" fmla="*/ 3000054 w 3441843"/>
              <a:gd name="connsiteY11" fmla="*/ 1941816 h 2239766"/>
              <a:gd name="connsiteX12" fmla="*/ 2989780 w 3441843"/>
              <a:gd name="connsiteY12" fmla="*/ 1972638 h 2239766"/>
              <a:gd name="connsiteX13" fmla="*/ 2897313 w 3441843"/>
              <a:gd name="connsiteY13" fmla="*/ 2044557 h 2239766"/>
              <a:gd name="connsiteX14" fmla="*/ 2866490 w 3441843"/>
              <a:gd name="connsiteY14" fmla="*/ 2075380 h 2239766"/>
              <a:gd name="connsiteX15" fmla="*/ 2774023 w 3441843"/>
              <a:gd name="connsiteY15" fmla="*/ 2116476 h 2239766"/>
              <a:gd name="connsiteX16" fmla="*/ 2702104 w 3441843"/>
              <a:gd name="connsiteY16" fmla="*/ 2157573 h 2239766"/>
              <a:gd name="connsiteX17" fmla="*/ 2599362 w 3441843"/>
              <a:gd name="connsiteY17" fmla="*/ 2188395 h 2239766"/>
              <a:gd name="connsiteX18" fmla="*/ 2537717 w 3441843"/>
              <a:gd name="connsiteY18" fmla="*/ 2208944 h 2239766"/>
              <a:gd name="connsiteX19" fmla="*/ 2486346 w 3441843"/>
              <a:gd name="connsiteY19" fmla="*/ 2219218 h 2239766"/>
              <a:gd name="connsiteX20" fmla="*/ 2455524 w 3441843"/>
              <a:gd name="connsiteY20" fmla="*/ 2229492 h 2239766"/>
              <a:gd name="connsiteX21" fmla="*/ 2352782 w 3441843"/>
              <a:gd name="connsiteY21" fmla="*/ 2239766 h 2239766"/>
              <a:gd name="connsiteX22" fmla="*/ 2085654 w 3441843"/>
              <a:gd name="connsiteY22" fmla="*/ 2229492 h 2239766"/>
              <a:gd name="connsiteX23" fmla="*/ 2054832 w 3441843"/>
              <a:gd name="connsiteY23" fmla="*/ 2219218 h 2239766"/>
              <a:gd name="connsiteX24" fmla="*/ 1972639 w 3441843"/>
              <a:gd name="connsiteY24" fmla="*/ 2208944 h 2239766"/>
              <a:gd name="connsiteX25" fmla="*/ 1941816 w 3441843"/>
              <a:gd name="connsiteY25" fmla="*/ 2198670 h 2239766"/>
              <a:gd name="connsiteX26" fmla="*/ 1818526 w 3441843"/>
              <a:gd name="connsiteY26" fmla="*/ 2178121 h 2239766"/>
              <a:gd name="connsiteX27" fmla="*/ 1767155 w 3441843"/>
              <a:gd name="connsiteY27" fmla="*/ 2157573 h 2239766"/>
              <a:gd name="connsiteX28" fmla="*/ 1715785 w 3441843"/>
              <a:gd name="connsiteY28" fmla="*/ 2147299 h 2239766"/>
              <a:gd name="connsiteX29" fmla="*/ 1684962 w 3441843"/>
              <a:gd name="connsiteY29" fmla="*/ 2137025 h 2239766"/>
              <a:gd name="connsiteX30" fmla="*/ 1592495 w 3441843"/>
              <a:gd name="connsiteY30" fmla="*/ 2116476 h 2239766"/>
              <a:gd name="connsiteX31" fmla="*/ 1561672 w 3441843"/>
              <a:gd name="connsiteY31" fmla="*/ 2106202 h 2239766"/>
              <a:gd name="connsiteX32" fmla="*/ 1510301 w 3441843"/>
              <a:gd name="connsiteY32" fmla="*/ 2095928 h 2239766"/>
              <a:gd name="connsiteX33" fmla="*/ 1438382 w 3441843"/>
              <a:gd name="connsiteY33" fmla="*/ 2065106 h 2239766"/>
              <a:gd name="connsiteX34" fmla="*/ 1356189 w 3441843"/>
              <a:gd name="connsiteY34" fmla="*/ 2044557 h 2239766"/>
              <a:gd name="connsiteX35" fmla="*/ 1315092 w 3441843"/>
              <a:gd name="connsiteY35" fmla="*/ 2034283 h 2239766"/>
              <a:gd name="connsiteX36" fmla="*/ 1273996 w 3441843"/>
              <a:gd name="connsiteY36" fmla="*/ 2013735 h 2239766"/>
              <a:gd name="connsiteX37" fmla="*/ 1232899 w 3441843"/>
              <a:gd name="connsiteY37" fmla="*/ 2003461 h 2239766"/>
              <a:gd name="connsiteX38" fmla="*/ 1202077 w 3441843"/>
              <a:gd name="connsiteY38" fmla="*/ 1993187 h 2239766"/>
              <a:gd name="connsiteX39" fmla="*/ 1109609 w 3441843"/>
              <a:gd name="connsiteY39" fmla="*/ 1941816 h 2239766"/>
              <a:gd name="connsiteX40" fmla="*/ 1047964 w 3441843"/>
              <a:gd name="connsiteY40" fmla="*/ 1890445 h 2239766"/>
              <a:gd name="connsiteX41" fmla="*/ 976045 w 3441843"/>
              <a:gd name="connsiteY41" fmla="*/ 1849348 h 2239766"/>
              <a:gd name="connsiteX42" fmla="*/ 904126 w 3441843"/>
              <a:gd name="connsiteY42" fmla="*/ 1777429 h 2239766"/>
              <a:gd name="connsiteX43" fmla="*/ 832207 w 3441843"/>
              <a:gd name="connsiteY43" fmla="*/ 1705510 h 2239766"/>
              <a:gd name="connsiteX44" fmla="*/ 801385 w 3441843"/>
              <a:gd name="connsiteY44" fmla="*/ 1674688 h 2239766"/>
              <a:gd name="connsiteX45" fmla="*/ 729465 w 3441843"/>
              <a:gd name="connsiteY45" fmla="*/ 1613043 h 2239766"/>
              <a:gd name="connsiteX46" fmla="*/ 708917 w 3441843"/>
              <a:gd name="connsiteY46" fmla="*/ 1582220 h 2239766"/>
              <a:gd name="connsiteX47" fmla="*/ 678095 w 3441843"/>
              <a:gd name="connsiteY47" fmla="*/ 1551398 h 2239766"/>
              <a:gd name="connsiteX48" fmla="*/ 657546 w 3441843"/>
              <a:gd name="connsiteY48" fmla="*/ 1520575 h 2239766"/>
              <a:gd name="connsiteX49" fmla="*/ 575353 w 3441843"/>
              <a:gd name="connsiteY49" fmla="*/ 1397285 h 2239766"/>
              <a:gd name="connsiteX50" fmla="*/ 554805 w 3441843"/>
              <a:gd name="connsiteY50" fmla="*/ 1345915 h 2239766"/>
              <a:gd name="connsiteX51" fmla="*/ 503434 w 3441843"/>
              <a:gd name="connsiteY51" fmla="*/ 1294544 h 2239766"/>
              <a:gd name="connsiteX52" fmla="*/ 472612 w 3441843"/>
              <a:gd name="connsiteY52" fmla="*/ 1232899 h 2239766"/>
              <a:gd name="connsiteX53" fmla="*/ 452063 w 3441843"/>
              <a:gd name="connsiteY53" fmla="*/ 1171254 h 2239766"/>
              <a:gd name="connsiteX54" fmla="*/ 441789 w 3441843"/>
              <a:gd name="connsiteY54" fmla="*/ 1140431 h 2239766"/>
              <a:gd name="connsiteX55" fmla="*/ 431515 w 3441843"/>
              <a:gd name="connsiteY55" fmla="*/ 1109609 h 2239766"/>
              <a:gd name="connsiteX56" fmla="*/ 421241 w 3441843"/>
              <a:gd name="connsiteY56" fmla="*/ 1068512 h 2239766"/>
              <a:gd name="connsiteX57" fmla="*/ 380144 w 3441843"/>
              <a:gd name="connsiteY57" fmla="*/ 945222 h 2239766"/>
              <a:gd name="connsiteX58" fmla="*/ 359596 w 3441843"/>
              <a:gd name="connsiteY58" fmla="*/ 832207 h 2239766"/>
              <a:gd name="connsiteX59" fmla="*/ 339047 w 3441843"/>
              <a:gd name="connsiteY59" fmla="*/ 647272 h 2239766"/>
              <a:gd name="connsiteX60" fmla="*/ 328773 w 3441843"/>
              <a:gd name="connsiteY60" fmla="*/ 606175 h 2239766"/>
              <a:gd name="connsiteX61" fmla="*/ 277403 w 3441843"/>
              <a:gd name="connsiteY61" fmla="*/ 554804 h 2239766"/>
              <a:gd name="connsiteX62" fmla="*/ 256854 w 3441843"/>
              <a:gd name="connsiteY62" fmla="*/ 523982 h 2239766"/>
              <a:gd name="connsiteX63" fmla="*/ 246580 w 3441843"/>
              <a:gd name="connsiteY63" fmla="*/ 493160 h 2239766"/>
              <a:gd name="connsiteX64" fmla="*/ 267128 w 3441843"/>
              <a:gd name="connsiteY64" fmla="*/ 246580 h 2239766"/>
              <a:gd name="connsiteX65" fmla="*/ 256854 w 3441843"/>
              <a:gd name="connsiteY65" fmla="*/ 123290 h 2239766"/>
              <a:gd name="connsiteX66" fmla="*/ 246580 w 3441843"/>
              <a:gd name="connsiteY66" fmla="*/ 92467 h 2239766"/>
              <a:gd name="connsiteX67" fmla="*/ 154113 w 3441843"/>
              <a:gd name="connsiteY67" fmla="*/ 51371 h 2239766"/>
              <a:gd name="connsiteX68" fmla="*/ 123290 w 3441843"/>
              <a:gd name="connsiteY68" fmla="*/ 41097 h 2239766"/>
              <a:gd name="connsiteX69" fmla="*/ 41097 w 3441843"/>
              <a:gd name="connsiteY69" fmla="*/ 10274 h 2239766"/>
              <a:gd name="connsiteX70" fmla="*/ 0 w 3441843"/>
              <a:gd name="connsiteY70" fmla="*/ 0 h 223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441843" h="2239766">
                <a:moveTo>
                  <a:pt x="3441843" y="1202076"/>
                </a:moveTo>
                <a:cubicBezTo>
                  <a:pt x="3438418" y="1219200"/>
                  <a:pt x="3437838" y="1237148"/>
                  <a:pt x="3431569" y="1253447"/>
                </a:cubicBezTo>
                <a:cubicBezTo>
                  <a:pt x="3420573" y="1282037"/>
                  <a:pt x="3400158" y="1306580"/>
                  <a:pt x="3390472" y="1335640"/>
                </a:cubicBezTo>
                <a:cubicBezTo>
                  <a:pt x="3363609" y="1416230"/>
                  <a:pt x="3381068" y="1378712"/>
                  <a:pt x="3339101" y="1448656"/>
                </a:cubicBezTo>
                <a:cubicBezTo>
                  <a:pt x="3322352" y="1515653"/>
                  <a:pt x="3338399" y="1468415"/>
                  <a:pt x="3298005" y="1541124"/>
                </a:cubicBezTo>
                <a:cubicBezTo>
                  <a:pt x="3290567" y="1554512"/>
                  <a:pt x="3287423" y="1570591"/>
                  <a:pt x="3277456" y="1582220"/>
                </a:cubicBezTo>
                <a:cubicBezTo>
                  <a:pt x="3266312" y="1595221"/>
                  <a:pt x="3248468" y="1600935"/>
                  <a:pt x="3236360" y="1613043"/>
                </a:cubicBezTo>
                <a:cubicBezTo>
                  <a:pt x="3213718" y="1635685"/>
                  <a:pt x="3213393" y="1658774"/>
                  <a:pt x="3195263" y="1684962"/>
                </a:cubicBezTo>
                <a:cubicBezTo>
                  <a:pt x="3173037" y="1717067"/>
                  <a:pt x="3145003" y="1744939"/>
                  <a:pt x="3123344" y="1777429"/>
                </a:cubicBezTo>
                <a:cubicBezTo>
                  <a:pt x="3097423" y="1816312"/>
                  <a:pt x="3111528" y="1799521"/>
                  <a:pt x="3082247" y="1828800"/>
                </a:cubicBezTo>
                <a:cubicBezTo>
                  <a:pt x="3072548" y="1857898"/>
                  <a:pt x="3072873" y="1865933"/>
                  <a:pt x="3051425" y="1890445"/>
                </a:cubicBezTo>
                <a:cubicBezTo>
                  <a:pt x="3035478" y="1908670"/>
                  <a:pt x="3000054" y="1941816"/>
                  <a:pt x="3000054" y="1941816"/>
                </a:cubicBezTo>
                <a:cubicBezTo>
                  <a:pt x="2996629" y="1952090"/>
                  <a:pt x="2996429" y="1964090"/>
                  <a:pt x="2989780" y="1972638"/>
                </a:cubicBezTo>
                <a:cubicBezTo>
                  <a:pt x="2941268" y="2035011"/>
                  <a:pt x="2947955" y="2027676"/>
                  <a:pt x="2897313" y="2044557"/>
                </a:cubicBezTo>
                <a:cubicBezTo>
                  <a:pt x="2887039" y="2054831"/>
                  <a:pt x="2878580" y="2067320"/>
                  <a:pt x="2866490" y="2075380"/>
                </a:cubicBezTo>
                <a:cubicBezTo>
                  <a:pt x="2830826" y="2099156"/>
                  <a:pt x="2809826" y="2104542"/>
                  <a:pt x="2774023" y="2116476"/>
                </a:cubicBezTo>
                <a:cubicBezTo>
                  <a:pt x="2746221" y="2135011"/>
                  <a:pt x="2734692" y="2144538"/>
                  <a:pt x="2702104" y="2157573"/>
                </a:cubicBezTo>
                <a:cubicBezTo>
                  <a:pt x="2629446" y="2186636"/>
                  <a:pt x="2659918" y="2170228"/>
                  <a:pt x="2599362" y="2188395"/>
                </a:cubicBezTo>
                <a:cubicBezTo>
                  <a:pt x="2578616" y="2194619"/>
                  <a:pt x="2558956" y="2204696"/>
                  <a:pt x="2537717" y="2208944"/>
                </a:cubicBezTo>
                <a:cubicBezTo>
                  <a:pt x="2520593" y="2212369"/>
                  <a:pt x="2503287" y="2214983"/>
                  <a:pt x="2486346" y="2219218"/>
                </a:cubicBezTo>
                <a:cubicBezTo>
                  <a:pt x="2475840" y="2221845"/>
                  <a:pt x="2466228" y="2227845"/>
                  <a:pt x="2455524" y="2229492"/>
                </a:cubicBezTo>
                <a:cubicBezTo>
                  <a:pt x="2421506" y="2234725"/>
                  <a:pt x="2387029" y="2236341"/>
                  <a:pt x="2352782" y="2239766"/>
                </a:cubicBezTo>
                <a:cubicBezTo>
                  <a:pt x="2263739" y="2236341"/>
                  <a:pt x="2174551" y="2235623"/>
                  <a:pt x="2085654" y="2229492"/>
                </a:cubicBezTo>
                <a:cubicBezTo>
                  <a:pt x="2074850" y="2228747"/>
                  <a:pt x="2065487" y="2221155"/>
                  <a:pt x="2054832" y="2219218"/>
                </a:cubicBezTo>
                <a:cubicBezTo>
                  <a:pt x="2027666" y="2214279"/>
                  <a:pt x="2000037" y="2212369"/>
                  <a:pt x="1972639" y="2208944"/>
                </a:cubicBezTo>
                <a:cubicBezTo>
                  <a:pt x="1962365" y="2205519"/>
                  <a:pt x="1952471" y="2200607"/>
                  <a:pt x="1941816" y="2198670"/>
                </a:cubicBezTo>
                <a:cubicBezTo>
                  <a:pt x="1882546" y="2187893"/>
                  <a:pt x="1867521" y="2194452"/>
                  <a:pt x="1818526" y="2178121"/>
                </a:cubicBezTo>
                <a:cubicBezTo>
                  <a:pt x="1801030" y="2172289"/>
                  <a:pt x="1784820" y="2162872"/>
                  <a:pt x="1767155" y="2157573"/>
                </a:cubicBezTo>
                <a:cubicBezTo>
                  <a:pt x="1750429" y="2152555"/>
                  <a:pt x="1732726" y="2151534"/>
                  <a:pt x="1715785" y="2147299"/>
                </a:cubicBezTo>
                <a:cubicBezTo>
                  <a:pt x="1705278" y="2144672"/>
                  <a:pt x="1695469" y="2139652"/>
                  <a:pt x="1684962" y="2137025"/>
                </a:cubicBezTo>
                <a:cubicBezTo>
                  <a:pt x="1600200" y="2115835"/>
                  <a:pt x="1666336" y="2137574"/>
                  <a:pt x="1592495" y="2116476"/>
                </a:cubicBezTo>
                <a:cubicBezTo>
                  <a:pt x="1582082" y="2113501"/>
                  <a:pt x="1572179" y="2108829"/>
                  <a:pt x="1561672" y="2106202"/>
                </a:cubicBezTo>
                <a:cubicBezTo>
                  <a:pt x="1544731" y="2101967"/>
                  <a:pt x="1527242" y="2100163"/>
                  <a:pt x="1510301" y="2095928"/>
                </a:cubicBezTo>
                <a:cubicBezTo>
                  <a:pt x="1438494" y="2077976"/>
                  <a:pt x="1526580" y="2094506"/>
                  <a:pt x="1438382" y="2065106"/>
                </a:cubicBezTo>
                <a:cubicBezTo>
                  <a:pt x="1411590" y="2056175"/>
                  <a:pt x="1383587" y="2051407"/>
                  <a:pt x="1356189" y="2044557"/>
                </a:cubicBezTo>
                <a:lnTo>
                  <a:pt x="1315092" y="2034283"/>
                </a:lnTo>
                <a:cubicBezTo>
                  <a:pt x="1301393" y="2027434"/>
                  <a:pt x="1288336" y="2019113"/>
                  <a:pt x="1273996" y="2013735"/>
                </a:cubicBezTo>
                <a:cubicBezTo>
                  <a:pt x="1260774" y="2008777"/>
                  <a:pt x="1246476" y="2007340"/>
                  <a:pt x="1232899" y="2003461"/>
                </a:cubicBezTo>
                <a:cubicBezTo>
                  <a:pt x="1222486" y="2000486"/>
                  <a:pt x="1212351" y="1996612"/>
                  <a:pt x="1202077" y="1993187"/>
                </a:cubicBezTo>
                <a:cubicBezTo>
                  <a:pt x="1121239" y="1932558"/>
                  <a:pt x="1203791" y="1988908"/>
                  <a:pt x="1109609" y="1941816"/>
                </a:cubicBezTo>
                <a:cubicBezTo>
                  <a:pt x="1055261" y="1914642"/>
                  <a:pt x="1100976" y="1928310"/>
                  <a:pt x="1047964" y="1890445"/>
                </a:cubicBezTo>
                <a:cubicBezTo>
                  <a:pt x="1003551" y="1858722"/>
                  <a:pt x="1013381" y="1882950"/>
                  <a:pt x="976045" y="1849348"/>
                </a:cubicBezTo>
                <a:cubicBezTo>
                  <a:pt x="950845" y="1826668"/>
                  <a:pt x="928099" y="1801402"/>
                  <a:pt x="904126" y="1777429"/>
                </a:cubicBezTo>
                <a:lnTo>
                  <a:pt x="832207" y="1705510"/>
                </a:lnTo>
                <a:cubicBezTo>
                  <a:pt x="821933" y="1695236"/>
                  <a:pt x="813009" y="1683406"/>
                  <a:pt x="801385" y="1674688"/>
                </a:cubicBezTo>
                <a:cubicBezTo>
                  <a:pt x="771155" y="1652015"/>
                  <a:pt x="753313" y="1641660"/>
                  <a:pt x="729465" y="1613043"/>
                </a:cubicBezTo>
                <a:cubicBezTo>
                  <a:pt x="721560" y="1603557"/>
                  <a:pt x="716822" y="1591706"/>
                  <a:pt x="708917" y="1582220"/>
                </a:cubicBezTo>
                <a:cubicBezTo>
                  <a:pt x="699615" y="1571058"/>
                  <a:pt x="687397" y="1562560"/>
                  <a:pt x="678095" y="1551398"/>
                </a:cubicBezTo>
                <a:cubicBezTo>
                  <a:pt x="670190" y="1541912"/>
                  <a:pt x="664809" y="1530561"/>
                  <a:pt x="657546" y="1520575"/>
                </a:cubicBezTo>
                <a:cubicBezTo>
                  <a:pt x="606248" y="1450041"/>
                  <a:pt x="602479" y="1458320"/>
                  <a:pt x="575353" y="1397285"/>
                </a:cubicBezTo>
                <a:cubicBezTo>
                  <a:pt x="567863" y="1380432"/>
                  <a:pt x="565381" y="1361024"/>
                  <a:pt x="554805" y="1345915"/>
                </a:cubicBezTo>
                <a:cubicBezTo>
                  <a:pt x="540918" y="1326076"/>
                  <a:pt x="503434" y="1294544"/>
                  <a:pt x="503434" y="1294544"/>
                </a:cubicBezTo>
                <a:cubicBezTo>
                  <a:pt x="465969" y="1182145"/>
                  <a:pt x="525717" y="1352384"/>
                  <a:pt x="472612" y="1232899"/>
                </a:cubicBezTo>
                <a:cubicBezTo>
                  <a:pt x="463815" y="1213106"/>
                  <a:pt x="458913" y="1191802"/>
                  <a:pt x="452063" y="1171254"/>
                </a:cubicBezTo>
                <a:lnTo>
                  <a:pt x="441789" y="1140431"/>
                </a:lnTo>
                <a:cubicBezTo>
                  <a:pt x="438364" y="1130157"/>
                  <a:pt x="434142" y="1120115"/>
                  <a:pt x="431515" y="1109609"/>
                </a:cubicBezTo>
                <a:cubicBezTo>
                  <a:pt x="428090" y="1095910"/>
                  <a:pt x="424200" y="1082319"/>
                  <a:pt x="421241" y="1068512"/>
                </a:cubicBezTo>
                <a:cubicBezTo>
                  <a:pt x="396752" y="954232"/>
                  <a:pt x="425953" y="991033"/>
                  <a:pt x="380144" y="945222"/>
                </a:cubicBezTo>
                <a:cubicBezTo>
                  <a:pt x="373130" y="910151"/>
                  <a:pt x="363978" y="867264"/>
                  <a:pt x="359596" y="832207"/>
                </a:cubicBezTo>
                <a:cubicBezTo>
                  <a:pt x="351903" y="770662"/>
                  <a:pt x="354090" y="707445"/>
                  <a:pt x="339047" y="647272"/>
                </a:cubicBezTo>
                <a:cubicBezTo>
                  <a:pt x="335622" y="633573"/>
                  <a:pt x="336606" y="617924"/>
                  <a:pt x="328773" y="606175"/>
                </a:cubicBezTo>
                <a:cubicBezTo>
                  <a:pt x="315340" y="586026"/>
                  <a:pt x="290836" y="574953"/>
                  <a:pt x="277403" y="554804"/>
                </a:cubicBezTo>
                <a:lnTo>
                  <a:pt x="256854" y="523982"/>
                </a:lnTo>
                <a:cubicBezTo>
                  <a:pt x="253429" y="513708"/>
                  <a:pt x="246580" y="503990"/>
                  <a:pt x="246580" y="493160"/>
                </a:cubicBezTo>
                <a:cubicBezTo>
                  <a:pt x="246580" y="356004"/>
                  <a:pt x="250561" y="345986"/>
                  <a:pt x="267128" y="246580"/>
                </a:cubicBezTo>
                <a:cubicBezTo>
                  <a:pt x="263703" y="205483"/>
                  <a:pt x="262304" y="164167"/>
                  <a:pt x="256854" y="123290"/>
                </a:cubicBezTo>
                <a:cubicBezTo>
                  <a:pt x="255423" y="112555"/>
                  <a:pt x="253345" y="100924"/>
                  <a:pt x="246580" y="92467"/>
                </a:cubicBezTo>
                <a:cubicBezTo>
                  <a:pt x="228819" y="70265"/>
                  <a:pt x="172948" y="57649"/>
                  <a:pt x="154113" y="51371"/>
                </a:cubicBezTo>
                <a:lnTo>
                  <a:pt x="123290" y="41097"/>
                </a:lnTo>
                <a:cubicBezTo>
                  <a:pt x="75694" y="9365"/>
                  <a:pt x="107750" y="25085"/>
                  <a:pt x="41097" y="10274"/>
                </a:cubicBezTo>
                <a:cubicBezTo>
                  <a:pt x="27313" y="7211"/>
                  <a:pt x="0" y="0"/>
                  <a:pt x="0" y="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NZ"/>
          </a:p>
        </p:txBody>
      </p:sp>
      <p:sp>
        <p:nvSpPr>
          <p:cNvPr id="12" name="TextBox 11">
            <a:extLst>
              <a:ext uri="{FF2B5EF4-FFF2-40B4-BE49-F238E27FC236}">
                <a16:creationId xmlns:a16="http://schemas.microsoft.com/office/drawing/2014/main" id="{B7F22B3B-327C-40A7-B678-6F1F6FD683FD}"/>
              </a:ext>
            </a:extLst>
          </p:cNvPr>
          <p:cNvSpPr txBox="1"/>
          <p:nvPr/>
        </p:nvSpPr>
        <p:spPr>
          <a:xfrm>
            <a:off x="8233070" y="5320508"/>
            <a:ext cx="3236538" cy="1200329"/>
          </a:xfrm>
          <a:prstGeom prst="rect">
            <a:avLst/>
          </a:prstGeom>
          <a:noFill/>
          <a:ln>
            <a:solidFill>
              <a:schemeClr val="accent1"/>
            </a:solidFill>
          </a:ln>
        </p:spPr>
        <p:txBody>
          <a:bodyPr wrap="square" rtlCol="0">
            <a:spAutoFit/>
          </a:bodyPr>
          <a:lstStyle/>
          <a:p>
            <a:r>
              <a:rPr lang="en-NZ" dirty="0"/>
              <a:t>“This is </a:t>
            </a:r>
            <a:r>
              <a:rPr lang="en-NZ" b="1" dirty="0">
                <a:solidFill>
                  <a:schemeClr val="bg2">
                    <a:lumMod val="50000"/>
                  </a:schemeClr>
                </a:solidFill>
              </a:rPr>
              <a:t>block 3</a:t>
            </a:r>
            <a:r>
              <a:rPr lang="en-NZ" dirty="0"/>
              <a:t> - a record about a cat named Arthur”</a:t>
            </a:r>
          </a:p>
          <a:p>
            <a:r>
              <a:rPr lang="en-NZ" dirty="0"/>
              <a:t>Content: </a:t>
            </a:r>
            <a:r>
              <a:rPr lang="en-NZ" b="1" dirty="0">
                <a:solidFill>
                  <a:schemeClr val="accent2">
                    <a:lumMod val="75000"/>
                  </a:schemeClr>
                </a:solidFill>
              </a:rPr>
              <a:t>H2|</a:t>
            </a:r>
            <a:r>
              <a:rPr lang="en-NZ" b="1" dirty="0"/>
              <a:t>catArthur</a:t>
            </a:r>
          </a:p>
          <a:p>
            <a:r>
              <a:rPr lang="en-NZ" dirty="0"/>
              <a:t>Hash:  </a:t>
            </a:r>
            <a:r>
              <a:rPr lang="en-NZ" b="1" dirty="0">
                <a:solidFill>
                  <a:schemeClr val="bg2">
                    <a:lumMod val="50000"/>
                  </a:schemeClr>
                </a:solidFill>
              </a:rPr>
              <a:t>H3</a:t>
            </a:r>
            <a:r>
              <a:rPr lang="en-NZ" dirty="0"/>
              <a:t> =hash (</a:t>
            </a:r>
            <a:r>
              <a:rPr lang="en-NZ" b="1" dirty="0">
                <a:solidFill>
                  <a:schemeClr val="accent2">
                    <a:lumMod val="75000"/>
                  </a:schemeClr>
                </a:solidFill>
              </a:rPr>
              <a:t>H2I</a:t>
            </a:r>
            <a:r>
              <a:rPr lang="en-NZ" b="1" dirty="0"/>
              <a:t>catArthur</a:t>
            </a:r>
            <a:r>
              <a:rPr lang="en-NZ" dirty="0"/>
              <a:t>)</a:t>
            </a:r>
          </a:p>
        </p:txBody>
      </p:sp>
      <p:sp>
        <p:nvSpPr>
          <p:cNvPr id="4" name="TextBox 3">
            <a:extLst>
              <a:ext uri="{FF2B5EF4-FFF2-40B4-BE49-F238E27FC236}">
                <a16:creationId xmlns:a16="http://schemas.microsoft.com/office/drawing/2014/main" id="{16D3303D-21C9-4E53-8DDF-A504895499D6}"/>
              </a:ext>
            </a:extLst>
          </p:cNvPr>
          <p:cNvSpPr txBox="1"/>
          <p:nvPr/>
        </p:nvSpPr>
        <p:spPr>
          <a:xfrm>
            <a:off x="29591" y="4124331"/>
            <a:ext cx="5430740" cy="2862322"/>
          </a:xfrm>
          <a:prstGeom prst="rect">
            <a:avLst/>
          </a:prstGeom>
          <a:noFill/>
        </p:spPr>
        <p:txBody>
          <a:bodyPr wrap="square" rtlCol="0">
            <a:spAutoFit/>
          </a:bodyPr>
          <a:lstStyle/>
          <a:p>
            <a:r>
              <a:rPr lang="en-NZ" dirty="0"/>
              <a:t>Modify  chain backward: </a:t>
            </a:r>
          </a:p>
          <a:p>
            <a:endParaRPr lang="en-NZ" dirty="0"/>
          </a:p>
          <a:p>
            <a:r>
              <a:rPr lang="en-NZ" dirty="0"/>
              <a:t>1. Find H1new such that hash(H1new|catFlorence) = H2</a:t>
            </a:r>
          </a:p>
          <a:p>
            <a:r>
              <a:rPr lang="en-NZ" dirty="0"/>
              <a:t>2. Replace H1 with H1new in block2 and in block 1</a:t>
            </a:r>
          </a:p>
          <a:p>
            <a:r>
              <a:rPr lang="en-NZ" dirty="0"/>
              <a:t>3. Find  H0new such that hash (H0new|dogGonzo) = H1new </a:t>
            </a:r>
          </a:p>
          <a:p>
            <a:r>
              <a:rPr lang="en-NZ" dirty="0"/>
              <a:t>4. Replace H0 with H0new In Block1. </a:t>
            </a:r>
            <a:r>
              <a:rPr lang="en-NZ" dirty="0">
                <a:solidFill>
                  <a:srgbClr val="FF0000"/>
                </a:solidFill>
              </a:rPr>
              <a:t>Cannot replace H0 with H0new as </a:t>
            </a:r>
            <a:r>
              <a:rPr lang="en-NZ" dirty="0">
                <a:solidFill>
                  <a:srgbClr val="FF0000"/>
                </a:solidFill>
                <a:highlight>
                  <a:srgbClr val="FFFF00"/>
                </a:highlight>
              </a:rPr>
              <a:t>H0 is known </a:t>
            </a:r>
            <a:r>
              <a:rPr lang="en-NZ" dirty="0">
                <a:solidFill>
                  <a:srgbClr val="FF0000"/>
                </a:solidFill>
              </a:rPr>
              <a:t>and if replaced  this will be discovered.  Block 0 is the “genesis” block and cannot be changed</a:t>
            </a:r>
          </a:p>
        </p:txBody>
      </p:sp>
    </p:spTree>
    <p:extLst>
      <p:ext uri="{BB962C8B-B14F-4D97-AF65-F5344CB8AC3E}">
        <p14:creationId xmlns:p14="http://schemas.microsoft.com/office/powerpoint/2010/main" val="1203146643"/>
      </p:ext>
    </p:extLst>
  </p:cSld>
  <p:clrMapOvr>
    <a:masterClrMapping/>
  </p:clrMapOvr>
  <mc:AlternateContent xmlns:mc="http://schemas.openxmlformats.org/markup-compatibility/2006" xmlns:p14="http://schemas.microsoft.com/office/powerpoint/2010/main">
    <mc:Choice Requires="p14">
      <p:transition spd="slow" p14:dur="2000" advTm="421280"/>
    </mc:Choice>
    <mc:Fallback xmlns="">
      <p:transition spd="slow" advTm="42128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BDF9-8CB5-47F7-A28A-317616A03EDA}"/>
              </a:ext>
            </a:extLst>
          </p:cNvPr>
          <p:cNvSpPr>
            <a:spLocks noGrp="1"/>
          </p:cNvSpPr>
          <p:nvPr>
            <p:ph type="title"/>
          </p:nvPr>
        </p:nvSpPr>
        <p:spPr/>
        <p:txBody>
          <a:bodyPr/>
          <a:lstStyle/>
          <a:p>
            <a:endParaRPr lang="en-NZ"/>
          </a:p>
        </p:txBody>
      </p:sp>
      <p:pic>
        <p:nvPicPr>
          <p:cNvPr id="3" name="Picture 2">
            <a:extLst>
              <a:ext uri="{FF2B5EF4-FFF2-40B4-BE49-F238E27FC236}">
                <a16:creationId xmlns:a16="http://schemas.microsoft.com/office/drawing/2014/main" id="{73FA55C1-66D6-4378-9F6D-46DE41FC7BCE}"/>
              </a:ext>
            </a:extLst>
          </p:cNvPr>
          <p:cNvPicPr>
            <a:picLocks noChangeAspect="1"/>
          </p:cNvPicPr>
          <p:nvPr/>
        </p:nvPicPr>
        <p:blipFill>
          <a:blip r:embed="rId3"/>
          <a:stretch>
            <a:fillRect/>
          </a:stretch>
        </p:blipFill>
        <p:spPr>
          <a:xfrm>
            <a:off x="0" y="680545"/>
            <a:ext cx="12192000" cy="5496910"/>
          </a:xfrm>
          <a:prstGeom prst="rect">
            <a:avLst/>
          </a:prstGeom>
        </p:spPr>
      </p:pic>
      <p:sp>
        <p:nvSpPr>
          <p:cNvPr id="4" name="TextBox 3">
            <a:extLst>
              <a:ext uri="{FF2B5EF4-FFF2-40B4-BE49-F238E27FC236}">
                <a16:creationId xmlns:a16="http://schemas.microsoft.com/office/drawing/2014/main" id="{AC19048D-E650-4CD6-BF31-7236981F112F}"/>
              </a:ext>
            </a:extLst>
          </p:cNvPr>
          <p:cNvSpPr txBox="1"/>
          <p:nvPr/>
        </p:nvSpPr>
        <p:spPr>
          <a:xfrm>
            <a:off x="631122" y="1405943"/>
            <a:ext cx="1889441" cy="2031325"/>
          </a:xfrm>
          <a:prstGeom prst="rect">
            <a:avLst/>
          </a:prstGeom>
          <a:noFill/>
        </p:spPr>
        <p:txBody>
          <a:bodyPr wrap="square" rtlCol="0">
            <a:spAutoFit/>
          </a:bodyPr>
          <a:lstStyle/>
          <a:p>
            <a:r>
              <a:rPr lang="en-NZ" dirty="0">
                <a:hlinkClick r:id="rId4"/>
              </a:rPr>
              <a:t>https://bitzuma.com/posts/how-bitcoin-works/</a:t>
            </a:r>
            <a:r>
              <a:rPr lang="en-NZ" dirty="0"/>
              <a:t> is an excellent source to  start reading about bitcoin</a:t>
            </a:r>
          </a:p>
        </p:txBody>
      </p:sp>
      <p:sp>
        <p:nvSpPr>
          <p:cNvPr id="5" name="TextBox 4">
            <a:extLst>
              <a:ext uri="{FF2B5EF4-FFF2-40B4-BE49-F238E27FC236}">
                <a16:creationId xmlns:a16="http://schemas.microsoft.com/office/drawing/2014/main" id="{956FC77A-5804-4176-8700-294FDB3CF634}"/>
              </a:ext>
            </a:extLst>
          </p:cNvPr>
          <p:cNvSpPr txBox="1"/>
          <p:nvPr/>
        </p:nvSpPr>
        <p:spPr>
          <a:xfrm>
            <a:off x="8660913" y="1128944"/>
            <a:ext cx="2899965" cy="2862322"/>
          </a:xfrm>
          <a:prstGeom prst="rect">
            <a:avLst/>
          </a:prstGeom>
          <a:noFill/>
        </p:spPr>
        <p:txBody>
          <a:bodyPr wrap="square" rtlCol="0">
            <a:spAutoFit/>
          </a:bodyPr>
          <a:lstStyle/>
          <a:p>
            <a:r>
              <a:rPr lang="en-NZ" dirty="0"/>
              <a:t>If an adversary tries to tamper with data at a leaf node, it will cause a change in the hash value of its parent node; even if he/she  continues to tamper with the upper node, he/she  needs to change all nodes on the path of the bottom to the top. </a:t>
            </a:r>
          </a:p>
        </p:txBody>
      </p:sp>
    </p:spTree>
    <p:extLst>
      <p:ext uri="{BB962C8B-B14F-4D97-AF65-F5344CB8AC3E}">
        <p14:creationId xmlns:p14="http://schemas.microsoft.com/office/powerpoint/2010/main" val="2801681075"/>
      </p:ext>
    </p:extLst>
  </p:cSld>
  <p:clrMapOvr>
    <a:masterClrMapping/>
  </p:clrMapOvr>
  <mc:AlternateContent xmlns:mc="http://schemas.openxmlformats.org/markup-compatibility/2006" xmlns:p14="http://schemas.microsoft.com/office/powerpoint/2010/main">
    <mc:Choice Requires="p14">
      <p:transition spd="slow" p14:dur="2000" advTm="158397"/>
    </mc:Choice>
    <mc:Fallback xmlns="">
      <p:transition spd="slow" advTm="15839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DA4DD-1A51-4F43-8F58-7AD2BACF9B9A}"/>
              </a:ext>
            </a:extLst>
          </p:cNvPr>
          <p:cNvSpPr>
            <a:spLocks noGrp="1"/>
          </p:cNvSpPr>
          <p:nvPr>
            <p:ph type="title"/>
          </p:nvPr>
        </p:nvSpPr>
        <p:spPr/>
        <p:txBody>
          <a:bodyPr/>
          <a:lstStyle/>
          <a:p>
            <a:endParaRPr lang="en-NZ"/>
          </a:p>
        </p:txBody>
      </p:sp>
      <p:pic>
        <p:nvPicPr>
          <p:cNvPr id="3" name="Picture 2">
            <a:extLst>
              <a:ext uri="{FF2B5EF4-FFF2-40B4-BE49-F238E27FC236}">
                <a16:creationId xmlns:a16="http://schemas.microsoft.com/office/drawing/2014/main" id="{5ABB544E-7AB1-4B15-983C-45BFBCFE4E24}"/>
              </a:ext>
            </a:extLst>
          </p:cNvPr>
          <p:cNvPicPr>
            <a:picLocks noChangeAspect="1"/>
          </p:cNvPicPr>
          <p:nvPr/>
        </p:nvPicPr>
        <p:blipFill>
          <a:blip r:embed="rId2"/>
          <a:stretch>
            <a:fillRect/>
          </a:stretch>
        </p:blipFill>
        <p:spPr>
          <a:xfrm>
            <a:off x="-352213" y="108340"/>
            <a:ext cx="12192000" cy="6641320"/>
          </a:xfrm>
          <a:prstGeom prst="rect">
            <a:avLst/>
          </a:prstGeom>
        </p:spPr>
      </p:pic>
      <p:sp>
        <p:nvSpPr>
          <p:cNvPr id="6" name="TextBox 5">
            <a:extLst>
              <a:ext uri="{FF2B5EF4-FFF2-40B4-BE49-F238E27FC236}">
                <a16:creationId xmlns:a16="http://schemas.microsoft.com/office/drawing/2014/main" id="{B34747B5-D776-4155-A11C-87D4F9AADD5D}"/>
              </a:ext>
            </a:extLst>
          </p:cNvPr>
          <p:cNvSpPr txBox="1"/>
          <p:nvPr/>
        </p:nvSpPr>
        <p:spPr>
          <a:xfrm>
            <a:off x="8073813" y="5754211"/>
            <a:ext cx="4118187" cy="1200329"/>
          </a:xfrm>
          <a:prstGeom prst="rect">
            <a:avLst/>
          </a:prstGeom>
          <a:noFill/>
        </p:spPr>
        <p:txBody>
          <a:bodyPr wrap="square" rtlCol="0">
            <a:spAutoFit/>
          </a:bodyPr>
          <a:lstStyle/>
          <a:p>
            <a:r>
              <a:rPr lang="en-NZ" dirty="0"/>
              <a:t>Detecting that data have  been tampered with: </a:t>
            </a:r>
            <a:r>
              <a:rPr lang="en-NZ" dirty="0">
                <a:solidFill>
                  <a:srgbClr val="FF0000"/>
                </a:solidFill>
              </a:rPr>
              <a:t>if  the  computed hash pointer of root node does not match with the hash pointer that has been stored</a:t>
            </a:r>
            <a:r>
              <a:rPr lang="en-NZ" dirty="0"/>
              <a:t>.</a:t>
            </a:r>
          </a:p>
        </p:txBody>
      </p:sp>
    </p:spTree>
    <p:extLst>
      <p:ext uri="{BB962C8B-B14F-4D97-AF65-F5344CB8AC3E}">
        <p14:creationId xmlns:p14="http://schemas.microsoft.com/office/powerpoint/2010/main" val="599901909"/>
      </p:ext>
    </p:extLst>
  </p:cSld>
  <p:clrMapOvr>
    <a:masterClrMapping/>
  </p:clrMapOvr>
  <mc:AlternateContent xmlns:mc="http://schemas.openxmlformats.org/markup-compatibility/2006" xmlns:p14="http://schemas.microsoft.com/office/powerpoint/2010/main">
    <mc:Choice Requires="p14">
      <p:transition spd="slow" p14:dur="2000" advTm="102340"/>
    </mc:Choice>
    <mc:Fallback xmlns="">
      <p:transition spd="slow" advTm="10234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NZ">
                <a:solidFill>
                  <a:srgbClr val="FFFFFF"/>
                </a:solidFill>
              </a:rPr>
              <a:t>Digital signature</a:t>
            </a:r>
          </a:p>
        </p:txBody>
      </p:sp>
      <p:graphicFrame>
        <p:nvGraphicFramePr>
          <p:cNvPr id="5" name="Content Placeholder 2">
            <a:extLst>
              <a:ext uri="{FF2B5EF4-FFF2-40B4-BE49-F238E27FC236}">
                <a16:creationId xmlns:a16="http://schemas.microsoft.com/office/drawing/2014/main" id="{6D43EF26-8927-F32C-A557-A93BC2466D51}"/>
              </a:ext>
            </a:extLst>
          </p:cNvPr>
          <p:cNvGraphicFramePr>
            <a:graphicFrameLocks noGrp="1"/>
          </p:cNvGraphicFramePr>
          <p:nvPr>
            <p:ph idx="1"/>
            <p:extLst>
              <p:ext uri="{D42A27DB-BD31-4B8C-83A1-F6EECF244321}">
                <p14:modId xmlns:p14="http://schemas.microsoft.com/office/powerpoint/2010/main" val="3156285237"/>
              </p:ext>
            </p:extLst>
          </p:nvPr>
        </p:nvGraphicFramePr>
        <p:xfrm>
          <a:off x="4604657" y="69011"/>
          <a:ext cx="6670068" cy="6788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4986555"/>
      </p:ext>
    </p:extLst>
  </p:cSld>
  <p:clrMapOvr>
    <a:masterClrMapping/>
  </p:clrMapOvr>
  <mc:AlternateContent xmlns:mc="http://schemas.openxmlformats.org/markup-compatibility/2006" xmlns:p14="http://schemas.microsoft.com/office/powerpoint/2010/main">
    <mc:Choice Requires="p14">
      <p:transition spd="slow" p14:dur="2000" advTm="149861"/>
    </mc:Choice>
    <mc:Fallback xmlns="">
      <p:transition spd="slow" advTm="14986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50B86-B6C3-4B50-AEAE-8BC384B91B3B}"/>
              </a:ext>
            </a:extLst>
          </p:cNvPr>
          <p:cNvSpPr>
            <a:spLocks noGrp="1"/>
          </p:cNvSpPr>
          <p:nvPr>
            <p:ph type="title"/>
          </p:nvPr>
        </p:nvSpPr>
        <p:spPr>
          <a:xfrm>
            <a:off x="838200" y="624568"/>
            <a:ext cx="3766457" cy="5412920"/>
          </a:xfrm>
        </p:spPr>
        <p:txBody>
          <a:bodyPr>
            <a:normAutofit/>
          </a:bodyPr>
          <a:lstStyle/>
          <a:p>
            <a:r>
              <a:rPr lang="en-NZ">
                <a:solidFill>
                  <a:srgbClr val="FFFFFF"/>
                </a:solidFill>
              </a:rPr>
              <a:t>Consensus</a:t>
            </a:r>
          </a:p>
        </p:txBody>
      </p:sp>
      <p:graphicFrame>
        <p:nvGraphicFramePr>
          <p:cNvPr id="5" name="Content Placeholder 2">
            <a:extLst>
              <a:ext uri="{FF2B5EF4-FFF2-40B4-BE49-F238E27FC236}">
                <a16:creationId xmlns:a16="http://schemas.microsoft.com/office/drawing/2014/main" id="{F434CCF4-FA96-E010-765A-873EED29FA66}"/>
              </a:ext>
            </a:extLst>
          </p:cNvPr>
          <p:cNvGraphicFramePr>
            <a:graphicFrameLocks noGrp="1"/>
          </p:cNvGraphicFramePr>
          <p:nvPr>
            <p:ph idx="1"/>
            <p:extLst>
              <p:ext uri="{D42A27DB-BD31-4B8C-83A1-F6EECF244321}">
                <p14:modId xmlns:p14="http://schemas.microsoft.com/office/powerpoint/2010/main" val="123531999"/>
              </p:ext>
            </p:extLst>
          </p:nvPr>
        </p:nvGraphicFramePr>
        <p:xfrm>
          <a:off x="5442857" y="623888"/>
          <a:ext cx="6749143" cy="64565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7189287"/>
      </p:ext>
    </p:extLst>
  </p:cSld>
  <p:clrMapOvr>
    <a:masterClrMapping/>
  </p:clrMapOvr>
  <mc:AlternateContent xmlns:mc="http://schemas.openxmlformats.org/markup-compatibility/2006" xmlns:p14="http://schemas.microsoft.com/office/powerpoint/2010/main">
    <mc:Choice Requires="p14">
      <p:transition spd="slow" p14:dur="2000" advTm="100875"/>
    </mc:Choice>
    <mc:Fallback xmlns="">
      <p:transition spd="slow" advTm="10087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139A6-FEF5-47F1-9E3E-90681962C5F3}"/>
              </a:ext>
            </a:extLst>
          </p:cNvPr>
          <p:cNvSpPr>
            <a:spLocks noGrp="1"/>
          </p:cNvSpPr>
          <p:nvPr>
            <p:ph type="title"/>
          </p:nvPr>
        </p:nvSpPr>
        <p:spPr>
          <a:xfrm>
            <a:off x="-1" y="365125"/>
            <a:ext cx="12103947" cy="1325563"/>
          </a:xfrm>
        </p:spPr>
        <p:txBody>
          <a:bodyPr/>
          <a:lstStyle/>
          <a:p>
            <a:r>
              <a:rPr lang="en-NZ" dirty="0"/>
              <a:t>The architecture of Blockchain (Ismail et al. 2019)</a:t>
            </a:r>
          </a:p>
        </p:txBody>
      </p:sp>
      <p:pic>
        <p:nvPicPr>
          <p:cNvPr id="4" name="image9.jpeg">
            <a:extLst>
              <a:ext uri="{FF2B5EF4-FFF2-40B4-BE49-F238E27FC236}">
                <a16:creationId xmlns:a16="http://schemas.microsoft.com/office/drawing/2014/main" id="{9057078E-0D34-4C4A-BD95-3B3A8DEBED75}"/>
              </a:ext>
            </a:extLst>
          </p:cNvPr>
          <p:cNvPicPr>
            <a:picLocks noGrp="1"/>
          </p:cNvPicPr>
          <p:nvPr>
            <p:ph idx="1"/>
          </p:nvPr>
        </p:nvPicPr>
        <p:blipFill>
          <a:blip r:embed="rId3" cstate="print"/>
          <a:stretch>
            <a:fillRect/>
          </a:stretch>
        </p:blipFill>
        <p:spPr>
          <a:xfrm>
            <a:off x="564184" y="1352021"/>
            <a:ext cx="6207710" cy="4351338"/>
          </a:xfrm>
          <a:prstGeom prst="rect">
            <a:avLst/>
          </a:prstGeom>
        </p:spPr>
      </p:pic>
      <p:sp>
        <p:nvSpPr>
          <p:cNvPr id="5" name="TextBox 4">
            <a:extLst>
              <a:ext uri="{FF2B5EF4-FFF2-40B4-BE49-F238E27FC236}">
                <a16:creationId xmlns:a16="http://schemas.microsoft.com/office/drawing/2014/main" id="{6F5FEF76-880E-4C9E-8690-1D2A07E50062}"/>
              </a:ext>
            </a:extLst>
          </p:cNvPr>
          <p:cNvSpPr txBox="1"/>
          <p:nvPr/>
        </p:nvSpPr>
        <p:spPr>
          <a:xfrm>
            <a:off x="6986427" y="1773364"/>
            <a:ext cx="4744118" cy="2308324"/>
          </a:xfrm>
          <a:prstGeom prst="rect">
            <a:avLst/>
          </a:prstGeom>
          <a:noFill/>
        </p:spPr>
        <p:txBody>
          <a:bodyPr wrap="square" rtlCol="0">
            <a:spAutoFit/>
          </a:bodyPr>
          <a:lstStyle/>
          <a:p>
            <a:r>
              <a:rPr lang="en-US" dirty="0"/>
              <a:t>Client node: can send/ receive transactions</a:t>
            </a:r>
          </a:p>
          <a:p>
            <a:endParaRPr lang="en-US" dirty="0"/>
          </a:p>
          <a:p>
            <a:r>
              <a:rPr lang="en-US" dirty="0"/>
              <a:t>Full node :  send/receive transactions, store a copy of the ledger, validate  transactions </a:t>
            </a:r>
          </a:p>
          <a:p>
            <a:endParaRPr lang="en-US" dirty="0"/>
          </a:p>
          <a:p>
            <a:r>
              <a:rPr lang="en-US" dirty="0"/>
              <a:t>Mining node:  a full node with the capability of mining, i.e., the process of generating a new block.</a:t>
            </a:r>
            <a:endParaRPr lang="en-NZ" dirty="0"/>
          </a:p>
        </p:txBody>
      </p:sp>
      <p:sp>
        <p:nvSpPr>
          <p:cNvPr id="6" name="TextBox 5">
            <a:extLst>
              <a:ext uri="{FF2B5EF4-FFF2-40B4-BE49-F238E27FC236}">
                <a16:creationId xmlns:a16="http://schemas.microsoft.com/office/drawing/2014/main" id="{43E523C2-DCF7-48FE-A1AA-DF331535AAC5}"/>
              </a:ext>
            </a:extLst>
          </p:cNvPr>
          <p:cNvSpPr txBox="1"/>
          <p:nvPr/>
        </p:nvSpPr>
        <p:spPr>
          <a:xfrm>
            <a:off x="7729436" y="4345926"/>
            <a:ext cx="3416968" cy="1477328"/>
          </a:xfrm>
          <a:prstGeom prst="rect">
            <a:avLst/>
          </a:prstGeom>
          <a:noFill/>
        </p:spPr>
        <p:txBody>
          <a:bodyPr wrap="square" rtlCol="0">
            <a:spAutoFit/>
          </a:bodyPr>
          <a:lstStyle/>
          <a:p>
            <a:r>
              <a:rPr lang="en-US" dirty="0"/>
              <a:t>The distributed computing layer ensures local access to data, fault tolerance, immutability, privacy, authenticity, and security for the transaction data</a:t>
            </a:r>
            <a:endParaRPr lang="en-NZ" dirty="0"/>
          </a:p>
        </p:txBody>
      </p:sp>
      <p:sp>
        <p:nvSpPr>
          <p:cNvPr id="7" name="TextBox 6">
            <a:extLst>
              <a:ext uri="{FF2B5EF4-FFF2-40B4-BE49-F238E27FC236}">
                <a16:creationId xmlns:a16="http://schemas.microsoft.com/office/drawing/2014/main" id="{C46C8F04-2823-4F97-9412-FA6B4CF95CDF}"/>
              </a:ext>
            </a:extLst>
          </p:cNvPr>
          <p:cNvSpPr txBox="1"/>
          <p:nvPr/>
        </p:nvSpPr>
        <p:spPr>
          <a:xfrm>
            <a:off x="195209" y="5846544"/>
            <a:ext cx="2732926" cy="923330"/>
          </a:xfrm>
          <a:prstGeom prst="rect">
            <a:avLst/>
          </a:prstGeom>
          <a:noFill/>
        </p:spPr>
        <p:txBody>
          <a:bodyPr wrap="square" rtlCol="0">
            <a:spAutoFit/>
          </a:bodyPr>
          <a:lstStyle/>
          <a:p>
            <a:r>
              <a:rPr lang="en-NZ" i="1" dirty="0"/>
              <a:t>See slide notes for  a summary of BC architecture properties</a:t>
            </a:r>
          </a:p>
        </p:txBody>
      </p:sp>
    </p:spTree>
    <p:extLst>
      <p:ext uri="{BB962C8B-B14F-4D97-AF65-F5344CB8AC3E}">
        <p14:creationId xmlns:p14="http://schemas.microsoft.com/office/powerpoint/2010/main" val="3597442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42F65-ED3B-4F39-9CDF-40B5E882BF65}"/>
              </a:ext>
            </a:extLst>
          </p:cNvPr>
          <p:cNvSpPr>
            <a:spLocks noGrp="1"/>
          </p:cNvSpPr>
          <p:nvPr>
            <p:ph type="title"/>
          </p:nvPr>
        </p:nvSpPr>
        <p:spPr/>
        <p:txBody>
          <a:bodyPr/>
          <a:lstStyle/>
          <a:p>
            <a:r>
              <a:rPr lang="en-NZ" dirty="0"/>
              <a:t>Transaction flow (Ismail et al. 2019)</a:t>
            </a:r>
          </a:p>
        </p:txBody>
      </p:sp>
      <p:pic>
        <p:nvPicPr>
          <p:cNvPr id="4" name="image10.jpeg">
            <a:extLst>
              <a:ext uri="{FF2B5EF4-FFF2-40B4-BE49-F238E27FC236}">
                <a16:creationId xmlns:a16="http://schemas.microsoft.com/office/drawing/2014/main" id="{B3050E50-3FAD-4F6D-95A7-EA3D69A2FCDD}"/>
              </a:ext>
            </a:extLst>
          </p:cNvPr>
          <p:cNvPicPr>
            <a:picLocks noGrp="1"/>
          </p:cNvPicPr>
          <p:nvPr>
            <p:ph idx="1"/>
          </p:nvPr>
        </p:nvPicPr>
        <p:blipFill>
          <a:blip r:embed="rId3" cstate="print"/>
          <a:stretch>
            <a:fillRect/>
          </a:stretch>
        </p:blipFill>
        <p:spPr>
          <a:xfrm>
            <a:off x="1839074" y="1613043"/>
            <a:ext cx="7839182" cy="4879832"/>
          </a:xfrm>
          <a:prstGeom prst="rect">
            <a:avLst/>
          </a:prstGeom>
        </p:spPr>
      </p:pic>
      <p:sp>
        <p:nvSpPr>
          <p:cNvPr id="5" name="TextBox 4">
            <a:extLst>
              <a:ext uri="{FF2B5EF4-FFF2-40B4-BE49-F238E27FC236}">
                <a16:creationId xmlns:a16="http://schemas.microsoft.com/office/drawing/2014/main" id="{585CC1F4-04A4-4F06-838C-C96CAB6D6D62}"/>
              </a:ext>
            </a:extLst>
          </p:cNvPr>
          <p:cNvSpPr txBox="1"/>
          <p:nvPr/>
        </p:nvSpPr>
        <p:spPr>
          <a:xfrm>
            <a:off x="10233061" y="4828854"/>
            <a:ext cx="1643865" cy="646331"/>
          </a:xfrm>
          <a:prstGeom prst="rect">
            <a:avLst/>
          </a:prstGeom>
          <a:noFill/>
        </p:spPr>
        <p:txBody>
          <a:bodyPr wrap="square" rtlCol="0">
            <a:spAutoFit/>
          </a:bodyPr>
          <a:lstStyle/>
          <a:p>
            <a:r>
              <a:rPr lang="en-NZ" i="1" dirty="0"/>
              <a:t>See slide notes for definitions</a:t>
            </a:r>
          </a:p>
        </p:txBody>
      </p:sp>
    </p:spTree>
    <p:extLst>
      <p:ext uri="{BB962C8B-B14F-4D97-AF65-F5344CB8AC3E}">
        <p14:creationId xmlns:p14="http://schemas.microsoft.com/office/powerpoint/2010/main" val="3418408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600C-C0D4-4F03-8781-8E05ECFA0B9E}"/>
              </a:ext>
            </a:extLst>
          </p:cNvPr>
          <p:cNvSpPr>
            <a:spLocks noGrp="1"/>
          </p:cNvSpPr>
          <p:nvPr>
            <p:ph type="title"/>
          </p:nvPr>
        </p:nvSpPr>
        <p:spPr>
          <a:xfrm>
            <a:off x="0" y="45231"/>
            <a:ext cx="10515600" cy="1325563"/>
          </a:xfrm>
        </p:spPr>
        <p:txBody>
          <a:bodyPr>
            <a:noAutofit/>
          </a:bodyPr>
          <a:lstStyle/>
          <a:p>
            <a:pPr algn="ctr"/>
            <a:r>
              <a:rPr lang="en-NZ" sz="2800" b="1" dirty="0">
                <a:solidFill>
                  <a:srgbClr val="7030A0"/>
                </a:solidFill>
              </a:rPr>
              <a:t>Example, Bitcoin (Zhang et al. 2019) </a:t>
            </a:r>
            <a:br>
              <a:rPr lang="en-NZ" sz="2800" b="1" dirty="0">
                <a:solidFill>
                  <a:srgbClr val="7030A0"/>
                </a:solidFill>
              </a:rPr>
            </a:br>
            <a:endParaRPr lang="en-NZ" sz="2800" b="1" dirty="0">
              <a:solidFill>
                <a:srgbClr val="7030A0"/>
              </a:solidFill>
            </a:endParaRPr>
          </a:p>
        </p:txBody>
      </p:sp>
      <p:grpSp>
        <p:nvGrpSpPr>
          <p:cNvPr id="8" name="Group 7">
            <a:extLst>
              <a:ext uri="{FF2B5EF4-FFF2-40B4-BE49-F238E27FC236}">
                <a16:creationId xmlns:a16="http://schemas.microsoft.com/office/drawing/2014/main" id="{E6BF4034-46A0-49D2-8908-737F6AD5D9CA}"/>
              </a:ext>
            </a:extLst>
          </p:cNvPr>
          <p:cNvGrpSpPr>
            <a:grpSpLocks/>
          </p:cNvGrpSpPr>
          <p:nvPr/>
        </p:nvGrpSpPr>
        <p:grpSpPr bwMode="auto">
          <a:xfrm>
            <a:off x="2763078" y="1143001"/>
            <a:ext cx="8398565" cy="5669768"/>
            <a:chOff x="0" y="0"/>
            <a:chExt cx="5399" cy="2491"/>
          </a:xfrm>
        </p:grpSpPr>
        <p:pic>
          <p:nvPicPr>
            <p:cNvPr id="9" name="Picture 8">
              <a:extLst>
                <a:ext uri="{FF2B5EF4-FFF2-40B4-BE49-F238E27FC236}">
                  <a16:creationId xmlns:a16="http://schemas.microsoft.com/office/drawing/2014/main" id="{4E242AA6-0BB5-46AB-9CEC-97744C255B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8" y="362"/>
              <a:ext cx="5031" cy="2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Line 126">
              <a:extLst>
                <a:ext uri="{FF2B5EF4-FFF2-40B4-BE49-F238E27FC236}">
                  <a16:creationId xmlns:a16="http://schemas.microsoft.com/office/drawing/2014/main" id="{AA99639B-3749-4763-A0AF-34E6D8870786}"/>
                </a:ext>
              </a:extLst>
            </p:cNvPr>
            <p:cNvCxnSpPr>
              <a:cxnSpLocks noChangeShapeType="1"/>
            </p:cNvCxnSpPr>
            <p:nvPr/>
          </p:nvCxnSpPr>
          <p:spPr bwMode="auto">
            <a:xfrm>
              <a:off x="4403" y="2178"/>
              <a:ext cx="0" cy="0"/>
            </a:xfrm>
            <a:prstGeom prst="line">
              <a:avLst/>
            </a:prstGeom>
            <a:noFill/>
            <a:ln w="7823">
              <a:solidFill>
                <a:srgbClr val="221F1F"/>
              </a:solidFill>
              <a:prstDash val="solid"/>
              <a:round/>
              <a:headEnd/>
              <a:tailEnd/>
            </a:ln>
            <a:extLst>
              <a:ext uri="{909E8E84-426E-40DD-AFC4-6F175D3DCCD1}">
                <a14:hiddenFill xmlns:a14="http://schemas.microsoft.com/office/drawing/2010/main">
                  <a:noFill/>
                </a14:hiddenFill>
              </a:ext>
            </a:extLst>
          </p:spPr>
        </p:cxnSp>
        <p:sp>
          <p:nvSpPr>
            <p:cNvPr id="11" name="Freeform 125">
              <a:extLst>
                <a:ext uri="{FF2B5EF4-FFF2-40B4-BE49-F238E27FC236}">
                  <a16:creationId xmlns:a16="http://schemas.microsoft.com/office/drawing/2014/main" id="{748F3241-7D8A-455D-B6AE-426B630845D1}"/>
                </a:ext>
              </a:extLst>
            </p:cNvPr>
            <p:cNvSpPr>
              <a:spLocks/>
            </p:cNvSpPr>
            <p:nvPr/>
          </p:nvSpPr>
          <p:spPr bwMode="auto">
            <a:xfrm>
              <a:off x="4000" y="2148"/>
              <a:ext cx="61" cy="61"/>
            </a:xfrm>
            <a:custGeom>
              <a:avLst/>
              <a:gdLst>
                <a:gd name="T0" fmla="+- 0 4060 4000"/>
                <a:gd name="T1" fmla="*/ T0 w 61"/>
                <a:gd name="T2" fmla="+- 0 2148 2148"/>
                <a:gd name="T3" fmla="*/ 2148 h 61"/>
                <a:gd name="T4" fmla="+- 0 4000 4000"/>
                <a:gd name="T5" fmla="*/ T4 w 61"/>
                <a:gd name="T6" fmla="+- 0 2178 2148"/>
                <a:gd name="T7" fmla="*/ 2178 h 61"/>
                <a:gd name="T8" fmla="+- 0 4060 4000"/>
                <a:gd name="T9" fmla="*/ T8 w 61"/>
                <a:gd name="T10" fmla="+- 0 2208 2148"/>
                <a:gd name="T11" fmla="*/ 2208 h 61"/>
                <a:gd name="T12" fmla="+- 0 4060 4000"/>
                <a:gd name="T13" fmla="*/ T12 w 61"/>
                <a:gd name="T14" fmla="+- 0 2148 2148"/>
                <a:gd name="T15" fmla="*/ 2148 h 61"/>
              </a:gdLst>
              <a:ahLst/>
              <a:cxnLst>
                <a:cxn ang="0">
                  <a:pos x="T1" y="T3"/>
                </a:cxn>
                <a:cxn ang="0">
                  <a:pos x="T5" y="T7"/>
                </a:cxn>
                <a:cxn ang="0">
                  <a:pos x="T9" y="T11"/>
                </a:cxn>
                <a:cxn ang="0">
                  <a:pos x="T13" y="T15"/>
                </a:cxn>
              </a:cxnLst>
              <a:rect l="0" t="0" r="r" b="b"/>
              <a:pathLst>
                <a:path w="61" h="61">
                  <a:moveTo>
                    <a:pt x="60" y="0"/>
                  </a:moveTo>
                  <a:lnTo>
                    <a:pt x="0" y="30"/>
                  </a:lnTo>
                  <a:lnTo>
                    <a:pt x="60" y="60"/>
                  </a:lnTo>
                  <a:lnTo>
                    <a:pt x="60"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NZ"/>
            </a:p>
          </p:txBody>
        </p:sp>
        <p:sp>
          <p:nvSpPr>
            <p:cNvPr id="12" name="AutoShape 124">
              <a:extLst>
                <a:ext uri="{FF2B5EF4-FFF2-40B4-BE49-F238E27FC236}">
                  <a16:creationId xmlns:a16="http://schemas.microsoft.com/office/drawing/2014/main" id="{418B5AB3-7366-495F-8B84-B3AFB4DB8846}"/>
                </a:ext>
              </a:extLst>
            </p:cNvPr>
            <p:cNvSpPr>
              <a:spLocks/>
            </p:cNvSpPr>
            <p:nvPr/>
          </p:nvSpPr>
          <p:spPr bwMode="auto">
            <a:xfrm>
              <a:off x="459" y="2174"/>
              <a:ext cx="88" cy="134"/>
            </a:xfrm>
            <a:custGeom>
              <a:avLst/>
              <a:gdLst>
                <a:gd name="T0" fmla="+- 0 466 459"/>
                <a:gd name="T1" fmla="*/ T0 w 88"/>
                <a:gd name="T2" fmla="+- 0 2174 2174"/>
                <a:gd name="T3" fmla="*/ 2174 h 134"/>
                <a:gd name="T4" fmla="+- 0 460 459"/>
                <a:gd name="T5" fmla="*/ T4 w 88"/>
                <a:gd name="T6" fmla="+- 0 2177 2174"/>
                <a:gd name="T7" fmla="*/ 2177 h 134"/>
                <a:gd name="T8" fmla="+- 0 459 459"/>
                <a:gd name="T9" fmla="*/ T8 w 88"/>
                <a:gd name="T10" fmla="+- 0 2304 2174"/>
                <a:gd name="T11" fmla="*/ 2304 h 134"/>
                <a:gd name="T12" fmla="+- 0 461 459"/>
                <a:gd name="T13" fmla="*/ T12 w 88"/>
                <a:gd name="T14" fmla="+- 0 2306 2174"/>
                <a:gd name="T15" fmla="*/ 2306 h 134"/>
                <a:gd name="T16" fmla="+- 0 506 459"/>
                <a:gd name="T17" fmla="*/ T16 w 88"/>
                <a:gd name="T18" fmla="+- 0 2308 2174"/>
                <a:gd name="T19" fmla="*/ 2308 h 134"/>
                <a:gd name="T20" fmla="+- 0 518 459"/>
                <a:gd name="T21" fmla="*/ T20 w 88"/>
                <a:gd name="T22" fmla="+- 0 2306 2174"/>
                <a:gd name="T23" fmla="*/ 2306 h 134"/>
                <a:gd name="T24" fmla="+- 0 525 459"/>
                <a:gd name="T25" fmla="*/ T24 w 88"/>
                <a:gd name="T26" fmla="+- 0 2304 2174"/>
                <a:gd name="T27" fmla="*/ 2304 h 134"/>
                <a:gd name="T28" fmla="+- 0 532 459"/>
                <a:gd name="T29" fmla="*/ T28 w 88"/>
                <a:gd name="T30" fmla="+- 0 2300 2174"/>
                <a:gd name="T31" fmla="*/ 2300 h 134"/>
                <a:gd name="T32" fmla="+- 0 539 459"/>
                <a:gd name="T33" fmla="*/ T32 w 88"/>
                <a:gd name="T34" fmla="+- 0 2294 2174"/>
                <a:gd name="T35" fmla="*/ 2294 h 134"/>
                <a:gd name="T36" fmla="+- 0 477 459"/>
                <a:gd name="T37" fmla="*/ T36 w 88"/>
                <a:gd name="T38" fmla="+- 0 2293 2174"/>
                <a:gd name="T39" fmla="*/ 2293 h 134"/>
                <a:gd name="T40" fmla="+- 0 539 459"/>
                <a:gd name="T41" fmla="*/ T40 w 88"/>
                <a:gd name="T42" fmla="+- 0 2246 2174"/>
                <a:gd name="T43" fmla="*/ 2246 h 134"/>
                <a:gd name="T44" fmla="+- 0 535 459"/>
                <a:gd name="T45" fmla="*/ T44 w 88"/>
                <a:gd name="T46" fmla="+- 0 2242 2174"/>
                <a:gd name="T47" fmla="*/ 2242 h 134"/>
                <a:gd name="T48" fmla="+- 0 525 459"/>
                <a:gd name="T49" fmla="*/ T48 w 88"/>
                <a:gd name="T50" fmla="+- 0 2237 2174"/>
                <a:gd name="T51" fmla="*/ 2237 h 134"/>
                <a:gd name="T52" fmla="+- 0 524 459"/>
                <a:gd name="T53" fmla="*/ T52 w 88"/>
                <a:gd name="T54" fmla="+- 0 2235 2174"/>
                <a:gd name="T55" fmla="*/ 2235 h 134"/>
                <a:gd name="T56" fmla="+- 0 528 459"/>
                <a:gd name="T57" fmla="*/ T56 w 88"/>
                <a:gd name="T58" fmla="+- 0 2232 2174"/>
                <a:gd name="T59" fmla="*/ 2232 h 134"/>
                <a:gd name="T60" fmla="+- 0 477 459"/>
                <a:gd name="T61" fmla="*/ T60 w 88"/>
                <a:gd name="T62" fmla="+- 0 2189 2174"/>
                <a:gd name="T63" fmla="*/ 2189 h 134"/>
                <a:gd name="T64" fmla="+- 0 532 459"/>
                <a:gd name="T65" fmla="*/ T64 w 88"/>
                <a:gd name="T66" fmla="+- 0 2186 2174"/>
                <a:gd name="T67" fmla="*/ 2186 h 134"/>
                <a:gd name="T68" fmla="+- 0 521 459"/>
                <a:gd name="T69" fmla="*/ T68 w 88"/>
                <a:gd name="T70" fmla="+- 0 2178 2174"/>
                <a:gd name="T71" fmla="*/ 2178 h 134"/>
                <a:gd name="T72" fmla="+- 0 504 459"/>
                <a:gd name="T73" fmla="*/ T72 w 88"/>
                <a:gd name="T74" fmla="+- 0 2174 2174"/>
                <a:gd name="T75" fmla="*/ 2174 h 134"/>
                <a:gd name="T76" fmla="+- 0 504 459"/>
                <a:gd name="T77" fmla="*/ T76 w 88"/>
                <a:gd name="T78" fmla="+- 0 2246 2174"/>
                <a:gd name="T79" fmla="*/ 2246 h 134"/>
                <a:gd name="T80" fmla="+- 0 516 459"/>
                <a:gd name="T81" fmla="*/ T80 w 88"/>
                <a:gd name="T82" fmla="+- 0 2249 2174"/>
                <a:gd name="T83" fmla="*/ 2249 h 134"/>
                <a:gd name="T84" fmla="+- 0 524 459"/>
                <a:gd name="T85" fmla="*/ T84 w 88"/>
                <a:gd name="T86" fmla="+- 0 2255 2174"/>
                <a:gd name="T87" fmla="*/ 2255 h 134"/>
                <a:gd name="T88" fmla="+- 0 527 459"/>
                <a:gd name="T89" fmla="*/ T88 w 88"/>
                <a:gd name="T90" fmla="+- 0 2260 2174"/>
                <a:gd name="T91" fmla="*/ 2260 h 134"/>
                <a:gd name="T92" fmla="+- 0 529 459"/>
                <a:gd name="T93" fmla="*/ T92 w 88"/>
                <a:gd name="T94" fmla="+- 0 2267 2174"/>
                <a:gd name="T95" fmla="*/ 2267 h 134"/>
                <a:gd name="T96" fmla="+- 0 528 459"/>
                <a:gd name="T97" fmla="*/ T96 w 88"/>
                <a:gd name="T98" fmla="+- 0 2278 2174"/>
                <a:gd name="T99" fmla="*/ 2278 h 134"/>
                <a:gd name="T100" fmla="+- 0 524 459"/>
                <a:gd name="T101" fmla="*/ T100 w 88"/>
                <a:gd name="T102" fmla="+- 0 2286 2174"/>
                <a:gd name="T103" fmla="*/ 2286 h 134"/>
                <a:gd name="T104" fmla="+- 0 516 459"/>
                <a:gd name="T105" fmla="*/ T104 w 88"/>
                <a:gd name="T106" fmla="+- 0 2291 2174"/>
                <a:gd name="T107" fmla="*/ 2291 h 134"/>
                <a:gd name="T108" fmla="+- 0 507 459"/>
                <a:gd name="T109" fmla="*/ T108 w 88"/>
                <a:gd name="T110" fmla="+- 0 2293 2174"/>
                <a:gd name="T111" fmla="*/ 2293 h 134"/>
                <a:gd name="T112" fmla="+- 0 543 459"/>
                <a:gd name="T113" fmla="*/ T112 w 88"/>
                <a:gd name="T114" fmla="+- 0 2288 2174"/>
                <a:gd name="T115" fmla="*/ 2288 h 134"/>
                <a:gd name="T116" fmla="+- 0 547 459"/>
                <a:gd name="T117" fmla="*/ T116 w 88"/>
                <a:gd name="T118" fmla="+- 0 2278 2174"/>
                <a:gd name="T119" fmla="*/ 2278 h 134"/>
                <a:gd name="T120" fmla="+- 0 547 459"/>
                <a:gd name="T121" fmla="*/ T120 w 88"/>
                <a:gd name="T122" fmla="+- 0 2265 2174"/>
                <a:gd name="T123" fmla="*/ 2265 h 134"/>
                <a:gd name="T124" fmla="+- 0 544 459"/>
                <a:gd name="T125" fmla="*/ T124 w 88"/>
                <a:gd name="T126" fmla="+- 0 2253 2174"/>
                <a:gd name="T127" fmla="*/ 2253 h 134"/>
                <a:gd name="T128" fmla="+- 0 539 459"/>
                <a:gd name="T129" fmla="*/ T128 w 88"/>
                <a:gd name="T130" fmla="+- 0 2246 2174"/>
                <a:gd name="T131" fmla="*/ 2246 h 134"/>
                <a:gd name="T132" fmla="+- 0 500 459"/>
                <a:gd name="T133" fmla="*/ T132 w 88"/>
                <a:gd name="T134" fmla="+- 0 2189 2174"/>
                <a:gd name="T135" fmla="*/ 2189 h 134"/>
                <a:gd name="T136" fmla="+- 0 511 459"/>
                <a:gd name="T137" fmla="*/ T136 w 88"/>
                <a:gd name="T138" fmla="+- 0 2191 2174"/>
                <a:gd name="T139" fmla="*/ 2191 h 134"/>
                <a:gd name="T140" fmla="+- 0 517 459"/>
                <a:gd name="T141" fmla="*/ T140 w 88"/>
                <a:gd name="T142" fmla="+- 0 2196 2174"/>
                <a:gd name="T143" fmla="*/ 2196 h 134"/>
                <a:gd name="T144" fmla="+- 0 520 459"/>
                <a:gd name="T145" fmla="*/ T144 w 88"/>
                <a:gd name="T146" fmla="+- 0 2204 2174"/>
                <a:gd name="T147" fmla="*/ 2204 h 134"/>
                <a:gd name="T148" fmla="+- 0 521 459"/>
                <a:gd name="T149" fmla="*/ T148 w 88"/>
                <a:gd name="T150" fmla="+- 0 2213 2174"/>
                <a:gd name="T151" fmla="*/ 2213 h 134"/>
                <a:gd name="T152" fmla="+- 0 518 459"/>
                <a:gd name="T153" fmla="*/ T152 w 88"/>
                <a:gd name="T154" fmla="+- 0 2221 2174"/>
                <a:gd name="T155" fmla="*/ 2221 h 134"/>
                <a:gd name="T156" fmla="+- 0 513 459"/>
                <a:gd name="T157" fmla="*/ T156 w 88"/>
                <a:gd name="T158" fmla="+- 0 2227 2174"/>
                <a:gd name="T159" fmla="*/ 2227 h 134"/>
                <a:gd name="T160" fmla="+- 0 505 459"/>
                <a:gd name="T161" fmla="*/ T160 w 88"/>
                <a:gd name="T162" fmla="+- 0 2232 2174"/>
                <a:gd name="T163" fmla="*/ 2232 h 134"/>
                <a:gd name="T164" fmla="+- 0 528 459"/>
                <a:gd name="T165" fmla="*/ T164 w 88"/>
                <a:gd name="T166" fmla="+- 0 2232 2174"/>
                <a:gd name="T167" fmla="*/ 2232 h 134"/>
                <a:gd name="T168" fmla="+- 0 533 459"/>
                <a:gd name="T169" fmla="*/ T168 w 88"/>
                <a:gd name="T170" fmla="+- 0 2228 2174"/>
                <a:gd name="T171" fmla="*/ 2228 h 134"/>
                <a:gd name="T172" fmla="+- 0 537 459"/>
                <a:gd name="T173" fmla="*/ T172 w 88"/>
                <a:gd name="T174" fmla="+- 0 2220 2174"/>
                <a:gd name="T175" fmla="*/ 2220 h 134"/>
                <a:gd name="T176" fmla="+- 0 539 459"/>
                <a:gd name="T177" fmla="*/ T176 w 88"/>
                <a:gd name="T178" fmla="+- 0 2213 2174"/>
                <a:gd name="T179" fmla="*/ 2213 h 134"/>
                <a:gd name="T180" fmla="+- 0 538 459"/>
                <a:gd name="T181" fmla="*/ T180 w 88"/>
                <a:gd name="T182" fmla="+- 0 2198 2174"/>
                <a:gd name="T183" fmla="*/ 2198 h 134"/>
                <a:gd name="T184" fmla="+- 0 534 459"/>
                <a:gd name="T185" fmla="*/ T184 w 88"/>
                <a:gd name="T186" fmla="+- 0 2189 2174"/>
                <a:gd name="T187" fmla="*/ 2189 h 1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88" h="134">
                  <a:moveTo>
                    <a:pt x="45" y="0"/>
                  </a:moveTo>
                  <a:lnTo>
                    <a:pt x="7" y="0"/>
                  </a:lnTo>
                  <a:lnTo>
                    <a:pt x="2" y="2"/>
                  </a:lnTo>
                  <a:lnTo>
                    <a:pt x="1" y="3"/>
                  </a:lnTo>
                  <a:lnTo>
                    <a:pt x="0" y="5"/>
                  </a:lnTo>
                  <a:lnTo>
                    <a:pt x="0" y="130"/>
                  </a:lnTo>
                  <a:lnTo>
                    <a:pt x="1" y="131"/>
                  </a:lnTo>
                  <a:lnTo>
                    <a:pt x="2" y="132"/>
                  </a:lnTo>
                  <a:lnTo>
                    <a:pt x="7" y="134"/>
                  </a:lnTo>
                  <a:lnTo>
                    <a:pt x="47" y="134"/>
                  </a:lnTo>
                  <a:lnTo>
                    <a:pt x="51" y="134"/>
                  </a:lnTo>
                  <a:lnTo>
                    <a:pt x="59" y="132"/>
                  </a:lnTo>
                  <a:lnTo>
                    <a:pt x="63" y="131"/>
                  </a:lnTo>
                  <a:lnTo>
                    <a:pt x="66" y="130"/>
                  </a:lnTo>
                  <a:lnTo>
                    <a:pt x="70" y="128"/>
                  </a:lnTo>
                  <a:lnTo>
                    <a:pt x="73" y="126"/>
                  </a:lnTo>
                  <a:lnTo>
                    <a:pt x="78" y="122"/>
                  </a:lnTo>
                  <a:lnTo>
                    <a:pt x="80" y="120"/>
                  </a:lnTo>
                  <a:lnTo>
                    <a:pt x="81" y="119"/>
                  </a:lnTo>
                  <a:lnTo>
                    <a:pt x="18" y="119"/>
                  </a:lnTo>
                  <a:lnTo>
                    <a:pt x="18" y="72"/>
                  </a:lnTo>
                  <a:lnTo>
                    <a:pt x="80" y="72"/>
                  </a:lnTo>
                  <a:lnTo>
                    <a:pt x="78" y="70"/>
                  </a:lnTo>
                  <a:lnTo>
                    <a:pt x="76" y="68"/>
                  </a:lnTo>
                  <a:lnTo>
                    <a:pt x="69" y="65"/>
                  </a:lnTo>
                  <a:lnTo>
                    <a:pt x="66" y="63"/>
                  </a:lnTo>
                  <a:lnTo>
                    <a:pt x="62" y="63"/>
                  </a:lnTo>
                  <a:lnTo>
                    <a:pt x="65" y="61"/>
                  </a:lnTo>
                  <a:lnTo>
                    <a:pt x="68" y="60"/>
                  </a:lnTo>
                  <a:lnTo>
                    <a:pt x="69" y="58"/>
                  </a:lnTo>
                  <a:lnTo>
                    <a:pt x="18" y="58"/>
                  </a:lnTo>
                  <a:lnTo>
                    <a:pt x="18" y="15"/>
                  </a:lnTo>
                  <a:lnTo>
                    <a:pt x="75" y="15"/>
                  </a:lnTo>
                  <a:lnTo>
                    <a:pt x="73" y="12"/>
                  </a:lnTo>
                  <a:lnTo>
                    <a:pt x="66" y="6"/>
                  </a:lnTo>
                  <a:lnTo>
                    <a:pt x="62" y="4"/>
                  </a:lnTo>
                  <a:lnTo>
                    <a:pt x="52" y="1"/>
                  </a:lnTo>
                  <a:lnTo>
                    <a:pt x="45" y="0"/>
                  </a:lnTo>
                  <a:close/>
                  <a:moveTo>
                    <a:pt x="80" y="72"/>
                  </a:moveTo>
                  <a:lnTo>
                    <a:pt x="45" y="72"/>
                  </a:lnTo>
                  <a:lnTo>
                    <a:pt x="49" y="73"/>
                  </a:lnTo>
                  <a:lnTo>
                    <a:pt x="57" y="75"/>
                  </a:lnTo>
                  <a:lnTo>
                    <a:pt x="60" y="76"/>
                  </a:lnTo>
                  <a:lnTo>
                    <a:pt x="65" y="81"/>
                  </a:lnTo>
                  <a:lnTo>
                    <a:pt x="67" y="83"/>
                  </a:lnTo>
                  <a:lnTo>
                    <a:pt x="68" y="86"/>
                  </a:lnTo>
                  <a:lnTo>
                    <a:pt x="69" y="89"/>
                  </a:lnTo>
                  <a:lnTo>
                    <a:pt x="70" y="93"/>
                  </a:lnTo>
                  <a:lnTo>
                    <a:pt x="70" y="100"/>
                  </a:lnTo>
                  <a:lnTo>
                    <a:pt x="69" y="104"/>
                  </a:lnTo>
                  <a:lnTo>
                    <a:pt x="66" y="109"/>
                  </a:lnTo>
                  <a:lnTo>
                    <a:pt x="65" y="112"/>
                  </a:lnTo>
                  <a:lnTo>
                    <a:pt x="60" y="115"/>
                  </a:lnTo>
                  <a:lnTo>
                    <a:pt x="57" y="117"/>
                  </a:lnTo>
                  <a:lnTo>
                    <a:pt x="51" y="119"/>
                  </a:lnTo>
                  <a:lnTo>
                    <a:pt x="48" y="119"/>
                  </a:lnTo>
                  <a:lnTo>
                    <a:pt x="81" y="119"/>
                  </a:lnTo>
                  <a:lnTo>
                    <a:pt x="84" y="114"/>
                  </a:lnTo>
                  <a:lnTo>
                    <a:pt x="86" y="111"/>
                  </a:lnTo>
                  <a:lnTo>
                    <a:pt x="88" y="104"/>
                  </a:lnTo>
                  <a:lnTo>
                    <a:pt x="88" y="100"/>
                  </a:lnTo>
                  <a:lnTo>
                    <a:pt x="88" y="91"/>
                  </a:lnTo>
                  <a:lnTo>
                    <a:pt x="88" y="87"/>
                  </a:lnTo>
                  <a:lnTo>
                    <a:pt x="85" y="79"/>
                  </a:lnTo>
                  <a:lnTo>
                    <a:pt x="83" y="76"/>
                  </a:lnTo>
                  <a:lnTo>
                    <a:pt x="80" y="72"/>
                  </a:lnTo>
                  <a:close/>
                  <a:moveTo>
                    <a:pt x="75" y="15"/>
                  </a:moveTo>
                  <a:lnTo>
                    <a:pt x="41" y="15"/>
                  </a:lnTo>
                  <a:lnTo>
                    <a:pt x="45" y="15"/>
                  </a:lnTo>
                  <a:lnTo>
                    <a:pt x="52" y="17"/>
                  </a:lnTo>
                  <a:lnTo>
                    <a:pt x="54" y="19"/>
                  </a:lnTo>
                  <a:lnTo>
                    <a:pt x="58" y="22"/>
                  </a:lnTo>
                  <a:lnTo>
                    <a:pt x="59" y="25"/>
                  </a:lnTo>
                  <a:lnTo>
                    <a:pt x="61" y="30"/>
                  </a:lnTo>
                  <a:lnTo>
                    <a:pt x="62" y="33"/>
                  </a:lnTo>
                  <a:lnTo>
                    <a:pt x="62" y="39"/>
                  </a:lnTo>
                  <a:lnTo>
                    <a:pt x="61" y="42"/>
                  </a:lnTo>
                  <a:lnTo>
                    <a:pt x="59" y="47"/>
                  </a:lnTo>
                  <a:lnTo>
                    <a:pt x="58" y="49"/>
                  </a:lnTo>
                  <a:lnTo>
                    <a:pt x="54" y="53"/>
                  </a:lnTo>
                  <a:lnTo>
                    <a:pt x="52" y="55"/>
                  </a:lnTo>
                  <a:lnTo>
                    <a:pt x="46" y="58"/>
                  </a:lnTo>
                  <a:lnTo>
                    <a:pt x="43" y="58"/>
                  </a:lnTo>
                  <a:lnTo>
                    <a:pt x="69" y="58"/>
                  </a:lnTo>
                  <a:lnTo>
                    <a:pt x="72" y="56"/>
                  </a:lnTo>
                  <a:lnTo>
                    <a:pt x="74" y="54"/>
                  </a:lnTo>
                  <a:lnTo>
                    <a:pt x="77" y="49"/>
                  </a:lnTo>
                  <a:lnTo>
                    <a:pt x="78" y="46"/>
                  </a:lnTo>
                  <a:lnTo>
                    <a:pt x="80" y="40"/>
                  </a:lnTo>
                  <a:lnTo>
                    <a:pt x="80" y="39"/>
                  </a:lnTo>
                  <a:lnTo>
                    <a:pt x="80" y="29"/>
                  </a:lnTo>
                  <a:lnTo>
                    <a:pt x="79" y="24"/>
                  </a:lnTo>
                  <a:lnTo>
                    <a:pt x="76" y="16"/>
                  </a:lnTo>
                  <a:lnTo>
                    <a:pt x="75" y="15"/>
                  </a:lnTo>
                  <a:close/>
                </a:path>
              </a:pathLst>
            </a:custGeom>
            <a:solidFill>
              <a:srgbClr val="3F6CB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NZ"/>
            </a:p>
          </p:txBody>
        </p:sp>
        <p:pic>
          <p:nvPicPr>
            <p:cNvPr id="13" name="Picture 12">
              <a:extLst>
                <a:ext uri="{FF2B5EF4-FFF2-40B4-BE49-F238E27FC236}">
                  <a16:creationId xmlns:a16="http://schemas.microsoft.com/office/drawing/2014/main" id="{B1C12AE6-A362-454D-92EA-186E8B4F8A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 y="692"/>
              <a:ext cx="115"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447A6266-AB2C-46D8-99FB-DA86F566B8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7" y="16"/>
              <a:ext cx="187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C9B611E2-F503-49C3-A73A-152EE33701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6" y="0"/>
              <a:ext cx="1689"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a:extLst>
                <a:ext uri="{FF2B5EF4-FFF2-40B4-BE49-F238E27FC236}">
                  <a16:creationId xmlns:a16="http://schemas.microsoft.com/office/drawing/2014/main" id="{7F3D3DA0-496A-46D2-B29D-9879877948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7" y="168"/>
              <a:ext cx="1504"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a:extLst>
                <a:ext uri="{FF2B5EF4-FFF2-40B4-BE49-F238E27FC236}">
                  <a16:creationId xmlns:a16="http://schemas.microsoft.com/office/drawing/2014/main" id="{6F09CBBB-2C37-45CB-A390-8E225B87A9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06" y="998"/>
              <a:ext cx="1427"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a:extLst>
                <a:ext uri="{FF2B5EF4-FFF2-40B4-BE49-F238E27FC236}">
                  <a16:creationId xmlns:a16="http://schemas.microsoft.com/office/drawing/2014/main" id="{A18AF6C2-104F-43BE-B599-A572F16C48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6" y="1497"/>
              <a:ext cx="146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DD198078-C8FC-4D2A-B495-2065A1FC73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8" y="1302"/>
              <a:ext cx="1928"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a:extLst>
                <a:ext uri="{FF2B5EF4-FFF2-40B4-BE49-F238E27FC236}">
                  <a16:creationId xmlns:a16="http://schemas.microsoft.com/office/drawing/2014/main" id="{B3A192A3-FC21-487C-A9A5-EB272CF9527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4" y="1470"/>
              <a:ext cx="1938" cy="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a:extLst>
                <a:ext uri="{FF2B5EF4-FFF2-40B4-BE49-F238E27FC236}">
                  <a16:creationId xmlns:a16="http://schemas.microsoft.com/office/drawing/2014/main" id="{C2790B6F-2291-464C-9B96-DF215FF75F0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5" y="1641"/>
              <a:ext cx="1792"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a:extLst>
                <a:ext uri="{FF2B5EF4-FFF2-40B4-BE49-F238E27FC236}">
                  <a16:creationId xmlns:a16="http://schemas.microsoft.com/office/drawing/2014/main" id="{A5FD67C5-D925-4409-88C9-20D18712466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94" y="1809"/>
              <a:ext cx="1957"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a:extLst>
                <a:ext uri="{FF2B5EF4-FFF2-40B4-BE49-F238E27FC236}">
                  <a16:creationId xmlns:a16="http://schemas.microsoft.com/office/drawing/2014/main" id="{AF421A2E-B9F6-48A0-A3C4-E6CD6B0A8E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1302"/>
              <a:ext cx="1129"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Line 112">
              <a:extLst>
                <a:ext uri="{FF2B5EF4-FFF2-40B4-BE49-F238E27FC236}">
                  <a16:creationId xmlns:a16="http://schemas.microsoft.com/office/drawing/2014/main" id="{7B2A7F42-617E-40A8-85D1-431D16C4EACC}"/>
                </a:ext>
              </a:extLst>
            </p:cNvPr>
            <p:cNvCxnSpPr>
              <a:cxnSpLocks noChangeShapeType="1"/>
            </p:cNvCxnSpPr>
            <p:nvPr/>
          </p:nvCxnSpPr>
          <p:spPr bwMode="auto">
            <a:xfrm>
              <a:off x="874" y="705"/>
              <a:ext cx="781" cy="0"/>
            </a:xfrm>
            <a:prstGeom prst="line">
              <a:avLst/>
            </a:prstGeom>
            <a:noFill/>
            <a:ln w="6706">
              <a:solidFill>
                <a:srgbClr val="221F1F"/>
              </a:solidFill>
              <a:prstDash val="solid"/>
              <a:round/>
              <a:headEnd/>
              <a:tailEnd/>
            </a:ln>
            <a:extLst>
              <a:ext uri="{909E8E84-426E-40DD-AFC4-6F175D3DCCD1}">
                <a14:hiddenFill xmlns:a14="http://schemas.microsoft.com/office/drawing/2010/main">
                  <a:noFill/>
                </a14:hiddenFill>
              </a:ext>
            </a:extLst>
          </p:spPr>
        </p:cxnSp>
        <p:sp>
          <p:nvSpPr>
            <p:cNvPr id="25" name="Freeform 111">
              <a:extLst>
                <a:ext uri="{FF2B5EF4-FFF2-40B4-BE49-F238E27FC236}">
                  <a16:creationId xmlns:a16="http://schemas.microsoft.com/office/drawing/2014/main" id="{83BA92D5-DA68-47C6-A356-E55933163C70}"/>
                </a:ext>
              </a:extLst>
            </p:cNvPr>
            <p:cNvSpPr>
              <a:spLocks/>
            </p:cNvSpPr>
            <p:nvPr/>
          </p:nvSpPr>
          <p:spPr bwMode="auto">
            <a:xfrm>
              <a:off x="1647" y="671"/>
              <a:ext cx="57" cy="57"/>
            </a:xfrm>
            <a:custGeom>
              <a:avLst/>
              <a:gdLst>
                <a:gd name="T0" fmla="+- 0 1648 1648"/>
                <a:gd name="T1" fmla="*/ T0 w 57"/>
                <a:gd name="T2" fmla="+- 0 671 671"/>
                <a:gd name="T3" fmla="*/ 671 h 57"/>
                <a:gd name="T4" fmla="+- 0 1648 1648"/>
                <a:gd name="T5" fmla="*/ T4 w 57"/>
                <a:gd name="T6" fmla="+- 0 728 671"/>
                <a:gd name="T7" fmla="*/ 728 h 57"/>
                <a:gd name="T8" fmla="+- 0 1705 1648"/>
                <a:gd name="T9" fmla="*/ T8 w 57"/>
                <a:gd name="T10" fmla="+- 0 699 671"/>
                <a:gd name="T11" fmla="*/ 699 h 57"/>
                <a:gd name="T12" fmla="+- 0 1648 1648"/>
                <a:gd name="T13" fmla="*/ T12 w 57"/>
                <a:gd name="T14" fmla="+- 0 671 671"/>
                <a:gd name="T15" fmla="*/ 671 h 57"/>
              </a:gdLst>
              <a:ahLst/>
              <a:cxnLst>
                <a:cxn ang="0">
                  <a:pos x="T1" y="T3"/>
                </a:cxn>
                <a:cxn ang="0">
                  <a:pos x="T5" y="T7"/>
                </a:cxn>
                <a:cxn ang="0">
                  <a:pos x="T9" y="T11"/>
                </a:cxn>
                <a:cxn ang="0">
                  <a:pos x="T13" y="T15"/>
                </a:cxn>
              </a:cxnLst>
              <a:rect l="0" t="0" r="r" b="b"/>
              <a:pathLst>
                <a:path w="57" h="57">
                  <a:moveTo>
                    <a:pt x="0" y="0"/>
                  </a:moveTo>
                  <a:lnTo>
                    <a:pt x="0" y="57"/>
                  </a:lnTo>
                  <a:lnTo>
                    <a:pt x="57" y="28"/>
                  </a:lnTo>
                  <a:lnTo>
                    <a:pt x="0"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NZ"/>
            </a:p>
          </p:txBody>
        </p:sp>
        <p:cxnSp>
          <p:nvCxnSpPr>
            <p:cNvPr id="26" name="Line 110">
              <a:extLst>
                <a:ext uri="{FF2B5EF4-FFF2-40B4-BE49-F238E27FC236}">
                  <a16:creationId xmlns:a16="http://schemas.microsoft.com/office/drawing/2014/main" id="{57583AA2-F335-4096-9FB7-1114912C8DE4}"/>
                </a:ext>
              </a:extLst>
            </p:cNvPr>
            <p:cNvCxnSpPr>
              <a:cxnSpLocks noChangeShapeType="1"/>
            </p:cNvCxnSpPr>
            <p:nvPr/>
          </p:nvCxnSpPr>
          <p:spPr bwMode="auto">
            <a:xfrm>
              <a:off x="2603" y="699"/>
              <a:ext cx="619" cy="0"/>
            </a:xfrm>
            <a:prstGeom prst="line">
              <a:avLst/>
            </a:prstGeom>
            <a:noFill/>
            <a:ln w="6706">
              <a:solidFill>
                <a:srgbClr val="221F1F"/>
              </a:solidFill>
              <a:prstDash val="solid"/>
              <a:round/>
              <a:headEnd/>
              <a:tailEnd/>
            </a:ln>
            <a:extLst>
              <a:ext uri="{909E8E84-426E-40DD-AFC4-6F175D3DCCD1}">
                <a14:hiddenFill xmlns:a14="http://schemas.microsoft.com/office/drawing/2010/main">
                  <a:noFill/>
                </a14:hiddenFill>
              </a:ext>
            </a:extLst>
          </p:spPr>
        </p:cxnSp>
        <p:sp>
          <p:nvSpPr>
            <p:cNvPr id="27" name="Freeform 109">
              <a:extLst>
                <a:ext uri="{FF2B5EF4-FFF2-40B4-BE49-F238E27FC236}">
                  <a16:creationId xmlns:a16="http://schemas.microsoft.com/office/drawing/2014/main" id="{2E769C65-9A22-4622-B9F0-F8A1CA6565CF}"/>
                </a:ext>
              </a:extLst>
            </p:cNvPr>
            <p:cNvSpPr>
              <a:spLocks/>
            </p:cNvSpPr>
            <p:nvPr/>
          </p:nvSpPr>
          <p:spPr bwMode="auto">
            <a:xfrm>
              <a:off x="3214" y="665"/>
              <a:ext cx="57" cy="57"/>
            </a:xfrm>
            <a:custGeom>
              <a:avLst/>
              <a:gdLst>
                <a:gd name="T0" fmla="+- 0 3215 3215"/>
                <a:gd name="T1" fmla="*/ T0 w 57"/>
                <a:gd name="T2" fmla="+- 0 665 665"/>
                <a:gd name="T3" fmla="*/ 665 h 57"/>
                <a:gd name="T4" fmla="+- 0 3215 3215"/>
                <a:gd name="T5" fmla="*/ T4 w 57"/>
                <a:gd name="T6" fmla="+- 0 722 665"/>
                <a:gd name="T7" fmla="*/ 722 h 57"/>
                <a:gd name="T8" fmla="+- 0 3272 3215"/>
                <a:gd name="T9" fmla="*/ T8 w 57"/>
                <a:gd name="T10" fmla="+- 0 693 665"/>
                <a:gd name="T11" fmla="*/ 693 h 57"/>
                <a:gd name="T12" fmla="+- 0 3215 3215"/>
                <a:gd name="T13" fmla="*/ T12 w 57"/>
                <a:gd name="T14" fmla="+- 0 665 665"/>
                <a:gd name="T15" fmla="*/ 665 h 57"/>
              </a:gdLst>
              <a:ahLst/>
              <a:cxnLst>
                <a:cxn ang="0">
                  <a:pos x="T1" y="T3"/>
                </a:cxn>
                <a:cxn ang="0">
                  <a:pos x="T5" y="T7"/>
                </a:cxn>
                <a:cxn ang="0">
                  <a:pos x="T9" y="T11"/>
                </a:cxn>
                <a:cxn ang="0">
                  <a:pos x="T13" y="T15"/>
                </a:cxn>
              </a:cxnLst>
              <a:rect l="0" t="0" r="r" b="b"/>
              <a:pathLst>
                <a:path w="57" h="57">
                  <a:moveTo>
                    <a:pt x="0" y="0"/>
                  </a:moveTo>
                  <a:lnTo>
                    <a:pt x="0" y="57"/>
                  </a:lnTo>
                  <a:lnTo>
                    <a:pt x="57" y="28"/>
                  </a:lnTo>
                  <a:lnTo>
                    <a:pt x="0"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NZ"/>
            </a:p>
          </p:txBody>
        </p:sp>
        <p:cxnSp>
          <p:nvCxnSpPr>
            <p:cNvPr id="28" name="Line 108">
              <a:extLst>
                <a:ext uri="{FF2B5EF4-FFF2-40B4-BE49-F238E27FC236}">
                  <a16:creationId xmlns:a16="http://schemas.microsoft.com/office/drawing/2014/main" id="{654B214D-88D6-4BB3-A431-CBBCF6378AE6}"/>
                </a:ext>
              </a:extLst>
            </p:cNvPr>
            <p:cNvCxnSpPr>
              <a:cxnSpLocks noChangeShapeType="1"/>
            </p:cNvCxnSpPr>
            <p:nvPr/>
          </p:nvCxnSpPr>
          <p:spPr bwMode="auto">
            <a:xfrm>
              <a:off x="3341" y="2218"/>
              <a:ext cx="0" cy="0"/>
            </a:xfrm>
            <a:prstGeom prst="line">
              <a:avLst/>
            </a:prstGeom>
            <a:noFill/>
            <a:ln w="6706">
              <a:solidFill>
                <a:srgbClr val="221F1F"/>
              </a:solidFill>
              <a:prstDash val="solid"/>
              <a:round/>
              <a:headEnd/>
              <a:tailEnd/>
            </a:ln>
            <a:extLst>
              <a:ext uri="{909E8E84-426E-40DD-AFC4-6F175D3DCCD1}">
                <a14:hiddenFill xmlns:a14="http://schemas.microsoft.com/office/drawing/2010/main">
                  <a:noFill/>
                </a14:hiddenFill>
              </a:ext>
            </a:extLst>
          </p:spPr>
        </p:cxnSp>
        <p:sp>
          <p:nvSpPr>
            <p:cNvPr id="29" name="Freeform 107">
              <a:extLst>
                <a:ext uri="{FF2B5EF4-FFF2-40B4-BE49-F238E27FC236}">
                  <a16:creationId xmlns:a16="http://schemas.microsoft.com/office/drawing/2014/main" id="{C0F6FAB8-46CD-4F4D-A7B2-31497C1E8AF0}"/>
                </a:ext>
              </a:extLst>
            </p:cNvPr>
            <p:cNvSpPr>
              <a:spLocks/>
            </p:cNvSpPr>
            <p:nvPr/>
          </p:nvSpPr>
          <p:spPr bwMode="auto">
            <a:xfrm>
              <a:off x="3002" y="2189"/>
              <a:ext cx="57" cy="57"/>
            </a:xfrm>
            <a:custGeom>
              <a:avLst/>
              <a:gdLst>
                <a:gd name="T0" fmla="+- 0 3059 3002"/>
                <a:gd name="T1" fmla="*/ T0 w 57"/>
                <a:gd name="T2" fmla="+- 0 2190 2190"/>
                <a:gd name="T3" fmla="*/ 2190 h 57"/>
                <a:gd name="T4" fmla="+- 0 3002 3002"/>
                <a:gd name="T5" fmla="*/ T4 w 57"/>
                <a:gd name="T6" fmla="+- 0 2218 2190"/>
                <a:gd name="T7" fmla="*/ 2218 h 57"/>
                <a:gd name="T8" fmla="+- 0 3059 3002"/>
                <a:gd name="T9" fmla="*/ T8 w 57"/>
                <a:gd name="T10" fmla="+- 0 2246 2190"/>
                <a:gd name="T11" fmla="*/ 2246 h 57"/>
                <a:gd name="T12" fmla="+- 0 3059 3002"/>
                <a:gd name="T13" fmla="*/ T12 w 57"/>
                <a:gd name="T14" fmla="+- 0 2190 2190"/>
                <a:gd name="T15" fmla="*/ 2190 h 57"/>
              </a:gdLst>
              <a:ahLst/>
              <a:cxnLst>
                <a:cxn ang="0">
                  <a:pos x="T1" y="T3"/>
                </a:cxn>
                <a:cxn ang="0">
                  <a:pos x="T5" y="T7"/>
                </a:cxn>
                <a:cxn ang="0">
                  <a:pos x="T9" y="T11"/>
                </a:cxn>
                <a:cxn ang="0">
                  <a:pos x="T13" y="T15"/>
                </a:cxn>
              </a:cxnLst>
              <a:rect l="0" t="0" r="r" b="b"/>
              <a:pathLst>
                <a:path w="57" h="57">
                  <a:moveTo>
                    <a:pt x="57" y="0"/>
                  </a:moveTo>
                  <a:lnTo>
                    <a:pt x="0" y="28"/>
                  </a:lnTo>
                  <a:lnTo>
                    <a:pt x="57" y="56"/>
                  </a:lnTo>
                  <a:lnTo>
                    <a:pt x="57"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NZ"/>
            </a:p>
          </p:txBody>
        </p:sp>
        <p:cxnSp>
          <p:nvCxnSpPr>
            <p:cNvPr id="30" name="Line 106">
              <a:extLst>
                <a:ext uri="{FF2B5EF4-FFF2-40B4-BE49-F238E27FC236}">
                  <a16:creationId xmlns:a16="http://schemas.microsoft.com/office/drawing/2014/main" id="{8D81C8B6-8B06-401C-8541-74A023A3AD77}"/>
                </a:ext>
              </a:extLst>
            </p:cNvPr>
            <p:cNvCxnSpPr>
              <a:cxnSpLocks noChangeShapeType="1"/>
            </p:cNvCxnSpPr>
            <p:nvPr/>
          </p:nvCxnSpPr>
          <p:spPr bwMode="auto">
            <a:xfrm>
              <a:off x="1365" y="2188"/>
              <a:ext cx="0" cy="0"/>
            </a:xfrm>
            <a:prstGeom prst="line">
              <a:avLst/>
            </a:prstGeom>
            <a:noFill/>
            <a:ln w="6706">
              <a:solidFill>
                <a:srgbClr val="221F1F"/>
              </a:solidFill>
              <a:prstDash val="solid"/>
              <a:round/>
              <a:headEnd/>
              <a:tailEnd/>
            </a:ln>
            <a:extLst>
              <a:ext uri="{909E8E84-426E-40DD-AFC4-6F175D3DCCD1}">
                <a14:hiddenFill xmlns:a14="http://schemas.microsoft.com/office/drawing/2010/main">
                  <a:noFill/>
                </a14:hiddenFill>
              </a:ext>
            </a:extLst>
          </p:spPr>
        </p:cxnSp>
        <p:sp>
          <p:nvSpPr>
            <p:cNvPr id="31" name="Freeform 105">
              <a:extLst>
                <a:ext uri="{FF2B5EF4-FFF2-40B4-BE49-F238E27FC236}">
                  <a16:creationId xmlns:a16="http://schemas.microsoft.com/office/drawing/2014/main" id="{8751F75E-7945-4EB0-A1CA-F8F0825D69B3}"/>
                </a:ext>
              </a:extLst>
            </p:cNvPr>
            <p:cNvSpPr>
              <a:spLocks/>
            </p:cNvSpPr>
            <p:nvPr/>
          </p:nvSpPr>
          <p:spPr bwMode="auto">
            <a:xfrm>
              <a:off x="842" y="2158"/>
              <a:ext cx="57" cy="57"/>
            </a:xfrm>
            <a:custGeom>
              <a:avLst/>
              <a:gdLst>
                <a:gd name="T0" fmla="+- 0 899 842"/>
                <a:gd name="T1" fmla="*/ T0 w 57"/>
                <a:gd name="T2" fmla="+- 0 2158 2158"/>
                <a:gd name="T3" fmla="*/ 2158 h 57"/>
                <a:gd name="T4" fmla="+- 0 842 842"/>
                <a:gd name="T5" fmla="*/ T4 w 57"/>
                <a:gd name="T6" fmla="+- 0 2187 2158"/>
                <a:gd name="T7" fmla="*/ 2187 h 57"/>
                <a:gd name="T8" fmla="+- 0 899 842"/>
                <a:gd name="T9" fmla="*/ T8 w 57"/>
                <a:gd name="T10" fmla="+- 0 2215 2158"/>
                <a:gd name="T11" fmla="*/ 2215 h 57"/>
                <a:gd name="T12" fmla="+- 0 899 842"/>
                <a:gd name="T13" fmla="*/ T12 w 57"/>
                <a:gd name="T14" fmla="+- 0 2158 2158"/>
                <a:gd name="T15" fmla="*/ 2158 h 57"/>
              </a:gdLst>
              <a:ahLst/>
              <a:cxnLst>
                <a:cxn ang="0">
                  <a:pos x="T1" y="T3"/>
                </a:cxn>
                <a:cxn ang="0">
                  <a:pos x="T5" y="T7"/>
                </a:cxn>
                <a:cxn ang="0">
                  <a:pos x="T9" y="T11"/>
                </a:cxn>
                <a:cxn ang="0">
                  <a:pos x="T13" y="T15"/>
                </a:cxn>
              </a:cxnLst>
              <a:rect l="0" t="0" r="r" b="b"/>
              <a:pathLst>
                <a:path w="57" h="57">
                  <a:moveTo>
                    <a:pt x="57" y="0"/>
                  </a:moveTo>
                  <a:lnTo>
                    <a:pt x="0" y="29"/>
                  </a:lnTo>
                  <a:lnTo>
                    <a:pt x="57" y="57"/>
                  </a:lnTo>
                  <a:lnTo>
                    <a:pt x="57"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NZ"/>
            </a:p>
          </p:txBody>
        </p:sp>
      </p:grpSp>
      <p:sp>
        <p:nvSpPr>
          <p:cNvPr id="3" name="TextBox 2">
            <a:extLst>
              <a:ext uri="{FF2B5EF4-FFF2-40B4-BE49-F238E27FC236}">
                <a16:creationId xmlns:a16="http://schemas.microsoft.com/office/drawing/2014/main" id="{1C0A6B67-291E-4851-9C4C-5904B3C91D8D}"/>
              </a:ext>
            </a:extLst>
          </p:cNvPr>
          <p:cNvSpPr txBox="1"/>
          <p:nvPr/>
        </p:nvSpPr>
        <p:spPr>
          <a:xfrm>
            <a:off x="586409" y="1966950"/>
            <a:ext cx="1958008" cy="646331"/>
          </a:xfrm>
          <a:prstGeom prst="rect">
            <a:avLst/>
          </a:prstGeom>
          <a:noFill/>
        </p:spPr>
        <p:txBody>
          <a:bodyPr wrap="square" rtlCol="0">
            <a:spAutoFit/>
          </a:bodyPr>
          <a:lstStyle/>
          <a:p>
            <a:r>
              <a:rPr lang="en-NZ" b="1" dirty="0"/>
              <a:t>How does A send money to B?</a:t>
            </a:r>
          </a:p>
        </p:txBody>
      </p:sp>
      <p:sp>
        <p:nvSpPr>
          <p:cNvPr id="32" name="TextBox 31">
            <a:extLst>
              <a:ext uri="{FF2B5EF4-FFF2-40B4-BE49-F238E27FC236}">
                <a16:creationId xmlns:a16="http://schemas.microsoft.com/office/drawing/2014/main" id="{C9313021-E41E-4FD7-894E-AAA78F38D1F8}"/>
              </a:ext>
            </a:extLst>
          </p:cNvPr>
          <p:cNvSpPr txBox="1"/>
          <p:nvPr/>
        </p:nvSpPr>
        <p:spPr>
          <a:xfrm>
            <a:off x="2498084" y="1225023"/>
            <a:ext cx="1958008" cy="646331"/>
          </a:xfrm>
          <a:prstGeom prst="rect">
            <a:avLst/>
          </a:prstGeom>
          <a:noFill/>
        </p:spPr>
        <p:txBody>
          <a:bodyPr wrap="square" rtlCol="0">
            <a:spAutoFit/>
          </a:bodyPr>
          <a:lstStyle/>
          <a:p>
            <a:r>
              <a:rPr lang="en-NZ" b="1" dirty="0"/>
              <a:t>A wants to send bitcoin to B</a:t>
            </a:r>
          </a:p>
        </p:txBody>
      </p:sp>
      <p:sp>
        <p:nvSpPr>
          <p:cNvPr id="7" name="Content Placeholder 6">
            <a:extLst>
              <a:ext uri="{FF2B5EF4-FFF2-40B4-BE49-F238E27FC236}">
                <a16:creationId xmlns:a16="http://schemas.microsoft.com/office/drawing/2014/main" id="{014B2705-FEEC-4C10-8272-69AE73FB5430}"/>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420094047"/>
      </p:ext>
    </p:extLst>
  </p:cSld>
  <p:clrMapOvr>
    <a:masterClrMapping/>
  </p:clrMapOvr>
  <mc:AlternateContent xmlns:mc="http://schemas.openxmlformats.org/markup-compatibility/2006" xmlns:p14="http://schemas.microsoft.com/office/powerpoint/2010/main">
    <mc:Choice Requires="p14">
      <p:transition spd="slow" p14:dur="2000" advTm="200438"/>
    </mc:Choice>
    <mc:Fallback xmlns="">
      <p:transition spd="slow" advTm="20043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p:cNvSpPr txBox="1"/>
          <p:nvPr/>
        </p:nvSpPr>
        <p:spPr>
          <a:xfrm>
            <a:off x="228600" y="228600"/>
            <a:ext cx="11658600" cy="4530725"/>
          </a:xfrm>
          <a:prstGeom prst="rect">
            <a:avLst/>
          </a:prstGeom>
          <a:noFill/>
        </p:spPr>
        <p:txBody>
          <a:bodyPr wrap="square" rtlCol="0" anchor="t">
            <a:normAutofit/>
          </a:bodyPr>
          <a:lstStyle/>
          <a:p>
            <a:pPr algn="r">
              <a:lnSpc>
                <a:spcPct val="90000"/>
              </a:lnSpc>
              <a:spcAft>
                <a:spcPts val="600"/>
              </a:spcAft>
            </a:pPr>
            <a:r>
              <a:rPr lang="en-NZ" sz="2400" dirty="0">
                <a:highlight>
                  <a:srgbClr val="FFFF00"/>
                </a:highlight>
              </a:rPr>
              <a:t>A purely peer-to-peer version of electronic cash would allow online payments to be sent directly from one party to another without going through a financial institution. Digital signatures provide part of the solution, but the main benefits are lost if a trusted third party is still required to prevent double-spending. </a:t>
            </a:r>
            <a:r>
              <a:rPr lang="en-NZ" sz="2400" dirty="0">
                <a:solidFill>
                  <a:srgbClr val="FF0000"/>
                </a:solidFill>
                <a:highlight>
                  <a:srgbClr val="FFFF00"/>
                </a:highlight>
              </a:rPr>
              <a:t>We propose a solution to the double-spending problem using a peer-to-peer network</a:t>
            </a:r>
            <a:r>
              <a:rPr lang="en-NZ" sz="2400" dirty="0">
                <a:highlight>
                  <a:srgbClr val="FFFF00"/>
                </a:highlight>
              </a:rPr>
              <a:t>. The network timestamps transactions by hashing them into an ongoing chain of hash-based proof-of-work, forming a record that cannot be changed without redoing the proof-of-work. The longest chain not only serves as proof of the sequence of events witnessed, but proof that it came from the largest pool of CPU power. </a:t>
            </a:r>
            <a:r>
              <a:rPr lang="en-NZ" sz="2400" dirty="0">
                <a:solidFill>
                  <a:srgbClr val="FF0000"/>
                </a:solidFill>
                <a:highlight>
                  <a:srgbClr val="FFFF00"/>
                </a:highlight>
              </a:rPr>
              <a:t>As long as a majority of CPU power is controlled by nodes that are not cooperating to attack the network, they'll generate the longest chain and outpace attackers</a:t>
            </a:r>
            <a:r>
              <a:rPr lang="en-NZ" sz="2400" dirty="0">
                <a:highlight>
                  <a:srgbClr val="FFFF00"/>
                </a:highlight>
              </a:rPr>
              <a:t>. The network itself requires minimal structure. Messages are broadcast on a best effort basis, and nodes can leave and </a:t>
            </a:r>
            <a:r>
              <a:rPr lang="en-NZ" sz="2400" dirty="0" err="1">
                <a:highlight>
                  <a:srgbClr val="FFFF00"/>
                </a:highlight>
              </a:rPr>
              <a:t>rejoin</a:t>
            </a:r>
            <a:r>
              <a:rPr lang="en-NZ" sz="2400" dirty="0">
                <a:highlight>
                  <a:srgbClr val="FFFF00"/>
                </a:highlight>
              </a:rPr>
              <a:t> the network at will, accepting the longest proof-of-work chain as proof of what happened while they were gone. (</a:t>
            </a:r>
            <a:r>
              <a:rPr lang="en-NZ" sz="2400" dirty="0" err="1">
                <a:highlight>
                  <a:srgbClr val="FFFF00"/>
                </a:highlight>
              </a:rPr>
              <a:t>Nakamoto</a:t>
            </a:r>
            <a:r>
              <a:rPr lang="en-NZ" sz="2400" dirty="0">
                <a:highlight>
                  <a:srgbClr val="FFFF00"/>
                </a:highlight>
              </a:rPr>
              <a:t>, 2008)</a:t>
            </a:r>
            <a:endParaRPr lang="en-NZ" sz="2400">
              <a:highlight>
                <a:srgbClr val="FFFF00"/>
              </a:highlight>
            </a:endParaRPr>
          </a:p>
        </p:txBody>
      </p:sp>
      <p:sp>
        <p:nvSpPr>
          <p:cNvPr id="2" name="TextBox 1">
            <a:extLst>
              <a:ext uri="{FF2B5EF4-FFF2-40B4-BE49-F238E27FC236}">
                <a16:creationId xmlns:a16="http://schemas.microsoft.com/office/drawing/2014/main" id="{127CD64F-A1CD-4A52-B2B2-C9922F23B72F}"/>
              </a:ext>
            </a:extLst>
          </p:cNvPr>
          <p:cNvSpPr txBox="1"/>
          <p:nvPr/>
        </p:nvSpPr>
        <p:spPr>
          <a:xfrm>
            <a:off x="228600" y="4819650"/>
            <a:ext cx="11658600" cy="361950"/>
          </a:xfrm>
          <a:prstGeom prst="rect">
            <a:avLst/>
          </a:prstGeom>
          <a:noFill/>
        </p:spPr>
        <p:txBody>
          <a:bodyPr wrap="square" rtlCol="0" anchor="t">
            <a:normAutofit/>
          </a:bodyPr>
          <a:lstStyle/>
          <a:p>
            <a:pPr>
              <a:lnSpc>
                <a:spcPct val="90000"/>
              </a:lnSpc>
              <a:spcAft>
                <a:spcPts val="600"/>
              </a:spcAft>
            </a:pPr>
            <a:r>
              <a:rPr lang="en-NZ" sz="700">
                <a:hlinkClick r:id="rId3"/>
              </a:rPr>
              <a:t>https://bitcoin.org/bitcoin.pdf</a:t>
            </a:r>
            <a:r>
              <a:rPr lang="en-NZ" sz="700"/>
              <a:t>    Satoshi Nakamoto (2008) </a:t>
            </a:r>
          </a:p>
          <a:p>
            <a:pPr>
              <a:lnSpc>
                <a:spcPct val="90000"/>
              </a:lnSpc>
              <a:spcAft>
                <a:spcPts val="600"/>
              </a:spcAft>
            </a:pPr>
            <a:r>
              <a:rPr lang="en-NZ" sz="700" b="1"/>
              <a:t>Bitcoin: A Peer-to-Peer </a:t>
            </a:r>
            <a:r>
              <a:rPr lang="en-NZ" sz="700" b="1">
                <a:solidFill>
                  <a:srgbClr val="FF0000"/>
                </a:solidFill>
              </a:rPr>
              <a:t>Electronic Cash System</a:t>
            </a:r>
          </a:p>
        </p:txBody>
      </p:sp>
    </p:spTree>
    <p:extLst>
      <p:ext uri="{BB962C8B-B14F-4D97-AF65-F5344CB8AC3E}">
        <p14:creationId xmlns:p14="http://schemas.microsoft.com/office/powerpoint/2010/main" val="880549978"/>
      </p:ext>
    </p:extLst>
  </p:cSld>
  <p:clrMapOvr>
    <a:masterClrMapping/>
  </p:clrMapOvr>
  <mc:AlternateContent xmlns:mc="http://schemas.openxmlformats.org/markup-compatibility/2006" xmlns:p14="http://schemas.microsoft.com/office/powerpoint/2010/main">
    <mc:Choice Requires="p14">
      <p:transition spd="slow" p14:dur="2000" advTm="99638"/>
    </mc:Choice>
    <mc:Fallback xmlns="">
      <p:transition spd="slow" advTm="9963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9BC7-7997-4E7E-942E-0966E4B181C9}"/>
              </a:ext>
            </a:extLst>
          </p:cNvPr>
          <p:cNvSpPr>
            <a:spLocks noGrp="1"/>
          </p:cNvSpPr>
          <p:nvPr>
            <p:ph type="title"/>
          </p:nvPr>
        </p:nvSpPr>
        <p:spPr/>
        <p:txBody>
          <a:bodyPr>
            <a:normAutofit/>
          </a:bodyPr>
          <a:lstStyle/>
          <a:p>
            <a:r>
              <a:rPr lang="en-NZ" dirty="0"/>
              <a:t>Issues with BCT and BCT applications  (Ismail et al,  2019)</a:t>
            </a:r>
          </a:p>
        </p:txBody>
      </p:sp>
      <p:sp>
        <p:nvSpPr>
          <p:cNvPr id="3" name="Content Placeholder 2">
            <a:extLst>
              <a:ext uri="{FF2B5EF4-FFF2-40B4-BE49-F238E27FC236}">
                <a16:creationId xmlns:a16="http://schemas.microsoft.com/office/drawing/2014/main" id="{014D0A16-E5ED-4643-BF5C-68A621472B2D}"/>
              </a:ext>
            </a:extLst>
          </p:cNvPr>
          <p:cNvSpPr>
            <a:spLocks noGrp="1"/>
          </p:cNvSpPr>
          <p:nvPr>
            <p:ph idx="1"/>
          </p:nvPr>
        </p:nvSpPr>
        <p:spPr>
          <a:xfrm>
            <a:off x="339047" y="1825625"/>
            <a:ext cx="11014753" cy="4749836"/>
          </a:xfrm>
        </p:spPr>
        <p:txBody>
          <a:bodyPr>
            <a:normAutofit fontScale="77500" lnSpcReduction="20000"/>
          </a:bodyPr>
          <a:lstStyle/>
          <a:p>
            <a:pPr marL="0" indent="0">
              <a:buNone/>
            </a:pPr>
            <a:endParaRPr lang="en-NZ" dirty="0"/>
          </a:p>
          <a:p>
            <a:pPr marL="0" indent="0">
              <a:buNone/>
            </a:pPr>
            <a:r>
              <a:rPr lang="en-NZ" dirty="0"/>
              <a:t>1. “Originally developed to transfer digital currency without relying on intermediaries… blockchain has evolved to serve decentralized applications.”  …has  given rise to  collaborative ecosystems…but the underlying BC architecture consumes </a:t>
            </a:r>
            <a:r>
              <a:rPr lang="en-NZ" dirty="0">
                <a:highlight>
                  <a:srgbClr val="00FFFF"/>
                </a:highlight>
              </a:rPr>
              <a:t>enormous amounts of energy</a:t>
            </a:r>
            <a:r>
              <a:rPr lang="en-NZ" dirty="0"/>
              <a:t>. … In 2017, the Bitcoin mining used around 30.14 </a:t>
            </a:r>
            <a:r>
              <a:rPr lang="en-NZ" dirty="0" err="1"/>
              <a:t>TeraWatt</a:t>
            </a:r>
            <a:r>
              <a:rPr lang="en-NZ" dirty="0"/>
              <a:t> hours (</a:t>
            </a:r>
            <a:r>
              <a:rPr lang="en-NZ" dirty="0" err="1"/>
              <a:t>TWh</a:t>
            </a:r>
            <a:r>
              <a:rPr lang="en-NZ" dirty="0"/>
              <a:t>) of energy, which is equivalent to the energy usage of entire Ireland in a year. …. The annual carbon dioxide emissions by the Bitcoin network are as high as 22.9 million metric tons, almost equivalent to the amount produced by countries such as Sri Lanka and Jordan… </a:t>
            </a:r>
          </a:p>
          <a:p>
            <a:pPr marL="0" indent="0">
              <a:buNone/>
            </a:pPr>
            <a:r>
              <a:rPr lang="en-NZ" dirty="0"/>
              <a:t>Further challenges: </a:t>
            </a:r>
          </a:p>
          <a:p>
            <a:pPr marL="0" indent="0">
              <a:buNone/>
            </a:pPr>
            <a:r>
              <a:rPr lang="en-NZ" dirty="0"/>
              <a:t>2.  </a:t>
            </a:r>
            <a:r>
              <a:rPr lang="en-NZ" dirty="0">
                <a:highlight>
                  <a:srgbClr val="00FFFF"/>
                </a:highlight>
              </a:rPr>
              <a:t>Trust and transparency </a:t>
            </a:r>
            <a:r>
              <a:rPr lang="en-NZ" dirty="0"/>
              <a:t>between the customers and  service providers are required . </a:t>
            </a:r>
          </a:p>
          <a:p>
            <a:pPr marL="0" indent="0">
              <a:buNone/>
            </a:pPr>
            <a:r>
              <a:rPr lang="en-NZ" dirty="0"/>
              <a:t>3.  Customers benefit from  eliminating  intermediaries to reduce the transaction cost. However….there is a significant  </a:t>
            </a:r>
            <a:r>
              <a:rPr lang="en-NZ" dirty="0">
                <a:highlight>
                  <a:srgbClr val="00FFFF"/>
                </a:highlight>
              </a:rPr>
              <a:t>data communication overhead </a:t>
            </a:r>
            <a:r>
              <a:rPr lang="en-NZ" dirty="0"/>
              <a:t>with increasing number of network participants ….this may  hinder the quality of services of the developed applications. </a:t>
            </a:r>
          </a:p>
          <a:p>
            <a:pPr marL="0" indent="0">
              <a:buNone/>
            </a:pPr>
            <a:r>
              <a:rPr lang="en-NZ" dirty="0">
                <a:highlight>
                  <a:srgbClr val="FFFF00"/>
                </a:highlight>
              </a:rPr>
              <a:t>Addressing the problems of energy consumption and scalability often trades off with security and privacy</a:t>
            </a:r>
          </a:p>
        </p:txBody>
      </p:sp>
    </p:spTree>
    <p:extLst>
      <p:ext uri="{BB962C8B-B14F-4D97-AF65-F5344CB8AC3E}">
        <p14:creationId xmlns:p14="http://schemas.microsoft.com/office/powerpoint/2010/main" val="3409884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B2CBDB-D95A-48D3-A89B-B0405B47F886}"/>
              </a:ext>
            </a:extLst>
          </p:cNvPr>
          <p:cNvSpPr txBox="1"/>
          <p:nvPr/>
        </p:nvSpPr>
        <p:spPr>
          <a:xfrm>
            <a:off x="6096000" y="639763"/>
            <a:ext cx="5459413" cy="1468438"/>
          </a:xfrm>
          <a:prstGeom prst="rect">
            <a:avLst/>
          </a:prstGeom>
          <a:noFill/>
        </p:spPr>
        <p:txBody>
          <a:bodyPr wrap="square" rtlCol="0" anchor="t">
            <a:normAutofit/>
          </a:bodyPr>
          <a:lstStyle/>
          <a:p>
            <a:pPr>
              <a:lnSpc>
                <a:spcPct val="90000"/>
              </a:lnSpc>
              <a:spcAft>
                <a:spcPts val="600"/>
              </a:spcAft>
            </a:pPr>
            <a:r>
              <a:rPr lang="en-US" sz="1500">
                <a:solidFill>
                  <a:srgbClr val="FF0000"/>
                </a:solidFill>
              </a:rPr>
              <a:t>The CAP theorem: any distributed system can have only two of the following properties</a:t>
            </a:r>
            <a:r>
              <a:rPr lang="en-US" sz="1500"/>
              <a:t>]: — </a:t>
            </a:r>
            <a:r>
              <a:rPr lang="en-US" sz="1500" i="1"/>
              <a:t>Consistency: </a:t>
            </a:r>
            <a:r>
              <a:rPr lang="en-US" sz="1500"/>
              <a:t>where each computing node receives the most recent write. — </a:t>
            </a:r>
            <a:r>
              <a:rPr lang="en-US" sz="1500" i="1"/>
              <a:t>Availability: </a:t>
            </a:r>
            <a:r>
              <a:rPr lang="en-US" sz="1500"/>
              <a:t>where  any data are always available on request.— </a:t>
            </a:r>
            <a:r>
              <a:rPr lang="en-US" sz="1500" i="1"/>
              <a:t>Partition tolerance: </a:t>
            </a:r>
            <a:r>
              <a:rPr lang="en-US" sz="1500"/>
              <a:t>where the distributed system is always operational, even when some subset of nodes fail to operate.</a:t>
            </a:r>
            <a:endParaRPr lang="en-NZ" sz="1500"/>
          </a:p>
        </p:txBody>
      </p:sp>
      <p:sp>
        <p:nvSpPr>
          <p:cNvPr id="4" name="TextBox 3">
            <a:extLst>
              <a:ext uri="{FF2B5EF4-FFF2-40B4-BE49-F238E27FC236}">
                <a16:creationId xmlns:a16="http://schemas.microsoft.com/office/drawing/2014/main" id="{82819BD4-90BB-4D4E-A170-83FDC48490B6}"/>
              </a:ext>
            </a:extLst>
          </p:cNvPr>
          <p:cNvSpPr txBox="1"/>
          <p:nvPr/>
        </p:nvSpPr>
        <p:spPr>
          <a:xfrm>
            <a:off x="6096000" y="2176463"/>
            <a:ext cx="5459413" cy="4043363"/>
          </a:xfrm>
          <a:prstGeom prst="rect">
            <a:avLst/>
          </a:prstGeom>
          <a:noFill/>
        </p:spPr>
        <p:txBody>
          <a:bodyPr wrap="square" rtlCol="0" anchor="t">
            <a:normAutofit/>
          </a:bodyPr>
          <a:lstStyle/>
          <a:p>
            <a:pPr>
              <a:lnSpc>
                <a:spcPct val="90000"/>
              </a:lnSpc>
              <a:spcAft>
                <a:spcPts val="600"/>
              </a:spcAft>
            </a:pPr>
            <a:r>
              <a:rPr lang="en-US" sz="1500" i="1"/>
              <a:t>CAP Properties in Distributed Ledger—The Problems. </a:t>
            </a:r>
            <a:r>
              <a:rPr lang="en-US" sz="1500"/>
              <a:t>In the context of a distributed ledger, CAP properties mean—(1) Consistency: all nodes keep an identical ledger with most recent up- dates. (2) Availability: any transactions generated at any time in the network will be able to be accepted in the ledger. (3) Partition tolerance: even if part of the nodes fail, the network can still operate normally. </a:t>
            </a:r>
          </a:p>
          <a:p>
            <a:pPr>
              <a:lnSpc>
                <a:spcPct val="90000"/>
              </a:lnSpc>
              <a:spcAft>
                <a:spcPts val="600"/>
              </a:spcAft>
            </a:pPr>
            <a:endParaRPr lang="en-US" sz="1500"/>
          </a:p>
          <a:p>
            <a:pPr>
              <a:lnSpc>
                <a:spcPct val="90000"/>
              </a:lnSpc>
              <a:spcAft>
                <a:spcPts val="600"/>
              </a:spcAft>
            </a:pPr>
            <a:r>
              <a:rPr lang="en-US" sz="1500">
                <a:solidFill>
                  <a:srgbClr val="FF0000"/>
                </a:solidFill>
              </a:rPr>
              <a:t>The main issue </a:t>
            </a:r>
            <a:r>
              <a:rPr lang="en-US" sz="1500"/>
              <a:t>is that it is hard for any widely acceptable currency to exist without </a:t>
            </a:r>
            <a:r>
              <a:rPr lang="en-US" sz="1500" b="1"/>
              <a:t>all three  CAP </a:t>
            </a:r>
            <a:r>
              <a:rPr lang="en-US" sz="1500"/>
              <a:t>conditions being met. No one will use a currency if the system is not available when the transaction is initiated or some transactions are not recognized by the system (a C-P system). No one will use a currency  where if any one node fails, the system will not operate normally (CA- system). No one will use a currency if the ledgers saved by different nodes in a distributed ledger system are inconsistent (an -AP system).</a:t>
            </a:r>
            <a:endParaRPr lang="en-NZ" sz="1500"/>
          </a:p>
          <a:p>
            <a:pPr>
              <a:lnSpc>
                <a:spcPct val="90000"/>
              </a:lnSpc>
              <a:spcAft>
                <a:spcPts val="600"/>
              </a:spcAft>
            </a:pPr>
            <a:endParaRPr lang="en-NZ" sz="1500"/>
          </a:p>
        </p:txBody>
      </p:sp>
      <p:sp>
        <p:nvSpPr>
          <p:cNvPr id="2" name="Title 1">
            <a:extLst>
              <a:ext uri="{FF2B5EF4-FFF2-40B4-BE49-F238E27FC236}">
                <a16:creationId xmlns:a16="http://schemas.microsoft.com/office/drawing/2014/main" id="{9987E256-6B59-46D2-A300-3480E9BE7CFE}"/>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a:solidFill>
                  <a:srgbClr val="FFFFFF"/>
                </a:solidFill>
                <a:latin typeface="+mj-lt"/>
                <a:ea typeface="+mj-ea"/>
                <a:cs typeface="+mj-cs"/>
              </a:rPr>
              <a:t>(Zhang et al, 2019) Issues with BCT - Consistency, Availability and Partition Tolerance </a:t>
            </a:r>
          </a:p>
        </p:txBody>
      </p:sp>
    </p:spTree>
    <p:extLst>
      <p:ext uri="{BB962C8B-B14F-4D97-AF65-F5344CB8AC3E}">
        <p14:creationId xmlns:p14="http://schemas.microsoft.com/office/powerpoint/2010/main" val="2235643634"/>
      </p:ext>
    </p:extLst>
  </p:cSld>
  <p:clrMapOvr>
    <a:masterClrMapping/>
  </p:clrMapOvr>
  <mc:AlternateContent xmlns:mc="http://schemas.openxmlformats.org/markup-compatibility/2006" xmlns:p14="http://schemas.microsoft.com/office/powerpoint/2010/main">
    <mc:Choice Requires="p14">
      <p:transition spd="slow" p14:dur="2000" advTm="140287"/>
    </mc:Choice>
    <mc:Fallback xmlns="">
      <p:transition spd="slow" advTm="14028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443D9-3D41-4DBE-A480-B336408DB1FA}"/>
              </a:ext>
            </a:extLst>
          </p:cNvPr>
          <p:cNvSpPr>
            <a:spLocks noGrp="1"/>
          </p:cNvSpPr>
          <p:nvPr>
            <p:ph type="title"/>
          </p:nvPr>
        </p:nvSpPr>
        <p:spPr>
          <a:xfrm>
            <a:off x="838200" y="624568"/>
            <a:ext cx="3766457" cy="5412920"/>
          </a:xfrm>
        </p:spPr>
        <p:txBody>
          <a:bodyPr>
            <a:normAutofit/>
          </a:bodyPr>
          <a:lstStyle/>
          <a:p>
            <a:r>
              <a:rPr lang="en-US" sz="4100" b="1">
                <a:solidFill>
                  <a:srgbClr val="FFFFFF"/>
                </a:solidFill>
              </a:rPr>
              <a:t>(Zhang et al., 2019) Security and Privacy Requirements of Online Transactions, and Blockchain properties (1)</a:t>
            </a:r>
            <a:br>
              <a:rPr lang="en-NZ" sz="4100" b="1">
                <a:solidFill>
                  <a:srgbClr val="FFFFFF"/>
                </a:solidFill>
              </a:rPr>
            </a:br>
            <a:endParaRPr lang="en-NZ" sz="4100">
              <a:solidFill>
                <a:srgbClr val="FFFFFF"/>
              </a:solidFill>
            </a:endParaRPr>
          </a:p>
        </p:txBody>
      </p:sp>
      <p:sp>
        <p:nvSpPr>
          <p:cNvPr id="3" name="Content Placeholder 2">
            <a:extLst>
              <a:ext uri="{FF2B5EF4-FFF2-40B4-BE49-F238E27FC236}">
                <a16:creationId xmlns:a16="http://schemas.microsoft.com/office/drawing/2014/main" id="{4F5372BA-115C-4C0A-B674-13A60463DCE9}"/>
              </a:ext>
            </a:extLst>
          </p:cNvPr>
          <p:cNvSpPr>
            <a:spLocks noGrp="1"/>
          </p:cNvSpPr>
          <p:nvPr>
            <p:ph idx="1"/>
          </p:nvPr>
        </p:nvSpPr>
        <p:spPr>
          <a:xfrm>
            <a:off x="5600700" y="624568"/>
            <a:ext cx="5915564" cy="5767606"/>
          </a:xfrm>
        </p:spPr>
        <p:txBody>
          <a:bodyPr anchor="ctr">
            <a:normAutofit/>
          </a:bodyPr>
          <a:lstStyle/>
          <a:p>
            <a:pPr marL="0" indent="0">
              <a:buNone/>
            </a:pPr>
            <a:r>
              <a:rPr lang="en-US" sz="1100" i="1" dirty="0"/>
              <a:t>Consistency of the Ledger across different financial Institutions. </a:t>
            </a:r>
            <a:r>
              <a:rPr lang="en-US" sz="1100" dirty="0">
                <a:solidFill>
                  <a:srgbClr val="FF0000"/>
                </a:solidFill>
              </a:rPr>
              <a:t>For Bitcoin</a:t>
            </a:r>
            <a:r>
              <a:rPr lang="en-US" sz="1100" dirty="0"/>
              <a:t>, blockchain implements the partition tolerance (P) while supporting consistency (C) and availability (A) on the </a:t>
            </a:r>
            <a:r>
              <a:rPr lang="en-US" sz="1100" b="1" dirty="0"/>
              <a:t>clipped blockchain with the most recent </a:t>
            </a:r>
            <a:r>
              <a:rPr lang="en-US" sz="1100" b="1" i="1" dirty="0"/>
              <a:t>ω </a:t>
            </a:r>
            <a:r>
              <a:rPr lang="en-US" sz="1100" b="1" dirty="0"/>
              <a:t>blocks disregarded</a:t>
            </a:r>
          </a:p>
          <a:p>
            <a:pPr marL="0" indent="0">
              <a:buNone/>
            </a:pPr>
            <a:r>
              <a:rPr lang="en-US" sz="1100" b="1" i="1" dirty="0"/>
              <a:t>Integrity of Transactions</a:t>
            </a:r>
            <a:r>
              <a:rPr lang="en-US" sz="1100" i="1" dirty="0"/>
              <a:t>. </a:t>
            </a:r>
            <a:r>
              <a:rPr lang="en-US" sz="1100" dirty="0"/>
              <a:t>For Bitcoin , if a   miner   attempts to tamper with the information of the received transaction</a:t>
            </a:r>
            <a:r>
              <a:rPr lang="en-US" sz="1100" dirty="0">
                <a:sym typeface="Wingdings" panose="05000000000000000000" pitchFamily="2" charset="2"/>
              </a:rPr>
              <a:t> </a:t>
            </a:r>
            <a:r>
              <a:rPr lang="en-US" sz="1100" dirty="0"/>
              <a:t>Miner cannot change payee address, let us say, to herself,  as each transaction is digitally signed. Since the transaction is sent to the entire  network for approval, a discrepancy will be discovered, discovered ; OR  an adversary may attempt to tamper with the information stored on the blockchain</a:t>
            </a:r>
            <a:r>
              <a:rPr lang="en-US" sz="1100" dirty="0">
                <a:sym typeface="Wingdings" panose="05000000000000000000" pitchFamily="2" charset="2"/>
              </a:rPr>
              <a:t> the hash chain prevents this</a:t>
            </a:r>
            <a:r>
              <a:rPr lang="en-US" sz="1100" dirty="0"/>
              <a:t>. Plus, every node has a copy, hard to modify them all</a:t>
            </a:r>
          </a:p>
          <a:p>
            <a:pPr marL="0" indent="0">
              <a:buNone/>
            </a:pPr>
            <a:r>
              <a:rPr lang="en-NZ" sz="1100" b="1" i="1" dirty="0"/>
              <a:t> </a:t>
            </a:r>
            <a:r>
              <a:rPr lang="en-US" sz="1100" b="1" i="1" dirty="0"/>
              <a:t>Availability of System and Data</a:t>
            </a:r>
            <a:r>
              <a:rPr lang="en-US" sz="1100" i="1" dirty="0"/>
              <a:t>. The users of online systems should be able to access the data of transactions at any time, anywhere. The availability here refers to both system level and transaction level. At the system level, the system should run reliably even in the event of a network attack. At the transaction level, the data of transactions can be accessed by authorized users without being unattainable, inconsistent, or corrupted. </a:t>
            </a:r>
          </a:p>
          <a:p>
            <a:pPr marL="0" indent="0">
              <a:buNone/>
            </a:pPr>
            <a:r>
              <a:rPr lang="en-US" sz="1100" dirty="0"/>
              <a:t>For Bitcoin: Resistant to DDoS , as it is fully decentralized in terms of construction and maintenance,  and  uses a  consensus protocol for new block generation and addition to the blockchain. These  ensure that the processing of blockchain transactions can continue even if several blockchain nodes go offline. In order for a cyber-attacker to succeed in making blockchain offline, the attacker would have to collect sufficient computational resources that can compromise overwhelmingly large portions of the blockchain nodes across the entire Bitcoin. The larger the Bitcoin network becomes, the harder it is to succeed in such large-scale DDoS attack.</a:t>
            </a:r>
            <a:endParaRPr lang="en-NZ" sz="1100" dirty="0"/>
          </a:p>
          <a:p>
            <a:pPr marL="0" indent="0">
              <a:buNone/>
            </a:pPr>
            <a:r>
              <a:rPr lang="en-US" sz="1100" b="1" i="1" dirty="0"/>
              <a:t>Prevention of Double-</a:t>
            </a:r>
            <a:r>
              <a:rPr lang="en-US" sz="1100" b="1" i="1" dirty="0" err="1"/>
              <a:t>Spending</a:t>
            </a:r>
            <a:r>
              <a:rPr lang="en-US" sz="1100" i="1" dirty="0" err="1"/>
              <a:t>..</a:t>
            </a:r>
            <a:r>
              <a:rPr lang="en-US" sz="1100" dirty="0" err="1"/>
              <a:t>To</a:t>
            </a:r>
            <a:r>
              <a:rPr lang="en-US" sz="1100" dirty="0"/>
              <a:t> prevent double-spending, Bitcoin evaluates and verifies the authenticity of each transaction using the transaction logs in its blockchain with a consensus protocol. By ensuring all transactions be included in the blockchain, the consensus protocol allows everyone to publicly verify the transactions in a block before committing the block into the global blockchain, ensuring that the sender of each transaction only spends the bitcoins that he possesses legitimately. In addition, every transaction is signed by its sender using a secure digital signature algorithm. It ensures that if someone falsifies the transaction, the verifier can easily detect it. The combination of transactions signed with digital signatures and public verification of transactions with a majority consensus guarantees that Bitcoin blockchain can be resistant to the double-spending attack.</a:t>
            </a:r>
            <a:endParaRPr lang="en-NZ" sz="1100" dirty="0"/>
          </a:p>
          <a:p>
            <a:pPr lvl="3"/>
            <a:endParaRPr lang="en-NZ" sz="1100" dirty="0"/>
          </a:p>
        </p:txBody>
      </p:sp>
    </p:spTree>
    <p:extLst>
      <p:ext uri="{BB962C8B-B14F-4D97-AF65-F5344CB8AC3E}">
        <p14:creationId xmlns:p14="http://schemas.microsoft.com/office/powerpoint/2010/main" val="888611757"/>
      </p:ext>
    </p:extLst>
  </p:cSld>
  <p:clrMapOvr>
    <a:masterClrMapping/>
  </p:clrMapOvr>
  <mc:AlternateContent xmlns:mc="http://schemas.openxmlformats.org/markup-compatibility/2006" xmlns:p14="http://schemas.microsoft.com/office/powerpoint/2010/main">
    <mc:Choice Requires="p14">
      <p:transition spd="slow" p14:dur="2000" advTm="44923"/>
    </mc:Choice>
    <mc:Fallback xmlns="">
      <p:transition spd="slow" advTm="4492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443D9-3D41-4DBE-A480-B336408DB1FA}"/>
              </a:ext>
            </a:extLst>
          </p:cNvPr>
          <p:cNvSpPr>
            <a:spLocks noGrp="1"/>
          </p:cNvSpPr>
          <p:nvPr>
            <p:ph type="title"/>
          </p:nvPr>
        </p:nvSpPr>
        <p:spPr>
          <a:xfrm>
            <a:off x="838200" y="624568"/>
            <a:ext cx="3766457" cy="5412920"/>
          </a:xfrm>
        </p:spPr>
        <p:txBody>
          <a:bodyPr>
            <a:normAutofit/>
          </a:bodyPr>
          <a:lstStyle/>
          <a:p>
            <a:r>
              <a:rPr lang="en-US" sz="4100" b="1">
                <a:solidFill>
                  <a:srgbClr val="FFFFFF"/>
                </a:solidFill>
              </a:rPr>
              <a:t>(Zhang et al 2019) Security and Privacy Requirements of Online Transactions, and Blockchain properties (2)</a:t>
            </a:r>
            <a:br>
              <a:rPr lang="en-NZ" sz="4100" b="1">
                <a:solidFill>
                  <a:srgbClr val="FFFFFF"/>
                </a:solidFill>
              </a:rPr>
            </a:br>
            <a:endParaRPr lang="en-NZ" sz="4100">
              <a:solidFill>
                <a:srgbClr val="FFFFFF"/>
              </a:solidFill>
            </a:endParaRPr>
          </a:p>
        </p:txBody>
      </p:sp>
      <p:sp>
        <p:nvSpPr>
          <p:cNvPr id="3" name="Content Placeholder 2">
            <a:extLst>
              <a:ext uri="{FF2B5EF4-FFF2-40B4-BE49-F238E27FC236}">
                <a16:creationId xmlns:a16="http://schemas.microsoft.com/office/drawing/2014/main" id="{4F5372BA-115C-4C0A-B674-13A60463DCE9}"/>
              </a:ext>
            </a:extLst>
          </p:cNvPr>
          <p:cNvSpPr>
            <a:spLocks noGrp="1"/>
          </p:cNvSpPr>
          <p:nvPr>
            <p:ph idx="1"/>
          </p:nvPr>
        </p:nvSpPr>
        <p:spPr>
          <a:xfrm>
            <a:off x="5600700" y="624568"/>
            <a:ext cx="5753098" cy="5412920"/>
          </a:xfrm>
        </p:spPr>
        <p:txBody>
          <a:bodyPr anchor="ctr">
            <a:normAutofit/>
          </a:bodyPr>
          <a:lstStyle/>
          <a:p>
            <a:pPr marL="0" indent="0">
              <a:buNone/>
            </a:pPr>
            <a:r>
              <a:rPr lang="en-US" sz="1300" i="1" dirty="0">
                <a:solidFill>
                  <a:srgbClr val="FF0000"/>
                </a:solidFill>
              </a:rPr>
              <a:t>And</a:t>
            </a:r>
            <a:br>
              <a:rPr lang="en-US" sz="1300" i="1" dirty="0"/>
            </a:br>
            <a:r>
              <a:rPr lang="en-US" sz="1300" dirty="0"/>
              <a:t>In Bitcoin: Resistance to the Majority (51%) Consensus Attack? . This attack refers to the risks of cheating in the consensus protocol. </a:t>
            </a:r>
            <a:r>
              <a:rPr lang="en-US" sz="1300" b="1" dirty="0"/>
              <a:t>51% attack</a:t>
            </a:r>
            <a:r>
              <a:rPr lang="en-US" sz="1300" dirty="0"/>
              <a:t>, may occur in the presence of malicious miners. </a:t>
            </a:r>
          </a:p>
          <a:p>
            <a:pPr marL="0" indent="0">
              <a:buNone/>
            </a:pPr>
            <a:r>
              <a:rPr lang="en-US" sz="1300" dirty="0"/>
              <a:t>For example, if a miner (verification user) controls more than 50% of the computing power for maintaining the blockchain.</a:t>
            </a:r>
          </a:p>
          <a:p>
            <a:pPr marL="0" indent="0">
              <a:buNone/>
            </a:pPr>
            <a:r>
              <a:rPr lang="en-US" sz="1300" dirty="0"/>
              <a:t> Or,  the 51% attack may happen when a group of miners collude to perform a conspiracy, e.g., with respect to counting the miners’ votes for verification. If one powerful user or a group of colluding users controls the blockchain, then various security and privacy attacks may be launched, such as illegally transferring bitcoins to some target wallet(s), reversing genuine transactions as if they were never occurred. </a:t>
            </a:r>
          </a:p>
          <a:p>
            <a:pPr marL="0" indent="0">
              <a:buNone/>
            </a:pPr>
            <a:r>
              <a:rPr lang="en-US" sz="1300" i="1" dirty="0"/>
              <a:t>Anonymity of Users’ Identity. </a:t>
            </a:r>
          </a:p>
          <a:p>
            <a:pPr marL="0" indent="0">
              <a:buNone/>
            </a:pPr>
            <a:r>
              <a:rPr lang="en-US" sz="1300" dirty="0"/>
              <a:t>IN Bitcoin: </a:t>
            </a:r>
            <a:r>
              <a:rPr lang="en-US" sz="1300" b="1" dirty="0"/>
              <a:t>Pseudonymity</a:t>
            </a:r>
            <a:r>
              <a:rPr lang="en-US" sz="1300" dirty="0"/>
              <a:t>. Pseudonymity refers to a state of disguised identity. In Bitcoin, addresses in blockchain are hashes of public keys of a node (user) in the network. Users can interact with  the system by using their public key hash as their pseudo-identity without revealing their real name. Thus, the address that a user uses can be viewed as a pseudo-identity. We can consider the pseudonymity of a system as a privacy property to protect a user’s real name. In addition, users can generate as many key pairs (multiple addresses) as they want, in a similar way as a person can create multiple bank accounts as she wishes. Although pseudonymity can achieve a weak form of anonymity by means of the public keys, there are still risks of revealing identity information of users. </a:t>
            </a:r>
            <a:endParaRPr lang="en-US" sz="1300" i="1" dirty="0"/>
          </a:p>
        </p:txBody>
      </p:sp>
    </p:spTree>
    <p:extLst>
      <p:ext uri="{BB962C8B-B14F-4D97-AF65-F5344CB8AC3E}">
        <p14:creationId xmlns:p14="http://schemas.microsoft.com/office/powerpoint/2010/main" val="150725957"/>
      </p:ext>
    </p:extLst>
  </p:cSld>
  <p:clrMapOvr>
    <a:masterClrMapping/>
  </p:clrMapOvr>
  <mc:AlternateContent xmlns:mc="http://schemas.openxmlformats.org/markup-compatibility/2006" xmlns:p14="http://schemas.microsoft.com/office/powerpoint/2010/main">
    <mc:Choice Requires="p14">
      <p:transition spd="slow" p14:dur="2000" advTm="250598"/>
    </mc:Choice>
    <mc:Fallback xmlns="">
      <p:transition spd="slow" advTm="250598"/>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443D9-3D41-4DBE-A480-B336408DB1FA}"/>
              </a:ext>
            </a:extLst>
          </p:cNvPr>
          <p:cNvSpPr>
            <a:spLocks noGrp="1"/>
          </p:cNvSpPr>
          <p:nvPr>
            <p:ph type="title"/>
          </p:nvPr>
        </p:nvSpPr>
        <p:spPr>
          <a:xfrm>
            <a:off x="838200" y="624568"/>
            <a:ext cx="3766457" cy="5412920"/>
          </a:xfrm>
        </p:spPr>
        <p:txBody>
          <a:bodyPr>
            <a:normAutofit/>
          </a:bodyPr>
          <a:lstStyle/>
          <a:p>
            <a:r>
              <a:rPr lang="en-US" sz="4100" b="1">
                <a:solidFill>
                  <a:srgbClr val="FFFFFF"/>
                </a:solidFill>
              </a:rPr>
              <a:t>(Zhang et al, 2019) Security and Privacy Requirements of Online Transactions, and Blockchain properties (3)</a:t>
            </a:r>
            <a:br>
              <a:rPr lang="en-NZ" sz="4100" b="1">
                <a:solidFill>
                  <a:srgbClr val="FFFFFF"/>
                </a:solidFill>
              </a:rPr>
            </a:br>
            <a:endParaRPr lang="en-NZ" sz="4100">
              <a:solidFill>
                <a:srgbClr val="FFFFFF"/>
              </a:solidFill>
            </a:endParaRPr>
          </a:p>
        </p:txBody>
      </p:sp>
      <p:sp>
        <p:nvSpPr>
          <p:cNvPr id="3" name="Content Placeholder 2">
            <a:extLst>
              <a:ext uri="{FF2B5EF4-FFF2-40B4-BE49-F238E27FC236}">
                <a16:creationId xmlns:a16="http://schemas.microsoft.com/office/drawing/2014/main" id="{4F5372BA-115C-4C0A-B674-13A60463DCE9}"/>
              </a:ext>
            </a:extLst>
          </p:cNvPr>
          <p:cNvSpPr>
            <a:spLocks noGrp="1"/>
          </p:cNvSpPr>
          <p:nvPr>
            <p:ph idx="1"/>
          </p:nvPr>
        </p:nvSpPr>
        <p:spPr>
          <a:xfrm>
            <a:off x="5600700" y="624568"/>
            <a:ext cx="5753098" cy="5412920"/>
          </a:xfrm>
        </p:spPr>
        <p:txBody>
          <a:bodyPr anchor="ctr">
            <a:normAutofit/>
          </a:bodyPr>
          <a:lstStyle/>
          <a:p>
            <a:r>
              <a:rPr lang="en-US" sz="1100" dirty="0"/>
              <a:t>Confidentiality of Transactions. ….. minimal disclosure …………..(1) users’ transaction information cannot be accessed by any unauthorized user; (2) the system administrator or the participant of the network cannot disclose any user’s information to others without his or her permission; (3) all user data should be stored and accessed consistently and securely, even under unexpected failures or malicious cyber-attacks. Such confidentiality is desirable in many non-financial scenarios.</a:t>
            </a:r>
            <a:r>
              <a:rPr lang="en-NZ" sz="1100" dirty="0"/>
              <a:t> </a:t>
            </a:r>
          </a:p>
          <a:p>
            <a:r>
              <a:rPr lang="en-NZ" sz="1100" dirty="0"/>
              <a:t>In Bitcoin, little confidentiality. In general, </a:t>
            </a:r>
            <a:r>
              <a:rPr lang="en-US" sz="1100" dirty="0"/>
              <a:t>confidentiality and privacy pose a major challenge for blockchain and its applications that involve sensitive trans- actions and private data.</a:t>
            </a:r>
            <a:r>
              <a:rPr lang="en-NZ" sz="1100" dirty="0"/>
              <a:t> </a:t>
            </a:r>
          </a:p>
          <a:p>
            <a:endParaRPr lang="en-NZ" sz="1100" dirty="0"/>
          </a:p>
          <a:p>
            <a:r>
              <a:rPr lang="en-US" sz="1100" dirty="0" err="1"/>
              <a:t>Unlinkability</a:t>
            </a:r>
            <a:r>
              <a:rPr lang="en-US" sz="1100" dirty="0"/>
              <a:t> of Transactions. …. users should require that the transactions related to themselves cannot be linked. </a:t>
            </a:r>
          </a:p>
          <a:p>
            <a:r>
              <a:rPr lang="en-US" sz="1100" dirty="0"/>
              <a:t>In Bitcoin: </a:t>
            </a:r>
            <a:r>
              <a:rPr lang="en-NZ" sz="1100" dirty="0"/>
              <a:t>because every trans- action is recorded on the ledger with the </a:t>
            </a:r>
            <a:r>
              <a:rPr lang="en-NZ" sz="1100" b="1" dirty="0"/>
              <a:t>addresses of sender and receiver</a:t>
            </a:r>
            <a:r>
              <a:rPr lang="en-NZ" sz="1100" dirty="0"/>
              <a:t>, and is traceable freely by anyone using the associated addresses of its sender and receiver. Thus, anyone can relate a user’s transaction to other transactions involving her accounts by a simple statistical analysis of the addresses used in Bitcoin transactions. For example, by analysis on a sender’s account, one can easily learn the number and total amount of bitcoins coming out or going into this account. </a:t>
            </a:r>
          </a:p>
          <a:p>
            <a:r>
              <a:rPr lang="en-NZ" sz="1100" dirty="0"/>
              <a:t>Alternatively, one can link multiple accounts that send/receive transactions from one IP address. More seriously, a user may lose her anonymity and thus privacy for all the transactions associated with her Bitcoin address if the linkage of her bitcoin address to the user’s real-world identity is exposed. In addition, given the open nature of the public blockchain, anyone can attempt to perform    this type of de-anonymization attack silently and secretly without having the target user even realizing that she is being attacked or her true identity has been compromised. Therefore, the blockchain implementation in Bitcoin </a:t>
            </a:r>
            <a:r>
              <a:rPr lang="en-NZ" sz="1100" b="1" dirty="0"/>
              <a:t>only achieves pseudonymity </a:t>
            </a:r>
            <a:r>
              <a:rPr lang="en-NZ" sz="1100" dirty="0"/>
              <a:t>but </a:t>
            </a:r>
            <a:r>
              <a:rPr lang="en-NZ" sz="1100" b="1" dirty="0"/>
              <a:t>not </a:t>
            </a:r>
            <a:r>
              <a:rPr lang="en-NZ" sz="1100" b="1" dirty="0" err="1"/>
              <a:t>unlinkability</a:t>
            </a:r>
            <a:r>
              <a:rPr lang="en-NZ" sz="1100" b="1" dirty="0"/>
              <a:t> </a:t>
            </a:r>
            <a:r>
              <a:rPr lang="en-NZ" sz="1100" dirty="0"/>
              <a:t>and thus </a:t>
            </a:r>
            <a:r>
              <a:rPr lang="en-NZ" sz="1100" b="1" dirty="0"/>
              <a:t>not full anonymity defined by pseudonymity with </a:t>
            </a:r>
            <a:r>
              <a:rPr lang="en-NZ" sz="1100" b="1" dirty="0" err="1"/>
              <a:t>unlinkability</a:t>
            </a:r>
            <a:endParaRPr lang="en-US" sz="1100" b="1" dirty="0"/>
          </a:p>
          <a:p>
            <a:endParaRPr lang="en-NZ" sz="1100" b="1" dirty="0"/>
          </a:p>
          <a:p>
            <a:endParaRPr lang="en-NZ" sz="1100" dirty="0"/>
          </a:p>
        </p:txBody>
      </p:sp>
    </p:spTree>
    <p:extLst>
      <p:ext uri="{BB962C8B-B14F-4D97-AF65-F5344CB8AC3E}">
        <p14:creationId xmlns:p14="http://schemas.microsoft.com/office/powerpoint/2010/main" val="3304866428"/>
      </p:ext>
    </p:extLst>
  </p:cSld>
  <p:clrMapOvr>
    <a:masterClrMapping/>
  </p:clrMapOvr>
  <mc:AlternateContent xmlns:mc="http://schemas.openxmlformats.org/markup-compatibility/2006" xmlns:p14="http://schemas.microsoft.com/office/powerpoint/2010/main">
    <mc:Choice Requires="p14">
      <p:transition spd="slow" p14:dur="2000" advTm="77896"/>
    </mc:Choice>
    <mc:Fallback xmlns="">
      <p:transition spd="slow" advTm="7789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NZ">
                <a:solidFill>
                  <a:srgbClr val="FFFFFF"/>
                </a:solidFill>
              </a:rPr>
              <a:t>Attacks  </a:t>
            </a:r>
          </a:p>
        </p:txBody>
      </p:sp>
      <p:sp>
        <p:nvSpPr>
          <p:cNvPr id="3" name="Content Placeholder 2"/>
          <p:cNvSpPr>
            <a:spLocks noGrp="1"/>
          </p:cNvSpPr>
          <p:nvPr>
            <p:ph idx="1"/>
          </p:nvPr>
        </p:nvSpPr>
        <p:spPr>
          <a:xfrm>
            <a:off x="5600700" y="624568"/>
            <a:ext cx="5753098" cy="5412920"/>
          </a:xfrm>
        </p:spPr>
        <p:txBody>
          <a:bodyPr anchor="ctr">
            <a:normAutofit/>
          </a:bodyPr>
          <a:lstStyle/>
          <a:p>
            <a:r>
              <a:rPr lang="en-NZ" sz="2000" b="1"/>
              <a:t>51% attack </a:t>
            </a:r>
            <a:r>
              <a:rPr lang="en-NZ" sz="2000"/>
              <a:t> </a:t>
            </a:r>
            <a:br>
              <a:rPr lang="en-NZ" sz="2000"/>
            </a:br>
            <a:r>
              <a:rPr lang="en-NZ" sz="2000"/>
              <a:t>(Investopedia.com) By controlling the majority of the computing power on the network, an attacker or group of attackers can interfere with the process of recording new blocks. </a:t>
            </a:r>
          </a:p>
          <a:p>
            <a:pPr lvl="1"/>
            <a:r>
              <a:rPr lang="en-NZ" sz="2000"/>
              <a:t>…prevent other miners from completing blocks, theoretically allowing them to monopolize the mining of new blocks and earn all of the rewards </a:t>
            </a:r>
          </a:p>
          <a:p>
            <a:pPr lvl="1"/>
            <a:r>
              <a:rPr lang="en-NZ" sz="2000"/>
              <a:t>….block other users' transactions. They can send a transaction, then reverse it, making it appear as though they still had the coin they just spent. This vulnerability, known as double-spending, is the digital equivalent of a perfect counterfeit and the basic cryptographic hurdle the blockchain was built to overcome, so a network that allowed for double-spending would quickly suffer a loss of confidence.</a:t>
            </a:r>
          </a:p>
          <a:p>
            <a:endParaRPr lang="en-NZ" sz="2000"/>
          </a:p>
        </p:txBody>
      </p:sp>
    </p:spTree>
    <p:extLst>
      <p:ext uri="{BB962C8B-B14F-4D97-AF65-F5344CB8AC3E}">
        <p14:creationId xmlns:p14="http://schemas.microsoft.com/office/powerpoint/2010/main" val="2558482286"/>
      </p:ext>
    </p:extLst>
  </p:cSld>
  <p:clrMapOvr>
    <a:masterClrMapping/>
  </p:clrMapOvr>
  <mc:AlternateContent xmlns:mc="http://schemas.openxmlformats.org/markup-compatibility/2006" xmlns:p14="http://schemas.microsoft.com/office/powerpoint/2010/main">
    <mc:Choice Requires="p14">
      <p:transition spd="slow" p14:dur="2000" advTm="60814"/>
    </mc:Choice>
    <mc:Fallback xmlns="">
      <p:transition spd="slow" advTm="6081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F40F-7B71-4E1A-92A7-9369C6B18A5D}"/>
              </a:ext>
            </a:extLst>
          </p:cNvPr>
          <p:cNvSpPr>
            <a:spLocks noGrp="1"/>
          </p:cNvSpPr>
          <p:nvPr>
            <p:ph type="title"/>
          </p:nvPr>
        </p:nvSpPr>
        <p:spPr/>
        <p:txBody>
          <a:bodyPr>
            <a:normAutofit fontScale="90000"/>
          </a:bodyPr>
          <a:lstStyle/>
          <a:p>
            <a:r>
              <a:rPr lang="en-US" sz="3600" dirty="0"/>
              <a:t>(Zhang et al, 2019,  , Table 2) Summary of Blockchain Security and Privacy Requirements, Properties, and Techniques</a:t>
            </a:r>
            <a:br>
              <a:rPr lang="en-NZ" sz="3600" dirty="0"/>
            </a:br>
            <a:endParaRPr lang="en-NZ" sz="3600" dirty="0"/>
          </a:p>
        </p:txBody>
      </p:sp>
      <p:pic>
        <p:nvPicPr>
          <p:cNvPr id="5" name="Content Placeholder 4">
            <a:extLst>
              <a:ext uri="{FF2B5EF4-FFF2-40B4-BE49-F238E27FC236}">
                <a16:creationId xmlns:a16="http://schemas.microsoft.com/office/drawing/2014/main" id="{616BE956-2489-42A1-B31C-3A0788B07F64}"/>
              </a:ext>
            </a:extLst>
          </p:cNvPr>
          <p:cNvPicPr>
            <a:picLocks noGrp="1" noChangeAspect="1"/>
          </p:cNvPicPr>
          <p:nvPr>
            <p:ph idx="1"/>
          </p:nvPr>
        </p:nvPicPr>
        <p:blipFill>
          <a:blip r:embed="rId2"/>
          <a:stretch>
            <a:fillRect/>
          </a:stretch>
        </p:blipFill>
        <p:spPr>
          <a:xfrm>
            <a:off x="392695" y="1819469"/>
            <a:ext cx="11902459" cy="4553339"/>
          </a:xfrm>
          <a:prstGeom prst="rect">
            <a:avLst/>
          </a:prstGeom>
        </p:spPr>
      </p:pic>
    </p:spTree>
    <p:extLst>
      <p:ext uri="{BB962C8B-B14F-4D97-AF65-F5344CB8AC3E}">
        <p14:creationId xmlns:p14="http://schemas.microsoft.com/office/powerpoint/2010/main" val="1926429461"/>
      </p:ext>
    </p:extLst>
  </p:cSld>
  <p:clrMapOvr>
    <a:masterClrMapping/>
  </p:clrMapOvr>
  <mc:AlternateContent xmlns:mc="http://schemas.openxmlformats.org/markup-compatibility/2006" xmlns:p14="http://schemas.microsoft.com/office/powerpoint/2010/main">
    <mc:Choice Requires="p14">
      <p:transition spd="slow" p14:dur="2000" advTm="75869"/>
    </mc:Choice>
    <mc:Fallback xmlns="">
      <p:transition spd="slow" advTm="7586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NZ" dirty="0">
                <a:solidFill>
                  <a:srgbClr val="FFFFFF"/>
                </a:solidFill>
              </a:rPr>
              <a:t>Security issues – Questions for Self-Study</a:t>
            </a:r>
          </a:p>
        </p:txBody>
      </p:sp>
      <p:sp>
        <p:nvSpPr>
          <p:cNvPr id="3" name="Content Placeholder 2"/>
          <p:cNvSpPr>
            <a:spLocks noGrp="1"/>
          </p:cNvSpPr>
          <p:nvPr>
            <p:ph idx="1"/>
          </p:nvPr>
        </p:nvSpPr>
        <p:spPr>
          <a:xfrm>
            <a:off x="5600700" y="282633"/>
            <a:ext cx="5753098" cy="5754855"/>
          </a:xfrm>
        </p:spPr>
        <p:txBody>
          <a:bodyPr anchor="ctr">
            <a:normAutofit/>
          </a:bodyPr>
          <a:lstStyle/>
          <a:p>
            <a:pPr marL="514350" indent="-514350">
              <a:buFont typeface="Arial" panose="020B0604020202020204" pitchFamily="34" charset="0"/>
              <a:buAutoNum type="arabicPeriod"/>
            </a:pPr>
            <a:r>
              <a:rPr lang="en-NZ" sz="2400" dirty="0"/>
              <a:t>What is  Bitcoin? What is a digital wallet? </a:t>
            </a:r>
          </a:p>
          <a:p>
            <a:pPr marL="514350" indent="-514350">
              <a:buAutoNum type="arabicPeriod"/>
            </a:pPr>
            <a:r>
              <a:rPr lang="en-NZ" sz="2400" dirty="0"/>
              <a:t>What is a fork? Are there security issues?</a:t>
            </a:r>
          </a:p>
          <a:p>
            <a:pPr marL="0" indent="0">
              <a:buNone/>
            </a:pPr>
            <a:r>
              <a:rPr lang="en-NZ" sz="2400" dirty="0"/>
              <a:t>3.  What is  “immutability”? </a:t>
            </a:r>
          </a:p>
          <a:p>
            <a:pPr marL="0" indent="0">
              <a:buNone/>
            </a:pPr>
            <a:r>
              <a:rPr lang="en-NZ" sz="2400" dirty="0"/>
              <a:t>For a summary and also breach cases, read Guo and Yu, 2022 (section 5</a:t>
            </a:r>
            <a:r>
              <a:rPr lang="en-NZ" sz="2400"/>
              <a:t>):  https</a:t>
            </a:r>
            <a:r>
              <a:rPr lang="en-NZ" sz="2400" dirty="0"/>
              <a:t>://www.sciencedirect.com/science/article/pii/S2096720922000070  </a:t>
            </a:r>
          </a:p>
          <a:p>
            <a:pPr marL="0" indent="0">
              <a:buNone/>
            </a:pPr>
            <a:r>
              <a:rPr lang="en-NZ" sz="1600" b="0" i="0" dirty="0">
                <a:solidFill>
                  <a:srgbClr val="222222"/>
                </a:solidFill>
                <a:effectLst/>
                <a:latin typeface="Arial" panose="020B0604020202020204" pitchFamily="34" charset="0"/>
              </a:rPr>
              <a:t>Guo, H., &amp; Yu, X. (2022). A survey on blockchain technology and its security. </a:t>
            </a:r>
            <a:r>
              <a:rPr lang="en-NZ" sz="1600" b="0" i="1" dirty="0">
                <a:solidFill>
                  <a:srgbClr val="222222"/>
                </a:solidFill>
                <a:effectLst/>
                <a:latin typeface="Arial" panose="020B0604020202020204" pitchFamily="34" charset="0"/>
              </a:rPr>
              <a:t>Blockchain: research and applications</a:t>
            </a:r>
            <a:r>
              <a:rPr lang="en-NZ" sz="1600" b="0" i="0" dirty="0">
                <a:solidFill>
                  <a:srgbClr val="222222"/>
                </a:solidFill>
                <a:effectLst/>
                <a:latin typeface="Arial" panose="020B0604020202020204" pitchFamily="34" charset="0"/>
              </a:rPr>
              <a:t>, </a:t>
            </a:r>
            <a:r>
              <a:rPr lang="en-NZ" sz="1600" b="0" i="1" dirty="0">
                <a:solidFill>
                  <a:srgbClr val="222222"/>
                </a:solidFill>
                <a:effectLst/>
                <a:latin typeface="Arial" panose="020B0604020202020204" pitchFamily="34" charset="0"/>
              </a:rPr>
              <a:t>3</a:t>
            </a:r>
            <a:r>
              <a:rPr lang="en-NZ" sz="1600" b="0" i="0" dirty="0">
                <a:solidFill>
                  <a:srgbClr val="222222"/>
                </a:solidFill>
                <a:effectLst/>
                <a:latin typeface="Arial" panose="020B0604020202020204" pitchFamily="34" charset="0"/>
              </a:rPr>
              <a:t>(2), 100067.</a:t>
            </a:r>
            <a:r>
              <a:rPr lang="en-NZ" sz="2400" b="0" i="0" dirty="0">
                <a:solidFill>
                  <a:srgbClr val="222222"/>
                </a:solidFill>
                <a:effectLst/>
                <a:latin typeface="Arial" panose="020B0604020202020204" pitchFamily="34" charset="0"/>
              </a:rPr>
              <a:t> </a:t>
            </a:r>
            <a:endParaRPr lang="en-NZ" sz="2400" dirty="0"/>
          </a:p>
        </p:txBody>
      </p:sp>
    </p:spTree>
    <p:extLst>
      <p:ext uri="{BB962C8B-B14F-4D97-AF65-F5344CB8AC3E}">
        <p14:creationId xmlns:p14="http://schemas.microsoft.com/office/powerpoint/2010/main" val="4113005323"/>
      </p:ext>
    </p:extLst>
  </p:cSld>
  <p:clrMapOvr>
    <a:masterClrMapping/>
  </p:clrMapOvr>
  <mc:AlternateContent xmlns:mc="http://schemas.openxmlformats.org/markup-compatibility/2006" xmlns:p14="http://schemas.microsoft.com/office/powerpoint/2010/main">
    <mc:Choice Requires="p14">
      <p:transition spd="slow" p14:dur="2000" advTm="44446"/>
    </mc:Choice>
    <mc:Fallback xmlns="">
      <p:transition spd="slow" advTm="4444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NZ" dirty="0"/>
              <a:t>What is it? </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C795591-E442-2E6B-4EF7-1D94C4870DA6}"/>
              </a:ext>
            </a:extLst>
          </p:cNvPr>
          <p:cNvGraphicFramePr>
            <a:graphicFrameLocks noGrp="1"/>
          </p:cNvGraphicFramePr>
          <p:nvPr>
            <p:ph idx="1"/>
            <p:extLst>
              <p:ext uri="{D42A27DB-BD31-4B8C-83A1-F6EECF244321}">
                <p14:modId xmlns:p14="http://schemas.microsoft.com/office/powerpoint/2010/main" val="2237312862"/>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7767923"/>
      </p:ext>
    </p:extLst>
  </p:cSld>
  <p:clrMapOvr>
    <a:masterClrMapping/>
  </p:clrMapOvr>
  <mc:AlternateContent xmlns:mc="http://schemas.openxmlformats.org/markup-compatibility/2006" xmlns:p14="http://schemas.microsoft.com/office/powerpoint/2010/main">
    <mc:Choice Requires="p14">
      <p:transition spd="slow" p14:dur="2000" advTm="98789"/>
    </mc:Choice>
    <mc:Fallback xmlns="">
      <p:transition spd="slow" advTm="9878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83600C-C0D4-4F03-8781-8E05ECFA0B9E}"/>
              </a:ext>
            </a:extLst>
          </p:cNvPr>
          <p:cNvSpPr>
            <a:spLocks noGrp="1"/>
          </p:cNvSpPr>
          <p:nvPr>
            <p:ph type="title"/>
          </p:nvPr>
        </p:nvSpPr>
        <p:spPr>
          <a:xfrm>
            <a:off x="841248" y="256032"/>
            <a:ext cx="10506456" cy="1014984"/>
          </a:xfrm>
        </p:spPr>
        <p:txBody>
          <a:bodyPr anchor="b">
            <a:normAutofit/>
          </a:bodyPr>
          <a:lstStyle/>
          <a:p>
            <a:br>
              <a:rPr lang="en-NZ" sz="1400" b="1"/>
            </a:br>
            <a:br>
              <a:rPr lang="en-NZ" sz="1400" b="1"/>
            </a:br>
            <a:r>
              <a:rPr lang="en-NZ" sz="1400" b="1"/>
              <a:t>Security and privacy in BCT (Zhang, et al., 2019) </a:t>
            </a:r>
            <a:br>
              <a:rPr lang="en-NZ" sz="1400" b="1"/>
            </a:br>
            <a:endParaRPr lang="en-NZ" sz="1400" b="1"/>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0E1EA14-DBB4-0A46-17F8-F5D6D842CDDD}"/>
              </a:ext>
            </a:extLst>
          </p:cNvPr>
          <p:cNvGraphicFramePr>
            <a:graphicFrameLocks noGrp="1"/>
          </p:cNvGraphicFramePr>
          <p:nvPr>
            <p:ph idx="1"/>
            <p:extLst>
              <p:ext uri="{D42A27DB-BD31-4B8C-83A1-F6EECF244321}">
                <p14:modId xmlns:p14="http://schemas.microsoft.com/office/powerpoint/2010/main" val="330713007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6229513"/>
      </p:ext>
    </p:extLst>
  </p:cSld>
  <p:clrMapOvr>
    <a:masterClrMapping/>
  </p:clrMapOvr>
  <mc:AlternateContent xmlns:mc="http://schemas.openxmlformats.org/markup-compatibility/2006" xmlns:p14="http://schemas.microsoft.com/office/powerpoint/2010/main">
    <mc:Choice Requires="p14">
      <p:transition spd="slow" p14:dur="2000" advTm="103731"/>
    </mc:Choice>
    <mc:Fallback xmlns="">
      <p:transition spd="slow" advTm="10373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83600C-C0D4-4F03-8781-8E05ECFA0B9E}"/>
              </a:ext>
            </a:extLst>
          </p:cNvPr>
          <p:cNvSpPr>
            <a:spLocks noGrp="1"/>
          </p:cNvSpPr>
          <p:nvPr>
            <p:ph type="title"/>
          </p:nvPr>
        </p:nvSpPr>
        <p:spPr>
          <a:xfrm>
            <a:off x="524741" y="620392"/>
            <a:ext cx="3808268" cy="5504688"/>
          </a:xfrm>
        </p:spPr>
        <p:txBody>
          <a:bodyPr>
            <a:normAutofit/>
          </a:bodyPr>
          <a:lstStyle/>
          <a:p>
            <a:r>
              <a:rPr lang="en-NZ" sz="6000" b="1">
                <a:solidFill>
                  <a:schemeClr val="bg1"/>
                </a:solidFill>
              </a:rPr>
              <a:t>(Zhang et al. 2019) </a:t>
            </a:r>
            <a:br>
              <a:rPr lang="en-NZ" sz="6000" b="1">
                <a:solidFill>
                  <a:schemeClr val="bg1"/>
                </a:solidFill>
              </a:rPr>
            </a:br>
            <a:endParaRPr lang="en-NZ" sz="6000" b="1">
              <a:solidFill>
                <a:schemeClr val="bg1"/>
              </a:solidFill>
            </a:endParaRPr>
          </a:p>
        </p:txBody>
      </p:sp>
      <p:graphicFrame>
        <p:nvGraphicFramePr>
          <p:cNvPr id="5" name="Content Placeholder 2">
            <a:extLst>
              <a:ext uri="{FF2B5EF4-FFF2-40B4-BE49-F238E27FC236}">
                <a16:creationId xmlns:a16="http://schemas.microsoft.com/office/drawing/2014/main" id="{6627576A-87E3-DDCA-C988-5B7EF2E47B16}"/>
              </a:ext>
            </a:extLst>
          </p:cNvPr>
          <p:cNvGraphicFramePr>
            <a:graphicFrameLocks noGrp="1"/>
          </p:cNvGraphicFramePr>
          <p:nvPr>
            <p:ph idx="1"/>
            <p:extLst>
              <p:ext uri="{D42A27DB-BD31-4B8C-83A1-F6EECF244321}">
                <p14:modId xmlns:p14="http://schemas.microsoft.com/office/powerpoint/2010/main" val="3036993879"/>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4458357"/>
      </p:ext>
    </p:extLst>
  </p:cSld>
  <p:clrMapOvr>
    <a:masterClrMapping/>
  </p:clrMapOvr>
  <mc:AlternateContent xmlns:mc="http://schemas.openxmlformats.org/markup-compatibility/2006" xmlns:p14="http://schemas.microsoft.com/office/powerpoint/2010/main">
    <mc:Choice Requires="p14">
      <p:transition spd="slow" p14:dur="2000" advTm="104831"/>
    </mc:Choice>
    <mc:Fallback xmlns="">
      <p:transition spd="slow" advTm="10483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24741" y="620392"/>
            <a:ext cx="3486542" cy="5504688"/>
          </a:xfrm>
        </p:spPr>
        <p:txBody>
          <a:bodyPr>
            <a:normAutofit fontScale="90000"/>
          </a:bodyPr>
          <a:lstStyle/>
          <a:p>
            <a:r>
              <a:rPr lang="en-NZ" sz="5100" dirty="0">
                <a:solidFill>
                  <a:schemeClr val="bg1"/>
                </a:solidFill>
              </a:rPr>
              <a:t>Collaborative, peer-to-peer network, secured by cryptography and proof-of-work (</a:t>
            </a:r>
            <a:r>
              <a:rPr lang="en-NZ" sz="5100" dirty="0" err="1">
                <a:solidFill>
                  <a:schemeClr val="bg1"/>
                </a:solidFill>
              </a:rPr>
              <a:t>PoW</a:t>
            </a:r>
            <a:r>
              <a:rPr lang="en-NZ" sz="5100" dirty="0">
                <a:solidFill>
                  <a:schemeClr val="bg1"/>
                </a:solidFill>
              </a:rPr>
              <a:t>)  </a:t>
            </a:r>
          </a:p>
        </p:txBody>
      </p:sp>
      <p:graphicFrame>
        <p:nvGraphicFramePr>
          <p:cNvPr id="5" name="Content Placeholder 2">
            <a:extLst>
              <a:ext uri="{FF2B5EF4-FFF2-40B4-BE49-F238E27FC236}">
                <a16:creationId xmlns:a16="http://schemas.microsoft.com/office/drawing/2014/main" id="{A8D57EAD-E5AF-9EC8-C284-5C6FD7142736}"/>
              </a:ext>
            </a:extLst>
          </p:cNvPr>
          <p:cNvGraphicFramePr>
            <a:graphicFrameLocks noGrp="1"/>
          </p:cNvGraphicFramePr>
          <p:nvPr>
            <p:ph idx="1"/>
            <p:extLst>
              <p:ext uri="{D42A27DB-BD31-4B8C-83A1-F6EECF244321}">
                <p14:modId xmlns:p14="http://schemas.microsoft.com/office/powerpoint/2010/main" val="2495388743"/>
              </p:ext>
            </p:extLst>
          </p:nvPr>
        </p:nvGraphicFramePr>
        <p:xfrm>
          <a:off x="5157838" y="620391"/>
          <a:ext cx="6720736" cy="60478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0564613"/>
      </p:ext>
    </p:extLst>
  </p:cSld>
  <p:clrMapOvr>
    <a:masterClrMapping/>
  </p:clrMapOvr>
  <mc:AlternateContent xmlns:mc="http://schemas.openxmlformats.org/markup-compatibility/2006" xmlns:p14="http://schemas.microsoft.com/office/powerpoint/2010/main">
    <mc:Choice Requires="p14">
      <p:transition spd="slow" p14:dur="2000" advTm="138856"/>
    </mc:Choice>
    <mc:Fallback xmlns="">
      <p:transition spd="slow" advTm="13885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624568"/>
            <a:ext cx="3190336" cy="4904964"/>
          </a:xfrm>
        </p:spPr>
        <p:txBody>
          <a:bodyPr>
            <a:normAutofit/>
          </a:bodyPr>
          <a:lstStyle/>
          <a:p>
            <a:r>
              <a:rPr lang="en-NZ" dirty="0">
                <a:solidFill>
                  <a:srgbClr val="FFFFFF"/>
                </a:solidFill>
              </a:rPr>
              <a:t>Transactions involving a cryptocurrency (e.g.,  Bitcoin)</a:t>
            </a:r>
          </a:p>
        </p:txBody>
      </p:sp>
      <p:graphicFrame>
        <p:nvGraphicFramePr>
          <p:cNvPr id="5" name="Content Placeholder 2">
            <a:extLst>
              <a:ext uri="{FF2B5EF4-FFF2-40B4-BE49-F238E27FC236}">
                <a16:creationId xmlns:a16="http://schemas.microsoft.com/office/drawing/2014/main" id="{B1DCBF33-C899-A18F-AE07-021F5567EC25}"/>
              </a:ext>
            </a:extLst>
          </p:cNvPr>
          <p:cNvGraphicFramePr>
            <a:graphicFrameLocks noGrp="1"/>
          </p:cNvGraphicFramePr>
          <p:nvPr>
            <p:ph idx="1"/>
            <p:extLst>
              <p:ext uri="{D42A27DB-BD31-4B8C-83A1-F6EECF244321}">
                <p14:modId xmlns:p14="http://schemas.microsoft.com/office/powerpoint/2010/main" val="1399428059"/>
              </p:ext>
            </p:extLst>
          </p:nvPr>
        </p:nvGraphicFramePr>
        <p:xfrm>
          <a:off x="4623759" y="0"/>
          <a:ext cx="6806242"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0448559"/>
      </p:ext>
    </p:extLst>
  </p:cSld>
  <p:clrMapOvr>
    <a:masterClrMapping/>
  </p:clrMapOvr>
  <mc:AlternateContent xmlns:mc="http://schemas.openxmlformats.org/markup-compatibility/2006" xmlns:p14="http://schemas.microsoft.com/office/powerpoint/2010/main">
    <mc:Choice Requires="p14">
      <p:transition spd="slow" p14:dur="2000" advTm="288885"/>
    </mc:Choice>
    <mc:Fallback xmlns="">
      <p:transition spd="slow" advTm="28888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624568"/>
            <a:ext cx="3766457" cy="5412920"/>
          </a:xfrm>
        </p:spPr>
        <p:txBody>
          <a:bodyPr>
            <a:normAutofit/>
          </a:bodyPr>
          <a:lstStyle/>
          <a:p>
            <a:r>
              <a:rPr lang="en-NZ">
                <a:solidFill>
                  <a:srgbClr val="FFFFFF"/>
                </a:solidFill>
              </a:rPr>
              <a:t>Using blockchain without cryptocurrency</a:t>
            </a:r>
          </a:p>
        </p:txBody>
      </p:sp>
      <p:graphicFrame>
        <p:nvGraphicFramePr>
          <p:cNvPr id="5" name="Content Placeholder 2">
            <a:extLst>
              <a:ext uri="{FF2B5EF4-FFF2-40B4-BE49-F238E27FC236}">
                <a16:creationId xmlns:a16="http://schemas.microsoft.com/office/drawing/2014/main" id="{B02A7308-5557-5210-DD8B-302B8FFAD593}"/>
              </a:ext>
            </a:extLst>
          </p:cNvPr>
          <p:cNvGraphicFramePr>
            <a:graphicFrameLocks noGrp="1"/>
          </p:cNvGraphicFramePr>
          <p:nvPr>
            <p:ph idx="1"/>
            <p:extLst>
              <p:ext uri="{D42A27DB-BD31-4B8C-83A1-F6EECF244321}">
                <p14:modId xmlns:p14="http://schemas.microsoft.com/office/powerpoint/2010/main" val="3621470202"/>
              </p:ext>
            </p:extLst>
          </p:nvPr>
        </p:nvGraphicFramePr>
        <p:xfrm>
          <a:off x="4986068" y="624342"/>
          <a:ext cx="7205932" cy="6233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4302991"/>
      </p:ext>
    </p:extLst>
  </p:cSld>
  <p:clrMapOvr>
    <a:masterClrMapping/>
  </p:clrMapOvr>
  <mc:AlternateContent xmlns:mc="http://schemas.openxmlformats.org/markup-compatibility/2006" xmlns:p14="http://schemas.microsoft.com/office/powerpoint/2010/main">
    <mc:Choice Requires="p14">
      <p:transition spd="slow" p14:dur="2000" advTm="26296"/>
    </mc:Choice>
    <mc:Fallback xmlns="">
      <p:transition spd="slow" advTm="2629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291BA-8D43-4CC2-BD74-620943429AC0}"/>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(Ismail et al, 2019) Blockchain tiers</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A9386B9-0A17-44DE-B1CB-2A285A2F2F98}"/>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t>In  tiers  1,2,3 – single ledger  architecture</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In tier 4- multi  ledger  architecture for private blockchain  architecture , computationally heavier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See this  slide notes  for more details </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13.jpeg">
            <a:extLst>
              <a:ext uri="{FF2B5EF4-FFF2-40B4-BE49-F238E27FC236}">
                <a16:creationId xmlns:a16="http://schemas.microsoft.com/office/drawing/2014/main" id="{A04F81B3-21B3-4948-89CD-CA72189B9508}"/>
              </a:ext>
            </a:extLst>
          </p:cNvPr>
          <p:cNvPicPr>
            <a:picLocks noGrp="1"/>
          </p:cNvPicPr>
          <p:nvPr>
            <p:ph idx="1"/>
          </p:nvPr>
        </p:nvPicPr>
        <p:blipFill>
          <a:blip r:embed="rId3" cstate="print"/>
          <a:stretch>
            <a:fillRect/>
          </a:stretch>
        </p:blipFill>
        <p:spPr>
          <a:xfrm>
            <a:off x="5987738" y="1061358"/>
            <a:ext cx="5628018" cy="4502414"/>
          </a:xfrm>
          <a:prstGeom prst="rect">
            <a:avLst/>
          </a:prstGeom>
        </p:spPr>
      </p:pic>
    </p:spTree>
    <p:extLst>
      <p:ext uri="{BB962C8B-B14F-4D97-AF65-F5344CB8AC3E}">
        <p14:creationId xmlns:p14="http://schemas.microsoft.com/office/powerpoint/2010/main" val="3337674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9667</TotalTime>
  <Words>4993</Words>
  <Application>Microsoft Office PowerPoint</Application>
  <PresentationFormat>Widescreen</PresentationFormat>
  <Paragraphs>199</Paragraphs>
  <Slides>27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vt:lpstr>
      <vt:lpstr>Calibri</vt:lpstr>
      <vt:lpstr>Calibri Light</vt:lpstr>
      <vt:lpstr>Wingdings</vt:lpstr>
      <vt:lpstr>Office Theme</vt:lpstr>
      <vt:lpstr>COMP821</vt:lpstr>
      <vt:lpstr>PowerPoint Presentation</vt:lpstr>
      <vt:lpstr>What is it? </vt:lpstr>
      <vt:lpstr>  Security and privacy in BCT (Zhang, et al., 2019)  </vt:lpstr>
      <vt:lpstr>(Zhang et al. 2019)  </vt:lpstr>
      <vt:lpstr>Collaborative, peer-to-peer network, secured by cryptography and proof-of-work (PoW)  </vt:lpstr>
      <vt:lpstr>Transactions involving a cryptocurrency (e.g.,  Bitcoin)</vt:lpstr>
      <vt:lpstr>Using blockchain without cryptocurrency</vt:lpstr>
      <vt:lpstr>(Ismail et al, 2019) Blockchain tiers</vt:lpstr>
      <vt:lpstr>BASICS</vt:lpstr>
      <vt:lpstr>Techniques used in BCT  (Zhang et al, 2019)  </vt:lpstr>
      <vt:lpstr>An example of Hash chain: A hash pointer used to create a hash chain </vt:lpstr>
      <vt:lpstr>PowerPoint Presentation</vt:lpstr>
      <vt:lpstr>PowerPoint Presentation</vt:lpstr>
      <vt:lpstr>Digital signature</vt:lpstr>
      <vt:lpstr>Consensus</vt:lpstr>
      <vt:lpstr>The architecture of Blockchain (Ismail et al. 2019)</vt:lpstr>
      <vt:lpstr>Transaction flow (Ismail et al. 2019)</vt:lpstr>
      <vt:lpstr>Example, Bitcoin (Zhang et al. 2019)  </vt:lpstr>
      <vt:lpstr>Issues with BCT and BCT applications  (Ismail et al,  2019)</vt:lpstr>
      <vt:lpstr>(Zhang et al, 2019) Issues with BCT - Consistency, Availability and Partition Tolerance </vt:lpstr>
      <vt:lpstr>(Zhang et al., 2019) Security and Privacy Requirements of Online Transactions, and Blockchain properties (1) </vt:lpstr>
      <vt:lpstr>(Zhang et al 2019) Security and Privacy Requirements of Online Transactions, and Blockchain properties (2) </vt:lpstr>
      <vt:lpstr>(Zhang et al, 2019) Security and Privacy Requirements of Online Transactions, and Blockchain properties (3) </vt:lpstr>
      <vt:lpstr>Attacks  </vt:lpstr>
      <vt:lpstr>(Zhang et al, 2019,  , Table 2) Summary of Blockchain Security and Privacy Requirements, Properties, and Techniques </vt:lpstr>
      <vt:lpstr>Security issues – Questions for Self-Study</vt:lpstr>
    </vt:vector>
  </TitlesOfParts>
  <Company>AUT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COMP821</dc:title>
  <dc:creator>Krassie Petrova</dc:creator>
  <cp:lastModifiedBy>Krassie Petrova</cp:lastModifiedBy>
  <cp:revision>112</cp:revision>
  <dcterms:created xsi:type="dcterms:W3CDTF">2018-03-13T03:57:16Z</dcterms:created>
  <dcterms:modified xsi:type="dcterms:W3CDTF">2024-04-08T03:54:33Z</dcterms:modified>
</cp:coreProperties>
</file>