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6.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5"/>
  </p:notesMasterIdLst>
  <p:sldIdLst>
    <p:sldId id="293" r:id="rId2"/>
    <p:sldId id="291" r:id="rId3"/>
    <p:sldId id="306" r:id="rId4"/>
    <p:sldId id="520" r:id="rId5"/>
    <p:sldId id="335" r:id="rId6"/>
    <p:sldId id="307" r:id="rId7"/>
    <p:sldId id="524" r:id="rId8"/>
    <p:sldId id="525" r:id="rId9"/>
    <p:sldId id="530" r:id="rId10"/>
    <p:sldId id="336" r:id="rId11"/>
    <p:sldId id="342" r:id="rId12"/>
    <p:sldId id="345" r:id="rId13"/>
    <p:sldId id="559" r:id="rId14"/>
    <p:sldId id="533" r:id="rId15"/>
    <p:sldId id="552" r:id="rId16"/>
    <p:sldId id="511" r:id="rId17"/>
    <p:sldId id="353" r:id="rId18"/>
    <p:sldId id="510" r:id="rId19"/>
    <p:sldId id="543" r:id="rId20"/>
    <p:sldId id="545" r:id="rId21"/>
    <p:sldId id="546" r:id="rId22"/>
    <p:sldId id="535" r:id="rId23"/>
    <p:sldId id="415" r:id="rId24"/>
    <p:sldId id="417" r:id="rId25"/>
    <p:sldId id="548" r:id="rId26"/>
    <p:sldId id="346" r:id="rId27"/>
    <p:sldId id="554" r:id="rId28"/>
    <p:sldId id="555" r:id="rId29"/>
    <p:sldId id="553" r:id="rId30"/>
    <p:sldId id="556" r:id="rId31"/>
    <p:sldId id="557" r:id="rId32"/>
    <p:sldId id="558" r:id="rId33"/>
    <p:sldId id="560"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000204"/>
    <a:srgbClr val="003366"/>
    <a:srgbClr val="000099"/>
    <a:srgbClr val="00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76733" autoAdjust="0"/>
  </p:normalViewPr>
  <p:slideViewPr>
    <p:cSldViewPr>
      <p:cViewPr varScale="1">
        <p:scale>
          <a:sx n="73" d="100"/>
          <a:sy n="73" d="100"/>
        </p:scale>
        <p:origin x="1814" y="62"/>
      </p:cViewPr>
      <p:guideLst>
        <p:guide orient="horz" pos="2160"/>
        <p:guide pos="2880"/>
      </p:guideLst>
    </p:cSldViewPr>
  </p:slideViewPr>
  <p:outlineViewPr>
    <p:cViewPr>
      <p:scale>
        <a:sx n="33" d="100"/>
        <a:sy n="33" d="100"/>
      </p:scale>
      <p:origin x="0" y="-195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4F4C584A-CF80-4E15-BB48-5D40388DC1F7}" type="datetimeFigureOut">
              <a:rPr lang="en-US"/>
              <a:pPr>
                <a:defRPr/>
              </a:pPr>
              <a:t>4/9/2024</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0484D65D-B879-4E59-A7D3-1A28FB41F8ED}"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15C092E-412D-45AC-AE2D-7D4B9E2C35AB}" type="slidenum">
              <a:rPr lang="en-NZ" smtClean="0"/>
              <a:t>1</a:t>
            </a:fld>
            <a:endParaRPr lang="en-NZ"/>
          </a:p>
        </p:txBody>
      </p:sp>
    </p:spTree>
    <p:extLst>
      <p:ext uri="{BB962C8B-B14F-4D97-AF65-F5344CB8AC3E}">
        <p14:creationId xmlns:p14="http://schemas.microsoft.com/office/powerpoint/2010/main" val="407912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10</a:t>
            </a:fld>
            <a:endParaRPr lang="en-NZ" altLang="en-US"/>
          </a:p>
        </p:txBody>
      </p:sp>
    </p:spTree>
    <p:extLst>
      <p:ext uri="{BB962C8B-B14F-4D97-AF65-F5344CB8AC3E}">
        <p14:creationId xmlns:p14="http://schemas.microsoft.com/office/powerpoint/2010/main" val="307570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11</a:t>
            </a:fld>
            <a:endParaRPr lang="en-NZ" altLang="en-US"/>
          </a:p>
        </p:txBody>
      </p:sp>
    </p:spTree>
    <p:extLst>
      <p:ext uri="{BB962C8B-B14F-4D97-AF65-F5344CB8AC3E}">
        <p14:creationId xmlns:p14="http://schemas.microsoft.com/office/powerpoint/2010/main" val="354624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12</a:t>
            </a:fld>
            <a:endParaRPr lang="en-NZ" altLang="en-US"/>
          </a:p>
        </p:txBody>
      </p:sp>
    </p:spTree>
    <p:extLst>
      <p:ext uri="{BB962C8B-B14F-4D97-AF65-F5344CB8AC3E}">
        <p14:creationId xmlns:p14="http://schemas.microsoft.com/office/powerpoint/2010/main" val="2686047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13</a:t>
            </a:fld>
            <a:endParaRPr lang="en-NZ" altLang="en-US"/>
          </a:p>
        </p:txBody>
      </p:sp>
    </p:spTree>
    <p:extLst>
      <p:ext uri="{BB962C8B-B14F-4D97-AF65-F5344CB8AC3E}">
        <p14:creationId xmlns:p14="http://schemas.microsoft.com/office/powerpoint/2010/main" val="1612261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0484D65D-B879-4E59-A7D3-1A28FB41F8ED}" type="slidenum">
              <a:rPr lang="en-NZ" altLang="en-US" smtClean="0"/>
              <a:pPr>
                <a:defRPr/>
              </a:pPr>
              <a:t>14</a:t>
            </a:fld>
            <a:endParaRPr lang="en-NZ" altLang="en-US"/>
          </a:p>
        </p:txBody>
      </p:sp>
    </p:spTree>
    <p:extLst>
      <p:ext uri="{BB962C8B-B14F-4D97-AF65-F5344CB8AC3E}">
        <p14:creationId xmlns:p14="http://schemas.microsoft.com/office/powerpoint/2010/main" val="331689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15</a:t>
            </a:fld>
            <a:endParaRPr lang="en-NZ" altLang="en-US"/>
          </a:p>
        </p:txBody>
      </p:sp>
    </p:spTree>
    <p:extLst>
      <p:ext uri="{BB962C8B-B14F-4D97-AF65-F5344CB8AC3E}">
        <p14:creationId xmlns:p14="http://schemas.microsoft.com/office/powerpoint/2010/main" val="2743030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16</a:t>
            </a:fld>
            <a:endParaRPr lang="en-NZ" altLang="en-US"/>
          </a:p>
        </p:txBody>
      </p:sp>
    </p:spTree>
    <p:extLst>
      <p:ext uri="{BB962C8B-B14F-4D97-AF65-F5344CB8AC3E}">
        <p14:creationId xmlns:p14="http://schemas.microsoft.com/office/powerpoint/2010/main" val="3786282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17</a:t>
            </a:fld>
            <a:endParaRPr lang="en-NZ" altLang="en-US"/>
          </a:p>
        </p:txBody>
      </p:sp>
    </p:spTree>
    <p:extLst>
      <p:ext uri="{BB962C8B-B14F-4D97-AF65-F5344CB8AC3E}">
        <p14:creationId xmlns:p14="http://schemas.microsoft.com/office/powerpoint/2010/main" val="3682543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18</a:t>
            </a:fld>
            <a:endParaRPr lang="en-NZ" altLang="en-US"/>
          </a:p>
        </p:txBody>
      </p:sp>
    </p:spTree>
    <p:extLst>
      <p:ext uri="{BB962C8B-B14F-4D97-AF65-F5344CB8AC3E}">
        <p14:creationId xmlns:p14="http://schemas.microsoft.com/office/powerpoint/2010/main" val="68327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19</a:t>
            </a:fld>
            <a:endParaRPr lang="en-NZ" altLang="en-US"/>
          </a:p>
        </p:txBody>
      </p:sp>
    </p:spTree>
    <p:extLst>
      <p:ext uri="{BB962C8B-B14F-4D97-AF65-F5344CB8AC3E}">
        <p14:creationId xmlns:p14="http://schemas.microsoft.com/office/powerpoint/2010/main" val="60745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17B64A-ED06-4393-B028-C4D5B0601535}" type="slidenum">
              <a:rPr lang="en-US" altLang="en-US">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Note 1: Cloud computing is still an evolving paradigm. Its definitions, use cases, underlying technologies, issues, risks, and benefits will be refined in a spirited debate by the public and private sectors. These definitions, attributes, and characteristics will evolve and change over time.</a:t>
            </a:r>
          </a:p>
          <a:p>
            <a:pPr eaLnBrk="1" hangingPunct="1"/>
            <a:r>
              <a:rPr lang="en-US" altLang="en-US"/>
              <a:t>Note 2: The cloud computing industry represents a large ecosystem of many models, vendors, and market niches. This definition attempts to encompass all of the various cloud approaches.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20</a:t>
            </a:fld>
            <a:endParaRPr lang="en-NZ" altLang="en-US"/>
          </a:p>
        </p:txBody>
      </p:sp>
    </p:spTree>
    <p:extLst>
      <p:ext uri="{BB962C8B-B14F-4D97-AF65-F5344CB8AC3E}">
        <p14:creationId xmlns:p14="http://schemas.microsoft.com/office/powerpoint/2010/main" val="2007480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21</a:t>
            </a:fld>
            <a:endParaRPr lang="en-NZ" altLang="en-US"/>
          </a:p>
        </p:txBody>
      </p:sp>
    </p:spTree>
    <p:extLst>
      <p:ext uri="{BB962C8B-B14F-4D97-AF65-F5344CB8AC3E}">
        <p14:creationId xmlns:p14="http://schemas.microsoft.com/office/powerpoint/2010/main" val="3984209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22</a:t>
            </a:fld>
            <a:endParaRPr lang="en-NZ" altLang="en-US"/>
          </a:p>
        </p:txBody>
      </p:sp>
    </p:spTree>
    <p:extLst>
      <p:ext uri="{BB962C8B-B14F-4D97-AF65-F5344CB8AC3E}">
        <p14:creationId xmlns:p14="http://schemas.microsoft.com/office/powerpoint/2010/main" val="543858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23</a:t>
            </a:fld>
            <a:endParaRPr lang="en-NZ" altLang="en-US"/>
          </a:p>
        </p:txBody>
      </p:sp>
    </p:spTree>
    <p:extLst>
      <p:ext uri="{BB962C8B-B14F-4D97-AF65-F5344CB8AC3E}">
        <p14:creationId xmlns:p14="http://schemas.microsoft.com/office/powerpoint/2010/main" val="2508088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24</a:t>
            </a:fld>
            <a:endParaRPr lang="en-NZ" altLang="en-US"/>
          </a:p>
        </p:txBody>
      </p:sp>
    </p:spTree>
    <p:extLst>
      <p:ext uri="{BB962C8B-B14F-4D97-AF65-F5344CB8AC3E}">
        <p14:creationId xmlns:p14="http://schemas.microsoft.com/office/powerpoint/2010/main" val="1454725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25</a:t>
            </a:fld>
            <a:endParaRPr lang="en-NZ" altLang="en-US"/>
          </a:p>
        </p:txBody>
      </p:sp>
    </p:spTree>
    <p:extLst>
      <p:ext uri="{BB962C8B-B14F-4D97-AF65-F5344CB8AC3E}">
        <p14:creationId xmlns:p14="http://schemas.microsoft.com/office/powerpoint/2010/main" val="2514082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sz="1200" kern="1200" dirty="0">
                <a:solidFill>
                  <a:schemeClr val="tx1"/>
                </a:solidFill>
                <a:effectLst/>
                <a:latin typeface="+mn-lt"/>
                <a:ea typeface="+mn-ea"/>
                <a:cs typeface="+mn-cs"/>
              </a:rPr>
              <a:t>Roman, R., Lopez, J., &amp; Mambo, M. (2018). Mobile edge computing, fog et al.: A survey and analysis of security threats and challenges. </a:t>
            </a:r>
            <a:r>
              <a:rPr lang="en-NZ" sz="1200" i="1" kern="1200" dirty="0">
                <a:solidFill>
                  <a:schemeClr val="tx1"/>
                </a:solidFill>
                <a:effectLst/>
                <a:latin typeface="+mn-lt"/>
                <a:ea typeface="+mn-ea"/>
                <a:cs typeface="+mn-cs"/>
              </a:rPr>
              <a:t>Future Generation Computer Systems</a:t>
            </a:r>
            <a:r>
              <a:rPr lang="en-NZ" sz="1200" kern="1200" dirty="0">
                <a:solidFill>
                  <a:schemeClr val="tx1"/>
                </a:solidFill>
                <a:effectLst/>
                <a:latin typeface="+mn-lt"/>
                <a:ea typeface="+mn-ea"/>
                <a:cs typeface="+mn-cs"/>
              </a:rPr>
              <a:t>, </a:t>
            </a:r>
            <a:r>
              <a:rPr lang="en-NZ" sz="1200" i="1" kern="1200" dirty="0">
                <a:solidFill>
                  <a:schemeClr val="tx1"/>
                </a:solidFill>
                <a:effectLst/>
                <a:latin typeface="+mn-lt"/>
                <a:ea typeface="+mn-ea"/>
                <a:cs typeface="+mn-cs"/>
              </a:rPr>
              <a:t>78</a:t>
            </a:r>
            <a:r>
              <a:rPr lang="en-NZ" sz="1200" kern="1200" dirty="0">
                <a:solidFill>
                  <a:schemeClr val="tx1"/>
                </a:solidFill>
                <a:effectLst/>
                <a:latin typeface="+mn-lt"/>
                <a:ea typeface="+mn-ea"/>
                <a:cs typeface="+mn-cs"/>
              </a:rPr>
              <a:t>, 680-698.</a:t>
            </a:r>
          </a:p>
          <a:p>
            <a:r>
              <a:rPr lang="en-NZ" dirty="0"/>
              <a:t> </a:t>
            </a:r>
          </a:p>
        </p:txBody>
      </p:sp>
      <p:sp>
        <p:nvSpPr>
          <p:cNvPr id="4" name="Slide Number Placeholder 3"/>
          <p:cNvSpPr>
            <a:spLocks noGrp="1"/>
          </p:cNvSpPr>
          <p:nvPr>
            <p:ph type="sldNum" sz="quarter" idx="10"/>
          </p:nvPr>
        </p:nvSpPr>
        <p:spPr/>
        <p:txBody>
          <a:bodyPr/>
          <a:lstStyle/>
          <a:p>
            <a:pPr>
              <a:defRPr/>
            </a:pPr>
            <a:fld id="{0484D65D-B879-4E59-A7D3-1A28FB41F8ED}" type="slidenum">
              <a:rPr lang="en-NZ" altLang="en-US" smtClean="0"/>
              <a:pPr>
                <a:defRPr/>
              </a:pPr>
              <a:t>26</a:t>
            </a:fld>
            <a:endParaRPr lang="en-NZ" altLang="en-US"/>
          </a:p>
        </p:txBody>
      </p:sp>
    </p:spTree>
    <p:extLst>
      <p:ext uri="{BB962C8B-B14F-4D97-AF65-F5344CB8AC3E}">
        <p14:creationId xmlns:p14="http://schemas.microsoft.com/office/powerpoint/2010/main" val="3999602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https://arxiv.org/pdf/1602.00484.pdf</a:t>
            </a:r>
          </a:p>
          <a:p>
            <a:endParaRPr lang="en-NZ"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NZ" sz="1200" kern="1200" dirty="0">
                <a:solidFill>
                  <a:schemeClr val="tx1"/>
                </a:solidFill>
                <a:effectLst/>
                <a:latin typeface="+mn-lt"/>
                <a:ea typeface="+mn-ea"/>
                <a:cs typeface="+mn-cs"/>
              </a:rPr>
              <a:t>Roman, R., Lopez, J., &amp; Mambo, M. (2018). Mobile edge computing, fog et al.: A survey and analysis of security threats and challenges. </a:t>
            </a:r>
            <a:r>
              <a:rPr lang="en-NZ" sz="1200" i="1" kern="1200" dirty="0">
                <a:solidFill>
                  <a:schemeClr val="tx1"/>
                </a:solidFill>
                <a:effectLst/>
                <a:latin typeface="+mn-lt"/>
                <a:ea typeface="+mn-ea"/>
                <a:cs typeface="+mn-cs"/>
              </a:rPr>
              <a:t>Future Generation Computer Systems</a:t>
            </a:r>
            <a:r>
              <a:rPr lang="en-NZ" sz="1200" kern="1200" dirty="0">
                <a:solidFill>
                  <a:schemeClr val="tx1"/>
                </a:solidFill>
                <a:effectLst/>
                <a:latin typeface="+mn-lt"/>
                <a:ea typeface="+mn-ea"/>
                <a:cs typeface="+mn-cs"/>
              </a:rPr>
              <a:t>, </a:t>
            </a:r>
            <a:r>
              <a:rPr lang="en-NZ" sz="1200" i="1" kern="1200" dirty="0">
                <a:solidFill>
                  <a:schemeClr val="tx1"/>
                </a:solidFill>
                <a:effectLst/>
                <a:latin typeface="+mn-lt"/>
                <a:ea typeface="+mn-ea"/>
                <a:cs typeface="+mn-cs"/>
              </a:rPr>
              <a:t>78</a:t>
            </a:r>
            <a:r>
              <a:rPr lang="en-NZ" sz="1200" kern="1200" dirty="0">
                <a:solidFill>
                  <a:schemeClr val="tx1"/>
                </a:solidFill>
                <a:effectLst/>
                <a:latin typeface="+mn-lt"/>
                <a:ea typeface="+mn-ea"/>
                <a:cs typeface="+mn-cs"/>
              </a:rPr>
              <a:t>, 680-698.</a:t>
            </a:r>
          </a:p>
          <a:p>
            <a:r>
              <a:rPr lang="en-NZ" dirty="0"/>
              <a:t> </a:t>
            </a:r>
          </a:p>
          <a:p>
            <a:endParaRPr lang="en-NZ" dirty="0"/>
          </a:p>
        </p:txBody>
      </p:sp>
      <p:sp>
        <p:nvSpPr>
          <p:cNvPr id="4" name="Slide Number Placeholder 3"/>
          <p:cNvSpPr>
            <a:spLocks noGrp="1"/>
          </p:cNvSpPr>
          <p:nvPr>
            <p:ph type="sldNum" sz="quarter" idx="10"/>
          </p:nvPr>
        </p:nvSpPr>
        <p:spPr/>
        <p:txBody>
          <a:bodyPr/>
          <a:lstStyle/>
          <a:p>
            <a:pPr>
              <a:defRPr/>
            </a:pPr>
            <a:fld id="{0484D65D-B879-4E59-A7D3-1A28FB41F8ED}" type="slidenum">
              <a:rPr lang="en-NZ" altLang="en-US" smtClean="0"/>
              <a:pPr>
                <a:defRPr/>
              </a:pPr>
              <a:t>27</a:t>
            </a:fld>
            <a:endParaRPr lang="en-NZ" altLang="en-US"/>
          </a:p>
        </p:txBody>
      </p:sp>
    </p:spTree>
    <p:extLst>
      <p:ext uri="{BB962C8B-B14F-4D97-AF65-F5344CB8AC3E}">
        <p14:creationId xmlns:p14="http://schemas.microsoft.com/office/powerpoint/2010/main" val="1554328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28</a:t>
            </a:fld>
            <a:endParaRPr lang="en-NZ" altLang="en-US"/>
          </a:p>
        </p:txBody>
      </p:sp>
    </p:spTree>
    <p:extLst>
      <p:ext uri="{BB962C8B-B14F-4D97-AF65-F5344CB8AC3E}">
        <p14:creationId xmlns:p14="http://schemas.microsoft.com/office/powerpoint/2010/main" val="3710855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i="0" u="none" strike="noStrike" kern="1200" baseline="0" dirty="0">
                <a:solidFill>
                  <a:schemeClr val="tx1"/>
                </a:solidFill>
                <a:latin typeface="+mn-lt"/>
                <a:ea typeface="+mn-ea"/>
                <a:cs typeface="+mn-cs"/>
              </a:rPr>
              <a:t>The common denominator in these edge paradigms is the deployment of cloud computing-like capabilities at the edge of the network. Most edge paradigms follow the structure shown in Fig. 1. Edge  data </a:t>
            </a:r>
            <a:r>
              <a:rPr lang="en-NZ" sz="1200" b="0" i="0" u="none" strike="noStrike" kern="1200" baseline="0" dirty="0" err="1">
                <a:solidFill>
                  <a:schemeClr val="tx1"/>
                </a:solidFill>
                <a:latin typeface="+mn-lt"/>
                <a:ea typeface="+mn-ea"/>
                <a:cs typeface="+mn-cs"/>
              </a:rPr>
              <a:t>centers</a:t>
            </a:r>
            <a:r>
              <a:rPr lang="en-NZ" sz="1200" b="0" i="0" u="none" strike="noStrike" kern="1200" baseline="0" dirty="0">
                <a:solidFill>
                  <a:schemeClr val="tx1"/>
                </a:solidFill>
                <a:latin typeface="+mn-lt"/>
                <a:ea typeface="+mn-ea"/>
                <a:cs typeface="+mn-cs"/>
              </a:rPr>
              <a:t>, which are owned and deployed by infrastructure providers, implement a multi-tenant virtualization infrastructure. Any customer – from third-party service providers to end users and the infrastructure providers themselves – can make use of these data </a:t>
            </a:r>
            <a:r>
              <a:rPr lang="en-NZ" sz="1200" b="0" i="0" u="none" strike="noStrike" kern="1200" baseline="0" dirty="0" err="1">
                <a:solidFill>
                  <a:schemeClr val="tx1"/>
                </a:solidFill>
                <a:latin typeface="+mn-lt"/>
                <a:ea typeface="+mn-ea"/>
                <a:cs typeface="+mn-cs"/>
              </a:rPr>
              <a:t>centers’</a:t>
            </a:r>
            <a:r>
              <a:rPr lang="en-NZ" sz="1200" b="0" i="0" u="none" strike="noStrike" kern="1200" baseline="0" dirty="0">
                <a:solidFill>
                  <a:schemeClr val="tx1"/>
                </a:solidFill>
                <a:latin typeface="+mn-lt"/>
                <a:ea typeface="+mn-ea"/>
                <a:cs typeface="+mn-cs"/>
              </a:rPr>
              <a:t> services. In addition, while edge data </a:t>
            </a:r>
            <a:r>
              <a:rPr lang="en-NZ" sz="1200" b="0" i="0" u="none" strike="noStrike" kern="1200" baseline="0" dirty="0" err="1">
                <a:solidFill>
                  <a:schemeClr val="tx1"/>
                </a:solidFill>
                <a:latin typeface="+mn-lt"/>
                <a:ea typeface="+mn-ea"/>
                <a:cs typeface="+mn-cs"/>
              </a:rPr>
              <a:t>centers</a:t>
            </a:r>
            <a:r>
              <a:rPr lang="en-NZ" sz="1200" b="0" i="0" u="none" strike="noStrike" kern="1200" baseline="0" dirty="0">
                <a:solidFill>
                  <a:schemeClr val="tx1"/>
                </a:solidFill>
                <a:latin typeface="+mn-lt"/>
                <a:ea typeface="+mn-ea"/>
                <a:cs typeface="+mn-cs"/>
              </a:rPr>
              <a:t> can act autonomously and cooperate with one another, they are not disconnected from the traditional cloud. It is therefore possible to create a hierarchical multi-tiered architecture, interconnected by a network infrastructure. Besides, we have to consider the  potential existence of an underlying infrastructure, or core infrastructure (e.g. mobile core networks, centralized cloud services), that provide various support mechanisms, such as management platforms and user registration services. Finally, one trust domain (i.e. edge infrastructure that is owned by a infrastructure provider) can cooperate with other trust domains, creating an open ecosystem where multitude of customers can be served.</a:t>
            </a:r>
            <a:endParaRPr lang="en-NZ" dirty="0"/>
          </a:p>
        </p:txBody>
      </p:sp>
      <p:sp>
        <p:nvSpPr>
          <p:cNvPr id="4" name="Slide Number Placeholder 3"/>
          <p:cNvSpPr>
            <a:spLocks noGrp="1"/>
          </p:cNvSpPr>
          <p:nvPr>
            <p:ph type="sldNum" sz="quarter" idx="10"/>
          </p:nvPr>
        </p:nvSpPr>
        <p:spPr/>
        <p:txBody>
          <a:bodyPr/>
          <a:lstStyle/>
          <a:p>
            <a:pPr>
              <a:defRPr/>
            </a:pPr>
            <a:fld id="{0484D65D-B879-4E59-A7D3-1A28FB41F8ED}" type="slidenum">
              <a:rPr lang="en-NZ" altLang="en-US" smtClean="0"/>
              <a:pPr>
                <a:defRPr/>
              </a:pPr>
              <a:t>29</a:t>
            </a:fld>
            <a:endParaRPr lang="en-NZ" altLang="en-US"/>
          </a:p>
        </p:txBody>
      </p:sp>
    </p:spTree>
    <p:extLst>
      <p:ext uri="{BB962C8B-B14F-4D97-AF65-F5344CB8AC3E}">
        <p14:creationId xmlns:p14="http://schemas.microsoft.com/office/powerpoint/2010/main" val="194684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3</a:t>
            </a:fld>
            <a:endParaRPr lang="en-NZ" altLang="en-US"/>
          </a:p>
        </p:txBody>
      </p:sp>
    </p:spTree>
    <p:extLst>
      <p:ext uri="{BB962C8B-B14F-4D97-AF65-F5344CB8AC3E}">
        <p14:creationId xmlns:p14="http://schemas.microsoft.com/office/powerpoint/2010/main" val="3817050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30</a:t>
            </a:fld>
            <a:endParaRPr lang="en-NZ" altLang="en-US"/>
          </a:p>
        </p:txBody>
      </p:sp>
    </p:spTree>
    <p:extLst>
      <p:ext uri="{BB962C8B-B14F-4D97-AF65-F5344CB8AC3E}">
        <p14:creationId xmlns:p14="http://schemas.microsoft.com/office/powerpoint/2010/main" val="334018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31</a:t>
            </a:fld>
            <a:endParaRPr lang="en-NZ" altLang="en-US"/>
          </a:p>
        </p:txBody>
      </p:sp>
    </p:spTree>
    <p:extLst>
      <p:ext uri="{BB962C8B-B14F-4D97-AF65-F5344CB8AC3E}">
        <p14:creationId xmlns:p14="http://schemas.microsoft.com/office/powerpoint/2010/main" val="3427127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32</a:t>
            </a:fld>
            <a:endParaRPr lang="en-NZ" altLang="en-US"/>
          </a:p>
        </p:txBody>
      </p:sp>
    </p:spTree>
    <p:extLst>
      <p:ext uri="{BB962C8B-B14F-4D97-AF65-F5344CB8AC3E}">
        <p14:creationId xmlns:p14="http://schemas.microsoft.com/office/powerpoint/2010/main" val="3099253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33</a:t>
            </a:fld>
            <a:endParaRPr lang="en-NZ" altLang="en-US"/>
          </a:p>
        </p:txBody>
      </p:sp>
    </p:spTree>
    <p:extLst>
      <p:ext uri="{BB962C8B-B14F-4D97-AF65-F5344CB8AC3E}">
        <p14:creationId xmlns:p14="http://schemas.microsoft.com/office/powerpoint/2010/main" val="4185587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4</a:t>
            </a:fld>
            <a:endParaRPr lang="en-NZ" altLang="en-US"/>
          </a:p>
        </p:txBody>
      </p:sp>
    </p:spTree>
    <p:extLst>
      <p:ext uri="{BB962C8B-B14F-4D97-AF65-F5344CB8AC3E}">
        <p14:creationId xmlns:p14="http://schemas.microsoft.com/office/powerpoint/2010/main" val="225668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5</a:t>
            </a:fld>
            <a:endParaRPr lang="en-NZ" altLang="en-US"/>
          </a:p>
        </p:txBody>
      </p:sp>
    </p:spTree>
    <p:extLst>
      <p:ext uri="{BB962C8B-B14F-4D97-AF65-F5344CB8AC3E}">
        <p14:creationId xmlns:p14="http://schemas.microsoft.com/office/powerpoint/2010/main" val="25056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dirty="0"/>
              <a:t>Infrastructure as a service, </a:t>
            </a:r>
            <a:r>
              <a:rPr lang="en-NZ" altLang="en-US" dirty="0" err="1"/>
              <a:t>platfporm</a:t>
            </a:r>
            <a:r>
              <a:rPr lang="en-NZ" altLang="en-US" dirty="0"/>
              <a:t> as a service, software as a service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C255156C-5096-4A12-873A-047676473B31}" type="slidenum">
              <a:rPr lang="en-NZ" altLang="en-US"/>
              <a:pPr/>
              <a:t>6</a:t>
            </a:fld>
            <a:endParaRPr lang="en-NZ"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7</a:t>
            </a:fld>
            <a:endParaRPr lang="en-NZ" altLang="en-US"/>
          </a:p>
        </p:txBody>
      </p:sp>
    </p:spTree>
    <p:extLst>
      <p:ext uri="{BB962C8B-B14F-4D97-AF65-F5344CB8AC3E}">
        <p14:creationId xmlns:p14="http://schemas.microsoft.com/office/powerpoint/2010/main" val="405295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pPr>
              <a:defRPr/>
            </a:pPr>
            <a:fld id="{0484D65D-B879-4E59-A7D3-1A28FB41F8ED}" type="slidenum">
              <a:rPr lang="en-NZ" altLang="en-US" smtClean="0"/>
              <a:pPr>
                <a:defRPr/>
              </a:pPr>
              <a:t>8</a:t>
            </a:fld>
            <a:endParaRPr lang="en-NZ" altLang="en-US"/>
          </a:p>
        </p:txBody>
      </p:sp>
    </p:spTree>
    <p:extLst>
      <p:ext uri="{BB962C8B-B14F-4D97-AF65-F5344CB8AC3E}">
        <p14:creationId xmlns:p14="http://schemas.microsoft.com/office/powerpoint/2010/main" val="379584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6ABB21AB-368A-4DAD-9BFE-25336AC9F53B}" type="slidenum">
              <a:rPr lang="en-NZ" altLang="en-US"/>
              <a:pPr/>
              <a:t>9</a:t>
            </a:fld>
            <a:endParaRPr lang="en-NZ"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594F60-8657-41C9-A3E2-DFCAD15A30F6}" type="slidenum">
              <a:rPr lang="en-US" altLang="en-US"/>
              <a:pPr>
                <a:defRPr/>
              </a:pPr>
              <a:t>‹#›</a:t>
            </a:fld>
            <a:endParaRPr lang="en-US" altLang="en-US"/>
          </a:p>
        </p:txBody>
      </p:sp>
    </p:spTree>
    <p:extLst>
      <p:ext uri="{BB962C8B-B14F-4D97-AF65-F5344CB8AC3E}">
        <p14:creationId xmlns:p14="http://schemas.microsoft.com/office/powerpoint/2010/main" val="124616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F2F35F-0E61-4649-9A10-CA566371FF94}" type="slidenum">
              <a:rPr lang="en-US" altLang="en-US"/>
              <a:pPr>
                <a:defRPr/>
              </a:pPr>
              <a:t>‹#›</a:t>
            </a:fld>
            <a:endParaRPr lang="en-US" altLang="en-US"/>
          </a:p>
        </p:txBody>
      </p:sp>
    </p:spTree>
    <p:extLst>
      <p:ext uri="{BB962C8B-B14F-4D97-AF65-F5344CB8AC3E}">
        <p14:creationId xmlns:p14="http://schemas.microsoft.com/office/powerpoint/2010/main" val="72655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788679-0E5A-45B5-853C-C8BFB27B725D}" type="slidenum">
              <a:rPr lang="en-US" altLang="en-US"/>
              <a:pPr>
                <a:defRPr/>
              </a:pPr>
              <a:t>‹#›</a:t>
            </a:fld>
            <a:endParaRPr lang="en-US" altLang="en-US"/>
          </a:p>
        </p:txBody>
      </p:sp>
    </p:spTree>
    <p:extLst>
      <p:ext uri="{BB962C8B-B14F-4D97-AF65-F5344CB8AC3E}">
        <p14:creationId xmlns:p14="http://schemas.microsoft.com/office/powerpoint/2010/main" val="1464180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6553200" cy="762000"/>
          </a:xfrm>
        </p:spPr>
        <p:txBody>
          <a:bodyPr/>
          <a:lstStyle/>
          <a:p>
            <a:r>
              <a:rPr lang="en-US"/>
              <a:t>Click to edit Master title style</a:t>
            </a:r>
            <a:endParaRPr lang="en-NZ"/>
          </a:p>
        </p:txBody>
      </p:sp>
      <p:sp>
        <p:nvSpPr>
          <p:cNvPr id="3" name="Chart Placeholder 2"/>
          <p:cNvSpPr>
            <a:spLocks noGrp="1"/>
          </p:cNvSpPr>
          <p:nvPr>
            <p:ph type="chart" idx="1"/>
          </p:nvPr>
        </p:nvSpPr>
        <p:spPr>
          <a:xfrm>
            <a:off x="381000" y="1219200"/>
            <a:ext cx="8382000" cy="5257800"/>
          </a:xfrm>
        </p:spPr>
        <p:txBody>
          <a:bodyPr rtlCol="0">
            <a:normAutofit/>
          </a:bodyPr>
          <a:lstStyle/>
          <a:p>
            <a:pPr lvl="0"/>
            <a:endParaRPr lang="en-NZ" noProof="0"/>
          </a:p>
        </p:txBody>
      </p:sp>
    </p:spTree>
    <p:extLst>
      <p:ext uri="{BB962C8B-B14F-4D97-AF65-F5344CB8AC3E}">
        <p14:creationId xmlns:p14="http://schemas.microsoft.com/office/powerpoint/2010/main" val="215363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age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095375" y="365126"/>
            <a:ext cx="7886700" cy="1325563"/>
          </a:xfrm>
          <a:prstGeom prst="rect">
            <a:avLst/>
          </a:prstGeom>
        </p:spPr>
        <p:txBody>
          <a:bodyPr vert="horz" lIns="91440" tIns="45720" rIns="91440" bIns="45720" rtlCol="0" anchor="ctr">
            <a:normAutofit/>
          </a:bodyPr>
          <a:lstStyle>
            <a:lvl1pPr>
              <a:defRPr>
                <a:solidFill>
                  <a:srgbClr val="F26522"/>
                </a:solidFill>
              </a:defRPr>
            </a:lvl1pPr>
          </a:lstStyle>
          <a:p>
            <a:r>
              <a:rPr lang="en-US" dirty="0"/>
              <a:t>Click to edit Master title style</a:t>
            </a:r>
            <a:endParaRPr lang="en-NZ" dirty="0"/>
          </a:p>
        </p:txBody>
      </p:sp>
      <p:sp>
        <p:nvSpPr>
          <p:cNvPr id="5" name="Text Placeholder 11"/>
          <p:cNvSpPr>
            <a:spLocks noGrp="1"/>
          </p:cNvSpPr>
          <p:nvPr>
            <p:ph type="body" sz="quarter" idx="13"/>
          </p:nvPr>
        </p:nvSpPr>
        <p:spPr>
          <a:xfrm>
            <a:off x="1095375" y="1844530"/>
            <a:ext cx="7886700" cy="4351338"/>
          </a:xfrm>
        </p:spPr>
        <p:txBody>
          <a:bodyPr/>
          <a:lstStyle>
            <a:lvl1pPr>
              <a:buClr>
                <a:srgbClr val="F58220"/>
              </a:buClr>
              <a:defRPr/>
            </a:lvl1pPr>
            <a:lvl2pPr>
              <a:buClr>
                <a:srgbClr val="F58220"/>
              </a:buClr>
              <a:defRPr/>
            </a:lvl2pPr>
            <a:lvl3pPr>
              <a:buClr>
                <a:srgbClr val="F58220"/>
              </a:buClr>
              <a:defRPr/>
            </a:lvl3pPr>
            <a:lvl4pPr>
              <a:buClr>
                <a:srgbClr val="F58220"/>
              </a:buClr>
              <a:defRPr/>
            </a:lvl4pPr>
            <a:lvl5pPr>
              <a:buClr>
                <a:srgbClr val="F5822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406998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ABB50F-B1C9-4082-9BF3-1C51E8FD1C4D}" type="slidenum">
              <a:rPr lang="en-US" altLang="en-US"/>
              <a:pPr>
                <a:defRPr/>
              </a:pPr>
              <a:t>‹#›</a:t>
            </a:fld>
            <a:endParaRPr lang="en-US" altLang="en-US"/>
          </a:p>
        </p:txBody>
      </p:sp>
    </p:spTree>
    <p:extLst>
      <p:ext uri="{BB962C8B-B14F-4D97-AF65-F5344CB8AC3E}">
        <p14:creationId xmlns:p14="http://schemas.microsoft.com/office/powerpoint/2010/main" val="76805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754DB2-42A4-46F8-9545-428BBD62AE9E}" type="slidenum">
              <a:rPr lang="en-US" altLang="en-US"/>
              <a:pPr>
                <a:defRPr/>
              </a:pPr>
              <a:t>‹#›</a:t>
            </a:fld>
            <a:endParaRPr lang="en-US" altLang="en-US"/>
          </a:p>
        </p:txBody>
      </p:sp>
    </p:spTree>
    <p:extLst>
      <p:ext uri="{BB962C8B-B14F-4D97-AF65-F5344CB8AC3E}">
        <p14:creationId xmlns:p14="http://schemas.microsoft.com/office/powerpoint/2010/main" val="31997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4986A7-47D4-4863-8272-FF19BFB43CB4}" type="slidenum">
              <a:rPr lang="en-US" altLang="en-US"/>
              <a:pPr>
                <a:defRPr/>
              </a:pPr>
              <a:t>‹#›</a:t>
            </a:fld>
            <a:endParaRPr lang="en-US" altLang="en-US"/>
          </a:p>
        </p:txBody>
      </p:sp>
    </p:spTree>
    <p:extLst>
      <p:ext uri="{BB962C8B-B14F-4D97-AF65-F5344CB8AC3E}">
        <p14:creationId xmlns:p14="http://schemas.microsoft.com/office/powerpoint/2010/main" val="424608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E46C7F9-D9B8-4B44-9DEE-D1C850CAA934}" type="slidenum">
              <a:rPr lang="en-US" altLang="en-US"/>
              <a:pPr>
                <a:defRPr/>
              </a:pPr>
              <a:t>‹#›</a:t>
            </a:fld>
            <a:endParaRPr lang="en-US" altLang="en-US"/>
          </a:p>
        </p:txBody>
      </p:sp>
    </p:spTree>
    <p:extLst>
      <p:ext uri="{BB962C8B-B14F-4D97-AF65-F5344CB8AC3E}">
        <p14:creationId xmlns:p14="http://schemas.microsoft.com/office/powerpoint/2010/main" val="194173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009A771-6956-4683-A2C4-805512D9A3A6}" type="slidenum">
              <a:rPr lang="en-US" altLang="en-US"/>
              <a:pPr>
                <a:defRPr/>
              </a:pPr>
              <a:t>‹#›</a:t>
            </a:fld>
            <a:endParaRPr lang="en-US" altLang="en-US"/>
          </a:p>
        </p:txBody>
      </p:sp>
    </p:spTree>
    <p:extLst>
      <p:ext uri="{BB962C8B-B14F-4D97-AF65-F5344CB8AC3E}">
        <p14:creationId xmlns:p14="http://schemas.microsoft.com/office/powerpoint/2010/main" val="371667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C190197-02CC-40B6-B24E-B23BF228A54E}" type="slidenum">
              <a:rPr lang="en-US" altLang="en-US"/>
              <a:pPr>
                <a:defRPr/>
              </a:pPr>
              <a:t>‹#›</a:t>
            </a:fld>
            <a:endParaRPr lang="en-US" altLang="en-US"/>
          </a:p>
        </p:txBody>
      </p:sp>
    </p:spTree>
    <p:extLst>
      <p:ext uri="{BB962C8B-B14F-4D97-AF65-F5344CB8AC3E}">
        <p14:creationId xmlns:p14="http://schemas.microsoft.com/office/powerpoint/2010/main" val="417499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45C771-1061-4F9E-B258-539411017A1C}" type="slidenum">
              <a:rPr lang="en-US" altLang="en-US"/>
              <a:pPr>
                <a:defRPr/>
              </a:pPr>
              <a:t>‹#›</a:t>
            </a:fld>
            <a:endParaRPr lang="en-US" altLang="en-US"/>
          </a:p>
        </p:txBody>
      </p:sp>
    </p:spTree>
    <p:extLst>
      <p:ext uri="{BB962C8B-B14F-4D97-AF65-F5344CB8AC3E}">
        <p14:creationId xmlns:p14="http://schemas.microsoft.com/office/powerpoint/2010/main" val="200011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A26914-86FB-4C5A-A5AC-B485F5264424}" type="slidenum">
              <a:rPr lang="en-US" altLang="en-US"/>
              <a:pPr>
                <a:defRPr/>
              </a:pPr>
              <a:t>‹#›</a:t>
            </a:fld>
            <a:endParaRPr lang="en-US" altLang="en-US"/>
          </a:p>
        </p:txBody>
      </p:sp>
    </p:spTree>
    <p:extLst>
      <p:ext uri="{BB962C8B-B14F-4D97-AF65-F5344CB8AC3E}">
        <p14:creationId xmlns:p14="http://schemas.microsoft.com/office/powerpoint/2010/main" val="35211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NZ"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NZ"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275DF2C-BAF2-41DB-91C4-D153736AD79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9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www.guardian.co.uk/commentisfree/cifamerica/2012/apr/26/how-national-security-agency-gone-rogue" TargetMode="External"/><Relationship Id="rId5" Type="http://schemas.openxmlformats.org/officeDocument/2006/relationships/hyperlink" Target="http://www.guardian.co.uk/technology/2012/apr/15/web-freedom-threat-google-brin" TargetMode="External"/><Relationship Id="rId4" Type="http://schemas.openxmlformats.org/officeDocument/2006/relationships/hyperlink" Target="http://krebsonsecurity.com/2013/10/adobe-breach-impacted-at-least-38-million-users/"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blog.storagecraft.com/7-infamous-cloud-security-breaches/" TargetMode="External"/><Relationship Id="rId4" Type="http://schemas.openxmlformats.org/officeDocument/2006/relationships/hyperlink" Target="https://www.neovera.com/icloud-security-breach-learn-anythin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loudsecurityalliance.org/csaguide.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src.nist.gov/groups/SNS/cloud-computing/index.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pdf/1602.00484.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94CF-DE8B-4637-8D72-2D79A8DE9FC2}"/>
              </a:ext>
            </a:extLst>
          </p:cNvPr>
          <p:cNvSpPr>
            <a:spLocks noGrp="1"/>
          </p:cNvSpPr>
          <p:nvPr>
            <p:ph type="ctrTitle"/>
          </p:nvPr>
        </p:nvSpPr>
        <p:spPr>
          <a:xfrm>
            <a:off x="667753" y="1337310"/>
            <a:ext cx="2800511" cy="2674620"/>
          </a:xfrm>
        </p:spPr>
        <p:txBody>
          <a:bodyPr anchor="b">
            <a:normAutofit/>
          </a:bodyPr>
          <a:lstStyle/>
          <a:p>
            <a:pPr algn="l"/>
            <a:r>
              <a:rPr lang="en-NZ" sz="4050" dirty="0"/>
              <a:t>COMP821 semester 1 2024</a:t>
            </a:r>
          </a:p>
        </p:txBody>
      </p:sp>
      <p:sp>
        <p:nvSpPr>
          <p:cNvPr id="3" name="Subtitle 2">
            <a:extLst>
              <a:ext uri="{FF2B5EF4-FFF2-40B4-BE49-F238E27FC236}">
                <a16:creationId xmlns:a16="http://schemas.microsoft.com/office/drawing/2014/main" id="{BD6DACF5-C40B-4312-A4EF-DBFD4046F795}"/>
              </a:ext>
            </a:extLst>
          </p:cNvPr>
          <p:cNvSpPr>
            <a:spLocks noGrp="1"/>
          </p:cNvSpPr>
          <p:nvPr>
            <p:ph type="subTitle" idx="1"/>
          </p:nvPr>
        </p:nvSpPr>
        <p:spPr>
          <a:xfrm>
            <a:off x="667754" y="4334256"/>
            <a:ext cx="2800511" cy="1179576"/>
          </a:xfrm>
        </p:spPr>
        <p:txBody>
          <a:bodyPr>
            <a:normAutofit fontScale="85000" lnSpcReduction="10000"/>
          </a:bodyPr>
          <a:lstStyle/>
          <a:p>
            <a:pPr algn="l"/>
            <a:r>
              <a:rPr lang="en-NZ" dirty="0"/>
              <a:t>Cloud Computing Security </a:t>
            </a:r>
          </a:p>
        </p:txBody>
      </p:sp>
      <p:pic>
        <p:nvPicPr>
          <p:cNvPr id="28" name="Picture 3" descr="Overlapping hexagons creating a seamless design">
            <a:extLst>
              <a:ext uri="{FF2B5EF4-FFF2-40B4-BE49-F238E27FC236}">
                <a16:creationId xmlns:a16="http://schemas.microsoft.com/office/drawing/2014/main" id="{4A3BC331-4320-4FC5-8F39-B6C260E45522}"/>
              </a:ext>
            </a:extLst>
          </p:cNvPr>
          <p:cNvPicPr>
            <a:picLocks noChangeAspect="1"/>
          </p:cNvPicPr>
          <p:nvPr/>
        </p:nvPicPr>
        <p:blipFill rotWithShape="1">
          <a:blip r:embed="rId3"/>
          <a:srcRect t="302"/>
          <a:stretch/>
        </p:blipFill>
        <p:spPr>
          <a:xfrm>
            <a:off x="3983777" y="857257"/>
            <a:ext cx="5159081" cy="514349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003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p:cNvSpPr>
            <a:spLocks noGrp="1" noChangeArrowheads="1"/>
          </p:cNvSpPr>
          <p:nvPr>
            <p:ph type="title"/>
          </p:nvPr>
        </p:nvSpPr>
        <p:spPr>
          <a:xfrm>
            <a:off x="515125" y="1153572"/>
            <a:ext cx="2400300" cy="4461163"/>
          </a:xfrm>
        </p:spPr>
        <p:txBody>
          <a:bodyPr vert="horz" lIns="91440" tIns="45720" rIns="91440" bIns="45720" numCol="1" rtlCol="0" anchor="ctr" anchorCtr="0" compatLnSpc="1">
            <a:prstTxWarp prst="textNoShape">
              <a:avLst/>
            </a:prstTxWarp>
            <a:normAutofit/>
          </a:bodyPr>
          <a:lstStyle/>
          <a:p>
            <a:pPr algn="l" eaLnBrk="1" hangingPunct="1">
              <a:lnSpc>
                <a:spcPct val="90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altLang="en-US" sz="2800" b="1" kern="1200">
                <a:solidFill>
                  <a:srgbClr val="FFFFFF"/>
                </a:solidFill>
                <a:latin typeface="+mj-lt"/>
                <a:ea typeface="+mj-ea"/>
                <a:cs typeface="+mj-cs"/>
              </a:rPr>
              <a:t>Characteristics of Cloud Computing</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3 Subtítulo"/>
          <p:cNvSpPr>
            <a:spLocks noGrp="1"/>
          </p:cNvSpPr>
          <p:nvPr>
            <p:ph type="body" sz="quarter" idx="13"/>
          </p:nvPr>
        </p:nvSpPr>
        <p:spPr>
          <a:xfrm>
            <a:off x="3335481" y="591344"/>
            <a:ext cx="5179868" cy="5585619"/>
          </a:xfrm>
        </p:spPr>
        <p:txBody>
          <a:bodyPr vert="horz" lIns="91440" tIns="45720" rIns="91440" bIns="45720" rtlCol="0" anchor="ctr">
            <a:normAutofit/>
          </a:bodyPr>
          <a:lstStyle/>
          <a:p>
            <a:pPr indent="-228600" eaLnBrk="1" hangingPunct="1">
              <a:lnSpc>
                <a:spcPct val="90000"/>
              </a:lnSpc>
            </a:pPr>
            <a:r>
              <a:rPr lang="en-US" sz="1800"/>
              <a:t>Dynamically scalable resources often </a:t>
            </a:r>
            <a:r>
              <a:rPr lang="en-US" sz="1800" b="1"/>
              <a:t>virtualized</a:t>
            </a:r>
            <a:r>
              <a:rPr lang="en-US" sz="1800"/>
              <a:t> and offered as services via internet links.</a:t>
            </a:r>
          </a:p>
          <a:p>
            <a:pPr indent="-228600" eaLnBrk="1" hangingPunct="1">
              <a:lnSpc>
                <a:spcPct val="90000"/>
              </a:lnSpc>
            </a:pPr>
            <a:endParaRPr lang="en-US" sz="1800"/>
          </a:p>
          <a:p>
            <a:pPr indent="-228600" eaLnBrk="1" hangingPunct="1">
              <a:lnSpc>
                <a:spcPct val="90000"/>
              </a:lnSpc>
            </a:pPr>
            <a:r>
              <a:rPr lang="en-US" sz="1800"/>
              <a:t>End users </a:t>
            </a:r>
            <a:r>
              <a:rPr lang="en-US" sz="1800" b="1"/>
              <a:t>do not need to know </a:t>
            </a:r>
            <a:r>
              <a:rPr lang="en-US" sz="1800"/>
              <a:t>the exact location, topology and distribution of resources used in the cloud. </a:t>
            </a:r>
          </a:p>
          <a:p>
            <a:pPr indent="-228600" eaLnBrk="1" hangingPunct="1">
              <a:lnSpc>
                <a:spcPct val="90000"/>
              </a:lnSpc>
            </a:pPr>
            <a:endParaRPr lang="en-US" sz="1800"/>
          </a:p>
          <a:p>
            <a:pPr indent="-228600" eaLnBrk="1" hangingPunct="1">
              <a:lnSpc>
                <a:spcPct val="90000"/>
              </a:lnSpc>
            </a:pPr>
            <a:r>
              <a:rPr lang="en-US" sz="1800"/>
              <a:t>Affordability of the services offered due to re-use and the fact that several customers of the CC provider </a:t>
            </a:r>
            <a:r>
              <a:rPr lang="en-US" sz="1800" b="1"/>
              <a:t>share the resources (multi-tenancy)</a:t>
            </a:r>
            <a:r>
              <a:rPr lang="en-US" sz="1800"/>
              <a:t>.</a:t>
            </a:r>
          </a:p>
          <a:p>
            <a:pPr indent="-228600" eaLnBrk="1" hangingPunct="1">
              <a:lnSpc>
                <a:spcPct val="90000"/>
              </a:lnSpc>
            </a:pPr>
            <a:endParaRPr lang="en-US" sz="1800"/>
          </a:p>
          <a:p>
            <a:pPr indent="-228600" eaLnBrk="1" hangingPunct="1">
              <a:lnSpc>
                <a:spcPct val="90000"/>
              </a:lnSpc>
            </a:pPr>
            <a:r>
              <a:rPr lang="en-US" sz="1800"/>
              <a:t>CC provider can accommodate diverse user requirements in terms of </a:t>
            </a:r>
            <a:r>
              <a:rPr lang="en-US" sz="1800" b="1"/>
              <a:t>scalability and availability </a:t>
            </a:r>
            <a:r>
              <a:rPr lang="en-US" sz="1800"/>
              <a:t>for a whole range of applications: from commodity services (such as email) to mission-critical applications (i.e. the applications that are at the core of your business/income stream).</a:t>
            </a:r>
          </a:p>
        </p:txBody>
      </p:sp>
      <p:sp>
        <p:nvSpPr>
          <p:cNvPr id="5" name="Slide Number Placeholder 4"/>
          <p:cNvSpPr>
            <a:spLocks noGrp="1"/>
          </p:cNvSpPr>
          <p:nvPr>
            <p:ph type="sldNum" sz="quarter" idx="4294967295"/>
          </p:nvPr>
        </p:nvSpPr>
        <p:spPr>
          <a:xfrm>
            <a:off x="7156173" y="6356350"/>
            <a:ext cx="1359176" cy="365125"/>
          </a:xfrm>
        </p:spPr>
        <p:txBody>
          <a:bodyPr vert="horz" lIns="91440" tIns="45720" rIns="91440" bIns="45720" rtlCol="0" anchor="ctr">
            <a:normAutofit/>
          </a:bodyPr>
          <a:lstStyle/>
          <a:p>
            <a:pPr eaLnBrk="1" hangingPunct="1">
              <a:spcAft>
                <a:spcPts val="600"/>
              </a:spcAft>
              <a:defRPr/>
            </a:pPr>
            <a:fld id="{FD130D1D-7212-425F-9B9A-1FB940D47040}" type="slidenum">
              <a:rPr lang="en-US">
                <a:solidFill>
                  <a:schemeClr val="tx1">
                    <a:tint val="75000"/>
                  </a:schemeClr>
                </a:solidFill>
                <a:latin typeface="+mn-lt"/>
                <a:cs typeface="+mn-cs"/>
              </a:rPr>
              <a:pPr eaLnBrk="1" hangingPunct="1">
                <a:spcAft>
                  <a:spcPts val="600"/>
                </a:spcAft>
                <a:defRPr/>
              </a:pPr>
              <a:t>10</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3299063472"/>
      </p:ext>
    </p:extLst>
  </p:cSld>
  <p:clrMapOvr>
    <a:masterClrMapping/>
  </p:clrMapOvr>
  <mc:AlternateContent xmlns:mc="http://schemas.openxmlformats.org/markup-compatibility/2006" xmlns:p14="http://schemas.microsoft.com/office/powerpoint/2010/main">
    <mc:Choice Requires="p14">
      <p:transition spd="slow" p14:dur="2000" advTm="62571"/>
    </mc:Choice>
    <mc:Fallback xmlns="">
      <p:transition spd="slow" advTm="6257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sz="3700" dirty="0">
                <a:solidFill>
                  <a:srgbClr val="FFFFFF"/>
                </a:solidFill>
              </a:rPr>
              <a:t>K</a:t>
            </a:r>
            <a:r>
              <a:rPr lang="en-US" sz="3700" kern="1200" dirty="0">
                <a:solidFill>
                  <a:srgbClr val="FFFFFF"/>
                </a:solidFill>
                <a:latin typeface="+mj-lt"/>
                <a:ea typeface="+mj-ea"/>
                <a:cs typeface="+mj-cs"/>
              </a:rPr>
              <a:t>ey </a:t>
            </a:r>
            <a:r>
              <a:rPr lang="en-US" sz="3700" u="sng" kern="1200" dirty="0">
                <a:solidFill>
                  <a:srgbClr val="FFFFFF"/>
                </a:solidFill>
                <a:latin typeface="+mj-lt"/>
                <a:ea typeface="+mj-ea"/>
                <a:cs typeface="+mj-cs"/>
              </a:rPr>
              <a:t>business</a:t>
            </a:r>
            <a:r>
              <a:rPr lang="en-US" sz="3700" kern="1200" dirty="0">
                <a:solidFill>
                  <a:srgbClr val="FFFFFF"/>
                </a:solidFill>
                <a:latin typeface="+mj-lt"/>
                <a:ea typeface="+mj-ea"/>
                <a:cs typeface="+mj-cs"/>
              </a:rPr>
              <a:t> advantages of the concept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2 Marcador de contenido"/>
          <p:cNvSpPr>
            <a:spLocks noGrp="1"/>
          </p:cNvSpPr>
          <p:nvPr>
            <p:ph type="body" sz="quarter" idx="13"/>
          </p:nvPr>
        </p:nvSpPr>
        <p:spPr>
          <a:xfrm>
            <a:off x="3335481" y="591344"/>
            <a:ext cx="5179868" cy="5585619"/>
          </a:xfrm>
        </p:spPr>
        <p:txBody>
          <a:bodyPr vert="horz" lIns="91440" tIns="45720" rIns="91440" bIns="45720" rtlCol="0" anchor="ctr">
            <a:normAutofit/>
          </a:bodyPr>
          <a:lstStyle/>
          <a:p>
            <a:pPr marL="0" indent="-228600" eaLnBrk="1" hangingPunct="1">
              <a:lnSpc>
                <a:spcPct val="90000"/>
              </a:lnSpc>
              <a:spcBef>
                <a:spcPts val="0"/>
              </a:spcBef>
              <a:spcAft>
                <a:spcPts val="600"/>
              </a:spcAft>
            </a:pPr>
            <a:r>
              <a:rPr lang="en-US" b="1" dirty="0"/>
              <a:t>Key Advantages</a:t>
            </a:r>
            <a:endParaRPr lang="en-US"/>
          </a:p>
          <a:p>
            <a:pPr marL="342900" lvl="1" indent="-228600" eaLnBrk="1" hangingPunct="1">
              <a:lnSpc>
                <a:spcPct val="90000"/>
              </a:lnSpc>
              <a:spcBef>
                <a:spcPts val="0"/>
              </a:spcBef>
              <a:spcAft>
                <a:spcPts val="600"/>
              </a:spcAft>
              <a:buFont typeface="Arial" panose="020B0604020202020204" pitchFamily="34" charset="0"/>
              <a:buChar char="•"/>
            </a:pPr>
            <a:r>
              <a:rPr lang="en-US" dirty="0"/>
              <a:t>Grow your infrastructure as </a:t>
            </a:r>
            <a:r>
              <a:rPr lang="en-US" u="sng" dirty="0"/>
              <a:t>quickly</a:t>
            </a:r>
            <a:r>
              <a:rPr lang="en-US" dirty="0"/>
              <a:t> as you do (but not faster!)</a:t>
            </a:r>
            <a:endParaRPr lang="en-US"/>
          </a:p>
          <a:p>
            <a:pPr marL="342900" lvl="1" indent="-228600" eaLnBrk="1" hangingPunct="1">
              <a:lnSpc>
                <a:spcPct val="90000"/>
              </a:lnSpc>
              <a:spcBef>
                <a:spcPts val="0"/>
              </a:spcBef>
              <a:spcAft>
                <a:spcPts val="600"/>
              </a:spcAft>
              <a:buFont typeface="Arial" panose="020B0604020202020204" pitchFamily="34" charset="0"/>
              <a:buChar char="•"/>
            </a:pPr>
            <a:endParaRPr lang="en-US"/>
          </a:p>
          <a:p>
            <a:pPr marL="342900" lvl="1" indent="-228600" eaLnBrk="1" hangingPunct="1">
              <a:lnSpc>
                <a:spcPct val="90000"/>
              </a:lnSpc>
              <a:spcBef>
                <a:spcPts val="0"/>
              </a:spcBef>
              <a:spcAft>
                <a:spcPts val="600"/>
              </a:spcAft>
              <a:buFont typeface="Arial" panose="020B0604020202020204" pitchFamily="34" charset="0"/>
              <a:buChar char="•"/>
            </a:pPr>
            <a:r>
              <a:rPr lang="en-US" b="1" dirty="0"/>
              <a:t>Pay for what you use</a:t>
            </a:r>
            <a:r>
              <a:rPr lang="en-US" dirty="0"/>
              <a:t>; No up-front investment</a:t>
            </a:r>
            <a:endParaRPr lang="en-US"/>
          </a:p>
          <a:p>
            <a:pPr marL="342900" lvl="1" indent="-228600" eaLnBrk="1" hangingPunct="1">
              <a:lnSpc>
                <a:spcPct val="90000"/>
              </a:lnSpc>
              <a:spcBef>
                <a:spcPts val="0"/>
              </a:spcBef>
              <a:spcAft>
                <a:spcPts val="600"/>
              </a:spcAft>
              <a:buFont typeface="Arial" panose="020B0604020202020204" pitchFamily="34" charset="0"/>
              <a:buChar char="•"/>
            </a:pPr>
            <a:endParaRPr lang="en-US"/>
          </a:p>
          <a:p>
            <a:pPr marL="342900" lvl="1" indent="-228600" eaLnBrk="1" hangingPunct="1">
              <a:lnSpc>
                <a:spcPct val="90000"/>
              </a:lnSpc>
              <a:spcBef>
                <a:spcPts val="0"/>
              </a:spcBef>
              <a:spcAft>
                <a:spcPts val="600"/>
              </a:spcAft>
              <a:buFont typeface="Arial" panose="020B0604020202020204" pitchFamily="34" charset="0"/>
              <a:buChar char="•"/>
            </a:pPr>
            <a:r>
              <a:rPr lang="en-US" b="1" dirty="0"/>
              <a:t>Global</a:t>
            </a:r>
            <a:r>
              <a:rPr lang="en-US" dirty="0"/>
              <a:t>: be local everywhere, lower latencies, better performance. Quicker response </a:t>
            </a:r>
            <a:r>
              <a:rPr lang="en-US" dirty="0">
                <a:sym typeface="Wingdings"/>
              </a:rPr>
              <a:t></a:t>
            </a:r>
            <a:r>
              <a:rPr lang="en-US" dirty="0"/>
              <a:t> happier customers.</a:t>
            </a:r>
            <a:endParaRPr lang="en-US"/>
          </a:p>
        </p:txBody>
      </p:sp>
      <p:sp>
        <p:nvSpPr>
          <p:cNvPr id="5" name="Slide Number Placeholder 4"/>
          <p:cNvSpPr>
            <a:spLocks noGrp="1"/>
          </p:cNvSpPr>
          <p:nvPr>
            <p:ph type="sldNum" sz="quarter" idx="4294967295"/>
          </p:nvPr>
        </p:nvSpPr>
        <p:spPr>
          <a:xfrm>
            <a:off x="7156173" y="6356350"/>
            <a:ext cx="1359176" cy="365125"/>
          </a:xfrm>
        </p:spPr>
        <p:txBody>
          <a:bodyPr vert="horz" lIns="91440" tIns="45720" rIns="91440" bIns="45720" rtlCol="0" anchor="ctr">
            <a:normAutofit/>
          </a:bodyPr>
          <a:lstStyle/>
          <a:p>
            <a:pPr eaLnBrk="1" hangingPunct="1">
              <a:spcAft>
                <a:spcPts val="600"/>
              </a:spcAft>
              <a:defRPr/>
            </a:pPr>
            <a:fld id="{FD130D1D-7212-425F-9B9A-1FB940D47040}" type="slidenum">
              <a:rPr lang="en-US" smtClean="0">
                <a:solidFill>
                  <a:schemeClr val="tx1">
                    <a:tint val="75000"/>
                  </a:schemeClr>
                </a:solidFill>
                <a:latin typeface="+mn-lt"/>
                <a:cs typeface="+mn-cs"/>
              </a:rPr>
              <a:pPr eaLnBrk="1" hangingPunct="1">
                <a:spcAft>
                  <a:spcPts val="600"/>
                </a:spcAft>
                <a:defRPr/>
              </a:pPr>
              <a:t>11</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1019329991"/>
      </p:ext>
    </p:extLst>
  </p:cSld>
  <p:clrMapOvr>
    <a:masterClrMapping/>
  </p:clrMapOvr>
  <mc:AlternateContent xmlns:mc="http://schemas.openxmlformats.org/markup-compatibility/2006" xmlns:p14="http://schemas.microsoft.com/office/powerpoint/2010/main">
    <mc:Choice Requires="p14">
      <p:transition spd="slow" p14:dur="2000" advTm="28939"/>
    </mc:Choice>
    <mc:Fallback xmlns="">
      <p:transition spd="slow" advTm="289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sz="3100" kern="1200">
                <a:solidFill>
                  <a:srgbClr val="FFFFFF"/>
                </a:solidFill>
                <a:latin typeface="+mj-lt"/>
                <a:ea typeface="+mj-ea"/>
                <a:cs typeface="+mj-cs"/>
              </a:rPr>
              <a:t>Infrastructure as a Service (IaaS)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2 Marcador de contenido"/>
          <p:cNvSpPr>
            <a:spLocks noGrp="1"/>
          </p:cNvSpPr>
          <p:nvPr>
            <p:ph type="body" sz="quarter" idx="13"/>
          </p:nvPr>
        </p:nvSpPr>
        <p:spPr>
          <a:xfrm>
            <a:off x="3335481" y="591344"/>
            <a:ext cx="5179868" cy="5585619"/>
          </a:xfrm>
        </p:spPr>
        <p:txBody>
          <a:bodyPr vert="horz" lIns="91440" tIns="45720" rIns="91440" bIns="45720" rtlCol="0" anchor="ctr">
            <a:normAutofit/>
          </a:bodyPr>
          <a:lstStyle/>
          <a:p>
            <a:pPr indent="-228600" eaLnBrk="1" hangingPunct="1">
              <a:lnSpc>
                <a:spcPct val="90000"/>
              </a:lnSpc>
            </a:pPr>
            <a:r>
              <a:rPr lang="en-US" sz="2000" b="1" dirty="0" err="1"/>
              <a:t>Iaas</a:t>
            </a:r>
            <a:endParaRPr lang="en-US" sz="2000" dirty="0"/>
          </a:p>
          <a:p>
            <a:pPr lvl="1" indent="-228600" eaLnBrk="1" hangingPunct="1">
              <a:lnSpc>
                <a:spcPct val="90000"/>
              </a:lnSpc>
              <a:buFont typeface="Arial" panose="020B0604020202020204" pitchFamily="34" charset="0"/>
              <a:buChar char="•"/>
            </a:pPr>
            <a:r>
              <a:rPr lang="en-US" sz="2000" b="1" dirty="0"/>
              <a:t>Physical layer </a:t>
            </a:r>
            <a:r>
              <a:rPr lang="en-US" sz="2000" dirty="0"/>
              <a:t>(servers, switches, storage devices)</a:t>
            </a:r>
          </a:p>
          <a:p>
            <a:pPr lvl="1" indent="-228600" eaLnBrk="1" hangingPunct="1">
              <a:lnSpc>
                <a:spcPct val="90000"/>
              </a:lnSpc>
              <a:buFont typeface="Arial" panose="020B0604020202020204" pitchFamily="34" charset="0"/>
              <a:buChar char="•"/>
            </a:pPr>
            <a:r>
              <a:rPr lang="en-US" sz="2000" b="1" dirty="0" err="1"/>
              <a:t>Virtualisation</a:t>
            </a:r>
            <a:r>
              <a:rPr lang="en-US" sz="2000" b="1" dirty="0"/>
              <a:t> layer </a:t>
            </a:r>
            <a:r>
              <a:rPr lang="en-US" sz="2000" dirty="0"/>
              <a:t>(virtual machines, hypervisors, etc.)</a:t>
            </a:r>
          </a:p>
          <a:p>
            <a:pPr indent="-228600" eaLnBrk="1" hangingPunct="1">
              <a:lnSpc>
                <a:spcPct val="90000"/>
              </a:lnSpc>
            </a:pPr>
            <a:endParaRPr lang="en-US" sz="2000" b="1" dirty="0"/>
          </a:p>
          <a:p>
            <a:pPr indent="-228600" eaLnBrk="1" hangingPunct="1">
              <a:lnSpc>
                <a:spcPct val="90000"/>
              </a:lnSpc>
            </a:pPr>
            <a:r>
              <a:rPr lang="en-US" sz="2000" b="1" dirty="0"/>
              <a:t>Unlimited</a:t>
            </a:r>
            <a:r>
              <a:rPr lang="en-US" sz="2000" dirty="0"/>
              <a:t> (in practical terms!) on-demand scalability </a:t>
            </a:r>
          </a:p>
          <a:p>
            <a:pPr indent="-228600" eaLnBrk="1" hangingPunct="1">
              <a:lnSpc>
                <a:spcPct val="90000"/>
              </a:lnSpc>
            </a:pPr>
            <a:endParaRPr lang="en-US" sz="2000" b="1" dirty="0"/>
          </a:p>
          <a:p>
            <a:pPr indent="-228600" eaLnBrk="1" hangingPunct="1">
              <a:lnSpc>
                <a:spcPct val="90000"/>
              </a:lnSpc>
            </a:pPr>
            <a:r>
              <a:rPr lang="en-US" sz="2000" b="1" dirty="0"/>
              <a:t>Great flexibility </a:t>
            </a:r>
            <a:r>
              <a:rPr lang="en-US" sz="2000" dirty="0"/>
              <a:t>in terms of operating systems, applications and servers configurations (configuration templates are common).</a:t>
            </a:r>
          </a:p>
          <a:p>
            <a:pPr indent="-228600" eaLnBrk="1" hangingPunct="1">
              <a:lnSpc>
                <a:spcPct val="90000"/>
              </a:lnSpc>
            </a:pPr>
            <a:endParaRPr lang="en-US" sz="2000" dirty="0"/>
          </a:p>
          <a:p>
            <a:pPr indent="-228600" eaLnBrk="1" hangingPunct="1">
              <a:lnSpc>
                <a:spcPct val="90000"/>
              </a:lnSpc>
            </a:pPr>
            <a:r>
              <a:rPr lang="en-US" sz="2000" dirty="0"/>
              <a:t>Example: </a:t>
            </a:r>
            <a:r>
              <a:rPr lang="en-US" sz="2000" i="1" dirty="0"/>
              <a:t>Amazon Web Services (AWS).</a:t>
            </a:r>
          </a:p>
        </p:txBody>
      </p:sp>
      <p:sp>
        <p:nvSpPr>
          <p:cNvPr id="5" name="Slide Number Placeholder 4"/>
          <p:cNvSpPr>
            <a:spLocks noGrp="1"/>
          </p:cNvSpPr>
          <p:nvPr>
            <p:ph type="sldNum" sz="quarter" idx="4294967295"/>
          </p:nvPr>
        </p:nvSpPr>
        <p:spPr>
          <a:xfrm>
            <a:off x="7156173" y="6356350"/>
            <a:ext cx="1359176" cy="365125"/>
          </a:xfrm>
        </p:spPr>
        <p:txBody>
          <a:bodyPr vert="horz" lIns="91440" tIns="45720" rIns="91440" bIns="45720" rtlCol="0" anchor="ctr">
            <a:normAutofit/>
          </a:bodyPr>
          <a:lstStyle/>
          <a:p>
            <a:pPr eaLnBrk="1" hangingPunct="1">
              <a:spcAft>
                <a:spcPts val="600"/>
              </a:spcAft>
              <a:defRPr/>
            </a:pPr>
            <a:fld id="{FD130D1D-7212-425F-9B9A-1FB940D47040}" type="slidenum">
              <a:rPr lang="en-US" smtClean="0">
                <a:solidFill>
                  <a:schemeClr val="tx1">
                    <a:tint val="75000"/>
                  </a:schemeClr>
                </a:solidFill>
                <a:latin typeface="+mn-lt"/>
                <a:cs typeface="+mn-cs"/>
              </a:rPr>
              <a:pPr eaLnBrk="1" hangingPunct="1">
                <a:spcAft>
                  <a:spcPts val="600"/>
                </a:spcAft>
                <a:defRPr/>
              </a:pPr>
              <a:t>12</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3844707088"/>
      </p:ext>
    </p:extLst>
  </p:cSld>
  <p:clrMapOvr>
    <a:masterClrMapping/>
  </p:clrMapOvr>
  <mc:AlternateContent xmlns:mc="http://schemas.openxmlformats.org/markup-compatibility/2006" xmlns:p14="http://schemas.microsoft.com/office/powerpoint/2010/main">
    <mc:Choice Requires="p14">
      <p:transition spd="slow" p14:dur="2000" advTm="56823"/>
    </mc:Choice>
    <mc:Fallback xmlns="">
      <p:transition spd="slow" advTm="5682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950" y="0"/>
            <a:ext cx="6118093"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5902" y="1839884"/>
            <a:ext cx="6118095"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90134" y="832294"/>
            <a:ext cx="6857999" cy="5192552"/>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749748" y="457200"/>
            <a:ext cx="7644503" cy="5943600"/>
          </a:xfrm>
          <a:prstGeom prst="rect">
            <a:avLst/>
          </a:prstGeom>
        </p:spPr>
      </p:pic>
      <p:sp>
        <p:nvSpPr>
          <p:cNvPr id="5" name="Slide Number Placeholder 4"/>
          <p:cNvSpPr>
            <a:spLocks noGrp="1"/>
          </p:cNvSpPr>
          <p:nvPr>
            <p:ph type="sldNum" sz="quarter" idx="4294967295"/>
          </p:nvPr>
        </p:nvSpPr>
        <p:spPr>
          <a:xfrm>
            <a:off x="8778240" y="6455664"/>
            <a:ext cx="336042" cy="365125"/>
          </a:xfrm>
        </p:spPr>
        <p:txBody>
          <a:bodyPr vert="horz" lIns="91440" tIns="45720" rIns="91440" bIns="45720" rtlCol="0" anchor="ctr">
            <a:normAutofit/>
          </a:bodyPr>
          <a:lstStyle/>
          <a:p>
            <a:pPr eaLnBrk="1" hangingPunct="1">
              <a:spcAft>
                <a:spcPts val="600"/>
              </a:spcAft>
            </a:pPr>
            <a:fld id="{C1989101-9251-4125-82A4-86E14C39BACD}" type="slidenum">
              <a:rPr lang="en-US" sz="1000">
                <a:solidFill>
                  <a:srgbClr val="FFFFFF"/>
                </a:solidFill>
                <a:latin typeface="+mn-lt"/>
                <a:cs typeface="+mn-cs"/>
              </a:rPr>
              <a:pPr eaLnBrk="1" hangingPunct="1">
                <a:spcAft>
                  <a:spcPts val="600"/>
                </a:spcAft>
              </a:pPr>
              <a:t>13</a:t>
            </a:fld>
            <a:endParaRPr lang="en-US" sz="1000">
              <a:solidFill>
                <a:srgbClr val="FFFFFF"/>
              </a:solidFill>
              <a:latin typeface="+mn-lt"/>
              <a:cs typeface="+mn-cs"/>
            </a:endParaRPr>
          </a:p>
        </p:txBody>
      </p:sp>
    </p:spTree>
    <p:extLst>
      <p:ext uri="{BB962C8B-B14F-4D97-AF65-F5344CB8AC3E}">
        <p14:creationId xmlns:p14="http://schemas.microsoft.com/office/powerpoint/2010/main" val="1514514545"/>
      </p:ext>
    </p:extLst>
  </p:cSld>
  <p:clrMapOvr>
    <a:masterClrMapping/>
  </p:clrMapOvr>
  <mc:AlternateContent xmlns:mc="http://schemas.openxmlformats.org/markup-compatibility/2006" xmlns:p14="http://schemas.microsoft.com/office/powerpoint/2010/main">
    <mc:Choice Requires="p14">
      <p:transition spd="slow" p14:dur="2000" advTm="91777"/>
    </mc:Choice>
    <mc:Fallback xmlns="">
      <p:transition spd="slow" advTm="9177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4" name="Rectangle 2"/>
          <p:cNvSpPr>
            <a:spLocks noGrp="1" noChangeArrowheads="1"/>
          </p:cNvSpPr>
          <p:nvPr>
            <p:ph type="title"/>
          </p:nvPr>
        </p:nvSpPr>
        <p:spPr>
          <a:xfrm>
            <a:off x="515125" y="1153572"/>
            <a:ext cx="2400300" cy="4461163"/>
          </a:xfrm>
        </p:spPr>
        <p:txBody>
          <a:bodyPr>
            <a:normAutofit/>
          </a:bodyPr>
          <a:lstStyle/>
          <a:p>
            <a:pPr eaLnBrk="1" hangingPunct="1"/>
            <a:r>
              <a:rPr lang="en-US" altLang="en-US" sz="3700" b="1" dirty="0">
                <a:solidFill>
                  <a:srgbClr val="FFFFFF"/>
                </a:solidFill>
              </a:rPr>
              <a:t>Historical Cloud Computing Security Incidents</a:t>
            </a:r>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2"/>
          <p:cNvSpPr>
            <a:spLocks noGrp="1"/>
          </p:cNvSpPr>
          <p:nvPr>
            <p:ph sz="quarter" idx="1"/>
            <p:custDataLst>
              <p:tags r:id="rId1"/>
            </p:custDataLst>
          </p:nvPr>
        </p:nvSpPr>
        <p:spPr>
          <a:xfrm>
            <a:off x="3335481" y="591344"/>
            <a:ext cx="5179868" cy="5585619"/>
          </a:xfrm>
        </p:spPr>
        <p:txBody>
          <a:bodyPr anchor="ctr">
            <a:normAutofit/>
          </a:bodyPr>
          <a:lstStyle/>
          <a:p>
            <a:pPr>
              <a:lnSpc>
                <a:spcPct val="90000"/>
              </a:lnSpc>
              <a:buClr>
                <a:schemeClr val="accent6">
                  <a:lumMod val="75000"/>
                </a:schemeClr>
              </a:buClr>
              <a:buFont typeface="Wingdings" panose="05000000000000000000" pitchFamily="2" charset="2"/>
              <a:buChar char=""/>
              <a:defRPr/>
            </a:pPr>
            <a:r>
              <a:rPr lang="en-US" sz="2500" dirty="0"/>
              <a:t>Adobe SaaS cloud breach</a:t>
            </a:r>
          </a:p>
          <a:p>
            <a:pPr marL="0" indent="0">
              <a:lnSpc>
                <a:spcPct val="90000"/>
              </a:lnSpc>
              <a:buClr>
                <a:schemeClr val="accent6">
                  <a:lumMod val="75000"/>
                </a:schemeClr>
              </a:buClr>
              <a:buFont typeface="Arial" panose="020B0604020202020204" pitchFamily="34" charset="0"/>
              <a:buNone/>
              <a:defRPr/>
            </a:pPr>
            <a:r>
              <a:rPr lang="en-US" sz="2500" dirty="0">
                <a:hlinkClick r:id="rId4"/>
              </a:rPr>
              <a:t>http://krebsonsecurity.com/2013/10/adobe-breach-impacted-at-least-38-million-users/</a:t>
            </a:r>
            <a:r>
              <a:rPr lang="en-US" sz="2500" dirty="0"/>
              <a:t> </a:t>
            </a:r>
          </a:p>
          <a:p>
            <a:pPr>
              <a:lnSpc>
                <a:spcPct val="90000"/>
              </a:lnSpc>
              <a:buClr>
                <a:schemeClr val="accent6">
                  <a:lumMod val="75000"/>
                </a:schemeClr>
              </a:buClr>
              <a:buFont typeface="Wingdings" panose="05000000000000000000" pitchFamily="2" charset="2"/>
              <a:buChar char=""/>
              <a:defRPr/>
            </a:pPr>
            <a:r>
              <a:rPr lang="en-US" sz="2500" dirty="0"/>
              <a:t>Google : was forced to hand over data to govt</a:t>
            </a:r>
          </a:p>
          <a:p>
            <a:pPr marL="0" indent="0">
              <a:lnSpc>
                <a:spcPct val="90000"/>
              </a:lnSpc>
              <a:buClr>
                <a:schemeClr val="accent6">
                  <a:lumMod val="75000"/>
                </a:schemeClr>
              </a:buClr>
              <a:buFont typeface="Arial" panose="020B0604020202020204" pitchFamily="34" charset="0"/>
              <a:buNone/>
              <a:defRPr/>
            </a:pPr>
            <a:r>
              <a:rPr lang="en-US" sz="2500" dirty="0">
                <a:hlinkClick r:id="rId5"/>
              </a:rPr>
              <a:t>http://www.guardian.co.uk/technology/2012/apr/15/web-freedom-threat-google-brin</a:t>
            </a:r>
            <a:r>
              <a:rPr lang="en-US" sz="2500" dirty="0"/>
              <a:t> </a:t>
            </a:r>
          </a:p>
          <a:p>
            <a:pPr>
              <a:lnSpc>
                <a:spcPct val="90000"/>
              </a:lnSpc>
              <a:buClr>
                <a:schemeClr val="accent6">
                  <a:lumMod val="75000"/>
                </a:schemeClr>
              </a:buClr>
              <a:buFont typeface="Wingdings" panose="05000000000000000000" pitchFamily="2" charset="2"/>
              <a:buChar char=""/>
              <a:defRPr/>
            </a:pPr>
            <a:r>
              <a:rPr lang="en-NZ" sz="2500" dirty="0"/>
              <a:t>NSA (National Security Agency) has all of your email</a:t>
            </a:r>
          </a:p>
          <a:p>
            <a:pPr marL="0" indent="0">
              <a:lnSpc>
                <a:spcPct val="90000"/>
              </a:lnSpc>
              <a:buFont typeface="Arial" panose="020B0604020202020204" pitchFamily="34" charset="0"/>
              <a:buNone/>
              <a:defRPr/>
            </a:pPr>
            <a:r>
              <a:rPr lang="en-NZ" sz="2500" dirty="0">
                <a:hlinkClick r:id="rId6"/>
              </a:rPr>
              <a:t>http://www.guardian.co.uk/commentisfree/cifamerica/2012/apr/26/how-national-security-agency-gone-rogue</a:t>
            </a:r>
            <a:r>
              <a:rPr lang="en-NZ" sz="2500" dirty="0"/>
              <a:t> </a:t>
            </a:r>
          </a:p>
          <a:p>
            <a:pPr marL="0" indent="0">
              <a:lnSpc>
                <a:spcPct val="90000"/>
              </a:lnSpc>
              <a:buFont typeface="Arial" panose="020B0604020202020204" pitchFamily="34" charset="0"/>
              <a:buNone/>
              <a:defRPr/>
            </a:pPr>
            <a:endParaRPr lang="en-US" sz="2500" dirty="0"/>
          </a:p>
        </p:txBody>
      </p:sp>
      <p:sp>
        <p:nvSpPr>
          <p:cNvPr id="30722"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A10B275E-AC97-4045-88B5-E1CCC1717CDE}" type="slidenum">
              <a:rPr lang="en-US" altLang="en-US" sz="1800">
                <a:latin typeface="Times New Roman" panose="02020603050405020304" pitchFamily="18" charset="0"/>
              </a:rPr>
              <a:pPr>
                <a:lnSpc>
                  <a:spcPct val="90000"/>
                </a:lnSpc>
                <a:spcBef>
                  <a:spcPct val="0"/>
                </a:spcBef>
                <a:spcAft>
                  <a:spcPts val="600"/>
                </a:spcAft>
                <a:buFontTx/>
                <a:buNone/>
              </a:pPr>
              <a:t>14</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3029"/>
    </mc:Choice>
    <mc:Fallback xmlns="">
      <p:transition spd="slow" advTm="7302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4" name="Rectangle 2"/>
          <p:cNvSpPr>
            <a:spLocks noGrp="1" noChangeArrowheads="1"/>
          </p:cNvSpPr>
          <p:nvPr>
            <p:ph type="title"/>
          </p:nvPr>
        </p:nvSpPr>
        <p:spPr>
          <a:xfrm>
            <a:off x="515125" y="1153572"/>
            <a:ext cx="2400300" cy="4461163"/>
          </a:xfrm>
        </p:spPr>
        <p:txBody>
          <a:bodyPr>
            <a:normAutofit/>
          </a:bodyPr>
          <a:lstStyle/>
          <a:p>
            <a:pPr eaLnBrk="1" hangingPunct="1"/>
            <a:r>
              <a:rPr lang="en-US" altLang="en-US" sz="3700" b="1">
                <a:solidFill>
                  <a:srgbClr val="FFFFFF"/>
                </a:solidFill>
              </a:rPr>
              <a:t>Cloud Computing Security Incidents - cont</a:t>
            </a:r>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2"/>
          <p:cNvSpPr>
            <a:spLocks noGrp="1"/>
          </p:cNvSpPr>
          <p:nvPr>
            <p:ph sz="quarter" idx="1"/>
            <p:custDataLst>
              <p:tags r:id="rId1"/>
            </p:custDataLst>
          </p:nvPr>
        </p:nvSpPr>
        <p:spPr>
          <a:xfrm>
            <a:off x="3335481" y="591344"/>
            <a:ext cx="5179868" cy="5585619"/>
          </a:xfrm>
        </p:spPr>
        <p:txBody>
          <a:bodyPr anchor="ctr">
            <a:normAutofit lnSpcReduction="10000"/>
          </a:bodyPr>
          <a:lstStyle/>
          <a:p>
            <a:pPr>
              <a:lnSpc>
                <a:spcPct val="90000"/>
              </a:lnSpc>
              <a:buClr>
                <a:schemeClr val="accent6">
                  <a:lumMod val="75000"/>
                </a:schemeClr>
              </a:buClr>
              <a:buFont typeface="Wingdings" panose="05000000000000000000" pitchFamily="2" charset="2"/>
              <a:buChar char=""/>
              <a:defRPr/>
            </a:pPr>
            <a:endParaRPr lang="en-NZ" sz="1800" dirty="0"/>
          </a:p>
          <a:p>
            <a:pPr>
              <a:lnSpc>
                <a:spcPct val="90000"/>
              </a:lnSpc>
              <a:buClr>
                <a:schemeClr val="accent6">
                  <a:lumMod val="75000"/>
                </a:schemeClr>
              </a:buClr>
              <a:buFont typeface="Wingdings" panose="05000000000000000000" pitchFamily="2" charset="2"/>
              <a:buChar char=""/>
              <a:defRPr/>
            </a:pPr>
            <a:r>
              <a:rPr lang="en-US" sz="1800" dirty="0"/>
              <a:t>Apple iCloud breach</a:t>
            </a:r>
          </a:p>
          <a:p>
            <a:pPr marL="0" indent="0">
              <a:lnSpc>
                <a:spcPct val="90000"/>
              </a:lnSpc>
              <a:buClr>
                <a:schemeClr val="accent6">
                  <a:lumMod val="75000"/>
                </a:schemeClr>
              </a:buClr>
              <a:buNone/>
              <a:defRPr/>
            </a:pPr>
            <a:r>
              <a:rPr lang="en-US" sz="1800" dirty="0">
                <a:hlinkClick r:id="rId4"/>
              </a:rPr>
              <a:t>https://www.neovera.com/icloud-security-breach-learn-anything/</a:t>
            </a:r>
            <a:endParaRPr lang="en-US" sz="1800" dirty="0"/>
          </a:p>
          <a:p>
            <a:pPr marL="0" indent="0">
              <a:lnSpc>
                <a:spcPct val="90000"/>
              </a:lnSpc>
              <a:buClr>
                <a:schemeClr val="accent6">
                  <a:lumMod val="75000"/>
                </a:schemeClr>
              </a:buClr>
              <a:buNone/>
              <a:defRPr/>
            </a:pPr>
            <a:endParaRPr lang="en-NZ" sz="1800" dirty="0"/>
          </a:p>
          <a:p>
            <a:pPr>
              <a:lnSpc>
                <a:spcPct val="90000"/>
              </a:lnSpc>
              <a:buClr>
                <a:schemeClr val="accent6">
                  <a:lumMod val="75000"/>
                </a:schemeClr>
              </a:buClr>
              <a:buFont typeface="Wingdings" panose="05000000000000000000" pitchFamily="2" charset="2"/>
              <a:buChar char=""/>
              <a:defRPr/>
            </a:pPr>
            <a:r>
              <a:rPr lang="en-NZ" sz="1800" dirty="0"/>
              <a:t>In April 2016, the National Electoral Institute of Mexico was the victim of a breach that saw over 93 million voter registration records compromised due to a poorly configured database.</a:t>
            </a:r>
          </a:p>
          <a:p>
            <a:pPr marL="0" indent="0">
              <a:lnSpc>
                <a:spcPct val="90000"/>
              </a:lnSpc>
              <a:buClr>
                <a:schemeClr val="accent6">
                  <a:lumMod val="75000"/>
                </a:schemeClr>
              </a:buClr>
              <a:buNone/>
              <a:defRPr/>
            </a:pPr>
            <a:r>
              <a:rPr lang="en-NZ" sz="1800" dirty="0">
                <a:hlinkClick r:id="rId5"/>
              </a:rPr>
              <a:t>https://blog.storagecraft.com/7-infamous-cloud-security-breaches/</a:t>
            </a:r>
            <a:endParaRPr lang="en-NZ" sz="1800" dirty="0"/>
          </a:p>
          <a:p>
            <a:pPr>
              <a:lnSpc>
                <a:spcPct val="90000"/>
              </a:lnSpc>
              <a:buClr>
                <a:schemeClr val="accent6">
                  <a:lumMod val="75000"/>
                </a:schemeClr>
              </a:buClr>
              <a:buFont typeface="Wingdings" panose="05000000000000000000" pitchFamily="2" charset="2"/>
              <a:buChar char=""/>
              <a:defRPr/>
            </a:pPr>
            <a:r>
              <a:rPr lang="en-NZ" sz="1800" dirty="0"/>
              <a:t>2021:  </a:t>
            </a:r>
          </a:p>
          <a:p>
            <a:pPr lvl="1">
              <a:lnSpc>
                <a:spcPct val="90000"/>
              </a:lnSpc>
              <a:buClr>
                <a:schemeClr val="accent6">
                  <a:lumMod val="75000"/>
                </a:schemeClr>
              </a:buClr>
              <a:buFont typeface="Wingdings" panose="05000000000000000000" pitchFamily="2" charset="2"/>
              <a:buChar char=""/>
              <a:defRPr/>
            </a:pPr>
            <a:r>
              <a:rPr lang="en-NZ" sz="1800" dirty="0"/>
              <a:t>Reserve Bank of New Zealand  commercial and  customer information exposure </a:t>
            </a:r>
          </a:p>
          <a:p>
            <a:pPr marL="457200" lvl="1" indent="0">
              <a:lnSpc>
                <a:spcPct val="90000"/>
              </a:lnSpc>
              <a:buClr>
                <a:schemeClr val="accent6">
                  <a:lumMod val="75000"/>
                </a:schemeClr>
              </a:buClr>
              <a:buNone/>
              <a:defRPr/>
            </a:pPr>
            <a:r>
              <a:rPr lang="en-NZ" sz="1800" dirty="0"/>
              <a:t>https://www.bankinfosecurity.com/reserve-bank-new-zealand-investigates-data-breach-a-15737</a:t>
            </a:r>
          </a:p>
          <a:p>
            <a:pPr lvl="1">
              <a:lnSpc>
                <a:spcPct val="90000"/>
              </a:lnSpc>
              <a:buClr>
                <a:schemeClr val="accent6">
                  <a:lumMod val="75000"/>
                </a:schemeClr>
              </a:buClr>
              <a:buFont typeface="Wingdings" panose="05000000000000000000" pitchFamily="2" charset="2"/>
              <a:buChar char=""/>
              <a:defRPr/>
            </a:pPr>
            <a:r>
              <a:rPr lang="en-NZ" sz="1800" dirty="0"/>
              <a:t>Facebook personal data leakage (500m profiles compromised)</a:t>
            </a:r>
          </a:p>
          <a:p>
            <a:pPr marL="457200" lvl="1" indent="0">
              <a:lnSpc>
                <a:spcPct val="90000"/>
              </a:lnSpc>
              <a:buClr>
                <a:schemeClr val="accent6">
                  <a:lumMod val="75000"/>
                </a:schemeClr>
              </a:buClr>
              <a:buNone/>
              <a:defRPr/>
            </a:pPr>
            <a:r>
              <a:rPr lang="en-NZ" sz="1800" dirty="0"/>
              <a:t> https://www.businessinsider.com.au/stolen-data-of-533-million-facebook-users-leaked-online-2021-4?r=US&amp;IR=T</a:t>
            </a:r>
          </a:p>
          <a:p>
            <a:pPr marL="0" indent="0">
              <a:lnSpc>
                <a:spcPct val="90000"/>
              </a:lnSpc>
              <a:buClr>
                <a:schemeClr val="accent6">
                  <a:lumMod val="75000"/>
                </a:schemeClr>
              </a:buClr>
              <a:buNone/>
              <a:defRPr/>
            </a:pPr>
            <a:endParaRPr lang="en-US" sz="1000" dirty="0"/>
          </a:p>
          <a:p>
            <a:pPr marL="0" indent="0">
              <a:lnSpc>
                <a:spcPct val="90000"/>
              </a:lnSpc>
              <a:buFont typeface="Arial" panose="020B0604020202020204" pitchFamily="34" charset="0"/>
              <a:buNone/>
              <a:defRPr/>
            </a:pPr>
            <a:endParaRPr lang="en-US" sz="1000" dirty="0"/>
          </a:p>
        </p:txBody>
      </p:sp>
      <p:sp>
        <p:nvSpPr>
          <p:cNvPr id="30722"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A10B275E-AC97-4045-88B5-E1CCC1717CDE}" type="slidenum">
              <a:rPr lang="en-US" altLang="en-US" sz="1800">
                <a:latin typeface="Times New Roman" panose="02020603050405020304" pitchFamily="18" charset="0"/>
              </a:rPr>
              <a:pPr>
                <a:lnSpc>
                  <a:spcPct val="90000"/>
                </a:lnSpc>
                <a:spcBef>
                  <a:spcPct val="0"/>
                </a:spcBef>
                <a:spcAft>
                  <a:spcPts val="600"/>
                </a:spcAft>
                <a:buFontTx/>
                <a:buNone/>
              </a:pPr>
              <a:t>15</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151281322"/>
      </p:ext>
    </p:extLst>
  </p:cSld>
  <p:clrMapOvr>
    <a:masterClrMapping/>
  </p:clrMapOvr>
  <mc:AlternateContent xmlns:mc="http://schemas.openxmlformats.org/markup-compatibility/2006" xmlns:p14="http://schemas.microsoft.com/office/powerpoint/2010/main">
    <mc:Choice Requires="p14">
      <p:transition spd="slow" p14:dur="2000" advTm="25189"/>
    </mc:Choice>
    <mc:Fallback xmlns="">
      <p:transition spd="slow" advTm="2518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2" name="Rectangle 2"/>
          <p:cNvSpPr txBox="1">
            <a:spLocks noChangeArrowheads="1"/>
          </p:cNvSpPr>
          <p:nvPr/>
        </p:nvSpPr>
        <p:spPr bwMode="auto">
          <a:xfrm>
            <a:off x="515125" y="1153572"/>
            <a:ext cx="2400300" cy="4461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spcAft>
                <a:spcPts val="600"/>
              </a:spcAft>
              <a:buNone/>
            </a:pPr>
            <a:r>
              <a:rPr lang="en-US" altLang="en-US" sz="4400" b="1" kern="1200">
                <a:solidFill>
                  <a:srgbClr val="FFFFFF"/>
                </a:solidFill>
                <a:latin typeface="+mj-lt"/>
                <a:ea typeface="+mj-ea"/>
                <a:cs typeface="+mj-cs"/>
              </a:rPr>
              <a:t>Secure Cloud Computing – </a:t>
            </a:r>
          </a:p>
          <a:p>
            <a:pPr eaLnBrk="1" hangingPunct="1">
              <a:lnSpc>
                <a:spcPct val="90000"/>
              </a:lnSpc>
              <a:spcBef>
                <a:spcPct val="0"/>
              </a:spcBef>
              <a:spcAft>
                <a:spcPts val="600"/>
              </a:spcAft>
              <a:buNone/>
            </a:pPr>
            <a:r>
              <a:rPr lang="en-US" altLang="en-US" sz="4400" b="1" kern="1200">
                <a:solidFill>
                  <a:srgbClr val="FFFFFF"/>
                </a:solidFill>
                <a:latin typeface="+mj-lt"/>
                <a:ea typeface="+mj-ea"/>
                <a:cs typeface="+mj-cs"/>
              </a:rPr>
              <a:t>a twofold approach</a:t>
            </a:r>
          </a:p>
        </p:txBody>
      </p:sp>
      <p:sp>
        <p:nvSpPr>
          <p:cNvPr id="78" name="Arc 7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627" name="Content Placeholder 2"/>
          <p:cNvSpPr>
            <a:spLocks noGrp="1"/>
          </p:cNvSpPr>
          <p:nvPr>
            <p:ph idx="1"/>
          </p:nvPr>
        </p:nvSpPr>
        <p:spPr>
          <a:xfrm>
            <a:off x="3335481" y="591344"/>
            <a:ext cx="5179868" cy="5585619"/>
          </a:xfrm>
        </p:spPr>
        <p:txBody>
          <a:bodyPr vert="horz" lIns="91440" tIns="45720" rIns="91440" bIns="45720" rtlCol="0" anchor="ctr">
            <a:normAutofit/>
          </a:bodyPr>
          <a:lstStyle/>
          <a:p>
            <a:pPr indent="-228600" eaLnBrk="1" hangingPunct="1">
              <a:lnSpc>
                <a:spcPct val="90000"/>
              </a:lnSpc>
              <a:buClr>
                <a:schemeClr val="accent6">
                  <a:lumMod val="75000"/>
                </a:schemeClr>
              </a:buClr>
              <a:defRPr/>
            </a:pPr>
            <a:r>
              <a:rPr lang="en-US" altLang="en-US"/>
              <a:t>Cloud computing providers must ensure that their infrastructure is secure and that their clients’ data and applications are protected </a:t>
            </a:r>
          </a:p>
          <a:p>
            <a:pPr indent="-228600" eaLnBrk="1" hangingPunct="1">
              <a:lnSpc>
                <a:spcPct val="90000"/>
              </a:lnSpc>
              <a:buClr>
                <a:schemeClr val="accent6">
                  <a:lumMod val="75000"/>
                </a:schemeClr>
              </a:buClr>
              <a:defRPr/>
            </a:pPr>
            <a:endParaRPr lang="en-US" altLang="en-US"/>
          </a:p>
          <a:p>
            <a:pPr indent="-228600" eaLnBrk="1" hangingPunct="1">
              <a:lnSpc>
                <a:spcPct val="90000"/>
              </a:lnSpc>
              <a:buClr>
                <a:schemeClr val="accent6">
                  <a:lumMod val="75000"/>
                </a:schemeClr>
              </a:buClr>
              <a:defRPr/>
            </a:pPr>
            <a:r>
              <a:rPr lang="en-US" altLang="en-US"/>
              <a:t>The Customer must ensure that the provider has taken the proper security measures to protect their information.</a:t>
            </a:r>
          </a:p>
          <a:p>
            <a:pPr indent="-228600" eaLnBrk="1" hangingPunct="1">
              <a:lnSpc>
                <a:spcPct val="90000"/>
              </a:lnSpc>
              <a:defRPr/>
            </a:pPr>
            <a:endParaRPr lang="en-US" altLang="en-US"/>
          </a:p>
        </p:txBody>
      </p:sp>
      <p:sp>
        <p:nvSpPr>
          <p:cNvPr id="32771"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600"/>
              </a:spcAft>
              <a:buFontTx/>
              <a:buNone/>
            </a:pPr>
            <a:fld id="{3D0C6001-F560-4F86-8207-F2529CC9E703}" type="slidenum">
              <a:rPr lang="en-US" altLang="en-US" sz="1200">
                <a:solidFill>
                  <a:schemeClr val="tx1">
                    <a:tint val="75000"/>
                  </a:schemeClr>
                </a:solidFill>
                <a:latin typeface="+mn-lt"/>
                <a:cs typeface="+mn-cs"/>
              </a:rPr>
              <a:pPr eaLnBrk="1" hangingPunct="1">
                <a:spcBef>
                  <a:spcPct val="0"/>
                </a:spcBef>
                <a:spcAft>
                  <a:spcPts val="600"/>
                </a:spcAft>
                <a:buFontTx/>
                <a:buNone/>
              </a:pPr>
              <a:t>16</a:t>
            </a:fld>
            <a:endParaRPr lang="en-US" altLang="en-US" sz="1200">
              <a:solidFill>
                <a:schemeClr val="tx1">
                  <a:tint val="75000"/>
                </a:schemeClr>
              </a:solidFill>
              <a:latin typeface="+mn-lt"/>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52259"/>
    </mc:Choice>
    <mc:Fallback xmlns="">
      <p:transition spd="slow" advTm="522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kern="1200">
                <a:solidFill>
                  <a:srgbClr val="FFFFFF"/>
                </a:solidFill>
                <a:latin typeface="+mj-lt"/>
                <a:ea typeface="+mj-ea"/>
                <a:cs typeface="+mj-cs"/>
              </a:rPr>
              <a:t>Security Problems with IaaS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sz="quarter" idx="13"/>
          </p:nvPr>
        </p:nvSpPr>
        <p:spPr>
          <a:xfrm>
            <a:off x="3335481" y="591344"/>
            <a:ext cx="5179868" cy="5585619"/>
          </a:xfrm>
        </p:spPr>
        <p:txBody>
          <a:bodyPr vert="horz" lIns="91440" tIns="45720" rIns="91440" bIns="45720" rtlCol="0" anchor="ctr">
            <a:normAutofit/>
          </a:bodyPr>
          <a:lstStyle/>
          <a:p>
            <a:pPr indent="-228600" eaLnBrk="1" hangingPunct="1">
              <a:lnSpc>
                <a:spcPct val="90000"/>
              </a:lnSpc>
            </a:pPr>
            <a:r>
              <a:rPr lang="en-US" sz="1600" b="1" dirty="0"/>
              <a:t>Security</a:t>
            </a:r>
          </a:p>
          <a:p>
            <a:pPr lvl="1" indent="-228600" eaLnBrk="1" hangingPunct="1">
              <a:lnSpc>
                <a:spcPct val="90000"/>
              </a:lnSpc>
              <a:buFont typeface="Arial" panose="020B0604020202020204" pitchFamily="34" charset="0"/>
              <a:buChar char="•"/>
            </a:pPr>
            <a:r>
              <a:rPr lang="en-US" sz="1600" b="1" dirty="0"/>
              <a:t>Resources are shared</a:t>
            </a:r>
            <a:r>
              <a:rPr lang="en-US" sz="1600" dirty="0"/>
              <a:t>: no physical perimeter like in the old days</a:t>
            </a:r>
          </a:p>
          <a:p>
            <a:pPr lvl="1" indent="-228600" eaLnBrk="1" hangingPunct="1">
              <a:lnSpc>
                <a:spcPct val="90000"/>
              </a:lnSpc>
              <a:buFont typeface="Arial" panose="020B0604020202020204" pitchFamily="34" charset="0"/>
              <a:buChar char="•"/>
            </a:pPr>
            <a:r>
              <a:rPr lang="en-US" sz="1600" dirty="0"/>
              <a:t>Insider access</a:t>
            </a:r>
          </a:p>
          <a:p>
            <a:pPr lvl="1" indent="-228600" eaLnBrk="1" hangingPunct="1">
              <a:lnSpc>
                <a:spcPct val="90000"/>
              </a:lnSpc>
              <a:buFont typeface="Arial" panose="020B0604020202020204" pitchFamily="34" charset="0"/>
              <a:buChar char="•"/>
            </a:pPr>
            <a:r>
              <a:rPr lang="en-US" sz="1600" b="1" dirty="0"/>
              <a:t>Encryption</a:t>
            </a:r>
            <a:r>
              <a:rPr lang="en-US" sz="1600" dirty="0"/>
              <a:t>: who has the keys?</a:t>
            </a:r>
          </a:p>
          <a:p>
            <a:pPr lvl="1" indent="-228600" eaLnBrk="1" hangingPunct="1">
              <a:lnSpc>
                <a:spcPct val="90000"/>
              </a:lnSpc>
              <a:buFont typeface="Arial" panose="020B0604020202020204" pitchFamily="34" charset="0"/>
              <a:buChar char="•"/>
            </a:pPr>
            <a:r>
              <a:rPr lang="en-US" sz="1600" b="1" dirty="0"/>
              <a:t>Too many passwords</a:t>
            </a:r>
            <a:r>
              <a:rPr lang="en-US" sz="1600" dirty="0"/>
              <a:t>: need for a safe, single sign-on</a:t>
            </a:r>
          </a:p>
          <a:p>
            <a:pPr lvl="1" indent="-228600" eaLnBrk="1" hangingPunct="1">
              <a:lnSpc>
                <a:spcPct val="90000"/>
              </a:lnSpc>
              <a:buFont typeface="Arial" panose="020B0604020202020204" pitchFamily="34" charset="0"/>
              <a:buChar char="•"/>
            </a:pPr>
            <a:r>
              <a:rPr lang="en-US" sz="1600" dirty="0"/>
              <a:t>Does ease of use means low security?</a:t>
            </a:r>
          </a:p>
          <a:p>
            <a:pPr lvl="1" indent="-228600" eaLnBrk="1" hangingPunct="1">
              <a:lnSpc>
                <a:spcPct val="90000"/>
              </a:lnSpc>
              <a:buFont typeface="Arial" panose="020B0604020202020204" pitchFamily="34" charset="0"/>
              <a:buChar char="•"/>
            </a:pPr>
            <a:endParaRPr lang="en-US" sz="1600" dirty="0"/>
          </a:p>
          <a:p>
            <a:pPr indent="-228600" eaLnBrk="1" hangingPunct="1">
              <a:lnSpc>
                <a:spcPct val="90000"/>
              </a:lnSpc>
            </a:pPr>
            <a:r>
              <a:rPr lang="en-US" sz="1600" b="1" dirty="0"/>
              <a:t>Privacy</a:t>
            </a:r>
          </a:p>
          <a:p>
            <a:pPr lvl="1" indent="-228600" eaLnBrk="1" hangingPunct="1">
              <a:lnSpc>
                <a:spcPct val="90000"/>
              </a:lnSpc>
              <a:buFont typeface="Arial" panose="020B0604020202020204" pitchFamily="34" charset="0"/>
              <a:buChar char="•"/>
            </a:pPr>
            <a:r>
              <a:rPr lang="en-US" sz="1600" dirty="0"/>
              <a:t>Data can be requested by courts</a:t>
            </a:r>
          </a:p>
          <a:p>
            <a:pPr lvl="1" indent="-228600" eaLnBrk="1" hangingPunct="1">
              <a:lnSpc>
                <a:spcPct val="90000"/>
              </a:lnSpc>
              <a:buFont typeface="Arial" panose="020B0604020202020204" pitchFamily="34" charset="0"/>
              <a:buChar char="•"/>
            </a:pPr>
            <a:r>
              <a:rPr lang="en-US" sz="1600" dirty="0"/>
              <a:t>If encrypted courts may request the keys</a:t>
            </a:r>
          </a:p>
          <a:p>
            <a:pPr lvl="1" indent="-228600" eaLnBrk="1" hangingPunct="1">
              <a:lnSpc>
                <a:spcPct val="90000"/>
              </a:lnSpc>
              <a:buFont typeface="Arial" panose="020B0604020202020204" pitchFamily="34" charset="0"/>
              <a:buChar char="•"/>
            </a:pPr>
            <a:r>
              <a:rPr lang="en-US" sz="1600" dirty="0"/>
              <a:t>However, good guidelines exist. See the NIST document (Jensen and </a:t>
            </a:r>
            <a:r>
              <a:rPr lang="en-US" sz="1600" dirty="0" err="1"/>
              <a:t>Grance</a:t>
            </a:r>
            <a:r>
              <a:rPr lang="en-US" sz="1600" dirty="0"/>
              <a:t>, 2011).</a:t>
            </a:r>
          </a:p>
          <a:p>
            <a:pPr lvl="1" indent="-228600" eaLnBrk="1" hangingPunct="1">
              <a:lnSpc>
                <a:spcPct val="90000"/>
              </a:lnSpc>
              <a:buFont typeface="Arial" panose="020B0604020202020204" pitchFamily="34" charset="0"/>
              <a:buChar char="•"/>
            </a:pPr>
            <a:endParaRPr lang="en-US" sz="1600" dirty="0"/>
          </a:p>
          <a:p>
            <a:pPr indent="-228600" eaLnBrk="1" hangingPunct="1">
              <a:lnSpc>
                <a:spcPct val="90000"/>
              </a:lnSpc>
            </a:pPr>
            <a:r>
              <a:rPr lang="en-US" sz="1600" b="1" dirty="0"/>
              <a:t>Down time (Availability)</a:t>
            </a:r>
          </a:p>
          <a:p>
            <a:pPr lvl="1" indent="-228600" eaLnBrk="1" hangingPunct="1">
              <a:lnSpc>
                <a:spcPct val="90000"/>
              </a:lnSpc>
              <a:buFont typeface="Arial" panose="020B0604020202020204" pitchFamily="34" charset="0"/>
              <a:buChar char="•"/>
            </a:pPr>
            <a:r>
              <a:rPr lang="en-US" sz="1600" dirty="0"/>
              <a:t>Many services </a:t>
            </a:r>
            <a:r>
              <a:rPr lang="en-US" sz="1600" u="sng" dirty="0"/>
              <a:t>unavailable</a:t>
            </a:r>
            <a:r>
              <a:rPr lang="en-US" sz="1600" dirty="0"/>
              <a:t> in 2009-2018: Microsoft’s </a:t>
            </a:r>
            <a:r>
              <a:rPr lang="en-US" sz="1600" dirty="0" err="1"/>
              <a:t>SideKick</a:t>
            </a:r>
            <a:r>
              <a:rPr lang="en-US" sz="1600" dirty="0"/>
              <a:t>, PayPal, Amazon, </a:t>
            </a:r>
            <a:r>
              <a:rPr lang="en-US" sz="1600" dirty="0" err="1"/>
              <a:t>Terremark</a:t>
            </a:r>
            <a:r>
              <a:rPr lang="en-US" sz="1600" dirty="0"/>
              <a:t>, Rackspace, gmail, hotmail, Salesforce, Intuit tax service, IBM </a:t>
            </a:r>
            <a:r>
              <a:rPr lang="en-US" sz="1600" dirty="0" err="1"/>
              <a:t>Datacentre</a:t>
            </a:r>
            <a:r>
              <a:rPr lang="en-US" sz="1600" dirty="0"/>
              <a:t> (Auckland).</a:t>
            </a:r>
          </a:p>
          <a:p>
            <a:pPr lvl="1" indent="-228600" eaLnBrk="1" hangingPunct="1">
              <a:lnSpc>
                <a:spcPct val="90000"/>
              </a:lnSpc>
              <a:buFont typeface="Arial" panose="020B0604020202020204" pitchFamily="34" charset="0"/>
              <a:buChar char="•"/>
            </a:pPr>
            <a:endParaRPr lang="en-US" sz="1000" dirty="0"/>
          </a:p>
          <a:p>
            <a:pPr lvl="1" indent="-228600" eaLnBrk="1" hangingPunct="1">
              <a:lnSpc>
                <a:spcPct val="90000"/>
              </a:lnSpc>
              <a:buFont typeface="Arial" panose="020B0604020202020204" pitchFamily="34" charset="0"/>
              <a:buChar char="•"/>
            </a:pPr>
            <a:endParaRPr lang="en-US" sz="1000" dirty="0"/>
          </a:p>
        </p:txBody>
      </p:sp>
      <p:sp>
        <p:nvSpPr>
          <p:cNvPr id="5" name="Slide Number Placeholder 4"/>
          <p:cNvSpPr>
            <a:spLocks noGrp="1"/>
          </p:cNvSpPr>
          <p:nvPr>
            <p:ph type="sldNum" sz="quarter" idx="4294967295"/>
          </p:nvPr>
        </p:nvSpPr>
        <p:spPr>
          <a:xfrm>
            <a:off x="7156173" y="6356350"/>
            <a:ext cx="1359176" cy="365125"/>
          </a:xfrm>
        </p:spPr>
        <p:txBody>
          <a:bodyPr vert="horz" lIns="91440" tIns="45720" rIns="91440" bIns="45720" rtlCol="0" anchor="ctr">
            <a:normAutofit/>
          </a:bodyPr>
          <a:lstStyle/>
          <a:p>
            <a:pPr eaLnBrk="1" hangingPunct="1">
              <a:spcAft>
                <a:spcPts val="600"/>
              </a:spcAft>
              <a:defRPr/>
            </a:pPr>
            <a:fld id="{FD130D1D-7212-425F-9B9A-1FB940D47040}" type="slidenum">
              <a:rPr lang="en-US" smtClean="0">
                <a:solidFill>
                  <a:schemeClr val="tx1">
                    <a:tint val="75000"/>
                  </a:schemeClr>
                </a:solidFill>
                <a:latin typeface="+mn-lt"/>
                <a:cs typeface="+mn-cs"/>
              </a:rPr>
              <a:pPr eaLnBrk="1" hangingPunct="1">
                <a:spcAft>
                  <a:spcPts val="600"/>
                </a:spcAft>
                <a:defRPr/>
              </a:pPr>
              <a:t>17</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677331482"/>
      </p:ext>
    </p:extLst>
  </p:cSld>
  <p:clrMapOvr>
    <a:masterClrMapping/>
  </p:clrMapOvr>
  <mc:AlternateContent xmlns:mc="http://schemas.openxmlformats.org/markup-compatibility/2006" xmlns:p14="http://schemas.microsoft.com/office/powerpoint/2010/main">
    <mc:Choice Requires="p14">
      <p:transition spd="slow" p14:dur="2000" advTm="143044"/>
    </mc:Choice>
    <mc:Fallback xmlns="">
      <p:transition spd="slow" advTm="14304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Title 1"/>
          <p:cNvSpPr>
            <a:spLocks noGrp="1"/>
          </p:cNvSpPr>
          <p:nvPr>
            <p:ph type="title"/>
          </p:nvPr>
        </p:nvSpPr>
        <p:spPr>
          <a:xfrm>
            <a:off x="515125" y="1153572"/>
            <a:ext cx="2400300" cy="4461163"/>
          </a:xfrm>
        </p:spPr>
        <p:txBody>
          <a:bodyPr>
            <a:normAutofit/>
          </a:bodyPr>
          <a:lstStyle/>
          <a:p>
            <a:r>
              <a:rPr lang="en-NZ" altLang="en-US" sz="3700" b="1">
                <a:solidFill>
                  <a:srgbClr val="FFFFFF"/>
                </a:solidFill>
              </a:rPr>
              <a:t>IaaS security challenges</a:t>
            </a:r>
          </a:p>
        </p:txBody>
      </p:sp>
      <p:sp>
        <p:nvSpPr>
          <p:cNvPr id="140" name="Arc 1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819" name="Content Placeholder 2"/>
          <p:cNvSpPr>
            <a:spLocks noGrp="1"/>
          </p:cNvSpPr>
          <p:nvPr>
            <p:ph idx="1"/>
          </p:nvPr>
        </p:nvSpPr>
        <p:spPr>
          <a:xfrm>
            <a:off x="3335481" y="591344"/>
            <a:ext cx="5179868" cy="5585619"/>
          </a:xfrm>
        </p:spPr>
        <p:txBody>
          <a:bodyPr anchor="ctr">
            <a:normAutofit/>
          </a:bodyPr>
          <a:lstStyle/>
          <a:p>
            <a:pPr eaLnBrk="1" hangingPunct="1">
              <a:lnSpc>
                <a:spcPct val="90000"/>
              </a:lnSpc>
              <a:buClr>
                <a:schemeClr val="accent6">
                  <a:lumMod val="75000"/>
                </a:schemeClr>
              </a:buClr>
              <a:buFont typeface="Wingdings" panose="05000000000000000000" pitchFamily="2" charset="2"/>
              <a:buChar char=""/>
              <a:defRPr/>
            </a:pPr>
            <a:endParaRPr lang="en-US" altLang="en-US" sz="2200" b="1"/>
          </a:p>
          <a:p>
            <a:pPr eaLnBrk="1" hangingPunct="1">
              <a:lnSpc>
                <a:spcPct val="90000"/>
              </a:lnSpc>
              <a:buClr>
                <a:schemeClr val="accent6">
                  <a:lumMod val="75000"/>
                </a:schemeClr>
              </a:buClr>
              <a:buFont typeface="Wingdings" panose="05000000000000000000" pitchFamily="2" charset="2"/>
              <a:buChar char=""/>
              <a:defRPr/>
            </a:pPr>
            <a:r>
              <a:rPr lang="en-US" altLang="en-US" sz="2200" b="1"/>
              <a:t>IaaS is a primary security challenge </a:t>
            </a:r>
            <a:r>
              <a:rPr lang="en-US" altLang="en-US" sz="2200"/>
              <a:t>as the organization is managing a significant proportion of the technology stack</a:t>
            </a:r>
          </a:p>
          <a:p>
            <a:pPr eaLnBrk="1" hangingPunct="1">
              <a:lnSpc>
                <a:spcPct val="90000"/>
              </a:lnSpc>
              <a:buClr>
                <a:schemeClr val="accent6">
                  <a:lumMod val="75000"/>
                </a:schemeClr>
              </a:buClr>
              <a:buFont typeface="Wingdings" panose="05000000000000000000" pitchFamily="2" charset="2"/>
              <a:buChar char=""/>
              <a:defRPr/>
            </a:pPr>
            <a:endParaRPr lang="en-US" altLang="en-US" sz="2200"/>
          </a:p>
          <a:p>
            <a:pPr eaLnBrk="1" hangingPunct="1">
              <a:lnSpc>
                <a:spcPct val="90000"/>
              </a:lnSpc>
              <a:buClr>
                <a:schemeClr val="accent6">
                  <a:lumMod val="75000"/>
                </a:schemeClr>
              </a:buClr>
              <a:buFont typeface="Wingdings" panose="05000000000000000000" pitchFamily="2" charset="2"/>
              <a:buChar char=""/>
              <a:defRPr/>
            </a:pPr>
            <a:r>
              <a:rPr lang="en-US" altLang="en-US" sz="2200"/>
              <a:t>How to scan for security issues on virtual infrastructure when you can’t get physical access?</a:t>
            </a:r>
          </a:p>
          <a:p>
            <a:pPr eaLnBrk="1" hangingPunct="1">
              <a:lnSpc>
                <a:spcPct val="90000"/>
              </a:lnSpc>
              <a:buClr>
                <a:schemeClr val="accent6">
                  <a:lumMod val="75000"/>
                </a:schemeClr>
              </a:buClr>
              <a:buFont typeface="Wingdings" panose="05000000000000000000" pitchFamily="2" charset="2"/>
              <a:buChar char=""/>
              <a:defRPr/>
            </a:pPr>
            <a:endParaRPr lang="en-US" altLang="en-US" sz="2200"/>
          </a:p>
          <a:p>
            <a:pPr eaLnBrk="1" hangingPunct="1">
              <a:lnSpc>
                <a:spcPct val="90000"/>
              </a:lnSpc>
              <a:buClr>
                <a:schemeClr val="accent6">
                  <a:lumMod val="75000"/>
                </a:schemeClr>
              </a:buClr>
              <a:buFont typeface="Wingdings" panose="05000000000000000000" pitchFamily="2" charset="2"/>
              <a:buChar char=""/>
              <a:defRPr/>
            </a:pPr>
            <a:r>
              <a:rPr lang="en-US" altLang="en-US" sz="2200"/>
              <a:t>How to scan for malware and update patches when some VMs are powered off?</a:t>
            </a:r>
          </a:p>
          <a:p>
            <a:pPr eaLnBrk="1" hangingPunct="1">
              <a:lnSpc>
                <a:spcPct val="90000"/>
              </a:lnSpc>
              <a:buClr>
                <a:schemeClr val="accent6">
                  <a:lumMod val="75000"/>
                </a:schemeClr>
              </a:buClr>
              <a:buFont typeface="Wingdings" panose="05000000000000000000" pitchFamily="2" charset="2"/>
              <a:buChar char=""/>
              <a:defRPr/>
            </a:pPr>
            <a:endParaRPr lang="en-US" altLang="en-US" sz="2200"/>
          </a:p>
          <a:p>
            <a:pPr eaLnBrk="1" hangingPunct="1">
              <a:lnSpc>
                <a:spcPct val="90000"/>
              </a:lnSpc>
              <a:buClr>
                <a:schemeClr val="accent6">
                  <a:lumMod val="75000"/>
                </a:schemeClr>
              </a:buClr>
              <a:buFont typeface="Wingdings" panose="05000000000000000000" pitchFamily="2" charset="2"/>
              <a:buChar char=""/>
              <a:defRPr/>
            </a:pPr>
            <a:r>
              <a:rPr lang="en-US" altLang="en-US" sz="2200"/>
              <a:t>How to implement IPS/IDS, firewalls, and DMZ in a virtual network?</a:t>
            </a:r>
          </a:p>
        </p:txBody>
      </p:sp>
      <p:sp>
        <p:nvSpPr>
          <p:cNvPr id="33796"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4C307517-F78B-47D5-A824-8917B6E55E30}" type="slidenum">
              <a:rPr lang="en-US" altLang="en-US" sz="1800">
                <a:latin typeface="Times New Roman" panose="02020603050405020304" pitchFamily="18" charset="0"/>
              </a:rPr>
              <a:pPr>
                <a:lnSpc>
                  <a:spcPct val="90000"/>
                </a:lnSpc>
                <a:spcBef>
                  <a:spcPct val="0"/>
                </a:spcBef>
                <a:spcAft>
                  <a:spcPts val="600"/>
                </a:spcAft>
                <a:buFontTx/>
                <a:buNone/>
              </a:pPr>
              <a:t>18</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2626"/>
    </mc:Choice>
    <mc:Fallback xmlns="">
      <p:transition spd="slow" advTm="7262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Title 1"/>
          <p:cNvSpPr>
            <a:spLocks noGrp="1"/>
          </p:cNvSpPr>
          <p:nvPr>
            <p:ph type="title"/>
          </p:nvPr>
        </p:nvSpPr>
        <p:spPr>
          <a:xfrm>
            <a:off x="515125" y="1153572"/>
            <a:ext cx="2400300" cy="4461163"/>
          </a:xfrm>
        </p:spPr>
        <p:txBody>
          <a:bodyPr>
            <a:normAutofit/>
          </a:bodyPr>
          <a:lstStyle/>
          <a:p>
            <a:r>
              <a:rPr lang="en-NZ" altLang="en-US" sz="3700" b="1">
                <a:solidFill>
                  <a:srgbClr val="FFFFFF"/>
                </a:solidFill>
              </a:rPr>
              <a:t>IaaS security challenges</a:t>
            </a:r>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eaLnBrk="1" hangingPunct="1">
              <a:lnSpc>
                <a:spcPct val="90000"/>
              </a:lnSpc>
              <a:buClr>
                <a:schemeClr val="accent6">
                  <a:lumMod val="75000"/>
                </a:schemeClr>
              </a:buClr>
              <a:buFont typeface="Wingdings" panose="05000000000000000000" pitchFamily="2" charset="2"/>
              <a:buChar char=""/>
              <a:defRPr/>
            </a:pPr>
            <a:r>
              <a:rPr lang="en-US" altLang="en-US" sz="2700"/>
              <a:t>How to enforce security policy across a cloud, given mobility?</a:t>
            </a:r>
          </a:p>
          <a:p>
            <a:pPr eaLnBrk="1" hangingPunct="1">
              <a:lnSpc>
                <a:spcPct val="90000"/>
              </a:lnSpc>
              <a:buClr>
                <a:schemeClr val="accent6">
                  <a:lumMod val="75000"/>
                </a:schemeClr>
              </a:buClr>
              <a:buFont typeface="Wingdings" panose="05000000000000000000" pitchFamily="2" charset="2"/>
              <a:buChar char=""/>
              <a:defRPr/>
            </a:pPr>
            <a:r>
              <a:rPr lang="en-US" altLang="en-US" sz="2700"/>
              <a:t>How can the SLA of the cloud infrastructure be measured?</a:t>
            </a:r>
          </a:p>
          <a:p>
            <a:pPr eaLnBrk="1" hangingPunct="1">
              <a:lnSpc>
                <a:spcPct val="90000"/>
              </a:lnSpc>
              <a:buClr>
                <a:schemeClr val="accent6">
                  <a:lumMod val="75000"/>
                </a:schemeClr>
              </a:buClr>
              <a:buFont typeface="Wingdings" panose="05000000000000000000" pitchFamily="2" charset="2"/>
              <a:buChar char=""/>
              <a:defRPr/>
            </a:pPr>
            <a:r>
              <a:rPr lang="en-US" altLang="en-US" sz="2700"/>
              <a:t>How can you be assured that your data is being backed up with the granularity that the business requires</a:t>
            </a:r>
          </a:p>
          <a:p>
            <a:pPr eaLnBrk="1" hangingPunct="1">
              <a:lnSpc>
                <a:spcPct val="90000"/>
              </a:lnSpc>
              <a:buFont typeface="Wingdings" panose="05000000000000000000" pitchFamily="2" charset="2"/>
              <a:buChar char="q"/>
              <a:defRPr/>
            </a:pPr>
            <a:r>
              <a:rPr lang="en-US" altLang="en-US" sz="2700" b="1"/>
              <a:t>See </a:t>
            </a:r>
            <a:r>
              <a:rPr lang="en-NZ" altLang="en-US" sz="2700" b="1"/>
              <a:t> Security Guidance for Critical Areas of Focus in Cloud Computing (pp 79-82) . Available from </a:t>
            </a:r>
            <a:r>
              <a:rPr lang="en-NZ" altLang="en-US" sz="2700" b="1">
                <a:hlinkClick r:id="rId3"/>
              </a:rPr>
              <a:t>http://www.cloudsecurityalliance.org/csaguide.pdf</a:t>
            </a:r>
            <a:r>
              <a:rPr lang="en-NZ" altLang="en-US" sz="2700" b="1"/>
              <a:t>  </a:t>
            </a:r>
            <a:endParaRPr lang="en-US" altLang="en-US" sz="2700" b="1"/>
          </a:p>
          <a:p>
            <a:pPr>
              <a:lnSpc>
                <a:spcPct val="90000"/>
              </a:lnSpc>
              <a:defRPr/>
            </a:pPr>
            <a:endParaRPr lang="en-NZ" altLang="en-US" sz="2700"/>
          </a:p>
          <a:p>
            <a:pPr>
              <a:lnSpc>
                <a:spcPct val="90000"/>
              </a:lnSpc>
              <a:defRPr/>
            </a:pPr>
            <a:endParaRPr lang="en-NZ" sz="2700"/>
          </a:p>
        </p:txBody>
      </p:sp>
      <p:sp>
        <p:nvSpPr>
          <p:cNvPr id="34820"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E3221FBD-EF2B-432E-8E11-A352644B8CA2}" type="slidenum">
              <a:rPr lang="en-US" altLang="en-US" sz="1800">
                <a:latin typeface="Times New Roman" panose="02020603050405020304" pitchFamily="18" charset="0"/>
              </a:rPr>
              <a:pPr>
                <a:lnSpc>
                  <a:spcPct val="90000"/>
                </a:lnSpc>
                <a:spcBef>
                  <a:spcPct val="0"/>
                </a:spcBef>
                <a:spcAft>
                  <a:spcPts val="600"/>
                </a:spcAft>
                <a:buFontTx/>
                <a:buNone/>
              </a:pPr>
              <a:t>19</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12253"/>
    </mc:Choice>
    <mc:Fallback xmlns="">
      <p:transition spd="slow" advTm="1122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p:cNvSpPr>
            <a:spLocks noGrp="1"/>
          </p:cNvSpPr>
          <p:nvPr>
            <p:ph type="title" idx="4294967295"/>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altLang="en-US" sz="3700" b="1" kern="1200">
                <a:solidFill>
                  <a:srgbClr val="FFFFFF"/>
                </a:solidFill>
                <a:latin typeface="+mj-lt"/>
                <a:ea typeface="+mj-ea"/>
                <a:cs typeface="+mj-cs"/>
              </a:rPr>
              <a:t>A Generic Definition of Cloud Computing</a:t>
            </a:r>
          </a:p>
        </p:txBody>
      </p:sp>
      <p:sp>
        <p:nvSpPr>
          <p:cNvPr id="140" name="Arc 1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219" name="Rectangle 3"/>
          <p:cNvSpPr>
            <a:spLocks noGrp="1"/>
          </p:cNvSpPr>
          <p:nvPr>
            <p:ph type="body" idx="4294967295"/>
          </p:nvPr>
        </p:nvSpPr>
        <p:spPr>
          <a:xfrm>
            <a:off x="3335481" y="591344"/>
            <a:ext cx="5179868" cy="5585619"/>
          </a:xfrm>
        </p:spPr>
        <p:txBody>
          <a:bodyPr vert="horz" lIns="91440" tIns="45720" rIns="91440" bIns="45720" rtlCol="0" anchor="ctr">
            <a:normAutofit/>
          </a:bodyPr>
          <a:lstStyle/>
          <a:p>
            <a:pPr marL="0" indent="-228600" eaLnBrk="1" hangingPunct="1">
              <a:lnSpc>
                <a:spcPct val="90000"/>
              </a:lnSpc>
              <a:buClr>
                <a:schemeClr val="accent6">
                  <a:lumMod val="75000"/>
                </a:schemeClr>
              </a:buClr>
              <a:defRPr/>
            </a:pPr>
            <a:r>
              <a:rPr lang="en-US" altLang="ja-JP" sz="2700"/>
              <a:t>Cloud computing is a </a:t>
            </a:r>
            <a:r>
              <a:rPr lang="en-US" altLang="ja-JP" sz="2700" b="1"/>
              <a:t>pay-per-use model </a:t>
            </a:r>
            <a:r>
              <a:rPr lang="en-US" altLang="ja-JP" sz="2700"/>
              <a:t>for </a:t>
            </a:r>
            <a:r>
              <a:rPr lang="en-US" altLang="ja-JP" sz="2700" b="1"/>
              <a:t>enabling</a:t>
            </a:r>
            <a:r>
              <a:rPr lang="en-US" altLang="ja-JP" sz="2700"/>
              <a:t> available, convenient, on-demand network</a:t>
            </a:r>
            <a:r>
              <a:rPr lang="en-US" altLang="ja-JP" sz="2700" b="1"/>
              <a:t> access</a:t>
            </a:r>
            <a:r>
              <a:rPr lang="en-US" altLang="ja-JP" sz="2700"/>
              <a:t> to a </a:t>
            </a:r>
            <a:r>
              <a:rPr lang="en-US" altLang="ja-JP" sz="2700" b="1"/>
              <a:t>shared pool </a:t>
            </a:r>
            <a:r>
              <a:rPr lang="en-US" altLang="ja-JP" sz="2700"/>
              <a:t>of configurable computing </a:t>
            </a:r>
            <a:r>
              <a:rPr lang="en-US" altLang="ja-JP" sz="2700" b="1"/>
              <a:t>resources</a:t>
            </a:r>
            <a:r>
              <a:rPr lang="en-US" altLang="ja-JP" sz="2700"/>
              <a:t> (e.g., networks, servers, storage, applications, services) that can be </a:t>
            </a:r>
            <a:r>
              <a:rPr lang="en-US" altLang="ja-JP" sz="2700" b="1"/>
              <a:t>rapidly provisioned</a:t>
            </a:r>
            <a:r>
              <a:rPr lang="en-US" altLang="ja-JP" sz="2700"/>
              <a:t> and released with </a:t>
            </a:r>
            <a:r>
              <a:rPr lang="en-US" altLang="ja-JP" sz="2700" b="1"/>
              <a:t>minimal management </a:t>
            </a:r>
            <a:r>
              <a:rPr lang="en-US" altLang="ja-JP" sz="2700"/>
              <a:t>effort or service provider interaction</a:t>
            </a:r>
          </a:p>
          <a:p>
            <a:pPr indent="-228600" eaLnBrk="1" hangingPunct="1">
              <a:lnSpc>
                <a:spcPct val="90000"/>
              </a:lnSpc>
              <a:defRPr/>
            </a:pPr>
            <a:r>
              <a:rPr lang="en-US" altLang="ja-JP" sz="2700">
                <a:hlinkClick r:id="rId3"/>
              </a:rPr>
              <a:t>http://csrc.nist.gov/groups/SNS/cloud-computing/index.html</a:t>
            </a:r>
            <a:r>
              <a:rPr lang="en-US" altLang="ja-JP" sz="2700"/>
              <a:t> </a:t>
            </a:r>
          </a:p>
        </p:txBody>
      </p:sp>
      <p:sp>
        <p:nvSpPr>
          <p:cNvPr id="8196" name="Slide Number Placeholder 4"/>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600"/>
              </a:spcAft>
              <a:buFontTx/>
              <a:buNone/>
            </a:pPr>
            <a:fld id="{7FD1EAF7-75AF-40A6-863A-A66DC91E4674}" type="slidenum">
              <a:rPr lang="en-US" altLang="en-US" sz="1200">
                <a:solidFill>
                  <a:schemeClr val="tx1">
                    <a:tint val="75000"/>
                  </a:schemeClr>
                </a:solidFill>
                <a:latin typeface="+mn-lt"/>
                <a:cs typeface="+mn-cs"/>
              </a:rPr>
              <a:pPr eaLnBrk="1" hangingPunct="1">
                <a:spcBef>
                  <a:spcPct val="0"/>
                </a:spcBef>
                <a:spcAft>
                  <a:spcPts val="600"/>
                </a:spcAft>
                <a:buFontTx/>
                <a:buNone/>
              </a:pPr>
              <a:t>2</a:t>
            </a:fld>
            <a:endParaRPr lang="en-US" altLang="en-US" sz="1200">
              <a:solidFill>
                <a:schemeClr val="tx1">
                  <a:tint val="75000"/>
                </a:schemeClr>
              </a:solidFill>
              <a:latin typeface="+mn-lt"/>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24037"/>
    </mc:Choice>
    <mc:Fallback xmlns="">
      <p:transition spd="slow" advTm="1240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520" y="1153572"/>
            <a:ext cx="2663905" cy="4461163"/>
          </a:xfrm>
          <a:prstGeom prst="rect">
            <a:avLst/>
          </a:prstGeom>
        </p:spPr>
        <p:txBody>
          <a:bodyPr vert="horz" lIns="91440" tIns="45720" rIns="91440" bIns="45720" rtlCol="0" anchor="ctr">
            <a:normAutofit/>
          </a:bodyPr>
          <a:lstStyle/>
          <a:p>
            <a:pPr eaLnBrk="1" hangingPunct="1">
              <a:lnSpc>
                <a:spcPct val="90000"/>
              </a:lnSpc>
              <a:spcAft>
                <a:spcPts val="600"/>
              </a:spcAft>
            </a:pPr>
            <a:r>
              <a:rPr lang="en-US" altLang="en-US" sz="4400" b="1" kern="1200" dirty="0">
                <a:solidFill>
                  <a:srgbClr val="FFFFFF"/>
                </a:solidFill>
                <a:latin typeface="+mj-lt"/>
                <a:ea typeface="+mj-ea"/>
                <a:cs typeface="+mj-cs"/>
              </a:rPr>
              <a:t>PaaS security challenges</a:t>
            </a:r>
            <a:endParaRPr lang="en-US" sz="44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2915425" y="591344"/>
            <a:ext cx="5599924" cy="5947568"/>
          </a:xfrm>
        </p:spPr>
        <p:txBody>
          <a:bodyPr vert="horz" lIns="91440" tIns="45720" rIns="91440" bIns="45720" rtlCol="0" anchor="ctr">
            <a:normAutofit/>
          </a:bodyPr>
          <a:lstStyle/>
          <a:p>
            <a:pPr lvl="1" indent="-228600" eaLnBrk="1" hangingPunct="1">
              <a:lnSpc>
                <a:spcPct val="90000"/>
              </a:lnSpc>
              <a:spcBef>
                <a:spcPts val="0"/>
              </a:spcBef>
              <a:buClr>
                <a:schemeClr val="accent6"/>
              </a:buClr>
              <a:buFont typeface="Arial" panose="020B0604020202020204" pitchFamily="34" charset="0"/>
              <a:buChar char="•"/>
            </a:pPr>
            <a:r>
              <a:rPr lang="en-US" sz="1500" b="1" dirty="0"/>
              <a:t>Categorization of threat: </a:t>
            </a:r>
          </a:p>
          <a:p>
            <a:pPr marL="685800" lvl="2" eaLnBrk="1" hangingPunct="1">
              <a:lnSpc>
                <a:spcPct val="90000"/>
              </a:lnSpc>
              <a:buClr>
                <a:schemeClr val="accent6"/>
              </a:buClr>
            </a:pPr>
            <a:r>
              <a:rPr lang="en-US" sz="1500" dirty="0"/>
              <a:t>1. Account control</a:t>
            </a:r>
          </a:p>
          <a:p>
            <a:pPr marL="685800" lvl="2" eaLnBrk="1" hangingPunct="1">
              <a:lnSpc>
                <a:spcPct val="90000"/>
              </a:lnSpc>
              <a:buClr>
                <a:schemeClr val="accent6"/>
              </a:buClr>
            </a:pPr>
            <a:r>
              <a:rPr lang="en-US" sz="1500" dirty="0"/>
              <a:t>2. Malicious insiders</a:t>
            </a:r>
          </a:p>
          <a:p>
            <a:pPr marL="685800" lvl="2" eaLnBrk="1" hangingPunct="1">
              <a:lnSpc>
                <a:spcPct val="90000"/>
              </a:lnSpc>
              <a:buClr>
                <a:schemeClr val="accent6"/>
              </a:buClr>
            </a:pPr>
            <a:r>
              <a:rPr lang="en-US" sz="1500" dirty="0"/>
              <a:t>3. Management console security</a:t>
            </a:r>
          </a:p>
          <a:p>
            <a:pPr marL="685800" lvl="2" eaLnBrk="1" hangingPunct="1">
              <a:lnSpc>
                <a:spcPct val="90000"/>
              </a:lnSpc>
              <a:spcBef>
                <a:spcPts val="0"/>
              </a:spcBef>
              <a:spcAft>
                <a:spcPts val="450"/>
              </a:spcAft>
              <a:buClr>
                <a:schemeClr val="accent6"/>
              </a:buClr>
            </a:pPr>
            <a:r>
              <a:rPr lang="en-US" sz="1500" dirty="0"/>
              <a:t>4. Data control </a:t>
            </a:r>
          </a:p>
          <a:p>
            <a:pPr marL="685800" lvl="2" eaLnBrk="1" hangingPunct="1">
              <a:lnSpc>
                <a:spcPct val="90000"/>
              </a:lnSpc>
              <a:spcBef>
                <a:spcPts val="0"/>
              </a:spcBef>
              <a:spcAft>
                <a:spcPts val="450"/>
              </a:spcAft>
              <a:buClr>
                <a:schemeClr val="accent6"/>
              </a:buClr>
            </a:pPr>
            <a:r>
              <a:rPr lang="en-US" sz="1500" dirty="0"/>
              <a:t>5. Multitenancy Issues</a:t>
            </a:r>
          </a:p>
          <a:p>
            <a:pPr lvl="1" indent="-228600" eaLnBrk="1" hangingPunct="1">
              <a:lnSpc>
                <a:spcPct val="90000"/>
              </a:lnSpc>
              <a:buClr>
                <a:schemeClr val="accent6"/>
              </a:buClr>
              <a:buFont typeface="Arial" panose="020B0604020202020204" pitchFamily="34" charset="0"/>
              <a:buChar char="•"/>
            </a:pPr>
            <a:r>
              <a:rPr lang="en-US" sz="1500" b="1" dirty="0"/>
              <a:t>Type of attack in cloud provider: </a:t>
            </a:r>
          </a:p>
          <a:p>
            <a:pPr marL="1257300" lvl="2" eaLnBrk="1" hangingPunct="1">
              <a:lnSpc>
                <a:spcPct val="90000"/>
              </a:lnSpc>
            </a:pPr>
            <a:r>
              <a:rPr lang="en-US" sz="1500" dirty="0"/>
              <a:t>Network-based attacks</a:t>
            </a:r>
          </a:p>
          <a:p>
            <a:pPr marL="1257300" lvl="2" eaLnBrk="1" hangingPunct="1">
              <a:lnSpc>
                <a:spcPct val="90000"/>
              </a:lnSpc>
            </a:pPr>
            <a:r>
              <a:rPr lang="en-US" sz="1500" dirty="0"/>
              <a:t>Hardware-based attacks</a:t>
            </a:r>
          </a:p>
          <a:p>
            <a:pPr marL="1257300" lvl="2" eaLnBrk="1" hangingPunct="1">
              <a:lnSpc>
                <a:spcPct val="90000"/>
              </a:lnSpc>
            </a:pPr>
            <a:r>
              <a:rPr lang="en-US" sz="1500" dirty="0"/>
              <a:t>Software-based attacks:</a:t>
            </a:r>
          </a:p>
          <a:p>
            <a:pPr lvl="3" eaLnBrk="1" hangingPunct="1">
              <a:lnSpc>
                <a:spcPct val="90000"/>
              </a:lnSpc>
              <a:buFont typeface="Arial" panose="020B0604020202020204" pitchFamily="34" charset="0"/>
              <a:buChar char="•"/>
            </a:pPr>
            <a:r>
              <a:rPr lang="en-US" sz="1500" dirty="0"/>
              <a:t>Non-Hypervisor-based attacks. </a:t>
            </a:r>
          </a:p>
          <a:p>
            <a:pPr lvl="3" eaLnBrk="1" hangingPunct="1">
              <a:lnSpc>
                <a:spcPct val="90000"/>
              </a:lnSpc>
              <a:buFont typeface="Arial" panose="020B0604020202020204" pitchFamily="34" charset="0"/>
              <a:buChar char="•"/>
            </a:pPr>
            <a:r>
              <a:rPr lang="en-US" sz="1500" dirty="0"/>
              <a:t>Hypervisor-based attacks: VMM, Host-based intrusion detection system (HIDS)</a:t>
            </a:r>
          </a:p>
          <a:p>
            <a:pPr marL="1828800" lvl="4" eaLnBrk="1" hangingPunct="1">
              <a:lnSpc>
                <a:spcPct val="90000"/>
              </a:lnSpc>
              <a:spcBef>
                <a:spcPts val="0"/>
              </a:spcBef>
              <a:spcAft>
                <a:spcPts val="450"/>
              </a:spcAft>
              <a:buFont typeface="Arial" panose="020B0604020202020204" pitchFamily="34" charset="0"/>
              <a:buChar char="•"/>
            </a:pPr>
            <a:r>
              <a:rPr lang="en-US" sz="1500" dirty="0"/>
              <a:t>Hypervisors: Xen, VMWare, Sphere, KVM</a:t>
            </a:r>
            <a:endParaRPr lang="en-US" altLang="en-US" sz="1500" dirty="0"/>
          </a:p>
        </p:txBody>
      </p:sp>
    </p:spTree>
    <p:extLst>
      <p:ext uri="{BB962C8B-B14F-4D97-AF65-F5344CB8AC3E}">
        <p14:creationId xmlns:p14="http://schemas.microsoft.com/office/powerpoint/2010/main" val="2591051999"/>
      </p:ext>
    </p:extLst>
  </p:cSld>
  <p:clrMapOvr>
    <a:masterClrMapping/>
  </p:clrMapOvr>
  <mc:AlternateContent xmlns:mc="http://schemas.openxmlformats.org/markup-compatibility/2006" xmlns:p14="http://schemas.microsoft.com/office/powerpoint/2010/main">
    <mc:Choice Requires="p14">
      <p:transition spd="slow" p14:dur="2000" advTm="96644"/>
    </mc:Choice>
    <mc:Fallback xmlns="">
      <p:transition spd="slow" advTm="9664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496" y="1153572"/>
            <a:ext cx="2879929" cy="4461163"/>
          </a:xfrm>
          <a:prstGeom prst="rect">
            <a:avLst/>
          </a:prstGeom>
        </p:spPr>
        <p:txBody>
          <a:bodyPr vert="horz" lIns="91440" tIns="45720" rIns="91440" bIns="45720" rtlCol="0" anchor="ctr">
            <a:normAutofit/>
          </a:bodyPr>
          <a:lstStyle/>
          <a:p>
            <a:pPr eaLnBrk="1" hangingPunct="1">
              <a:lnSpc>
                <a:spcPct val="90000"/>
              </a:lnSpc>
              <a:spcAft>
                <a:spcPts val="600"/>
              </a:spcAft>
            </a:pPr>
            <a:r>
              <a:rPr lang="en-US" altLang="en-US" sz="4400" b="1" kern="1200" dirty="0">
                <a:solidFill>
                  <a:srgbClr val="FFFFFF"/>
                </a:solidFill>
                <a:latin typeface="+mj-lt"/>
                <a:ea typeface="+mj-ea"/>
                <a:cs typeface="+mj-cs"/>
              </a:rPr>
              <a:t>PaaS security challenges - </a:t>
            </a:r>
            <a:r>
              <a:rPr lang="en-US" altLang="en-US" sz="4400" b="1" kern="1200" dirty="0" err="1">
                <a:solidFill>
                  <a:srgbClr val="FFFFFF"/>
                </a:solidFill>
                <a:latin typeface="+mj-lt"/>
                <a:ea typeface="+mj-ea"/>
                <a:cs typeface="+mj-cs"/>
              </a:rPr>
              <a:t>cont</a:t>
            </a:r>
            <a:endParaRPr lang="en-US" sz="44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vert="horz" lIns="91440" tIns="45720" rIns="91440" bIns="45720" rtlCol="0" anchor="ctr">
            <a:normAutofit/>
          </a:bodyPr>
          <a:lstStyle/>
          <a:p>
            <a:pPr marL="0" indent="-228600" eaLnBrk="1" hangingPunct="1">
              <a:lnSpc>
                <a:spcPct val="90000"/>
              </a:lnSpc>
              <a:spcBef>
                <a:spcPts val="0"/>
              </a:spcBef>
              <a:spcAft>
                <a:spcPts val="450"/>
              </a:spcAft>
            </a:pPr>
            <a:endParaRPr lang="en-US" b="1"/>
          </a:p>
          <a:p>
            <a:pPr lvl="2" eaLnBrk="1" hangingPunct="1">
              <a:lnSpc>
                <a:spcPct val="90000"/>
              </a:lnSpc>
              <a:buClr>
                <a:schemeClr val="accent6"/>
              </a:buClr>
            </a:pPr>
            <a:r>
              <a:rPr lang="en-US" dirty="0"/>
              <a:t>Confidentiality: VM-to-VM attacks, side-channel attacks</a:t>
            </a:r>
            <a:endParaRPr lang="en-US"/>
          </a:p>
          <a:p>
            <a:pPr lvl="2" eaLnBrk="1" hangingPunct="1">
              <a:lnSpc>
                <a:spcPct val="90000"/>
              </a:lnSpc>
              <a:buClr>
                <a:schemeClr val="accent6"/>
              </a:buClr>
            </a:pPr>
            <a:r>
              <a:rPr lang="en-US" dirty="0"/>
              <a:t>Integrity: Data loss, Trust computing platforms</a:t>
            </a:r>
            <a:endParaRPr lang="en-US"/>
          </a:p>
          <a:p>
            <a:pPr lvl="2" eaLnBrk="1" hangingPunct="1">
              <a:lnSpc>
                <a:spcPct val="90000"/>
              </a:lnSpc>
              <a:buClr>
                <a:schemeClr val="accent6"/>
              </a:buClr>
            </a:pPr>
            <a:r>
              <a:rPr lang="en-US" dirty="0"/>
              <a:t>Availability: </a:t>
            </a:r>
            <a:r>
              <a:rPr lang="en-US"/>
              <a:t>DoS</a:t>
            </a:r>
            <a:r>
              <a:rPr lang="en-US" dirty="0"/>
              <a:t> attacks, Flood attacks </a:t>
            </a:r>
            <a:endParaRPr lang="en-US"/>
          </a:p>
          <a:p>
            <a:pPr lvl="2" eaLnBrk="1" hangingPunct="1">
              <a:lnSpc>
                <a:spcPct val="90000"/>
              </a:lnSpc>
              <a:buClr>
                <a:schemeClr val="accent6"/>
              </a:buClr>
            </a:pPr>
            <a:r>
              <a:rPr lang="en-US" dirty="0"/>
              <a:t>Accountability: Loss of physical control</a:t>
            </a:r>
            <a:endParaRPr lang="en-US"/>
          </a:p>
          <a:p>
            <a:pPr lvl="2" eaLnBrk="1" hangingPunct="1">
              <a:lnSpc>
                <a:spcPct val="90000"/>
              </a:lnSpc>
              <a:buClr>
                <a:schemeClr val="accent6"/>
              </a:buClr>
            </a:pPr>
            <a:r>
              <a:rPr lang="en-US" dirty="0"/>
              <a:t>Privacy: Loss of physical control, Privacy manager</a:t>
            </a:r>
            <a:endParaRPr lang="en-US"/>
          </a:p>
          <a:p>
            <a:pPr lvl="1" indent="-228600" eaLnBrk="1" hangingPunct="1">
              <a:lnSpc>
                <a:spcPct val="90000"/>
              </a:lnSpc>
              <a:buFont typeface="Arial" panose="020B0604020202020204" pitchFamily="34" charset="0"/>
              <a:buChar char="•"/>
            </a:pPr>
            <a:endParaRPr lang="en-US" altLang="en-US"/>
          </a:p>
        </p:txBody>
      </p:sp>
    </p:spTree>
    <p:extLst>
      <p:ext uri="{BB962C8B-B14F-4D97-AF65-F5344CB8AC3E}">
        <p14:creationId xmlns:p14="http://schemas.microsoft.com/office/powerpoint/2010/main" val="3335034356"/>
      </p:ext>
    </p:extLst>
  </p:cSld>
  <p:clrMapOvr>
    <a:masterClrMapping/>
  </p:clrMapOvr>
  <mc:AlternateContent xmlns:mc="http://schemas.openxmlformats.org/markup-compatibility/2006" xmlns:p14="http://schemas.microsoft.com/office/powerpoint/2010/main">
    <mc:Choice Requires="p14">
      <p:transition spd="slow" p14:dur="2000" advTm="96189"/>
    </mc:Choice>
    <mc:Fallback xmlns="">
      <p:transition spd="slow" advTm="9618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3" name="Title 1"/>
          <p:cNvSpPr>
            <a:spLocks noGrp="1"/>
          </p:cNvSpPr>
          <p:nvPr>
            <p:ph type="title"/>
          </p:nvPr>
        </p:nvSpPr>
        <p:spPr>
          <a:xfrm>
            <a:off x="515125" y="1153572"/>
            <a:ext cx="2400300" cy="4461163"/>
          </a:xfrm>
        </p:spPr>
        <p:txBody>
          <a:bodyPr>
            <a:normAutofit/>
          </a:bodyPr>
          <a:lstStyle/>
          <a:p>
            <a:r>
              <a:rPr lang="en-NZ" altLang="en-US" sz="3700" b="1" dirty="0">
                <a:solidFill>
                  <a:srgbClr val="FFFFFF"/>
                </a:solidFill>
              </a:rPr>
              <a:t>SaaS Identity Challenges</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2"/>
          <p:cNvSpPr>
            <a:spLocks noGrp="1"/>
          </p:cNvSpPr>
          <p:nvPr>
            <p:ph idx="1"/>
          </p:nvPr>
        </p:nvSpPr>
        <p:spPr>
          <a:xfrm>
            <a:off x="3335481" y="591344"/>
            <a:ext cx="5179868" cy="5585619"/>
          </a:xfrm>
        </p:spPr>
        <p:txBody>
          <a:bodyPr anchor="ctr">
            <a:normAutofit/>
          </a:bodyPr>
          <a:lstStyle/>
          <a:p>
            <a:pPr marL="0" indent="0" eaLnBrk="1" hangingPunct="1">
              <a:lnSpc>
                <a:spcPct val="90000"/>
              </a:lnSpc>
              <a:buClr>
                <a:schemeClr val="accent6">
                  <a:lumMod val="75000"/>
                </a:schemeClr>
              </a:buClr>
              <a:buFont typeface="Arial" panose="020B0604020202020204" pitchFamily="34" charset="0"/>
              <a:buNone/>
              <a:defRPr/>
            </a:pPr>
            <a:r>
              <a:rPr lang="en-US" altLang="en-US" sz="1800" dirty="0"/>
              <a:t>SaaS is great to reduce costs and provide great agility to an organization, but identity is an issue:</a:t>
            </a:r>
          </a:p>
          <a:p>
            <a:pPr marL="0" indent="0" eaLnBrk="1" hangingPunct="1">
              <a:lnSpc>
                <a:spcPct val="90000"/>
              </a:lnSpc>
              <a:buClr>
                <a:schemeClr val="accent6">
                  <a:lumMod val="75000"/>
                </a:schemeClr>
              </a:buClr>
              <a:buFont typeface="Arial" panose="020B0604020202020204" pitchFamily="34" charset="0"/>
              <a:buNone/>
              <a:defRPr/>
            </a:pPr>
            <a:endParaRPr lang="en-US" altLang="en-US" sz="1800" dirty="0"/>
          </a:p>
          <a:p>
            <a:pPr eaLnBrk="1" hangingPunct="1">
              <a:lnSpc>
                <a:spcPct val="90000"/>
              </a:lnSpc>
              <a:buClr>
                <a:schemeClr val="accent6">
                  <a:lumMod val="75000"/>
                </a:schemeClr>
              </a:buClr>
              <a:buFont typeface="Wingdings" panose="05000000000000000000" pitchFamily="2" charset="2"/>
              <a:buChar char=""/>
              <a:defRPr/>
            </a:pPr>
            <a:r>
              <a:rPr lang="en-US" altLang="en-US" sz="1800" b="1" dirty="0"/>
              <a:t>Identity is a SaaS/Public Cloud security challenge </a:t>
            </a:r>
            <a:r>
              <a:rPr lang="en-US" altLang="en-US" sz="1800" dirty="0"/>
              <a:t>as data in the cloud is only protected by the employee credentials</a:t>
            </a:r>
          </a:p>
          <a:p>
            <a:pPr eaLnBrk="1" hangingPunct="1">
              <a:lnSpc>
                <a:spcPct val="90000"/>
              </a:lnSpc>
              <a:buClr>
                <a:schemeClr val="accent6">
                  <a:lumMod val="75000"/>
                </a:schemeClr>
              </a:buClr>
              <a:buFont typeface="Wingdings" panose="05000000000000000000" pitchFamily="2" charset="2"/>
              <a:buChar char=""/>
              <a:defRPr/>
            </a:pPr>
            <a:endParaRPr lang="en-US" altLang="en-US" sz="1800" dirty="0"/>
          </a:p>
          <a:p>
            <a:pPr eaLnBrk="1" hangingPunct="1">
              <a:lnSpc>
                <a:spcPct val="90000"/>
              </a:lnSpc>
              <a:buClr>
                <a:schemeClr val="accent6">
                  <a:lumMod val="75000"/>
                </a:schemeClr>
              </a:buClr>
              <a:buFont typeface="Wingdings" panose="05000000000000000000" pitchFamily="2" charset="2"/>
              <a:buChar char=""/>
              <a:defRPr/>
            </a:pPr>
            <a:r>
              <a:rPr lang="en-US" altLang="en-US" sz="1800" dirty="0"/>
              <a:t>How does the customer know the employee logged into a subscribed service such as Salesforce is really an employee?</a:t>
            </a:r>
          </a:p>
          <a:p>
            <a:pPr eaLnBrk="1" hangingPunct="1">
              <a:lnSpc>
                <a:spcPct val="90000"/>
              </a:lnSpc>
              <a:buClr>
                <a:schemeClr val="accent6">
                  <a:lumMod val="75000"/>
                </a:schemeClr>
              </a:buClr>
              <a:buFont typeface="Wingdings" panose="05000000000000000000" pitchFamily="2" charset="2"/>
              <a:buChar char=""/>
              <a:defRPr/>
            </a:pPr>
            <a:endParaRPr lang="en-US" altLang="en-US" sz="1800" dirty="0"/>
          </a:p>
          <a:p>
            <a:pPr eaLnBrk="1" hangingPunct="1">
              <a:lnSpc>
                <a:spcPct val="90000"/>
              </a:lnSpc>
              <a:buClr>
                <a:schemeClr val="accent6">
                  <a:lumMod val="75000"/>
                </a:schemeClr>
              </a:buClr>
              <a:buFont typeface="Wingdings" panose="05000000000000000000" pitchFamily="2" charset="2"/>
              <a:buChar char=""/>
              <a:defRPr/>
            </a:pPr>
            <a:r>
              <a:rPr lang="en-US" altLang="en-US" sz="1800" dirty="0"/>
              <a:t>Do SaaS vendors make security logs available to customer administrators?</a:t>
            </a:r>
          </a:p>
          <a:p>
            <a:pPr eaLnBrk="1" hangingPunct="1">
              <a:lnSpc>
                <a:spcPct val="90000"/>
              </a:lnSpc>
              <a:buClr>
                <a:schemeClr val="accent6">
                  <a:lumMod val="75000"/>
                </a:schemeClr>
              </a:buClr>
              <a:buFont typeface="Wingdings" panose="05000000000000000000" pitchFamily="2" charset="2"/>
              <a:buChar char=""/>
              <a:defRPr/>
            </a:pPr>
            <a:endParaRPr lang="en-US" altLang="en-US" sz="1800" dirty="0"/>
          </a:p>
          <a:p>
            <a:pPr eaLnBrk="1" hangingPunct="1">
              <a:lnSpc>
                <a:spcPct val="90000"/>
              </a:lnSpc>
              <a:buClr>
                <a:schemeClr val="accent6">
                  <a:lumMod val="75000"/>
                </a:schemeClr>
              </a:buClr>
              <a:buFont typeface="Wingdings" panose="05000000000000000000" pitchFamily="2" charset="2"/>
              <a:buChar char=""/>
              <a:defRPr/>
            </a:pPr>
            <a:r>
              <a:rPr lang="en-US" altLang="en-US" sz="1800" dirty="0"/>
              <a:t>Do SaaS vendors provide additional layers of security such as multi-factor authentication?</a:t>
            </a:r>
          </a:p>
          <a:p>
            <a:pPr eaLnBrk="1" hangingPunct="1">
              <a:lnSpc>
                <a:spcPct val="90000"/>
              </a:lnSpc>
              <a:buClr>
                <a:schemeClr val="accent6">
                  <a:lumMod val="75000"/>
                </a:schemeClr>
              </a:buClr>
              <a:buFont typeface="Wingdings" panose="05000000000000000000" pitchFamily="2" charset="2"/>
              <a:buChar char=""/>
              <a:defRPr/>
            </a:pPr>
            <a:endParaRPr lang="en-US" altLang="en-US" sz="1800" dirty="0"/>
          </a:p>
          <a:p>
            <a:pPr eaLnBrk="1" hangingPunct="1">
              <a:lnSpc>
                <a:spcPct val="90000"/>
              </a:lnSpc>
              <a:buClr>
                <a:schemeClr val="accent6">
                  <a:lumMod val="75000"/>
                </a:schemeClr>
              </a:buClr>
              <a:buFont typeface="Wingdings" panose="05000000000000000000" pitchFamily="2" charset="2"/>
              <a:buChar char=""/>
              <a:defRPr/>
            </a:pPr>
            <a:r>
              <a:rPr lang="en-US" altLang="en-US" sz="1800" dirty="0"/>
              <a:t>If an organization subscribes to multiple SaaS services, how do you manage all the user login security?</a:t>
            </a:r>
          </a:p>
          <a:p>
            <a:pPr marL="0" indent="0">
              <a:lnSpc>
                <a:spcPct val="90000"/>
              </a:lnSpc>
              <a:buFont typeface="Arial" panose="020B0604020202020204" pitchFamily="34" charset="0"/>
              <a:buNone/>
              <a:defRPr/>
            </a:pPr>
            <a:endParaRPr lang="en-NZ" altLang="en-US" sz="1800" dirty="0"/>
          </a:p>
        </p:txBody>
      </p:sp>
      <p:sp>
        <p:nvSpPr>
          <p:cNvPr id="35842"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1BD3E553-4DD9-404D-BF02-E942B417D056}" type="slidenum">
              <a:rPr lang="en-US" altLang="en-US" sz="1800">
                <a:latin typeface="Times New Roman" panose="02020603050405020304" pitchFamily="18" charset="0"/>
              </a:rPr>
              <a:pPr>
                <a:lnSpc>
                  <a:spcPct val="90000"/>
                </a:lnSpc>
                <a:spcBef>
                  <a:spcPct val="0"/>
                </a:spcBef>
                <a:spcAft>
                  <a:spcPts val="600"/>
                </a:spcAft>
                <a:buFontTx/>
                <a:buNone/>
              </a:pPr>
              <a:t>22</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1201"/>
    </mc:Choice>
    <mc:Fallback xmlns="">
      <p:transition spd="slow" advTm="6120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Title 1"/>
          <p:cNvSpPr>
            <a:spLocks noGrp="1"/>
          </p:cNvSpPr>
          <p:nvPr>
            <p:ph type="title"/>
          </p:nvPr>
        </p:nvSpPr>
        <p:spPr>
          <a:xfrm>
            <a:off x="515125" y="1153572"/>
            <a:ext cx="2400300" cy="4461163"/>
          </a:xfrm>
        </p:spPr>
        <p:txBody>
          <a:bodyPr>
            <a:normAutofit/>
          </a:bodyPr>
          <a:lstStyle/>
          <a:p>
            <a:pPr eaLnBrk="1" hangingPunct="1"/>
            <a:r>
              <a:rPr lang="en-US" altLang="en-US" sz="3700" b="1">
                <a:solidFill>
                  <a:srgbClr val="FFFFFF"/>
                </a:solidFill>
              </a:rPr>
              <a:t>Data security challenges</a:t>
            </a:r>
          </a:p>
        </p:txBody>
      </p:sp>
      <p:sp>
        <p:nvSpPr>
          <p:cNvPr id="141" name="Arc 1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43" name="Content Placeholder 2"/>
          <p:cNvSpPr>
            <a:spLocks noGrp="1"/>
          </p:cNvSpPr>
          <p:nvPr>
            <p:ph idx="1"/>
          </p:nvPr>
        </p:nvSpPr>
        <p:spPr>
          <a:xfrm>
            <a:off x="3335481" y="591344"/>
            <a:ext cx="5179868" cy="5585619"/>
          </a:xfrm>
        </p:spPr>
        <p:txBody>
          <a:bodyPr anchor="ctr">
            <a:normAutofit/>
          </a:bodyPr>
          <a:lstStyle/>
          <a:p>
            <a:pPr marL="0" indent="0" eaLnBrk="1" hangingPunct="1">
              <a:lnSpc>
                <a:spcPct val="90000"/>
              </a:lnSpc>
              <a:buClr>
                <a:schemeClr val="accent6">
                  <a:lumMod val="75000"/>
                </a:schemeClr>
              </a:buClr>
              <a:buFont typeface="Arial" panose="020B0604020202020204" pitchFamily="34" charset="0"/>
              <a:buNone/>
              <a:defRPr/>
            </a:pPr>
            <a:r>
              <a:rPr lang="en-US" altLang="en-US" sz="1800">
                <a:cs typeface="Times New Roman" panose="02020603050405020304" pitchFamily="18" charset="0"/>
              </a:rPr>
              <a:t>Data security challenges are present in all cloud computing models except private cloud.</a:t>
            </a:r>
          </a:p>
          <a:p>
            <a:pPr eaLnBrk="1" hangingPunct="1">
              <a:lnSpc>
                <a:spcPct val="90000"/>
              </a:lnSpc>
              <a:buClr>
                <a:schemeClr val="accent6">
                  <a:lumMod val="75000"/>
                </a:schemeClr>
              </a:buClr>
              <a:buFont typeface="Wingdings" panose="05000000000000000000" pitchFamily="2" charset="2"/>
              <a:buChar char=""/>
              <a:defRPr/>
            </a:pPr>
            <a:r>
              <a:rPr lang="en-US" altLang="en-US" sz="1800">
                <a:cs typeface="Times New Roman" panose="02020603050405020304" pitchFamily="18" charset="0"/>
              </a:rPr>
              <a:t>Organisations are unlikely to know exactly where their cloud data is hosted or which country it is stored in</a:t>
            </a:r>
          </a:p>
          <a:p>
            <a:pPr eaLnBrk="1" hangingPunct="1">
              <a:lnSpc>
                <a:spcPct val="90000"/>
              </a:lnSpc>
              <a:buClr>
                <a:schemeClr val="accent6">
                  <a:lumMod val="75000"/>
                </a:schemeClr>
              </a:buClr>
              <a:buFont typeface="Wingdings" panose="05000000000000000000" pitchFamily="2" charset="2"/>
              <a:buChar char=""/>
              <a:defRPr/>
            </a:pPr>
            <a:endParaRPr lang="en-US" altLang="en-US" sz="1800">
              <a:cs typeface="Times New Roman" panose="02020603050405020304" pitchFamily="18" charset="0"/>
            </a:endParaRPr>
          </a:p>
          <a:p>
            <a:pPr eaLnBrk="1" hangingPunct="1">
              <a:lnSpc>
                <a:spcPct val="90000"/>
              </a:lnSpc>
              <a:buClr>
                <a:schemeClr val="accent6">
                  <a:lumMod val="75000"/>
                </a:schemeClr>
              </a:buClr>
              <a:buFont typeface="Wingdings" panose="05000000000000000000" pitchFamily="2" charset="2"/>
              <a:buChar char=""/>
              <a:defRPr/>
            </a:pPr>
            <a:r>
              <a:rPr lang="en-US" altLang="en-US" sz="1800">
                <a:cs typeface="Times New Roman" panose="02020603050405020304" pitchFamily="18" charset="0"/>
              </a:rPr>
              <a:t>Data in the cloud can be easily copied in most cases without knowledge of the owner</a:t>
            </a:r>
          </a:p>
          <a:p>
            <a:pPr eaLnBrk="1" hangingPunct="1">
              <a:lnSpc>
                <a:spcPct val="90000"/>
              </a:lnSpc>
              <a:buClr>
                <a:schemeClr val="accent6">
                  <a:lumMod val="75000"/>
                </a:schemeClr>
              </a:buClr>
              <a:buFont typeface="Wingdings" panose="05000000000000000000" pitchFamily="2" charset="2"/>
              <a:buChar char=""/>
              <a:defRPr/>
            </a:pPr>
            <a:endParaRPr lang="en-US" altLang="en-US" sz="1800">
              <a:cs typeface="Times New Roman" panose="02020603050405020304" pitchFamily="18" charset="0"/>
            </a:endParaRPr>
          </a:p>
          <a:p>
            <a:pPr eaLnBrk="1" hangingPunct="1">
              <a:lnSpc>
                <a:spcPct val="90000"/>
              </a:lnSpc>
              <a:buClr>
                <a:schemeClr val="accent6">
                  <a:lumMod val="75000"/>
                </a:schemeClr>
              </a:buClr>
              <a:buFont typeface="Wingdings" panose="05000000000000000000" pitchFamily="2" charset="2"/>
              <a:buChar char=""/>
              <a:defRPr/>
            </a:pPr>
            <a:r>
              <a:rPr lang="en-US" altLang="en-US" sz="1800">
                <a:cs typeface="Times New Roman" panose="02020603050405020304" pitchFamily="18" charset="0"/>
              </a:rPr>
              <a:t>Organisations are unlikely to be able to identify if data loss or theft is occurring/has occurred</a:t>
            </a:r>
          </a:p>
          <a:p>
            <a:pPr eaLnBrk="1" hangingPunct="1">
              <a:lnSpc>
                <a:spcPct val="90000"/>
              </a:lnSpc>
              <a:buClr>
                <a:schemeClr val="accent6">
                  <a:lumMod val="75000"/>
                </a:schemeClr>
              </a:buClr>
              <a:buFont typeface="Wingdings" panose="05000000000000000000" pitchFamily="2" charset="2"/>
              <a:buChar char=""/>
              <a:defRPr/>
            </a:pPr>
            <a:endParaRPr lang="en-US" altLang="en-US" sz="1800">
              <a:cs typeface="Times New Roman" panose="02020603050405020304" pitchFamily="18" charset="0"/>
            </a:endParaRPr>
          </a:p>
          <a:p>
            <a:pPr eaLnBrk="1" hangingPunct="1">
              <a:lnSpc>
                <a:spcPct val="90000"/>
              </a:lnSpc>
              <a:buClr>
                <a:schemeClr val="accent6">
                  <a:lumMod val="75000"/>
                </a:schemeClr>
              </a:buClr>
              <a:buFont typeface="Wingdings" panose="05000000000000000000" pitchFamily="2" charset="2"/>
              <a:buChar char=""/>
              <a:defRPr/>
            </a:pPr>
            <a:r>
              <a:rPr lang="en-US" altLang="en-US" sz="1800">
                <a:cs typeface="Times New Roman" panose="02020603050405020304" pitchFamily="18" charset="0"/>
              </a:rPr>
              <a:t>Data stored in other jurisdictions may fall under the legal framework of that jurisdiction</a:t>
            </a:r>
          </a:p>
          <a:p>
            <a:pPr eaLnBrk="1" hangingPunct="1">
              <a:lnSpc>
                <a:spcPct val="90000"/>
              </a:lnSpc>
              <a:buClr>
                <a:schemeClr val="accent6">
                  <a:lumMod val="75000"/>
                </a:schemeClr>
              </a:buClr>
              <a:buFont typeface="Wingdings" panose="05000000000000000000" pitchFamily="2" charset="2"/>
              <a:buChar char=""/>
              <a:defRPr/>
            </a:pPr>
            <a:endParaRPr lang="en-US" altLang="en-US" sz="1800">
              <a:cs typeface="Times New Roman" panose="02020603050405020304" pitchFamily="18" charset="0"/>
            </a:endParaRPr>
          </a:p>
          <a:p>
            <a:pPr eaLnBrk="1" hangingPunct="1">
              <a:lnSpc>
                <a:spcPct val="90000"/>
              </a:lnSpc>
              <a:buClr>
                <a:schemeClr val="accent6">
                  <a:lumMod val="75000"/>
                </a:schemeClr>
              </a:buClr>
              <a:buFont typeface="Wingdings" panose="05000000000000000000" pitchFamily="2" charset="2"/>
              <a:buChar char=""/>
              <a:defRPr/>
            </a:pPr>
            <a:r>
              <a:rPr lang="en-US" altLang="en-US" sz="1800">
                <a:cs typeface="Times New Roman" panose="02020603050405020304" pitchFamily="18" charset="0"/>
              </a:rPr>
              <a:t>Who owns the data if the cloud vendor business goes bankrupt, and how can a business extract  their its data? </a:t>
            </a:r>
          </a:p>
          <a:p>
            <a:pPr eaLnBrk="1" hangingPunct="1">
              <a:lnSpc>
                <a:spcPct val="90000"/>
              </a:lnSpc>
              <a:defRPr/>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defRPr/>
            </a:pPr>
            <a:endParaRPr lang="en-US" altLang="en-US" sz="1800">
              <a:latin typeface="Times New Roman" panose="02020603050405020304" pitchFamily="18" charset="0"/>
              <a:cs typeface="Times New Roman" panose="02020603050405020304" pitchFamily="18" charset="0"/>
            </a:endParaRPr>
          </a:p>
          <a:p>
            <a:pPr eaLnBrk="1" hangingPunct="1">
              <a:lnSpc>
                <a:spcPct val="90000"/>
              </a:lnSpc>
              <a:defRPr/>
            </a:pPr>
            <a:endParaRPr lang="en-US" altLang="en-US" sz="1800">
              <a:latin typeface="Times New Roman" panose="02020603050405020304" pitchFamily="18" charset="0"/>
              <a:cs typeface="Times New Roman" panose="02020603050405020304" pitchFamily="18" charset="0"/>
            </a:endParaRPr>
          </a:p>
        </p:txBody>
      </p:sp>
      <p:sp>
        <p:nvSpPr>
          <p:cNvPr id="36868"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DE898FF1-C634-4B30-B329-8CA5A0FB5C47}" type="slidenum">
              <a:rPr lang="en-US" altLang="en-US" sz="1800">
                <a:latin typeface="Times New Roman" panose="02020603050405020304" pitchFamily="18" charset="0"/>
              </a:rPr>
              <a:pPr>
                <a:lnSpc>
                  <a:spcPct val="90000"/>
                </a:lnSpc>
                <a:spcBef>
                  <a:spcPct val="0"/>
                </a:spcBef>
                <a:spcAft>
                  <a:spcPts val="600"/>
                </a:spcAft>
                <a:buFontTx/>
                <a:buNone/>
              </a:pPr>
              <a:t>23</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1640"/>
    </mc:Choice>
    <mc:Fallback xmlns="">
      <p:transition spd="slow" advTm="6164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Title 1"/>
          <p:cNvSpPr>
            <a:spLocks noGrp="1"/>
          </p:cNvSpPr>
          <p:nvPr>
            <p:ph type="title"/>
          </p:nvPr>
        </p:nvSpPr>
        <p:spPr>
          <a:xfrm>
            <a:off x="515125" y="1153572"/>
            <a:ext cx="2400300" cy="4461163"/>
          </a:xfrm>
        </p:spPr>
        <p:txBody>
          <a:bodyPr>
            <a:normAutofit/>
          </a:bodyPr>
          <a:lstStyle/>
          <a:p>
            <a:pPr eaLnBrk="1" hangingPunct="1"/>
            <a:r>
              <a:rPr lang="en-US" altLang="en-US" sz="3400" b="1">
                <a:solidFill>
                  <a:srgbClr val="FFFFFF"/>
                </a:solidFill>
              </a:rPr>
              <a:t>Data Sanitisation Challenges</a:t>
            </a:r>
            <a:endParaRPr lang="en-US" altLang="en-US" sz="3400">
              <a:solidFill>
                <a:srgbClr val="FFFFFF"/>
              </a:solidFill>
            </a:endParaRPr>
          </a:p>
        </p:txBody>
      </p:sp>
      <p:sp>
        <p:nvSpPr>
          <p:cNvPr id="78" name="Arc 7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747" name="Content Placeholder 2"/>
          <p:cNvSpPr>
            <a:spLocks noGrp="1"/>
          </p:cNvSpPr>
          <p:nvPr>
            <p:ph idx="1"/>
          </p:nvPr>
        </p:nvSpPr>
        <p:spPr>
          <a:xfrm>
            <a:off x="3335481" y="591344"/>
            <a:ext cx="5179868" cy="5585619"/>
          </a:xfrm>
        </p:spPr>
        <p:txBody>
          <a:bodyPr anchor="ctr">
            <a:normAutofit/>
          </a:bodyPr>
          <a:lstStyle/>
          <a:p>
            <a:pPr marL="0" indent="0" eaLnBrk="1" hangingPunct="1">
              <a:lnSpc>
                <a:spcPct val="90000"/>
              </a:lnSpc>
              <a:buClr>
                <a:schemeClr val="accent6">
                  <a:lumMod val="75000"/>
                </a:schemeClr>
              </a:buClr>
              <a:buFont typeface="Arial" panose="020B0604020202020204" pitchFamily="34" charset="0"/>
              <a:buNone/>
              <a:defRPr/>
            </a:pPr>
            <a:r>
              <a:rPr lang="en-US" altLang="en-US" sz="2000" b="1">
                <a:cs typeface="Times New Roman" panose="02020603050405020304" pitchFamily="18" charset="0"/>
              </a:rPr>
              <a:t>Sanitisation is the process of removing sensitive information from a storage device.</a:t>
            </a:r>
          </a:p>
          <a:p>
            <a:pPr eaLnBrk="1" hangingPunct="1">
              <a:lnSpc>
                <a:spcPct val="90000"/>
              </a:lnSpc>
              <a:buClr>
                <a:schemeClr val="accent6">
                  <a:lumMod val="75000"/>
                </a:schemeClr>
              </a:buClr>
              <a:buFont typeface="Wingdings" panose="05000000000000000000" pitchFamily="2" charset="2"/>
              <a:buChar char="n"/>
              <a:defRPr/>
            </a:pPr>
            <a:r>
              <a:rPr lang="en-US" altLang="en-US" sz="2000">
                <a:cs typeface="Times New Roman" panose="02020603050405020304" pitchFamily="18" charset="0"/>
              </a:rPr>
              <a:t>What happens to data stored in a cloud computing environment once it has passed its user’s “use by date”?</a:t>
            </a:r>
          </a:p>
          <a:p>
            <a:pPr eaLnBrk="1" hangingPunct="1">
              <a:lnSpc>
                <a:spcPct val="90000"/>
              </a:lnSpc>
              <a:buClr>
                <a:schemeClr val="accent6">
                  <a:lumMod val="75000"/>
                </a:schemeClr>
              </a:buClr>
              <a:buFont typeface="Wingdings" panose="05000000000000000000" pitchFamily="2" charset="2"/>
              <a:buChar char="n"/>
              <a:defRPr/>
            </a:pPr>
            <a:endParaRPr lang="en-US" altLang="en-US" sz="2000">
              <a:cs typeface="Times New Roman" panose="02020603050405020304" pitchFamily="18" charset="0"/>
            </a:endParaRPr>
          </a:p>
          <a:p>
            <a:pPr eaLnBrk="1" hangingPunct="1">
              <a:lnSpc>
                <a:spcPct val="90000"/>
              </a:lnSpc>
              <a:buClr>
                <a:schemeClr val="accent6">
                  <a:lumMod val="75000"/>
                </a:schemeClr>
              </a:buClr>
              <a:buFont typeface="Wingdings" panose="05000000000000000000" pitchFamily="2" charset="2"/>
              <a:buChar char="n"/>
              <a:defRPr/>
            </a:pPr>
            <a:r>
              <a:rPr lang="en-US" altLang="en-US" sz="2000">
                <a:cs typeface="Times New Roman" panose="02020603050405020304" pitchFamily="18" charset="0"/>
              </a:rPr>
              <a:t>What data sanitisation practices does the cloud computing service provider propose to remove redundant and retiring data storage devices as and when these devices are retired or taken out of service?</a:t>
            </a:r>
          </a:p>
          <a:p>
            <a:pPr eaLnBrk="1" hangingPunct="1">
              <a:lnSpc>
                <a:spcPct val="90000"/>
              </a:lnSpc>
              <a:buClr>
                <a:schemeClr val="accent6">
                  <a:lumMod val="75000"/>
                </a:schemeClr>
              </a:buClr>
              <a:buFont typeface="Wingdings" panose="05000000000000000000" pitchFamily="2" charset="2"/>
              <a:buChar char="n"/>
              <a:defRPr/>
            </a:pPr>
            <a:endParaRPr lang="en-US" altLang="en-US" sz="2000">
              <a:cs typeface="Times New Roman" panose="02020603050405020304" pitchFamily="18" charset="0"/>
            </a:endParaRPr>
          </a:p>
          <a:p>
            <a:pPr eaLnBrk="1" hangingPunct="1">
              <a:lnSpc>
                <a:spcPct val="90000"/>
              </a:lnSpc>
              <a:buClr>
                <a:schemeClr val="accent6">
                  <a:lumMod val="75000"/>
                </a:schemeClr>
              </a:buClr>
              <a:buFont typeface="Wingdings" panose="05000000000000000000" pitchFamily="2" charset="2"/>
              <a:buChar char="n"/>
              <a:defRPr/>
            </a:pPr>
            <a:r>
              <a:rPr lang="en-US" altLang="en-US" sz="2000">
                <a:cs typeface="Times New Roman" panose="02020603050405020304" pitchFamily="18" charset="0"/>
              </a:rPr>
              <a:t>How are  backups sanitized? </a:t>
            </a:r>
          </a:p>
          <a:p>
            <a:pPr eaLnBrk="1" hangingPunct="1">
              <a:lnSpc>
                <a:spcPct val="90000"/>
              </a:lnSpc>
              <a:buClr>
                <a:schemeClr val="accent6">
                  <a:lumMod val="75000"/>
                </a:schemeClr>
              </a:buClr>
              <a:buFont typeface="Wingdings" panose="05000000000000000000" pitchFamily="2" charset="2"/>
              <a:buChar char="n"/>
              <a:defRPr/>
            </a:pPr>
            <a:r>
              <a:rPr lang="en-US" altLang="en-US" sz="2000">
                <a:cs typeface="Times New Roman" panose="02020603050405020304" pitchFamily="18" charset="0"/>
              </a:rPr>
              <a:t>What are the implications for  cloud computing forensics?</a:t>
            </a:r>
          </a:p>
        </p:txBody>
      </p:sp>
      <p:sp>
        <p:nvSpPr>
          <p:cNvPr id="37892" name="Slide Number Placeholder 3"/>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722F168F-6300-4C6C-AF61-E1AD8163FC76}" type="slidenum">
              <a:rPr lang="en-US" altLang="en-US" sz="1800">
                <a:latin typeface="Times New Roman" panose="02020603050405020304" pitchFamily="18" charset="0"/>
              </a:rPr>
              <a:pPr>
                <a:lnSpc>
                  <a:spcPct val="90000"/>
                </a:lnSpc>
                <a:spcBef>
                  <a:spcPct val="0"/>
                </a:spcBef>
                <a:spcAft>
                  <a:spcPts val="600"/>
                </a:spcAft>
                <a:buFontTx/>
                <a:buNone/>
              </a:pPr>
              <a:t>24</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39158"/>
    </mc:Choice>
    <mc:Fallback xmlns="">
      <p:transition spd="slow" advTm="13915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8734" y="2999153"/>
            <a:ext cx="8060016" cy="2889374"/>
            <a:chOff x="464978" y="2855870"/>
            <a:chExt cx="10746688" cy="3852499"/>
          </a:xfrm>
          <a:solidFill>
            <a:srgbClr val="006BC4"/>
          </a:solidFill>
        </p:grpSpPr>
        <p:sp>
          <p:nvSpPr>
            <p:cNvPr id="5" name="Rectangle 89"/>
            <p:cNvSpPr>
              <a:spLocks noChangeArrowheads="1"/>
            </p:cNvSpPr>
            <p:nvPr/>
          </p:nvSpPr>
          <p:spPr bwMode="auto">
            <a:xfrm>
              <a:off x="464978" y="6222645"/>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 name="Rectangle 65"/>
            <p:cNvSpPr>
              <a:spLocks noChangeArrowheads="1"/>
            </p:cNvSpPr>
            <p:nvPr/>
          </p:nvSpPr>
          <p:spPr bwMode="auto">
            <a:xfrm>
              <a:off x="10724430" y="5661263"/>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7" name="Rectangle 69"/>
            <p:cNvSpPr>
              <a:spLocks noChangeArrowheads="1"/>
            </p:cNvSpPr>
            <p:nvPr/>
          </p:nvSpPr>
          <p:spPr bwMode="auto">
            <a:xfrm>
              <a:off x="10724430" y="6222645"/>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8" name="Rectangle 89"/>
            <p:cNvSpPr>
              <a:spLocks noChangeArrowheads="1"/>
            </p:cNvSpPr>
            <p:nvPr/>
          </p:nvSpPr>
          <p:spPr bwMode="auto">
            <a:xfrm>
              <a:off x="10724430" y="5092316"/>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9" name="Rectangle 8"/>
            <p:cNvSpPr>
              <a:spLocks noChangeArrowheads="1"/>
            </p:cNvSpPr>
            <p:nvPr/>
          </p:nvSpPr>
          <p:spPr bwMode="auto">
            <a:xfrm>
              <a:off x="9957260" y="2855870"/>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0" name="Rectangle 35"/>
            <p:cNvSpPr>
              <a:spLocks noChangeArrowheads="1"/>
            </p:cNvSpPr>
            <p:nvPr/>
          </p:nvSpPr>
          <p:spPr bwMode="auto">
            <a:xfrm>
              <a:off x="9957260" y="3966528"/>
              <a:ext cx="487236"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1" name="Rectangle 10"/>
            <p:cNvSpPr>
              <a:spLocks noChangeArrowheads="1"/>
            </p:cNvSpPr>
            <p:nvPr/>
          </p:nvSpPr>
          <p:spPr bwMode="auto">
            <a:xfrm>
              <a:off x="9957260" y="3414226"/>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2" name="Rectangle 63"/>
            <p:cNvSpPr>
              <a:spLocks noChangeArrowheads="1"/>
            </p:cNvSpPr>
            <p:nvPr/>
          </p:nvSpPr>
          <p:spPr bwMode="auto">
            <a:xfrm>
              <a:off x="9957263" y="4523368"/>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3" name="Rectangle 67"/>
            <p:cNvSpPr>
              <a:spLocks noChangeArrowheads="1"/>
            </p:cNvSpPr>
            <p:nvPr/>
          </p:nvSpPr>
          <p:spPr bwMode="auto">
            <a:xfrm>
              <a:off x="9957263" y="5661263"/>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4" name="Rectangle 71"/>
            <p:cNvSpPr>
              <a:spLocks noChangeArrowheads="1"/>
            </p:cNvSpPr>
            <p:nvPr/>
          </p:nvSpPr>
          <p:spPr bwMode="auto">
            <a:xfrm>
              <a:off x="9957263" y="6222645"/>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5" name="Rectangle 91"/>
            <p:cNvSpPr>
              <a:spLocks noChangeArrowheads="1"/>
            </p:cNvSpPr>
            <p:nvPr/>
          </p:nvSpPr>
          <p:spPr bwMode="auto">
            <a:xfrm>
              <a:off x="9957270" y="5092316"/>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6" name="Rectangle 15"/>
            <p:cNvSpPr>
              <a:spLocks noChangeArrowheads="1"/>
            </p:cNvSpPr>
            <p:nvPr/>
          </p:nvSpPr>
          <p:spPr bwMode="auto">
            <a:xfrm>
              <a:off x="9191603" y="2855870"/>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7" name="Rectangle 40"/>
            <p:cNvSpPr>
              <a:spLocks noChangeArrowheads="1"/>
            </p:cNvSpPr>
            <p:nvPr/>
          </p:nvSpPr>
          <p:spPr bwMode="auto">
            <a:xfrm>
              <a:off x="9191602" y="3411199"/>
              <a:ext cx="487236"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8" name="Rectangle 56"/>
            <p:cNvSpPr>
              <a:spLocks noChangeArrowheads="1"/>
            </p:cNvSpPr>
            <p:nvPr/>
          </p:nvSpPr>
          <p:spPr bwMode="auto">
            <a:xfrm>
              <a:off x="9191602" y="3968041"/>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19" name="Rectangle 60"/>
            <p:cNvSpPr>
              <a:spLocks noChangeArrowheads="1"/>
            </p:cNvSpPr>
            <p:nvPr/>
          </p:nvSpPr>
          <p:spPr bwMode="auto">
            <a:xfrm>
              <a:off x="9191602" y="4523369"/>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20" name="Rectangle 64"/>
            <p:cNvSpPr>
              <a:spLocks noChangeArrowheads="1"/>
            </p:cNvSpPr>
            <p:nvPr/>
          </p:nvSpPr>
          <p:spPr bwMode="auto">
            <a:xfrm>
              <a:off x="9191602" y="5661263"/>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21" name="Rectangle 68"/>
            <p:cNvSpPr>
              <a:spLocks noChangeArrowheads="1"/>
            </p:cNvSpPr>
            <p:nvPr/>
          </p:nvSpPr>
          <p:spPr bwMode="auto">
            <a:xfrm>
              <a:off x="9191602" y="6222645"/>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22" name="Rectangle 88"/>
            <p:cNvSpPr>
              <a:spLocks noChangeArrowheads="1"/>
            </p:cNvSpPr>
            <p:nvPr/>
          </p:nvSpPr>
          <p:spPr bwMode="auto">
            <a:xfrm>
              <a:off x="9191603" y="5092316"/>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grpSp>
      <p:sp>
        <p:nvSpPr>
          <p:cNvPr id="23" name="Rectangle 77"/>
          <p:cNvSpPr>
            <a:spLocks noChangeArrowheads="1"/>
          </p:cNvSpPr>
          <p:nvPr/>
        </p:nvSpPr>
        <p:spPr bwMode="auto">
          <a:xfrm>
            <a:off x="783129" y="5141171"/>
            <a:ext cx="9619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dirty="0">
                <a:solidFill>
                  <a:srgbClr val="000000"/>
                </a:solidFill>
                <a:latin typeface="+mj-lt"/>
              </a:rPr>
              <a:t>Enterprise</a:t>
            </a:r>
          </a:p>
        </p:txBody>
      </p:sp>
      <p:sp>
        <p:nvSpPr>
          <p:cNvPr id="24" name="Rectangle 79"/>
          <p:cNvSpPr>
            <a:spLocks noChangeArrowheads="1"/>
          </p:cNvSpPr>
          <p:nvPr/>
        </p:nvSpPr>
        <p:spPr bwMode="auto">
          <a:xfrm>
            <a:off x="784320" y="5588656"/>
            <a:ext cx="2672783" cy="23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lnSpc>
                <a:spcPct val="85000"/>
              </a:lnSpc>
            </a:pPr>
            <a:r>
              <a:rPr lang="en-US" altLang="en-US" dirty="0">
                <a:solidFill>
                  <a:srgbClr val="000000"/>
                </a:solidFill>
                <a:latin typeface="+mj-lt"/>
              </a:rPr>
              <a:t>Other cloud service provider</a:t>
            </a:r>
          </a:p>
        </p:txBody>
      </p:sp>
      <p:grpSp>
        <p:nvGrpSpPr>
          <p:cNvPr id="25" name="Group 24"/>
          <p:cNvGrpSpPr/>
          <p:nvPr/>
        </p:nvGrpSpPr>
        <p:grpSpPr>
          <a:xfrm>
            <a:off x="6874441" y="1456867"/>
            <a:ext cx="2194829" cy="230832"/>
            <a:chOff x="9225250" y="302407"/>
            <a:chExt cx="3070218" cy="322897"/>
          </a:xfrm>
        </p:grpSpPr>
        <p:sp>
          <p:nvSpPr>
            <p:cNvPr id="26" name="Rectangle 25"/>
            <p:cNvSpPr>
              <a:spLocks noChangeArrowheads="1"/>
            </p:cNvSpPr>
            <p:nvPr/>
          </p:nvSpPr>
          <p:spPr bwMode="auto">
            <a:xfrm>
              <a:off x="9225250" y="302407"/>
              <a:ext cx="565073" cy="32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en-US" altLang="en-US" sz="1500" dirty="0">
                  <a:solidFill>
                    <a:srgbClr val="000000"/>
                  </a:solidFill>
                  <a:latin typeface="Tw Cen MT" panose="020B0602020104020603" pitchFamily="34" charset="0"/>
                  <a:cs typeface="Segoe UI Light" panose="020B0502040204020203" pitchFamily="34" charset="0"/>
                </a:rPr>
                <a:t>SaaS</a:t>
              </a:r>
            </a:p>
          </p:txBody>
        </p:sp>
        <p:sp>
          <p:nvSpPr>
            <p:cNvPr id="27" name="Rectangle 26"/>
            <p:cNvSpPr>
              <a:spLocks noChangeArrowheads="1"/>
            </p:cNvSpPr>
            <p:nvPr/>
          </p:nvSpPr>
          <p:spPr bwMode="auto">
            <a:xfrm>
              <a:off x="10037394" y="302407"/>
              <a:ext cx="548928" cy="32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en-US" altLang="en-US" sz="1500" dirty="0" err="1">
                  <a:solidFill>
                    <a:srgbClr val="000000"/>
                  </a:solidFill>
                  <a:latin typeface="Tw Cen MT" panose="020B0602020104020603" pitchFamily="34" charset="0"/>
                  <a:cs typeface="Segoe UI Light" panose="020B0502040204020203" pitchFamily="34" charset="0"/>
                </a:rPr>
                <a:t>PaaS</a:t>
              </a:r>
              <a:endParaRPr lang="en-US" altLang="en-US" sz="1500" dirty="0">
                <a:solidFill>
                  <a:srgbClr val="000000"/>
                </a:solidFill>
                <a:latin typeface="Tw Cen MT" panose="020B0602020104020603" pitchFamily="34" charset="0"/>
                <a:cs typeface="Segoe UI Light" panose="020B0502040204020203" pitchFamily="34" charset="0"/>
              </a:endParaRPr>
            </a:p>
          </p:txBody>
        </p:sp>
        <p:sp>
          <p:nvSpPr>
            <p:cNvPr id="28" name="Rectangle 27"/>
            <p:cNvSpPr>
              <a:spLocks noChangeArrowheads="1"/>
            </p:cNvSpPr>
            <p:nvPr/>
          </p:nvSpPr>
          <p:spPr bwMode="auto">
            <a:xfrm>
              <a:off x="10871509" y="302407"/>
              <a:ext cx="488832" cy="32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en-US" altLang="en-US" sz="1500" dirty="0" err="1">
                  <a:solidFill>
                    <a:srgbClr val="000000"/>
                  </a:solidFill>
                  <a:latin typeface="Tw Cen MT" panose="020B0602020104020603" pitchFamily="34" charset="0"/>
                  <a:cs typeface="Segoe UI Light" panose="020B0502040204020203" pitchFamily="34" charset="0"/>
                </a:rPr>
                <a:t>IaaS</a:t>
              </a:r>
              <a:endParaRPr lang="en-US" altLang="en-US" sz="1500" dirty="0">
                <a:solidFill>
                  <a:srgbClr val="000000"/>
                </a:solidFill>
                <a:latin typeface="Tw Cen MT" panose="020B0602020104020603" pitchFamily="34" charset="0"/>
                <a:cs typeface="Segoe UI Light" panose="020B0502040204020203" pitchFamily="34" charset="0"/>
              </a:endParaRPr>
            </a:p>
          </p:txBody>
        </p:sp>
        <p:sp>
          <p:nvSpPr>
            <p:cNvPr id="29" name="Rectangle 28"/>
            <p:cNvSpPr>
              <a:spLocks noChangeArrowheads="1"/>
            </p:cNvSpPr>
            <p:nvPr/>
          </p:nvSpPr>
          <p:spPr bwMode="auto">
            <a:xfrm>
              <a:off x="11542936" y="302407"/>
              <a:ext cx="752532" cy="32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lang="en-US" altLang="en-US" sz="1500" dirty="0">
                  <a:solidFill>
                    <a:srgbClr val="000000"/>
                  </a:solidFill>
                  <a:latin typeface="Tw Cen MT" panose="020B0602020104020603" pitchFamily="34" charset="0"/>
                  <a:cs typeface="Segoe UI Light" panose="020B0502040204020203" pitchFamily="34" charset="0"/>
                </a:rPr>
                <a:t>Private</a:t>
              </a:r>
            </a:p>
          </p:txBody>
        </p:sp>
      </p:grpSp>
      <p:grpSp>
        <p:nvGrpSpPr>
          <p:cNvPr id="30" name="Group 29"/>
          <p:cNvGrpSpPr/>
          <p:nvPr/>
        </p:nvGrpSpPr>
        <p:grpSpPr>
          <a:xfrm>
            <a:off x="3447710" y="1829108"/>
            <a:ext cx="3356368" cy="3978840"/>
            <a:chOff x="4431808" y="823115"/>
            <a:chExt cx="4695025" cy="5565764"/>
          </a:xfrm>
        </p:grpSpPr>
        <p:sp>
          <p:nvSpPr>
            <p:cNvPr id="31" name="Rectangle 30"/>
            <p:cNvSpPr/>
            <p:nvPr/>
          </p:nvSpPr>
          <p:spPr bwMode="auto">
            <a:xfrm>
              <a:off x="4431808" y="823115"/>
              <a:ext cx="4695025"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Data governance &amp; rights management</a:t>
              </a:r>
            </a:p>
          </p:txBody>
        </p:sp>
        <p:sp>
          <p:nvSpPr>
            <p:cNvPr id="32" name="Rectangle 31"/>
            <p:cNvSpPr/>
            <p:nvPr/>
          </p:nvSpPr>
          <p:spPr bwMode="auto">
            <a:xfrm>
              <a:off x="7165855" y="1405729"/>
              <a:ext cx="1960978"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Client endpoints</a:t>
              </a:r>
            </a:p>
          </p:txBody>
        </p:sp>
        <p:sp>
          <p:nvSpPr>
            <p:cNvPr id="33" name="Rectangle 32"/>
            <p:cNvSpPr/>
            <p:nvPr/>
          </p:nvSpPr>
          <p:spPr bwMode="auto">
            <a:xfrm>
              <a:off x="5376823" y="1989133"/>
              <a:ext cx="3750010"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Account &amp; access management</a:t>
              </a:r>
            </a:p>
          </p:txBody>
        </p:sp>
        <p:sp>
          <p:nvSpPr>
            <p:cNvPr id="34" name="Rectangle 33"/>
            <p:cNvSpPr/>
            <p:nvPr/>
          </p:nvSpPr>
          <p:spPr bwMode="auto">
            <a:xfrm>
              <a:off x="5064507" y="2572540"/>
              <a:ext cx="4062325"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Identity &amp; directory infrastructure</a:t>
              </a:r>
            </a:p>
          </p:txBody>
        </p:sp>
        <p:sp>
          <p:nvSpPr>
            <p:cNvPr id="35" name="Rectangle 34"/>
            <p:cNvSpPr/>
            <p:nvPr/>
          </p:nvSpPr>
          <p:spPr bwMode="auto">
            <a:xfrm>
              <a:off x="7656571" y="3155948"/>
              <a:ext cx="1470262"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Applications</a:t>
              </a:r>
            </a:p>
          </p:txBody>
        </p:sp>
        <p:sp>
          <p:nvSpPr>
            <p:cNvPr id="36" name="Rectangle 35"/>
            <p:cNvSpPr/>
            <p:nvPr/>
          </p:nvSpPr>
          <p:spPr bwMode="auto">
            <a:xfrm>
              <a:off x="7051315" y="3739355"/>
              <a:ext cx="2075516"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Network controls</a:t>
              </a:r>
            </a:p>
          </p:txBody>
        </p:sp>
        <p:sp>
          <p:nvSpPr>
            <p:cNvPr id="37" name="Rectangle 36"/>
            <p:cNvSpPr/>
            <p:nvPr/>
          </p:nvSpPr>
          <p:spPr bwMode="auto">
            <a:xfrm>
              <a:off x="7031312" y="4321967"/>
              <a:ext cx="2095518"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Operating system</a:t>
              </a:r>
            </a:p>
          </p:txBody>
        </p:sp>
        <p:sp>
          <p:nvSpPr>
            <p:cNvPr id="38" name="Rectangle 37"/>
            <p:cNvSpPr/>
            <p:nvPr/>
          </p:nvSpPr>
          <p:spPr bwMode="auto">
            <a:xfrm>
              <a:off x="6501493" y="4918867"/>
              <a:ext cx="2625339"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Hosting infrastructure</a:t>
              </a:r>
            </a:p>
          </p:txBody>
        </p:sp>
        <p:sp>
          <p:nvSpPr>
            <p:cNvPr id="39" name="Rectangle 38"/>
            <p:cNvSpPr/>
            <p:nvPr/>
          </p:nvSpPr>
          <p:spPr bwMode="auto">
            <a:xfrm>
              <a:off x="6376997" y="5515771"/>
              <a:ext cx="2749835"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Network infrastructure</a:t>
              </a:r>
            </a:p>
          </p:txBody>
        </p:sp>
        <p:sp>
          <p:nvSpPr>
            <p:cNvPr id="40" name="Rectangle 39"/>
            <p:cNvSpPr/>
            <p:nvPr/>
          </p:nvSpPr>
          <p:spPr bwMode="auto">
            <a:xfrm>
              <a:off x="6808784" y="6104728"/>
              <a:ext cx="2318047" cy="28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r" defTabSz="713271">
                <a:lnSpc>
                  <a:spcPct val="80000"/>
                </a:lnSpc>
              </a:pPr>
              <a:r>
                <a:rPr lang="en-US" sz="1650" dirty="0">
                  <a:solidFill>
                    <a:srgbClr val="000000"/>
                  </a:solidFill>
                  <a:latin typeface="+mj-lt"/>
                  <a:ea typeface="Segoe UI" pitchFamily="34" charset="0"/>
                  <a:cs typeface="Segoe UI" pitchFamily="34" charset="0"/>
                </a:rPr>
                <a:t>Physical datacenter</a:t>
              </a:r>
            </a:p>
          </p:txBody>
        </p:sp>
      </p:grpSp>
      <p:grpSp>
        <p:nvGrpSpPr>
          <p:cNvPr id="41" name="Group 40"/>
          <p:cNvGrpSpPr/>
          <p:nvPr/>
        </p:nvGrpSpPr>
        <p:grpSpPr>
          <a:xfrm>
            <a:off x="348734" y="1748528"/>
            <a:ext cx="8634260" cy="4139999"/>
            <a:chOff x="464978" y="1188370"/>
            <a:chExt cx="11512347" cy="5519999"/>
          </a:xfrm>
          <a:solidFill>
            <a:srgbClr val="009E13"/>
          </a:solidFill>
        </p:grpSpPr>
        <p:sp>
          <p:nvSpPr>
            <p:cNvPr id="42" name="Rectangle 61"/>
            <p:cNvSpPr>
              <a:spLocks noChangeArrowheads="1"/>
            </p:cNvSpPr>
            <p:nvPr/>
          </p:nvSpPr>
          <p:spPr bwMode="auto">
            <a:xfrm>
              <a:off x="464978" y="5653698"/>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43" name="Rectangle 42"/>
            <p:cNvSpPr>
              <a:spLocks noChangeArrowheads="1"/>
            </p:cNvSpPr>
            <p:nvPr/>
          </p:nvSpPr>
          <p:spPr bwMode="auto">
            <a:xfrm>
              <a:off x="10724430" y="1188370"/>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44" name="Rectangle 31"/>
            <p:cNvSpPr>
              <a:spLocks noChangeArrowheads="1"/>
            </p:cNvSpPr>
            <p:nvPr/>
          </p:nvSpPr>
          <p:spPr bwMode="auto">
            <a:xfrm>
              <a:off x="10724430" y="1746726"/>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45" name="Rectangle 33"/>
            <p:cNvSpPr>
              <a:spLocks noChangeArrowheads="1"/>
            </p:cNvSpPr>
            <p:nvPr/>
          </p:nvSpPr>
          <p:spPr bwMode="auto">
            <a:xfrm>
              <a:off x="10724430" y="2299028"/>
              <a:ext cx="487236"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46" name="Rectangle 37"/>
            <p:cNvSpPr>
              <a:spLocks noChangeArrowheads="1"/>
            </p:cNvSpPr>
            <p:nvPr/>
          </p:nvSpPr>
          <p:spPr bwMode="auto">
            <a:xfrm>
              <a:off x="10724430" y="2855869"/>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47" name="Rectangle 41"/>
            <p:cNvSpPr>
              <a:spLocks noChangeArrowheads="1"/>
            </p:cNvSpPr>
            <p:nvPr/>
          </p:nvSpPr>
          <p:spPr bwMode="auto">
            <a:xfrm>
              <a:off x="10724430" y="3411199"/>
              <a:ext cx="487236"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48" name="Rectangle 57"/>
            <p:cNvSpPr>
              <a:spLocks noChangeArrowheads="1"/>
            </p:cNvSpPr>
            <p:nvPr/>
          </p:nvSpPr>
          <p:spPr bwMode="auto">
            <a:xfrm>
              <a:off x="10724430" y="3968041"/>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49" name="Rectangle 61"/>
            <p:cNvSpPr>
              <a:spLocks noChangeArrowheads="1"/>
            </p:cNvSpPr>
            <p:nvPr/>
          </p:nvSpPr>
          <p:spPr bwMode="auto">
            <a:xfrm>
              <a:off x="10724430" y="4523369"/>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grpSp>
          <p:nvGrpSpPr>
            <p:cNvPr id="50" name="Group 49"/>
            <p:cNvGrpSpPr/>
            <p:nvPr/>
          </p:nvGrpSpPr>
          <p:grpSpPr>
            <a:xfrm>
              <a:off x="11490086" y="1188370"/>
              <a:ext cx="487239" cy="5519999"/>
              <a:chOff x="11490086" y="1150270"/>
              <a:chExt cx="487239" cy="5519999"/>
            </a:xfrm>
            <a:grpFill/>
          </p:grpSpPr>
          <p:sp>
            <p:nvSpPr>
              <p:cNvPr id="64" name="Rectangle 63"/>
              <p:cNvSpPr>
                <a:spLocks noChangeArrowheads="1"/>
              </p:cNvSpPr>
              <p:nvPr/>
            </p:nvSpPr>
            <p:spPr bwMode="auto">
              <a:xfrm>
                <a:off x="11490087" y="1150270"/>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5" name="Rectangle 32"/>
              <p:cNvSpPr>
                <a:spLocks noChangeArrowheads="1"/>
              </p:cNvSpPr>
              <p:nvPr/>
            </p:nvSpPr>
            <p:spPr bwMode="auto">
              <a:xfrm>
                <a:off x="11490087" y="1708626"/>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6" name="Rectangle 34"/>
              <p:cNvSpPr>
                <a:spLocks noChangeArrowheads="1"/>
              </p:cNvSpPr>
              <p:nvPr/>
            </p:nvSpPr>
            <p:spPr bwMode="auto">
              <a:xfrm>
                <a:off x="11490087" y="2260928"/>
                <a:ext cx="487236"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7" name="Rectangle 38"/>
              <p:cNvSpPr>
                <a:spLocks noChangeArrowheads="1"/>
              </p:cNvSpPr>
              <p:nvPr/>
            </p:nvSpPr>
            <p:spPr bwMode="auto">
              <a:xfrm>
                <a:off x="11490087" y="2817769"/>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8" name="Rectangle 42"/>
              <p:cNvSpPr>
                <a:spLocks noChangeArrowheads="1"/>
              </p:cNvSpPr>
              <p:nvPr/>
            </p:nvSpPr>
            <p:spPr bwMode="auto">
              <a:xfrm>
                <a:off x="11490087" y="3373099"/>
                <a:ext cx="487236"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9" name="Rectangle 58"/>
              <p:cNvSpPr>
                <a:spLocks noChangeArrowheads="1"/>
              </p:cNvSpPr>
              <p:nvPr/>
            </p:nvSpPr>
            <p:spPr bwMode="auto">
              <a:xfrm>
                <a:off x="11490087" y="3929941"/>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70" name="Rectangle 62"/>
              <p:cNvSpPr>
                <a:spLocks noChangeArrowheads="1"/>
              </p:cNvSpPr>
              <p:nvPr/>
            </p:nvSpPr>
            <p:spPr bwMode="auto">
              <a:xfrm>
                <a:off x="11490087" y="4485269"/>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71" name="Rectangle 66"/>
              <p:cNvSpPr>
                <a:spLocks noChangeArrowheads="1"/>
              </p:cNvSpPr>
              <p:nvPr/>
            </p:nvSpPr>
            <p:spPr bwMode="auto">
              <a:xfrm>
                <a:off x="11490087" y="5623163"/>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72" name="Rectangle 70"/>
              <p:cNvSpPr>
                <a:spLocks noChangeArrowheads="1"/>
              </p:cNvSpPr>
              <p:nvPr/>
            </p:nvSpPr>
            <p:spPr bwMode="auto">
              <a:xfrm>
                <a:off x="11490088" y="6184545"/>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73" name="Rectangle 90"/>
              <p:cNvSpPr>
                <a:spLocks noChangeArrowheads="1"/>
              </p:cNvSpPr>
              <p:nvPr/>
            </p:nvSpPr>
            <p:spPr bwMode="auto">
              <a:xfrm>
                <a:off x="11490086" y="5054216"/>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grpSp>
        <p:sp>
          <p:nvSpPr>
            <p:cNvPr id="51" name="Rectangle 50"/>
            <p:cNvSpPr>
              <a:spLocks noChangeArrowheads="1"/>
            </p:cNvSpPr>
            <p:nvPr/>
          </p:nvSpPr>
          <p:spPr bwMode="auto">
            <a:xfrm>
              <a:off x="9957263" y="1188370"/>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2" name="Rectangle 35"/>
            <p:cNvSpPr>
              <a:spLocks noChangeArrowheads="1"/>
            </p:cNvSpPr>
            <p:nvPr/>
          </p:nvSpPr>
          <p:spPr bwMode="auto">
            <a:xfrm>
              <a:off x="9957263" y="2299028"/>
              <a:ext cx="487237"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3" name="Freeform 83"/>
            <p:cNvSpPr>
              <a:spLocks/>
            </p:cNvSpPr>
            <p:nvPr/>
          </p:nvSpPr>
          <p:spPr bwMode="auto">
            <a:xfrm rot="10800000">
              <a:off x="9957263" y="2855869"/>
              <a:ext cx="488750" cy="485724"/>
            </a:xfrm>
            <a:custGeom>
              <a:avLst/>
              <a:gdLst>
                <a:gd name="T0" fmla="*/ 0 w 323"/>
                <a:gd name="T1" fmla="*/ 0 h 321"/>
                <a:gd name="T2" fmla="*/ 323 w 323"/>
                <a:gd name="T3" fmla="*/ 321 h 321"/>
                <a:gd name="T4" fmla="*/ 0 w 323"/>
                <a:gd name="T5" fmla="*/ 321 h 321"/>
                <a:gd name="T6" fmla="*/ 0 w 323"/>
                <a:gd name="T7" fmla="*/ 0 h 321"/>
              </a:gdLst>
              <a:ahLst/>
              <a:cxnLst>
                <a:cxn ang="0">
                  <a:pos x="T0" y="T1"/>
                </a:cxn>
                <a:cxn ang="0">
                  <a:pos x="T2" y="T3"/>
                </a:cxn>
                <a:cxn ang="0">
                  <a:pos x="T4" y="T5"/>
                </a:cxn>
                <a:cxn ang="0">
                  <a:pos x="T6" y="T7"/>
                </a:cxn>
              </a:cxnLst>
              <a:rect l="0" t="0" r="r" b="b"/>
              <a:pathLst>
                <a:path w="323" h="321">
                  <a:moveTo>
                    <a:pt x="0" y="0"/>
                  </a:moveTo>
                  <a:lnTo>
                    <a:pt x="323" y="321"/>
                  </a:lnTo>
                  <a:lnTo>
                    <a:pt x="0" y="321"/>
                  </a:ln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4" name="Freeform 85"/>
            <p:cNvSpPr>
              <a:spLocks/>
            </p:cNvSpPr>
            <p:nvPr/>
          </p:nvSpPr>
          <p:spPr bwMode="auto">
            <a:xfrm rot="10800000">
              <a:off x="9957263" y="3411199"/>
              <a:ext cx="488750" cy="487237"/>
            </a:xfrm>
            <a:custGeom>
              <a:avLst/>
              <a:gdLst>
                <a:gd name="T0" fmla="*/ 0 w 323"/>
                <a:gd name="T1" fmla="*/ 0 h 322"/>
                <a:gd name="T2" fmla="*/ 323 w 323"/>
                <a:gd name="T3" fmla="*/ 322 h 322"/>
                <a:gd name="T4" fmla="*/ 0 w 323"/>
                <a:gd name="T5" fmla="*/ 322 h 322"/>
                <a:gd name="T6" fmla="*/ 0 w 323"/>
                <a:gd name="T7" fmla="*/ 0 h 322"/>
              </a:gdLst>
              <a:ahLst/>
              <a:cxnLst>
                <a:cxn ang="0">
                  <a:pos x="T0" y="T1"/>
                </a:cxn>
                <a:cxn ang="0">
                  <a:pos x="T2" y="T3"/>
                </a:cxn>
                <a:cxn ang="0">
                  <a:pos x="T4" y="T5"/>
                </a:cxn>
                <a:cxn ang="0">
                  <a:pos x="T6" y="T7"/>
                </a:cxn>
              </a:cxnLst>
              <a:rect l="0" t="0" r="r" b="b"/>
              <a:pathLst>
                <a:path w="323" h="322">
                  <a:moveTo>
                    <a:pt x="0" y="0"/>
                  </a:moveTo>
                  <a:lnTo>
                    <a:pt x="323" y="322"/>
                  </a:lnTo>
                  <a:lnTo>
                    <a:pt x="0" y="322"/>
                  </a:ln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5" name="Freeform 87"/>
            <p:cNvSpPr>
              <a:spLocks/>
            </p:cNvSpPr>
            <p:nvPr/>
          </p:nvSpPr>
          <p:spPr bwMode="auto">
            <a:xfrm rot="10800000">
              <a:off x="9957263" y="3968041"/>
              <a:ext cx="488750" cy="485724"/>
            </a:xfrm>
            <a:custGeom>
              <a:avLst/>
              <a:gdLst>
                <a:gd name="T0" fmla="*/ 0 w 323"/>
                <a:gd name="T1" fmla="*/ 0 h 321"/>
                <a:gd name="T2" fmla="*/ 323 w 323"/>
                <a:gd name="T3" fmla="*/ 321 h 321"/>
                <a:gd name="T4" fmla="*/ 0 w 323"/>
                <a:gd name="T5" fmla="*/ 321 h 321"/>
                <a:gd name="T6" fmla="*/ 0 w 323"/>
                <a:gd name="T7" fmla="*/ 0 h 321"/>
              </a:gdLst>
              <a:ahLst/>
              <a:cxnLst>
                <a:cxn ang="0">
                  <a:pos x="T0" y="T1"/>
                </a:cxn>
                <a:cxn ang="0">
                  <a:pos x="T2" y="T3"/>
                </a:cxn>
                <a:cxn ang="0">
                  <a:pos x="T4" y="T5"/>
                </a:cxn>
                <a:cxn ang="0">
                  <a:pos x="T6" y="T7"/>
                </a:cxn>
              </a:cxnLst>
              <a:rect l="0" t="0" r="r" b="b"/>
              <a:pathLst>
                <a:path w="323" h="321">
                  <a:moveTo>
                    <a:pt x="0" y="0"/>
                  </a:moveTo>
                  <a:lnTo>
                    <a:pt x="323" y="321"/>
                  </a:lnTo>
                  <a:lnTo>
                    <a:pt x="0" y="321"/>
                  </a:ln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6" name="Rectangle 55"/>
            <p:cNvSpPr>
              <a:spLocks noChangeArrowheads="1"/>
            </p:cNvSpPr>
            <p:nvPr/>
          </p:nvSpPr>
          <p:spPr bwMode="auto">
            <a:xfrm>
              <a:off x="9957277" y="1746726"/>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7" name="Rectangle 56"/>
            <p:cNvSpPr>
              <a:spLocks noChangeArrowheads="1"/>
            </p:cNvSpPr>
            <p:nvPr/>
          </p:nvSpPr>
          <p:spPr bwMode="auto">
            <a:xfrm>
              <a:off x="9191603" y="2299028"/>
              <a:ext cx="487236" cy="487237"/>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8" name="Rectangle 57"/>
            <p:cNvSpPr>
              <a:spLocks noChangeArrowheads="1"/>
            </p:cNvSpPr>
            <p:nvPr/>
          </p:nvSpPr>
          <p:spPr bwMode="auto">
            <a:xfrm>
              <a:off x="9191602" y="1188370"/>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59" name="Freeform 81"/>
            <p:cNvSpPr>
              <a:spLocks/>
            </p:cNvSpPr>
            <p:nvPr/>
          </p:nvSpPr>
          <p:spPr bwMode="auto">
            <a:xfrm rot="10800000">
              <a:off x="9191602" y="2855869"/>
              <a:ext cx="487236" cy="485724"/>
            </a:xfrm>
            <a:custGeom>
              <a:avLst/>
              <a:gdLst>
                <a:gd name="T0" fmla="*/ 0 w 322"/>
                <a:gd name="T1" fmla="*/ 0 h 321"/>
                <a:gd name="T2" fmla="*/ 322 w 322"/>
                <a:gd name="T3" fmla="*/ 321 h 321"/>
                <a:gd name="T4" fmla="*/ 0 w 322"/>
                <a:gd name="T5" fmla="*/ 321 h 321"/>
                <a:gd name="T6" fmla="*/ 0 w 322"/>
                <a:gd name="T7" fmla="*/ 0 h 321"/>
              </a:gdLst>
              <a:ahLst/>
              <a:cxnLst>
                <a:cxn ang="0">
                  <a:pos x="T0" y="T1"/>
                </a:cxn>
                <a:cxn ang="0">
                  <a:pos x="T2" y="T3"/>
                </a:cxn>
                <a:cxn ang="0">
                  <a:pos x="T4" y="T5"/>
                </a:cxn>
                <a:cxn ang="0">
                  <a:pos x="T6" y="T7"/>
                </a:cxn>
              </a:cxnLst>
              <a:rect l="0" t="0" r="r" b="b"/>
              <a:pathLst>
                <a:path w="322" h="321">
                  <a:moveTo>
                    <a:pt x="0" y="0"/>
                  </a:moveTo>
                  <a:lnTo>
                    <a:pt x="322" y="321"/>
                  </a:lnTo>
                  <a:lnTo>
                    <a:pt x="0" y="321"/>
                  </a:ln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0" name="Rectangle 59"/>
            <p:cNvSpPr>
              <a:spLocks noChangeArrowheads="1"/>
            </p:cNvSpPr>
            <p:nvPr/>
          </p:nvSpPr>
          <p:spPr bwMode="auto">
            <a:xfrm>
              <a:off x="9191606" y="1746726"/>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1" name="Rectangle 60"/>
            <p:cNvSpPr>
              <a:spLocks noChangeArrowheads="1"/>
            </p:cNvSpPr>
            <p:nvPr/>
          </p:nvSpPr>
          <p:spPr bwMode="auto">
            <a:xfrm>
              <a:off x="9191606" y="1746726"/>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2" name="Rectangle 61"/>
            <p:cNvSpPr>
              <a:spLocks noChangeArrowheads="1"/>
            </p:cNvSpPr>
            <p:nvPr/>
          </p:nvSpPr>
          <p:spPr bwMode="auto">
            <a:xfrm>
              <a:off x="9191603" y="2300541"/>
              <a:ext cx="487237"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sp>
          <p:nvSpPr>
            <p:cNvPr id="63" name="Rectangle 62"/>
            <p:cNvSpPr>
              <a:spLocks noChangeArrowheads="1"/>
            </p:cNvSpPr>
            <p:nvPr/>
          </p:nvSpPr>
          <p:spPr bwMode="auto">
            <a:xfrm>
              <a:off x="9191603" y="2300541"/>
              <a:ext cx="487236" cy="485724"/>
            </a:xfrm>
            <a:prstGeom prst="rect">
              <a:avLst/>
            </a:prstGeom>
            <a:grpFill/>
            <a:ln>
              <a:noFill/>
            </a:ln>
          </p:spPr>
          <p:txBody>
            <a:bodyPr vert="horz" wrap="square" lIns="68580" tIns="34290" rIns="68580" bIns="34290" numCol="1" anchor="t" anchorCtr="0" compatLnSpc="1">
              <a:prstTxWarp prst="textNoShape">
                <a:avLst/>
              </a:prstTxWarp>
            </a:bodyPr>
            <a:lstStyle/>
            <a:p>
              <a:endParaRPr lang="en-US">
                <a:solidFill>
                  <a:srgbClr val="000000"/>
                </a:solidFill>
                <a:latin typeface="Segoe UI Light" panose="020B0502040204020203" pitchFamily="34" charset="0"/>
                <a:cs typeface="Segoe UI Light" panose="020B0502040204020203" pitchFamily="34" charset="0"/>
              </a:endParaRPr>
            </a:p>
          </p:txBody>
        </p:sp>
      </p:grpSp>
      <p:sp>
        <p:nvSpPr>
          <p:cNvPr id="74" name="Title 2"/>
          <p:cNvSpPr>
            <a:spLocks noGrp="1"/>
          </p:cNvSpPr>
          <p:nvPr>
            <p:ph type="title"/>
          </p:nvPr>
        </p:nvSpPr>
        <p:spPr>
          <a:xfrm>
            <a:off x="205980" y="1078707"/>
            <a:ext cx="8777012" cy="688181"/>
          </a:xfrm>
        </p:spPr>
        <p:txBody>
          <a:bodyPr>
            <a:normAutofit/>
          </a:bodyPr>
          <a:lstStyle/>
          <a:p>
            <a:r>
              <a:rPr lang="en-US" sz="2550" dirty="0">
                <a:latin typeface="Tw Cen MT" panose="020B0602020104020603" pitchFamily="34" charset="0"/>
                <a:cs typeface="Segoe UI Light" panose="020B0502040204020203" pitchFamily="34" charset="0"/>
              </a:rPr>
              <a:t>Who is Responsible for CC security? </a:t>
            </a:r>
            <a:endParaRPr lang="en-US" sz="2550" dirty="0">
              <a:latin typeface="Tw Cen MT" panose="020B0602020104020603" pitchFamily="34" charset="0"/>
            </a:endParaRPr>
          </a:p>
        </p:txBody>
      </p:sp>
    </p:spTree>
    <p:extLst>
      <p:ext uri="{BB962C8B-B14F-4D97-AF65-F5344CB8AC3E}">
        <p14:creationId xmlns:p14="http://schemas.microsoft.com/office/powerpoint/2010/main" val="352139037"/>
      </p:ext>
    </p:extLst>
  </p:cSld>
  <p:clrMapOvr>
    <a:masterClrMapping/>
  </p:clrMapOvr>
  <mc:AlternateContent xmlns:mc="http://schemas.openxmlformats.org/markup-compatibility/2006" xmlns:p14="http://schemas.microsoft.com/office/powerpoint/2010/main">
    <mc:Choice Requires="p14">
      <p:transition spd="slow" p14:dur="2000" advTm="88640"/>
    </mc:Choice>
    <mc:Fallback xmlns="">
      <p:transition spd="slow" advTm="8864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a:xfrm>
            <a:off x="515125" y="1153572"/>
            <a:ext cx="2400300" cy="4461163"/>
          </a:xfrm>
        </p:spPr>
        <p:txBody>
          <a:bodyPr>
            <a:normAutofit/>
          </a:bodyPr>
          <a:lstStyle/>
          <a:p>
            <a:pPr eaLnBrk="1" hangingPunct="1"/>
            <a:r>
              <a:rPr lang="en-US" altLang="en-US" b="1">
                <a:solidFill>
                  <a:srgbClr val="FFFFFF"/>
                </a:solidFill>
              </a:rPr>
              <a:t>Putting it Together</a:t>
            </a:r>
          </a:p>
        </p:txBody>
      </p:sp>
      <p:sp>
        <p:nvSpPr>
          <p:cNvPr id="78" name="Arc 7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819" name="Rectangle 3"/>
          <p:cNvSpPr>
            <a:spLocks noGrp="1" noChangeArrowheads="1"/>
          </p:cNvSpPr>
          <p:nvPr>
            <p:ph idx="1"/>
          </p:nvPr>
        </p:nvSpPr>
        <p:spPr>
          <a:xfrm>
            <a:off x="3335481" y="591344"/>
            <a:ext cx="5179868" cy="5585619"/>
          </a:xfrm>
        </p:spPr>
        <p:txBody>
          <a:bodyPr anchor="ctr">
            <a:normAutofit/>
          </a:bodyPr>
          <a:lstStyle/>
          <a:p>
            <a:pPr eaLnBrk="1" hangingPunct="1">
              <a:lnSpc>
                <a:spcPct val="90000"/>
              </a:lnSpc>
              <a:buClr>
                <a:schemeClr val="accent6">
                  <a:lumMod val="75000"/>
                </a:schemeClr>
              </a:buClr>
              <a:buFont typeface="Wingdings" panose="05000000000000000000" pitchFamily="2" charset="2"/>
              <a:buChar char="n"/>
              <a:defRPr/>
            </a:pPr>
            <a:r>
              <a:rPr lang="en-US" altLang="en-US" sz="2700"/>
              <a:t>Most clouds will require very strong security controls, especially government and medical clouds</a:t>
            </a:r>
          </a:p>
          <a:p>
            <a:pPr eaLnBrk="1" hangingPunct="1">
              <a:lnSpc>
                <a:spcPct val="90000"/>
              </a:lnSpc>
              <a:buClr>
                <a:schemeClr val="accent6">
                  <a:lumMod val="75000"/>
                </a:schemeClr>
              </a:buClr>
              <a:buFont typeface="Wingdings" panose="05000000000000000000" pitchFamily="2" charset="2"/>
              <a:buChar char="n"/>
              <a:defRPr/>
            </a:pPr>
            <a:r>
              <a:rPr lang="en-US" altLang="en-US" sz="2700"/>
              <a:t>No current cloud-oriented models for evaluating tradeoff between threat exposure and efficiency</a:t>
            </a:r>
          </a:p>
          <a:p>
            <a:pPr eaLnBrk="1" hangingPunct="1">
              <a:lnSpc>
                <a:spcPct val="90000"/>
              </a:lnSpc>
              <a:buClr>
                <a:schemeClr val="accent6">
                  <a:lumMod val="75000"/>
                </a:schemeClr>
              </a:buClr>
              <a:buFont typeface="Wingdings" panose="05000000000000000000" pitchFamily="2" charset="2"/>
              <a:buChar char="n"/>
              <a:defRPr/>
            </a:pPr>
            <a:r>
              <a:rPr lang="en-US" altLang="en-US" sz="2700"/>
              <a:t>There is no one “cloud”. There are many models and architectures.</a:t>
            </a:r>
          </a:p>
          <a:p>
            <a:pPr eaLnBrk="1" hangingPunct="1">
              <a:lnSpc>
                <a:spcPct val="90000"/>
              </a:lnSpc>
              <a:buClr>
                <a:schemeClr val="accent6">
                  <a:lumMod val="75000"/>
                </a:schemeClr>
              </a:buClr>
              <a:buFont typeface="Wingdings" panose="05000000000000000000" pitchFamily="2" charset="2"/>
              <a:buChar char="n"/>
              <a:defRPr/>
            </a:pPr>
            <a:r>
              <a:rPr lang="en-US" altLang="en-US" sz="2700"/>
              <a:t>How does one choose the most appropriate security architecture? Does one exist?</a:t>
            </a:r>
          </a:p>
          <a:p>
            <a:pPr eaLnBrk="1" hangingPunct="1">
              <a:lnSpc>
                <a:spcPct val="90000"/>
              </a:lnSpc>
              <a:defRPr/>
            </a:pPr>
            <a:endParaRPr lang="en-US" altLang="en-US" sz="2700"/>
          </a:p>
        </p:txBody>
      </p:sp>
      <p:sp>
        <p:nvSpPr>
          <p:cNvPr id="40964" name="Slide Number Placeholder 4"/>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07F6123B-9382-49B1-8037-7DEDDBDDA9F5}" type="slidenum">
              <a:rPr lang="en-US" altLang="en-US" sz="1800">
                <a:latin typeface="Times New Roman" panose="02020603050405020304" pitchFamily="18" charset="0"/>
              </a:rPr>
              <a:pPr>
                <a:lnSpc>
                  <a:spcPct val="90000"/>
                </a:lnSpc>
                <a:spcBef>
                  <a:spcPct val="0"/>
                </a:spcBef>
                <a:spcAft>
                  <a:spcPts val="600"/>
                </a:spcAft>
                <a:buFontTx/>
                <a:buNone/>
              </a:pPr>
              <a:t>26</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2689"/>
    </mc:Choice>
    <mc:Fallback xmlns="">
      <p:transition spd="slow" advTm="6268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NZ" sz="2100" b="1" dirty="0">
                <a:solidFill>
                  <a:srgbClr val="FFFFFF"/>
                </a:solidFill>
                <a:hlinkClick r:id="rId3"/>
              </a:rPr>
              <a:t>Now – are there any CLOUD DISADAVANTAGES </a:t>
            </a:r>
            <a:endParaRPr lang="en-NZ" sz="2100" b="1"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NZ" sz="2200" dirty="0"/>
              <a:t>Public cloud vendors have built large data centres across the globe,  with  enough computing resources to serve a very large number of users. </a:t>
            </a:r>
          </a:p>
          <a:p>
            <a:pPr>
              <a:lnSpc>
                <a:spcPct val="90000"/>
              </a:lnSpc>
            </a:pPr>
            <a:r>
              <a:rPr lang="en-NZ" sz="2200" dirty="0"/>
              <a:t>Cost efficient centralization  </a:t>
            </a:r>
            <a:r>
              <a:rPr lang="en-NZ" sz="2200" dirty="0">
                <a:sym typeface="Wingdings" panose="05000000000000000000" pitchFamily="2" charset="2"/>
              </a:rPr>
              <a:t> </a:t>
            </a:r>
            <a:r>
              <a:rPr lang="en-NZ" sz="2200" dirty="0"/>
              <a:t>  significant  separation between end user devices and their clouds. </a:t>
            </a:r>
            <a:r>
              <a:rPr lang="en-NZ" sz="2200" dirty="0">
                <a:sym typeface="Wingdings" panose="05000000000000000000" pitchFamily="2" charset="2"/>
              </a:rPr>
              <a:t></a:t>
            </a:r>
            <a:r>
              <a:rPr lang="en-NZ" sz="2200" i="1" dirty="0">
                <a:sym typeface="Wingdings" panose="05000000000000000000" pitchFamily="2" charset="2"/>
              </a:rPr>
              <a:t>I</a:t>
            </a:r>
            <a:r>
              <a:rPr lang="en-NZ" sz="2200" i="1" dirty="0"/>
              <a:t>ncrease in the network latency and  jitter.</a:t>
            </a:r>
          </a:p>
          <a:p>
            <a:pPr>
              <a:lnSpc>
                <a:spcPct val="90000"/>
              </a:lnSpc>
            </a:pPr>
            <a:r>
              <a:rPr lang="en-NZ" sz="2200" dirty="0">
                <a:sym typeface="Wingdings" panose="05000000000000000000" pitchFamily="2" charset="2"/>
              </a:rPr>
              <a:t> </a:t>
            </a:r>
            <a:r>
              <a:rPr lang="en-NZ" sz="2200" i="1" dirty="0">
                <a:sym typeface="Wingdings" panose="05000000000000000000" pitchFamily="2" charset="2"/>
              </a:rPr>
              <a:t>C</a:t>
            </a:r>
            <a:r>
              <a:rPr lang="en-NZ" sz="2200" i="1" dirty="0"/>
              <a:t>loud services may  not able to directly access local contextual information (precise user location, local network conditions, information about users’ mobility behavior). </a:t>
            </a:r>
          </a:p>
          <a:p>
            <a:pPr marL="0" indent="0">
              <a:lnSpc>
                <a:spcPct val="90000"/>
              </a:lnSpc>
              <a:buNone/>
            </a:pPr>
            <a:endParaRPr lang="en-NZ" sz="2200" dirty="0"/>
          </a:p>
        </p:txBody>
      </p:sp>
      <p:sp>
        <p:nvSpPr>
          <p:cNvPr id="4" name="Slide Number Placeholder 3"/>
          <p:cNvSpPr>
            <a:spLocks noGrp="1"/>
          </p:cNvSpPr>
          <p:nvPr>
            <p:ph type="sldNum" sz="quarter" idx="12"/>
          </p:nvPr>
        </p:nvSpPr>
        <p:spPr>
          <a:xfrm>
            <a:off x="7156173" y="6356350"/>
            <a:ext cx="1359176" cy="365125"/>
          </a:xfrm>
        </p:spPr>
        <p:txBody>
          <a:bodyPr>
            <a:normAutofit/>
          </a:bodyPr>
          <a:lstStyle/>
          <a:p>
            <a:pPr>
              <a:spcAft>
                <a:spcPts val="600"/>
              </a:spcAft>
              <a:defRPr/>
            </a:pPr>
            <a:fld id="{5CABB50F-B1C9-4082-9BF3-1C51E8FD1C4D}" type="slidenum">
              <a:rPr lang="en-US" altLang="en-US" smtClean="0"/>
              <a:pPr>
                <a:spcAft>
                  <a:spcPts val="600"/>
                </a:spcAft>
                <a:defRPr/>
              </a:pPr>
              <a:t>27</a:t>
            </a:fld>
            <a:endParaRPr lang="en-US" altLang="en-US"/>
          </a:p>
        </p:txBody>
      </p:sp>
    </p:spTree>
    <p:extLst>
      <p:ext uri="{BB962C8B-B14F-4D97-AF65-F5344CB8AC3E}">
        <p14:creationId xmlns:p14="http://schemas.microsoft.com/office/powerpoint/2010/main" val="2775289242"/>
      </p:ext>
    </p:extLst>
  </p:cSld>
  <p:clrMapOvr>
    <a:masterClrMapping/>
  </p:clrMapOvr>
  <mc:AlternateContent xmlns:mc="http://schemas.openxmlformats.org/markup-compatibility/2006" xmlns:p14="http://schemas.microsoft.com/office/powerpoint/2010/main">
    <mc:Choice Requires="p14">
      <p:transition spd="slow" p14:dur="2000" advTm="94780"/>
    </mc:Choice>
    <mc:Fallback xmlns="">
      <p:transition spd="slow" advTm="9478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NZ" sz="3700" b="1">
                <a:solidFill>
                  <a:srgbClr val="FFFFFF"/>
                </a:solidFill>
              </a:rPr>
              <a:t>Computing on the EDGE, and in a FOG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lang="en-NZ" dirty="0"/>
              <a:t>For  delay-sensitive applications, such as vehicular networks and augmented reality, low latency and jitter, context awareness, mobility support) are essential . </a:t>
            </a:r>
          </a:p>
          <a:p>
            <a:r>
              <a:rPr lang="en-NZ" dirty="0"/>
              <a:t>Novel paradigms: fog computing,  mobile edge computing, mobile cloud computing.</a:t>
            </a:r>
          </a:p>
        </p:txBody>
      </p:sp>
      <p:sp>
        <p:nvSpPr>
          <p:cNvPr id="4" name="Slide Number Placeholder 3"/>
          <p:cNvSpPr>
            <a:spLocks noGrp="1"/>
          </p:cNvSpPr>
          <p:nvPr>
            <p:ph type="sldNum" sz="quarter" idx="12"/>
          </p:nvPr>
        </p:nvSpPr>
        <p:spPr>
          <a:xfrm>
            <a:off x="7156173" y="6356350"/>
            <a:ext cx="1359176" cy="365125"/>
          </a:xfrm>
        </p:spPr>
        <p:txBody>
          <a:bodyPr>
            <a:normAutofit/>
          </a:bodyPr>
          <a:lstStyle/>
          <a:p>
            <a:pPr>
              <a:spcAft>
                <a:spcPts val="600"/>
              </a:spcAft>
              <a:defRPr/>
            </a:pPr>
            <a:fld id="{5CABB50F-B1C9-4082-9BF3-1C51E8FD1C4D}" type="slidenum">
              <a:rPr lang="en-US" altLang="en-US" smtClean="0"/>
              <a:pPr>
                <a:spcAft>
                  <a:spcPts val="600"/>
                </a:spcAft>
                <a:defRPr/>
              </a:pPr>
              <a:t>28</a:t>
            </a:fld>
            <a:endParaRPr lang="en-US" altLang="en-US"/>
          </a:p>
        </p:txBody>
      </p:sp>
    </p:spTree>
    <p:extLst>
      <p:ext uri="{BB962C8B-B14F-4D97-AF65-F5344CB8AC3E}">
        <p14:creationId xmlns:p14="http://schemas.microsoft.com/office/powerpoint/2010/main" val="3714996263"/>
      </p:ext>
    </p:extLst>
  </p:cSld>
  <p:clrMapOvr>
    <a:masterClrMapping/>
  </p:clrMapOvr>
  <mc:AlternateContent xmlns:mc="http://schemas.openxmlformats.org/markup-compatibility/2006" xmlns:p14="http://schemas.microsoft.com/office/powerpoint/2010/main">
    <mc:Choice Requires="p14">
      <p:transition spd="slow" p14:dur="2000" advTm="62252"/>
    </mc:Choice>
    <mc:Fallback xmlns="">
      <p:transition spd="slow" advTm="622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rgbClr val="FF0000"/>
                </a:solidFill>
              </a:rPr>
              <a:t>EDGE COMPUTING</a:t>
            </a:r>
          </a:p>
        </p:txBody>
      </p:sp>
      <p:sp>
        <p:nvSpPr>
          <p:cNvPr id="3" name="Content Placeholder 2"/>
          <p:cNvSpPr>
            <a:spLocks noGrp="1"/>
          </p:cNvSpPr>
          <p:nvPr>
            <p:ph idx="1"/>
          </p:nvPr>
        </p:nvSpPr>
        <p:spPr/>
        <p:txBody>
          <a:bodyPr/>
          <a:lstStyle/>
          <a:p>
            <a:endParaRPr lang="en-NZ" dirty="0"/>
          </a:p>
          <a:p>
            <a:endParaRPr lang="en-NZ" dirty="0"/>
          </a:p>
        </p:txBody>
      </p:sp>
      <p:sp>
        <p:nvSpPr>
          <p:cNvPr id="4" name="Slide Number Placeholder 3"/>
          <p:cNvSpPr>
            <a:spLocks noGrp="1"/>
          </p:cNvSpPr>
          <p:nvPr>
            <p:ph type="sldNum" sz="quarter" idx="12"/>
          </p:nvPr>
        </p:nvSpPr>
        <p:spPr/>
        <p:txBody>
          <a:bodyPr/>
          <a:lstStyle/>
          <a:p>
            <a:pPr>
              <a:defRPr/>
            </a:pPr>
            <a:fld id="{5CABB50F-B1C9-4082-9BF3-1C51E8FD1C4D}" type="slidenum">
              <a:rPr lang="en-US" altLang="en-US" smtClean="0"/>
              <a:pPr>
                <a:defRPr/>
              </a:pPr>
              <a:t>29</a:t>
            </a:fld>
            <a:endParaRPr lang="en-US" altLang="en-US"/>
          </a:p>
        </p:txBody>
      </p:sp>
      <p:pic>
        <p:nvPicPr>
          <p:cNvPr id="5" name="Picture 4"/>
          <p:cNvPicPr>
            <a:picLocks noChangeAspect="1"/>
          </p:cNvPicPr>
          <p:nvPr/>
        </p:nvPicPr>
        <p:blipFill>
          <a:blip r:embed="rId3"/>
          <a:stretch>
            <a:fillRect/>
          </a:stretch>
        </p:blipFill>
        <p:spPr>
          <a:xfrm>
            <a:off x="2027324" y="1431540"/>
            <a:ext cx="5089351" cy="3994920"/>
          </a:xfrm>
          <a:prstGeom prst="rect">
            <a:avLst/>
          </a:prstGeom>
        </p:spPr>
      </p:pic>
    </p:spTree>
    <p:extLst>
      <p:ext uri="{BB962C8B-B14F-4D97-AF65-F5344CB8AC3E}">
        <p14:creationId xmlns:p14="http://schemas.microsoft.com/office/powerpoint/2010/main" val="199983633"/>
      </p:ext>
    </p:extLst>
  </p:cSld>
  <p:clrMapOvr>
    <a:masterClrMapping/>
  </p:clrMapOvr>
  <mc:AlternateContent xmlns:mc="http://schemas.openxmlformats.org/markup-compatibility/2006" xmlns:p14="http://schemas.microsoft.com/office/powerpoint/2010/main">
    <mc:Choice Requires="p14">
      <p:transition spd="slow" p14:dur="2000" advTm="49255"/>
    </mc:Choice>
    <mc:Fallback xmlns="">
      <p:transition spd="slow" advTm="4925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type="title"/>
          </p:nvPr>
        </p:nvSpPr>
        <p:spPr>
          <a:xfrm>
            <a:off x="515125" y="1153572"/>
            <a:ext cx="2400300" cy="4461163"/>
          </a:xfrm>
        </p:spPr>
        <p:txBody>
          <a:bodyPr lIns="90000" tIns="85608" rIns="90000" bIns="46800" rtlCol="0">
            <a:normAutofit/>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400" b="1">
                <a:solidFill>
                  <a:srgbClr val="FFFFFF"/>
                </a:solidFill>
              </a:rPr>
              <a:t>What exactly is Cloud Computing?</a:t>
            </a:r>
          </a:p>
        </p:txBody>
      </p:sp>
      <p:sp>
        <p:nvSpPr>
          <p:cNvPr id="140" name="Arc 1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5" name="Rectangle 3"/>
          <p:cNvSpPr>
            <a:spLocks noGrp="1" noChangeArrowheads="1"/>
          </p:cNvSpPr>
          <p:nvPr>
            <p:ph idx="1"/>
          </p:nvPr>
        </p:nvSpPr>
        <p:spPr>
          <a:xfrm>
            <a:off x="3335481" y="591344"/>
            <a:ext cx="5179868" cy="5585619"/>
          </a:xfrm>
        </p:spPr>
        <p:txBody>
          <a:bodyPr rtlCol="0" anchor="ctr">
            <a:normAutofit/>
          </a:bodyPr>
          <a:lstStyle/>
          <a:p>
            <a:pPr eaLnBrk="1" fontAlgn="auto" hangingPunct="1">
              <a:lnSpc>
                <a:spcPct val="90000"/>
              </a:lnSpc>
              <a:spcAft>
                <a:spcPts val="1200"/>
              </a:spcAft>
              <a:buClr>
                <a:schemeClr val="accent6">
                  <a:lumMod val="75000"/>
                </a:schemeClr>
              </a:buClr>
              <a:buFont typeface="Wingdings" panose="05000000000000000000" pitchFamily="2" charset="2"/>
              <a:buChar char="n"/>
              <a:defRPr/>
            </a:pPr>
            <a:r>
              <a:rPr lang="en-US" sz="3000"/>
              <a:t>When computing services are provided over the Internet</a:t>
            </a:r>
          </a:p>
          <a:p>
            <a:pPr eaLnBrk="1" fontAlgn="auto" hangingPunct="1">
              <a:lnSpc>
                <a:spcPct val="90000"/>
              </a:lnSpc>
              <a:spcAft>
                <a:spcPts val="1200"/>
              </a:spcAft>
              <a:buClr>
                <a:schemeClr val="accent6">
                  <a:lumMod val="75000"/>
                </a:schemeClr>
              </a:buClr>
              <a:buFont typeface="Wingdings" panose="05000000000000000000" pitchFamily="2" charset="2"/>
              <a:buChar char="n"/>
              <a:defRPr/>
            </a:pPr>
            <a:r>
              <a:rPr lang="en-US" sz="3000"/>
              <a:t>Actual computing is run on a supporting infrastructure which is independent of the applications themselves</a:t>
            </a:r>
          </a:p>
          <a:p>
            <a:pPr eaLnBrk="1" fontAlgn="auto" hangingPunct="1">
              <a:lnSpc>
                <a:spcPct val="90000"/>
              </a:lnSpc>
              <a:spcAft>
                <a:spcPts val="1200"/>
              </a:spcAft>
              <a:buClr>
                <a:schemeClr val="accent6">
                  <a:lumMod val="75000"/>
                </a:schemeClr>
              </a:buClr>
              <a:buFont typeface="Wingdings" panose="05000000000000000000" pitchFamily="2" charset="2"/>
              <a:buChar char="n"/>
              <a:defRPr/>
            </a:pPr>
            <a:r>
              <a:rPr lang="en-US" sz="3000"/>
              <a:t>The infrastructure can take many forms, but to the end user, the implementation is irrelevant, hence the “cloud” abstraction</a:t>
            </a:r>
            <a:endParaRPr lang="en-US" sz="3000" b="1"/>
          </a:p>
        </p:txBody>
      </p:sp>
      <p:sp>
        <p:nvSpPr>
          <p:cNvPr id="10243" name="Slide Number Placeholder 2"/>
          <p:cNvSpPr>
            <a:spLocks noGrp="1"/>
          </p:cNvSpPr>
          <p:nvPr>
            <p:ph type="sldNum" sz="quarter" idx="12"/>
          </p:nvPr>
        </p:nvSpPr>
        <p:spPr bwMode="auto">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FontTx/>
              <a:buNone/>
            </a:pPr>
            <a:fld id="{A3B981D6-6174-42EC-B6DF-2936E7BFB866}" type="slidenum">
              <a:rPr lang="en-US" altLang="en-US" sz="1800">
                <a:latin typeface="Times New Roman" panose="02020603050405020304" pitchFamily="18" charset="0"/>
              </a:rPr>
              <a:pPr>
                <a:lnSpc>
                  <a:spcPct val="90000"/>
                </a:lnSpc>
                <a:spcBef>
                  <a:spcPct val="0"/>
                </a:spcBef>
                <a:spcAft>
                  <a:spcPts val="600"/>
                </a:spcAft>
                <a:buFontTx/>
                <a:buNone/>
              </a:pPr>
              <a:t>3</a:t>
            </a:fld>
            <a:endParaRPr lang="en-US" altLang="en-US" sz="1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2805"/>
    </mc:Choice>
    <mc:Fallback xmlns="">
      <p:transition spd="slow" advTm="9280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49" y="291090"/>
            <a:ext cx="7886699" cy="932688"/>
          </a:xfrm>
        </p:spPr>
        <p:txBody>
          <a:bodyPr vert="horz" lIns="91440" tIns="45720" rIns="91440" bIns="45720" rtlCol="0" anchor="b">
            <a:normAutofit/>
          </a:bodyPr>
          <a:lstStyle/>
          <a:p>
            <a:pPr eaLnBrk="1" hangingPunct="1">
              <a:lnSpc>
                <a:spcPct val="90000"/>
              </a:lnSpc>
            </a:pPr>
            <a:r>
              <a:rPr lang="en-US" sz="2900" b="1" kern="1200">
                <a:solidFill>
                  <a:schemeClr val="bg1"/>
                </a:solidFill>
                <a:latin typeface="+mj-lt"/>
                <a:ea typeface="+mj-ea"/>
                <a:cs typeface="+mj-cs"/>
              </a:rPr>
              <a:t>EDGE, FOG, CLOUD: MAJOR EDGE PARADIGMS</a:t>
            </a:r>
          </a:p>
        </p:txBody>
      </p:sp>
      <p:pic>
        <p:nvPicPr>
          <p:cNvPr id="5" name="Content Placeholder 4"/>
          <p:cNvPicPr>
            <a:picLocks noGrp="1" noChangeAspect="1"/>
          </p:cNvPicPr>
          <p:nvPr>
            <p:ph idx="1"/>
          </p:nvPr>
        </p:nvPicPr>
        <p:blipFill>
          <a:blip r:embed="rId3"/>
          <a:stretch>
            <a:fillRect/>
          </a:stretch>
        </p:blipFill>
        <p:spPr>
          <a:xfrm>
            <a:off x="2076721" y="2139351"/>
            <a:ext cx="4990557" cy="4165196"/>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5CABB50F-B1C9-4082-9BF3-1C51E8FD1C4D}" type="slidenum">
              <a:rPr lang="en-US" altLang="en-US" smtClean="0">
                <a:solidFill>
                  <a:schemeClr val="tx1">
                    <a:tint val="75000"/>
                  </a:schemeClr>
                </a:solidFill>
                <a:latin typeface="+mn-lt"/>
                <a:cs typeface="+mn-cs"/>
              </a:rPr>
              <a:pPr eaLnBrk="1" hangingPunct="1">
                <a:spcAft>
                  <a:spcPts val="600"/>
                </a:spcAft>
                <a:defRPr/>
              </a:pPr>
              <a:t>30</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2136035723"/>
      </p:ext>
    </p:extLst>
  </p:cSld>
  <p:clrMapOvr>
    <a:masterClrMapping/>
  </p:clrMapOvr>
  <mc:AlternateContent xmlns:mc="http://schemas.openxmlformats.org/markup-compatibility/2006" xmlns:p14="http://schemas.microsoft.com/office/powerpoint/2010/main">
    <mc:Choice Requires="p14">
      <p:transition spd="slow" p14:dur="2000" advTm="72227"/>
    </mc:Choice>
    <mc:Fallback xmlns="">
      <p:transition spd="slow" advTm="7222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49" y="291090"/>
            <a:ext cx="7886699" cy="932688"/>
          </a:xfrm>
        </p:spPr>
        <p:txBody>
          <a:bodyPr vert="horz" lIns="91440" tIns="45720" rIns="91440" bIns="45720" rtlCol="0" anchor="b">
            <a:normAutofit/>
          </a:bodyPr>
          <a:lstStyle/>
          <a:p>
            <a:pPr eaLnBrk="1" hangingPunct="1">
              <a:lnSpc>
                <a:spcPct val="90000"/>
              </a:lnSpc>
            </a:pPr>
            <a:r>
              <a:rPr lang="en-US" sz="2900" b="1" kern="1200">
                <a:solidFill>
                  <a:schemeClr val="bg1"/>
                </a:solidFill>
                <a:latin typeface="+mj-lt"/>
                <a:ea typeface="+mj-ea"/>
                <a:cs typeface="+mj-cs"/>
              </a:rPr>
              <a:t>EDGE, FOG, CLOUD: MAJOR EDGE PARADIGMS (2)</a:t>
            </a:r>
            <a:endParaRPr lang="en-US" sz="2900" kern="1200">
              <a:solidFill>
                <a:schemeClr val="bg1"/>
              </a:solidFill>
              <a:latin typeface="+mj-lt"/>
              <a:ea typeface="+mj-ea"/>
              <a:cs typeface="+mj-cs"/>
            </a:endParaRPr>
          </a:p>
        </p:txBody>
      </p:sp>
      <p:pic>
        <p:nvPicPr>
          <p:cNvPr id="5" name="Content Placeholder 4"/>
          <p:cNvPicPr>
            <a:picLocks noGrp="1" noChangeAspect="1"/>
          </p:cNvPicPr>
          <p:nvPr>
            <p:ph idx="1"/>
          </p:nvPr>
        </p:nvPicPr>
        <p:blipFill>
          <a:blip r:embed="rId3"/>
          <a:stretch>
            <a:fillRect/>
          </a:stretch>
        </p:blipFill>
        <p:spPr>
          <a:xfrm>
            <a:off x="278627" y="2348880"/>
            <a:ext cx="9124854" cy="3960440"/>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5CABB50F-B1C9-4082-9BF3-1C51E8FD1C4D}" type="slidenum">
              <a:rPr lang="en-US" altLang="en-US" smtClean="0">
                <a:solidFill>
                  <a:schemeClr val="tx1">
                    <a:tint val="75000"/>
                  </a:schemeClr>
                </a:solidFill>
                <a:latin typeface="+mn-lt"/>
                <a:cs typeface="+mn-cs"/>
              </a:rPr>
              <a:pPr eaLnBrk="1" hangingPunct="1">
                <a:spcAft>
                  <a:spcPts val="600"/>
                </a:spcAft>
                <a:defRPr/>
              </a:pPr>
              <a:t>31</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974720825"/>
      </p:ext>
    </p:extLst>
  </p:cSld>
  <p:clrMapOvr>
    <a:masterClrMapping/>
  </p:clrMapOvr>
  <mc:AlternateContent xmlns:mc="http://schemas.openxmlformats.org/markup-compatibility/2006" xmlns:p14="http://schemas.microsoft.com/office/powerpoint/2010/main">
    <mc:Choice Requires="p14">
      <p:transition spd="slow" p14:dur="2000" advTm="81223"/>
    </mc:Choice>
    <mc:Fallback xmlns="">
      <p:transition spd="slow" advTm="8122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49" y="291090"/>
            <a:ext cx="7886699" cy="932688"/>
          </a:xfrm>
        </p:spPr>
        <p:txBody>
          <a:bodyPr vert="horz" lIns="91440" tIns="45720" rIns="91440" bIns="45720" rtlCol="0" anchor="b">
            <a:normAutofit/>
          </a:bodyPr>
          <a:lstStyle/>
          <a:p>
            <a:pPr eaLnBrk="1" hangingPunct="1">
              <a:lnSpc>
                <a:spcPct val="90000"/>
              </a:lnSpc>
            </a:pPr>
            <a:r>
              <a:rPr lang="en-US" sz="4700" b="1" kern="1200">
                <a:solidFill>
                  <a:schemeClr val="bg1"/>
                </a:solidFill>
                <a:latin typeface="+mj-lt"/>
                <a:ea typeface="+mj-ea"/>
                <a:cs typeface="+mj-cs"/>
              </a:rPr>
              <a:t>SECURITY THREATS</a:t>
            </a:r>
          </a:p>
        </p:txBody>
      </p:sp>
      <p:pic>
        <p:nvPicPr>
          <p:cNvPr id="5" name="Content Placeholder 4"/>
          <p:cNvPicPr>
            <a:picLocks noGrp="1" noChangeAspect="1"/>
          </p:cNvPicPr>
          <p:nvPr>
            <p:ph idx="1"/>
          </p:nvPr>
        </p:nvPicPr>
        <p:blipFill>
          <a:blip r:embed="rId3"/>
          <a:stretch>
            <a:fillRect/>
          </a:stretch>
        </p:blipFill>
        <p:spPr>
          <a:xfrm>
            <a:off x="68249" y="3094118"/>
            <a:ext cx="9075751" cy="2380858"/>
          </a:xfrm>
          <a:prstGeom prst="rect">
            <a:avLst/>
          </a:prstGeom>
        </p:spPr>
      </p:pic>
      <p:sp>
        <p:nvSpPr>
          <p:cNvPr id="4" name="Slide Number Placeholder 3"/>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5CABB50F-B1C9-4082-9BF3-1C51E8FD1C4D}" type="slidenum">
              <a:rPr lang="en-US" altLang="en-US" smtClean="0">
                <a:solidFill>
                  <a:schemeClr val="tx1">
                    <a:tint val="75000"/>
                  </a:schemeClr>
                </a:solidFill>
                <a:latin typeface="+mn-lt"/>
                <a:cs typeface="+mn-cs"/>
              </a:rPr>
              <a:pPr eaLnBrk="1" hangingPunct="1">
                <a:spcAft>
                  <a:spcPts val="600"/>
                </a:spcAft>
                <a:defRPr/>
              </a:pPr>
              <a:t>32</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1508608511"/>
      </p:ext>
    </p:extLst>
  </p:cSld>
  <p:clrMapOvr>
    <a:masterClrMapping/>
  </p:clrMapOvr>
  <mc:AlternateContent xmlns:mc="http://schemas.openxmlformats.org/markup-compatibility/2006" xmlns:p14="http://schemas.microsoft.com/office/powerpoint/2010/main">
    <mc:Choice Requires="p14">
      <p:transition spd="slow" p14:dur="2000" advTm="75421"/>
    </mc:Choice>
    <mc:Fallback xmlns="">
      <p:transition spd="slow" advTm="7542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9067-D64A-6F6D-FCAA-F47438DE5D4F}"/>
              </a:ext>
            </a:extLst>
          </p:cNvPr>
          <p:cNvSpPr>
            <a:spLocks noGrp="1"/>
          </p:cNvSpPr>
          <p:nvPr>
            <p:ph type="title"/>
          </p:nvPr>
        </p:nvSpPr>
        <p:spPr>
          <a:xfrm>
            <a:off x="457200" y="274638"/>
            <a:ext cx="8229600" cy="5530626"/>
          </a:xfrm>
        </p:spPr>
        <p:txBody>
          <a:bodyPr/>
          <a:lstStyle/>
          <a:p>
            <a:r>
              <a:rPr lang="en-NZ" b="0" i="0" dirty="0">
                <a:solidFill>
                  <a:srgbClr val="222222"/>
                </a:solidFill>
                <a:effectLst/>
                <a:latin typeface="Arial" panose="020B0604020202020204" pitchFamily="34" charset="0"/>
              </a:rPr>
              <a:t>Butt, U. A., Amin, R., Mehmood, M., </a:t>
            </a:r>
            <a:r>
              <a:rPr lang="en-NZ" b="0" i="0" dirty="0" err="1">
                <a:solidFill>
                  <a:srgbClr val="222222"/>
                </a:solidFill>
                <a:effectLst/>
                <a:latin typeface="Arial" panose="020B0604020202020204" pitchFamily="34" charset="0"/>
              </a:rPr>
              <a:t>Aldabbas</a:t>
            </a:r>
            <a:r>
              <a:rPr lang="en-NZ" b="0" i="0" dirty="0">
                <a:solidFill>
                  <a:srgbClr val="222222"/>
                </a:solidFill>
                <a:effectLst/>
                <a:latin typeface="Arial" panose="020B0604020202020204" pitchFamily="34" charset="0"/>
              </a:rPr>
              <a:t>, H., Alharbi, M. T., &amp; </a:t>
            </a:r>
            <a:r>
              <a:rPr lang="en-NZ" b="0" i="0" dirty="0" err="1">
                <a:solidFill>
                  <a:srgbClr val="222222"/>
                </a:solidFill>
                <a:effectLst/>
                <a:latin typeface="Arial" panose="020B0604020202020204" pitchFamily="34" charset="0"/>
              </a:rPr>
              <a:t>Albaqami</a:t>
            </a:r>
            <a:r>
              <a:rPr lang="en-NZ" b="0" i="0" dirty="0">
                <a:solidFill>
                  <a:srgbClr val="222222"/>
                </a:solidFill>
                <a:effectLst/>
                <a:latin typeface="Arial" panose="020B0604020202020204" pitchFamily="34" charset="0"/>
              </a:rPr>
              <a:t>, N. (2023). Cloud security threats and solutions: A survey. </a:t>
            </a:r>
            <a:r>
              <a:rPr lang="en-NZ" b="0" i="1" dirty="0">
                <a:solidFill>
                  <a:srgbClr val="222222"/>
                </a:solidFill>
                <a:effectLst/>
                <a:latin typeface="Arial" panose="020B0604020202020204" pitchFamily="34" charset="0"/>
              </a:rPr>
              <a:t>Wireless Personal Communications</a:t>
            </a:r>
            <a:r>
              <a:rPr lang="en-NZ" b="0" i="0" dirty="0">
                <a:solidFill>
                  <a:srgbClr val="222222"/>
                </a:solidFill>
                <a:effectLst/>
                <a:latin typeface="Arial" panose="020B0604020202020204" pitchFamily="34" charset="0"/>
              </a:rPr>
              <a:t>, </a:t>
            </a:r>
            <a:r>
              <a:rPr lang="en-NZ" b="0" i="1" dirty="0">
                <a:solidFill>
                  <a:srgbClr val="222222"/>
                </a:solidFill>
                <a:effectLst/>
                <a:latin typeface="Arial" panose="020B0604020202020204" pitchFamily="34" charset="0"/>
              </a:rPr>
              <a:t>128</a:t>
            </a:r>
            <a:r>
              <a:rPr lang="en-NZ" b="0" i="0" dirty="0">
                <a:solidFill>
                  <a:srgbClr val="222222"/>
                </a:solidFill>
                <a:effectLst/>
                <a:latin typeface="Arial" panose="020B0604020202020204" pitchFamily="34" charset="0"/>
              </a:rPr>
              <a:t>(1), 387-413.</a:t>
            </a:r>
            <a:br>
              <a:rPr lang="en-NZ" b="0" i="0" dirty="0">
                <a:solidFill>
                  <a:srgbClr val="222222"/>
                </a:solidFill>
                <a:effectLst/>
                <a:latin typeface="Arial" panose="020B0604020202020204" pitchFamily="34" charset="0"/>
              </a:rPr>
            </a:br>
            <a:r>
              <a:rPr lang="en-NZ" b="0" i="0" dirty="0">
                <a:solidFill>
                  <a:srgbClr val="222222"/>
                </a:solidFill>
                <a:effectLst/>
                <a:latin typeface="Arial" panose="020B0604020202020204" pitchFamily="34" charset="0"/>
              </a:rPr>
              <a:t>from Section 5 onwards </a:t>
            </a:r>
            <a:endParaRPr lang="en-NZ" dirty="0"/>
          </a:p>
        </p:txBody>
      </p:sp>
      <p:sp>
        <p:nvSpPr>
          <p:cNvPr id="3" name="Slide Number Placeholder 2">
            <a:extLst>
              <a:ext uri="{FF2B5EF4-FFF2-40B4-BE49-F238E27FC236}">
                <a16:creationId xmlns:a16="http://schemas.microsoft.com/office/drawing/2014/main" id="{0D8EAD16-9766-EADE-85F3-574A3943A467}"/>
              </a:ext>
            </a:extLst>
          </p:cNvPr>
          <p:cNvSpPr>
            <a:spLocks noGrp="1"/>
          </p:cNvSpPr>
          <p:nvPr>
            <p:ph type="sldNum" sz="quarter" idx="12"/>
          </p:nvPr>
        </p:nvSpPr>
        <p:spPr>
          <a:xfrm>
            <a:off x="6553200" y="6391185"/>
            <a:ext cx="2133600" cy="365125"/>
          </a:xfrm>
        </p:spPr>
        <p:txBody>
          <a:bodyPr/>
          <a:lstStyle/>
          <a:p>
            <a:pPr>
              <a:defRPr/>
            </a:pPr>
            <a:fld id="{7009A771-6956-4683-A2C4-805512D9A3A6}" type="slidenum">
              <a:rPr lang="en-US" altLang="en-US" smtClean="0"/>
              <a:pPr>
                <a:defRPr/>
              </a:pPr>
              <a:t>33</a:t>
            </a:fld>
            <a:endParaRPr lang="en-US" altLang="en-US"/>
          </a:p>
        </p:txBody>
      </p:sp>
    </p:spTree>
    <p:extLst>
      <p:ext uri="{BB962C8B-B14F-4D97-AF65-F5344CB8AC3E}">
        <p14:creationId xmlns:p14="http://schemas.microsoft.com/office/powerpoint/2010/main" val="156999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357188" y="319088"/>
            <a:ext cx="8464550" cy="762000"/>
          </a:xfrm>
        </p:spPr>
        <p:txBody>
          <a:bodyPr lIns="90000" tIns="85608" rIns="90000" bIns="46800"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C00000"/>
                </a:solidFill>
              </a:rPr>
              <a:t>Virtualisation</a:t>
            </a:r>
          </a:p>
        </p:txBody>
      </p:sp>
      <p:pic>
        <p:nvPicPr>
          <p:cNvPr id="11267" name="Picture 3"/>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728663" y="2212975"/>
            <a:ext cx="2171700"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3763963" y="2212975"/>
            <a:ext cx="2403475"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custDataLst>
              <p:tags r:id="rId3"/>
            </p:custDataLst>
          </p:nvPr>
        </p:nvSpPr>
        <p:spPr>
          <a:xfrm>
            <a:off x="595313" y="1414463"/>
            <a:ext cx="2447925" cy="461962"/>
          </a:xfrm>
          <a:prstGeom prst="rect">
            <a:avLst/>
          </a:prstGeom>
          <a:noFill/>
        </p:spPr>
        <p:txBody>
          <a:bodyPr>
            <a:spAutoFit/>
          </a:bodyPr>
          <a:lstStyle/>
          <a:p>
            <a:pPr algn="ctr">
              <a:defRPr/>
            </a:pPr>
            <a:r>
              <a:rPr lang="en-NZ" sz="2400" b="1" dirty="0">
                <a:latin typeface="+mn-lt"/>
              </a:rPr>
              <a:t>Non-virtualised</a:t>
            </a:r>
          </a:p>
        </p:txBody>
      </p:sp>
      <p:sp>
        <p:nvSpPr>
          <p:cNvPr id="9" name="TextBox 8"/>
          <p:cNvSpPr txBox="1"/>
          <p:nvPr>
            <p:custDataLst>
              <p:tags r:id="rId4"/>
            </p:custDataLst>
          </p:nvPr>
        </p:nvSpPr>
        <p:spPr>
          <a:xfrm>
            <a:off x="3692525" y="1414463"/>
            <a:ext cx="2303463" cy="461962"/>
          </a:xfrm>
          <a:prstGeom prst="rect">
            <a:avLst/>
          </a:prstGeom>
          <a:noFill/>
        </p:spPr>
        <p:txBody>
          <a:bodyPr>
            <a:spAutoFit/>
          </a:bodyPr>
          <a:lstStyle/>
          <a:p>
            <a:pPr algn="ctr">
              <a:defRPr/>
            </a:pPr>
            <a:r>
              <a:rPr lang="en-NZ" sz="2400" b="1" dirty="0">
                <a:latin typeface="+mn-lt"/>
              </a:rPr>
              <a:t>Virtualised</a:t>
            </a:r>
          </a:p>
        </p:txBody>
      </p:sp>
      <p:sp>
        <p:nvSpPr>
          <p:cNvPr id="10" name="TextBox 9"/>
          <p:cNvSpPr txBox="1"/>
          <p:nvPr>
            <p:custDataLst>
              <p:tags r:id="rId5"/>
            </p:custDataLst>
          </p:nvPr>
        </p:nvSpPr>
        <p:spPr>
          <a:xfrm>
            <a:off x="627063" y="5195888"/>
            <a:ext cx="8307387" cy="1200150"/>
          </a:xfrm>
          <a:prstGeom prst="rect">
            <a:avLst/>
          </a:prstGeom>
          <a:noFill/>
        </p:spPr>
        <p:txBody>
          <a:bodyPr>
            <a:spAutoFit/>
          </a:bodyPr>
          <a:lstStyle/>
          <a:p>
            <a:pPr>
              <a:defRPr/>
            </a:pPr>
            <a:r>
              <a:rPr lang="en-NZ" sz="2400" dirty="0">
                <a:latin typeface="+mn-lt"/>
              </a:rPr>
              <a:t>Virtual Machines (VMs) are logically isolated from each other allowing them to operate as if they were running on standard  non-virtualised systems in a multi-tenancy environment</a:t>
            </a:r>
          </a:p>
        </p:txBody>
      </p:sp>
      <p:sp>
        <p:nvSpPr>
          <p:cNvPr id="11" name="TextBox 10"/>
          <p:cNvSpPr txBox="1"/>
          <p:nvPr>
            <p:custDataLst>
              <p:tags r:id="rId6"/>
            </p:custDataLst>
          </p:nvPr>
        </p:nvSpPr>
        <p:spPr>
          <a:xfrm>
            <a:off x="6238875" y="2384425"/>
            <a:ext cx="2663825" cy="2862263"/>
          </a:xfrm>
          <a:prstGeom prst="rect">
            <a:avLst/>
          </a:prstGeom>
          <a:noFill/>
        </p:spPr>
        <p:txBody>
          <a:bodyPr>
            <a:spAutoFit/>
          </a:bodyPr>
          <a:lstStyle/>
          <a:p>
            <a:pPr>
              <a:defRPr/>
            </a:pPr>
            <a:r>
              <a:rPr lang="en-NZ" sz="2000" b="1" dirty="0">
                <a:latin typeface="+mn-lt"/>
              </a:rPr>
              <a:t>Hypervisor provides the logical separation between VMs. Common hypervisors:</a:t>
            </a:r>
          </a:p>
          <a:p>
            <a:pPr marL="342900" indent="-342900">
              <a:buFontTx/>
              <a:buChar char="-"/>
              <a:defRPr/>
            </a:pPr>
            <a:r>
              <a:rPr lang="en-NZ" sz="2000" dirty="0">
                <a:latin typeface="+mn-lt"/>
              </a:rPr>
              <a:t>vSphere (VMware)</a:t>
            </a:r>
          </a:p>
          <a:p>
            <a:pPr marL="342900" indent="-342900">
              <a:buFontTx/>
              <a:buChar char="-"/>
              <a:defRPr/>
            </a:pPr>
            <a:r>
              <a:rPr lang="en-NZ" sz="2000" dirty="0">
                <a:latin typeface="+mn-lt"/>
              </a:rPr>
              <a:t>Hyper-V (Microsoft)</a:t>
            </a:r>
          </a:p>
          <a:p>
            <a:pPr marL="342900" indent="-342900">
              <a:buFontTx/>
              <a:buChar char="-"/>
              <a:defRPr/>
            </a:pPr>
            <a:r>
              <a:rPr lang="en-NZ" sz="2000" dirty="0" err="1">
                <a:latin typeface="+mn-lt"/>
              </a:rPr>
              <a:t>XenServer</a:t>
            </a:r>
            <a:r>
              <a:rPr lang="en-NZ" sz="2000" dirty="0">
                <a:latin typeface="+mn-lt"/>
              </a:rPr>
              <a:t> (Citrix)</a:t>
            </a:r>
          </a:p>
          <a:p>
            <a:pPr marL="342900" indent="-342900">
              <a:buFontTx/>
              <a:buChar char="-"/>
              <a:defRPr/>
            </a:pPr>
            <a:r>
              <a:rPr lang="en-NZ" sz="2000" dirty="0">
                <a:latin typeface="+mn-lt"/>
              </a:rPr>
              <a:t>KVM (Linux/</a:t>
            </a:r>
            <a:r>
              <a:rPr lang="en-NZ" sz="2000" dirty="0" err="1">
                <a:latin typeface="+mn-lt"/>
              </a:rPr>
              <a:t>Redhat</a:t>
            </a:r>
            <a:r>
              <a:rPr lang="en-NZ" sz="2000" dirty="0">
                <a:latin typeface="+mn-lt"/>
              </a:rPr>
              <a:t>)</a:t>
            </a:r>
          </a:p>
          <a:p>
            <a:pPr marL="342900" indent="-342900">
              <a:buFontTx/>
              <a:buChar char="-"/>
              <a:defRPr/>
            </a:pPr>
            <a:endParaRPr lang="en-NZ" sz="2000" dirty="0">
              <a:latin typeface="+mn-lt"/>
            </a:endParaRPr>
          </a:p>
        </p:txBody>
      </p:sp>
      <p:sp>
        <p:nvSpPr>
          <p:cNvPr id="12" name="Right Arrow 11"/>
          <p:cNvSpPr/>
          <p:nvPr/>
        </p:nvSpPr>
        <p:spPr>
          <a:xfrm>
            <a:off x="3043238" y="2887663"/>
            <a:ext cx="649287" cy="963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199869"/>
    </mc:Choice>
    <mc:Fallback xmlns="">
      <p:transition spd="slow" advTm="1998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2B2E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6" name="Rectangle 1"/>
          <p:cNvSpPr>
            <a:spLocks noGrp="1" noChangeArrowheads="1"/>
          </p:cNvSpPr>
          <p:nvPr>
            <p:ph type="title"/>
          </p:nvPr>
        </p:nvSpPr>
        <p:spPr>
          <a:xfrm>
            <a:off x="628650" y="171162"/>
            <a:ext cx="2130136" cy="2371148"/>
          </a:xfrm>
        </p:spPr>
        <p:txBody>
          <a:bodyPr vert="horz" lIns="91440" tIns="45720" rIns="91440" bIns="45720" numCol="1" rtlCol="0" anchor="ctr" anchorCtr="0" compatLnSpc="1">
            <a:prstTxWarp prst="textNoShape">
              <a:avLst/>
            </a:prstTxWarp>
            <a:normAutofit/>
          </a:bodyPr>
          <a:lstStyle/>
          <a:p>
            <a:pPr algn="l" eaLnBrk="1" hangingPunct="1">
              <a:lnSpc>
                <a:spcPct val="90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altLang="en-US" sz="2400" dirty="0">
                <a:solidFill>
                  <a:srgbClr val="FFFFFF"/>
                </a:solidFill>
              </a:rPr>
              <a:t>Five </a:t>
            </a:r>
            <a:r>
              <a:rPr lang="en-US" altLang="en-US" sz="2400" kern="1200" dirty="0">
                <a:solidFill>
                  <a:srgbClr val="FFFFFF"/>
                </a:solidFill>
                <a:latin typeface="+mj-lt"/>
                <a:ea typeface="+mj-ea"/>
                <a:cs typeface="+mj-cs"/>
              </a:rPr>
              <a:t> Essential Characteristics of Cloud Computing</a:t>
            </a:r>
          </a:p>
        </p:txBody>
      </p:sp>
      <p:pic>
        <p:nvPicPr>
          <p:cNvPr id="13315" name="Picture 2" descr="http://blogs.technet.com/cfs-file.ashx/__key/communityserver-blogs-components-weblogfiles/00-00-00-62-43-metablogapi/2061.image_5F00_2.png"/>
          <p:cNvPicPr>
            <a:picLocks noChangeAspect="1" noChangeArrowheads="1"/>
          </p:cNvPicPr>
          <p:nvPr/>
        </p:nvPicPr>
        <p:blipFill>
          <a:blip r:embed="rId4">
            <a:extLst>
              <a:ext uri="{28A0092B-C50C-407E-A947-70E740481C1C}">
                <a14:useLocalDpi xmlns:a14="http://schemas.microsoft.com/office/drawing/2010/main" val="0"/>
              </a:ext>
            </a:extLst>
          </a:blip>
          <a:srcRect t="12694"/>
          <a:stretch>
            <a:fillRect/>
          </a:stretch>
        </p:blipFill>
        <p:spPr bwMode="auto">
          <a:xfrm>
            <a:off x="1773029" y="2852936"/>
            <a:ext cx="6878282" cy="36030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Slide Number Placeholder 3"/>
          <p:cNvSpPr>
            <a:spLocks noGrp="1"/>
          </p:cNvSpPr>
          <p:nvPr>
            <p:ph type="sldNum" sz="quarter" idx="4294967295"/>
          </p:nvPr>
        </p:nvSpPr>
        <p:spPr bwMode="auto">
          <a:xfrm>
            <a:off x="8194857" y="6356350"/>
            <a:ext cx="46908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l" eaLnBrk="1" hangingPunct="1">
              <a:spcBef>
                <a:spcPct val="0"/>
              </a:spcBef>
              <a:spcAft>
                <a:spcPts val="600"/>
              </a:spcAft>
              <a:buFontTx/>
              <a:buNone/>
            </a:pPr>
            <a:fld id="{EAF3C0EB-CDED-4C0D-B1CB-427708979FC6}" type="slidenum">
              <a:rPr lang="en-US" altLang="en-US" sz="1200">
                <a:solidFill>
                  <a:schemeClr val="tx1">
                    <a:tint val="75000"/>
                  </a:schemeClr>
                </a:solidFill>
                <a:latin typeface="+mn-lt"/>
                <a:cs typeface="+mn-cs"/>
              </a:rPr>
              <a:pPr algn="l" eaLnBrk="1" hangingPunct="1">
                <a:spcBef>
                  <a:spcPct val="0"/>
                </a:spcBef>
                <a:spcAft>
                  <a:spcPts val="600"/>
                </a:spcAft>
                <a:buFontTx/>
                <a:buNone/>
              </a:pPr>
              <a:t>5</a:t>
            </a:fld>
            <a:endParaRPr lang="en-US" altLang="en-US" sz="1200">
              <a:solidFill>
                <a:schemeClr val="tx1">
                  <a:tint val="75000"/>
                </a:schemeClr>
              </a:solidFill>
              <a:latin typeface="+mn-lt"/>
              <a:cs typeface="+mn-cs"/>
            </a:endParaRPr>
          </a:p>
        </p:txBody>
      </p:sp>
    </p:spTree>
    <p:extLst>
      <p:ext uri="{BB962C8B-B14F-4D97-AF65-F5344CB8AC3E}">
        <p14:creationId xmlns:p14="http://schemas.microsoft.com/office/powerpoint/2010/main" val="1620050882"/>
      </p:ext>
    </p:extLst>
  </p:cSld>
  <p:clrMapOvr>
    <a:masterClrMapping/>
  </p:clrMapOvr>
  <mc:AlternateContent xmlns:mc="http://schemas.openxmlformats.org/markup-compatibility/2006" xmlns:p14="http://schemas.microsoft.com/office/powerpoint/2010/main">
    <mc:Choice Requires="p14">
      <p:transition spd="slow" p14:dur="2000" advTm="218829"/>
    </mc:Choice>
    <mc:Fallback xmlns="">
      <p:transition spd="slow" advTm="2188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3600" b="1">
                <a:solidFill>
                  <a:srgbClr val="C00000"/>
                </a:solidFill>
              </a:rPr>
              <a:t>Cloud Computing Service Models: Use-cases</a:t>
            </a:r>
          </a:p>
        </p:txBody>
      </p:sp>
      <p:sp>
        <p:nvSpPr>
          <p:cNvPr id="153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466013-2951-45C1-9AEF-0CFA52FC4357}" type="slidenum">
              <a:rPr lang="en-US" altLang="en-US" sz="1200">
                <a:solidFill>
                  <a:srgbClr val="898989"/>
                </a:solidFill>
                <a:latin typeface="Times New Roman" panose="02020603050405020304" pitchFamily="18" charset="0"/>
              </a:rPr>
              <a:pPr>
                <a:spcBef>
                  <a:spcPct val="0"/>
                </a:spcBef>
                <a:buFontTx/>
                <a:buNone/>
              </a:pPr>
              <a:t>6</a:t>
            </a:fld>
            <a:endParaRPr lang="en-US" altLang="en-US" sz="1200">
              <a:solidFill>
                <a:srgbClr val="898989"/>
              </a:solidFill>
              <a:latin typeface="Times New Roman" panose="02020603050405020304" pitchFamily="18" charset="0"/>
            </a:endParaRPr>
          </a:p>
        </p:txBody>
      </p:sp>
      <p:pic>
        <p:nvPicPr>
          <p:cNvPr id="15364" name="Picture 2" descr="https://lh3.googleusercontent.com/yZcxFsHhVqvDRRmmF-fqFE05qD2sIhgG_1IafcuJXNuLP5GhwazMbIMvHMwUnjk8MjaNchbw1sSt1MOHqbIfz3rYFin26PB2x5YCb9lggOKYK9DnwjkxRGB0M6BeNLoK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3" y="1816100"/>
            <a:ext cx="63055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308850" y="1816100"/>
            <a:ext cx="1095375" cy="369888"/>
          </a:xfrm>
          <a:prstGeom prst="rect">
            <a:avLst/>
          </a:prstGeom>
          <a:noFill/>
        </p:spPr>
        <p:txBody>
          <a:bodyPr wrap="none">
            <a:spAutoFit/>
          </a:bodyPr>
          <a:lstStyle/>
          <a:p>
            <a:pPr>
              <a:defRPr/>
            </a:pPr>
            <a:r>
              <a:rPr lang="en-NZ" dirty="0">
                <a:solidFill>
                  <a:srgbClr val="FF0000"/>
                </a:solidFill>
                <a:latin typeface="+mn-lt"/>
              </a:rPr>
              <a:t>Examples</a:t>
            </a:r>
          </a:p>
        </p:txBody>
      </p:sp>
      <p:sp>
        <p:nvSpPr>
          <p:cNvPr id="4" name="TextBox 3"/>
          <p:cNvSpPr txBox="1"/>
          <p:nvPr/>
        </p:nvSpPr>
        <p:spPr>
          <a:xfrm>
            <a:off x="6553200" y="2246313"/>
            <a:ext cx="2089150" cy="922337"/>
          </a:xfrm>
          <a:prstGeom prst="rect">
            <a:avLst/>
          </a:prstGeom>
          <a:noFill/>
        </p:spPr>
        <p:txBody>
          <a:bodyPr>
            <a:spAutoFit/>
          </a:bodyPr>
          <a:lstStyle/>
          <a:p>
            <a:pPr marL="285750" indent="-285750">
              <a:buFont typeface="Arial" panose="020B0604020202020204" pitchFamily="34" charset="0"/>
              <a:buChar char="•"/>
              <a:defRPr/>
            </a:pPr>
            <a:r>
              <a:rPr lang="en-NZ" dirty="0">
                <a:latin typeface="+mn-lt"/>
              </a:rPr>
              <a:t>Gmail</a:t>
            </a:r>
          </a:p>
          <a:p>
            <a:pPr marL="285750" indent="-285750">
              <a:buFont typeface="Arial" panose="020B0604020202020204" pitchFamily="34" charset="0"/>
              <a:buChar char="•"/>
              <a:defRPr/>
            </a:pPr>
            <a:r>
              <a:rPr lang="en-NZ" dirty="0">
                <a:latin typeface="+mn-lt"/>
              </a:rPr>
              <a:t>Salesforce</a:t>
            </a:r>
          </a:p>
          <a:p>
            <a:pPr marL="285750" indent="-285750">
              <a:buFont typeface="Arial" panose="020B0604020202020204" pitchFamily="34" charset="0"/>
              <a:buChar char="•"/>
              <a:defRPr/>
            </a:pPr>
            <a:r>
              <a:rPr lang="en-NZ" dirty="0">
                <a:latin typeface="+mn-lt"/>
              </a:rPr>
              <a:t>Office365</a:t>
            </a:r>
          </a:p>
        </p:txBody>
      </p:sp>
      <p:sp>
        <p:nvSpPr>
          <p:cNvPr id="10" name="TextBox 9"/>
          <p:cNvSpPr txBox="1"/>
          <p:nvPr/>
        </p:nvSpPr>
        <p:spPr>
          <a:xfrm>
            <a:off x="6564313" y="3168650"/>
            <a:ext cx="2579687" cy="923925"/>
          </a:xfrm>
          <a:prstGeom prst="rect">
            <a:avLst/>
          </a:prstGeom>
          <a:noFill/>
        </p:spPr>
        <p:txBody>
          <a:bodyPr>
            <a:spAutoFit/>
          </a:bodyPr>
          <a:lstStyle/>
          <a:p>
            <a:pPr marL="285750" indent="-285750">
              <a:buFont typeface="Arial" panose="020B0604020202020204" pitchFamily="34" charset="0"/>
              <a:buChar char="•"/>
              <a:defRPr/>
            </a:pPr>
            <a:r>
              <a:rPr lang="en-NZ" dirty="0">
                <a:latin typeface="+mn-lt"/>
              </a:rPr>
              <a:t>Microsoft Azure</a:t>
            </a:r>
          </a:p>
          <a:p>
            <a:pPr marL="285750" indent="-285750">
              <a:buFont typeface="Arial" panose="020B0604020202020204" pitchFamily="34" charset="0"/>
              <a:buChar char="•"/>
              <a:defRPr/>
            </a:pPr>
            <a:r>
              <a:rPr lang="en-NZ" dirty="0">
                <a:latin typeface="+mn-lt"/>
              </a:rPr>
              <a:t>Google </a:t>
            </a:r>
            <a:r>
              <a:rPr lang="en-NZ" dirty="0" err="1">
                <a:latin typeface="+mn-lt"/>
              </a:rPr>
              <a:t>AppEngine</a:t>
            </a:r>
            <a:endParaRPr lang="en-NZ" dirty="0">
              <a:latin typeface="+mn-lt"/>
            </a:endParaRPr>
          </a:p>
          <a:p>
            <a:pPr marL="285750" indent="-285750">
              <a:buFont typeface="Arial" panose="020B0604020202020204" pitchFamily="34" charset="0"/>
              <a:buChar char="•"/>
              <a:defRPr/>
            </a:pPr>
            <a:r>
              <a:rPr lang="en-NZ" dirty="0">
                <a:latin typeface="+mn-lt"/>
              </a:rPr>
              <a:t>AWS Elastic Beanstalk</a:t>
            </a:r>
          </a:p>
        </p:txBody>
      </p:sp>
      <p:sp>
        <p:nvSpPr>
          <p:cNvPr id="11" name="TextBox 10"/>
          <p:cNvSpPr txBox="1"/>
          <p:nvPr/>
        </p:nvSpPr>
        <p:spPr>
          <a:xfrm>
            <a:off x="6804025" y="4203700"/>
            <a:ext cx="2579688" cy="923925"/>
          </a:xfrm>
          <a:prstGeom prst="rect">
            <a:avLst/>
          </a:prstGeom>
          <a:noFill/>
        </p:spPr>
        <p:txBody>
          <a:bodyPr>
            <a:spAutoFit/>
          </a:bodyPr>
          <a:lstStyle/>
          <a:p>
            <a:pPr marL="285750" indent="-285750">
              <a:buFont typeface="Arial" panose="020B0604020202020204" pitchFamily="34" charset="0"/>
              <a:buChar char="•"/>
              <a:defRPr/>
            </a:pPr>
            <a:r>
              <a:rPr lang="en-NZ" dirty="0">
                <a:latin typeface="+mn-lt"/>
              </a:rPr>
              <a:t>AWS EC2</a:t>
            </a:r>
          </a:p>
          <a:p>
            <a:pPr marL="285750" indent="-285750">
              <a:buFont typeface="Arial" panose="020B0604020202020204" pitchFamily="34" charset="0"/>
              <a:buChar char="•"/>
              <a:defRPr/>
            </a:pPr>
            <a:r>
              <a:rPr lang="en-NZ" dirty="0" err="1">
                <a:latin typeface="+mn-lt"/>
              </a:rPr>
              <a:t>Rackspace</a:t>
            </a:r>
            <a:endParaRPr lang="en-NZ" dirty="0">
              <a:latin typeface="+mn-lt"/>
            </a:endParaRPr>
          </a:p>
          <a:p>
            <a:pPr marL="285750" indent="-285750">
              <a:buFont typeface="Arial" panose="020B0604020202020204" pitchFamily="34" charset="0"/>
              <a:buChar char="•"/>
              <a:defRPr/>
            </a:pPr>
            <a:r>
              <a:rPr lang="en-NZ" dirty="0" err="1">
                <a:latin typeface="+mn-lt"/>
              </a:rPr>
              <a:t>GoGrid</a:t>
            </a:r>
            <a:endParaRPr lang="en-NZ"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209136"/>
    </mc:Choice>
    <mc:Fallback xmlns="">
      <p:transition spd="slow" advTm="20913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225"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20483" name="Picture 4" descr="http://blog.visma.com/wp-content/uploads/2012/03/Deployment-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40" y="692696"/>
            <a:ext cx="5441950" cy="4427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1"/>
          <p:cNvSpPr txBox="1">
            <a:spLocks noChangeArrowheads="1"/>
          </p:cNvSpPr>
          <p:nvPr/>
        </p:nvSpPr>
        <p:spPr bwMode="auto">
          <a:xfrm>
            <a:off x="479425" y="4837113"/>
            <a:ext cx="5441950" cy="885825"/>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600"/>
              </a:spcAft>
              <a:buFontTx/>
              <a:buNone/>
            </a:pPr>
            <a:r>
              <a:rPr lang="en-NZ" altLang="en-US" sz="1300">
                <a:solidFill>
                  <a:srgbClr val="FFFFFF"/>
                </a:solidFill>
                <a:latin typeface="Times New Roman" panose="02020603050405020304" pitchFamily="18" charset="0"/>
              </a:rPr>
              <a:t>Source: http://www.visma.com/blog/cloud-basics-deployment-models/</a:t>
            </a:r>
          </a:p>
        </p:txBody>
      </p:sp>
      <p:sp>
        <p:nvSpPr>
          <p:cNvPr id="5" name="Rectangle 1"/>
          <p:cNvSpPr>
            <a:spLocks noGrp="1" noChangeArrowheads="1"/>
          </p:cNvSpPr>
          <p:nvPr>
            <p:ph type="title"/>
          </p:nvPr>
        </p:nvSpPr>
        <p:spPr>
          <a:xfrm>
            <a:off x="6405372" y="1282700"/>
            <a:ext cx="2099930" cy="4455416"/>
          </a:xfrm>
        </p:spPr>
        <p:txBody>
          <a:bodyPr vert="horz" lIns="91440" tIns="45720" rIns="91440" bIns="45720" rtlCol="0" anchor="ctr">
            <a:normAutofit/>
          </a:bodyPr>
          <a:lstStyle/>
          <a:p>
            <a:pPr algn="l" eaLnBrk="1" fontAlgn="auto" hangingPunct="1">
              <a:lnSpc>
                <a:spcPct val="90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700" b="1" kern="1200">
                <a:solidFill>
                  <a:schemeClr val="tx1"/>
                </a:solidFill>
                <a:latin typeface="+mj-lt"/>
                <a:ea typeface="+mj-ea"/>
                <a:cs typeface="+mj-cs"/>
              </a:rPr>
              <a:t>Cloud Computing Deployment Models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60801"/>
    </mc:Choice>
    <mc:Fallback xmlns="">
      <p:transition spd="slow" advTm="16080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http://leverhawk.com/wp-content/uploads/2012/11/nist-matrix-e13545445158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12875"/>
            <a:ext cx="810736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
          <p:cNvSpPr>
            <a:spLocks noGrp="1" noChangeArrowheads="1"/>
          </p:cNvSpPr>
          <p:nvPr>
            <p:ph type="title"/>
          </p:nvPr>
        </p:nvSpPr>
        <p:spPr>
          <a:xfrm>
            <a:off x="250825" y="319088"/>
            <a:ext cx="8570913" cy="1093787"/>
          </a:xfrm>
        </p:spPr>
        <p:txBody>
          <a:bodyPr lIns="90000" tIns="85608" rIns="90000" bIns="46800"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C00000"/>
                </a:solidFill>
              </a:rPr>
              <a:t>Cloud Computing Models: Service vs Deployment</a:t>
            </a:r>
          </a:p>
        </p:txBody>
      </p:sp>
      <p:sp>
        <p:nvSpPr>
          <p:cNvPr id="21508" name="TextBox 8"/>
          <p:cNvSpPr txBox="1">
            <a:spLocks noChangeArrowheads="1"/>
          </p:cNvSpPr>
          <p:nvPr/>
        </p:nvSpPr>
        <p:spPr bwMode="auto">
          <a:xfrm>
            <a:off x="2124075" y="5394325"/>
            <a:ext cx="614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NZ" altLang="en-US" sz="1800">
                <a:latin typeface="Times New Roman" panose="02020603050405020304" pitchFamily="18" charset="0"/>
              </a:rPr>
              <a:t>Source: Derived from NIST Service and 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94365"/>
    </mc:Choice>
    <mc:Fallback xmlns="">
      <p:transition spd="slow" advTm="943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532" name="Rectangle 2"/>
          <p:cNvSpPr>
            <a:spLocks noGrp="1" noChangeArrowheads="1"/>
          </p:cNvSpPr>
          <p:nvPr>
            <p:ph type="title"/>
          </p:nvPr>
        </p:nvSpPr>
        <p:spPr>
          <a:xfrm>
            <a:off x="495030" y="2767106"/>
            <a:ext cx="2160621" cy="3071906"/>
          </a:xfrm>
        </p:spPr>
        <p:txBody>
          <a:bodyPr vert="horz" lIns="91440" tIns="45720" rIns="91440" bIns="45720" rtlCol="0" anchor="t">
            <a:normAutofit/>
          </a:bodyPr>
          <a:lstStyle/>
          <a:p>
            <a:pPr algn="l" eaLnBrk="1" hangingPunct="1">
              <a:lnSpc>
                <a:spcPct val="90000"/>
              </a:lnSpc>
            </a:pPr>
            <a:r>
              <a:rPr lang="en-US" altLang="en-US" sz="3500" b="1" kern="1200">
                <a:solidFill>
                  <a:srgbClr val="FFFFFF"/>
                </a:solidFill>
                <a:latin typeface="+mj-lt"/>
                <a:ea typeface="+mj-ea"/>
                <a:cs typeface="+mj-cs"/>
              </a:rPr>
              <a:t>Cloud Platform Taxonomy</a:t>
            </a:r>
          </a:p>
        </p:txBody>
      </p:sp>
      <p:pic>
        <p:nvPicPr>
          <p:cNvPr id="22531"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76821" y="1396758"/>
            <a:ext cx="5419311" cy="4064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lide Number Placeholder 3"/>
          <p:cNvSpPr>
            <a:spLocks noGrp="1"/>
          </p:cNvSpPr>
          <p:nvPr>
            <p:ph type="sldNum" sz="quarter" idx="12"/>
          </p:nvPr>
        </p:nvSpPr>
        <p:spPr bwMode="auto">
          <a:xfrm>
            <a:off x="8778239"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600"/>
              </a:spcAft>
              <a:buFontTx/>
              <a:buNone/>
            </a:pPr>
            <a:fld id="{C639E3BB-8BC8-4B3F-A8FE-8FE4C19AC7BF}" type="slidenum">
              <a:rPr lang="en-US" altLang="en-US" sz="1000">
                <a:solidFill>
                  <a:schemeClr val="tx1">
                    <a:lumMod val="50000"/>
                    <a:lumOff val="50000"/>
                  </a:schemeClr>
                </a:solidFill>
                <a:latin typeface="+mn-lt"/>
                <a:cs typeface="+mn-cs"/>
              </a:rPr>
              <a:pPr eaLnBrk="1" hangingPunct="1">
                <a:spcBef>
                  <a:spcPct val="0"/>
                </a:spcBef>
                <a:spcAft>
                  <a:spcPts val="600"/>
                </a:spcAft>
                <a:buFontTx/>
                <a:buNone/>
              </a:pPr>
              <a:t>9</a:t>
            </a:fld>
            <a:endParaRPr lang="en-US" altLang="en-US" sz="1000">
              <a:solidFill>
                <a:schemeClr val="tx1">
                  <a:lumMod val="50000"/>
                  <a:lumOff val="50000"/>
                </a:schemeClr>
              </a:solidFill>
              <a:latin typeface="+mn-lt"/>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15833"/>
    </mc:Choice>
    <mc:Fallback xmlns="">
      <p:transition spd="slow" advTm="11583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jw1xTXRf4ceunDSUKvhqib"/>
</p:tagLst>
</file>

<file path=ppt/tags/tag2.xml><?xml version="1.0" encoding="utf-8"?>
<p:tagLst xmlns:a="http://schemas.openxmlformats.org/drawingml/2006/main" xmlns:r="http://schemas.openxmlformats.org/officeDocument/2006/relationships" xmlns:p="http://schemas.openxmlformats.org/presentationml/2006/main">
  <p:tag name="DVSHAPEID" val="ovoyeqF5lM1tZcJNCFHMNW"/>
</p:tagLst>
</file>

<file path=ppt/tags/tag3.xml><?xml version="1.0" encoding="utf-8"?>
<p:tagLst xmlns:a="http://schemas.openxmlformats.org/drawingml/2006/main" xmlns:r="http://schemas.openxmlformats.org/officeDocument/2006/relationships" xmlns:p="http://schemas.openxmlformats.org/presentationml/2006/main">
  <p:tag name="DVSHAPEID" val="y7lkJHxa20L78v8lIrzYRs"/>
</p:tagLst>
</file>

<file path=ppt/tags/tag4.xml><?xml version="1.0" encoding="utf-8"?>
<p:tagLst xmlns:a="http://schemas.openxmlformats.org/drawingml/2006/main" xmlns:r="http://schemas.openxmlformats.org/officeDocument/2006/relationships" xmlns:p="http://schemas.openxmlformats.org/presentationml/2006/main">
  <p:tag name="DVSHAPEID" val="tTDFbXSCJvosXhdUHYxaK1"/>
</p:tagLst>
</file>

<file path=ppt/tags/tag5.xml><?xml version="1.0" encoding="utf-8"?>
<p:tagLst xmlns:a="http://schemas.openxmlformats.org/drawingml/2006/main" xmlns:r="http://schemas.openxmlformats.org/officeDocument/2006/relationships" xmlns:p="http://schemas.openxmlformats.org/presentationml/2006/main">
  <p:tag name="DVSHAPEID" val="HS4eFhWfdO46DrG3wAiqgg"/>
</p:tagLst>
</file>

<file path=ppt/tags/tag6.xml><?xml version="1.0" encoding="utf-8"?>
<p:tagLst xmlns:a="http://schemas.openxmlformats.org/drawingml/2006/main" xmlns:r="http://schemas.openxmlformats.org/officeDocument/2006/relationships" xmlns:p="http://schemas.openxmlformats.org/presentationml/2006/main">
  <p:tag name="DVSHAPEID" val="JGyQ7OJArGHscLBXiAFthz"/>
</p:tagLst>
</file>

<file path=ppt/tags/tag7.xml><?xml version="1.0" encoding="utf-8"?>
<p:tagLst xmlns:a="http://schemas.openxmlformats.org/drawingml/2006/main" xmlns:r="http://schemas.openxmlformats.org/officeDocument/2006/relationships" xmlns:p="http://schemas.openxmlformats.org/presentationml/2006/main">
  <p:tag name="DVSHAPEID" val="nM7P6TiCYujDyfbl4dSjAW"/>
</p:tagLst>
</file>

<file path=ppt/tags/tag8.xml><?xml version="1.0" encoding="utf-8"?>
<p:tagLst xmlns:a="http://schemas.openxmlformats.org/drawingml/2006/main" xmlns:r="http://schemas.openxmlformats.org/officeDocument/2006/relationships" xmlns:p="http://schemas.openxmlformats.org/presentationml/2006/main">
  <p:tag name="DVSHAPEID" val="nM7P6TiCYujDyfbl4dSjA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12140</TotalTime>
  <Words>2150</Words>
  <Application>Microsoft Office PowerPoint</Application>
  <PresentationFormat>On-screen Show (4:3)</PresentationFormat>
  <Paragraphs>269</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Segoe UI Light</vt:lpstr>
      <vt:lpstr>Times New Roman</vt:lpstr>
      <vt:lpstr>Tw Cen MT</vt:lpstr>
      <vt:lpstr>Wingdings</vt:lpstr>
      <vt:lpstr>Office Theme</vt:lpstr>
      <vt:lpstr>COMP821 semester 1 2024</vt:lpstr>
      <vt:lpstr>A Generic Definition of Cloud Computing</vt:lpstr>
      <vt:lpstr>What exactly is Cloud Computing?</vt:lpstr>
      <vt:lpstr>Virtualisation</vt:lpstr>
      <vt:lpstr>Five  Essential Characteristics of Cloud Computing</vt:lpstr>
      <vt:lpstr>Cloud Computing Service Models: Use-cases</vt:lpstr>
      <vt:lpstr>Cloud Computing Deployment Models </vt:lpstr>
      <vt:lpstr>Cloud Computing Models: Service vs Deployment</vt:lpstr>
      <vt:lpstr>Cloud Platform Taxonomy</vt:lpstr>
      <vt:lpstr>Characteristics of Cloud Computing</vt:lpstr>
      <vt:lpstr>Key business advantages of the concept</vt:lpstr>
      <vt:lpstr>Infrastructure as a Service (IaaS)</vt:lpstr>
      <vt:lpstr>PowerPoint Presentation</vt:lpstr>
      <vt:lpstr>Historical Cloud Computing Security Incidents</vt:lpstr>
      <vt:lpstr>Cloud Computing Security Incidents - cont</vt:lpstr>
      <vt:lpstr>PowerPoint Presentation</vt:lpstr>
      <vt:lpstr>Security Problems with IaaS</vt:lpstr>
      <vt:lpstr>IaaS security challenges</vt:lpstr>
      <vt:lpstr>IaaS security challenges</vt:lpstr>
      <vt:lpstr>PowerPoint Presentation</vt:lpstr>
      <vt:lpstr>PowerPoint Presentation</vt:lpstr>
      <vt:lpstr>SaaS Identity Challenges</vt:lpstr>
      <vt:lpstr>Data security challenges</vt:lpstr>
      <vt:lpstr>Data Sanitisation Challenges</vt:lpstr>
      <vt:lpstr>Who is Responsible for CC security? </vt:lpstr>
      <vt:lpstr>Putting it Together</vt:lpstr>
      <vt:lpstr>Now – are there any CLOUD DISADAVANTAGES </vt:lpstr>
      <vt:lpstr>Computing on the EDGE, and in a FOG</vt:lpstr>
      <vt:lpstr>EDGE COMPUTING</vt:lpstr>
      <vt:lpstr>EDGE, FOG, CLOUD: MAJOR EDGE PARADIGMS</vt:lpstr>
      <vt:lpstr>EDGE, FOG, CLOUD: MAJOR EDGE PARADIGMS (2)</vt:lpstr>
      <vt:lpstr>SECURITY THREATS</vt:lpstr>
      <vt:lpstr>Butt, U. A., Amin, R., Mehmood, M., Aldabbas, H., Alharbi, M. T., &amp; Albaqami, N. (2023). Cloud security threats and solutions: A survey. Wireless Personal Communications, 128(1), 387-413. from Section 5 onwards </vt:lpstr>
    </vt:vector>
  </TitlesOfParts>
  <Company>BTYO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Krassie Petrova</cp:lastModifiedBy>
  <cp:revision>972</cp:revision>
  <dcterms:created xsi:type="dcterms:W3CDTF">2007-09-11T09:35:50Z</dcterms:created>
  <dcterms:modified xsi:type="dcterms:W3CDTF">2024-04-09T03:38:55Z</dcterms:modified>
</cp:coreProperties>
</file>