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4" r:id="rId16"/>
    <p:sldId id="258" r:id="rId17"/>
    <p:sldId id="259" r:id="rId18"/>
    <p:sldId id="260" r:id="rId19"/>
    <p:sldId id="26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9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6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8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1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3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5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1CBB-2FD8-4651-802E-C8B8E7270617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F3D3-F2BB-4402-8DF9-3B4F414A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8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24" y="2025051"/>
            <a:ext cx="1419225" cy="83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9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625" y="3194558"/>
            <a:ext cx="1756283" cy="513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9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85" y="3934899"/>
            <a:ext cx="833631" cy="858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9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624" y="5209151"/>
            <a:ext cx="1178314" cy="641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9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圆角矩形 7"/>
          <p:cNvSpPr/>
          <p:nvPr/>
        </p:nvSpPr>
        <p:spPr>
          <a:xfrm>
            <a:off x="2171585" y="949875"/>
            <a:ext cx="1422011" cy="6678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我们自己的网站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59837" y="6127933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" y="3087727"/>
            <a:ext cx="828675" cy="847172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1228725" y="3511313"/>
            <a:ext cx="7987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5384994" y="3194558"/>
            <a:ext cx="1422011" cy="6678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我们的用户数据库后台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54509" y="31945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登录报名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4728" y="1872452"/>
            <a:ext cx="2049220" cy="45892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2" idx="1"/>
          </p:cNvCxnSpPr>
          <p:nvPr/>
        </p:nvCxnSpPr>
        <p:spPr>
          <a:xfrm flipH="1" flipV="1">
            <a:off x="4076700" y="3511313"/>
            <a:ext cx="1308294" cy="17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84597" y="1494375"/>
            <a:ext cx="12063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合作平台给到我们一个实时更新的项目任务数据表，通用包含了  任务名称、报名人姓名、联系电话、报名时间及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年龄、性别、收入这类等关键甄别题）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29857" y="3594162"/>
            <a:ext cx="105727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每三分钟与平台提供的表同步一次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这块需要讨论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，直接访问合作平台的数据库。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还是要求平台做一次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次开发才能够实现数据表。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236893" y="3934899"/>
            <a:ext cx="170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系统对于不同平台进来的报名信息，能够自动标注出处（如问卷网、第一调查网这些）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自动与项目数据库中的手机号码进行重复匹配。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如果出现号码重复，出处为同一来源，则自动过滤。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如出现号码重复，出处为其他来源，则系统自动标注（重复原因）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分配给签入座席的必须是去过重的。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7960" y="3063050"/>
            <a:ext cx="965058" cy="930836"/>
          </a:xfrm>
          <a:prstGeom prst="ellipse">
            <a:avLst/>
          </a:prstGeom>
          <a:ln w="127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1" name="直接箭头连接符 50"/>
          <p:cNvCxnSpPr>
            <a:stCxn id="52" idx="3"/>
          </p:cNvCxnSpPr>
          <p:nvPr/>
        </p:nvCxnSpPr>
        <p:spPr>
          <a:xfrm flipV="1">
            <a:off x="6807005" y="3528468"/>
            <a:ext cx="1450955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262596" y="4167079"/>
            <a:ext cx="4167403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呼叫中心座席人员签入 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（签入签出按钮要大一些）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系统将同步的新增名单分配给签入人员，支持随机均分和顺序分配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种方式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不同的座席人员分配的名单不能重复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话务员标记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成功后，系统自动记录名单最终接触时间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能够设置座席最大显示记录条数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一条记录标记后，如库里还有名单，自动跳出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补足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系统具有简单配额设置功能，当新进名单已经不符合访问条件时，能够自动标记提醒管理员。并过滤不发送给座席。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方便管理人员随时导出名单接触情况（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即可。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527655" y="2025898"/>
            <a:ext cx="123017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平台除了支持数据库对接获取名单来源，还可通过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导入、直接新增单个记录来添加名单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62596" y="2172091"/>
            <a:ext cx="4026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名单接触成功或者失败后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，电话访问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员在名单后续标注名单状态（这些状态是预设的，如“成功”，“不符合甄别”，“拒绝接受访问”等等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36296" y="1174597"/>
            <a:ext cx="22236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数据库包括了</a:t>
            </a:r>
            <a:r>
              <a:rPr lang="en-US" altLang="zh-CN" sz="1100" dirty="0" smtClean="0">
                <a:solidFill>
                  <a:srgbClr val="FF0000"/>
                </a:solidFill>
              </a:rPr>
              <a:t>2</a:t>
            </a:r>
            <a:r>
              <a:rPr lang="zh-CN" altLang="en-US" sz="1100" dirty="0" smtClean="0">
                <a:solidFill>
                  <a:srgbClr val="FF0000"/>
                </a:solidFill>
              </a:rPr>
              <a:t>个库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FF0000"/>
                </a:solidFill>
              </a:rPr>
              <a:t>所有项目成功执行的数据库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FF0000"/>
                </a:solidFill>
              </a:rPr>
              <a:t>当前项目数据库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TextBox 17"/>
          <p:cNvSpPr txBox="1"/>
          <p:nvPr/>
        </p:nvSpPr>
        <p:spPr>
          <a:xfrm>
            <a:off x="0" y="-20833"/>
            <a:ext cx="12192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呼叫中心名单访问系统功能说明：</a:t>
            </a:r>
            <a:endParaRPr lang="zh-CN" altLang="en-US" sz="42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44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144"/>
            <a:ext cx="6017877" cy="61548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0979" y="703144"/>
            <a:ext cx="451184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项目管理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接触查询：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点击查询弹出页面如图；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统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计内容为：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样本总数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接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触样本总数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未接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触样本总数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历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史统计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今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日统计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zh-CN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输入单个号码可查询其接触状态。</a:t>
            </a:r>
            <a:endParaRPr lang="en-US" altLang="zh-CN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04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144"/>
            <a:ext cx="6017876" cy="61548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0979" y="703144"/>
            <a:ext cx="4511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员工管理：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包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含员工管理和员工组管理；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功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能包括新建，编辑，删除员工</a:t>
            </a:r>
            <a:r>
              <a:rPr lang="en-US" altLang="zh-CN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员工组；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员工管理包括批量新建员工；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每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页最多显示</a:t>
            </a:r>
            <a:r>
              <a:rPr lang="en-US" altLang="zh-CN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条，提供下拉条，可下拉显示。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170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143"/>
            <a:ext cx="6025896" cy="6163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0979" y="703144"/>
            <a:ext cx="451184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权限管理：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管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理一般管理员；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只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有系统管理员才能看到此页；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选项包括：新建，编辑，删除及其批量操作。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576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144"/>
            <a:ext cx="8801100" cy="61372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01100" y="703144"/>
            <a:ext cx="31322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新页面：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设用于第三方</a:t>
            </a:r>
            <a:r>
              <a:rPr lang="en-US" altLang="zh-CN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QC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项目；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管理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员导入项目数据（示例见下页）；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系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统自动将数据拆分并分配给已登录员工；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问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题和答案来自导入的数据，复核答案和修改理由可自行输入。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7442200" y="1511300"/>
            <a:ext cx="17018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21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6806"/>
              </p:ext>
            </p:extLst>
          </p:nvPr>
        </p:nvGraphicFramePr>
        <p:xfrm>
          <a:off x="-2" y="728149"/>
          <a:ext cx="12192006" cy="6129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325"/>
                <a:gridCol w="691325"/>
                <a:gridCol w="691325"/>
                <a:gridCol w="691325"/>
                <a:gridCol w="691325"/>
                <a:gridCol w="691325"/>
                <a:gridCol w="691325"/>
                <a:gridCol w="691325"/>
                <a:gridCol w="691325"/>
                <a:gridCol w="691325"/>
                <a:gridCol w="691325"/>
                <a:gridCol w="691325"/>
                <a:gridCol w="691325"/>
                <a:gridCol w="691325"/>
                <a:gridCol w="691325"/>
                <a:gridCol w="1822131"/>
              </a:tblGrid>
              <a:tr h="1663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Q1</a:t>
                      </a:r>
                      <a:r>
                        <a:rPr lang="zh-CN" altLang="en-US" sz="1200" u="none" strike="noStrike" dirty="0">
                          <a:effectLst/>
                        </a:rPr>
                        <a:t>请选择城市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Q2</a:t>
                      </a:r>
                      <a:r>
                        <a:rPr lang="zh-CN" altLang="en-US" sz="1200" u="none" strike="noStrike" dirty="0">
                          <a:effectLst/>
                        </a:rPr>
                        <a:t>请选择商家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Q3</a:t>
                      </a:r>
                      <a:r>
                        <a:rPr lang="zh-CN" altLang="en-US" sz="1200" u="none" strike="noStrike" dirty="0">
                          <a:effectLst/>
                        </a:rPr>
                        <a:t>请选择店铺类型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Q5</a:t>
                      </a:r>
                      <a:r>
                        <a:rPr lang="zh-CN" altLang="en-US" sz="1200" u="none" strike="noStrike">
                          <a:effectLst/>
                        </a:rPr>
                        <a:t>记录性别 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单选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Q6</a:t>
                      </a:r>
                      <a:r>
                        <a:rPr lang="zh-CN" altLang="en-US" sz="1200" u="none" strike="noStrike" dirty="0">
                          <a:effectLst/>
                        </a:rPr>
                        <a:t>请问以下哪项描述最符合您的周岁年龄？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</a:rPr>
                        <a:t>单选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Q7</a:t>
                      </a:r>
                      <a:r>
                        <a:rPr lang="zh-CN" altLang="en-US" sz="1200" u="none" strike="noStrike" dirty="0">
                          <a:effectLst/>
                        </a:rPr>
                        <a:t>请问您在本市居住多久了？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</a:rPr>
                        <a:t>单选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Q8</a:t>
                      </a:r>
                      <a:r>
                        <a:rPr lang="zh-CN" altLang="en-US" sz="1200" u="none" strike="noStrike" dirty="0">
                          <a:effectLst/>
                        </a:rPr>
                        <a:t>请问您是否有小孩？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</a:rPr>
                        <a:t>单选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Q9</a:t>
                      </a:r>
                      <a:r>
                        <a:rPr lang="zh-CN" altLang="en-US" sz="1200" u="none" strike="noStrike" dirty="0">
                          <a:effectLst/>
                        </a:rPr>
                        <a:t>请问您小孩的年龄是？ 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孩子</a:t>
                      </a:r>
                      <a:r>
                        <a:rPr lang="en-US" altLang="zh-CN" sz="1200" u="none" strike="noStrike" dirty="0">
                          <a:effectLst/>
                        </a:rPr>
                        <a:t>A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Q10</a:t>
                      </a:r>
                      <a:r>
                        <a:rPr lang="zh-CN" altLang="en-US" sz="1200" u="none" strike="noStrike" dirty="0">
                          <a:effectLst/>
                        </a:rPr>
                        <a:t>请问您小孩的年龄是？ 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孩子</a:t>
                      </a:r>
                      <a:r>
                        <a:rPr lang="en-US" altLang="zh-CN" sz="1200" u="none" strike="noStrike" dirty="0">
                          <a:effectLst/>
                        </a:rPr>
                        <a:t>B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Q11</a:t>
                      </a:r>
                      <a:r>
                        <a:rPr lang="zh-CN" altLang="en-US" sz="1200" u="none" strike="noStrike" dirty="0">
                          <a:effectLst/>
                        </a:rPr>
                        <a:t>请问您小孩的年龄是？ 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孩子</a:t>
                      </a:r>
                      <a:r>
                        <a:rPr lang="en-US" altLang="zh-CN" sz="1200" u="none" strike="noStrike" dirty="0">
                          <a:effectLst/>
                        </a:rPr>
                        <a:t>C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Q12</a:t>
                      </a:r>
                      <a:r>
                        <a:rPr lang="zh-CN" altLang="en-US" sz="1200" u="none" strike="noStrike" dirty="0">
                          <a:effectLst/>
                        </a:rPr>
                        <a:t>请问您今天购买了哪些巧克力产品？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</a:rPr>
                        <a:t>可多选</a:t>
                      </a:r>
                      <a:r>
                        <a:rPr lang="en-US" altLang="zh-CN" sz="1200" u="none" strike="noStrike" dirty="0">
                          <a:effectLst/>
                        </a:rPr>
                        <a:t>) -</a:t>
                      </a:r>
                      <a:r>
                        <a:rPr lang="zh-CN" altLang="en-US" sz="1200" u="none" strike="noStrike" dirty="0">
                          <a:effectLst/>
                        </a:rPr>
                        <a:t>费列罗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Rocher</a:t>
                      </a:r>
                      <a:r>
                        <a:rPr lang="zh-CN" altLang="en-US" sz="1200" u="none" strike="noStrike" dirty="0">
                          <a:effectLst/>
                        </a:rPr>
                        <a:t>榛果威化巧克力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Q13</a:t>
                      </a:r>
                      <a:r>
                        <a:rPr lang="zh-CN" altLang="en-US" sz="1200" u="none" strike="noStrike" dirty="0">
                          <a:effectLst/>
                        </a:rPr>
                        <a:t>请问以下哪句描述最能代表您平时为您的小孩购买巧克力时的情形？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</a:rPr>
                        <a:t>单选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Q14</a:t>
                      </a:r>
                      <a:r>
                        <a:rPr lang="zh-CN" altLang="en-US" sz="1200" u="none" strike="noStrike">
                          <a:effectLst/>
                        </a:rPr>
                        <a:t>请问您</a:t>
                      </a:r>
                      <a:r>
                        <a:rPr lang="en-US" altLang="zh-CN" sz="1200" u="none" strike="noStrike">
                          <a:effectLst/>
                        </a:rPr>
                        <a:t>@</a:t>
                      </a:r>
                      <a:r>
                        <a:rPr lang="en-US" sz="1200" u="none" strike="noStrike">
                          <a:effectLst/>
                        </a:rPr>
                        <a:t>S8A@</a:t>
                      </a:r>
                      <a:r>
                        <a:rPr lang="zh-CN" altLang="en-US" sz="1200" u="none" strike="noStrike">
                          <a:effectLst/>
                        </a:rPr>
                        <a:t>为您小孩购买的</a:t>
                      </a:r>
                      <a:r>
                        <a:rPr lang="en-US" altLang="zh-CN" sz="1200" u="none" strike="noStrike">
                          <a:effectLst/>
                        </a:rPr>
                        <a:t>@</a:t>
                      </a:r>
                      <a:r>
                        <a:rPr lang="en-US" sz="1200" u="none" strike="noStrike">
                          <a:effectLst/>
                        </a:rPr>
                        <a:t>S8B@</a:t>
                      </a:r>
                      <a:r>
                        <a:rPr lang="zh-CN" altLang="en-US" sz="1200" u="none" strike="noStrike">
                          <a:effectLst/>
                        </a:rPr>
                        <a:t>是以下哪种？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Q17</a:t>
                      </a:r>
                      <a:r>
                        <a:rPr lang="zh-CN" altLang="en-US" sz="1200" u="none" strike="noStrike" dirty="0">
                          <a:effectLst/>
                        </a:rPr>
                        <a:t>请问您</a:t>
                      </a:r>
                      <a:r>
                        <a:rPr lang="en-US" altLang="zh-CN" sz="1200" u="none" strike="noStrike" dirty="0">
                          <a:effectLst/>
                        </a:rPr>
                        <a:t>@</a:t>
                      </a:r>
                      <a:r>
                        <a:rPr lang="en-US" sz="1200" u="none" strike="noStrike" dirty="0">
                          <a:effectLst/>
                        </a:rPr>
                        <a:t>S10A@</a:t>
                      </a:r>
                      <a:r>
                        <a:rPr lang="zh-CN" altLang="en-US" sz="1200" u="none" strike="noStrike" dirty="0">
                          <a:effectLst/>
                        </a:rPr>
                        <a:t>为您小孩购买的</a:t>
                      </a:r>
                      <a:r>
                        <a:rPr lang="en-US" altLang="zh-CN" sz="1200" u="none" strike="noStrike" dirty="0">
                          <a:effectLst/>
                        </a:rPr>
                        <a:t>@</a:t>
                      </a:r>
                      <a:r>
                        <a:rPr lang="en-US" sz="1200" u="none" strike="noStrike" dirty="0">
                          <a:effectLst/>
                        </a:rPr>
                        <a:t>S10B@</a:t>
                      </a:r>
                      <a:r>
                        <a:rPr lang="zh-CN" altLang="en-US" sz="1200" u="none" strike="noStrike" dirty="0">
                          <a:effectLst/>
                        </a:rPr>
                        <a:t>是以下哪种？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</a:rPr>
                        <a:t>单选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Q18</a:t>
                      </a:r>
                      <a:r>
                        <a:rPr lang="zh-CN" altLang="en-US" sz="1200" u="none" strike="noStrike" dirty="0">
                          <a:effectLst/>
                        </a:rPr>
                        <a:t>请问在</a:t>
                      </a:r>
                      <a:r>
                        <a:rPr lang="en-US" altLang="zh-CN" sz="1200" u="none" strike="noStrike" dirty="0">
                          <a:effectLst/>
                        </a:rPr>
                        <a:t>@6MONTH@</a:t>
                      </a:r>
                      <a:r>
                        <a:rPr lang="zh-CN" altLang="en-US" sz="1200" u="none" strike="noStrike" dirty="0">
                          <a:effectLst/>
                        </a:rPr>
                        <a:t>中，您为您的小孩</a:t>
                      </a:r>
                      <a:r>
                        <a:rPr lang="en-US" altLang="zh-CN" sz="1200" u="none" strike="noStrike" dirty="0">
                          <a:effectLst/>
                        </a:rPr>
                        <a:t>@S11A@</a:t>
                      </a:r>
                      <a:r>
                        <a:rPr lang="zh-CN" altLang="en-US" sz="1200" u="none" strike="noStrike" dirty="0">
                          <a:effectLst/>
                        </a:rPr>
                        <a:t>以下哪几种品牌</a:t>
                      </a:r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  <a:r>
                        <a:rPr lang="zh-CN" altLang="en-US" sz="1200" u="none" strike="noStrike" dirty="0">
                          <a:effectLst/>
                        </a:rPr>
                        <a:t>包装的</a:t>
                      </a:r>
                      <a:r>
                        <a:rPr lang="en-US" altLang="zh-CN" sz="1200" u="none" strike="noStrike" dirty="0">
                          <a:effectLst/>
                        </a:rPr>
                        <a:t>@QKL@</a:t>
                      </a:r>
                      <a:r>
                        <a:rPr lang="zh-CN" altLang="en-US" sz="1200" u="none" strike="noStrike" dirty="0">
                          <a:effectLst/>
                        </a:rPr>
                        <a:t>产品？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</a:rPr>
                        <a:t>多选</a:t>
                      </a:r>
                      <a:r>
                        <a:rPr lang="en-US" altLang="zh-CN" sz="1200" u="none" strike="noStrike" dirty="0">
                          <a:effectLst/>
                        </a:rPr>
                        <a:t>) -</a:t>
                      </a:r>
                      <a:r>
                        <a:rPr lang="zh-CN" altLang="en-US" sz="1200" u="none" strike="noStrike" dirty="0">
                          <a:effectLst/>
                        </a:rPr>
                        <a:t>健达巧克力</a:t>
                      </a:r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r>
                        <a:rPr lang="zh-CN" altLang="en-US" sz="1200" u="none" strike="noStrike" dirty="0">
                          <a:effectLst/>
                        </a:rPr>
                        <a:t>条装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 anchor="ctr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北京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有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女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有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  <a:tr h="2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北京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沃尔玛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社区店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女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家庭娱乐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家庭娱乐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51" marR="5651" marT="5651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57400" y="3225800"/>
            <a:ext cx="70485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1.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系统首先提取第一行为默认题目；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2.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系统默认以第一列“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”来把每条数据分配给已登录员工；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6400" y="1689100"/>
            <a:ext cx="1651000" cy="153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65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144"/>
            <a:ext cx="6000651" cy="61372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0652" y="703144"/>
            <a:ext cx="593267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第三方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新页面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）示例：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下拉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框查看所有问题；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可打开录音文件并在线听录音；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听录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音界面包括开始，暂停和托拉进度条。</a:t>
            </a:r>
            <a:endParaRPr lang="en-US" altLang="zh-CN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638800" y="1181100"/>
            <a:ext cx="469900" cy="38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638800" y="1663700"/>
            <a:ext cx="469900" cy="288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638800" y="2184400"/>
            <a:ext cx="469900" cy="394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858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2356" y="931432"/>
            <a:ext cx="3288144" cy="213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系统标注 ，检查重复时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381" y="1399863"/>
            <a:ext cx="10670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同步</a:t>
            </a:r>
            <a:r>
              <a:rPr lang="zh-CN" altLang="en-US" dirty="0"/>
              <a:t>数据时</a:t>
            </a:r>
            <a:r>
              <a:rPr lang="zh-CN" altLang="en-US" dirty="0" smtClean="0"/>
              <a:t>系统自动与我们的总数据库匹配，直接过滤最近二个月接受过我们访问的名单。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标记“甄别不符</a:t>
            </a:r>
            <a:r>
              <a:rPr lang="en-US" altLang="zh-CN" dirty="0" smtClean="0"/>
              <a:t>-</a:t>
            </a:r>
            <a:r>
              <a:rPr lang="zh-CN" altLang="en-US" dirty="0" smtClean="0"/>
              <a:t>该用户最近二个月参加过我们的电话访问”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同步数据时系统自动与当前任务数据库匹配，号码重复，号码出处不同，则自动标记</a:t>
            </a:r>
            <a:r>
              <a:rPr lang="zh-CN" altLang="en-US" dirty="0"/>
              <a:t>“</a:t>
            </a:r>
            <a:r>
              <a:rPr lang="zh-CN" altLang="en-US" dirty="0" smtClean="0"/>
              <a:t>重复报名，此号码已经在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网站报名成功”。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同步数据时系统自动与当前任务数据库匹配，号码重复号码出处也相同，则自动过滤掉删除，不用进行标注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2355" y="3264821"/>
            <a:ext cx="6326800" cy="287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人工标注 ， 座席人员在访问接触完毕后的标注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280" y="3663221"/>
            <a:ext cx="58929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预约 （此选项点击后会出现文本框记录预约时间。）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开场白拒访，</a:t>
            </a:r>
            <a:r>
              <a:rPr lang="zh-CN" altLang="en-US" dirty="0"/>
              <a:t>访问不成功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甄别条件失败，访问不成功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中途拒访，</a:t>
            </a:r>
            <a:r>
              <a:rPr lang="zh-CN" altLang="en-US" dirty="0"/>
              <a:t>访问不成功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访问成功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B050"/>
                </a:solidFill>
              </a:rPr>
              <a:t>其他情况详细备注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0" y="-765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标注</a:t>
            </a:r>
            <a:endParaRPr lang="zh-CN" altLang="en-US" sz="42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036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2356" y="931432"/>
            <a:ext cx="3288144" cy="213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页面元素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002" y="1331532"/>
            <a:ext cx="10670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名单列表 （此列表不同项目会有基本甄别部分会有区别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包含不变字段（</a:t>
            </a:r>
            <a:r>
              <a:rPr lang="zh-CN" altLang="en-US" dirty="0" smtClean="0">
                <a:solidFill>
                  <a:srgbClr val="FF0000"/>
                </a:solidFill>
              </a:rPr>
              <a:t>报名人手机、姓名、号码出处、报名时间）</a:t>
            </a:r>
            <a:r>
              <a:rPr lang="zh-CN" altLang="en-US" dirty="0" smtClean="0"/>
              <a:t>和可变字段：</a:t>
            </a:r>
            <a:r>
              <a:rPr lang="zh-CN" altLang="en-US" dirty="0" smtClean="0">
                <a:solidFill>
                  <a:srgbClr val="FF0000"/>
                </a:solidFill>
              </a:rPr>
              <a:t>基本甄别</a:t>
            </a:r>
            <a:r>
              <a:rPr lang="zh-CN" altLang="en-US" dirty="0" smtClean="0"/>
              <a:t>（年龄、性别、收入、学历等等）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每条记录后面的接触情况记录按键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每条成功样本后面，需要增加一个“自审”按键，后台系统能够自动记录审核成功时间。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支持复制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>
                <a:solidFill>
                  <a:srgbClr val="00B050"/>
                </a:solidFill>
              </a:rPr>
              <a:t>每一</a:t>
            </a:r>
            <a:r>
              <a:rPr lang="zh-CN" altLang="en-US" dirty="0" smtClean="0">
                <a:solidFill>
                  <a:srgbClr val="00B050"/>
                </a:solidFill>
              </a:rPr>
              <a:t>条记录后面都有“上传录音”选项，上传文件系统自动重命名（项目代号</a:t>
            </a:r>
            <a:r>
              <a:rPr lang="en-US" altLang="zh-CN" dirty="0" smtClean="0">
                <a:solidFill>
                  <a:srgbClr val="00B050"/>
                </a:solidFill>
              </a:rPr>
              <a:t>+</a:t>
            </a:r>
            <a:r>
              <a:rPr lang="zh-CN" altLang="en-US" dirty="0" smtClean="0">
                <a:solidFill>
                  <a:srgbClr val="00B050"/>
                </a:solidFill>
              </a:rPr>
              <a:t>访问员</a:t>
            </a:r>
            <a:r>
              <a:rPr lang="en-US" altLang="zh-CN" dirty="0" smtClean="0">
                <a:solidFill>
                  <a:srgbClr val="00B050"/>
                </a:solidFill>
              </a:rPr>
              <a:t>ID+</a:t>
            </a:r>
            <a:r>
              <a:rPr lang="zh-CN" altLang="en-US" dirty="0" smtClean="0">
                <a:solidFill>
                  <a:srgbClr val="00B050"/>
                </a:solidFill>
              </a:rPr>
              <a:t>电话号码</a:t>
            </a:r>
            <a:r>
              <a:rPr lang="en-US" altLang="zh-CN" dirty="0" smtClean="0">
                <a:solidFill>
                  <a:srgbClr val="00B050"/>
                </a:solidFill>
              </a:rPr>
              <a:t>+</a:t>
            </a:r>
            <a:r>
              <a:rPr lang="zh-CN" altLang="en-US" dirty="0">
                <a:solidFill>
                  <a:srgbClr val="00B050"/>
                </a:solidFill>
              </a:rPr>
              <a:t>访</a:t>
            </a:r>
            <a:r>
              <a:rPr lang="zh-CN" altLang="en-US" dirty="0" smtClean="0">
                <a:solidFill>
                  <a:srgbClr val="00B050"/>
                </a:solidFill>
              </a:rPr>
              <a:t>问序号，如</a:t>
            </a:r>
            <a:r>
              <a:rPr lang="en-US" altLang="zh-CN" dirty="0" smtClean="0">
                <a:solidFill>
                  <a:srgbClr val="00B050"/>
                </a:solidFill>
              </a:rPr>
              <a:t>20150001_00001_18042088888_1</a:t>
            </a:r>
            <a:r>
              <a:rPr lang="zh-CN" altLang="en-US" dirty="0" smtClean="0">
                <a:solidFill>
                  <a:srgbClr val="00B050"/>
                </a:solidFill>
              </a:rPr>
              <a:t>）。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dirty="0" smtClean="0"/>
          </a:p>
          <a:p>
            <a:pPr marL="342900" indent="-342900">
              <a:buAutoNum type="arabicPeriod" startAt="2"/>
            </a:pP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2355" y="4419854"/>
            <a:ext cx="6326800" cy="287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号码显示顺序   （通常一个页面最多显示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381" y="4990783"/>
            <a:ext cx="3300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+mj-lt"/>
              <a:buAutoNum type="arabicPeriod"/>
            </a:lvl1pPr>
          </a:lstStyle>
          <a:p>
            <a:r>
              <a:rPr lang="zh-CN" altLang="en-US" dirty="0"/>
              <a:t>更新样本紧随其后</a:t>
            </a:r>
            <a:endParaRPr lang="en-US" altLang="zh-CN" dirty="0"/>
          </a:p>
          <a:p>
            <a:r>
              <a:rPr lang="zh-CN" altLang="en-US" dirty="0"/>
              <a:t>预约样本始终置顶。</a:t>
            </a:r>
            <a:endParaRPr lang="en-US" altLang="zh-CN" dirty="0"/>
          </a:p>
          <a:p>
            <a:r>
              <a:rPr lang="zh-CN" altLang="en-US" dirty="0"/>
              <a:t>然后是其他已经接触样本。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TextBox 17"/>
          <p:cNvSpPr txBox="1"/>
          <p:nvPr/>
        </p:nvSpPr>
        <p:spPr>
          <a:xfrm>
            <a:off x="0" y="-765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电话客户签入页面元素</a:t>
            </a:r>
            <a:endParaRPr lang="zh-CN" altLang="en-US" sz="42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69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2356" y="931432"/>
            <a:ext cx="3288144" cy="213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0" y="-765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增加二审页面功能</a:t>
            </a:r>
            <a:endParaRPr lang="zh-CN" altLang="en-US" sz="42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old" panose="020B07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356" y="1373635"/>
            <a:ext cx="92352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所有接触情况标记成功，且电话客服标记自审后的记录。都实时反馈给系统。</a:t>
            </a:r>
            <a:endParaRPr lang="en-US" altLang="zh-CN" dirty="0"/>
          </a:p>
          <a:p>
            <a:r>
              <a:rPr lang="zh-CN" altLang="en-US" dirty="0"/>
              <a:t>系统将这些记录，随机分发给</a:t>
            </a:r>
            <a:r>
              <a:rPr lang="zh-CN" altLang="en-US" dirty="0">
                <a:solidFill>
                  <a:srgbClr val="FF0000"/>
                </a:solidFill>
              </a:rPr>
              <a:t>其他电话客服</a:t>
            </a:r>
            <a:r>
              <a:rPr lang="zh-CN" altLang="en-US" dirty="0"/>
              <a:t>，由其他电话客服进行</a:t>
            </a:r>
            <a:r>
              <a:rPr lang="zh-CN" altLang="en-US" dirty="0" smtClean="0"/>
              <a:t>二审。</a:t>
            </a:r>
            <a:endParaRPr lang="en-US" altLang="zh-CN" dirty="0" smtClean="0"/>
          </a:p>
          <a:p>
            <a:r>
              <a:rPr lang="zh-CN" altLang="en-US" dirty="0" smtClean="0"/>
              <a:t>二审内容为：审核通过、废卷、待处理三项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B050"/>
                </a:solidFill>
              </a:rPr>
              <a:t>二</a:t>
            </a:r>
            <a:r>
              <a:rPr lang="zh-CN" altLang="en-US" dirty="0" smtClean="0">
                <a:solidFill>
                  <a:srgbClr val="00B050"/>
                </a:solidFill>
              </a:rPr>
              <a:t>审时设置“上传录音”选项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此二次审核列表内容显示在电话客服报名列表下面</a:t>
            </a:r>
            <a:endParaRPr lang="en-US" altLang="zh-CN" dirty="0" smtClean="0"/>
          </a:p>
          <a:p>
            <a:r>
              <a:rPr lang="zh-CN" altLang="en-US" dirty="0" smtClean="0"/>
              <a:t>电话客服可以根据审核显示的电话号码去寻找录音，听完审核后，进行标记。完成</a:t>
            </a:r>
            <a:r>
              <a:rPr lang="en-US" altLang="zh-CN" dirty="0" smtClean="0"/>
              <a:t>QC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8098" y="3381554"/>
            <a:ext cx="7746521" cy="314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70740" y="3748711"/>
            <a:ext cx="6435306" cy="113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报名列表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70740" y="5135140"/>
            <a:ext cx="6435306" cy="113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二次审核列表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856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2356" y="931432"/>
            <a:ext cx="3288144" cy="213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-198408" y="-4584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管理员管理页面</a:t>
            </a:r>
            <a:endParaRPr lang="zh-CN" altLang="en-US" sz="42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old" panose="020B07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2355" y="1373635"/>
            <a:ext cx="83195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项目新建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设置甄别字段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设置号码来源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设置合作平台来源对接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导入</a:t>
            </a:r>
            <a:r>
              <a:rPr lang="en-US" altLang="zh-CN" dirty="0" smtClean="0"/>
              <a:t>EXCEL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直接录入号码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设置提示报警的配额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手动修改和删除功能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设置每座席最大未接触号码跳出显示数量（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以内）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导出已经接触的记录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支持全部导出、按日期导出、按时间段导出（一个全的就可以了）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导出格式</a:t>
            </a:r>
            <a:r>
              <a:rPr lang="en-US" altLang="zh-CN" dirty="0" smtClean="0"/>
              <a:t>EXCEL</a:t>
            </a:r>
            <a:r>
              <a:rPr lang="zh-CN" altLang="en-US" dirty="0"/>
              <a:t> </a:t>
            </a:r>
            <a:r>
              <a:rPr lang="zh-CN" altLang="en-US" dirty="0" smtClean="0"/>
              <a:t>需有标题字段栏。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35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椭圆 137"/>
          <p:cNvSpPr/>
          <p:nvPr/>
        </p:nvSpPr>
        <p:spPr>
          <a:xfrm>
            <a:off x="3987539" y="1010648"/>
            <a:ext cx="3846566" cy="270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544499" y="2012208"/>
            <a:ext cx="2277542" cy="75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553712" y="2755275"/>
            <a:ext cx="2277542" cy="75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557896" y="1242430"/>
            <a:ext cx="2277542" cy="75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呼叫中心名单访问系统功能说明</a:t>
            </a:r>
            <a:endParaRPr lang="zh-CN" altLang="en-US" sz="42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old" panose="020B07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2028" y="1320209"/>
            <a:ext cx="589383" cy="2115379"/>
            <a:chOff x="509515" y="1963330"/>
            <a:chExt cx="915902" cy="3294515"/>
          </a:xfrm>
        </p:grpSpPr>
        <p:sp>
          <p:nvSpPr>
            <p:cNvPr id="13" name="椭圆 12"/>
            <p:cNvSpPr/>
            <p:nvPr/>
          </p:nvSpPr>
          <p:spPr>
            <a:xfrm>
              <a:off x="509515" y="1963330"/>
              <a:ext cx="915902" cy="9159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椭圆 14"/>
            <p:cNvSpPr/>
            <p:nvPr/>
          </p:nvSpPr>
          <p:spPr>
            <a:xfrm>
              <a:off x="509515" y="3152636"/>
              <a:ext cx="915902" cy="9159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5723762"/>
                <a:satOff val="-30078"/>
                <a:lumOff val="-2176"/>
                <a:alphaOff val="0"/>
              </a:schemeClr>
            </a:fillRef>
            <a:effectRef idx="3">
              <a:schemeClr val="accent4">
                <a:tint val="50000"/>
                <a:hueOff val="5723762"/>
                <a:satOff val="-30078"/>
                <a:lumOff val="-217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椭圆 17"/>
            <p:cNvSpPr/>
            <p:nvPr/>
          </p:nvSpPr>
          <p:spPr>
            <a:xfrm>
              <a:off x="509515" y="4341943"/>
              <a:ext cx="915902" cy="9159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11447524"/>
                <a:satOff val="-60156"/>
                <a:lumOff val="-4353"/>
                <a:alphaOff val="0"/>
              </a:schemeClr>
            </a:fillRef>
            <a:effectRef idx="3">
              <a:schemeClr val="accent4">
                <a:tint val="50000"/>
                <a:hueOff val="11447524"/>
                <a:satOff val="-60156"/>
                <a:lumOff val="-435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8" name="组合 37"/>
          <p:cNvGrpSpPr/>
          <p:nvPr/>
        </p:nvGrpSpPr>
        <p:grpSpPr>
          <a:xfrm>
            <a:off x="2057585" y="1320209"/>
            <a:ext cx="589383" cy="2115379"/>
            <a:chOff x="509515" y="1963330"/>
            <a:chExt cx="915902" cy="3294515"/>
          </a:xfrm>
        </p:grpSpPr>
        <p:sp>
          <p:nvSpPr>
            <p:cNvPr id="40" name="椭圆 39"/>
            <p:cNvSpPr/>
            <p:nvPr/>
          </p:nvSpPr>
          <p:spPr>
            <a:xfrm>
              <a:off x="509515" y="1963330"/>
              <a:ext cx="915902" cy="9159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椭圆 40"/>
            <p:cNvSpPr/>
            <p:nvPr/>
          </p:nvSpPr>
          <p:spPr>
            <a:xfrm>
              <a:off x="509515" y="3152636"/>
              <a:ext cx="915902" cy="9159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5723762"/>
                <a:satOff val="-30078"/>
                <a:lumOff val="-2176"/>
                <a:alphaOff val="0"/>
              </a:schemeClr>
            </a:fillRef>
            <a:effectRef idx="3">
              <a:schemeClr val="accent4">
                <a:tint val="50000"/>
                <a:hueOff val="5723762"/>
                <a:satOff val="-30078"/>
                <a:lumOff val="-217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椭圆 41"/>
            <p:cNvSpPr/>
            <p:nvPr/>
          </p:nvSpPr>
          <p:spPr>
            <a:xfrm>
              <a:off x="509515" y="4341943"/>
              <a:ext cx="915902" cy="9159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11447524"/>
                <a:satOff val="-60156"/>
                <a:lumOff val="-4353"/>
                <a:alphaOff val="0"/>
              </a:schemeClr>
            </a:fillRef>
            <a:effectRef idx="3">
              <a:schemeClr val="accent4">
                <a:tint val="50000"/>
                <a:hueOff val="11447524"/>
                <a:satOff val="-60156"/>
                <a:lumOff val="-435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直接箭头连接符 22"/>
          <p:cNvCxnSpPr>
            <a:stCxn id="13" idx="6"/>
            <a:endCxn id="40" idx="2"/>
          </p:cNvCxnSpPr>
          <p:nvPr/>
        </p:nvCxnSpPr>
        <p:spPr>
          <a:xfrm>
            <a:off x="1291411" y="1614256"/>
            <a:ext cx="76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6"/>
            <a:endCxn id="41" idx="2"/>
          </p:cNvCxnSpPr>
          <p:nvPr/>
        </p:nvCxnSpPr>
        <p:spPr>
          <a:xfrm>
            <a:off x="1291411" y="2377899"/>
            <a:ext cx="76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6"/>
            <a:endCxn id="42" idx="2"/>
          </p:cNvCxnSpPr>
          <p:nvPr/>
        </p:nvCxnSpPr>
        <p:spPr>
          <a:xfrm>
            <a:off x="1291411" y="3141542"/>
            <a:ext cx="76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49" y="1340935"/>
            <a:ext cx="313822" cy="313822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734462" y="1614255"/>
            <a:ext cx="543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客户</a:t>
            </a:r>
            <a:r>
              <a:rPr lang="en-US" altLang="zh-CN" sz="1000" dirty="0" smtClean="0"/>
              <a:t>A</a:t>
            </a:r>
            <a:endParaRPr lang="zh-CN" altLang="en-US" sz="1000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7" y="2093053"/>
            <a:ext cx="313822" cy="313822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71" y="2877536"/>
            <a:ext cx="313822" cy="313822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>
          <a:xfrm>
            <a:off x="4447788" y="1320209"/>
            <a:ext cx="589383" cy="2115379"/>
            <a:chOff x="509515" y="1963330"/>
            <a:chExt cx="915902" cy="3294515"/>
          </a:xfrm>
        </p:grpSpPr>
        <p:sp>
          <p:nvSpPr>
            <p:cNvPr id="64" name="椭圆 63"/>
            <p:cNvSpPr/>
            <p:nvPr/>
          </p:nvSpPr>
          <p:spPr>
            <a:xfrm>
              <a:off x="509515" y="1963330"/>
              <a:ext cx="915902" cy="9159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椭圆 64"/>
            <p:cNvSpPr/>
            <p:nvPr/>
          </p:nvSpPr>
          <p:spPr>
            <a:xfrm>
              <a:off x="509515" y="3152636"/>
              <a:ext cx="915902" cy="9159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5723762"/>
                <a:satOff val="-30078"/>
                <a:lumOff val="-2176"/>
                <a:alphaOff val="0"/>
              </a:schemeClr>
            </a:fillRef>
            <a:effectRef idx="3">
              <a:schemeClr val="accent4">
                <a:tint val="50000"/>
                <a:hueOff val="5723762"/>
                <a:satOff val="-30078"/>
                <a:lumOff val="-217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椭圆 65"/>
            <p:cNvSpPr/>
            <p:nvPr/>
          </p:nvSpPr>
          <p:spPr>
            <a:xfrm>
              <a:off x="509515" y="4341943"/>
              <a:ext cx="915902" cy="9159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11447524"/>
                <a:satOff val="-60156"/>
                <a:lumOff val="-4353"/>
                <a:alphaOff val="0"/>
              </a:schemeClr>
            </a:fillRef>
            <a:effectRef idx="3">
              <a:schemeClr val="accent4">
                <a:tint val="50000"/>
                <a:hueOff val="11447524"/>
                <a:satOff val="-60156"/>
                <a:lumOff val="-435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0" name="云形标注 79"/>
          <p:cNvSpPr/>
          <p:nvPr/>
        </p:nvSpPr>
        <p:spPr>
          <a:xfrm>
            <a:off x="3002780" y="2171227"/>
            <a:ext cx="984691" cy="413342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Internet</a:t>
            </a:r>
            <a:endParaRPr lang="zh-CN" altLang="en-US" sz="1000" b="1" dirty="0"/>
          </a:p>
        </p:txBody>
      </p:sp>
      <p:cxnSp>
        <p:nvCxnSpPr>
          <p:cNvPr id="82" name="直接连接符 81"/>
          <p:cNvCxnSpPr>
            <a:stCxn id="40" idx="6"/>
            <a:endCxn id="80" idx="3"/>
          </p:cNvCxnSpPr>
          <p:nvPr/>
        </p:nvCxnSpPr>
        <p:spPr>
          <a:xfrm>
            <a:off x="2646968" y="1614256"/>
            <a:ext cx="848158" cy="58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41" idx="6"/>
            <a:endCxn id="80" idx="0"/>
          </p:cNvCxnSpPr>
          <p:nvPr/>
        </p:nvCxnSpPr>
        <p:spPr>
          <a:xfrm flipV="1">
            <a:off x="2646968" y="2377898"/>
            <a:ext cx="3588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42" idx="6"/>
            <a:endCxn id="80" idx="4"/>
          </p:cNvCxnSpPr>
          <p:nvPr/>
        </p:nvCxnSpPr>
        <p:spPr>
          <a:xfrm flipV="1">
            <a:off x="2646968" y="2636237"/>
            <a:ext cx="643017" cy="50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0" idx="2"/>
            <a:endCxn id="64" idx="2"/>
          </p:cNvCxnSpPr>
          <p:nvPr/>
        </p:nvCxnSpPr>
        <p:spPr>
          <a:xfrm flipV="1">
            <a:off x="3986650" y="1614256"/>
            <a:ext cx="461138" cy="763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80" idx="2"/>
            <a:endCxn id="65" idx="2"/>
          </p:cNvCxnSpPr>
          <p:nvPr/>
        </p:nvCxnSpPr>
        <p:spPr>
          <a:xfrm>
            <a:off x="3986650" y="2377898"/>
            <a:ext cx="4611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0" idx="2"/>
            <a:endCxn id="66" idx="2"/>
          </p:cNvCxnSpPr>
          <p:nvPr/>
        </p:nvCxnSpPr>
        <p:spPr>
          <a:xfrm>
            <a:off x="3986650" y="2377898"/>
            <a:ext cx="461138" cy="76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6469352" y="1290195"/>
            <a:ext cx="589383" cy="588093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11447524"/>
              <a:satOff val="-60156"/>
              <a:lumOff val="-4353"/>
              <a:alphaOff val="0"/>
            </a:schemeClr>
          </a:fillRef>
          <a:effectRef idx="3">
            <a:schemeClr val="accent4">
              <a:tint val="50000"/>
              <a:hueOff val="11447524"/>
              <a:satOff val="-60156"/>
              <a:lumOff val="-435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2" name="椭圆 111"/>
          <p:cNvSpPr/>
          <p:nvPr/>
        </p:nvSpPr>
        <p:spPr>
          <a:xfrm>
            <a:off x="6489937" y="2847494"/>
            <a:ext cx="589383" cy="588093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11447524"/>
              <a:satOff val="-60156"/>
              <a:lumOff val="-4353"/>
              <a:alphaOff val="0"/>
            </a:schemeClr>
          </a:fillRef>
          <a:effectRef idx="3">
            <a:schemeClr val="accent4">
              <a:tint val="50000"/>
              <a:hueOff val="11447524"/>
              <a:satOff val="-60156"/>
              <a:lumOff val="-435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18" name="直接箭头连接符 117"/>
          <p:cNvCxnSpPr>
            <a:stCxn id="64" idx="6"/>
            <a:endCxn id="111" idx="2"/>
          </p:cNvCxnSpPr>
          <p:nvPr/>
        </p:nvCxnSpPr>
        <p:spPr>
          <a:xfrm flipV="1">
            <a:off x="5037171" y="1584242"/>
            <a:ext cx="1432181" cy="3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65" idx="6"/>
            <a:endCxn id="111" idx="2"/>
          </p:cNvCxnSpPr>
          <p:nvPr/>
        </p:nvCxnSpPr>
        <p:spPr>
          <a:xfrm flipV="1">
            <a:off x="5037171" y="1584242"/>
            <a:ext cx="1432181" cy="79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66" idx="6"/>
            <a:endCxn id="111" idx="2"/>
          </p:cNvCxnSpPr>
          <p:nvPr/>
        </p:nvCxnSpPr>
        <p:spPr>
          <a:xfrm flipV="1">
            <a:off x="5037171" y="1584242"/>
            <a:ext cx="1432181" cy="15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31" idx="3"/>
            <a:endCxn id="112" idx="2"/>
          </p:cNvCxnSpPr>
          <p:nvPr/>
        </p:nvCxnSpPr>
        <p:spPr>
          <a:xfrm>
            <a:off x="5109273" y="3134252"/>
            <a:ext cx="1380664" cy="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7" idx="3"/>
            <a:endCxn id="112" idx="2"/>
          </p:cNvCxnSpPr>
          <p:nvPr/>
        </p:nvCxnSpPr>
        <p:spPr>
          <a:xfrm>
            <a:off x="5117150" y="1610774"/>
            <a:ext cx="1372787" cy="153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圆柱形 144"/>
          <p:cNvSpPr/>
          <p:nvPr/>
        </p:nvSpPr>
        <p:spPr>
          <a:xfrm>
            <a:off x="7305074" y="2006756"/>
            <a:ext cx="518735" cy="746056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</a:rPr>
              <a:t>管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理系统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47" name="直接箭头连接符 146"/>
          <p:cNvCxnSpPr>
            <a:stCxn id="111" idx="6"/>
            <a:endCxn id="145" idx="1"/>
          </p:cNvCxnSpPr>
          <p:nvPr/>
        </p:nvCxnSpPr>
        <p:spPr>
          <a:xfrm>
            <a:off x="7058735" y="1584242"/>
            <a:ext cx="505707" cy="4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12" idx="6"/>
            <a:endCxn id="145" idx="3"/>
          </p:cNvCxnSpPr>
          <p:nvPr/>
        </p:nvCxnSpPr>
        <p:spPr>
          <a:xfrm flipV="1">
            <a:off x="7079320" y="2752812"/>
            <a:ext cx="485122" cy="38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图片 1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258" y="1326549"/>
            <a:ext cx="627566" cy="627566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66" y="2802398"/>
            <a:ext cx="627566" cy="627566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 rot="21208901">
            <a:off x="8246009" y="2887292"/>
            <a:ext cx="62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solidFill>
                  <a:schemeClr val="bg1"/>
                </a:solidFill>
              </a:rPr>
              <a:t>管理员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158" name="直接箭头连接符 157"/>
          <p:cNvCxnSpPr>
            <a:stCxn id="145" idx="4"/>
            <a:endCxn id="151" idx="1"/>
          </p:cNvCxnSpPr>
          <p:nvPr/>
        </p:nvCxnSpPr>
        <p:spPr>
          <a:xfrm flipV="1">
            <a:off x="7823809" y="1640332"/>
            <a:ext cx="431449" cy="73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45" idx="4"/>
            <a:endCxn id="152" idx="1"/>
          </p:cNvCxnSpPr>
          <p:nvPr/>
        </p:nvCxnSpPr>
        <p:spPr>
          <a:xfrm>
            <a:off x="7823809" y="2379784"/>
            <a:ext cx="464757" cy="73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40" idx="6"/>
            <a:endCxn id="64" idx="2"/>
          </p:cNvCxnSpPr>
          <p:nvPr/>
        </p:nvCxnSpPr>
        <p:spPr>
          <a:xfrm>
            <a:off x="2646968" y="1614256"/>
            <a:ext cx="18008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42" idx="6"/>
            <a:endCxn id="66" idx="2"/>
          </p:cNvCxnSpPr>
          <p:nvPr/>
        </p:nvCxnSpPr>
        <p:spPr>
          <a:xfrm>
            <a:off x="2646968" y="3141542"/>
            <a:ext cx="18008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23" idx="3"/>
            <a:endCxn id="65" idx="2"/>
          </p:cNvCxnSpPr>
          <p:nvPr/>
        </p:nvCxnSpPr>
        <p:spPr>
          <a:xfrm>
            <a:off x="2674065" y="2377898"/>
            <a:ext cx="1773723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9" idx="3"/>
            <a:endCxn id="135" idx="1"/>
          </p:cNvCxnSpPr>
          <p:nvPr/>
        </p:nvCxnSpPr>
        <p:spPr>
          <a:xfrm>
            <a:off x="5100029" y="2376951"/>
            <a:ext cx="1378096" cy="74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 rot="21208901">
            <a:off x="8207827" y="1385289"/>
            <a:ext cx="62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solidFill>
                  <a:schemeClr val="bg1"/>
                </a:solidFill>
              </a:rPr>
              <a:t>访问员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730451" y="2356196"/>
            <a:ext cx="543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客户</a:t>
            </a:r>
            <a:r>
              <a:rPr lang="en-US" altLang="zh-CN" sz="1000" dirty="0" smtClean="0"/>
              <a:t>B</a:t>
            </a:r>
            <a:endParaRPr lang="zh-CN" altLang="en-US" sz="1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742478" y="3126218"/>
            <a:ext cx="543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客户</a:t>
            </a:r>
            <a:r>
              <a:rPr lang="en-US" altLang="zh-CN" sz="1000" dirty="0" smtClean="0"/>
              <a:t>C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045688" y="1473221"/>
            <a:ext cx="63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Table A</a:t>
            </a:r>
            <a:endParaRPr lang="zh-CN" altLang="en-US" sz="12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2041391" y="2239398"/>
            <a:ext cx="63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Table B</a:t>
            </a:r>
            <a:endParaRPr lang="zh-CN" altLang="en-US" sz="12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053841" y="2996699"/>
            <a:ext cx="63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Table C</a:t>
            </a:r>
            <a:endParaRPr lang="zh-CN" altLang="en-US" sz="12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388296" y="1472274"/>
            <a:ext cx="72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Table AA</a:t>
            </a:r>
            <a:endParaRPr lang="zh-CN" altLang="en-US" sz="12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383999" y="2238451"/>
            <a:ext cx="71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Table BB</a:t>
            </a:r>
            <a:endParaRPr lang="zh-CN" altLang="en-US" sz="12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4396449" y="2995752"/>
            <a:ext cx="71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Table CC</a:t>
            </a:r>
            <a:endParaRPr lang="zh-CN" altLang="en-US" sz="12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469972" y="1460750"/>
            <a:ext cx="62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Table 1</a:t>
            </a:r>
            <a:endParaRPr lang="zh-CN" altLang="en-US" sz="12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6478125" y="2984228"/>
            <a:ext cx="63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Table 2</a:t>
            </a:r>
            <a:endParaRPr lang="zh-CN" altLang="en-US" sz="1200" dirty="0"/>
          </a:p>
        </p:txBody>
      </p:sp>
      <p:cxnSp>
        <p:nvCxnSpPr>
          <p:cNvPr id="103" name="直接箭头连接符 102"/>
          <p:cNvCxnSpPr/>
          <p:nvPr/>
        </p:nvCxnSpPr>
        <p:spPr>
          <a:xfrm flipV="1">
            <a:off x="144380" y="3789946"/>
            <a:ext cx="118511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525816" y="3789946"/>
            <a:ext cx="0" cy="238225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3372907" y="3789946"/>
            <a:ext cx="0" cy="238225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6260792" y="3789946"/>
            <a:ext cx="0" cy="238225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9019661" y="1353462"/>
            <a:ext cx="1" cy="481873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537081" y="3966055"/>
            <a:ext cx="2699417" cy="1938992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不同客户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（客户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，客户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，客户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）提供不同数据表（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Table 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Table 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Table C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每个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客户数据表格式不一样，但都包含了关键的几个字段，下页详细列出；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户数据库有接入地址，帐号和密码；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户可能针对我们的项目提供独立的数据库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3384559" y="3974071"/>
            <a:ext cx="2686997" cy="1938992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n"/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本系统数据库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表</a:t>
            </a:r>
            <a:r>
              <a:rPr lang="zh-CN" altLang="en-US" dirty="0"/>
              <a:t>针对每个客户建立单独对应的数据表（</a:t>
            </a:r>
            <a:r>
              <a:rPr lang="en-US" altLang="zh-CN" dirty="0"/>
              <a:t>Table AA</a:t>
            </a:r>
            <a:r>
              <a:rPr lang="zh-CN" altLang="en-US" dirty="0"/>
              <a:t>，</a:t>
            </a:r>
            <a:r>
              <a:rPr lang="en-US" altLang="zh-CN" dirty="0"/>
              <a:t>Table BB</a:t>
            </a:r>
            <a:r>
              <a:rPr lang="zh-CN" altLang="en-US" dirty="0"/>
              <a:t>，</a:t>
            </a:r>
            <a:r>
              <a:rPr lang="en-US" altLang="zh-CN" dirty="0"/>
              <a:t>Table CC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获取客户数据后自动匹配电话字段，重复电话号码删除；</a:t>
            </a:r>
            <a:endParaRPr lang="en-US" altLang="zh-CN" dirty="0"/>
          </a:p>
          <a:p>
            <a:r>
              <a:rPr lang="zh-CN" altLang="en-US" dirty="0"/>
              <a:t>本地数据库的数据表格式统一，包含字段下页详细列出；</a:t>
            </a:r>
            <a:endParaRPr lang="en-US" altLang="zh-CN" dirty="0"/>
          </a:p>
          <a:p>
            <a:r>
              <a:rPr lang="zh-CN" altLang="en-US" dirty="0"/>
              <a:t>最好能实时和客户数据库同步（类似实时冗余备份），最少要能每</a:t>
            </a:r>
            <a:r>
              <a:rPr lang="en-US" altLang="zh-CN" dirty="0"/>
              <a:t>3</a:t>
            </a:r>
            <a:r>
              <a:rPr lang="zh-CN" altLang="en-US" dirty="0"/>
              <a:t>分钟同步一次。</a:t>
            </a:r>
            <a:endParaRPr lang="en-US" altLang="zh-CN" dirty="0"/>
          </a:p>
        </p:txBody>
      </p:sp>
      <p:sp>
        <p:nvSpPr>
          <p:cNvPr id="159" name="文本框 158"/>
          <p:cNvSpPr txBox="1"/>
          <p:nvPr/>
        </p:nvSpPr>
        <p:spPr>
          <a:xfrm>
            <a:off x="6260791" y="3969983"/>
            <a:ext cx="2606479" cy="1938992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n"/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项目数据表</a:t>
            </a:r>
            <a:r>
              <a:rPr lang="zh-CN" altLang="en-US" dirty="0"/>
              <a:t>（</a:t>
            </a:r>
            <a:r>
              <a:rPr lang="en-US" altLang="zh-CN" dirty="0"/>
              <a:t> Table1</a:t>
            </a:r>
            <a:r>
              <a:rPr lang="zh-CN" altLang="en-US" dirty="0"/>
              <a:t>，</a:t>
            </a:r>
            <a:r>
              <a:rPr lang="en-US" altLang="zh-CN" dirty="0"/>
              <a:t>Table2</a:t>
            </a:r>
            <a:r>
              <a:rPr lang="zh-CN" altLang="en-US" dirty="0"/>
              <a:t>）可以导入</a:t>
            </a:r>
            <a:r>
              <a:rPr lang="en-US" altLang="zh-CN" dirty="0"/>
              <a:t>EXCEL</a:t>
            </a:r>
            <a:r>
              <a:rPr lang="zh-CN" altLang="en-US" dirty="0"/>
              <a:t>数据到具体项目的数据表中，也能方便的添加单条数据；</a:t>
            </a:r>
            <a:endParaRPr lang="en-US" altLang="zh-CN" dirty="0"/>
          </a:p>
          <a:p>
            <a:r>
              <a:rPr lang="zh-CN" altLang="en-US" dirty="0"/>
              <a:t>项目数据表数据来自不同客户；</a:t>
            </a:r>
            <a:endParaRPr lang="en-US" altLang="zh-CN" dirty="0"/>
          </a:p>
          <a:p>
            <a:r>
              <a:rPr lang="zh-CN" altLang="en-US" dirty="0"/>
              <a:t>项目数据表包含字段下页详细列出；</a:t>
            </a:r>
            <a:endParaRPr lang="en-US" altLang="zh-CN" dirty="0"/>
          </a:p>
          <a:p>
            <a:r>
              <a:rPr lang="zh-CN" altLang="en-US" dirty="0"/>
              <a:t>如果不同客户数据（匹配电话号码）重复，则删除重复数据；</a:t>
            </a:r>
            <a:endParaRPr lang="en-US" altLang="zh-CN" dirty="0"/>
          </a:p>
          <a:p>
            <a:r>
              <a:rPr lang="zh-CN" altLang="en-US" dirty="0"/>
              <a:t>记录数据来源（来自哪个客户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019658" y="1835465"/>
            <a:ext cx="2606479" cy="1754326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n"/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普通员工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数据唯一分配</a:t>
            </a:r>
            <a:r>
              <a:rPr lang="zh-CN" altLang="en-US" dirty="0" smtClean="0"/>
              <a:t>到员工，并显示在登录后页面，</a:t>
            </a:r>
            <a:r>
              <a:rPr lang="zh-CN" altLang="en-US" dirty="0"/>
              <a:t>未登录不分配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记</a:t>
            </a:r>
            <a:r>
              <a:rPr lang="zh-CN" altLang="en-US" dirty="0" smtClean="0"/>
              <a:t>录员工对数据的操作（获取时间，接触情况，上传情况：具体细则后页列出）；</a:t>
            </a:r>
            <a:endParaRPr lang="en-US" altLang="zh-CN" dirty="0" smtClean="0"/>
          </a:p>
          <a:p>
            <a:r>
              <a:rPr lang="zh-CN" altLang="en-US" dirty="0"/>
              <a:t>员</a:t>
            </a:r>
            <a:r>
              <a:rPr lang="zh-CN" altLang="en-US" dirty="0" smtClean="0"/>
              <a:t>工权限由管理员设置，具体权限后页列出；</a:t>
            </a:r>
            <a:endParaRPr lang="en-US" altLang="zh-CN" dirty="0" smtClean="0"/>
          </a:p>
          <a:p>
            <a:r>
              <a:rPr lang="zh-CN" altLang="en-US" dirty="0"/>
              <a:t>仅</a:t>
            </a:r>
            <a:r>
              <a:rPr lang="zh-CN" altLang="en-US" dirty="0" smtClean="0"/>
              <a:t>能接触被分配的项目。</a:t>
            </a:r>
            <a:endParaRPr lang="en-US" altLang="zh-CN" dirty="0"/>
          </a:p>
        </p:txBody>
      </p:sp>
      <p:sp>
        <p:nvSpPr>
          <p:cNvPr id="162" name="文本框 161"/>
          <p:cNvSpPr txBox="1"/>
          <p:nvPr/>
        </p:nvSpPr>
        <p:spPr>
          <a:xfrm>
            <a:off x="9019659" y="3986103"/>
            <a:ext cx="2606479" cy="1938992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n"/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一般管</a:t>
            </a:r>
            <a:r>
              <a:rPr lang="zh-CN" altLang="en-US" b="1" dirty="0">
                <a:solidFill>
                  <a:srgbClr val="FF0000"/>
                </a:solidFill>
              </a:rPr>
              <a:t>理</a:t>
            </a:r>
            <a:r>
              <a:rPr lang="zh-CN" altLang="en-US" b="1" dirty="0" smtClean="0">
                <a:solidFill>
                  <a:srgbClr val="FF0000"/>
                </a:solidFill>
              </a:rPr>
              <a:t>员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系统管理员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将项目分配给员工；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建员工，修改员工信息，批量重设员工登录密码；</a:t>
            </a:r>
            <a:endParaRPr lang="en-US" altLang="zh-CN" dirty="0" smtClean="0"/>
          </a:p>
          <a:p>
            <a:r>
              <a:rPr lang="zh-CN" altLang="en-US" dirty="0"/>
              <a:t>批</a:t>
            </a:r>
            <a:r>
              <a:rPr lang="zh-CN" altLang="en-US" dirty="0" smtClean="0"/>
              <a:t>量新建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修改员工信息（例如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导入形式）；</a:t>
            </a:r>
            <a:endParaRPr lang="en-US" altLang="zh-CN" dirty="0" smtClean="0"/>
          </a:p>
          <a:p>
            <a:r>
              <a:rPr lang="zh-CN" altLang="en-US" dirty="0" smtClean="0"/>
              <a:t>设置项目持续时间，对项目进行：开始，暂停，结束等操作；</a:t>
            </a:r>
            <a:endParaRPr lang="en-US" altLang="zh-CN" dirty="0" smtClean="0"/>
          </a:p>
          <a:p>
            <a:r>
              <a:rPr lang="zh-CN" altLang="en-US" dirty="0" smtClean="0"/>
              <a:t>能通过建立时间，项目状态来筛选项目。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2441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呼叫中心名单访问系统数据库字段</a:t>
            </a:r>
            <a:endParaRPr lang="zh-CN" altLang="en-US" sz="42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old" panose="020B07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99015"/>
              </p:ext>
            </p:extLst>
          </p:nvPr>
        </p:nvGraphicFramePr>
        <p:xfrm>
          <a:off x="252662" y="1293146"/>
          <a:ext cx="2050273" cy="30784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50273"/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编号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姓名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性别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年龄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省份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城市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电话号码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个人年收入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家庭年收入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婚姻状态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报名时间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0630" y="794081"/>
            <a:ext cx="2088241" cy="4331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客户可能提供的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数据表包含字段</a:t>
            </a:r>
            <a:endParaRPr lang="zh-CN" altLang="en-US" sz="1200" b="1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47764"/>
              </p:ext>
            </p:extLst>
          </p:nvPr>
        </p:nvGraphicFramePr>
        <p:xfrm>
          <a:off x="2510585" y="1293146"/>
          <a:ext cx="2050273" cy="3261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0273"/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编号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姓名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性别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省份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城市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电话号码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个人年收入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家庭年收入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婚姻状态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报名时间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5</a:t>
                      </a:r>
                    </a:p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数据同步时间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498553" y="794081"/>
            <a:ext cx="2088241" cy="4331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和客户数据表对接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的本系统数据表</a:t>
            </a:r>
            <a:endParaRPr lang="zh-CN" altLang="en-US" sz="1200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28511"/>
              </p:ext>
            </p:extLst>
          </p:nvPr>
        </p:nvGraphicFramePr>
        <p:xfrm>
          <a:off x="4788568" y="1293146"/>
          <a:ext cx="2042245" cy="563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42245"/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编号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姓名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省份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城市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电话号码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个人年收入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家庭年收入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婚姻状态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报名时间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针对项目字段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5</a:t>
                      </a:r>
                    </a:p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数据同步时间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第一次分配员工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第一次接触时间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第一次接触情况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第二次分配员工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第二次接触时间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第二次接触情况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第三次分配员工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第三次分配员工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第三次分配员工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员工审核结果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最终审核结果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录音名称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zh-CN" altLang="en-US" sz="12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录音名称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2</a:t>
                      </a:r>
                      <a:endParaRPr lang="en-US" altLang="zh-CN" sz="1200" b="0" i="0" u="none" strike="noStrike" dirty="0" smtClean="0"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4768508" y="794081"/>
            <a:ext cx="2065429" cy="4331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本系统具体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项目数据表</a:t>
            </a:r>
            <a:endParaRPr lang="zh-CN" altLang="en-US" sz="1200" b="1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20659"/>
              </p:ext>
            </p:extLst>
          </p:nvPr>
        </p:nvGraphicFramePr>
        <p:xfrm>
          <a:off x="7042473" y="1293146"/>
          <a:ext cx="2630907" cy="43300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0907"/>
              </a:tblGrid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项目：不同员工登录看到不同的项目，当同一员工可参与多个项目时，登录后先选择项目，再进入项目页面；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字段：员工登录后，无需显示所有字段，默认仅显示姓名，电话，城市等字段，但管理员可设置同时显示其他字段；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数据量：每次员工登录后随机分配到的数据数量，默认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5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条，当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5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条全部标记后自动刷新，也可由管理员设置默认显示数量；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员工组：可将数个员工设置为一个员工组，项目设置时可直接选择员工组赋予权限；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n"/>
                      </a:pP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7030441" y="794081"/>
            <a:ext cx="2642939" cy="4331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项目可分配权限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459283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03147"/>
            <a:ext cx="6025896" cy="61630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30979" y="703144"/>
            <a:ext cx="4511842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今日接触：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示哪些数据字段由管理员设定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接触情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况列表（列表可由管理员设置）：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触成功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约访问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场拒访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中途拒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访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他情况（备注）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录音上传提供上传按钮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后弹出确认窗口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交后面设置选项：转给督导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“接触情况”及后面的选项位置固定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96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7672"/>
            <a:ext cx="6025896" cy="6163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0979" y="703144"/>
            <a:ext cx="451184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今日审核：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示哪些数据字段由管理员设定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审核结果列表：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审核通过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核失败（备注）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其他情况（备注）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在线审核点击后直接播放本数据访问录音；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后弹出确认窗口。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9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153"/>
            <a:ext cx="6025896" cy="6163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0979" y="703144"/>
            <a:ext cx="45118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工作统计：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按照各种情况进行分类统计并排名显示；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为：今日接触和今日审核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今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日接触下面分为：今日总计，历史总计，今日员工统计，历史员工统计；（本项目）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今日审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核和今日接触相同。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032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3143"/>
            <a:ext cx="6025896" cy="6163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0979" y="703144"/>
            <a:ext cx="451184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项目管理：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主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要显示名称，备注，在线人数，筛选，查询；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线显示的是登录此项目的员工总数；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项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目筛选有下拉框，包含</a:t>
            </a:r>
            <a:r>
              <a:rPr lang="en-US" altLang="zh-CN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种状态：运行，暂停，结束；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样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本查询：查询样本情况，弹出页面见下页；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接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触查询：查询本项目样本接触情况，弹出页面如下页。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372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143"/>
            <a:ext cx="6025896" cy="6163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0979" y="703144"/>
            <a:ext cx="4511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项目管理：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点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击具体项目弹出项目编辑页面；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可编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辑选项包括项目名称，备注，项目状态，员工组设置，样本导入，单样本添加，样本导出，员工可见字段设置；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样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本导出可选类型：成功，失败，中途拒访，开场拒访</a:t>
            </a:r>
            <a:r>
              <a:rPr lang="en-US" altLang="zh-CN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客户自定义状态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与客户数据库链接设置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188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-6305"/>
            <a:ext cx="12192000" cy="709449"/>
          </a:xfrm>
          <a:prstGeom prst="rect">
            <a:avLst/>
          </a:prstGeom>
          <a:solidFill>
            <a:srgbClr val="AE1B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0" y="-208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呼叫中心名单访问系统访问员界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704020202020204" pitchFamily="34" charset="0"/>
              </a:rPr>
              <a:t>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144"/>
            <a:ext cx="6017877" cy="6154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0979" y="703144"/>
            <a:ext cx="4511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项目管理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样本查询：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样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本查询条件最多</a:t>
            </a:r>
            <a:r>
              <a:rPr lang="en-US" altLang="zh-CN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样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本状态等条件可自定义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字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段结果可自定义</a:t>
            </a:r>
            <a:endParaRPr lang="en-US" altLang="zh-CN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条件之</a:t>
            </a:r>
            <a:r>
              <a:rPr lang="zh-CN" alt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间的关系：</a:t>
            </a:r>
            <a:r>
              <a:rPr lang="en-US" altLang="zh-CN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or </a:t>
            </a:r>
          </a:p>
        </p:txBody>
      </p:sp>
    </p:spTree>
    <p:extLst>
      <p:ext uri="{BB962C8B-B14F-4D97-AF65-F5344CB8AC3E}">
        <p14:creationId xmlns:p14="http://schemas.microsoft.com/office/powerpoint/2010/main" val="34518527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4278</Words>
  <Application>Microsoft Office PowerPoint</Application>
  <PresentationFormat>宽屏</PresentationFormat>
  <Paragraphs>576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Arial</vt:lpstr>
      <vt:lpstr>Arial Bold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Yepa</dc:creator>
  <cp:lastModifiedBy>Peter Zhang</cp:lastModifiedBy>
  <cp:revision>72</cp:revision>
  <dcterms:created xsi:type="dcterms:W3CDTF">2015-03-16T07:59:33Z</dcterms:created>
  <dcterms:modified xsi:type="dcterms:W3CDTF">2015-04-10T07:46:39Z</dcterms:modified>
</cp:coreProperties>
</file>