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553" r:id="rId14"/>
    <p:sldId id="554" r:id="rId15"/>
    <p:sldId id="555" r:id="rId16"/>
    <p:sldId id="558" r:id="rId17"/>
    <p:sldId id="556" r:id="rId18"/>
    <p:sldId id="557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85" r:id="rId28"/>
    <p:sldId id="6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53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5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69.wmf"/><Relationship Id="rId4" Type="http://schemas.openxmlformats.org/officeDocument/2006/relationships/image" Target="../media/image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2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48.png"/><Relationship Id="rId4" Type="http://schemas.openxmlformats.org/officeDocument/2006/relationships/image" Target="../media/image8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3.png"/><Relationship Id="rId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2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6.png"/><Relationship Id="rId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83.wmf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png"/><Relationship Id="rId11" Type="http://schemas.openxmlformats.org/officeDocument/2006/relationships/image" Target="../media/image82.wmf"/><Relationship Id="rId5" Type="http://schemas.openxmlformats.org/officeDocument/2006/relationships/image" Target="../media/image80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8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97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53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3.wmf"/><Relationship Id="rId5" Type="http://schemas.openxmlformats.org/officeDocument/2006/relationships/image" Target="../media/image104.png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100.wmf"/><Relationship Id="rId9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107.w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104.wmf"/><Relationship Id="rId9" Type="http://schemas.openxmlformats.org/officeDocument/2006/relationships/image" Target="../media/image10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113.png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1.png"/><Relationship Id="rId7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8.emf"/><Relationship Id="rId4" Type="http://schemas.openxmlformats.org/officeDocument/2006/relationships/image" Target="../media/image18.png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e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165" y="-17889"/>
            <a:ext cx="69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Slides come from https://www.bilibili.com/video/av44600709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Solution:</a:t>
            </a:r>
            <a:r>
              <a:rPr lang="en-US" altLang="zh-CN" dirty="0"/>
              <a:t> Compare with sine waves to produce another array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358"/>
            <a:ext cx="4560352" cy="965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836"/>
            <a:ext cx="4560352" cy="965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005"/>
            <a:ext cx="4560352" cy="9650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4083" y="1324358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Cosine basis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5709" y="1324358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Sine basis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2519" y="4689987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352163" y="4689987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319"/>
            <a:ext cx="4560352" cy="9650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1806358"/>
            <a:ext cx="4560352" cy="9569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2771374"/>
            <a:ext cx="4560352" cy="9569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3834757"/>
            <a:ext cx="4560352" cy="95690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26" y="5075538"/>
            <a:ext cx="4560352" cy="94879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13689" y="2084756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0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13688" y="3049772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1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3687" y="4113155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2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13687" y="5349881"/>
            <a:ext cx="176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Basis 39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30511" y="4682752"/>
            <a:ext cx="4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39900" y="6161325"/>
                <a:ext cx="380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[39]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0" y="6161325"/>
                <a:ext cx="3802171" cy="400110"/>
              </a:xfrm>
              <a:prstGeom prst="rect">
                <a:avLst/>
              </a:prstGeom>
              <a:blipFill>
                <a:blip r:embed="rId9"/>
                <a:stretch>
                  <a:fillRect l="-1766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919598" y="6161325"/>
                <a:ext cx="380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[39]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98" y="6161325"/>
                <a:ext cx="3802171" cy="400110"/>
              </a:xfrm>
              <a:prstGeom prst="rect">
                <a:avLst/>
              </a:prstGeom>
              <a:blipFill>
                <a:blip r:embed="rId10"/>
                <a:stretch>
                  <a:fillRect l="-1603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0" y="856989"/>
            <a:ext cx="4560352" cy="1484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85131" y="1309879"/>
                <a:ext cx="48129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31" y="1309879"/>
                <a:ext cx="481292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4205" y="3694514"/>
                <a:ext cx="6809749" cy="957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5" y="3694514"/>
                <a:ext cx="6809749" cy="957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544848" y="3744207"/>
                <a:ext cx="2483372" cy="78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=10+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=10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48" y="3744207"/>
                <a:ext cx="2483372" cy="780470"/>
              </a:xfrm>
              <a:prstGeom prst="rect">
                <a:avLst/>
              </a:prstGeom>
              <a:blipFill>
                <a:blip r:embed="rId5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64205" y="3381482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Recall: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3772" y="2402203"/>
            <a:ext cx="8612523" cy="957570"/>
            <a:chOff x="783772" y="2402203"/>
            <a:chExt cx="8612523" cy="957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3772" y="2402203"/>
                  <a:ext cx="5801140" cy="957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𝑠𝑖𝑛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39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</m:den>
                                    </m:f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2402203"/>
                  <a:ext cx="5801140" cy="9575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118812" y="2646895"/>
                  <a:ext cx="2277483" cy="4364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𝑠𝑖𝑛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38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12" y="2646895"/>
                  <a:ext cx="2277483" cy="436402"/>
                </a:xfrm>
                <a:prstGeom prst="rect">
                  <a:avLst/>
                </a:prstGeom>
                <a:blipFill>
                  <a:blip r:embed="rId7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6621465" y="2679525"/>
              <a:ext cx="981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and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右箭头 15"/>
          <p:cNvSpPr/>
          <p:nvPr/>
        </p:nvSpPr>
        <p:spPr>
          <a:xfrm>
            <a:off x="8712998" y="4089658"/>
            <a:ext cx="368710" cy="3237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69556" y="4926018"/>
                <a:ext cx="4835363" cy="78397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complex number 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is a tool to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0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𝑠𝑖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 a compact form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56" y="4926018"/>
                <a:ext cx="4835363" cy="783973"/>
              </a:xfrm>
              <a:prstGeom prst="rect">
                <a:avLst/>
              </a:prstGeom>
              <a:blipFill>
                <a:blip r:embed="rId8"/>
                <a:stretch>
                  <a:fillRect l="-1256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8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Compound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Magnitude:</a:t>
            </a:r>
          </a:p>
          <a:p>
            <a:endParaRPr lang="en-US" altLang="zh-CN" dirty="0"/>
          </a:p>
          <a:p>
            <a:r>
              <a:rPr lang="en-US" altLang="zh-CN" dirty="0"/>
              <a:t>Phase: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1281232"/>
                <a:ext cx="6586098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𝑠𝑖𝑛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40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10+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281232"/>
                <a:ext cx="6586098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83772" y="2142470"/>
                <a:ext cx="712310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𝑐𝑜𝑠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𝑠𝑖𝑛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38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40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10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10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142470"/>
                <a:ext cx="7123104" cy="957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12693" y="3335274"/>
                <a:ext cx="2528256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93" y="3335274"/>
                <a:ext cx="2528256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12693" y="4225748"/>
                <a:ext cx="1888466" cy="647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93" y="4225748"/>
                <a:ext cx="1888466" cy="6474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83772" y="5257343"/>
            <a:ext cx="4687880" cy="627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won’t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loose information anymore! 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88283" y="3188383"/>
            <a:ext cx="6446401" cy="3333604"/>
            <a:chOff x="6221065" y="3258925"/>
            <a:chExt cx="6446401" cy="3333604"/>
          </a:xfrm>
        </p:grpSpPr>
        <p:sp>
          <p:nvSpPr>
            <p:cNvPr id="12" name="矩形 11"/>
            <p:cNvSpPr/>
            <p:nvPr/>
          </p:nvSpPr>
          <p:spPr>
            <a:xfrm>
              <a:off x="6221065" y="3258925"/>
              <a:ext cx="6446401" cy="33336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69870" y="3329898"/>
              <a:ext cx="3558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Math behind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7388939" y="3961599"/>
              <a:ext cx="0" cy="215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-5400000">
              <a:off x="8468429" y="5040880"/>
              <a:ext cx="0" cy="215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7388938" y="5408842"/>
              <a:ext cx="1385521" cy="7069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388937" y="5402492"/>
              <a:ext cx="138552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774458" y="5402492"/>
              <a:ext cx="0" cy="71327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447588" y="3914153"/>
                  <a:ext cx="9130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588" y="3914153"/>
                  <a:ext cx="9130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67" t="-4000" r="-9333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72317" y="6182112"/>
                  <a:ext cx="9395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317" y="6182112"/>
                  <a:ext cx="93955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247" t="-4000" r="-9091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963083" y="5224028"/>
                  <a:ext cx="2066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083" y="5224028"/>
                  <a:ext cx="20666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706"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678524" y="6187712"/>
                  <a:ext cx="2066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524" y="6187712"/>
                  <a:ext cx="20666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9412" r="-26471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/>
            <p:cNvSpPr/>
            <p:nvPr/>
          </p:nvSpPr>
          <p:spPr>
            <a:xfrm>
              <a:off x="7359259" y="5368117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744645" y="6090672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744643" y="5374654"/>
              <a:ext cx="59630" cy="63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072358" y="4389184"/>
                  <a:ext cx="4257515" cy="834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zh-C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=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58" y="4389184"/>
                  <a:ext cx="4257515" cy="834844"/>
                </a:xfrm>
                <a:prstGeom prst="rect">
                  <a:avLst/>
                </a:prstGeom>
                <a:blipFill>
                  <a:blip r:embed="rId10"/>
                  <a:stretch>
                    <a:fillRect l="-2718" t="-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13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EE5686F-A834-480B-BFB9-42BAFC398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Fourier Series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D6104-7DEC-4973-8A6B-9A2E9A11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3510601F-7F3D-45D3-8CB1-D539BBAF9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lvl="1"/>
                <a:r>
                  <a:rPr lang="en-US" altLang="zh-CN" sz="2800" dirty="0">
                    <a:ea typeface="ＭＳ Ｐゴシック" panose="020B0600070205080204" pitchFamily="34" charset="-128"/>
                  </a:rPr>
                  <a:t>For any periodic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, how to extract the component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 at a specific frequency?</a:t>
                </a:r>
              </a:p>
            </p:txBody>
          </p:sp>
        </mc:Choice>
        <mc:Fallback xmlns="">
          <p:sp>
            <p:nvSpPr>
              <p:cNvPr id="5123" name="Rectangle 3">
                <a:extLst>
                  <a:ext uri="{FF2B5EF4-FFF2-40B4-BE49-F238E27FC236}">
                    <a16:creationId xmlns:a16="http://schemas.microsoft.com/office/drawing/2014/main" id="{3510601F-7F3D-45D3-8CB1-D539BBAF9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blipFill>
                <a:blip r:embed="rId2"/>
                <a:stretch>
                  <a:fillRect t="-51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Rectangle 4">
            <a:extLst>
              <a:ext uri="{FF2B5EF4-FFF2-40B4-BE49-F238E27FC236}">
                <a16:creationId xmlns:a16="http://schemas.microsoft.com/office/drawing/2014/main" id="{07E64E63-EEEA-454F-8B90-AE30AB9A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584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5149C120-996B-4775-9014-8015DFFD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6" y="1935163"/>
            <a:ext cx="25574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15DD610-385C-497C-AE7C-97F68103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4489450"/>
            <a:ext cx="8763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8D39F596-54E9-40DC-AD83-1EB2AC59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1088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is composed of the following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7D754A-455B-44F3-B0B5-D57AEFB04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Fourier Series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AE664E7-78D4-453A-B418-B5B40DFFC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For any periodic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CN" dirty="0">
                    <a:ea typeface="ＭＳ Ｐゴシック" panose="020B0600070205080204" pitchFamily="34" charset="-128"/>
                  </a:rPr>
                  <a:t>, how to extract the component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</m:oMath>
                </a14:m>
                <a:r>
                  <a:rPr lang="en-US" altLang="zh-CN" dirty="0">
                    <a:ea typeface="ＭＳ Ｐゴシック" panose="020B0600070205080204" pitchFamily="34" charset="-128"/>
                  </a:rPr>
                  <a:t> at a specific frequency?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AE664E7-78D4-453A-B418-B5B40DFFC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8">
            <a:extLst>
              <a:ext uri="{FF2B5EF4-FFF2-40B4-BE49-F238E27FC236}">
                <a16:creationId xmlns:a16="http://schemas.microsoft.com/office/drawing/2014/main" id="{7107E3E9-4E1A-422E-ADFB-942202EF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"/>
          <a:stretch>
            <a:fillRect/>
          </a:stretch>
        </p:blipFill>
        <p:spPr bwMode="auto">
          <a:xfrm>
            <a:off x="2332039" y="1808164"/>
            <a:ext cx="74136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FCE0C-4902-4A4B-A95B-BAB306BD0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Fourier Series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pic>
        <p:nvPicPr>
          <p:cNvPr id="7171" name="Picture 5" descr="freqdomcomposition">
            <a:extLst>
              <a:ext uri="{FF2B5EF4-FFF2-40B4-BE49-F238E27FC236}">
                <a16:creationId xmlns:a16="http://schemas.microsoft.com/office/drawing/2014/main" id="{6578325E-960B-4FB6-997F-789D190E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8"/>
          <a:stretch>
            <a:fillRect/>
          </a:stretch>
        </p:blipFill>
        <p:spPr bwMode="auto">
          <a:xfrm>
            <a:off x="2479675" y="2097088"/>
            <a:ext cx="79248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20F69B03-C034-4302-BC14-E8E92D5E7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lvl="1"/>
                <a:r>
                  <a:rPr lang="en-US" altLang="zh-CN" sz="2800" dirty="0">
                    <a:ea typeface="ＭＳ Ｐゴシック" panose="020B0600070205080204" pitchFamily="34" charset="-128"/>
                  </a:rPr>
                  <a:t>For any periodic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, how to extract the component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 at a specific frequency?</a:t>
                </a:r>
              </a:p>
            </p:txBody>
          </p:sp>
        </mc:Choice>
        <mc:Fallback xmlns="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20F69B03-C034-4302-BC14-E8E92D5E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blipFill>
                <a:blip r:embed="rId3"/>
                <a:stretch>
                  <a:fillRect t="-51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22E5F6D-ABCD-401D-BE6F-4BDF310EB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Fourier Transforms</a:t>
            </a:r>
          </a:p>
        </p:txBody>
      </p:sp>
      <p:sp>
        <p:nvSpPr>
          <p:cNvPr id="10250" name="Oval 20">
            <a:extLst>
              <a:ext uri="{FF2B5EF4-FFF2-40B4-BE49-F238E27FC236}">
                <a16:creationId xmlns:a16="http://schemas.microsoft.com/office/drawing/2014/main" id="{CFA8E0F6-882C-4E70-AC9E-33E706D8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495" y="1366839"/>
            <a:ext cx="6087004" cy="1963737"/>
          </a:xfrm>
          <a:prstGeom prst="ellipse">
            <a:avLst/>
          </a:prstGeom>
          <a:solidFill>
            <a:srgbClr val="993366">
              <a:alpha val="2509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46CC5B3-05C5-4AF1-906B-9E8C14F7E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Fourier transform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(maybe is not periodic) is defined as</a:t>
                </a: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Inverse Fourier transform</a:t>
                </a: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46CC5B3-05C5-4AF1-906B-9E8C14F7E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3" name="Object 14">
            <a:extLst>
              <a:ext uri="{FF2B5EF4-FFF2-40B4-BE49-F238E27FC236}">
                <a16:creationId xmlns:a16="http://schemas.microsoft.com/office/drawing/2014/main" id="{DAE40E41-69B9-419A-AC96-502FAC37F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6779"/>
              </p:ext>
            </p:extLst>
          </p:nvPr>
        </p:nvGraphicFramePr>
        <p:xfrm>
          <a:off x="4850870" y="1581151"/>
          <a:ext cx="3276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1498600" imgH="330200" progId="Equation.DSMT4">
                  <p:embed/>
                </p:oleObj>
              </mc:Choice>
              <mc:Fallback>
                <p:oleObj name="Equation" r:id="rId4" imgW="1498600" imgH="330200" progId="Equation.DSMT4">
                  <p:embed/>
                  <p:pic>
                    <p:nvPicPr>
                      <p:cNvPr id="10243" name="Object 14">
                        <a:extLst>
                          <a:ext uri="{FF2B5EF4-FFF2-40B4-BE49-F238E27FC236}">
                            <a16:creationId xmlns:a16="http://schemas.microsoft.com/office/drawing/2014/main" id="{DAE40E41-69B9-419A-AC96-502FAC37F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870" y="1581151"/>
                        <a:ext cx="3276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18" name="Object 18">
            <a:extLst>
              <a:ext uri="{FF2B5EF4-FFF2-40B4-BE49-F238E27FC236}">
                <a16:creationId xmlns:a16="http://schemas.microsoft.com/office/drawing/2014/main" id="{DDAEBB9C-9B54-42C7-9737-508ED8241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18777"/>
              </p:ext>
            </p:extLst>
          </p:nvPr>
        </p:nvGraphicFramePr>
        <p:xfrm>
          <a:off x="4803780" y="2226736"/>
          <a:ext cx="33051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6" imgW="1511300" imgH="330200" progId="Equation.DSMT4">
                  <p:embed/>
                </p:oleObj>
              </mc:Choice>
              <mc:Fallback>
                <p:oleObj name="Equation" r:id="rId6" imgW="1511300" imgH="330200" progId="Equation.DSMT4">
                  <p:embed/>
                  <p:pic>
                    <p:nvPicPr>
                      <p:cNvPr id="2048018" name="Object 18">
                        <a:extLst>
                          <a:ext uri="{FF2B5EF4-FFF2-40B4-BE49-F238E27FC236}">
                            <a16:creationId xmlns:a16="http://schemas.microsoft.com/office/drawing/2014/main" id="{DDAEBB9C-9B54-42C7-9737-508ED8241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80" y="2226736"/>
                        <a:ext cx="33051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AutoShape 19">
            <a:extLst>
              <a:ext uri="{FF2B5EF4-FFF2-40B4-BE49-F238E27FC236}">
                <a16:creationId xmlns:a16="http://schemas.microsoft.com/office/drawing/2014/main" id="{386509AE-C946-4AC5-B14C-A6684F796108}"/>
              </a:ext>
            </a:extLst>
          </p:cNvPr>
          <p:cNvSpPr>
            <a:spLocks noChangeArrowheads="1"/>
          </p:cNvSpPr>
          <p:nvPr/>
        </p:nvSpPr>
        <p:spPr bwMode="auto">
          <a:xfrm rot="14017315">
            <a:off x="4471988" y="2925764"/>
            <a:ext cx="422275" cy="1222375"/>
          </a:xfrm>
          <a:prstGeom prst="downArrow">
            <a:avLst>
              <a:gd name="adj1" fmla="val 50000"/>
              <a:gd name="adj2" fmla="val 72368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1" name="Rectangle 21">
            <a:extLst>
              <a:ext uri="{FF2B5EF4-FFF2-40B4-BE49-F238E27FC236}">
                <a16:creationId xmlns:a16="http://schemas.microsoft.com/office/drawing/2014/main" id="{2D473E73-412F-4886-B735-793A9851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3903664"/>
            <a:ext cx="40814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How to get these formulas?</a:t>
            </a:r>
          </a:p>
        </p:txBody>
      </p:sp>
      <p:sp>
        <p:nvSpPr>
          <p:cNvPr id="2048023" name="Text Box 23">
            <a:extLst>
              <a:ext uri="{FF2B5EF4-FFF2-40B4-BE49-F238E27FC236}">
                <a16:creationId xmlns:a16="http://schemas.microsoft.com/office/drawing/2014/main" id="{381B2539-165B-42C1-B698-BF28B724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4679951"/>
            <a:ext cx="6235700" cy="885825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FFFF00"/>
                </a:solidFill>
                <a:ea typeface="宋体" panose="02010600030101010101" pitchFamily="2" charset="-122"/>
              </a:rPr>
              <a:t>Let’s start the story from Fourier series to Fourier transform…</a:t>
            </a:r>
          </a:p>
        </p:txBody>
      </p:sp>
    </p:spTree>
    <p:extLst>
      <p:ext uri="{BB962C8B-B14F-4D97-AF65-F5344CB8AC3E}">
        <p14:creationId xmlns:p14="http://schemas.microsoft.com/office/powerpoint/2010/main" val="27778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/>
      <p:bldP spid="10249" grpId="0" animBg="1"/>
      <p:bldP spid="10251" grpId="0"/>
      <p:bldP spid="20480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950F76-08A7-416D-81D4-04CCC868A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Fourier Series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92B07424-53F6-4F14-90B2-F87F82A1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987550"/>
            <a:ext cx="8296275" cy="17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Fourier Series</a:t>
            </a:r>
            <a:br>
              <a:rPr lang="en-US" altLang="zh-CN" sz="2600" b="1" i="1" u="sng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Any periodic function can be expressed as a sum of sines and cosines of different frequencies each multiplied by a different coefficient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FF9BBAD2-2255-48B6-880E-809AF84E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6918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7AF76335-C659-4B22-BF1C-6A1B3C3B1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787775"/>
          <a:ext cx="5486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374900" imgH="431800" progId="Equation.DSMT4">
                  <p:embed/>
                </p:oleObj>
              </mc:Choice>
              <mc:Fallback>
                <p:oleObj name="Equation" r:id="rId3" imgW="2374900" imgH="431800" progId="Equation.DSMT4">
                  <p:embed/>
                  <p:pic>
                    <p:nvPicPr>
                      <p:cNvPr id="8197" name="Object 7">
                        <a:extLst>
                          <a:ext uri="{FF2B5EF4-FFF2-40B4-BE49-F238E27FC236}">
                            <a16:creationId xmlns:a16="http://schemas.microsoft.com/office/drawing/2014/main" id="{7AF76335-C659-4B22-BF1C-6A1B3C3B1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87775"/>
                        <a:ext cx="5486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9">
            <a:extLst>
              <a:ext uri="{FF2B5EF4-FFF2-40B4-BE49-F238E27FC236}">
                <a16:creationId xmlns:a16="http://schemas.microsoft.com/office/drawing/2014/main" id="{81AA3CC1-D795-4FA5-8B29-7E6F809C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6" y="4979989"/>
            <a:ext cx="468313" cy="738187"/>
          </a:xfrm>
          <a:prstGeom prst="downArrow">
            <a:avLst>
              <a:gd name="adj1" fmla="val 50000"/>
              <a:gd name="adj2" fmla="val 39407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Rectangle 11">
            <a:extLst>
              <a:ext uri="{FF2B5EF4-FFF2-40B4-BE49-F238E27FC236}">
                <a16:creationId xmlns:a16="http://schemas.microsoft.com/office/drawing/2014/main" id="{221B603D-C019-4E64-A0FB-F9DD3300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5291138"/>
            <a:ext cx="1900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more details</a:t>
            </a:r>
            <a:endParaRPr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Rectangle 3">
                <a:extLst>
                  <a:ext uri="{FF2B5EF4-FFF2-40B4-BE49-F238E27FC236}">
                    <a16:creationId xmlns:a16="http://schemas.microsoft.com/office/drawing/2014/main" id="{985F7023-7CA2-4C36-8D42-FC4537C57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lvl="1"/>
                <a:r>
                  <a:rPr lang="en-US" altLang="zh-CN" sz="2800" dirty="0">
                    <a:ea typeface="ＭＳ Ｐゴシック" panose="020B0600070205080204" pitchFamily="34" charset="-128"/>
                  </a:rPr>
                  <a:t>For any periodic function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, how to extract the component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</m:oMath>
                </a14:m>
                <a:r>
                  <a:rPr lang="en-US" altLang="zh-CN" sz="2800" dirty="0">
                    <a:ea typeface="ＭＳ Ｐゴシック" panose="020B0600070205080204" pitchFamily="34" charset="-128"/>
                  </a:rPr>
                  <a:t> at a specific frequency?</a:t>
                </a:r>
              </a:p>
            </p:txBody>
          </p:sp>
        </mc:Choice>
        <mc:Fallback xmlns="">
          <p:sp>
            <p:nvSpPr>
              <p:cNvPr id="8200" name="Rectangle 3">
                <a:extLst>
                  <a:ext uri="{FF2B5EF4-FFF2-40B4-BE49-F238E27FC236}">
                    <a16:creationId xmlns:a16="http://schemas.microsoft.com/office/drawing/2014/main" id="{985F7023-7CA2-4C36-8D42-FC4537C5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238" y="914401"/>
                <a:ext cx="8750300" cy="1306513"/>
              </a:xfrm>
              <a:prstGeom prst="rect">
                <a:avLst/>
              </a:prstGeom>
              <a:blipFill>
                <a:blip r:embed="rId5"/>
                <a:stretch>
                  <a:fillRect t="-51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EB1BAC3-0190-4627-AA23-960DA6D39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9">
                <a:extLst>
                  <a:ext uri="{FF2B5EF4-FFF2-40B4-BE49-F238E27FC236}">
                    <a16:creationId xmlns:a16="http://schemas.microsoft.com/office/drawing/2014/main" id="{02C1E661-E60B-4EB7-9119-46B2B5E1B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914400"/>
                <a:ext cx="7772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zh-CN" sz="2400" dirty="0">
                    <a:ea typeface="宋体" panose="02010600030101010101" pitchFamily="2" charset="-122"/>
                  </a:rPr>
                  <a:t>For a periodic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, with period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9" name="Rectangle 9">
                <a:extLst>
                  <a:ext uri="{FF2B5EF4-FFF2-40B4-BE49-F238E27FC236}">
                    <a16:creationId xmlns:a16="http://schemas.microsoft.com/office/drawing/2014/main" id="{02C1E661-E60B-4EB7-9119-46B2B5E1B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914400"/>
                <a:ext cx="7772400" cy="457200"/>
              </a:xfrm>
              <a:prstGeom prst="rect">
                <a:avLst/>
              </a:prstGeom>
              <a:blipFill>
                <a:blip r:embed="rId3"/>
                <a:stretch>
                  <a:fillRect l="-1255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11">
            <a:extLst>
              <a:ext uri="{FF2B5EF4-FFF2-40B4-BE49-F238E27FC236}">
                <a16:creationId xmlns:a16="http://schemas.microsoft.com/office/drawing/2014/main" id="{F8DB3B8F-29AA-4EC3-9766-B6150316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811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Fourier Series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2" name="Object 12">
            <a:extLst>
              <a:ext uri="{FF2B5EF4-FFF2-40B4-BE49-F238E27FC236}">
                <a16:creationId xmlns:a16="http://schemas.microsoft.com/office/drawing/2014/main" id="{DAFA4B04-31AE-4513-83CA-826A51B7C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00200"/>
          <a:ext cx="5181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4" imgW="2374900" imgH="431800" progId="Equation.DSMT4">
                  <p:embed/>
                </p:oleObj>
              </mc:Choice>
              <mc:Fallback>
                <p:oleObj name="Equation" r:id="rId4" imgW="2374900" imgH="431800" progId="Equation.DSMT4">
                  <p:embed/>
                  <p:pic>
                    <p:nvPicPr>
                      <p:cNvPr id="9222" name="Object 12">
                        <a:extLst>
                          <a:ext uri="{FF2B5EF4-FFF2-40B4-BE49-F238E27FC236}">
                            <a16:creationId xmlns:a16="http://schemas.microsoft.com/office/drawing/2014/main" id="{DAFA4B04-31AE-4513-83CA-826A51B7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5181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3">
            <a:extLst>
              <a:ext uri="{FF2B5EF4-FFF2-40B4-BE49-F238E27FC236}">
                <a16:creationId xmlns:a16="http://schemas.microsoft.com/office/drawing/2014/main" id="{A298B530-A8D6-4BA1-8A2F-F6602547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where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4" name="Object 14">
            <a:extLst>
              <a:ext uri="{FF2B5EF4-FFF2-40B4-BE49-F238E27FC236}">
                <a16:creationId xmlns:a16="http://schemas.microsoft.com/office/drawing/2014/main" id="{6CC3676D-B76B-4707-8606-43E887CB7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971801"/>
          <a:ext cx="3278188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6" imgW="1536700" imgH="1333500" progId="Equation.DSMT4">
                  <p:embed/>
                </p:oleObj>
              </mc:Choice>
              <mc:Fallback>
                <p:oleObj name="Equation" r:id="rId6" imgW="1536700" imgH="1333500" progId="Equation.DSMT4">
                  <p:embed/>
                  <p:pic>
                    <p:nvPicPr>
                      <p:cNvPr id="9224" name="Object 14">
                        <a:extLst>
                          <a:ext uri="{FF2B5EF4-FFF2-40B4-BE49-F238E27FC236}">
                            <a16:creationId xmlns:a16="http://schemas.microsoft.com/office/drawing/2014/main" id="{6CC3676D-B76B-4707-8606-43E887CB7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1"/>
                        <a:ext cx="3278188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5">
            <a:extLst>
              <a:ext uri="{FF2B5EF4-FFF2-40B4-BE49-F238E27FC236}">
                <a16:creationId xmlns:a16="http://schemas.microsoft.com/office/drawing/2014/main" id="{2006E715-5841-4E77-9127-17BC93369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30639"/>
          <a:ext cx="22860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8" imgW="1066800" imgH="457200" progId="Equation.DSMT4">
                  <p:embed/>
                </p:oleObj>
              </mc:Choice>
              <mc:Fallback>
                <p:oleObj name="Equation" r:id="rId8" imgW="1066800" imgH="457200" progId="Equation.DSMT4">
                  <p:embed/>
                  <p:pic>
                    <p:nvPicPr>
                      <p:cNvPr id="9225" name="Object 15">
                        <a:extLst>
                          <a:ext uri="{FF2B5EF4-FFF2-40B4-BE49-F238E27FC236}">
                            <a16:creationId xmlns:a16="http://schemas.microsoft.com/office/drawing/2014/main" id="{2006E715-5841-4E77-9127-17BC93369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30639"/>
                        <a:ext cx="22860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6">
            <a:extLst>
              <a:ext uri="{FF2B5EF4-FFF2-40B4-BE49-F238E27FC236}">
                <a16:creationId xmlns:a16="http://schemas.microsoft.com/office/drawing/2014/main" id="{C9303D68-AFF8-40EE-A470-864504DD6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114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,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6993" name="Oval 17">
            <a:extLst>
              <a:ext uri="{FF2B5EF4-FFF2-40B4-BE49-F238E27FC236}">
                <a16:creationId xmlns:a16="http://schemas.microsoft.com/office/drawing/2014/main" id="{19F22485-1CB9-45EF-8FCF-1C9A666D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41751"/>
            <a:ext cx="2667000" cy="1065213"/>
          </a:xfrm>
          <a:prstGeom prst="ellipse">
            <a:avLst/>
          </a:prstGeom>
          <a:solidFill>
            <a:srgbClr val="FF0000">
              <a:alpha val="25882"/>
            </a:srgbClr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6994" name="Rectangle 18">
            <a:extLst>
              <a:ext uri="{FF2B5EF4-FFF2-40B4-BE49-F238E27FC236}">
                <a16:creationId xmlns:a16="http://schemas.microsoft.com/office/drawing/2014/main" id="{EA1BC5BA-4228-4FE4-B0CF-4BE9037F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496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Redundant!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9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F9B9C7-8E55-43C4-9727-0D15BDD30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ea typeface="宋体" panose="02010600030101010101" pitchFamily="2" charset="-122"/>
              </a:rPr>
              <a:t>From Fourier Series to Fourier Transforms</a:t>
            </a:r>
          </a:p>
        </p:txBody>
      </p:sp>
      <p:sp>
        <p:nvSpPr>
          <p:cNvPr id="11267" name="Rectangle 12">
            <a:extLst>
              <a:ext uri="{FF2B5EF4-FFF2-40B4-BE49-F238E27FC236}">
                <a16:creationId xmlns:a16="http://schemas.microsoft.com/office/drawing/2014/main" id="{133E799A-6188-4463-A56E-2DBDA37A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914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According to Euler formula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11268" name="Object 13">
            <a:extLst>
              <a:ext uri="{FF2B5EF4-FFF2-40B4-BE49-F238E27FC236}">
                <a16:creationId xmlns:a16="http://schemas.microsoft.com/office/drawing/2014/main" id="{AA977E1C-0778-4E2B-B9C5-D4E4F019C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903289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1206500" imgH="228600" progId="Equation.DSMT4">
                  <p:embed/>
                </p:oleObj>
              </mc:Choice>
              <mc:Fallback>
                <p:oleObj name="Equation" r:id="rId3" imgW="1206500" imgH="228600" progId="Equation.DSMT4">
                  <p:embed/>
                  <p:pic>
                    <p:nvPicPr>
                      <p:cNvPr id="11268" name="Object 13">
                        <a:extLst>
                          <a:ext uri="{FF2B5EF4-FFF2-40B4-BE49-F238E27FC236}">
                            <a16:creationId xmlns:a16="http://schemas.microsoft.com/office/drawing/2014/main" id="{AA977E1C-0778-4E2B-B9C5-D4E4F019C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903289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14">
            <a:extLst>
              <a:ext uri="{FF2B5EF4-FFF2-40B4-BE49-F238E27FC236}">
                <a16:creationId xmlns:a16="http://schemas.microsoft.com/office/drawing/2014/main" id="{BEDD5EA7-9B1A-4AC7-947F-C84D3733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6" y="12954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Easy to have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11270" name="Object 15">
            <a:extLst>
              <a:ext uri="{FF2B5EF4-FFF2-40B4-BE49-F238E27FC236}">
                <a16:creationId xmlns:a16="http://schemas.microsoft.com/office/drawing/2014/main" id="{5117DA3E-2590-4883-9612-6A497FAB6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1524001"/>
          <a:ext cx="63119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2946400" imgH="419100" progId="Equation.DSMT4">
                  <p:embed/>
                </p:oleObj>
              </mc:Choice>
              <mc:Fallback>
                <p:oleObj name="Equation" r:id="rId5" imgW="2946400" imgH="419100" progId="Equation.DSMT4">
                  <p:embed/>
                  <p:pic>
                    <p:nvPicPr>
                      <p:cNvPr id="11270" name="Object 15">
                        <a:extLst>
                          <a:ext uri="{FF2B5EF4-FFF2-40B4-BE49-F238E27FC236}">
                            <a16:creationId xmlns:a16="http://schemas.microsoft.com/office/drawing/2014/main" id="{5117DA3E-2590-4883-9612-6A497FAB6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524001"/>
                        <a:ext cx="63119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16">
            <a:extLst>
              <a:ext uri="{FF2B5EF4-FFF2-40B4-BE49-F238E27FC236}">
                <a16:creationId xmlns:a16="http://schemas.microsoft.com/office/drawing/2014/main" id="{10DF20AE-9368-4F1A-8970-01642980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295525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Then, Fourier series become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11272" name="Object 17">
            <a:extLst>
              <a:ext uri="{FF2B5EF4-FFF2-40B4-BE49-F238E27FC236}">
                <a16:creationId xmlns:a16="http://schemas.microsoft.com/office/drawing/2014/main" id="{F13EA1EE-E599-418F-8EBC-040E44E6C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3" y="2641600"/>
          <a:ext cx="5181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2374900" imgH="431800" progId="Equation.DSMT4">
                  <p:embed/>
                </p:oleObj>
              </mc:Choice>
              <mc:Fallback>
                <p:oleObj name="Equation" r:id="rId7" imgW="2374900" imgH="431800" progId="Equation.DSMT4">
                  <p:embed/>
                  <p:pic>
                    <p:nvPicPr>
                      <p:cNvPr id="11272" name="Object 17">
                        <a:extLst>
                          <a:ext uri="{FF2B5EF4-FFF2-40B4-BE49-F238E27FC236}">
                            <a16:creationId xmlns:a16="http://schemas.microsoft.com/office/drawing/2014/main" id="{F13EA1EE-E599-418F-8EBC-040E44E6C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2641600"/>
                        <a:ext cx="5181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DFT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analysis told us:</a:t>
            </a:r>
          </a:p>
          <a:p>
            <a:r>
              <a:rPr lang="en-US" altLang="zh-CN" dirty="0"/>
              <a:t>Any periodical signal can be expressed as linear combinations of sine and cosine functions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8752" y="2123771"/>
                <a:ext cx="2000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2" y="2123771"/>
                <a:ext cx="2000098" cy="307777"/>
              </a:xfrm>
              <a:prstGeom prst="rect">
                <a:avLst/>
              </a:prstGeom>
              <a:blipFill>
                <a:blip r:embed="rId2"/>
                <a:stretch>
                  <a:fillRect l="-1524" t="-1961" r="-426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8753" y="3438687"/>
                <a:ext cx="36751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∗5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" y="3438687"/>
                <a:ext cx="3675109" cy="307777"/>
              </a:xfrm>
              <a:prstGeom prst="rect">
                <a:avLst/>
              </a:prstGeom>
              <a:blipFill>
                <a:blip r:embed="rId3"/>
                <a:stretch>
                  <a:fillRect l="-498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8753" y="4768350"/>
                <a:ext cx="641669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∗5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53" y="4768350"/>
                <a:ext cx="641669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2398387"/>
            <a:ext cx="4560352" cy="10055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3728051"/>
            <a:ext cx="4560352" cy="10055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3" y="5304936"/>
            <a:ext cx="4560352" cy="997453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376472" y="3950611"/>
            <a:ext cx="766916" cy="67842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DFT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744010" y="2123771"/>
            <a:ext cx="1689186" cy="1200330"/>
            <a:chOff x="5736161" y="2182761"/>
            <a:chExt cx="1689186" cy="1200330"/>
          </a:xfrm>
        </p:grpSpPr>
        <p:sp>
          <p:nvSpPr>
            <p:cNvPr id="14" name="矩形 13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44010" y="3654309"/>
            <a:ext cx="1689186" cy="1200330"/>
            <a:chOff x="5736161" y="2182761"/>
            <a:chExt cx="1689186" cy="1200330"/>
          </a:xfrm>
        </p:grpSpPr>
        <p:sp>
          <p:nvSpPr>
            <p:cNvPr id="19" name="矩形 18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3196" y="3654308"/>
            <a:ext cx="1689186" cy="1200330"/>
            <a:chOff x="5736161" y="2182761"/>
            <a:chExt cx="1689186" cy="1200330"/>
          </a:xfrm>
        </p:grpSpPr>
        <p:sp>
          <p:nvSpPr>
            <p:cNvPr id="22" name="矩形 21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Component2</a:t>
              </a:r>
            </a:p>
            <a:p>
              <a:r>
                <a:rPr lang="en-US" altLang="zh-CN" dirty="0"/>
                <a:t>Frequency: 5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44010" y="5236505"/>
            <a:ext cx="1689186" cy="1200330"/>
            <a:chOff x="5736161" y="2182761"/>
            <a:chExt cx="1689186" cy="1200330"/>
          </a:xfrm>
        </p:grpSpPr>
        <p:sp>
          <p:nvSpPr>
            <p:cNvPr id="25" name="矩形 24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Component1</a:t>
              </a:r>
            </a:p>
            <a:p>
              <a:r>
                <a:rPr lang="en-US" altLang="zh-CN" dirty="0"/>
                <a:t>Frequency: 2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1</a:t>
              </a:r>
            </a:p>
            <a:p>
              <a:r>
                <a:rPr lang="en-US" altLang="zh-CN" dirty="0"/>
                <a:t>Phase: </a:t>
              </a:r>
              <a:r>
                <a:rPr lang="el-GR" altLang="zh-CN" dirty="0"/>
                <a:t>π</a:t>
              </a:r>
              <a:r>
                <a:rPr lang="en-US" altLang="zh-CN" dirty="0"/>
                <a:t>/3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33196" y="5236504"/>
            <a:ext cx="1689186" cy="1200330"/>
            <a:chOff x="5736161" y="2182761"/>
            <a:chExt cx="1689186" cy="1200330"/>
          </a:xfrm>
        </p:grpSpPr>
        <p:sp>
          <p:nvSpPr>
            <p:cNvPr id="28" name="矩形 27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Component2</a:t>
              </a:r>
            </a:p>
            <a:p>
              <a:r>
                <a:rPr lang="en-US" altLang="zh-CN" dirty="0"/>
                <a:t>Frequency: 4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2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22382" y="5236503"/>
            <a:ext cx="1689186" cy="1200330"/>
            <a:chOff x="5736161" y="2182761"/>
            <a:chExt cx="1689186" cy="1200330"/>
          </a:xfrm>
        </p:grpSpPr>
        <p:sp>
          <p:nvSpPr>
            <p:cNvPr id="31" name="矩形 30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36161" y="2182762"/>
              <a:ext cx="1689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Component3</a:t>
              </a:r>
            </a:p>
            <a:p>
              <a:r>
                <a:rPr lang="en-US" altLang="zh-CN" dirty="0"/>
                <a:t>Frequency: 5</a:t>
              </a:r>
              <a:r>
                <a:rPr lang="en-US" altLang="zh-CN" i="1" dirty="0"/>
                <a:t>HZ</a:t>
              </a:r>
            </a:p>
            <a:p>
              <a:r>
                <a:rPr lang="en-US" altLang="zh-CN" dirty="0"/>
                <a:t>Amplitude: 0.5</a:t>
              </a:r>
            </a:p>
            <a:p>
              <a:r>
                <a:rPr lang="en-US" altLang="zh-CN" dirty="0"/>
                <a:t>Phase: 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67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24F4E6E-2B1F-41CF-B031-C09EC37D5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sp>
        <p:nvSpPr>
          <p:cNvPr id="12291" name="Rectangle 9">
            <a:extLst>
              <a:ext uri="{FF2B5EF4-FFF2-40B4-BE49-F238E27FC236}">
                <a16:creationId xmlns:a16="http://schemas.microsoft.com/office/drawing/2014/main" id="{56390125-8F68-4AFC-B37E-554FD1A8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914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According to Euler formula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12292" name="Rectangle 11">
            <a:extLst>
              <a:ext uri="{FF2B5EF4-FFF2-40B4-BE49-F238E27FC236}">
                <a16:creationId xmlns:a16="http://schemas.microsoft.com/office/drawing/2014/main" id="{FD850530-DD23-4600-B310-BFA00471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6" y="12954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Easy to have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12293" name="Object 12">
            <a:extLst>
              <a:ext uri="{FF2B5EF4-FFF2-40B4-BE49-F238E27FC236}">
                <a16:creationId xmlns:a16="http://schemas.microsoft.com/office/drawing/2014/main" id="{879078A4-5DF4-4C03-9C35-A146B2552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1524001"/>
          <a:ext cx="63119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3" imgW="2946400" imgH="419100" progId="Equation.DSMT4">
                  <p:embed/>
                </p:oleObj>
              </mc:Choice>
              <mc:Fallback>
                <p:oleObj name="Equation" r:id="rId3" imgW="2946400" imgH="419100" progId="Equation.DSMT4">
                  <p:embed/>
                  <p:pic>
                    <p:nvPicPr>
                      <p:cNvPr id="12293" name="Object 12">
                        <a:extLst>
                          <a:ext uri="{FF2B5EF4-FFF2-40B4-BE49-F238E27FC236}">
                            <a16:creationId xmlns:a16="http://schemas.microsoft.com/office/drawing/2014/main" id="{879078A4-5DF4-4C03-9C35-A146B2552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524001"/>
                        <a:ext cx="63119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3">
            <a:extLst>
              <a:ext uri="{FF2B5EF4-FFF2-40B4-BE49-F238E27FC236}">
                <a16:creationId xmlns:a16="http://schemas.microsoft.com/office/drawing/2014/main" id="{5D9199CA-8086-468E-9634-CBA14948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286000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Then, Fourier series become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sp>
        <p:nvSpPr>
          <p:cNvPr id="12295" name="Rectangle 14">
            <a:extLst>
              <a:ext uri="{FF2B5EF4-FFF2-40B4-BE49-F238E27FC236}">
                <a16:creationId xmlns:a16="http://schemas.microsoft.com/office/drawing/2014/main" id="{CDD3624C-5D3F-4207-81D4-4E0EA94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84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6" name="Object 15">
            <a:extLst>
              <a:ext uri="{FF2B5EF4-FFF2-40B4-BE49-F238E27FC236}">
                <a16:creationId xmlns:a16="http://schemas.microsoft.com/office/drawing/2014/main" id="{6ED852F0-17B8-45E6-9393-FB580B6BF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2667000"/>
          <a:ext cx="677545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5" imgW="3086100" imgH="914400" progId="Equation.DSMT4">
                  <p:embed/>
                </p:oleObj>
              </mc:Choice>
              <mc:Fallback>
                <p:oleObj name="Equation" r:id="rId5" imgW="3086100" imgH="914400" progId="Equation.DSMT4">
                  <p:embed/>
                  <p:pic>
                    <p:nvPicPr>
                      <p:cNvPr id="12296" name="Object 15">
                        <a:extLst>
                          <a:ext uri="{FF2B5EF4-FFF2-40B4-BE49-F238E27FC236}">
                            <a16:creationId xmlns:a16="http://schemas.microsoft.com/office/drawing/2014/main" id="{6ED852F0-17B8-45E6-9393-FB580B6BF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667000"/>
                        <a:ext cx="6775450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64" name="Rectangle 16">
            <a:extLst>
              <a:ext uri="{FF2B5EF4-FFF2-40B4-BE49-F238E27FC236}">
                <a16:creationId xmlns:a16="http://schemas.microsoft.com/office/drawing/2014/main" id="{A7BBA965-53E9-4F70-A657-DBD209A1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715932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Then, let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12298" name="Rectangle 17">
            <a:extLst>
              <a:ext uri="{FF2B5EF4-FFF2-40B4-BE49-F238E27FC236}">
                <a16:creationId xmlns:a16="http://schemas.microsoft.com/office/drawing/2014/main" id="{3F8DA786-DB7F-4A4E-AC7E-4920360D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97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0066" name="Object 18">
            <a:extLst>
              <a:ext uri="{FF2B5EF4-FFF2-40B4-BE49-F238E27FC236}">
                <a16:creationId xmlns:a16="http://schemas.microsoft.com/office/drawing/2014/main" id="{EBDD570E-563D-42BE-97F5-2956D0D1C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97737"/>
              </p:ext>
            </p:extLst>
          </p:nvPr>
        </p:nvGraphicFramePr>
        <p:xfrm>
          <a:off x="3498850" y="4868332"/>
          <a:ext cx="47371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7" imgW="2184400" imgH="393700" progId="Equation.DSMT4">
                  <p:embed/>
                </p:oleObj>
              </mc:Choice>
              <mc:Fallback>
                <p:oleObj name="Equation" r:id="rId7" imgW="2184400" imgH="393700" progId="Equation.DSMT4">
                  <p:embed/>
                  <p:pic>
                    <p:nvPicPr>
                      <p:cNvPr id="2050066" name="Object 18">
                        <a:extLst>
                          <a:ext uri="{FF2B5EF4-FFF2-40B4-BE49-F238E27FC236}">
                            <a16:creationId xmlns:a16="http://schemas.microsoft.com/office/drawing/2014/main" id="{EBDD570E-563D-42BE-97F5-2956D0D1C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868332"/>
                        <a:ext cx="47371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9">
            <a:extLst>
              <a:ext uri="{FF2B5EF4-FFF2-40B4-BE49-F238E27FC236}">
                <a16:creationId xmlns:a16="http://schemas.microsoft.com/office/drawing/2014/main" id="{A367BFF3-EC42-4330-B1C4-1D6A28E7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0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0068" name="Object 20">
            <a:extLst>
              <a:ext uri="{FF2B5EF4-FFF2-40B4-BE49-F238E27FC236}">
                <a16:creationId xmlns:a16="http://schemas.microsoft.com/office/drawing/2014/main" id="{56DFB829-1B3E-4EF9-A5F0-481446929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46056"/>
              </p:ext>
            </p:extLst>
          </p:nvPr>
        </p:nvGraphicFramePr>
        <p:xfrm>
          <a:off x="3048001" y="5664199"/>
          <a:ext cx="49387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9" imgW="2209800" imgH="431800" progId="Equation.DSMT4">
                  <p:embed/>
                </p:oleObj>
              </mc:Choice>
              <mc:Fallback>
                <p:oleObj name="Equation" r:id="rId9" imgW="2209800" imgH="431800" progId="Equation.DSMT4">
                  <p:embed/>
                  <p:pic>
                    <p:nvPicPr>
                      <p:cNvPr id="2050068" name="Object 20">
                        <a:extLst>
                          <a:ext uri="{FF2B5EF4-FFF2-40B4-BE49-F238E27FC236}">
                            <a16:creationId xmlns:a16="http://schemas.microsoft.com/office/drawing/2014/main" id="{56DFB829-1B3E-4EF9-A5F0-481446929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664199"/>
                        <a:ext cx="49387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69" name="Rectangle 21">
            <a:extLst>
              <a:ext uri="{FF2B5EF4-FFF2-40B4-BE49-F238E27FC236}">
                <a16:creationId xmlns:a16="http://schemas.microsoft.com/office/drawing/2014/main" id="{FC86BB65-3087-4F99-8156-A5E90A92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5511799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Then,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p:graphicFrame>
        <p:nvGraphicFramePr>
          <p:cNvPr id="12303" name="Object 24">
            <a:extLst>
              <a:ext uri="{FF2B5EF4-FFF2-40B4-BE49-F238E27FC236}">
                <a16:creationId xmlns:a16="http://schemas.microsoft.com/office/drawing/2014/main" id="{D6A7DF07-A86F-4402-9B6D-027DF7E9C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903289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11" imgW="1206500" imgH="228600" progId="Equation.DSMT4">
                  <p:embed/>
                </p:oleObj>
              </mc:Choice>
              <mc:Fallback>
                <p:oleObj name="Equation" r:id="rId11" imgW="1206500" imgH="228600" progId="Equation.DSMT4">
                  <p:embed/>
                  <p:pic>
                    <p:nvPicPr>
                      <p:cNvPr id="12303" name="Object 24">
                        <a:extLst>
                          <a:ext uri="{FF2B5EF4-FFF2-40B4-BE49-F238E27FC236}">
                            <a16:creationId xmlns:a16="http://schemas.microsoft.com/office/drawing/2014/main" id="{D6A7DF07-A86F-4402-9B6D-027DF7E9C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903289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64" grpId="0"/>
      <p:bldP spid="20500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1E4BB9F-2555-4709-B6E5-E4684650D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sp>
        <p:nvSpPr>
          <p:cNvPr id="13315" name="Rectangle 16">
            <a:extLst>
              <a:ext uri="{FF2B5EF4-FFF2-40B4-BE49-F238E27FC236}">
                <a16:creationId xmlns:a16="http://schemas.microsoft.com/office/drawing/2014/main" id="{05285B74-B416-42B0-83A9-95BE4E78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84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17">
            <a:extLst>
              <a:ext uri="{FF2B5EF4-FFF2-40B4-BE49-F238E27FC236}">
                <a16:creationId xmlns:a16="http://schemas.microsoft.com/office/drawing/2014/main" id="{4FBD9332-F6FF-4EBA-96DE-BB103692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97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Rectangle 18">
            <a:extLst>
              <a:ext uri="{FF2B5EF4-FFF2-40B4-BE49-F238E27FC236}">
                <a16:creationId xmlns:a16="http://schemas.microsoft.com/office/drawing/2014/main" id="{DF25EA9B-5856-46E5-BF4C-3C0E96CA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06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8" name="Object 19">
            <a:extLst>
              <a:ext uri="{FF2B5EF4-FFF2-40B4-BE49-F238E27FC236}">
                <a16:creationId xmlns:a16="http://schemas.microsoft.com/office/drawing/2014/main" id="{81F3D171-6331-4CB5-AA37-FB68CBE05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1" y="838200"/>
          <a:ext cx="7427913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3" imgW="3733800" imgH="1397000" progId="Equation.DSMT4">
                  <p:embed/>
                </p:oleObj>
              </mc:Choice>
              <mc:Fallback>
                <p:oleObj name="Equation" r:id="rId3" imgW="3733800" imgH="1397000" progId="Equation.DSMT4">
                  <p:embed/>
                  <p:pic>
                    <p:nvPicPr>
                      <p:cNvPr id="13318" name="Object 19">
                        <a:extLst>
                          <a:ext uri="{FF2B5EF4-FFF2-40B4-BE49-F238E27FC236}">
                            <a16:creationId xmlns:a16="http://schemas.microsoft.com/office/drawing/2014/main" id="{81F3D171-6331-4CB5-AA37-FB68CBE05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1" y="838200"/>
                        <a:ext cx="7427913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92" name="Rectangle 20">
            <a:extLst>
              <a:ext uri="{FF2B5EF4-FFF2-40B4-BE49-F238E27FC236}">
                <a16:creationId xmlns:a16="http://schemas.microsoft.com/office/drawing/2014/main" id="{7C920567-BD8F-4C3D-A1C7-B81CB1D4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4093631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We can see that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Rectangle 21">
            <a:extLst>
              <a:ext uri="{FF2B5EF4-FFF2-40B4-BE49-F238E27FC236}">
                <a16:creationId xmlns:a16="http://schemas.microsoft.com/office/drawing/2014/main" id="{9A3CFDC3-A406-44F9-8F5E-EFCF6D6F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1094" name="Object 22">
            <a:extLst>
              <a:ext uri="{FF2B5EF4-FFF2-40B4-BE49-F238E27FC236}">
                <a16:creationId xmlns:a16="http://schemas.microsoft.com/office/drawing/2014/main" id="{BFCEA7B9-441C-4A62-BC66-900F2E2EC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51628"/>
              </p:ext>
            </p:extLst>
          </p:nvPr>
        </p:nvGraphicFramePr>
        <p:xfrm>
          <a:off x="4800600" y="4322231"/>
          <a:ext cx="1219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2051094" name="Object 22">
                        <a:extLst>
                          <a:ext uri="{FF2B5EF4-FFF2-40B4-BE49-F238E27FC236}">
                            <a16:creationId xmlns:a16="http://schemas.microsoft.com/office/drawing/2014/main" id="{BFCEA7B9-441C-4A62-BC66-900F2E2EC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22231"/>
                        <a:ext cx="1219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95" name="Rectangle 23">
            <a:extLst>
              <a:ext uri="{FF2B5EF4-FFF2-40B4-BE49-F238E27FC236}">
                <a16:creationId xmlns:a16="http://schemas.microsoft.com/office/drawing/2014/main" id="{56A6D455-0F6A-4238-8E68-A0856B7E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3063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Thus,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1097" name="Object 25">
            <a:extLst>
              <a:ext uri="{FF2B5EF4-FFF2-40B4-BE49-F238E27FC236}">
                <a16:creationId xmlns:a16="http://schemas.microsoft.com/office/drawing/2014/main" id="{CF2944B4-5A41-44BB-B9BC-3CB9521FC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28640"/>
              </p:ext>
            </p:extLst>
          </p:nvPr>
        </p:nvGraphicFramePr>
        <p:xfrm>
          <a:off x="3055938" y="5367863"/>
          <a:ext cx="5383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7" imgW="2489200" imgH="431800" progId="Equation.DSMT4">
                  <p:embed/>
                </p:oleObj>
              </mc:Choice>
              <mc:Fallback>
                <p:oleObj name="Equation" r:id="rId7" imgW="2489200" imgH="431800" progId="Equation.DSMT4">
                  <p:embed/>
                  <p:pic>
                    <p:nvPicPr>
                      <p:cNvPr id="2051097" name="Object 25">
                        <a:extLst>
                          <a:ext uri="{FF2B5EF4-FFF2-40B4-BE49-F238E27FC236}">
                            <a16:creationId xmlns:a16="http://schemas.microsoft.com/office/drawing/2014/main" id="{CF2944B4-5A41-44BB-B9BC-3CB9521FC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367863"/>
                        <a:ext cx="53832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92" grpId="0"/>
      <p:bldP spid="20510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FF9CD3-D6F3-4E17-81CC-1362C675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graphicFrame>
        <p:nvGraphicFramePr>
          <p:cNvPr id="14339" name="Object 12">
            <a:extLst>
              <a:ext uri="{FF2B5EF4-FFF2-40B4-BE49-F238E27FC236}">
                <a16:creationId xmlns:a16="http://schemas.microsoft.com/office/drawing/2014/main" id="{27E3662A-0EF3-4C11-BD33-F3287CCB3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838200"/>
          <a:ext cx="6983413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3124200" imgH="1778000" progId="Equation.DSMT4">
                  <p:embed/>
                </p:oleObj>
              </mc:Choice>
              <mc:Fallback>
                <p:oleObj name="Equation" r:id="rId3" imgW="3124200" imgH="1778000" progId="Equation.DSMT4">
                  <p:embed/>
                  <p:pic>
                    <p:nvPicPr>
                      <p:cNvPr id="14339" name="Object 12">
                        <a:extLst>
                          <a:ext uri="{FF2B5EF4-FFF2-40B4-BE49-F238E27FC236}">
                            <a16:creationId xmlns:a16="http://schemas.microsoft.com/office/drawing/2014/main" id="{27E3662A-0EF3-4C11-BD33-F3287CCB3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838200"/>
                        <a:ext cx="6983413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13">
                <a:extLst>
                  <a:ext uri="{FF2B5EF4-FFF2-40B4-BE49-F238E27FC236}">
                    <a16:creationId xmlns:a16="http://schemas.microsoft.com/office/drawing/2014/main" id="{40946166-8B27-465B-ACF0-39D9C348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1" y="4114800"/>
                <a:ext cx="56737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zh-CN" sz="2400" dirty="0">
                    <a:ea typeface="宋体" panose="02010600030101010101" pitchFamily="2" charset="-122"/>
                  </a:rPr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is defined by (2)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340" name="Rectangle 13">
                <a:extLst>
                  <a:ext uri="{FF2B5EF4-FFF2-40B4-BE49-F238E27FC236}">
                    <a16:creationId xmlns:a16="http://schemas.microsoft.com/office/drawing/2014/main" id="{40946166-8B27-465B-ACF0-39D9C348F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1" y="4114800"/>
                <a:ext cx="5673725" cy="457200"/>
              </a:xfrm>
              <a:prstGeom prst="rect">
                <a:avLst/>
              </a:prstGeom>
              <a:blipFill>
                <a:blip r:embed="rId5"/>
                <a:stretch>
                  <a:fillRect l="-1720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111" name="Rectangle 15">
            <a:extLst>
              <a:ext uri="{FF2B5EF4-FFF2-40B4-BE49-F238E27FC236}">
                <a16:creationId xmlns:a16="http://schemas.microsoft.com/office/drawing/2014/main" id="{2FD1D9F5-8BE9-4AB6-8D3C-DF1C282E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5791200" cy="457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This is the Fourier series in complex form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112" name="Rectangle 16">
            <a:extLst>
              <a:ext uri="{FF2B5EF4-FFF2-40B4-BE49-F238E27FC236}">
                <a16:creationId xmlns:a16="http://schemas.microsoft.com/office/drawing/2014/main" id="{5C34FB6A-EBE1-406A-90EE-532848A9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38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How about a non-periodic function?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1" grpId="0" animBg="1"/>
      <p:bldP spid="20521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978E04A-6FC2-47C0-96EE-041DC30F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9">
                <a:extLst>
                  <a:ext uri="{FF2B5EF4-FFF2-40B4-BE49-F238E27FC236}">
                    <a16:creationId xmlns:a16="http://schemas.microsoft.com/office/drawing/2014/main" id="{CC199188-6D44-443C-B670-C5E5CD680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990600"/>
                <a:ext cx="56737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is a non-periodic function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64" name="Rectangle 9">
                <a:extLst>
                  <a:ext uri="{FF2B5EF4-FFF2-40B4-BE49-F238E27FC236}">
                    <a16:creationId xmlns:a16="http://schemas.microsoft.com/office/drawing/2014/main" id="{CC199188-6D44-443C-B670-C5E5CD680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990600"/>
                <a:ext cx="5673725" cy="457200"/>
              </a:xfrm>
              <a:prstGeom prst="rect">
                <a:avLst/>
              </a:prstGeom>
              <a:blipFill>
                <a:blip r:embed="rId3"/>
                <a:stretch>
                  <a:fillRect l="-859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5" name="Object 10">
            <a:extLst>
              <a:ext uri="{FF2B5EF4-FFF2-40B4-BE49-F238E27FC236}">
                <a16:creationId xmlns:a16="http://schemas.microsoft.com/office/drawing/2014/main" id="{EDC9944B-37ED-4791-A732-843D8A39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16204"/>
              </p:ext>
            </p:extLst>
          </p:nvPr>
        </p:nvGraphicFramePr>
        <p:xfrm>
          <a:off x="3363119" y="2012950"/>
          <a:ext cx="47323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Equation" r:id="rId4" imgW="1968500" imgH="228600" progId="Equation.DSMT4">
                  <p:embed/>
                </p:oleObj>
              </mc:Choice>
              <mc:Fallback>
                <p:oleObj name="Equation" r:id="rId4" imgW="1968500" imgH="228600" progId="Equation.DSMT4">
                  <p:embed/>
                  <p:pic>
                    <p:nvPicPr>
                      <p:cNvPr id="15365" name="Object 10">
                        <a:extLst>
                          <a:ext uri="{FF2B5EF4-FFF2-40B4-BE49-F238E27FC236}">
                            <a16:creationId xmlns:a16="http://schemas.microsoft.com/office/drawing/2014/main" id="{EDC9944B-37ED-4791-A732-843D8A39E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119" y="2012950"/>
                        <a:ext cx="47323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Rectangle 11">
                <a:extLst>
                  <a:ext uri="{FF2B5EF4-FFF2-40B4-BE49-F238E27FC236}">
                    <a16:creationId xmlns:a16="http://schemas.microsoft.com/office/drawing/2014/main" id="{AED9B633-B395-4BE4-AD24-AA7C5E75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1447800"/>
                <a:ext cx="8788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823913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2319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39888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zh-CN" sz="2400" dirty="0">
                    <a:ea typeface="宋体" panose="02010600030101010101" pitchFamily="2" charset="-122"/>
                  </a:rPr>
                  <a:t>We make a new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which is periodic and the period is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66" name="Rectangle 11">
                <a:extLst>
                  <a:ext uri="{FF2B5EF4-FFF2-40B4-BE49-F238E27FC236}">
                    <a16:creationId xmlns:a16="http://schemas.microsoft.com/office/drawing/2014/main" id="{AED9B633-B395-4BE4-AD24-AA7C5E75E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447800"/>
                <a:ext cx="8788400" cy="457200"/>
              </a:xfrm>
              <a:prstGeom prst="rect">
                <a:avLst/>
              </a:prstGeom>
              <a:blipFill>
                <a:blip r:embed="rId6"/>
                <a:stretch>
                  <a:fillRect l="-1040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Rectangle 13">
                <a:extLst>
                  <a:ext uri="{FF2B5EF4-FFF2-40B4-BE49-F238E27FC236}">
                    <a16:creationId xmlns:a16="http://schemas.microsoft.com/office/drawing/2014/main" id="{BFCC98B3-F545-42DD-BF94-B68BD494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2819400"/>
                <a:ext cx="8229600" cy="838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823913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2319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39888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zh-CN" sz="2400" dirty="0">
                    <a:ea typeface="宋体" panose="02010600030101010101" pitchFamily="2" charset="-122"/>
                  </a:rPr>
                  <a:t>If                  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becomes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68" name="Rectangle 13">
                <a:extLst>
                  <a:ext uri="{FF2B5EF4-FFF2-40B4-BE49-F238E27FC236}">
                    <a16:creationId xmlns:a16="http://schemas.microsoft.com/office/drawing/2014/main" id="{BFCC98B3-F545-42DD-BF94-B68BD494A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819400"/>
                <a:ext cx="8229600" cy="838200"/>
              </a:xfrm>
              <a:prstGeom prst="rect">
                <a:avLst/>
              </a:prstGeom>
              <a:blipFill>
                <a:blip r:embed="rId7"/>
                <a:stretch>
                  <a:fillRect l="-1111" t="-58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9" name="Object 14">
            <a:extLst>
              <a:ext uri="{FF2B5EF4-FFF2-40B4-BE49-F238E27FC236}">
                <a16:creationId xmlns:a16="http://schemas.microsoft.com/office/drawing/2014/main" id="{F5C0905D-9804-4D79-BE40-2EB68BB16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2863850"/>
          <a:ext cx="13446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8" imgW="558558" imgH="165028" progId="Equation.DSMT4">
                  <p:embed/>
                </p:oleObj>
              </mc:Choice>
              <mc:Fallback>
                <p:oleObj name="Equation" r:id="rId8" imgW="558558" imgH="165028" progId="Equation.DSMT4">
                  <p:embed/>
                  <p:pic>
                    <p:nvPicPr>
                      <p:cNvPr id="15369" name="Object 14">
                        <a:extLst>
                          <a:ext uri="{FF2B5EF4-FFF2-40B4-BE49-F238E27FC236}">
                            <a16:creationId xmlns:a16="http://schemas.microsoft.com/office/drawing/2014/main" id="{F5C0905D-9804-4D79-BE40-2EB68BB16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863850"/>
                        <a:ext cx="13446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7" name="Rectangle 17">
            <a:extLst>
              <a:ext uri="{FF2B5EF4-FFF2-40B4-BE49-F238E27FC236}">
                <a16:creationId xmlns:a16="http://schemas.microsoft.com/office/drawing/2014/main" id="{745BF629-0A17-49A0-8D7D-4B7BA84E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According to Fourier series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3138" name="Object 18">
            <a:extLst>
              <a:ext uri="{FF2B5EF4-FFF2-40B4-BE49-F238E27FC236}">
                <a16:creationId xmlns:a16="http://schemas.microsoft.com/office/drawing/2014/main" id="{D3099E42-270B-448F-9846-E490E9F9B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3581400"/>
          <a:ext cx="58197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10" imgW="2603500" imgH="457200" progId="Equation.DSMT4">
                  <p:embed/>
                </p:oleObj>
              </mc:Choice>
              <mc:Fallback>
                <p:oleObj name="Equation" r:id="rId10" imgW="2603500" imgH="457200" progId="Equation.DSMT4">
                  <p:embed/>
                  <p:pic>
                    <p:nvPicPr>
                      <p:cNvPr id="2053138" name="Object 18">
                        <a:extLst>
                          <a:ext uri="{FF2B5EF4-FFF2-40B4-BE49-F238E27FC236}">
                            <a16:creationId xmlns:a16="http://schemas.microsoft.com/office/drawing/2014/main" id="{D3099E42-270B-448F-9846-E490E9F9B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581400"/>
                        <a:ext cx="58197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9" name="Rectangle 19">
            <a:extLst>
              <a:ext uri="{FF2B5EF4-FFF2-40B4-BE49-F238E27FC236}">
                <a16:creationId xmlns:a16="http://schemas.microsoft.com/office/drawing/2014/main" id="{9FA7E5B2-35A8-49AE-88CD-2D571570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592638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Let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3140" name="Object 20">
            <a:extLst>
              <a:ext uri="{FF2B5EF4-FFF2-40B4-BE49-F238E27FC236}">
                <a16:creationId xmlns:a16="http://schemas.microsoft.com/office/drawing/2014/main" id="{511E44D0-BB2A-4F63-BC83-3EA52591E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4" y="4572000"/>
          <a:ext cx="12207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tion" r:id="rId12" imgW="508000" imgH="228600" progId="Equation.DSMT4">
                  <p:embed/>
                </p:oleObj>
              </mc:Choice>
              <mc:Fallback>
                <p:oleObj name="Equation" r:id="rId12" imgW="508000" imgH="228600" progId="Equation.DSMT4">
                  <p:embed/>
                  <p:pic>
                    <p:nvPicPr>
                      <p:cNvPr id="2053140" name="Object 20">
                        <a:extLst>
                          <a:ext uri="{FF2B5EF4-FFF2-40B4-BE49-F238E27FC236}">
                            <a16:creationId xmlns:a16="http://schemas.microsoft.com/office/drawing/2014/main" id="{511E44D0-BB2A-4F63-BC83-3EA52591E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4" y="4572000"/>
                        <a:ext cx="12207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41" name="Object 21">
            <a:extLst>
              <a:ext uri="{FF2B5EF4-FFF2-40B4-BE49-F238E27FC236}">
                <a16:creationId xmlns:a16="http://schemas.microsoft.com/office/drawing/2014/main" id="{5F701B84-101B-4D3A-9A8A-3935B8F32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5181600"/>
          <a:ext cx="89471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Equation" r:id="rId14" imgW="4051300" imgH="482600" progId="Equation.DSMT4">
                  <p:embed/>
                </p:oleObj>
              </mc:Choice>
              <mc:Fallback>
                <p:oleObj name="Equation" r:id="rId14" imgW="4051300" imgH="482600" progId="Equation.DSMT4">
                  <p:embed/>
                  <p:pic>
                    <p:nvPicPr>
                      <p:cNvPr id="2053141" name="Object 21">
                        <a:extLst>
                          <a:ext uri="{FF2B5EF4-FFF2-40B4-BE49-F238E27FC236}">
                            <a16:creationId xmlns:a16="http://schemas.microsoft.com/office/drawing/2014/main" id="{5F701B84-101B-4D3A-9A8A-3935B8F32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181600"/>
                        <a:ext cx="89471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37" grpId="0"/>
      <p:bldP spid="2053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E0F2E71-08BB-4776-9E27-C9C9B72B9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graphicFrame>
        <p:nvGraphicFramePr>
          <p:cNvPr id="16387" name="Object 17">
            <a:extLst>
              <a:ext uri="{FF2B5EF4-FFF2-40B4-BE49-F238E27FC236}">
                <a16:creationId xmlns:a16="http://schemas.microsoft.com/office/drawing/2014/main" id="{CEC9940F-7091-4481-AD09-7C00F5809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6" y="838200"/>
          <a:ext cx="48799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3" imgW="2209800" imgH="482600" progId="Equation.DSMT4">
                  <p:embed/>
                </p:oleObj>
              </mc:Choice>
              <mc:Fallback>
                <p:oleObj name="Equation" r:id="rId3" imgW="2209800" imgH="482600" progId="Equation.DSMT4">
                  <p:embed/>
                  <p:pic>
                    <p:nvPicPr>
                      <p:cNvPr id="16387" name="Object 17">
                        <a:extLst>
                          <a:ext uri="{FF2B5EF4-FFF2-40B4-BE49-F238E27FC236}">
                            <a16:creationId xmlns:a16="http://schemas.microsoft.com/office/drawing/2014/main" id="{CEC9940F-7091-4481-AD09-7C00F5809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6" y="838200"/>
                        <a:ext cx="48799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2" name="Rectangle 18">
            <a:extLst>
              <a:ext uri="{FF2B5EF4-FFF2-40B4-BE49-F238E27FC236}">
                <a16:creationId xmlns:a16="http://schemas.microsoft.com/office/drawing/2014/main" id="{7DA5C476-2313-4FA2-BFEC-9C6A942B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76400"/>
            <a:ext cx="266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when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4163" name="Object 19">
            <a:extLst>
              <a:ext uri="{FF2B5EF4-FFF2-40B4-BE49-F238E27FC236}">
                <a16:creationId xmlns:a16="http://schemas.microsoft.com/office/drawing/2014/main" id="{7E6B47AA-E8F1-4B0A-94CD-04FD3294B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1752600"/>
          <a:ext cx="13446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5" imgW="558558" imgH="165028" progId="Equation.DSMT4">
                  <p:embed/>
                </p:oleObj>
              </mc:Choice>
              <mc:Fallback>
                <p:oleObj name="Equation" r:id="rId5" imgW="558558" imgH="165028" progId="Equation.DSMT4">
                  <p:embed/>
                  <p:pic>
                    <p:nvPicPr>
                      <p:cNvPr id="2054163" name="Object 19">
                        <a:extLst>
                          <a:ext uri="{FF2B5EF4-FFF2-40B4-BE49-F238E27FC236}">
                            <a16:creationId xmlns:a16="http://schemas.microsoft.com/office/drawing/2014/main" id="{7E6B47AA-E8F1-4B0A-94CD-04FD3294B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752600"/>
                        <a:ext cx="13446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64" name="Object 20">
            <a:extLst>
              <a:ext uri="{FF2B5EF4-FFF2-40B4-BE49-F238E27FC236}">
                <a16:creationId xmlns:a16="http://schemas.microsoft.com/office/drawing/2014/main" id="{EAA39ED5-DDB9-4212-B933-F7E7A8370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5" y="1905000"/>
          <a:ext cx="70691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7" imgW="3200400" imgH="482600" progId="Equation.DSMT4">
                  <p:embed/>
                </p:oleObj>
              </mc:Choice>
              <mc:Fallback>
                <p:oleObj name="Equation" r:id="rId7" imgW="3200400" imgH="482600" progId="Equation.DSMT4">
                  <p:embed/>
                  <p:pic>
                    <p:nvPicPr>
                      <p:cNvPr id="2054164" name="Object 20">
                        <a:extLst>
                          <a:ext uri="{FF2B5EF4-FFF2-40B4-BE49-F238E27FC236}">
                            <a16:creationId xmlns:a16="http://schemas.microsoft.com/office/drawing/2014/main" id="{EAA39ED5-DDB9-4212-B933-F7E7A8370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1905000"/>
                        <a:ext cx="70691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65" name="Object 21">
            <a:extLst>
              <a:ext uri="{FF2B5EF4-FFF2-40B4-BE49-F238E27FC236}">
                <a16:creationId xmlns:a16="http://schemas.microsoft.com/office/drawing/2014/main" id="{8F3E054C-1878-4502-9655-313E1B070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2971801"/>
          <a:ext cx="34528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Equation" r:id="rId9" imgW="1435100" imgH="393700" progId="Equation.DSMT4">
                  <p:embed/>
                </p:oleObj>
              </mc:Choice>
              <mc:Fallback>
                <p:oleObj name="Equation" r:id="rId9" imgW="1435100" imgH="393700" progId="Equation.DSMT4">
                  <p:embed/>
                  <p:pic>
                    <p:nvPicPr>
                      <p:cNvPr id="2054165" name="Object 21">
                        <a:extLst>
                          <a:ext uri="{FF2B5EF4-FFF2-40B4-BE49-F238E27FC236}">
                            <a16:creationId xmlns:a16="http://schemas.microsoft.com/office/drawing/2014/main" id="{8F3E054C-1878-4502-9655-313E1B070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971801"/>
                        <a:ext cx="34528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66" name="Object 22">
            <a:extLst>
              <a:ext uri="{FF2B5EF4-FFF2-40B4-BE49-F238E27FC236}">
                <a16:creationId xmlns:a16="http://schemas.microsoft.com/office/drawing/2014/main" id="{70C185CE-C75B-43CB-A1BE-681848E9C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8276" y="3001964"/>
          <a:ext cx="11906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11" imgW="495085" imgH="393529" progId="Equation.DSMT4">
                  <p:embed/>
                </p:oleObj>
              </mc:Choice>
              <mc:Fallback>
                <p:oleObj name="Equation" r:id="rId11" imgW="495085" imgH="393529" progId="Equation.DSMT4">
                  <p:embed/>
                  <p:pic>
                    <p:nvPicPr>
                      <p:cNvPr id="2054166" name="Object 22">
                        <a:extLst>
                          <a:ext uri="{FF2B5EF4-FFF2-40B4-BE49-F238E27FC236}">
                            <a16:creationId xmlns:a16="http://schemas.microsoft.com/office/drawing/2014/main" id="{70C185CE-C75B-43CB-A1BE-681848E9C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6" y="3001964"/>
                        <a:ext cx="11906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7" name="AutoShape 23">
            <a:extLst>
              <a:ext uri="{FF2B5EF4-FFF2-40B4-BE49-F238E27FC236}">
                <a16:creationId xmlns:a16="http://schemas.microsoft.com/office/drawing/2014/main" id="{E28ACECE-BE16-4297-A02A-838FE4B6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4168" name="Object 24">
            <a:extLst>
              <a:ext uri="{FF2B5EF4-FFF2-40B4-BE49-F238E27FC236}">
                <a16:creationId xmlns:a16="http://schemas.microsoft.com/office/drawing/2014/main" id="{0E021F13-864F-4BB2-8996-7B40593A5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9" y="3962400"/>
          <a:ext cx="54705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Equation" r:id="rId13" imgW="2476500" imgH="990600" progId="Equation.DSMT4">
                  <p:embed/>
                </p:oleObj>
              </mc:Choice>
              <mc:Fallback>
                <p:oleObj name="Equation" r:id="rId13" imgW="2476500" imgH="990600" progId="Equation.DSMT4">
                  <p:embed/>
                  <p:pic>
                    <p:nvPicPr>
                      <p:cNvPr id="2054168" name="Object 24">
                        <a:extLst>
                          <a:ext uri="{FF2B5EF4-FFF2-40B4-BE49-F238E27FC236}">
                            <a16:creationId xmlns:a16="http://schemas.microsoft.com/office/drawing/2014/main" id="{0E021F13-864F-4BB2-8996-7B40593A5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9" y="3962400"/>
                        <a:ext cx="54705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9" name="Rectangle 25">
            <a:extLst>
              <a:ext uri="{FF2B5EF4-FFF2-40B4-BE49-F238E27FC236}">
                <a16:creationId xmlns:a16="http://schemas.microsoft.com/office/drawing/2014/main" id="{DB5FA118-A8A9-4059-91BB-8D1F6392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8382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170" name="Rectangle 26">
            <a:extLst>
              <a:ext uri="{FF2B5EF4-FFF2-40B4-BE49-F238E27FC236}">
                <a16:creationId xmlns:a16="http://schemas.microsoft.com/office/drawing/2014/main" id="{E9B407F4-E900-40C0-BB15-FC153F8A8D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33500" y="3390900"/>
            <a:ext cx="2209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171" name="AutoShape 27">
            <a:extLst>
              <a:ext uri="{FF2B5EF4-FFF2-40B4-BE49-F238E27FC236}">
                <a16:creationId xmlns:a16="http://schemas.microsoft.com/office/drawing/2014/main" id="{34FE71CA-E864-4E2A-8545-F86927DE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211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384E7B-8E9A-40B2-A91A-6EC3FC8B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graphicFrame>
        <p:nvGraphicFramePr>
          <p:cNvPr id="17411" name="Object 14">
            <a:extLst>
              <a:ext uri="{FF2B5EF4-FFF2-40B4-BE49-F238E27FC236}">
                <a16:creationId xmlns:a16="http://schemas.microsoft.com/office/drawing/2014/main" id="{1D738F19-6358-49D0-BA45-4977A7329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12823"/>
              </p:ext>
            </p:extLst>
          </p:nvPr>
        </p:nvGraphicFramePr>
        <p:xfrm>
          <a:off x="1392771" y="838200"/>
          <a:ext cx="58054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3" imgW="2628900" imgH="482600" progId="Equation.DSMT4">
                  <p:embed/>
                </p:oleObj>
              </mc:Choice>
              <mc:Fallback>
                <p:oleObj name="Equation" r:id="rId3" imgW="2628900" imgH="482600" progId="Equation.DSMT4">
                  <p:embed/>
                  <p:pic>
                    <p:nvPicPr>
                      <p:cNvPr id="17411" name="Object 14">
                        <a:extLst>
                          <a:ext uri="{FF2B5EF4-FFF2-40B4-BE49-F238E27FC236}">
                            <a16:creationId xmlns:a16="http://schemas.microsoft.com/office/drawing/2014/main" id="{1D738F19-6358-49D0-BA45-4977A7329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71" y="838200"/>
                        <a:ext cx="58054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3" name="Rectangle 15">
            <a:extLst>
              <a:ext uri="{FF2B5EF4-FFF2-40B4-BE49-F238E27FC236}">
                <a16:creationId xmlns:a16="http://schemas.microsoft.com/office/drawing/2014/main" id="{8AC25795-93CD-4CD0-A6F1-E28123C3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69" y="1839913"/>
            <a:ext cx="266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when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84" name="Object 16">
            <a:extLst>
              <a:ext uri="{FF2B5EF4-FFF2-40B4-BE49-F238E27FC236}">
                <a16:creationId xmlns:a16="http://schemas.microsoft.com/office/drawing/2014/main" id="{1A86D206-8FB4-4FAE-BF3B-AE4D9D8FA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202476"/>
              </p:ext>
            </p:extLst>
          </p:nvPr>
        </p:nvGraphicFramePr>
        <p:xfrm>
          <a:off x="2177788" y="1879602"/>
          <a:ext cx="26590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2055184" name="Object 16">
                        <a:extLst>
                          <a:ext uri="{FF2B5EF4-FFF2-40B4-BE49-F238E27FC236}">
                            <a16:creationId xmlns:a16="http://schemas.microsoft.com/office/drawing/2014/main" id="{1A86D206-8FB4-4FAE-BF3B-AE4D9D8FA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788" y="1879602"/>
                        <a:ext cx="26590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85" name="Object 17">
            <a:extLst>
              <a:ext uri="{FF2B5EF4-FFF2-40B4-BE49-F238E27FC236}">
                <a16:creationId xmlns:a16="http://schemas.microsoft.com/office/drawing/2014/main" id="{5429EE4F-CAD3-41F1-A517-CADB02A5D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36167"/>
              </p:ext>
            </p:extLst>
          </p:nvPr>
        </p:nvGraphicFramePr>
        <p:xfrm>
          <a:off x="2827870" y="2219325"/>
          <a:ext cx="3667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7" imgW="152334" imgH="228501" progId="Equation.DSMT4">
                  <p:embed/>
                </p:oleObj>
              </mc:Choice>
              <mc:Fallback>
                <p:oleObj name="Equation" r:id="rId7" imgW="152334" imgH="228501" progId="Equation.DSMT4">
                  <p:embed/>
                  <p:pic>
                    <p:nvPicPr>
                      <p:cNvPr id="2055185" name="Object 17">
                        <a:extLst>
                          <a:ext uri="{FF2B5EF4-FFF2-40B4-BE49-F238E27FC236}">
                            <a16:creationId xmlns:a16="http://schemas.microsoft.com/office/drawing/2014/main" id="{5429EE4F-CAD3-41F1-A517-CADB02A5D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870" y="2219325"/>
                        <a:ext cx="3667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86" name="Object 18">
            <a:extLst>
              <a:ext uri="{FF2B5EF4-FFF2-40B4-BE49-F238E27FC236}">
                <a16:creationId xmlns:a16="http://schemas.microsoft.com/office/drawing/2014/main" id="{6B39930E-F209-4B4D-AC8F-271FCA2F2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32755"/>
              </p:ext>
            </p:extLst>
          </p:nvPr>
        </p:nvGraphicFramePr>
        <p:xfrm>
          <a:off x="4459819" y="2346325"/>
          <a:ext cx="488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9" imgW="202936" imgH="177569" progId="Equation.DSMT4">
                  <p:embed/>
                </p:oleObj>
              </mc:Choice>
              <mc:Fallback>
                <p:oleObj name="Equation" r:id="rId9" imgW="202936" imgH="177569" progId="Equation.DSMT4">
                  <p:embed/>
                  <p:pic>
                    <p:nvPicPr>
                      <p:cNvPr id="2055186" name="Object 18">
                        <a:extLst>
                          <a:ext uri="{FF2B5EF4-FFF2-40B4-BE49-F238E27FC236}">
                            <a16:creationId xmlns:a16="http://schemas.microsoft.com/office/drawing/2014/main" id="{6B39930E-F209-4B4D-AC8F-271FCA2F2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819" y="2346325"/>
                        <a:ext cx="4889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7" name="AutoShape 19">
            <a:extLst>
              <a:ext uri="{FF2B5EF4-FFF2-40B4-BE49-F238E27FC236}">
                <a16:creationId xmlns:a16="http://schemas.microsoft.com/office/drawing/2014/main" id="{7EA0162F-D732-44EE-BD5D-5A3CCC18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069" y="241776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88" name="Object 20">
            <a:extLst>
              <a:ext uri="{FF2B5EF4-FFF2-40B4-BE49-F238E27FC236}">
                <a16:creationId xmlns:a16="http://schemas.microsoft.com/office/drawing/2014/main" id="{7435F8C1-4042-4F28-8254-1F5ECAACC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65637"/>
              </p:ext>
            </p:extLst>
          </p:nvPr>
        </p:nvGraphicFramePr>
        <p:xfrm>
          <a:off x="3894670" y="2362200"/>
          <a:ext cx="276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11" imgW="114201" imgH="139579" progId="Equation.DSMT4">
                  <p:embed/>
                </p:oleObj>
              </mc:Choice>
              <mc:Fallback>
                <p:oleObj name="Equation" r:id="rId11" imgW="114201" imgH="139579" progId="Equation.DSMT4">
                  <p:embed/>
                  <p:pic>
                    <p:nvPicPr>
                      <p:cNvPr id="2055188" name="Object 20">
                        <a:extLst>
                          <a:ext uri="{FF2B5EF4-FFF2-40B4-BE49-F238E27FC236}">
                            <a16:creationId xmlns:a16="http://schemas.microsoft.com/office/drawing/2014/main" id="{7435F8C1-4042-4F28-8254-1F5ECAACC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670" y="2362200"/>
                        <a:ext cx="2762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9" name="AutoShape 21">
            <a:extLst>
              <a:ext uri="{FF2B5EF4-FFF2-40B4-BE49-F238E27FC236}">
                <a16:creationId xmlns:a16="http://schemas.microsoft.com/office/drawing/2014/main" id="{27CB74ED-DCCC-482B-90E6-5A655FF8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69" y="2438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90" name="Object 22">
            <a:extLst>
              <a:ext uri="{FF2B5EF4-FFF2-40B4-BE49-F238E27FC236}">
                <a16:creationId xmlns:a16="http://schemas.microsoft.com/office/drawing/2014/main" id="{57BAF19D-2371-493A-A897-98B6BF865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33592"/>
              </p:ext>
            </p:extLst>
          </p:nvPr>
        </p:nvGraphicFramePr>
        <p:xfrm>
          <a:off x="5631395" y="2316164"/>
          <a:ext cx="4603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3" imgW="190335" imgH="177646" progId="Equation.DSMT4">
                  <p:embed/>
                </p:oleObj>
              </mc:Choice>
              <mc:Fallback>
                <p:oleObj name="Equation" r:id="rId13" imgW="190335" imgH="177646" progId="Equation.DSMT4">
                  <p:embed/>
                  <p:pic>
                    <p:nvPicPr>
                      <p:cNvPr id="2055190" name="Object 22">
                        <a:extLst>
                          <a:ext uri="{FF2B5EF4-FFF2-40B4-BE49-F238E27FC236}">
                            <a16:creationId xmlns:a16="http://schemas.microsoft.com/office/drawing/2014/main" id="{57BAF19D-2371-493A-A897-98B6BF865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395" y="2316164"/>
                        <a:ext cx="4603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1" name="Rectangle 23">
            <a:extLst>
              <a:ext uri="{FF2B5EF4-FFF2-40B4-BE49-F238E27FC236}">
                <a16:creationId xmlns:a16="http://schemas.microsoft.com/office/drawing/2014/main" id="{1E2C2E18-9C2D-4B0C-94EB-6FC570CB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269" y="22860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,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192" name="Rectangle 24">
            <a:extLst>
              <a:ext uri="{FF2B5EF4-FFF2-40B4-BE49-F238E27FC236}">
                <a16:creationId xmlns:a16="http://schemas.microsoft.com/office/drawing/2014/main" id="{EC3EA90A-F362-4599-84EE-7C7B8901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494" y="2233613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,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93" name="Object 25">
            <a:extLst>
              <a:ext uri="{FF2B5EF4-FFF2-40B4-BE49-F238E27FC236}">
                <a16:creationId xmlns:a16="http://schemas.microsoft.com/office/drawing/2014/main" id="{6C35481E-EF4C-4905-90AF-64313100E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01953"/>
              </p:ext>
            </p:extLst>
          </p:nvPr>
        </p:nvGraphicFramePr>
        <p:xfrm>
          <a:off x="6409269" y="2189163"/>
          <a:ext cx="704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5" imgW="291973" imgH="253890" progId="Equation.DSMT4">
                  <p:embed/>
                </p:oleObj>
              </mc:Choice>
              <mc:Fallback>
                <p:oleObj name="Equation" r:id="rId15" imgW="291973" imgH="253890" progId="Equation.DSMT4">
                  <p:embed/>
                  <p:pic>
                    <p:nvPicPr>
                      <p:cNvPr id="2055193" name="Object 25">
                        <a:extLst>
                          <a:ext uri="{FF2B5EF4-FFF2-40B4-BE49-F238E27FC236}">
                            <a16:creationId xmlns:a16="http://schemas.microsoft.com/office/drawing/2014/main" id="{6C35481E-EF4C-4905-90AF-64313100E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269" y="2189163"/>
                        <a:ext cx="704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4" name="AutoShape 26">
            <a:extLst>
              <a:ext uri="{FF2B5EF4-FFF2-40B4-BE49-F238E27FC236}">
                <a16:creationId xmlns:a16="http://schemas.microsoft.com/office/drawing/2014/main" id="{C5CF51F1-C072-42E2-A625-B7FD8CB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69" y="2417763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95" name="Object 27">
            <a:extLst>
              <a:ext uri="{FF2B5EF4-FFF2-40B4-BE49-F238E27FC236}">
                <a16:creationId xmlns:a16="http://schemas.microsoft.com/office/drawing/2014/main" id="{B9532B6A-3FB6-4F65-9CE2-09DF9D57F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45677"/>
              </p:ext>
            </p:extLst>
          </p:nvPr>
        </p:nvGraphicFramePr>
        <p:xfrm>
          <a:off x="7552270" y="2111376"/>
          <a:ext cx="612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17" imgW="253890" imgH="330057" progId="Equation.DSMT4">
                  <p:embed/>
                </p:oleObj>
              </mc:Choice>
              <mc:Fallback>
                <p:oleObj name="Equation" r:id="rId17" imgW="253890" imgH="330057" progId="Equation.DSMT4">
                  <p:embed/>
                  <p:pic>
                    <p:nvPicPr>
                      <p:cNvPr id="2055195" name="Object 27">
                        <a:extLst>
                          <a:ext uri="{FF2B5EF4-FFF2-40B4-BE49-F238E27FC236}">
                            <a16:creationId xmlns:a16="http://schemas.microsoft.com/office/drawing/2014/main" id="{B9532B6A-3FB6-4F65-9CE2-09DF9D57F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270" y="2111376"/>
                        <a:ext cx="6127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96" name="Object 28">
            <a:extLst>
              <a:ext uri="{FF2B5EF4-FFF2-40B4-BE49-F238E27FC236}">
                <a16:creationId xmlns:a16="http://schemas.microsoft.com/office/drawing/2014/main" id="{55672916-52E3-412F-8FD3-EABA5C737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03060"/>
              </p:ext>
            </p:extLst>
          </p:nvPr>
        </p:nvGraphicFramePr>
        <p:xfrm>
          <a:off x="2342094" y="2946401"/>
          <a:ext cx="5340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19" imgW="2171700" imgH="393700" progId="Equation.DSMT4">
                  <p:embed/>
                </p:oleObj>
              </mc:Choice>
              <mc:Fallback>
                <p:oleObj name="Equation" r:id="rId19" imgW="2171700" imgH="393700" progId="Equation.DSMT4">
                  <p:embed/>
                  <p:pic>
                    <p:nvPicPr>
                      <p:cNvPr id="2055196" name="Object 28">
                        <a:extLst>
                          <a:ext uri="{FF2B5EF4-FFF2-40B4-BE49-F238E27FC236}">
                            <a16:creationId xmlns:a16="http://schemas.microsoft.com/office/drawing/2014/main" id="{55672916-52E3-412F-8FD3-EABA5C737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094" y="2946401"/>
                        <a:ext cx="5340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97" name="Rectangle 29">
            <a:extLst>
              <a:ext uri="{FF2B5EF4-FFF2-40B4-BE49-F238E27FC236}">
                <a16:creationId xmlns:a16="http://schemas.microsoft.com/office/drawing/2014/main" id="{6A5D0C74-7729-4266-A56B-5792A87D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657" y="2946400"/>
            <a:ext cx="2438400" cy="99060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5198" name="Object 30">
            <a:extLst>
              <a:ext uri="{FF2B5EF4-FFF2-40B4-BE49-F238E27FC236}">
                <a16:creationId xmlns:a16="http://schemas.microsoft.com/office/drawing/2014/main" id="{EDEBC1A4-AFFF-4F0C-BB53-961DB9B7D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181911"/>
              </p:ext>
            </p:extLst>
          </p:nvPr>
        </p:nvGraphicFramePr>
        <p:xfrm>
          <a:off x="5952069" y="3962400"/>
          <a:ext cx="844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2055198" name="Object 30">
                        <a:extLst>
                          <a:ext uri="{FF2B5EF4-FFF2-40B4-BE49-F238E27FC236}">
                            <a16:creationId xmlns:a16="http://schemas.microsoft.com/office/drawing/2014/main" id="{EDEBC1A4-AFFF-4F0C-BB53-961DB9B7D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069" y="3962400"/>
                        <a:ext cx="844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99" name="Object 31">
            <a:extLst>
              <a:ext uri="{FF2B5EF4-FFF2-40B4-BE49-F238E27FC236}">
                <a16:creationId xmlns:a16="http://schemas.microsoft.com/office/drawing/2014/main" id="{666FD881-D3DB-441B-BA4F-B8554025E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32896"/>
              </p:ext>
            </p:extLst>
          </p:nvPr>
        </p:nvGraphicFramePr>
        <p:xfrm>
          <a:off x="1380070" y="4419600"/>
          <a:ext cx="390366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tion" r:id="rId23" imgW="1587500" imgH="762000" progId="Equation.DSMT4">
                  <p:embed/>
                </p:oleObj>
              </mc:Choice>
              <mc:Fallback>
                <p:oleObj name="Equation" r:id="rId23" imgW="1587500" imgH="762000" progId="Equation.DSMT4">
                  <p:embed/>
                  <p:pic>
                    <p:nvPicPr>
                      <p:cNvPr id="2055199" name="Object 31">
                        <a:extLst>
                          <a:ext uri="{FF2B5EF4-FFF2-40B4-BE49-F238E27FC236}">
                            <a16:creationId xmlns:a16="http://schemas.microsoft.com/office/drawing/2014/main" id="{666FD881-D3DB-441B-BA4F-B8554025E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70" y="4419600"/>
                        <a:ext cx="3903663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200" name="Rectangle 32">
            <a:extLst>
              <a:ext uri="{FF2B5EF4-FFF2-40B4-BE49-F238E27FC236}">
                <a16:creationId xmlns:a16="http://schemas.microsoft.com/office/drawing/2014/main" id="{8B8FAB26-AA72-4143-A7CE-D94986EA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82" y="3929063"/>
            <a:ext cx="24384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Denote by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201" name="Rectangle 33">
            <a:extLst>
              <a:ext uri="{FF2B5EF4-FFF2-40B4-BE49-F238E27FC236}">
                <a16:creationId xmlns:a16="http://schemas.microsoft.com/office/drawing/2014/main" id="{8976A6B8-37FA-4F28-A975-0F9BFAD8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369" y="46482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Fourier transform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202" name="Rectangle 34">
            <a:extLst>
              <a:ext uri="{FF2B5EF4-FFF2-40B4-BE49-F238E27FC236}">
                <a16:creationId xmlns:a16="http://schemas.microsoft.com/office/drawing/2014/main" id="{54516653-D06A-4728-AE75-35A13582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370" y="5562600"/>
            <a:ext cx="36687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Inverse Fourier transform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7EC103-2E76-4BC5-9974-920B8D2461C1}"/>
              </a:ext>
            </a:extLst>
          </p:cNvPr>
          <p:cNvGrpSpPr/>
          <p:nvPr/>
        </p:nvGrpSpPr>
        <p:grpSpPr>
          <a:xfrm>
            <a:off x="8191500" y="935567"/>
            <a:ext cx="3729567" cy="1502833"/>
            <a:chOff x="8191500" y="935567"/>
            <a:chExt cx="3729567" cy="15028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A758DCE-2EEE-41B2-A509-23E0C14330F7}"/>
                </a:ext>
              </a:extLst>
            </p:cNvPr>
            <p:cNvSpPr/>
            <p:nvPr/>
          </p:nvSpPr>
          <p:spPr>
            <a:xfrm>
              <a:off x="8191500" y="935567"/>
              <a:ext cx="3729567" cy="15028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" name="Object 14">
              <a:extLst>
                <a:ext uri="{FF2B5EF4-FFF2-40B4-BE49-F238E27FC236}">
                  <a16:creationId xmlns:a16="http://schemas.microsoft.com/office/drawing/2014/main" id="{3E35E4BA-E6F3-40D4-A0B7-F3DD69A561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613629"/>
                </p:ext>
              </p:extLst>
            </p:nvPr>
          </p:nvGraphicFramePr>
          <p:xfrm>
            <a:off x="8454763" y="985570"/>
            <a:ext cx="327660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5" name="Equation" r:id="rId25" imgW="1498600" imgH="330200" progId="Equation.DSMT4">
                    <p:embed/>
                  </p:oleObj>
                </mc:Choice>
                <mc:Fallback>
                  <p:oleObj name="Equation" r:id="rId25" imgW="1498600" imgH="330200" progId="Equation.DSMT4">
                    <p:embed/>
                    <p:pic>
                      <p:nvPicPr>
                        <p:cNvPr id="10243" name="Object 14">
                          <a:extLst>
                            <a:ext uri="{FF2B5EF4-FFF2-40B4-BE49-F238E27FC236}">
                              <a16:creationId xmlns:a16="http://schemas.microsoft.com/office/drawing/2014/main" id="{DAE40E41-69B9-419A-AC96-502FAC37FB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4763" y="985570"/>
                          <a:ext cx="3276600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8">
              <a:extLst>
                <a:ext uri="{FF2B5EF4-FFF2-40B4-BE49-F238E27FC236}">
                  <a16:creationId xmlns:a16="http://schemas.microsoft.com/office/drawing/2014/main" id="{0DC3B700-8AC1-41C2-9A71-745E24556D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044743"/>
                </p:ext>
              </p:extLst>
            </p:nvPr>
          </p:nvGraphicFramePr>
          <p:xfrm>
            <a:off x="8407673" y="1631155"/>
            <a:ext cx="3305175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6" name="Equation" r:id="rId27" imgW="1511300" imgH="330200" progId="Equation.DSMT4">
                    <p:embed/>
                  </p:oleObj>
                </mc:Choice>
                <mc:Fallback>
                  <p:oleObj name="Equation" r:id="rId27" imgW="1511300" imgH="330200" progId="Equation.DSMT4">
                    <p:embed/>
                    <p:pic>
                      <p:nvPicPr>
                        <p:cNvPr id="2048018" name="Object 18">
                          <a:extLst>
                            <a:ext uri="{FF2B5EF4-FFF2-40B4-BE49-F238E27FC236}">
                              <a16:creationId xmlns:a16="http://schemas.microsoft.com/office/drawing/2014/main" id="{DDAEBB9C-9B54-42C7-9737-508ED8241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7673" y="1631155"/>
                          <a:ext cx="3305175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5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5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5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5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83" grpId="0"/>
      <p:bldP spid="2055189" grpId="0" animBg="1"/>
      <p:bldP spid="2055191" grpId="0"/>
      <p:bldP spid="2055192" grpId="0"/>
      <p:bldP spid="2055194" grpId="0" animBg="1"/>
      <p:bldP spid="2055200" grpId="0" animBg="1"/>
      <p:bldP spid="2055201" grpId="0"/>
      <p:bldP spid="20552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BA026D-EE14-4196-A8C0-FFC07DAED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From Fourier Series to Fourier Transforms</a:t>
            </a:r>
          </a:p>
        </p:txBody>
      </p:sp>
      <p:graphicFrame>
        <p:nvGraphicFramePr>
          <p:cNvPr id="18435" name="Object 20">
            <a:extLst>
              <a:ext uri="{FF2B5EF4-FFF2-40B4-BE49-F238E27FC236}">
                <a16:creationId xmlns:a16="http://schemas.microsoft.com/office/drawing/2014/main" id="{A4327410-5E9B-46ED-8399-0A60644B7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914400"/>
          <a:ext cx="390366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3" imgW="1587500" imgH="762000" progId="Equation.DSMT4">
                  <p:embed/>
                </p:oleObj>
              </mc:Choice>
              <mc:Fallback>
                <p:oleObj name="Equation" r:id="rId3" imgW="1587500" imgH="762000" progId="Equation.DSMT4">
                  <p:embed/>
                  <p:pic>
                    <p:nvPicPr>
                      <p:cNvPr id="18435" name="Object 20">
                        <a:extLst>
                          <a:ext uri="{FF2B5EF4-FFF2-40B4-BE49-F238E27FC236}">
                            <a16:creationId xmlns:a16="http://schemas.microsoft.com/office/drawing/2014/main" id="{A4327410-5E9B-46ED-8399-0A60644B7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914400"/>
                        <a:ext cx="3903663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24">
                <a:extLst>
                  <a:ext uri="{FF2B5EF4-FFF2-40B4-BE49-F238E27FC236}">
                    <a16:creationId xmlns:a16="http://schemas.microsoft.com/office/drawing/2014/main" id="{1904C31E-7ADB-47ED-89BD-9A035F96D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863" y="2794000"/>
                <a:ext cx="514985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823913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2319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39888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here actually is the angular frequency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436" name="Rectangle 24">
                <a:extLst>
                  <a:ext uri="{FF2B5EF4-FFF2-40B4-BE49-F238E27FC236}">
                    <a16:creationId xmlns:a16="http://schemas.microsoft.com/office/drawing/2014/main" id="{1904C31E-7ADB-47ED-89BD-9A035F9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863" y="2794000"/>
                <a:ext cx="5149850" cy="533400"/>
              </a:xfrm>
              <a:prstGeom prst="rect">
                <a:avLst/>
              </a:prstGeom>
              <a:blipFill>
                <a:blip r:embed="rId5"/>
                <a:stretch>
                  <a:fillRect t="-9091" b="-11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6228" name="Group 36">
            <a:extLst>
              <a:ext uri="{FF2B5EF4-FFF2-40B4-BE49-F238E27FC236}">
                <a16:creationId xmlns:a16="http://schemas.microsoft.com/office/drawing/2014/main" id="{78F6FE07-54AD-4D27-9CF2-210ADE3C3B8C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3441701"/>
            <a:ext cx="8208962" cy="2816225"/>
            <a:chOff x="507" y="2168"/>
            <a:chExt cx="5171" cy="1774"/>
          </a:xfrm>
        </p:grpSpPr>
        <p:sp>
          <p:nvSpPr>
            <p:cNvPr id="18438" name="Rectangle 25">
              <a:extLst>
                <a:ext uri="{FF2B5EF4-FFF2-40B4-BE49-F238E27FC236}">
                  <a16:creationId xmlns:a16="http://schemas.microsoft.com/office/drawing/2014/main" id="{9A70328F-2F1B-4386-B08F-F42DFA5A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220"/>
              <a:ext cx="5171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823913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2319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39888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In the signal processing domain, we usually use another form by substituting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>
                  <a:ea typeface="宋体" panose="02010600030101010101" pitchFamily="2" charset="-122"/>
                </a:rPr>
                <a:t> by                  , where      is the frequency (measured by Herz)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39" name="Object 26">
              <a:extLst>
                <a:ext uri="{FF2B5EF4-FFF2-40B4-BE49-F238E27FC236}">
                  <a16:creationId xmlns:a16="http://schemas.microsoft.com/office/drawing/2014/main" id="{D38D625C-F84C-4047-ACCF-072B71432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2455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7" name="Equation" r:id="rId6" imgW="520474" imgH="203112" progId="Equation.DSMT4">
                    <p:embed/>
                  </p:oleObj>
                </mc:Choice>
                <mc:Fallback>
                  <p:oleObj name="Equation" r:id="rId6" imgW="520474" imgH="203112" progId="Equation.DSMT4">
                    <p:embed/>
                    <p:pic>
                      <p:nvPicPr>
                        <p:cNvPr id="18439" name="Object 26">
                          <a:extLst>
                            <a:ext uri="{FF2B5EF4-FFF2-40B4-BE49-F238E27FC236}">
                              <a16:creationId xmlns:a16="http://schemas.microsoft.com/office/drawing/2014/main" id="{D38D625C-F84C-4047-ACCF-072B714324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455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30">
              <a:extLst>
                <a:ext uri="{FF2B5EF4-FFF2-40B4-BE49-F238E27FC236}">
                  <a16:creationId xmlns:a16="http://schemas.microsoft.com/office/drawing/2014/main" id="{B17DB5F0-83B1-413B-99E5-0AC359FA8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9" y="2511"/>
            <a:ext cx="22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" name="Equation" r:id="rId8" imgW="152268" imgH="164957" progId="Equation.DSMT4">
                    <p:embed/>
                  </p:oleObj>
                </mc:Choice>
                <mc:Fallback>
                  <p:oleObj name="Equation" r:id="rId8" imgW="152268" imgH="164957" progId="Equation.DSMT4">
                    <p:embed/>
                    <p:pic>
                      <p:nvPicPr>
                        <p:cNvPr id="18440" name="Object 30">
                          <a:extLst>
                            <a:ext uri="{FF2B5EF4-FFF2-40B4-BE49-F238E27FC236}">
                              <a16:creationId xmlns:a16="http://schemas.microsoft.com/office/drawing/2014/main" id="{B17DB5F0-83B1-413B-99E5-0AC359FA8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511"/>
                          <a:ext cx="223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33">
              <a:extLst>
                <a:ext uri="{FF2B5EF4-FFF2-40B4-BE49-F238E27FC236}">
                  <a16:creationId xmlns:a16="http://schemas.microsoft.com/office/drawing/2014/main" id="{9ABD10BF-D077-494B-A30B-1CB48E711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2" y="2819"/>
            <a:ext cx="2459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9" name="Equation" r:id="rId10" imgW="1587500" imgH="711200" progId="Equation.DSMT4">
                    <p:embed/>
                  </p:oleObj>
                </mc:Choice>
                <mc:Fallback>
                  <p:oleObj name="Equation" r:id="rId10" imgW="1587500" imgH="711200" progId="Equation.DSMT4">
                    <p:embed/>
                    <p:pic>
                      <p:nvPicPr>
                        <p:cNvPr id="18441" name="Object 33">
                          <a:extLst>
                            <a:ext uri="{FF2B5EF4-FFF2-40B4-BE49-F238E27FC236}">
                              <a16:creationId xmlns:a16="http://schemas.microsoft.com/office/drawing/2014/main" id="{9ABD10BF-D077-494B-A30B-1CB48E711B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2819"/>
                          <a:ext cx="2459" cy="1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Rectangle 35">
              <a:extLst>
                <a:ext uri="{FF2B5EF4-FFF2-40B4-BE49-F238E27FC236}">
                  <a16:creationId xmlns:a16="http://schemas.microsoft.com/office/drawing/2014/main" id="{842E030E-F31D-4C5C-8DF1-53C58191F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168"/>
              <a:ext cx="5171" cy="1774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D893F2-C47B-4750-855D-7998CBF53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Discrete Fourier Transform (DFT) in 1D Case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D69ECB22-44AA-43F6-B743-7492D71B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 dirty="0">
                <a:ea typeface="宋体" panose="02010600030101010101" pitchFamily="2" charset="-122"/>
              </a:rPr>
              <a:t>Given a discrete sequence with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600" dirty="0">
                <a:ea typeface="宋体" panose="02010600030101010101" pitchFamily="2" charset="-122"/>
              </a:rPr>
              <a:t> points</a:t>
            </a:r>
          </a:p>
          <a:p>
            <a:endParaRPr lang="en-US" altLang="zh-CN" sz="2600" dirty="0">
              <a:ea typeface="宋体" panose="02010600030101010101" pitchFamily="2" charset="-122"/>
            </a:endParaRPr>
          </a:p>
          <a:p>
            <a:r>
              <a:rPr lang="en-US" altLang="zh-CN" sz="2600" dirty="0">
                <a:ea typeface="宋体" panose="02010600030101010101" pitchFamily="2" charset="-122"/>
              </a:rPr>
              <a:t>Regard it as a periodic signal, thus its basis frequency is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For its frequency components, the frequencies are,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6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85F7E8CE-8B2C-4596-BE50-3BBC08806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401763"/>
          <a:ext cx="27495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" imgW="1257300" imgH="228600" progId="Equation.DSMT4">
                  <p:embed/>
                </p:oleObj>
              </mc:Choice>
              <mc:Fallback>
                <p:oleObj name="Equation" r:id="rId3" imgW="1257300" imgH="228600" progId="Equation.DSMT4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85F7E8CE-8B2C-4596-BE50-3BBC08806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01763"/>
                        <a:ext cx="27495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1" name="图片 3">
            <a:extLst>
              <a:ext uri="{FF2B5EF4-FFF2-40B4-BE49-F238E27FC236}">
                <a16:creationId xmlns:a16="http://schemas.microsoft.com/office/drawing/2014/main" id="{BBBF2200-18AE-4F9A-84D7-51790DC29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25" y="1652588"/>
            <a:ext cx="463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Object 8">
            <a:extLst>
              <a:ext uri="{FF2B5EF4-FFF2-40B4-BE49-F238E27FC236}">
                <a16:creationId xmlns:a16="http://schemas.microsoft.com/office/drawing/2014/main" id="{71D6309F-0167-4CB8-805D-20A037586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1" y="2740026"/>
          <a:ext cx="40560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6" imgW="1854200" imgH="393700" progId="Equation.DSMT4">
                  <p:embed/>
                </p:oleObj>
              </mc:Choice>
              <mc:Fallback>
                <p:oleObj name="Equation" r:id="rId6" imgW="1854200" imgH="393700" progId="Equation.DSMT4">
                  <p:embed/>
                  <p:pic>
                    <p:nvPicPr>
                      <p:cNvPr id="19462" name="Object 8">
                        <a:extLst>
                          <a:ext uri="{FF2B5EF4-FFF2-40B4-BE49-F238E27FC236}">
                            <a16:creationId xmlns:a16="http://schemas.microsoft.com/office/drawing/2014/main" id="{71D6309F-0167-4CB8-805D-20A037586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2740026"/>
                        <a:ext cx="40560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575627D3-DF2D-4152-BFD4-CEE0D2E53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9" y="4011614"/>
          <a:ext cx="50831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8" imgW="2324100" imgH="444500" progId="Equation.DSMT4">
                  <p:embed/>
                </p:oleObj>
              </mc:Choice>
              <mc:Fallback>
                <p:oleObj name="Equation" r:id="rId8" imgW="2324100" imgH="444500" progId="Equation.DSMT4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575627D3-DF2D-4152-BFD4-CEE0D2E53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4011614"/>
                        <a:ext cx="50831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矩形 6">
            <a:extLst>
              <a:ext uri="{FF2B5EF4-FFF2-40B4-BE49-F238E27FC236}">
                <a16:creationId xmlns:a16="http://schemas.microsoft.com/office/drawing/2014/main" id="{80B9F8F5-8851-4328-9097-FF74672F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00451"/>
            <a:ext cx="3282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Its DFT is computed as </a:t>
            </a:r>
          </a:p>
        </p:txBody>
      </p:sp>
      <p:sp>
        <p:nvSpPr>
          <p:cNvPr id="19465" name="矩形 17">
            <a:extLst>
              <a:ext uri="{FF2B5EF4-FFF2-40B4-BE49-F238E27FC236}">
                <a16:creationId xmlns:a16="http://schemas.microsoft.com/office/drawing/2014/main" id="{75A7F7E4-D5D2-423B-9677-7ED1375A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1" y="4948238"/>
            <a:ext cx="32750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Usually, we write it as, </a:t>
            </a:r>
          </a:p>
        </p:txBody>
      </p:sp>
      <p:graphicFrame>
        <p:nvGraphicFramePr>
          <p:cNvPr id="19466" name="Object 8">
            <a:extLst>
              <a:ext uri="{FF2B5EF4-FFF2-40B4-BE49-F238E27FC236}">
                <a16:creationId xmlns:a16="http://schemas.microsoft.com/office/drawing/2014/main" id="{9D4CF967-37EC-4AB5-BD9B-A2FB42427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4" y="5395914"/>
          <a:ext cx="57499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10" imgW="2628900" imgH="444500" progId="Equation.DSMT4">
                  <p:embed/>
                </p:oleObj>
              </mc:Choice>
              <mc:Fallback>
                <p:oleObj name="Equation" r:id="rId10" imgW="2628900" imgH="444500" progId="Equation.DSMT4">
                  <p:embed/>
                  <p:pic>
                    <p:nvPicPr>
                      <p:cNvPr id="19466" name="Object 8">
                        <a:extLst>
                          <a:ext uri="{FF2B5EF4-FFF2-40B4-BE49-F238E27FC236}">
                            <a16:creationId xmlns:a16="http://schemas.microsoft.com/office/drawing/2014/main" id="{9D4CF967-37EC-4AB5-BD9B-A2FB42427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4" y="5395914"/>
                        <a:ext cx="57499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495A4B3-9DAA-436A-967C-DB761E7C0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Discrete Fourier Transform (DFT) in 1D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5">
                <a:extLst>
                  <a:ext uri="{FF2B5EF4-FFF2-40B4-BE49-F238E27FC236}">
                    <a16:creationId xmlns:a16="http://schemas.microsoft.com/office/drawing/2014/main" id="{F58D513C-8CB9-4BD5-906F-44324DFE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914400"/>
                <a:ext cx="7772400" cy="3429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zh-CN" sz="2600" dirty="0">
                    <a:ea typeface="宋体" panose="02010600030101010101" pitchFamily="2" charset="-122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600" dirty="0">
                    <a:ea typeface="宋体" panose="02010600030101010101" pitchFamily="2" charset="-122"/>
                  </a:rPr>
                  <a:t>’s DFT also has 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 points</a:t>
                </a:r>
              </a:p>
              <a:p>
                <a:endParaRPr lang="en-US" altLang="zh-CN" sz="2600" dirty="0">
                  <a:ea typeface="宋体" panose="02010600030101010101" pitchFamily="2" charset="-122"/>
                </a:endParaRPr>
              </a:p>
              <a:p>
                <a:r>
                  <a:rPr lang="en-US" altLang="zh-CN" sz="2600" dirty="0">
                    <a:ea typeface="宋体" panose="02010600030101010101" pitchFamily="2" charset="-122"/>
                  </a:rPr>
                  <a:t>and</a:t>
                </a:r>
              </a:p>
            </p:txBody>
          </p:sp>
        </mc:Choice>
        <mc:Fallback xmlns="">
          <p:sp>
            <p:nvSpPr>
              <p:cNvPr id="20483" name="Rectangle 5">
                <a:extLst>
                  <a:ext uri="{FF2B5EF4-FFF2-40B4-BE49-F238E27FC236}">
                    <a16:creationId xmlns:a16="http://schemas.microsoft.com/office/drawing/2014/main" id="{F58D513C-8CB9-4BD5-906F-44324DFE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914400"/>
                <a:ext cx="7772400" cy="3429000"/>
              </a:xfrm>
              <a:prstGeom prst="rect">
                <a:avLst/>
              </a:prstGeom>
              <a:blipFill>
                <a:blip r:embed="rId3"/>
                <a:stretch>
                  <a:fillRect l="-1412" t="-1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4" name="Object 7">
            <a:extLst>
              <a:ext uri="{FF2B5EF4-FFF2-40B4-BE49-F238E27FC236}">
                <a16:creationId xmlns:a16="http://schemas.microsoft.com/office/drawing/2014/main" id="{098D1188-08C1-4198-9B8F-5CD129FA1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1381126"/>
          <a:ext cx="28051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4" imgW="1282700" imgH="228600" progId="Equation.DSMT4">
                  <p:embed/>
                </p:oleObj>
              </mc:Choice>
              <mc:Fallback>
                <p:oleObj name="Equation" r:id="rId4" imgW="1282700" imgH="228600" progId="Equation.DSMT4">
                  <p:embed/>
                  <p:pic>
                    <p:nvPicPr>
                      <p:cNvPr id="20484" name="Object 7">
                        <a:extLst>
                          <a:ext uri="{FF2B5EF4-FFF2-40B4-BE49-F238E27FC236}">
                            <a16:creationId xmlns:a16="http://schemas.microsoft.com/office/drawing/2014/main" id="{098D1188-08C1-4198-9B8F-5CD129FA1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381126"/>
                        <a:ext cx="28051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>
            <a:extLst>
              <a:ext uri="{FF2B5EF4-FFF2-40B4-BE49-F238E27FC236}">
                <a16:creationId xmlns:a16="http://schemas.microsoft.com/office/drawing/2014/main" id="{1E9DE60A-9F3F-41A1-8838-325BD9CF8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1" y="2179638"/>
          <a:ext cx="58324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6" imgW="2667000" imgH="431800" progId="Equation.DSMT4">
                  <p:embed/>
                </p:oleObj>
              </mc:Choice>
              <mc:Fallback>
                <p:oleObj name="Equation" r:id="rId6" imgW="2667000" imgH="431800" progId="Equation.DSMT4">
                  <p:embed/>
                  <p:pic>
                    <p:nvPicPr>
                      <p:cNvPr id="20485" name="Object 8">
                        <a:extLst>
                          <a:ext uri="{FF2B5EF4-FFF2-40B4-BE49-F238E27FC236}">
                            <a16:creationId xmlns:a16="http://schemas.microsoft.com/office/drawing/2014/main" id="{1E9DE60A-9F3F-41A1-8838-325BD9CF8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1" y="2179638"/>
                        <a:ext cx="58324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777" name="Rectangle 9">
            <a:extLst>
              <a:ext uri="{FF2B5EF4-FFF2-40B4-BE49-F238E27FC236}">
                <a16:creationId xmlns:a16="http://schemas.microsoft.com/office/drawing/2014/main" id="{FCC6BAC1-21FA-4FA3-818D-AB97B0FF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0225"/>
            <a:ext cx="8229600" cy="914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23913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19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9888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600">
                <a:ea typeface="宋体" panose="02010600030101010101" pitchFamily="2" charset="-122"/>
              </a:rPr>
              <a:t>For DFT, there is a fast algorithm for computation, FFT (Fast Fourier Transform)</a:t>
            </a:r>
          </a:p>
        </p:txBody>
      </p:sp>
      <p:graphicFrame>
        <p:nvGraphicFramePr>
          <p:cNvPr id="20487" name="Object 10">
            <a:extLst>
              <a:ext uri="{FF2B5EF4-FFF2-40B4-BE49-F238E27FC236}">
                <a16:creationId xmlns:a16="http://schemas.microsoft.com/office/drawing/2014/main" id="{7FADE7F1-17FC-461C-96A4-062D514E9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73426"/>
          <a:ext cx="61642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8" imgW="2819400" imgH="431800" progId="Equation.DSMT4">
                  <p:embed/>
                </p:oleObj>
              </mc:Choice>
              <mc:Fallback>
                <p:oleObj name="Equation" r:id="rId8" imgW="2819400" imgH="431800" progId="Equation.DSMT4">
                  <p:embed/>
                  <p:pic>
                    <p:nvPicPr>
                      <p:cNvPr id="20487" name="Object 10">
                        <a:extLst>
                          <a:ext uri="{FF2B5EF4-FFF2-40B4-BE49-F238E27FC236}">
                            <a16:creationId xmlns:a16="http://schemas.microsoft.com/office/drawing/2014/main" id="{7FADE7F1-17FC-461C-96A4-062D514E9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73426"/>
                        <a:ext cx="616426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1">
            <a:extLst>
              <a:ext uri="{FF2B5EF4-FFF2-40B4-BE49-F238E27FC236}">
                <a16:creationId xmlns:a16="http://schemas.microsoft.com/office/drawing/2014/main" id="{6FCAF75C-2A69-4D9F-A85E-29C5AE7F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306763"/>
            <a:ext cx="106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IDFT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7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a cosine wave 40 times within 2 periods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Aft>
                <a:spcPts val="1800"/>
              </a:spcAft>
            </a:pPr>
            <a:r>
              <a:rPr lang="en-US" altLang="zh-CN" dirty="0">
                <a:solidFill>
                  <a:srgbClr val="FF0000"/>
                </a:solidFill>
              </a:rPr>
              <a:t>Task:</a:t>
            </a:r>
            <a:r>
              <a:rPr lang="en-US" altLang="zh-CN" dirty="0"/>
              <a:t> Determine how many times does the cosine wave oscillates in 40 samples?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Human: </a:t>
            </a:r>
            <a:r>
              <a:rPr lang="en-US" altLang="zh-CN" dirty="0"/>
              <a:t>Counting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Computer: </a:t>
            </a:r>
            <a:r>
              <a:rPr lang="en-US" altLang="zh-CN" dirty="0"/>
              <a:t>Brute force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77190" y="1874016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90" y="1874016"/>
                <a:ext cx="4348755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6" y="1331921"/>
            <a:ext cx="5179753" cy="18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Choose 40 basis signals: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51447" y="1498779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1498779"/>
                <a:ext cx="4348755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51447" y="2551615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2551615"/>
                <a:ext cx="434875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151447" y="3565542"/>
                <a:ext cx="434875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3565542"/>
                <a:ext cx="4348755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51447" y="5528256"/>
                <a:ext cx="449142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47" y="5528256"/>
                <a:ext cx="4491422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1371039"/>
            <a:ext cx="4560352" cy="965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2372517"/>
            <a:ext cx="4560352" cy="9650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3397686"/>
            <a:ext cx="4560352" cy="96501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33749" y="1587841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 periods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85803" y="2640677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period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33750" y="3654604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 periods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71591" y="4689987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66833" y="4689987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19212" y="4695751"/>
            <a:ext cx="174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33749" y="5617318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39 periods</a:t>
            </a:r>
            <a:endParaRPr lang="zh-CN" altLang="en-US" sz="20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5" y="5398132"/>
            <a:ext cx="4560352" cy="9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81" y="4607678"/>
            <a:ext cx="4560352" cy="104610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1" name="组合 10"/>
          <p:cNvGrpSpPr/>
          <p:nvPr/>
        </p:nvGrpSpPr>
        <p:grpSpPr>
          <a:xfrm>
            <a:off x="0" y="1169686"/>
            <a:ext cx="4708741" cy="2458326"/>
            <a:chOff x="850941" y="1339518"/>
            <a:chExt cx="4708741" cy="24583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41" y="2081329"/>
              <a:ext cx="4708741" cy="171651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73003" y="1489495"/>
              <a:ext cx="266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Original signal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370808" y="1339518"/>
                  <a:ext cx="1452385" cy="670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808" y="1339518"/>
                  <a:ext cx="1452385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606627" y="1683375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1683375"/>
                <a:ext cx="2203424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606627" y="2736211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2736211"/>
                <a:ext cx="2203424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606627" y="3750138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3750138"/>
                <a:ext cx="2203424" cy="691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1555635"/>
            <a:ext cx="4560352" cy="9650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2557113"/>
            <a:ext cx="4560352" cy="9650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5" y="3582282"/>
            <a:ext cx="4560352" cy="96501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00358" y="1073635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Basic signals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606627" y="4775307"/>
                <a:ext cx="220342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27" y="4775307"/>
                <a:ext cx="2203424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4424516" y="2076227"/>
            <a:ext cx="958645" cy="4444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4516" y="2654710"/>
            <a:ext cx="958645" cy="3297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409768" y="2736211"/>
            <a:ext cx="973393" cy="13030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09768" y="2875935"/>
            <a:ext cx="973393" cy="22214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2364" y="3972351"/>
            <a:ext cx="37313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Idea: </a:t>
            </a:r>
            <a:r>
              <a:rPr lang="en-US" altLang="zh-CN" sz="2400" dirty="0"/>
              <a:t>Compare how similar is the original signal to each basis signal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272161" y="5903389"/>
            <a:ext cx="5428219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/>
              <a:t>Correlation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015100" y="5682487"/>
                <a:ext cx="3429850" cy="11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00" y="5682487"/>
                <a:ext cx="3429850" cy="11424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1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2" y="3577643"/>
            <a:ext cx="6070467" cy="1630001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62869" y="1999581"/>
                <a:ext cx="4976427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69" y="1999581"/>
                <a:ext cx="4976427" cy="1130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424526" y="1116791"/>
            <a:ext cx="2212261" cy="1906628"/>
            <a:chOff x="4424526" y="1116791"/>
            <a:chExt cx="2212261" cy="1906628"/>
          </a:xfrm>
        </p:grpSpPr>
        <p:sp>
          <p:nvSpPr>
            <p:cNvPr id="8" name="矩形 7"/>
            <p:cNvSpPr/>
            <p:nvPr/>
          </p:nvSpPr>
          <p:spPr>
            <a:xfrm>
              <a:off x="4881714" y="2138516"/>
              <a:ext cx="1651820" cy="8849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44609" y="1577054"/>
              <a:ext cx="5541" cy="53675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424526" y="1116791"/>
              <a:ext cx="2212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Original signal</a:t>
              </a:r>
              <a:endPara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77778" y="1116791"/>
            <a:ext cx="2576718" cy="1905464"/>
            <a:chOff x="6577778" y="1116791"/>
            <a:chExt cx="2576718" cy="1905464"/>
          </a:xfrm>
        </p:grpSpPr>
        <p:sp>
          <p:nvSpPr>
            <p:cNvPr id="9" name="矩形 8"/>
            <p:cNvSpPr/>
            <p:nvPr/>
          </p:nvSpPr>
          <p:spPr>
            <a:xfrm>
              <a:off x="6577778" y="2137352"/>
              <a:ext cx="1489591" cy="8849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13660" y="1116791"/>
              <a:ext cx="2340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en-US" altLang="zh-CN" sz="2400" baseline="300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</a:t>
              </a: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basis signal</a:t>
              </a:r>
              <a:endPara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673285" y="1627636"/>
              <a:ext cx="5541" cy="53675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77" y="3553059"/>
            <a:ext cx="4530400" cy="1651503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18611" y="921451"/>
            <a:ext cx="3243698" cy="2003993"/>
            <a:chOff x="818611" y="921451"/>
            <a:chExt cx="3243698" cy="2003993"/>
          </a:xfrm>
        </p:grpSpPr>
        <p:sp>
          <p:nvSpPr>
            <p:cNvPr id="24" name="矩形 23"/>
            <p:cNvSpPr/>
            <p:nvPr/>
          </p:nvSpPr>
          <p:spPr>
            <a:xfrm>
              <a:off x="3310065" y="2229489"/>
              <a:ext cx="752244" cy="6959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8611" y="921451"/>
              <a:ext cx="30802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Correlation between the basis signal containing 7 periods in </a:t>
              </a:r>
              <a:r>
                <a:rPr lang="en-US" altLang="zh-CN" sz="2000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samples and the original signal</a:t>
              </a:r>
              <a:endPara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743200" y="2244890"/>
              <a:ext cx="391986" cy="25305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959939" y="5711284"/>
                <a:ext cx="355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[39]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9" y="5711284"/>
                <a:ext cx="3554361" cy="400110"/>
              </a:xfrm>
              <a:prstGeom prst="rect">
                <a:avLst/>
              </a:prstGeom>
              <a:blipFill>
                <a:blip r:embed="rId6"/>
                <a:stretch>
                  <a:fillRect l="-1887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specific example, we found …</a:t>
            </a:r>
          </a:p>
          <a:p>
            <a:r>
              <a:rPr lang="en-US" altLang="zh-CN" dirty="0"/>
              <a:t>For the 2</a:t>
            </a:r>
            <a:r>
              <a:rPr lang="en-US" altLang="zh-CN" baseline="30000" dirty="0"/>
              <a:t>nd</a:t>
            </a:r>
            <a:r>
              <a:rPr lang="en-US" altLang="zh-CN" dirty="0"/>
              <a:t> and the 38</a:t>
            </a:r>
            <a:r>
              <a:rPr lang="en-US" altLang="zh-CN" baseline="30000" dirty="0"/>
              <a:t>th</a:t>
            </a:r>
            <a:r>
              <a:rPr lang="en-US" altLang="zh-CN" dirty="0"/>
              <a:t> basis signal, we have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the other basis signals, we have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1881595"/>
                <a:ext cx="7592078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881595"/>
                <a:ext cx="7592078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69556" y="3002176"/>
                <a:ext cx="23272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56" y="3002176"/>
                <a:ext cx="232723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3772" y="4372811"/>
                <a:ext cx="7953844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=0,…,39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≠2,38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4372811"/>
                <a:ext cx="7953844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1184" y="5663020"/>
                <a:ext cx="5509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[39]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4" y="5663020"/>
                <a:ext cx="5509650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52" y="5126810"/>
            <a:ext cx="5725950" cy="16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0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DFT calculate those frequency partials?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3772" y="856989"/>
                <a:ext cx="4200317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856989"/>
                <a:ext cx="4200317" cy="957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74424" y="955400"/>
                <a:ext cx="30802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40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–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signal length –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Original function -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24" y="955400"/>
                <a:ext cx="3080284" cy="707886"/>
              </a:xfrm>
              <a:prstGeom prst="rect">
                <a:avLst/>
              </a:prstGeom>
              <a:blipFill>
                <a:blip r:embed="rId3"/>
                <a:stretch>
                  <a:fillRect l="-1976" t="-517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2878389" y="1821676"/>
            <a:ext cx="5541" cy="5367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43178" y="1875033"/>
            <a:ext cx="263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General notation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82214" y="2418582"/>
                <a:ext cx="3360600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14" y="2418582"/>
                <a:ext cx="3360600" cy="958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774422" y="1761145"/>
            <a:ext cx="3014787" cy="1696217"/>
            <a:chOff x="5736161" y="2182761"/>
            <a:chExt cx="1689186" cy="1200329"/>
          </a:xfrm>
        </p:grpSpPr>
        <p:sp>
          <p:nvSpPr>
            <p:cNvPr id="13" name="矩形 12"/>
            <p:cNvSpPr/>
            <p:nvPr/>
          </p:nvSpPr>
          <p:spPr>
            <a:xfrm>
              <a:off x="5736161" y="2182761"/>
              <a:ext cx="1689186" cy="120032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36161" y="2182762"/>
              <a:ext cx="1689186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DFT Formula: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62911" y="2381428"/>
                <a:ext cx="2837122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11" y="2381428"/>
                <a:ext cx="2837122" cy="958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282214" y="3836184"/>
            <a:ext cx="7506995" cy="1075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951685" y="3894656"/>
                <a:ext cx="605569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85" y="3894656"/>
                <a:ext cx="6055697" cy="958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458074" y="5209240"/>
            <a:ext cx="47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Why using complex numbers?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1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complex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only compare the original signal with cosine basis signals, the </a:t>
            </a:r>
            <a:r>
              <a:rPr lang="en-US" altLang="zh-CN" dirty="0">
                <a:solidFill>
                  <a:srgbClr val="FF0000"/>
                </a:solidFill>
              </a:rPr>
              <a:t>phase</a:t>
            </a:r>
            <a:r>
              <a:rPr lang="en-US" altLang="zh-CN" dirty="0"/>
              <a:t> information will be lost</a:t>
            </a:r>
          </a:p>
          <a:p>
            <a:endParaRPr lang="en-US" altLang="zh-CN" dirty="0"/>
          </a:p>
          <a:p>
            <a:r>
              <a:rPr lang="en-US" altLang="zh-CN" dirty="0"/>
              <a:t>A phase shift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3" y="2837100"/>
            <a:ext cx="4560352" cy="1484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44124" y="3289990"/>
                <a:ext cx="48129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=0,1,…,39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24" y="3289990"/>
                <a:ext cx="4812920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4341" y="4742413"/>
                <a:ext cx="6253057" cy="95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1" y="4742413"/>
                <a:ext cx="6253057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14341" y="5700304"/>
                <a:ext cx="5509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[39]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1" y="5700304"/>
                <a:ext cx="550965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3998"/>
          <a:stretch/>
        </p:blipFill>
        <p:spPr>
          <a:xfrm>
            <a:off x="7093975" y="4816980"/>
            <a:ext cx="4881716" cy="15444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344124" y="1552467"/>
            <a:ext cx="6133773" cy="1284633"/>
            <a:chOff x="5344124" y="1552467"/>
            <a:chExt cx="6133773" cy="1284633"/>
          </a:xfrm>
        </p:grpSpPr>
        <p:sp>
          <p:nvSpPr>
            <p:cNvPr id="14" name="矩形 13"/>
            <p:cNvSpPr/>
            <p:nvPr/>
          </p:nvSpPr>
          <p:spPr>
            <a:xfrm>
              <a:off x="5344125" y="1552467"/>
              <a:ext cx="6133772" cy="12846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will generate exactly the same </a:t>
              </a:r>
              <a:r>
                <a:rPr lang="en-US" altLang="zh-CN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array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344124" y="1565315"/>
                  <a:ext cx="2573525" cy="783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124" y="1565315"/>
                  <a:ext cx="2573525" cy="7838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82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Words>1248</Words>
  <Application>Microsoft Office PowerPoint</Application>
  <PresentationFormat>宽屏</PresentationFormat>
  <Paragraphs>260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ＭＳ Ｐゴシック</vt:lpstr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Equation</vt:lpstr>
      <vt:lpstr>Discrete Fourier Transform</vt:lpstr>
      <vt:lpstr>What does DFT do?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How does DFT calculate those frequency partials?</vt:lpstr>
      <vt:lpstr>Why complex numbers?</vt:lpstr>
      <vt:lpstr>Why complex numbers?</vt:lpstr>
      <vt:lpstr>Why complex numbers?</vt:lpstr>
      <vt:lpstr>Why complex numbers?</vt:lpstr>
      <vt:lpstr>Fourier Series</vt:lpstr>
      <vt:lpstr>Fourier Series</vt:lpstr>
      <vt:lpstr>Fourier Series</vt:lpstr>
      <vt:lpstr>Fourier Transforms</vt:lpstr>
      <vt:lpstr>Fourier Series</vt:lpstr>
      <vt:lpstr>Fourier Series</vt:lpstr>
      <vt:lpstr>From Fourier Series to Fourier Transforms</vt:lpstr>
      <vt:lpstr>From Fourier Series to Fourier Transforms</vt:lpstr>
      <vt:lpstr>From Fourier Series to Fourier Transforms</vt:lpstr>
      <vt:lpstr>From Fourier Series to Fourier Transforms</vt:lpstr>
      <vt:lpstr>From Fourier Series to Fourier Transforms</vt:lpstr>
      <vt:lpstr>From Fourier Series to Fourier Transforms</vt:lpstr>
      <vt:lpstr>From Fourier Series to Fourier Transforms</vt:lpstr>
      <vt:lpstr>From Fourier Series to Fourier Transforms</vt:lpstr>
      <vt:lpstr>Discrete Fourier Transform (DFT) in 1D Case</vt:lpstr>
      <vt:lpstr>Discrete Fourier Transform (DFT) in 1D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540</cp:revision>
  <dcterms:created xsi:type="dcterms:W3CDTF">2020-07-30T07:48:25Z</dcterms:created>
  <dcterms:modified xsi:type="dcterms:W3CDTF">2022-09-26T13:08:59Z</dcterms:modified>
</cp:coreProperties>
</file>