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11" autoAdjust="0"/>
  </p:normalViewPr>
  <p:slideViewPr>
    <p:cSldViewPr snapToGrid="0">
      <p:cViewPr varScale="1">
        <p:scale>
          <a:sx n="70" d="100"/>
          <a:sy n="70" d="100"/>
        </p:scale>
        <p:origin x="5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9AA2-9184-4FD8-85F6-F3AB8DE8AA23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BBFFC-21AA-48E1-BBEA-3CD4665B2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0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y1 =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fft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(signal1,8);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fft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(signal1,16);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fft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(signal1,32);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y4 =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fft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(signal1,64);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8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fs=16000;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t1=0:1/fs:1-1/fs;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y1 = sin(2*pi*440*t1);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t2=0:1/fs:2-1/fs;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y2 = sin(2*pi*660*t2);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y3 = [y1 y2];</a:t>
            </a:r>
          </a:p>
          <a:p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audiowrite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('440-660hz-sound.wav', y, fs);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spectrogram(y3,256,240,256,16000,'yaxis');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5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3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specify </a:t>
            </a:r>
            <a:r>
              <a:rPr lang="en-US" altLang="zh-CN" dirty="0" err="1"/>
              <a:t>noverlap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empty, then </a:t>
            </a:r>
            <a:r>
              <a:rPr lang="en-US" altLang="zh-CN" dirty="0"/>
              <a:t>spectrogram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uses a number that produces 50% overlap between segments.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BBFFC-21AA-48E1-BBEA-3CD4665B2D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6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 userDrawn="1"/>
        </p:nvSpPr>
        <p:spPr>
          <a:xfrm>
            <a:off x="3180" y="6459786"/>
            <a:ext cx="12188825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4" y="6399635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A7B787-18E2-44D7-B774-6CC54B389EB4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77AB6-A536-43F3-9826-6CD10DB7A8A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06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72A7EB-9AB4-4B30-988D-85F033EA7FD3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49EC9-DD13-454A-BEC9-CFD8877B7E7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4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FC6185-EF0B-4D5D-B802-CCFF3CBE2328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912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0FE1A20-854F-4752-8431-01006330E4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51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3882" indent="-339717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091" indent="-333366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228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CB390-B355-4D3F-AD23-03B188E146A9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C3B0A-9A00-4550-ACAD-06E36F74457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795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41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A549EF-D2EE-4450-9E21-48E712CA21AE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5E233-F18C-4DC5-93D6-052FE4DA490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38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DC1D88-1914-415C-999F-BED9629D92A4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A789B-D082-4F85-A170-B06446C3BDF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972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4AF493-AAAA-4D62-AF42-1A8C95D49560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527AC-74EB-4EE5-94EE-190C0152E5D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490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AE7A52-1148-45C5-907D-D75BF38D5D27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1F828-2D39-48F5-B4EE-EC7CCB58113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175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3" y="731520"/>
            <a:ext cx="6679191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450C6C1-3A05-42C8-AA47-3709D3733B9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637052"/>
                </a:solidFill>
              </a:rPr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D47578-4A8C-4275-B392-43F1AAA4A0B6}" type="slidenum">
              <a:rPr lang="zh-TW" altLang="en-US" smtClean="0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6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FF93FE-6C95-482E-91CE-3B92E3250C70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462DA-4C31-479E-96E8-20A498E018B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977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3772" y="116789"/>
            <a:ext cx="10694125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2" y="856989"/>
            <a:ext cx="10694125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9D084F-7581-4643-A243-CF6CADA94DCC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C2C3DE-445A-4A22-8308-9ED99E09161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783772" y="796832"/>
            <a:ext cx="106941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3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0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00" indent="-331780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091" indent="-333366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3.emf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7.emf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6.emf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1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7.emf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Fourier Transform II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/>
              <a:t>School of software engineering</a:t>
            </a:r>
          </a:p>
          <a:p>
            <a:r>
              <a:rPr lang="en-US" dirty="0" err="1"/>
              <a:t>Tongji</a:t>
            </a:r>
            <a:r>
              <a:rPr lang="en-US" dirty="0"/>
              <a:t> university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165" y="-17889"/>
            <a:ext cx="699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Slides come from https://www.bilibili.com/video/av44600709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2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6" y="845628"/>
            <a:ext cx="5842954" cy="43638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46400" y="785475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Time domain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0" y="1692618"/>
                <a:ext cx="1335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=256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92618"/>
                <a:ext cx="13353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" y="3842758"/>
                <a:ext cx="1335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=220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842758"/>
                <a:ext cx="13353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2"/>
          <a:stretch/>
        </p:blipFill>
        <p:spPr>
          <a:xfrm>
            <a:off x="6429826" y="845628"/>
            <a:ext cx="5341214" cy="436386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222318" y="785475"/>
                <a:ext cx="17562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FFT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=256</m:t>
                    </m:r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318" y="785475"/>
                <a:ext cx="1756229" cy="400110"/>
              </a:xfrm>
              <a:prstGeom prst="rect">
                <a:avLst/>
              </a:prstGeom>
              <a:blipFill>
                <a:blip r:embed="rId6"/>
                <a:stretch>
                  <a:fillRect l="-3125" t="-153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/>
          <p:nvPr/>
        </p:nvCxnSpPr>
        <p:spPr>
          <a:xfrm>
            <a:off x="7866743" y="3410857"/>
            <a:ext cx="13788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216126" y="3226191"/>
            <a:ext cx="175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29825" y="4328203"/>
            <a:ext cx="5048071" cy="592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843553" y="3953087"/>
            <a:ext cx="223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  Leakage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3750" y="5567052"/>
            <a:ext cx="9414167" cy="8249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318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It seems less harmless if we only want to identify the frequency</a:t>
            </a:r>
          </a:p>
          <a:p>
            <a:pPr marL="4318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But if we want to reconstruct the signal with the frequency representation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7" t="52461" r="19544" b="9427"/>
          <a:stretch/>
        </p:blipFill>
        <p:spPr>
          <a:xfrm>
            <a:off x="5405925" y="3138212"/>
            <a:ext cx="3927305" cy="16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1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Windowing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0" y="1426107"/>
            <a:ext cx="5235194" cy="390995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878" y="2263147"/>
            <a:ext cx="4560352" cy="2092219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5708706" y="3309257"/>
            <a:ext cx="982380" cy="0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803150" y="1129881"/>
            <a:ext cx="216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Hanning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Window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1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Windowing</a:t>
            </a:r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3" y="1135821"/>
            <a:ext cx="5731554" cy="428066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3" name="文本框 2"/>
          <p:cNvSpPr txBox="1"/>
          <p:nvPr/>
        </p:nvSpPr>
        <p:spPr>
          <a:xfrm>
            <a:off x="4062334" y="3276151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Blackman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62334" y="4564087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Hanning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516380" y="3257592"/>
            <a:ext cx="989208" cy="0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756079" y="2718552"/>
            <a:ext cx="749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FFT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6"/>
          <a:stretch/>
        </p:blipFill>
        <p:spPr>
          <a:xfrm>
            <a:off x="6505588" y="1135821"/>
            <a:ext cx="5374707" cy="4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9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Analyzing Long Signals by Short-Time Fourier Transform (STFT) </a:t>
            </a:r>
            <a:endParaRPr lang="zh-CN" altLang="en-US" sz="6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215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does STFT do?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Producing a </a:t>
            </a:r>
            <a:r>
              <a:rPr lang="en-US" altLang="zh-CN" dirty="0">
                <a:solidFill>
                  <a:srgbClr val="FF0000"/>
                </a:solidFill>
              </a:rPr>
              <a:t>spectrogram</a:t>
            </a:r>
            <a:r>
              <a:rPr lang="en-US" altLang="zh-CN" dirty="0"/>
              <a:t> for a long, non-stationary audio signal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7CB390-B355-4D3F-AD23-03B188E146A9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BC3B0A-9A00-4550-ACAD-06E36F744573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8" name="440-660hz-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4761" y="1820056"/>
            <a:ext cx="609600" cy="609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5" y="1820056"/>
            <a:ext cx="5694454" cy="425295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2572" y="4193628"/>
            <a:ext cx="9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440HZ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86187" y="4051739"/>
            <a:ext cx="96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660HZ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38" y="2664372"/>
            <a:ext cx="5102717" cy="317583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360817" y="2204109"/>
            <a:ext cx="426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FFT spectrum on the entire signal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9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7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39" y="1454482"/>
            <a:ext cx="5055673" cy="37758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STFT steps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55" y="996748"/>
            <a:ext cx="4560352" cy="145968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8200" y="1663701"/>
            <a:ext cx="476250" cy="9906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5400000">
            <a:off x="1013038" y="1335001"/>
            <a:ext cx="126572" cy="456947"/>
          </a:xfrm>
          <a:prstGeom prst="leftBrace">
            <a:avLst>
              <a:gd name="adj1" fmla="val 49722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1499" y="1054522"/>
            <a:ext cx="4016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length (typically 10-25ms)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曲线连接符 13"/>
          <p:cNvCxnSpPr>
            <a:stCxn id="8" idx="2"/>
          </p:cNvCxnSpPr>
          <p:nvPr/>
        </p:nvCxnSpPr>
        <p:spPr>
          <a:xfrm rot="5400000">
            <a:off x="6318748" y="1089595"/>
            <a:ext cx="828843" cy="356252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endCxn id="8" idx="0"/>
          </p:cNvCxnSpPr>
          <p:nvPr/>
        </p:nvCxnSpPr>
        <p:spPr>
          <a:xfrm rot="16200000" flipH="1">
            <a:off x="4691821" y="-2825861"/>
            <a:ext cx="117414" cy="7527805"/>
          </a:xfrm>
          <a:prstGeom prst="curvedConnector3">
            <a:avLst>
              <a:gd name="adj1" fmla="val -33538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508991" y="3194435"/>
            <a:ext cx="3111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Multiplied by the window function values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曲线连接符 60"/>
          <p:cNvCxnSpPr/>
          <p:nvPr/>
        </p:nvCxnSpPr>
        <p:spPr>
          <a:xfrm>
            <a:off x="4939207" y="3372033"/>
            <a:ext cx="12700" cy="1070872"/>
          </a:xfrm>
          <a:prstGeom prst="curvedConnector3">
            <a:avLst>
              <a:gd name="adj1" fmla="val 396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5538840" y="3749241"/>
            <a:ext cx="311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Calculate FFT spectrum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507693" y="4362486"/>
            <a:ext cx="4664555" cy="8249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Get the spectrum array for the 1</a:t>
            </a:r>
            <a:r>
              <a:rPr lang="en-US" altLang="zh-CN" sz="2000" baseline="30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st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frame:</a:t>
            </a:r>
          </a:p>
          <a:p>
            <a:pPr marL="88900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[0 0 … 29.9 33.2 36.6 40.0 …] 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83323" y="1663701"/>
            <a:ext cx="476250" cy="9906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1500880" y="2454246"/>
            <a:ext cx="4016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hop size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507692" y="5333001"/>
            <a:ext cx="4664555" cy="5948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Get the spectrum array for the 2</a:t>
            </a:r>
            <a:r>
              <a:rPr lang="en-US" altLang="zh-CN" sz="2000" baseline="30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nd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frame: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7474149" y="6007685"/>
            <a:ext cx="487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4" grpId="0" animBg="1"/>
      <p:bldP spid="101" grpId="0" animBg="1"/>
      <p:bldP spid="102" grpId="0"/>
      <p:bldP spid="103" grpId="0" animBg="1"/>
      <p:bldP spid="10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STFT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91" y="1008409"/>
            <a:ext cx="9505950" cy="5372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61762" y="5103436"/>
            <a:ext cx="7033954" cy="14356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/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Questions</a:t>
            </a:r>
          </a:p>
          <a:p>
            <a:pPr marL="4318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What is the unit of the horizontal/vertical axis?</a:t>
            </a:r>
          </a:p>
          <a:p>
            <a:pPr marL="4318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What will happen if we increase/decrease the frame length?</a:t>
            </a:r>
          </a:p>
          <a:p>
            <a:pPr marL="4318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What will happen if we change 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the hop size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?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Changing window size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22FF031-B572-4C35-9F02-6B93745F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6C084AF-BE75-4A67-8E63-805BA4A4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10" y="1388763"/>
            <a:ext cx="3705358" cy="284425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E57AB11-5417-4571-A47E-B6EDD4DC4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979" y="1388762"/>
            <a:ext cx="3651119" cy="284425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12377A2-B1C5-4405-AD7B-C7552EBA9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737" y="1388762"/>
            <a:ext cx="3689012" cy="284425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99348" y="4532402"/>
            <a:ext cx="1671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W= 256, overlap= 160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99460" y="4532402"/>
            <a:ext cx="1779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W= 512, overlap= 160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92859" y="4532402"/>
            <a:ext cx="1867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W= 1024, overlap= 160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506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Changing hop size 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416"/>
            <a:ext cx="4560352" cy="340593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85" y="977397"/>
            <a:ext cx="4560352" cy="34059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687" y="977397"/>
            <a:ext cx="4560352" cy="340593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14618" y="4532402"/>
            <a:ext cx="1719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W=1024, overlap= 10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84765" y="4532402"/>
            <a:ext cx="1857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W=1024, overlap=512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92859" y="4532402"/>
            <a:ext cx="1867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W=1024, overlap=960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1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Zero Padding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4294967295"/>
          </p:nvPr>
        </p:nvSpPr>
        <p:spPr>
          <a:xfrm>
            <a:off x="1097280" y="4453128"/>
            <a:ext cx="10058400" cy="1143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14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Zero padding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2"/>
          <a:stretch/>
        </p:blipFill>
        <p:spPr>
          <a:xfrm>
            <a:off x="4783747" y="812139"/>
            <a:ext cx="7283333" cy="1327184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7"/>
          <a:stretch/>
        </p:blipFill>
        <p:spPr>
          <a:xfrm>
            <a:off x="4783747" y="2154626"/>
            <a:ext cx="7223373" cy="13254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0"/>
          <a:stretch/>
        </p:blipFill>
        <p:spPr>
          <a:xfrm>
            <a:off x="4783747" y="3480102"/>
            <a:ext cx="7298324" cy="13355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0"/>
          <a:stretch/>
        </p:blipFill>
        <p:spPr>
          <a:xfrm>
            <a:off x="4783745" y="4828009"/>
            <a:ext cx="7298325" cy="133551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578784" y="1200643"/>
            <a:ext cx="1002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78784" y="2543130"/>
            <a:ext cx="1002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8784" y="3847705"/>
            <a:ext cx="1002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78784" y="5188484"/>
            <a:ext cx="1002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00885" y="5242744"/>
                <a:ext cx="4187661" cy="139960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By padding zeros, we increase 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Since 1 bin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HZ, we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increase the frequency resolution</a:t>
                </a:r>
                <a:endPara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85" y="5242744"/>
                <a:ext cx="4187661" cy="1399609"/>
              </a:xfrm>
              <a:prstGeom prst="rect">
                <a:avLst/>
              </a:prstGeom>
              <a:blipFill>
                <a:blip r:embed="rId7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66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Zero padding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83772" y="1020712"/>
                <a:ext cx="44552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∗440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∗441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1020712"/>
                <a:ext cx="4455259" cy="307777"/>
              </a:xfrm>
              <a:prstGeom prst="rect">
                <a:avLst/>
              </a:prstGeom>
              <a:blipFill>
                <a:blip r:embed="rId2"/>
                <a:stretch>
                  <a:fillRect l="-1507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2877861"/>
            <a:ext cx="4560352" cy="1759734"/>
          </a:xfr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43" y="2877861"/>
            <a:ext cx="4560352" cy="175973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5030586"/>
            <a:ext cx="4560352" cy="176784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43" y="5030586"/>
            <a:ext cx="4560352" cy="176784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43" y="5030586"/>
            <a:ext cx="4560352" cy="1767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83772" y="1446071"/>
                <a:ext cx="35675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0" dirty="0"/>
                  <a:t>Given a sample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=4410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𝐻𝑍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1446071"/>
                <a:ext cx="3567580" cy="307777"/>
              </a:xfrm>
              <a:prstGeom prst="rect">
                <a:avLst/>
              </a:prstGeom>
              <a:blipFill>
                <a:blip r:embed="rId8"/>
                <a:stretch>
                  <a:fillRect l="-4444" t="-25490" r="-1368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716924" y="1920648"/>
                <a:ext cx="8072595" cy="527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∗440∗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4410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∗441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4410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=0,…,4409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24" y="1920648"/>
                <a:ext cx="8072595" cy="5271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483576" y="2682892"/>
                <a:ext cx="11570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=4410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576" y="2682892"/>
                <a:ext cx="1157048" cy="307777"/>
              </a:xfrm>
              <a:prstGeom prst="rect">
                <a:avLst/>
              </a:prstGeom>
              <a:blipFill>
                <a:blip r:embed="rId10"/>
                <a:stretch>
                  <a:fillRect l="-4737" r="-4211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210995" y="2682893"/>
                <a:ext cx="11570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=8192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995" y="2682893"/>
                <a:ext cx="1157048" cy="307777"/>
              </a:xfrm>
              <a:prstGeom prst="rect">
                <a:avLst/>
              </a:prstGeom>
              <a:blipFill>
                <a:blip r:embed="rId12"/>
                <a:stretch>
                  <a:fillRect l="-5263" r="-368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485424" y="4832562"/>
                <a:ext cx="12997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424" y="4832562"/>
                <a:ext cx="1299715" cy="307777"/>
              </a:xfrm>
              <a:prstGeom prst="rect">
                <a:avLst/>
              </a:prstGeom>
              <a:blipFill>
                <a:blip r:embed="rId13"/>
                <a:stretch>
                  <a:fillRect l="-4225" r="-3756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210995" y="4759899"/>
                <a:ext cx="12997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=32768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995" y="4759899"/>
                <a:ext cx="1299715" cy="307777"/>
              </a:xfrm>
              <a:prstGeom prst="rect">
                <a:avLst/>
              </a:prstGeom>
              <a:blipFill>
                <a:blip r:embed="rId14"/>
                <a:stretch>
                  <a:fillRect l="-4225" r="-3756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5036735" y="4329818"/>
            <a:ext cx="82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cs typeface="Times New Roman" panose="02020603050405020304" pitchFamily="18" charset="0"/>
              </a:rPr>
              <a:t>HZ</a:t>
            </a:r>
            <a:endParaRPr lang="zh-CN" altLang="en-US" sz="1600" i="1" dirty="0"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682831" y="4561180"/>
            <a:ext cx="82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cs typeface="Times New Roman" panose="02020603050405020304" pitchFamily="18" charset="0"/>
              </a:rPr>
              <a:t>HZ</a:t>
            </a:r>
            <a:endParaRPr lang="zh-CN" altLang="en-US" sz="1600" i="1" dirty="0"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36735" y="6490653"/>
            <a:ext cx="82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cs typeface="Times New Roman" panose="02020603050405020304" pitchFamily="18" charset="0"/>
              </a:rPr>
              <a:t>HZ</a:t>
            </a:r>
            <a:endParaRPr lang="zh-CN" altLang="en-US" sz="1600" i="1" dirty="0"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713017" y="4329817"/>
            <a:ext cx="82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cs typeface="Times New Roman" panose="02020603050405020304" pitchFamily="18" charset="0"/>
              </a:rPr>
              <a:t>HZ</a:t>
            </a:r>
            <a:endParaRPr lang="zh-CN" altLang="en-US" sz="1600" i="1" dirty="0"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713017" y="6490653"/>
            <a:ext cx="82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cs typeface="Times New Roman" panose="02020603050405020304" pitchFamily="18" charset="0"/>
              </a:rPr>
              <a:t>HZ</a:t>
            </a:r>
            <a:endParaRPr lang="zh-CN" altLang="en-US" sz="1600" i="1" dirty="0"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EBBF7D-A722-4F8E-BBF8-A50A0E7F93C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222" y="804748"/>
            <a:ext cx="2357253" cy="18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1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Zero padding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2" y="1898281"/>
            <a:ext cx="6037904" cy="2029257"/>
          </a:xfr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54" y="1902335"/>
            <a:ext cx="6037904" cy="201852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2" y="4251620"/>
            <a:ext cx="6037904" cy="202925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55" y="4251620"/>
            <a:ext cx="6037904" cy="20292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105929" y="1081558"/>
                <a:ext cx="17538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=16384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929" y="1081558"/>
                <a:ext cx="175384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01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FFT (Fast-Fourier-Transform)?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FFT is not one algorithm, many scientists have invented different FFTs</a:t>
            </a:r>
          </a:p>
          <a:p>
            <a:r>
              <a:rPr lang="en-US" altLang="zh-CN" dirty="0"/>
              <a:t>However, today it mostly refers to the algorithm published by </a:t>
            </a:r>
            <a:r>
              <a:rPr lang="en-US" altLang="zh-CN" i="1" dirty="0"/>
              <a:t>James Cooley </a:t>
            </a:r>
            <a:r>
              <a:rPr lang="en-US" altLang="zh-CN" dirty="0"/>
              <a:t>and </a:t>
            </a:r>
            <a:r>
              <a:rPr lang="en-US" altLang="zh-CN" i="1" dirty="0"/>
              <a:t>John Tukey</a:t>
            </a:r>
            <a:r>
              <a:rPr lang="en-US" altLang="zh-CN" dirty="0"/>
              <a:t> in 1965 for the purpose of detecting the Soviet Union nuclear test from offshore sensors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1026" name="Picture 2" descr="F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29" y="2985738"/>
            <a:ext cx="4204899" cy="294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961" y="3113972"/>
            <a:ext cx="3831153" cy="28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1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FFT (Fast-Fourier-Transform)?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If we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decomposed until length 2 DFTs!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8" name="文本框 7"/>
          <p:cNvSpPr txBox="1"/>
          <p:nvPr/>
        </p:nvSpPr>
        <p:spPr>
          <a:xfrm>
            <a:off x="864519" y="1468412"/>
            <a:ext cx="224552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DFT with length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602303" y="1081353"/>
                <a:ext cx="7699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303" y="1081353"/>
                <a:ext cx="769954" cy="307777"/>
              </a:xfrm>
              <a:prstGeom prst="rect">
                <a:avLst/>
              </a:prstGeom>
              <a:blipFill>
                <a:blip r:embed="rId3"/>
                <a:stretch>
                  <a:fillRect l="-7937" t="-1961" r="-1269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170801" y="1028230"/>
                <a:ext cx="233296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DFT with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01" y="1028230"/>
                <a:ext cx="2332964" cy="400110"/>
              </a:xfrm>
              <a:prstGeom prst="rect">
                <a:avLst/>
              </a:prstGeom>
              <a:blipFill>
                <a:blip r:embed="rId4"/>
                <a:stretch>
                  <a:fillRect l="-2338" t="-5970" b="-268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170801" y="1954131"/>
                <a:ext cx="233296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DFT with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01" y="1954131"/>
                <a:ext cx="2332964" cy="400110"/>
              </a:xfrm>
              <a:prstGeom prst="rect">
                <a:avLst/>
              </a:prstGeom>
              <a:blipFill>
                <a:blip r:embed="rId5"/>
                <a:stretch>
                  <a:fillRect l="-2338" t="-5970" b="-268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/>
          <p:cNvCxnSpPr>
            <a:stCxn id="8" idx="3"/>
          </p:cNvCxnSpPr>
          <p:nvPr/>
        </p:nvCxnSpPr>
        <p:spPr>
          <a:xfrm flipV="1">
            <a:off x="3110041" y="1665517"/>
            <a:ext cx="1963609" cy="29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0" idx="1"/>
          </p:cNvCxnSpPr>
          <p:nvPr/>
        </p:nvCxnSpPr>
        <p:spPr>
          <a:xfrm flipV="1">
            <a:off x="5073650" y="1228285"/>
            <a:ext cx="2097151" cy="437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11" idx="1"/>
          </p:cNvCxnSpPr>
          <p:nvPr/>
        </p:nvCxnSpPr>
        <p:spPr>
          <a:xfrm>
            <a:off x="5073650" y="1665517"/>
            <a:ext cx="2097151" cy="488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387777" y="1147584"/>
                <a:ext cx="16858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777" y="1147584"/>
                <a:ext cx="1685873" cy="400110"/>
              </a:xfrm>
              <a:prstGeom prst="rect">
                <a:avLst/>
              </a:prstGeom>
              <a:blipFill>
                <a:blip r:embed="rId6"/>
                <a:stretch>
                  <a:fillRect l="-3986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9720877" y="1120563"/>
                <a:ext cx="720197" cy="311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877" y="1120563"/>
                <a:ext cx="720197" cy="311367"/>
              </a:xfrm>
              <a:prstGeom prst="rect">
                <a:avLst/>
              </a:prstGeom>
              <a:blipFill>
                <a:blip r:embed="rId7"/>
                <a:stretch>
                  <a:fillRect l="-8475" t="-3922" r="-13559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9720876" y="1998502"/>
                <a:ext cx="720197" cy="311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876" y="1998502"/>
                <a:ext cx="720197" cy="311367"/>
              </a:xfrm>
              <a:prstGeom prst="rect">
                <a:avLst/>
              </a:prstGeom>
              <a:blipFill>
                <a:blip r:embed="rId8"/>
                <a:stretch>
                  <a:fillRect l="-8475" t="-3922" r="-13559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9923036" y="1508326"/>
            <a:ext cx="540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Accelerate clusters with flattened butterflies | Data Science ..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2" y="3579108"/>
            <a:ext cx="3810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130834" y="3915256"/>
                <a:ext cx="4310240" cy="82495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/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When</a:t>
                </a:r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, the time complexity of the algorithm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Arial" panose="020B0604020202020204" pitchFamily="34" charset="0"/>
                  </a:rPr>
                  <a:t> </a:t>
                </a:r>
                <a:endPara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34" y="3915256"/>
                <a:ext cx="4310240" cy="824955"/>
              </a:xfrm>
              <a:prstGeom prst="rect">
                <a:avLst/>
              </a:prstGeom>
              <a:blipFill>
                <a:blip r:embed="rId10"/>
                <a:stretch>
                  <a:fillRect b="-3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91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009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 to now, we assume that the signal oscillates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/>
              <a:t> periods, where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/>
              <a:t> is an integer</a:t>
            </a:r>
          </a:p>
          <a:p>
            <a:r>
              <a:rPr lang="en-US" altLang="zh-CN" dirty="0"/>
              <a:t>Problem with non-integer periods: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F75C-84BC-43C5-8B40-8F5C257D7CC2}" type="datetime1">
              <a:rPr lang="en-US" altLang="zh-TW" smtClean="0"/>
              <a:pPr>
                <a:defRPr/>
              </a:pPr>
              <a:t>9/26/2022</a:t>
            </a:fld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Human Computer Interaction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D4CCB-73CB-499F-9483-72A1F6A46DBE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547623" y="2590882"/>
                <a:ext cx="5166671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∗4∗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256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=0,1,…255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623" y="2590882"/>
                <a:ext cx="5166671" cy="5442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547623" y="4690453"/>
                <a:ext cx="5172634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∗4∗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256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=0,1,…219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623" y="4690453"/>
                <a:ext cx="5172634" cy="544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32" y="1876138"/>
            <a:ext cx="5842954" cy="4363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377339" y="5827520"/>
                <a:ext cx="5158874" cy="82495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/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If we sample 256 points and do FFT, the peak should appear at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[4]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 for both signals </a:t>
                </a:r>
                <a:endPara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339" y="5827520"/>
                <a:ext cx="5158874" cy="824955"/>
              </a:xfrm>
              <a:prstGeom prst="rect">
                <a:avLst/>
              </a:prstGeom>
              <a:blipFill>
                <a:blip r:embed="rId5"/>
                <a:stretch>
                  <a:fillRect r="-2002" b="-3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15398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8E2CEDC-0980-4B0E-8298-101051342058}" vid="{9EBC82F2-6DA7-4229-ABAA-8A09377D7A8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17502</TotalTime>
  <Words>706</Words>
  <Application>Microsoft Office PowerPoint</Application>
  <PresentationFormat>宽屏</PresentationFormat>
  <Paragraphs>161</Paragraphs>
  <Slides>18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新細明體</vt:lpstr>
      <vt:lpstr>等线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主题1</vt:lpstr>
      <vt:lpstr>Discrete Fourier Transform II</vt:lpstr>
      <vt:lpstr>Zero Padding</vt:lpstr>
      <vt:lpstr>Zero padding</vt:lpstr>
      <vt:lpstr>Zero padding</vt:lpstr>
      <vt:lpstr>Zero padding</vt:lpstr>
      <vt:lpstr>What is FFT (Fast-Fourier-Transform)?</vt:lpstr>
      <vt:lpstr>What is FFT (Fast-Fourier-Transform)?</vt:lpstr>
      <vt:lpstr>Windowing</vt:lpstr>
      <vt:lpstr>Windowing</vt:lpstr>
      <vt:lpstr>Windowing</vt:lpstr>
      <vt:lpstr>Windowing</vt:lpstr>
      <vt:lpstr>Windowing</vt:lpstr>
      <vt:lpstr>Analyzing Long Signals by Short-Time Fourier Transform (STFT) </vt:lpstr>
      <vt:lpstr>What does STFT do?</vt:lpstr>
      <vt:lpstr>STFT steps</vt:lpstr>
      <vt:lpstr>STFT steps</vt:lpstr>
      <vt:lpstr>Changing window size </vt:lpstr>
      <vt:lpstr>Changing hop size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Voice Signals</dc:title>
  <dc:creator>Ying</dc:creator>
  <cp:lastModifiedBy>Ying SHEN</cp:lastModifiedBy>
  <cp:revision>679</cp:revision>
  <dcterms:created xsi:type="dcterms:W3CDTF">2020-07-30T07:48:25Z</dcterms:created>
  <dcterms:modified xsi:type="dcterms:W3CDTF">2022-09-26T13:19:11Z</dcterms:modified>
</cp:coreProperties>
</file>