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9" r:id="rId14"/>
    <p:sldId id="310" r:id="rId15"/>
    <p:sldId id="311" r:id="rId16"/>
    <p:sldId id="312" r:id="rId17"/>
    <p:sldId id="340" r:id="rId18"/>
    <p:sldId id="313" r:id="rId19"/>
    <p:sldId id="314" r:id="rId20"/>
    <p:sldId id="315" r:id="rId21"/>
    <p:sldId id="356" r:id="rId22"/>
    <p:sldId id="359" r:id="rId23"/>
    <p:sldId id="360" r:id="rId24"/>
    <p:sldId id="361" r:id="rId25"/>
    <p:sldId id="324" r:id="rId26"/>
    <p:sldId id="362" r:id="rId27"/>
    <p:sldId id="373" r:id="rId28"/>
    <p:sldId id="374" r:id="rId29"/>
    <p:sldId id="343" r:id="rId30"/>
    <p:sldId id="363" r:id="rId31"/>
    <p:sldId id="346" r:id="rId32"/>
    <p:sldId id="345" r:id="rId33"/>
    <p:sldId id="347" r:id="rId34"/>
    <p:sldId id="366" r:id="rId35"/>
    <p:sldId id="328" r:id="rId36"/>
    <p:sldId id="335" r:id="rId37"/>
    <p:sldId id="336" r:id="rId38"/>
    <p:sldId id="337" r:id="rId39"/>
    <p:sldId id="338" r:id="rId40"/>
    <p:sldId id="33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E48312"/>
    <a:srgbClr val="FBE6CE"/>
    <a:srgbClr val="00CC00"/>
    <a:srgbClr val="3333FF"/>
    <a:srgbClr val="FF0066"/>
    <a:srgbClr val="FFCCFF"/>
    <a:srgbClr val="CC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22" autoAdjust="0"/>
  </p:normalViewPr>
  <p:slideViewPr>
    <p:cSldViewPr snapToGrid="0">
      <p:cViewPr varScale="1">
        <p:scale>
          <a:sx n="79" d="100"/>
          <a:sy n="79" d="100"/>
        </p:scale>
        <p:origin x="1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_limin/article/details/8104841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https://blog.csdn.net/lin_limin/article/details/81048411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1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</a:t>
            </a:r>
            <a:r>
              <a:rPr lang="en-US" altLang="zh-CN" dirty="0"/>
              <a:t>Mean-Shift</a:t>
            </a:r>
            <a:r>
              <a:rPr lang="zh-CN" altLang="en-US"/>
              <a:t>算法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A4AD1-2502-46F7-8217-3ED57B0BF13F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145C5-6C86-4F3E-8859-C238D769D98E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CEA40-8D19-4EE0-9C7C-9DB1439EA308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7C1D5C2-0FCF-4A27-B75D-1CED89CB7297}" type="datetime1">
              <a:rPr lang="en-US" altLang="en-US" smtClean="0"/>
              <a:t>11/28/2022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77F1C-5E99-4DBB-9EB9-2B7924956584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070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D733D-56CC-4FC2-9F29-FF7D7266FA73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06E768-6AD1-48CD-B15E-14B40548B181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1868DB-126F-418B-B37B-9749563D4D1D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C7801-8950-4AAC-9FA2-048F6855C9B1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F6974-F6FC-4E98-9119-8CAA3284D707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0F60818-8A61-4823-B2CC-E9CA9F277943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400C4-02C7-4E02-8D31-91FF9F35A4E6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E871A5-B3CB-4532-9D48-2A351FD184C4}" type="datetime1">
              <a:rPr lang="en-US" altLang="zh-TW" smtClean="0"/>
              <a:t>11/28/2022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Gaussian Mixture Models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7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slides come from http://www.inf.ed.ac.uk/teaching/courses/asr/2020-21/asr05-hmm-algorithms.pdf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Exercise – maximum likelihood estimation (MLE)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the log likelihood of a set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 training data points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Gaussian with mean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By maximizing the log likelihood function with respect to show that the maximum likelihood estimate for the mean is indeed the sample mean: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987218" y="4923801"/>
                <a:ext cx="2287229" cy="113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18" y="4923801"/>
                <a:ext cx="2287229" cy="1130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34780" y="1612484"/>
                <a:ext cx="7651903" cy="2115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80" y="1612484"/>
                <a:ext cx="7651903" cy="2115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43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multivariate Gaussian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-dimensional vector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follows a multivariate Gaussian (or normal) distribution if it has a probability density function of the following form: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pdf is parameterized by the mean vector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and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1-dimensional Gaussian is a special case of this pdf</a:t>
                </a:r>
              </a:p>
              <a:p>
                <a:r>
                  <a:rPr lang="en-US" altLang="zh-CN" dirty="0"/>
                  <a:t>The argument to the exponential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referred to as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quadratic form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94599" y="1701929"/>
                <a:ext cx="5272469" cy="923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99" y="1701929"/>
                <a:ext cx="5272469" cy="923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0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Covariance 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mean vector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dirty="0"/>
                  <a:t> is the expectation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 is the expectation of the deviation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 from the mean: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 is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symmetric matrix: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sign of the covariance helps to determine the relationship between two components: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large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large,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will tend to be positive;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small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large, then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will tend to be negative.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99602" y="1377882"/>
                <a:ext cx="1262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02" y="1377882"/>
                <a:ext cx="1262460" cy="369332"/>
              </a:xfrm>
              <a:prstGeom prst="rect">
                <a:avLst/>
              </a:prstGeom>
              <a:blipFill>
                <a:blip r:embed="rId3"/>
                <a:stretch>
                  <a:fillRect l="-5314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28471" y="2489868"/>
                <a:ext cx="3204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71" y="2489868"/>
                <a:ext cx="3204723" cy="369332"/>
              </a:xfrm>
              <a:prstGeom prst="rect">
                <a:avLst/>
              </a:prstGeom>
              <a:blipFill>
                <a:blip r:embed="rId4"/>
                <a:stretch>
                  <a:fillRect l="-1901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52913" y="3579108"/>
                <a:ext cx="7755841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 err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13" y="3579108"/>
                <a:ext cx="7755841" cy="425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7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Spherical Gaussian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algn="ctr"/>
                <a:r>
                  <a:rPr lang="en-US" altLang="zh-CN" dirty="0"/>
                  <a:t>NB: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𝑗𝑗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37" y="955400"/>
            <a:ext cx="4560352" cy="3405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9" y="955400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Diagonal Covariance Gaussian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algn="ctr"/>
                <a:r>
                  <a:rPr lang="en-US" altLang="zh-CN" dirty="0"/>
                  <a:t>NB: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𝑗𝑗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37" y="955400"/>
            <a:ext cx="4560352" cy="34059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9" y="955400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6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covariance Gaussian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algn="ctr"/>
                <a:r>
                  <a:rPr lang="en-US" altLang="zh-CN" dirty="0"/>
                  <a:t>NB: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𝑗𝑗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37" y="955400"/>
            <a:ext cx="4560352" cy="3405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9" y="955400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1408228" cy="68004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Parameter estimation of a multivariate Gaussian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It is possible to show that the mean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</m:oMath>
                </a14:m>
                <a:r>
                  <a:rPr lang="en-US" altLang="zh-CN" dirty="0"/>
                  <a:t> and covariance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altLang="zh-CN" dirty="0"/>
                  <a:t> that maximize the likelihood of the training data are given by: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NB: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 denotes either the number of samples or vector transpose depending on context.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30485" y="1740016"/>
                <a:ext cx="3531030" cy="2076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85" y="1740016"/>
                <a:ext cx="3531030" cy="2076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7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12F56-B040-4DBC-98EC-4F9EC3CF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4A85D-F219-4C19-8DB7-27FFB9AD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54D5A-08AF-42C2-9183-465971B9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1D73AD-D5BB-44A0-8CF0-DB4A5643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33" y="1123367"/>
            <a:ext cx="6454966" cy="51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likelihood fit to a Gaussian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A833A-D801-4AFD-A992-0CBBF06C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10B305-AF34-49E5-A7D4-8A169EB3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33" y="1149348"/>
            <a:ext cx="6157158" cy="50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 clusters (example 1)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70" y="857236"/>
            <a:ext cx="6840528" cy="5108907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42787" y="6026543"/>
                <a:ext cx="7413953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6026543"/>
                <a:ext cx="7413953" cy="653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Univariate and multivariate Gaussians</a:t>
            </a:r>
          </a:p>
          <a:p>
            <a:r>
              <a:rPr lang="en-US" altLang="zh-CN" dirty="0"/>
              <a:t>Gaussian mixture models</a:t>
            </a:r>
          </a:p>
          <a:p>
            <a:r>
              <a:rPr lang="en-US" altLang="zh-CN" dirty="0"/>
              <a:t>GMM estimation with the EM algorithm</a:t>
            </a:r>
          </a:p>
          <a:p>
            <a:r>
              <a:rPr lang="en-US" altLang="zh-CN" dirty="0"/>
              <a:t>Using GMMs with HMMs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7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 fit by a Gaussian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42787" y="6026543"/>
                <a:ext cx="651203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6026543"/>
                <a:ext cx="6512039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70" y="857235"/>
            <a:ext cx="6840528" cy="51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1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26" y="1600201"/>
            <a:ext cx="5257800" cy="45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1600"/>
            <a:ext cx="6129944" cy="4597458"/>
          </a:xfrm>
        </p:spPr>
      </p:pic>
    </p:spTree>
    <p:extLst>
      <p:ext uri="{BB962C8B-B14F-4D97-AF65-F5344CB8AC3E}">
        <p14:creationId xmlns:p14="http://schemas.microsoft.com/office/powerpoint/2010/main" val="55128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28" y="1579019"/>
            <a:ext cx="6933333" cy="4000000"/>
          </a:xfrm>
        </p:spPr>
      </p:pic>
    </p:spTree>
    <p:extLst>
      <p:ext uri="{BB962C8B-B14F-4D97-AF65-F5344CB8AC3E}">
        <p14:creationId xmlns:p14="http://schemas.microsoft.com/office/powerpoint/2010/main" val="282067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824911"/>
            <a:ext cx="6933333" cy="400000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68" y="2878782"/>
            <a:ext cx="69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A more  flexible form of density estimation is made up of a linear combination of component densities: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This is called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mixture model</a:t>
                </a:r>
                <a:r>
                  <a:rPr lang="en-US" altLang="zh-CN" dirty="0"/>
                  <a:t> or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mixture density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component densities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: mixing parameters</a:t>
                </a:r>
              </a:p>
              <a:p>
                <a:r>
                  <a:rPr lang="en-US" altLang="zh-CN" dirty="0"/>
                  <a:t>In this case an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-component Gaussian mixture model is an appropriate density function: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Given enough components, this family of functions can model any distribution.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 b="-4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726587" y="1553417"/>
                <a:ext cx="6759094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87" y="1553417"/>
                <a:ext cx="675909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线形标注 2(无边框) 16">
            <a:extLst>
              <a:ext uri="{FF2B5EF4-FFF2-40B4-BE49-F238E27FC236}">
                <a16:creationId xmlns:a16="http://schemas.microsoft.com/office/drawing/2014/main" id="{6B5D8A72-5EE6-48A0-AA25-436F3DEFFA1C}"/>
              </a:ext>
            </a:extLst>
          </p:cNvPr>
          <p:cNvSpPr/>
          <p:nvPr/>
        </p:nvSpPr>
        <p:spPr>
          <a:xfrm>
            <a:off x="8832909" y="3012548"/>
            <a:ext cx="2834520" cy="375557"/>
          </a:xfrm>
          <a:prstGeom prst="callout2">
            <a:avLst>
              <a:gd name="adj1" fmla="val 46194"/>
              <a:gd name="adj2" fmla="val -1999"/>
              <a:gd name="adj3" fmla="val 41274"/>
              <a:gd name="adj4" fmla="val -16503"/>
              <a:gd name="adj5" fmla="val -167329"/>
              <a:gd name="adj6" fmla="val -703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Mixture coefficient</a:t>
            </a:r>
          </a:p>
        </p:txBody>
      </p:sp>
      <p:sp>
        <p:nvSpPr>
          <p:cNvPr id="9" name="圆角矩形 15">
            <a:extLst>
              <a:ext uri="{FF2B5EF4-FFF2-40B4-BE49-F238E27FC236}">
                <a16:creationId xmlns:a16="http://schemas.microsoft.com/office/drawing/2014/main" id="{D3F5DCE8-6B73-4EAD-9DD5-ACF72899F68E}"/>
              </a:ext>
            </a:extLst>
          </p:cNvPr>
          <p:cNvSpPr/>
          <p:nvPr/>
        </p:nvSpPr>
        <p:spPr>
          <a:xfrm>
            <a:off x="6566124" y="1861290"/>
            <a:ext cx="402651" cy="5225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60713E-6709-4F32-9B21-3B8A05B964F6}"/>
                  </a:ext>
                </a:extLst>
              </p:cNvPr>
              <p:cNvSpPr txBox="1"/>
              <p:nvPr/>
            </p:nvSpPr>
            <p:spPr>
              <a:xfrm>
                <a:off x="3033577" y="4886273"/>
                <a:ext cx="577965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60713E-6709-4F32-9B21-3B8A05B96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77" y="4886273"/>
                <a:ext cx="5779659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E77A5B-6769-4EE1-847B-CA9398459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process of generating a sample</a:t>
                </a:r>
              </a:p>
              <a:p>
                <a:pPr lvl="1"/>
                <a:r>
                  <a:rPr lang="en-US" altLang="zh-CN" dirty="0"/>
                  <a:t>Select the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mixture component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Sampling using pdf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of the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mixture component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are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can be easily computed</a:t>
                </a:r>
              </a:p>
              <a:p>
                <a:r>
                  <a:rPr lang="en-US" altLang="zh-CN" dirty="0"/>
                  <a:t>However,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are unknown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E77A5B-6769-4EE1-847B-CA9398459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D5DB423-F960-4278-97DE-AF3B8FB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53802-699E-4EDB-AA40-FD8D894D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5FEAC8-8768-4E6C-A1AD-D01CA2C2DDA0}"/>
                  </a:ext>
                </a:extLst>
              </p:cNvPr>
              <p:cNvSpPr txBox="1"/>
              <p:nvPr/>
            </p:nvSpPr>
            <p:spPr>
              <a:xfrm>
                <a:off x="3025187" y="3489137"/>
                <a:ext cx="590450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5FEAC8-8768-4E6C-A1AD-D01CA2C2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87" y="3489137"/>
                <a:ext cx="5904500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39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basic idea: 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were known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two easy-to-solve separate ML problems</a:t>
                </a:r>
              </a:p>
              <a:p>
                <a:r>
                  <a:rPr lang="en-US" altLang="zh-CN" dirty="0"/>
                  <a:t>EM iterates over</a:t>
                </a:r>
              </a:p>
              <a:p>
                <a:pPr lvl="1"/>
                <a:r>
                  <a:rPr lang="en-US" altLang="zh-CN" b="1" dirty="0"/>
                  <a:t>E-step</a:t>
                </a:r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fill in missing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according to what is most likely given the current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M-step</a:t>
                </a:r>
                <a:r>
                  <a:rPr lang="en-US" altLang="zh-CN" dirty="0"/>
                  <a:t>: run ML for completed data, which gives new model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D2391DF-FD94-45C7-BB9E-802476A19FB0}"/>
              </a:ext>
            </a:extLst>
          </p:cNvPr>
          <p:cNvSpPr/>
          <p:nvPr/>
        </p:nvSpPr>
        <p:spPr>
          <a:xfrm>
            <a:off x="2018277" y="4156370"/>
            <a:ext cx="8492639" cy="2258291"/>
          </a:xfrm>
          <a:prstGeom prst="roundRect">
            <a:avLst>
              <a:gd name="adj" fmla="val 11557"/>
            </a:avLst>
          </a:prstGeom>
          <a:solidFill>
            <a:srgbClr val="FBE6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0BD6AE-E3FC-4F63-B71B-9AB5042D72EC}"/>
                  </a:ext>
                </a:extLst>
              </p:cNvPr>
              <p:cNvSpPr txBox="1"/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 Iterate</a:t>
                </a: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Compute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Compute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0BD6AE-E3FC-4F63-B71B-9AB5042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blipFill>
                <a:blip r:embed="rId4"/>
                <a:stretch>
                  <a:fillRect l="-76" t="-4762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466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E77A5B-6769-4EE1-847B-CA9398459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samples in the training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sampled in the aforementioned process.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mixture component generating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Based on Bayes theorem,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E77A5B-6769-4EE1-847B-CA9398459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9">
            <a:extLst>
              <a:ext uri="{FF2B5EF4-FFF2-40B4-BE49-F238E27FC236}">
                <a16:creationId xmlns:a16="http://schemas.microsoft.com/office/drawing/2014/main" id="{6602E38D-F793-400E-B7C3-B2F4E58039C8}"/>
              </a:ext>
            </a:extLst>
          </p:cNvPr>
          <p:cNvSpPr/>
          <p:nvPr/>
        </p:nvSpPr>
        <p:spPr>
          <a:xfrm>
            <a:off x="2717362" y="3324548"/>
            <a:ext cx="2151066" cy="5225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5DB423-F960-4278-97DE-AF3B8FB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53802-699E-4EDB-AA40-FD8D894D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344A23-4E31-4F00-8012-5F7D6C2BFF7E}"/>
                  </a:ext>
                </a:extLst>
              </p:cNvPr>
              <p:cNvSpPr txBox="1"/>
              <p:nvPr/>
            </p:nvSpPr>
            <p:spPr>
              <a:xfrm>
                <a:off x="2717362" y="3163993"/>
                <a:ext cx="6091924" cy="1667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344A23-4E31-4F00-8012-5F7D6C2B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62" y="3163993"/>
                <a:ext cx="6091924" cy="1667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线形标注 2(无边框) 10">
                <a:extLst>
                  <a:ext uri="{FF2B5EF4-FFF2-40B4-BE49-F238E27FC236}">
                    <a16:creationId xmlns:a16="http://schemas.microsoft.com/office/drawing/2014/main" id="{CFD47411-23FC-4D76-80CF-EE56920EAEEC}"/>
                  </a:ext>
                </a:extLst>
              </p:cNvPr>
              <p:cNvSpPr/>
              <p:nvPr/>
            </p:nvSpPr>
            <p:spPr>
              <a:xfrm>
                <a:off x="1233068" y="4509256"/>
                <a:ext cx="3416757" cy="388399"/>
              </a:xfrm>
              <a:prstGeom prst="callout2">
                <a:avLst>
                  <a:gd name="adj1" fmla="val -41153"/>
                  <a:gd name="adj2" fmla="val 22047"/>
                  <a:gd name="adj3" fmla="val -181216"/>
                  <a:gd name="adj4" fmla="val 31335"/>
                  <a:gd name="adj5" fmla="val -224872"/>
                  <a:gd name="adj6" fmla="val 4277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posterior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generated 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>
                    <a:solidFill>
                      <a:schemeClr val="tx1"/>
                    </a:solidFill>
                  </a:rPr>
                  <a:t>-th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component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线形标注 2(无边框) 10">
                <a:extLst>
                  <a:ext uri="{FF2B5EF4-FFF2-40B4-BE49-F238E27FC236}">
                    <a16:creationId xmlns:a16="http://schemas.microsoft.com/office/drawing/2014/main" id="{CFD47411-23FC-4D76-80CF-EE56920E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68" y="4509256"/>
                <a:ext cx="3416757" cy="388399"/>
              </a:xfrm>
              <a:prstGeom prst="callout2">
                <a:avLst>
                  <a:gd name="adj1" fmla="val -41153"/>
                  <a:gd name="adj2" fmla="val 22047"/>
                  <a:gd name="adj3" fmla="val -181216"/>
                  <a:gd name="adj4" fmla="val 31335"/>
                  <a:gd name="adj5" fmla="val -224872"/>
                  <a:gd name="adj6" fmla="val 42778"/>
                </a:avLst>
              </a:prstGeom>
              <a:blipFill>
                <a:blip r:embed="rId4"/>
                <a:stretch>
                  <a:fillRect l="-108333" r="-212500" b="-10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73C258-CC9E-44A0-9B3B-9CE4E14F14B8}"/>
                  </a:ext>
                </a:extLst>
              </p:cNvPr>
              <p:cNvSpPr txBox="1"/>
              <p:nvPr/>
            </p:nvSpPr>
            <p:spPr>
              <a:xfrm>
                <a:off x="1922455" y="3324548"/>
                <a:ext cx="40620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73C258-CC9E-44A0-9B3B-9CE4E14F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55" y="3324548"/>
                <a:ext cx="406201" cy="399084"/>
              </a:xfrm>
              <a:prstGeom prst="rect">
                <a:avLst/>
              </a:prstGeom>
              <a:blipFill>
                <a:blip r:embed="rId5"/>
                <a:stretch>
                  <a:fillRect l="-16418" r="-4478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35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7571803" y="3541198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are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can be easily computed</a:t>
                </a:r>
              </a:p>
              <a:p>
                <a:r>
                  <a:rPr lang="en-US" altLang="zh-CN" dirty="0"/>
                  <a:t>However,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are unknown</a:t>
                </a:r>
              </a:p>
              <a:p>
                <a:r>
                  <a:rPr lang="en-US" altLang="zh-CN" dirty="0"/>
                  <a:t>Complete data: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122913" y="5119434"/>
                <a:ext cx="5868488" cy="899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How to determine parameters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{(</m:t>
                    </m:r>
                    <m:sSubSup>
                      <m:sSub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)|1≤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in GMM?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13" y="5119434"/>
                <a:ext cx="5868488" cy="899029"/>
              </a:xfrm>
              <a:prstGeom prst="rect">
                <a:avLst/>
              </a:prstGeom>
              <a:blipFill>
                <a:blip r:embed="rId4"/>
                <a:stretch>
                  <a:fillRect l="-519" t="-11565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D32BE3-27ED-4182-A639-5FACD026246C}"/>
                  </a:ext>
                </a:extLst>
              </p:cNvPr>
              <p:cNvSpPr txBox="1"/>
              <p:nvPr/>
            </p:nvSpPr>
            <p:spPr>
              <a:xfrm>
                <a:off x="3025187" y="939288"/>
                <a:ext cx="590450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D32BE3-27ED-4182-A639-5FACD0262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87" y="939288"/>
                <a:ext cx="5904500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Univariate and multivariate Gaussians</a:t>
            </a:r>
          </a:p>
          <a:p>
            <a:r>
              <a:rPr lang="en-US" altLang="zh-CN" dirty="0"/>
              <a:t>Gaussian mixture models</a:t>
            </a:r>
          </a:p>
          <a:p>
            <a:r>
              <a:rPr lang="en-US" altLang="zh-CN" dirty="0"/>
              <a:t>GMM estimation with the EM algorithm</a:t>
            </a:r>
          </a:p>
          <a:p>
            <a:r>
              <a:rPr lang="en-US" altLang="zh-CN" dirty="0"/>
              <a:t>Using GMMs with HMMs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92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mixture 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E-step: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M-step: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346961" y="1524001"/>
                <a:ext cx="778841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61" y="1524001"/>
                <a:ext cx="7788414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712270" y="4484624"/>
                <a:ext cx="6837128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70" y="4484624"/>
                <a:ext cx="6837128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396891" y="2133600"/>
                <a:ext cx="3035831" cy="1260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91" y="2133600"/>
                <a:ext cx="3035831" cy="1260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67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there are two constraints: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; 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altLang="zh-CN" dirty="0"/>
                  <a:t>Construct a Lagrange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47567" y="1828801"/>
                <a:ext cx="437286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67" y="1828801"/>
                <a:ext cx="4372864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67001" y="3398674"/>
                <a:ext cx="3652347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1" y="3398674"/>
                <a:ext cx="3652347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93578" y="4590240"/>
                <a:ext cx="12285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78" y="4590240"/>
                <a:ext cx="12285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95268" y="3602904"/>
                <a:ext cx="2966132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68" y="3602904"/>
                <a:ext cx="2966132" cy="1459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93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)|1≤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maximize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Similarly,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945698" y="5105400"/>
                <a:ext cx="5788957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98" y="5105400"/>
                <a:ext cx="5788957" cy="98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998422" y="3304658"/>
                <a:ext cx="2405530" cy="876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22" y="3304658"/>
                <a:ext cx="2405530" cy="876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78730" y="1600201"/>
                <a:ext cx="6122895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30" y="1600201"/>
                <a:ext cx="6122895" cy="8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62400" y="2407389"/>
                <a:ext cx="4664162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407389"/>
                <a:ext cx="4664162" cy="810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23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algorithm in GMM</a:t>
                </a:r>
              </a:p>
              <a:p>
                <a:r>
                  <a:rPr lang="en-US" altLang="zh-CN" dirty="0"/>
                  <a:t>E step:</a:t>
                </a:r>
              </a:p>
              <a:p>
                <a:pPr lvl="1"/>
                <a:r>
                  <a:rPr lang="en-US" altLang="zh-CN" dirty="0"/>
                  <a:t>Compute posterior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/>
                  <a:t> using current parameters</a:t>
                </a:r>
              </a:p>
              <a:p>
                <a:r>
                  <a:rPr lang="en-US" altLang="zh-CN" dirty="0"/>
                  <a:t>M step:</a:t>
                </a:r>
              </a:p>
              <a:p>
                <a:pPr lvl="1"/>
                <a:r>
                  <a:rPr lang="en-US" altLang="zh-CN" dirty="0"/>
                  <a:t>Update parameters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0" y="1377110"/>
            <a:ext cx="8004265" cy="450239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8/20/2016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7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assignment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can view the EM algorithm as estimating “soft counts” for the data points, based on the component occupation probabilities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can imagine this as assigning data points to component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weighted by the component occupation probability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Estimate the mean, variance and prior probabilities as: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503605" y="1620982"/>
                <a:ext cx="2249142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err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605" y="1620982"/>
                <a:ext cx="2249142" cy="103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120062" y="4251583"/>
                <a:ext cx="6902787" cy="261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62" y="4251583"/>
                <a:ext cx="6902787" cy="2614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88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on GMMs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GMMs trained using the EM algorithm are able to self organize to fit a data set</a:t>
            </a:r>
          </a:p>
          <a:p>
            <a:r>
              <a:rPr lang="en-US" altLang="zh-CN" dirty="0"/>
              <a:t>Individual components take responsibility for parts of the data set (probabilistically)</a:t>
            </a:r>
          </a:p>
          <a:p>
            <a:r>
              <a:rPr lang="en-US" altLang="zh-CN" dirty="0"/>
              <a:t>Soft assignment to components not hard assignment “soft clustering”</a:t>
            </a:r>
          </a:p>
          <a:p>
            <a:r>
              <a:rPr lang="en-US" altLang="zh-CN" dirty="0"/>
              <a:t>GMMs scale very well</a:t>
            </a:r>
          </a:p>
          <a:p>
            <a:pPr lvl="1"/>
            <a:r>
              <a:rPr lang="en-US" altLang="zh-CN" dirty="0"/>
              <a:t>e.g.: large speech recognition systems can have 30,000 GMMs, each with 32 components: sometimes 1 million Gaussian components!! And the parameters all estimated from (a lot of) data by EM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088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with Gaussian observation probabilities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can use a Gaussian distribution to model the observation probability: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need to estimate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for each state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. Use the EM algorithm to weight each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by the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And likewise for the covariance matrices: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962400" y="1440872"/>
                <a:ext cx="2881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440872"/>
                <a:ext cx="2881686" cy="369332"/>
              </a:xfrm>
              <a:prstGeom prst="rect">
                <a:avLst/>
              </a:prstGeom>
              <a:blipFill>
                <a:blip r:embed="rId3"/>
                <a:stretch>
                  <a:fillRect l="-2114" r="-317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609635" y="2866018"/>
                <a:ext cx="2304733" cy="94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35" y="2866018"/>
                <a:ext cx="2304733" cy="945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61490" y="4812984"/>
                <a:ext cx="4743735" cy="94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90" y="4812984"/>
                <a:ext cx="4743735" cy="945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34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 to Gaussian mixture model (GMM)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assumption of a Gaussian distribution at each state is very strong; in practice the acoustic feature vectors associated with a state may be strongly non-Gaussian</a:t>
                </a:r>
              </a:p>
              <a:p>
                <a:r>
                  <a:rPr lang="en-US" altLang="zh-CN" dirty="0"/>
                  <a:t>In this case a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-component Gaussian mixture model is an appropriate density function: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Given enough components, this family of functions can model any distribution.</a:t>
                </a:r>
              </a:p>
              <a:p>
                <a:r>
                  <a:rPr lang="en-US" altLang="zh-CN" dirty="0"/>
                  <a:t>Train using the EM algorithm again, in which the component occupation probabilities are estimated along with the state occupation probabilities in the E-step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088334" y="2438399"/>
                <a:ext cx="556581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34" y="2438399"/>
                <a:ext cx="5565818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82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training of HMM/GMM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Rather than estimating the state-time alignment, we estimate the component/state-time alignment, and component-state occupation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occupying mixture component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of state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Re-estimate the parameters of component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of state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as follows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mixture coefficients are re-estimated in a similar way to transition probabilities: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866296" y="2615575"/>
                <a:ext cx="4875181" cy="1898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96" y="2615575"/>
                <a:ext cx="4875181" cy="1898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37101" y="5493856"/>
                <a:ext cx="2556661" cy="870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01" y="5493856"/>
                <a:ext cx="2556661" cy="870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</a:t>
            </a:r>
            <a:r>
              <a:rPr lang="en-US" altLang="zh-CN" dirty="0" err="1"/>
              <a:t>cdf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a real valued random variable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Cumulative distribution function (</a:t>
                </a:r>
                <a:r>
                  <a:rPr lang="en-US" altLang="zh-CN" dirty="0" err="1"/>
                  <a:t>cdf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To obtain the probability of falling in an interval we can do the following: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11361" y="1720333"/>
                <a:ext cx="22389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361" y="1720333"/>
                <a:ext cx="2238946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03044" y="2736334"/>
                <a:ext cx="4455579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44" y="2736334"/>
                <a:ext cx="4455579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47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Doing the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forward, backward and Viterbi recursions result in a long sequence of probabilities being multiplied</a:t>
            </a:r>
          </a:p>
          <a:p>
            <a:r>
              <a:rPr lang="en-US" altLang="zh-CN" dirty="0"/>
              <a:t>This can cause floating point underflow problems In practice computations are performed in the log domain (in which multiplies become adds)</a:t>
            </a:r>
          </a:p>
          <a:p>
            <a:r>
              <a:rPr lang="en-US" altLang="zh-CN" dirty="0"/>
              <a:t>Working in the log domain also avoids needing to perform the exponentiation when computing Gaussians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9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</a:t>
            </a:r>
            <a:r>
              <a:rPr lang="en-US" altLang="zh-CN" dirty="0" err="1"/>
              <a:t>cdf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rate of change of the </a:t>
                </a:r>
                <a:r>
                  <a:rPr lang="en-US" altLang="zh-CN" dirty="0" err="1"/>
                  <a:t>cdf</a:t>
                </a:r>
                <a:r>
                  <a:rPr lang="en-US" altLang="zh-CN" dirty="0"/>
                  <a:t> gives us the probability density function (pdf),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the probability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has value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But the pdf is proportional to the probability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lies in a small interval centered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Notation: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for pdf,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for probability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32018" y="1400629"/>
                <a:ext cx="3223511" cy="14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18" y="1400629"/>
                <a:ext cx="3223511" cy="1499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08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Gaussian distribution (univariate)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Gaussian (or Normal) distribution is the most common (and easily analyzed) continuous distribution</a:t>
                </a:r>
              </a:p>
              <a:p>
                <a:r>
                  <a:rPr lang="en-US" altLang="zh-CN" dirty="0"/>
                  <a:t>It is also a reasonable model in many situations (the famous “bell curve”)</a:t>
                </a:r>
              </a:p>
              <a:p>
                <a:r>
                  <a:rPr lang="en-US" altLang="zh-CN" dirty="0"/>
                  <a:t>If a (scalar) variable has a Gaussian distribution, then it has a probability density function with this form: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Gaussian is described by two parameters:</a:t>
                </a:r>
              </a:p>
              <a:p>
                <a:pPr lvl="1"/>
                <a:r>
                  <a:rPr lang="en-US" altLang="zh-CN" dirty="0"/>
                  <a:t>the mean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(location)</a:t>
                </a:r>
              </a:p>
              <a:p>
                <a:pPr lvl="1"/>
                <a:r>
                  <a:rPr lang="en-US" altLang="zh-CN" dirty="0"/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(dispersion)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50045" y="3167873"/>
                <a:ext cx="5650521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45" y="3167873"/>
                <a:ext cx="5650521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9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 of Gaussian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Gaussians have the same shape, with the location controlled by the mean, and the spread controlled by the variance</a:t>
                </a:r>
              </a:p>
              <a:p>
                <a:r>
                  <a:rPr lang="en-US" altLang="zh-CN" dirty="0"/>
                  <a:t>One-dimensional Gaussian with zero mean and unit variance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):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9" y="2293256"/>
            <a:ext cx="6067627" cy="453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28457" y="2843483"/>
                <a:ext cx="1117600" cy="522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2843483"/>
                <a:ext cx="1117600" cy="522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8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the Gaussian distribution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20" y="2293257"/>
            <a:ext cx="6067627" cy="4531659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115891" y="1295529"/>
                <a:ext cx="4029886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91" y="1295529"/>
                <a:ext cx="4029886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28457" y="2843483"/>
                <a:ext cx="1117600" cy="522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2843483"/>
                <a:ext cx="1117600" cy="522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843486" y="4036571"/>
                <a:ext cx="1117600" cy="522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86" y="4036571"/>
                <a:ext cx="1117600" cy="522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391391" y="5370961"/>
                <a:ext cx="1117600" cy="522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91" y="5370961"/>
                <a:ext cx="1117600" cy="522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2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Estimate mean and variance parameters of a Gaussian from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Use the following as the estimates: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48618" y="2242456"/>
                <a:ext cx="2791790" cy="2076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18" y="2242456"/>
                <a:ext cx="2791790" cy="2076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749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35120</TotalTime>
  <Words>2004</Words>
  <Application>Microsoft Office PowerPoint</Application>
  <PresentationFormat>宽屏</PresentationFormat>
  <Paragraphs>347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Microsoft Yahei</vt:lpstr>
      <vt:lpstr>新細明體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Gaussian Mixture Models</vt:lpstr>
      <vt:lpstr>Content</vt:lpstr>
      <vt:lpstr>Content</vt:lpstr>
      <vt:lpstr>Background: cdf</vt:lpstr>
      <vt:lpstr>Background: cdf</vt:lpstr>
      <vt:lpstr>The Gaussian distribution (univariate)</vt:lpstr>
      <vt:lpstr>Plot of Gaussian distribution</vt:lpstr>
      <vt:lpstr>Properties of the Gaussian distribution</vt:lpstr>
      <vt:lpstr>Parameter estimation</vt:lpstr>
      <vt:lpstr>Exercise – maximum likelihood estimation (MLE)</vt:lpstr>
      <vt:lpstr>The multivariate Gaussian distribution</vt:lpstr>
      <vt:lpstr>Covariance matrix</vt:lpstr>
      <vt:lpstr>Spherical Gaussian</vt:lpstr>
      <vt:lpstr>Diagonal Covariance Gaussian</vt:lpstr>
      <vt:lpstr>Full covariance Gaussian</vt:lpstr>
      <vt:lpstr>Parameter estimation of a multivariate Gaussian distribution</vt:lpstr>
      <vt:lpstr>Example data</vt:lpstr>
      <vt:lpstr>Maximum likelihood fit to a Gaussian</vt:lpstr>
      <vt:lpstr>Data in clusters (example 1)</vt:lpstr>
      <vt:lpstr>Example 1 fit by a Gaussian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Gaussian mixture model</vt:lpstr>
      <vt:lpstr>Gaussian mixture model</vt:lpstr>
      <vt:lpstr>EM algorithm</vt:lpstr>
      <vt:lpstr>Gaussian mixture model</vt:lpstr>
      <vt:lpstr>Gaussian mixture model</vt:lpstr>
      <vt:lpstr>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Soft assignment</vt:lpstr>
      <vt:lpstr>Comments on GMMs</vt:lpstr>
      <vt:lpstr>HMMs with Gaussian observation probabilities</vt:lpstr>
      <vt:lpstr>Extension to Gaussian mixture model (GMM)</vt:lpstr>
      <vt:lpstr>EM training of HMM/GMM</vt:lpstr>
      <vt:lpstr>Doing the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955</cp:revision>
  <dcterms:created xsi:type="dcterms:W3CDTF">2020-07-30T07:48:25Z</dcterms:created>
  <dcterms:modified xsi:type="dcterms:W3CDTF">2022-11-28T08:25:00Z</dcterms:modified>
</cp:coreProperties>
</file>