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289" r:id="rId5"/>
    <p:sldId id="301" r:id="rId6"/>
    <p:sldId id="290" r:id="rId7"/>
    <p:sldId id="291" r:id="rId8"/>
    <p:sldId id="292" r:id="rId9"/>
    <p:sldId id="293" r:id="rId10"/>
    <p:sldId id="294" r:id="rId11"/>
    <p:sldId id="295" r:id="rId12"/>
    <p:sldId id="296" r:id="rId13"/>
    <p:sldId id="297" r:id="rId14"/>
    <p:sldId id="302" r:id="rId15"/>
    <p:sldId id="304" r:id="rId16"/>
    <p:sldId id="303" r:id="rId17"/>
    <p:sldId id="305" r:id="rId18"/>
    <p:sldId id="306" r:id="rId19"/>
    <p:sldId id="307" r:id="rId20"/>
    <p:sldId id="299" r:id="rId21"/>
    <p:sldId id="300" r:id="rId22"/>
  </p:sldIdLst>
  <p:sldSz cx="9144000" cy="6858000" type="screen4x3"/>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98E2"/>
    <a:srgbClr val="0076D4"/>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71679" autoAdjust="0"/>
  </p:normalViewPr>
  <p:slideViewPr>
    <p:cSldViewPr snapToGrid="0">
      <p:cViewPr varScale="1">
        <p:scale>
          <a:sx n="57" d="100"/>
          <a:sy n="57" d="100"/>
        </p:scale>
        <p:origin x="83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7E4E8-8EF9-4E99-8EE9-40AFD40956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191BC-4E01-4D69-A370-12B6234A64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要申请自己的</a:t>
            </a:r>
            <a:r>
              <a:rPr kumimoji="1" lang="en-US" altLang="zh-CN" dirty="0"/>
              <a:t>API</a:t>
            </a:r>
            <a:r>
              <a:rPr kumimoji="1" lang="zh-CN" altLang="en-US" dirty="0"/>
              <a:t> </a:t>
            </a:r>
            <a:r>
              <a:rPr kumimoji="1" lang="en-US" altLang="zh-CN" dirty="0"/>
              <a:t>KEY</a:t>
            </a:r>
            <a:r>
              <a:rPr kumimoji="1" lang="zh-CN" altLang="en-US" dirty="0"/>
              <a:t>才可以调用</a:t>
            </a:r>
            <a:r>
              <a:rPr kumimoji="1" lang="en-US" altLang="zh-CN" dirty="0"/>
              <a:t>API</a:t>
            </a:r>
            <a:r>
              <a:rPr kumimoji="1" lang="zh-CN" altLang="en-US" dirty="0"/>
              <a:t>，注意每个月使用使用上限的</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Rasa</a:t>
            </a:r>
            <a:r>
              <a:rPr kumimoji="1" lang="zh-CN" altLang="en-US" dirty="0"/>
              <a:t>的安装也比较简单，可以在打开</a:t>
            </a:r>
            <a:r>
              <a:rPr kumimoji="1" lang="en-US" altLang="zh-CN" dirty="0"/>
              <a:t>VPN</a:t>
            </a:r>
            <a:r>
              <a:rPr kumimoji="1" lang="zh-CN" altLang="en-US" dirty="0"/>
              <a:t>的情况之直接用</a:t>
            </a:r>
            <a:r>
              <a:rPr kumimoji="1" lang="en-US" altLang="zh-CN" dirty="0"/>
              <a:t>pip</a:t>
            </a:r>
            <a:r>
              <a:rPr kumimoji="1" lang="zh-CN" altLang="en-US" dirty="0"/>
              <a:t>安装，也可以切换清华源安装</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建议在</a:t>
            </a:r>
            <a:r>
              <a:rPr kumimoji="1" lang="en-US" altLang="zh-CN" dirty="0" err="1"/>
              <a:t>VXCode</a:t>
            </a:r>
            <a:r>
              <a:rPr kumimoji="1" lang="zh-CN" altLang="en-US" dirty="0"/>
              <a:t>中使用</a:t>
            </a:r>
            <a:r>
              <a:rPr kumimoji="1" lang="en-US" altLang="zh-CN" dirty="0"/>
              <a:t>Rasa</a:t>
            </a:r>
            <a:r>
              <a:rPr kumimoji="1" lang="zh-CN" altLang="en-US" dirty="0"/>
              <a:t>，打开</a:t>
            </a:r>
            <a:r>
              <a:rPr kumimoji="1" lang="en-US" altLang="zh-CN" dirty="0" err="1"/>
              <a:t>VSCOde</a:t>
            </a:r>
            <a:r>
              <a:rPr kumimoji="1" lang="zh-CN" altLang="en-US" dirty="0"/>
              <a:t>中的终端输入</a:t>
            </a:r>
            <a:r>
              <a:rPr kumimoji="1" lang="en-US" altLang="zh-CN" dirty="0"/>
              <a:t>rasa</a:t>
            </a:r>
            <a:r>
              <a:rPr kumimoji="1" lang="zh-CN" altLang="en-US" dirty="0"/>
              <a:t> </a:t>
            </a:r>
            <a:r>
              <a:rPr kumimoji="1" lang="en-US" altLang="zh-CN" dirty="0" err="1"/>
              <a:t>init</a:t>
            </a:r>
            <a:r>
              <a:rPr kumimoji="1" lang="zh-CN" altLang="en-US" dirty="0"/>
              <a:t>就可以创建出一个</a:t>
            </a:r>
            <a:r>
              <a:rPr kumimoji="1" lang="en-US" altLang="zh-CN" dirty="0"/>
              <a:t>rasa</a:t>
            </a:r>
            <a:r>
              <a:rPr kumimoji="1" lang="zh-CN" altLang="en-US" dirty="0"/>
              <a:t>的项目</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调用</a:t>
            </a:r>
            <a:r>
              <a:rPr kumimoji="1" lang="en-US" altLang="zh-CN" dirty="0" err="1"/>
              <a:t>ChatGPT</a:t>
            </a:r>
            <a:r>
              <a:rPr kumimoji="1" lang="zh-CN" altLang="en-US" dirty="0"/>
              <a:t>的</a:t>
            </a:r>
            <a:r>
              <a:rPr kumimoji="1" lang="en-US" altLang="zh-CN" dirty="0"/>
              <a:t>API</a:t>
            </a:r>
            <a:r>
              <a:rPr kumimoji="1" lang="zh-CN" altLang="en-US" dirty="0"/>
              <a:t>需要自定义一个操作，这个操作写在</a:t>
            </a:r>
            <a:r>
              <a:rPr kumimoji="1" lang="en-US" altLang="zh-CN" dirty="0"/>
              <a:t>actions/</a:t>
            </a:r>
            <a:r>
              <a:rPr kumimoji="1" lang="en-US" altLang="zh-CN" dirty="0" err="1"/>
              <a:t>action.py</a:t>
            </a:r>
            <a:r>
              <a:rPr kumimoji="1" lang="zh-CN" altLang="en-US" dirty="0"/>
              <a:t>中，在其中给出你的</a:t>
            </a:r>
            <a:r>
              <a:rPr kumimoji="1" lang="en-US" altLang="zh-CN" dirty="0"/>
              <a:t>API_KEY</a:t>
            </a:r>
            <a:r>
              <a:rPr kumimoji="1" lang="zh-CN" altLang="en-US" dirty="0"/>
              <a:t>以及你的</a:t>
            </a:r>
            <a:r>
              <a:rPr kumimoji="1" lang="en-US" altLang="zh-CN" dirty="0" err="1"/>
              <a:t>prompy</a:t>
            </a:r>
            <a:r>
              <a:rPr kumimoji="1" lang="zh-CN" altLang="en-US" dirty="0"/>
              <a:t>，示例程序中使用的</a:t>
            </a:r>
            <a:r>
              <a:rPr kumimoji="1" lang="en-US" altLang="zh-CN" dirty="0" err="1"/>
              <a:t>enging</a:t>
            </a:r>
            <a:r>
              <a:rPr kumimoji="1" lang="zh-CN" altLang="en-US" dirty="0"/>
              <a:t>是</a:t>
            </a:r>
            <a:r>
              <a:rPr kumimoji="1" lang="en-US" altLang="zh-CN" dirty="0" err="1"/>
              <a:t>davinvi</a:t>
            </a:r>
            <a:r>
              <a:rPr kumimoji="1" lang="zh-CN" altLang="en-US" dirty="0"/>
              <a:t>，是用于各类文本生成。最后使用</a:t>
            </a:r>
            <a:r>
              <a:rPr kumimoji="1" lang="en-US" altLang="zh-CN" dirty="0" err="1"/>
              <a:t>utter_message</a:t>
            </a:r>
            <a:r>
              <a:rPr kumimoji="1" lang="zh-CN" altLang="en-US" dirty="0"/>
              <a:t>把你的</a:t>
            </a:r>
            <a:r>
              <a:rPr kumimoji="1" lang="en-US" altLang="zh-CN" dirty="0"/>
              <a:t>prompt</a:t>
            </a:r>
            <a:r>
              <a:rPr kumimoji="1" lang="zh-CN" altLang="en-US" dirty="0"/>
              <a:t>和回复打印到控制台中</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定义了操作之后需要在各个</a:t>
            </a:r>
            <a:r>
              <a:rPr kumimoji="1" lang="en-US" altLang="zh-CN" dirty="0" err="1"/>
              <a:t>yml</a:t>
            </a:r>
            <a:r>
              <a:rPr kumimoji="1" lang="zh-CN" altLang="en-US" dirty="0"/>
              <a:t>文件中添加触发器，要在</a:t>
            </a:r>
            <a:r>
              <a:rPr kumimoji="1" lang="en-US" altLang="zh-CN" dirty="0" err="1"/>
              <a:t>config.yml</a:t>
            </a:r>
            <a:r>
              <a:rPr kumimoji="1" lang="zh-CN" altLang="en-US" dirty="0"/>
              <a:t>中加载操作，要在</a:t>
            </a:r>
            <a:r>
              <a:rPr kumimoji="1" lang="en-US" altLang="zh-CN" dirty="0" err="1"/>
              <a:t>domain.yml</a:t>
            </a:r>
            <a:r>
              <a:rPr kumimoji="1" lang="zh-CN" altLang="en-US" dirty="0"/>
              <a:t>中添加你的操作和指令，在</a:t>
            </a:r>
            <a:r>
              <a:rPr kumimoji="1" lang="en-US" altLang="zh-CN" dirty="0" err="1"/>
              <a:t>stories.yml</a:t>
            </a:r>
            <a:r>
              <a:rPr kumimoji="1" lang="zh-CN" altLang="en-US" dirty="0"/>
              <a:t>中将操作和指令连接起来</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err="1"/>
              <a:t>nlu.yml</a:t>
            </a:r>
            <a:r>
              <a:rPr kumimoji="1" lang="zh-CN" altLang="en-US" dirty="0"/>
              <a:t>中定义指令的内容，同时在</a:t>
            </a:r>
            <a:r>
              <a:rPr kumimoji="1" lang="en-US" altLang="zh-CN" dirty="0" err="1"/>
              <a:t>endpoint.yml</a:t>
            </a:r>
            <a:r>
              <a:rPr kumimoji="1" lang="zh-CN" altLang="en-US" dirty="0"/>
              <a:t>中添加</a:t>
            </a:r>
            <a:r>
              <a:rPr lang="zh-CN" altLang="en-US" sz="1200" b="0" i="0" u="none" strike="noStrike" kern="1200" dirty="0">
                <a:solidFill>
                  <a:schemeClr val="tx1"/>
                </a:solidFill>
                <a:effectLst/>
                <a:latin typeface="+mn-lt"/>
                <a:ea typeface="+mn-ea"/>
                <a:cs typeface="+mn-cs"/>
              </a:rPr>
              <a:t>自定义操作的</a:t>
            </a:r>
            <a:r>
              <a:rPr lang="en-GB" altLang="zh-CN" sz="1200" b="0" i="0" u="none" strike="noStrike" kern="1200" dirty="0">
                <a:solidFill>
                  <a:schemeClr val="tx1"/>
                </a:solidFill>
                <a:effectLst/>
                <a:latin typeface="+mn-lt"/>
                <a:ea typeface="+mn-ea"/>
                <a:cs typeface="+mn-cs"/>
              </a:rPr>
              <a:t>API</a:t>
            </a:r>
            <a:r>
              <a:rPr lang="zh-CN" altLang="en-US" sz="1200" b="0" i="0" u="none" strike="noStrike" kern="1200" dirty="0">
                <a:solidFill>
                  <a:schemeClr val="tx1"/>
                </a:solidFill>
                <a:effectLst/>
                <a:latin typeface="+mn-lt"/>
                <a:ea typeface="+mn-ea"/>
                <a:cs typeface="+mn-cs"/>
              </a:rPr>
              <a:t>端点配置</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要运行</a:t>
            </a:r>
            <a:r>
              <a:rPr kumimoji="1" lang="en-US" altLang="zh-CN" dirty="0"/>
              <a:t>rasa</a:t>
            </a:r>
            <a:r>
              <a:rPr kumimoji="1" lang="zh-CN" altLang="en-US" dirty="0"/>
              <a:t>项目首先需要</a:t>
            </a:r>
            <a:r>
              <a:rPr kumimoji="1" lang="en-US" altLang="zh-CN" dirty="0"/>
              <a:t>train</a:t>
            </a:r>
            <a:r>
              <a:rPr kumimoji="1" lang="zh-CN" altLang="en-US" dirty="0"/>
              <a:t>一个</a:t>
            </a:r>
            <a:r>
              <a:rPr kumimoji="1" lang="en-US" altLang="zh-CN" dirty="0"/>
              <a:t>Rasa</a:t>
            </a:r>
            <a:r>
              <a:rPr kumimoji="1" lang="zh-CN" altLang="en-US" dirty="0"/>
              <a:t>的模型，只要更改了</a:t>
            </a:r>
            <a:r>
              <a:rPr kumimoji="1" lang="en-US" altLang="zh-CN" dirty="0" err="1"/>
              <a:t>yml</a:t>
            </a:r>
            <a:r>
              <a:rPr kumimoji="1" lang="zh-CN" altLang="en-US" dirty="0"/>
              <a:t>文件就需要重新训练模型。然后建议先打开一个终端运行</a:t>
            </a:r>
            <a:r>
              <a:rPr kumimoji="1" lang="en-US" altLang="zh-CN" dirty="0"/>
              <a:t>rasa</a:t>
            </a:r>
            <a:r>
              <a:rPr kumimoji="1" lang="zh-CN" altLang="en-US" dirty="0"/>
              <a:t> </a:t>
            </a:r>
            <a:r>
              <a:rPr kumimoji="1" lang="en-US" altLang="zh-CN" dirty="0"/>
              <a:t>run</a:t>
            </a:r>
            <a:r>
              <a:rPr kumimoji="1" lang="zh-CN" altLang="en-US" dirty="0"/>
              <a:t> </a:t>
            </a:r>
            <a:r>
              <a:rPr kumimoji="1" lang="en-US" altLang="zh-CN" dirty="0"/>
              <a:t>actions</a:t>
            </a:r>
            <a:r>
              <a:rPr kumimoji="1" lang="zh-CN" altLang="en-US" dirty="0"/>
              <a:t>，这个指令启动的是</a:t>
            </a:r>
            <a:r>
              <a:rPr lang="en-GB" altLang="zh-CN" sz="1200" b="0" i="0" u="none" strike="noStrike" kern="1200" dirty="0">
                <a:solidFill>
                  <a:schemeClr val="tx1"/>
                </a:solidFill>
                <a:effectLst/>
                <a:latin typeface="+mn-lt"/>
                <a:ea typeface="+mn-ea"/>
                <a:cs typeface="+mn-cs"/>
              </a:rPr>
              <a:t>Rasa SDK Server</a:t>
            </a:r>
            <a:r>
              <a:rPr lang="zh-CN" altLang="en-US" sz="1200" b="0" i="0" u="none" strike="noStrike" kern="1200" dirty="0">
                <a:solidFill>
                  <a:schemeClr val="tx1"/>
                </a:solidFill>
                <a:effectLst/>
                <a:latin typeface="+mn-lt"/>
                <a:ea typeface="+mn-ea"/>
                <a:cs typeface="+mn-cs"/>
              </a:rPr>
              <a:t>，它用于开发自定义的组件和自定义行为。然后再打开一个终端运行</a:t>
            </a:r>
            <a:r>
              <a:rPr lang="en-GB" altLang="zh-CN" sz="1200" dirty="0"/>
              <a:t>rasa shell</a:t>
            </a:r>
            <a:r>
              <a:rPr lang="zh-CN" altLang="en-US" sz="1200" dirty="0"/>
              <a:t>，并指定运行端点在特定的</a:t>
            </a:r>
            <a:r>
              <a:rPr lang="en-US" altLang="zh-CN" sz="1200" dirty="0" err="1"/>
              <a:t>yml</a:t>
            </a:r>
            <a:r>
              <a:rPr lang="zh-CN" altLang="en-US" sz="1200" dirty="0"/>
              <a:t>文件中加载。这个指令运行了</a:t>
            </a:r>
            <a:r>
              <a:rPr lang="en-US" altLang="zh-CN" sz="1200" dirty="0"/>
              <a:t>rasa</a:t>
            </a:r>
            <a:r>
              <a:rPr lang="zh-CN" altLang="en-US" sz="1200" dirty="0"/>
              <a:t> </a:t>
            </a:r>
            <a:r>
              <a:rPr lang="en-US" altLang="zh-CN" sz="1200" dirty="0"/>
              <a:t>server</a:t>
            </a:r>
            <a:r>
              <a:rPr lang="zh-CN" altLang="en-US" sz="1200" dirty="0"/>
              <a:t>，他是用于</a:t>
            </a:r>
            <a:r>
              <a:rPr lang="zh-CN" altLang="en-US" sz="1200" b="0" i="0" u="none" strike="noStrike" kern="1200" dirty="0">
                <a:solidFill>
                  <a:schemeClr val="tx1"/>
                </a:solidFill>
                <a:effectLst/>
                <a:latin typeface="+mn-lt"/>
                <a:ea typeface="+mn-ea"/>
                <a:cs typeface="+mn-cs"/>
              </a:rPr>
              <a:t>接收来自用户的请求的。这两个终端进行交互，也就是说，当用户与 </a:t>
            </a:r>
            <a:r>
              <a:rPr lang="en-GB" altLang="zh-CN" sz="1200" b="0" i="0" u="none" strike="noStrike" kern="1200" dirty="0">
                <a:solidFill>
                  <a:schemeClr val="tx1"/>
                </a:solidFill>
                <a:effectLst/>
                <a:latin typeface="+mn-lt"/>
                <a:ea typeface="+mn-ea"/>
                <a:cs typeface="+mn-cs"/>
              </a:rPr>
              <a:t>Rasa Server </a:t>
            </a:r>
            <a:r>
              <a:rPr lang="zh-CN" altLang="en-US" sz="1200" b="0" i="0" u="none" strike="noStrike" kern="1200" dirty="0">
                <a:solidFill>
                  <a:schemeClr val="tx1"/>
                </a:solidFill>
                <a:effectLst/>
                <a:latin typeface="+mn-lt"/>
                <a:ea typeface="+mn-ea"/>
                <a:cs typeface="+mn-cs"/>
              </a:rPr>
              <a:t>交互并发出一个请求时，</a:t>
            </a:r>
            <a:r>
              <a:rPr lang="en-GB" altLang="zh-CN" sz="1200" b="0" i="0" u="none" strike="noStrike" kern="1200" dirty="0">
                <a:solidFill>
                  <a:schemeClr val="tx1"/>
                </a:solidFill>
                <a:effectLst/>
                <a:latin typeface="+mn-lt"/>
                <a:ea typeface="+mn-ea"/>
                <a:cs typeface="+mn-cs"/>
              </a:rPr>
              <a:t>Rasa Server </a:t>
            </a:r>
            <a:r>
              <a:rPr lang="zh-CN" altLang="en-US" sz="1200" b="0" i="0" u="none" strike="noStrike" kern="1200" dirty="0">
                <a:solidFill>
                  <a:schemeClr val="tx1"/>
                </a:solidFill>
                <a:effectLst/>
                <a:latin typeface="+mn-lt"/>
                <a:ea typeface="+mn-ea"/>
                <a:cs typeface="+mn-cs"/>
              </a:rPr>
              <a:t>将该请求传递给 </a:t>
            </a:r>
            <a:r>
              <a:rPr lang="en-GB" altLang="zh-CN" sz="1200" b="0" i="0" u="none" strike="noStrike" kern="1200" dirty="0">
                <a:solidFill>
                  <a:schemeClr val="tx1"/>
                </a:solidFill>
                <a:effectLst/>
                <a:latin typeface="+mn-lt"/>
                <a:ea typeface="+mn-ea"/>
                <a:cs typeface="+mn-cs"/>
              </a:rPr>
              <a:t>Rasa SDK Server</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后者将处理该请求并返回响应，然后 </a:t>
            </a:r>
            <a:r>
              <a:rPr lang="en-GB" altLang="zh-CN" sz="1200" b="0" i="0" u="none" strike="noStrike" kern="1200" dirty="0">
                <a:solidFill>
                  <a:schemeClr val="tx1"/>
                </a:solidFill>
                <a:effectLst/>
                <a:latin typeface="+mn-lt"/>
                <a:ea typeface="+mn-ea"/>
                <a:cs typeface="+mn-cs"/>
              </a:rPr>
              <a:t>Rasa Server </a:t>
            </a:r>
            <a:r>
              <a:rPr lang="zh-CN" altLang="en-US" sz="1200" b="0" i="0" u="none" strike="noStrike" kern="1200" dirty="0">
                <a:solidFill>
                  <a:schemeClr val="tx1"/>
                </a:solidFill>
                <a:effectLst/>
                <a:latin typeface="+mn-lt"/>
                <a:ea typeface="+mn-ea"/>
                <a:cs typeface="+mn-cs"/>
              </a:rPr>
              <a:t>将响应返回给用户。</a:t>
            </a:r>
            <a:endParaRPr lang="en-US" altLang="zh-CN" sz="1200" b="0" i="0" u="none" strike="noStrike" kern="1200" dirty="0">
              <a:solidFill>
                <a:schemeClr val="tx1"/>
              </a:solidFill>
              <a:effectLst/>
              <a:latin typeface="+mn-lt"/>
              <a:ea typeface="+mn-ea"/>
              <a:cs typeface="+mn-cs"/>
            </a:endParaRPr>
          </a:p>
          <a:p>
            <a:r>
              <a:rPr kumimoji="1" lang="zh-CN" altLang="en-US" sz="1200" b="0" i="0" u="none" strike="noStrike" kern="1200" dirty="0">
                <a:solidFill>
                  <a:schemeClr val="tx1"/>
                </a:solidFill>
                <a:effectLst/>
                <a:latin typeface="+mn-lt"/>
                <a:ea typeface="+mn-ea"/>
                <a:cs typeface="+mn-cs"/>
              </a:rPr>
              <a:t>运行后可以看到一个简单的结果，就翻译了我们指定的那句话。</a:t>
            </a:r>
            <a:endParaRPr kumimoji="1" lang="en-US" altLang="zh-CN" sz="1200" b="0" i="0" u="none" strike="noStrike" kern="1200" dirty="0">
              <a:solidFill>
                <a:schemeClr val="tx1"/>
              </a:solidFill>
              <a:effectLst/>
              <a:latin typeface="+mn-lt"/>
              <a:ea typeface="+mn-ea"/>
              <a:cs typeface="+mn-cs"/>
            </a:endParaRPr>
          </a:p>
          <a:p>
            <a:r>
              <a:rPr kumimoji="1" lang="zh-CN" altLang="en-US" sz="1200" b="0" i="0" u="none" strike="noStrike" kern="1200" dirty="0">
                <a:solidFill>
                  <a:schemeClr val="tx1"/>
                </a:solidFill>
                <a:effectLst/>
                <a:latin typeface="+mn-lt"/>
                <a:ea typeface="+mn-ea"/>
                <a:cs typeface="+mn-cs"/>
              </a:rPr>
              <a:t>当然</a:t>
            </a:r>
            <a:r>
              <a:rPr kumimoji="1" lang="en-US" altLang="zh-CN" sz="1200" b="0" i="0" u="none" strike="noStrike" kern="1200" dirty="0">
                <a:solidFill>
                  <a:schemeClr val="tx1"/>
                </a:solidFill>
                <a:effectLst/>
                <a:latin typeface="+mn-lt"/>
                <a:ea typeface="+mn-ea"/>
                <a:cs typeface="+mn-cs"/>
              </a:rPr>
              <a:t>Rasa</a:t>
            </a:r>
            <a:r>
              <a:rPr kumimoji="1" lang="zh-CN" altLang="en-US" sz="1200" b="0" i="0" u="none" strike="noStrike" kern="1200" dirty="0">
                <a:solidFill>
                  <a:schemeClr val="tx1"/>
                </a:solidFill>
                <a:effectLst/>
                <a:latin typeface="+mn-lt"/>
                <a:ea typeface="+mn-ea"/>
                <a:cs typeface="+mn-cs"/>
              </a:rPr>
              <a:t>有更多的功能，感兴趣可以试试，但只要完成了作业要求，就能拿到满分。</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对比</a:t>
            </a:r>
            <a:r>
              <a:rPr kumimoji="1" lang="en-US" altLang="zh-CN" dirty="0"/>
              <a:t>Completion</a:t>
            </a:r>
            <a:r>
              <a:rPr kumimoji="1" lang="zh-CN" altLang="en-US" dirty="0"/>
              <a:t>和</a:t>
            </a:r>
            <a:r>
              <a:rPr kumimoji="1" lang="en-US" altLang="zh-CN" dirty="0" err="1"/>
              <a:t>ChatCompletion</a:t>
            </a:r>
            <a:r>
              <a:rPr kumimoji="1" lang="zh-CN" altLang="en-US" dirty="0"/>
              <a:t>两种方法，尝试</a:t>
            </a:r>
            <a:r>
              <a:rPr kumimoji="1" lang="en-US" altLang="zh-CN" dirty="0"/>
              <a:t>gpt-3.5-turbo</a:t>
            </a:r>
            <a:r>
              <a:rPr kumimoji="1" lang="zh-CN" altLang="en-US" dirty="0"/>
              <a:t>和</a:t>
            </a:r>
            <a:r>
              <a:rPr kumimoji="1" lang="en-US" altLang="zh-CN" dirty="0"/>
              <a:t>text-davinci-003</a:t>
            </a:r>
            <a:r>
              <a:rPr kumimoji="1" lang="zh-CN" altLang="en-US" dirty="0"/>
              <a:t>两种模型（其他的也可以尝试一下），完成两种场景下的</a:t>
            </a:r>
            <a:r>
              <a:rPr kumimoji="1" lang="en-US" altLang="zh-CN" dirty="0"/>
              <a:t>prompt</a:t>
            </a:r>
            <a:r>
              <a:rPr kumimoji="1" lang="zh-CN" altLang="en-US" dirty="0"/>
              <a:t>设计</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ChatGPT</a:t>
            </a:r>
            <a:r>
              <a:rPr kumimoji="1" lang="zh-CN" altLang="en-US" sz="1200" b="0" i="0" kern="1200" dirty="0">
                <a:solidFill>
                  <a:schemeClr val="tx1"/>
                </a:solidFill>
                <a:effectLst/>
                <a:latin typeface="+mn-lt"/>
                <a:ea typeface="+mn-ea"/>
                <a:cs typeface="+mn-cs"/>
              </a:rPr>
              <a:t>的</a:t>
            </a:r>
            <a:r>
              <a:rPr lang="zh-CN" altLang="en-US" sz="1200" b="0" i="0" kern="1200" dirty="0">
                <a:solidFill>
                  <a:schemeClr val="tx1"/>
                </a:solidFill>
                <a:effectLst/>
                <a:latin typeface="+mn-lt"/>
                <a:ea typeface="+mn-ea"/>
                <a:cs typeface="+mn-cs"/>
              </a:rPr>
              <a:t>关键能力来自三个方面：</a:t>
            </a:r>
            <a:r>
              <a:rPr lang="zh-CN" altLang="en-US" sz="1200" b="1" i="0" kern="1200" dirty="0">
                <a:solidFill>
                  <a:schemeClr val="tx1"/>
                </a:solidFill>
                <a:effectLst/>
                <a:latin typeface="+mn-lt"/>
                <a:ea typeface="+mn-ea"/>
                <a:cs typeface="+mn-cs"/>
              </a:rPr>
              <a:t>强大的基座大模型能力（</a:t>
            </a:r>
            <a:r>
              <a:rPr lang="en-GB" altLang="zh-CN" sz="1200" b="1" i="0" kern="1200" dirty="0" err="1">
                <a:solidFill>
                  <a:schemeClr val="tx1"/>
                </a:solidFill>
                <a:effectLst/>
                <a:latin typeface="+mn-lt"/>
                <a:ea typeface="+mn-ea"/>
                <a:cs typeface="+mn-cs"/>
              </a:rPr>
              <a:t>InstructGPT</a:t>
            </a:r>
            <a:r>
              <a:rPr lang="zh-CN" altLang="en-GB"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高质量的真实数据（干净且丰富），强化学习（</a:t>
            </a:r>
            <a:r>
              <a:rPr lang="en-GB" altLang="zh-CN" sz="1200" b="1" i="0" kern="1200" dirty="0">
                <a:solidFill>
                  <a:schemeClr val="tx1"/>
                </a:solidFill>
                <a:effectLst/>
                <a:latin typeface="+mn-lt"/>
                <a:ea typeface="+mn-ea"/>
                <a:cs typeface="+mn-cs"/>
              </a:rPr>
              <a:t>PPO</a:t>
            </a:r>
            <a:r>
              <a:rPr lang="zh-CN" altLang="en-US" sz="1200" b="1" i="0" kern="1200" dirty="0">
                <a:solidFill>
                  <a:schemeClr val="tx1"/>
                </a:solidFill>
                <a:effectLst/>
                <a:latin typeface="+mn-lt"/>
                <a:ea typeface="+mn-ea"/>
                <a:cs typeface="+mn-cs"/>
              </a:rPr>
              <a:t>算法）。</a:t>
            </a:r>
            <a:r>
              <a:rPr kumimoji="1" lang="zh-CN" altLang="en-US" dirty="0"/>
              <a:t>训练流程主要分成三步：</a:t>
            </a:r>
            <a:r>
              <a:rPr lang="zh-CN" altLang="en-US" sz="1200" b="1" i="0" kern="1200" dirty="0">
                <a:solidFill>
                  <a:schemeClr val="tx1"/>
                </a:solidFill>
                <a:effectLst/>
                <a:latin typeface="+mn-lt"/>
                <a:ea typeface="+mn-ea"/>
                <a:cs typeface="+mn-cs"/>
              </a:rPr>
              <a:t>第一步，使用有监督学习方式，基于</a:t>
            </a:r>
            <a:r>
              <a:rPr lang="en-GB" altLang="zh-CN" sz="1200" b="1" i="0" kern="1200" dirty="0">
                <a:solidFill>
                  <a:schemeClr val="tx1"/>
                </a:solidFill>
                <a:effectLst/>
                <a:latin typeface="+mn-lt"/>
                <a:ea typeface="+mn-ea"/>
                <a:cs typeface="+mn-cs"/>
              </a:rPr>
              <a:t>GPT3.5</a:t>
            </a:r>
            <a:r>
              <a:rPr lang="zh-CN" altLang="en-US" sz="1200" b="1" i="0" kern="1200" dirty="0">
                <a:solidFill>
                  <a:schemeClr val="tx1"/>
                </a:solidFill>
                <a:effectLst/>
                <a:latin typeface="+mn-lt"/>
                <a:ea typeface="+mn-ea"/>
                <a:cs typeface="+mn-cs"/>
              </a:rPr>
              <a:t>微调训练一个初始模型；第二步，收集相同上文下，根据回复质量进行排序的数第三步，使用</a:t>
            </a:r>
            <a:r>
              <a:rPr lang="en-GB" altLang="zh-CN" sz="1200" b="1" i="0" kern="1200" dirty="0">
                <a:solidFill>
                  <a:schemeClr val="tx1"/>
                </a:solidFill>
                <a:effectLst/>
                <a:latin typeface="+mn-lt"/>
                <a:ea typeface="+mn-ea"/>
                <a:cs typeface="+mn-cs"/>
              </a:rPr>
              <a:t>PPO</a:t>
            </a:r>
            <a:r>
              <a:rPr lang="zh-CN" altLang="en-US" sz="1200" b="1" i="0" kern="1200" dirty="0">
                <a:solidFill>
                  <a:schemeClr val="tx1"/>
                </a:solidFill>
                <a:effectLst/>
                <a:latin typeface="+mn-lt"/>
                <a:ea typeface="+mn-ea"/>
                <a:cs typeface="+mn-cs"/>
              </a:rPr>
              <a:t>强化学习策略来微调第一阶段的模型据；</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0" i="0" u="none" strike="noStrike" kern="1200" dirty="0">
                <a:solidFill>
                  <a:schemeClr val="tx1"/>
                </a:solidFill>
                <a:effectLst/>
                <a:latin typeface="+mn-lt"/>
                <a:ea typeface="+mn-ea"/>
                <a:cs typeface="+mn-cs"/>
              </a:rPr>
              <a:t>Rasa</a:t>
            </a:r>
            <a:r>
              <a:rPr lang="zh-CN" altLang="en-US" sz="1200" b="0" i="0" u="none" strike="noStrike" kern="1200" dirty="0">
                <a:solidFill>
                  <a:schemeClr val="tx1"/>
                </a:solidFill>
                <a:effectLst/>
                <a:latin typeface="+mn-lt"/>
                <a:ea typeface="+mn-ea"/>
                <a:cs typeface="+mn-cs"/>
              </a:rPr>
              <a:t>是一种开源的自然语言处理框架，可用于构建聊天机器人和智能语音助手。</a:t>
            </a:r>
            <a:r>
              <a:rPr lang="zh-CN" altLang="en-GB" sz="1200" b="0" i="0" u="none" strike="noStrike" kern="1200" dirty="0">
                <a:solidFill>
                  <a:schemeClr val="tx1"/>
                </a:solidFill>
                <a:effectLst/>
                <a:latin typeface="+mn-lt"/>
                <a:ea typeface="+mn-ea"/>
                <a:cs typeface="+mn-cs"/>
              </a:rPr>
              <a:t>它</a:t>
            </a:r>
            <a:r>
              <a:rPr lang="zh-CN" altLang="en-US" sz="1200" b="0" i="0" u="none" strike="noStrike" kern="1200" dirty="0">
                <a:solidFill>
                  <a:schemeClr val="tx1"/>
                </a:solidFill>
                <a:effectLst/>
                <a:latin typeface="+mn-lt"/>
                <a:ea typeface="+mn-ea"/>
                <a:cs typeface="+mn-cs"/>
              </a:rPr>
              <a:t>提供了一系列工具和库，可以帮助开发者设计和训练自然语言处理模型，从而实现自动化对话。</a:t>
            </a:r>
            <a:r>
              <a:rPr lang="zh-CN" altLang="en-US" sz="1200" b="0" i="0" kern="1200" dirty="0">
                <a:solidFill>
                  <a:schemeClr val="tx1"/>
                </a:solidFill>
                <a:effectLst/>
                <a:latin typeface="+mn-lt"/>
                <a:ea typeface="+mn-ea"/>
                <a:cs typeface="+mn-cs"/>
              </a:rPr>
              <a:t>两个主要组件是自然语言理解 </a:t>
            </a:r>
            <a:r>
              <a:rPr lang="en-US" altLang="zh-CN" sz="1200" b="0" i="0" kern="1200" dirty="0">
                <a:solidFill>
                  <a:schemeClr val="tx1"/>
                </a:solidFill>
                <a:effectLst/>
                <a:latin typeface="+mn-lt"/>
                <a:ea typeface="+mn-ea"/>
                <a:cs typeface="+mn-cs"/>
              </a:rPr>
              <a:t>(</a:t>
            </a:r>
            <a:r>
              <a:rPr lang="en-GB" altLang="zh-CN" sz="1200" b="0" i="0" kern="1200" dirty="0">
                <a:solidFill>
                  <a:schemeClr val="tx1"/>
                </a:solidFill>
                <a:effectLst/>
                <a:latin typeface="+mn-lt"/>
                <a:ea typeface="+mn-ea"/>
                <a:cs typeface="+mn-cs"/>
              </a:rPr>
              <a:t>NLU) </a:t>
            </a:r>
            <a:r>
              <a:rPr lang="zh-CN" altLang="en-US" sz="1200" b="0" i="0" kern="1200" dirty="0">
                <a:solidFill>
                  <a:schemeClr val="tx1"/>
                </a:solidFill>
                <a:effectLst/>
                <a:latin typeface="+mn-lt"/>
                <a:ea typeface="+mn-ea"/>
                <a:cs typeface="+mn-cs"/>
              </a:rPr>
              <a:t>和对话管理。</a:t>
            </a:r>
            <a:endParaRPr lang="zh-CN" altLang="en-US"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需要使用国外的手机号接受验证码，</a:t>
            </a:r>
            <a:r>
              <a:rPr kumimoji="1" lang="en-US" altLang="zh-CN" dirty="0" err="1"/>
              <a:t>onlinesim</a:t>
            </a:r>
            <a:r>
              <a:rPr kumimoji="1" lang="zh-CN" altLang="en-US" dirty="0"/>
              <a:t>这个网站提供了手机号购买，有两个要注意的，不要买俄罗斯的，同时要买</a:t>
            </a:r>
            <a:r>
              <a:rPr kumimoji="1" lang="en-US" altLang="zh-CN" dirty="0" err="1"/>
              <a:t>OpanAI</a:t>
            </a:r>
            <a:r>
              <a:rPr kumimoji="1" lang="zh-CN" altLang="en-US" dirty="0"/>
              <a:t>这个站点的，找便宜的以及还有容量的买就可以了</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登录之后桌面程序就是这样的，但是这个不是很稳定，如果一段时间中没有交互，就需要重启应用</a:t>
            </a:r>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6191BC-4E01-4D69-A370-12B6234A64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a:t>HUMAN COMPUTER INTERACTION</a:t>
            </a:r>
            <a:endParaRPr lang="en-US" altLang="en-US"/>
          </a:p>
        </p:txBody>
      </p:sp>
      <p:sp>
        <p:nvSpPr>
          <p:cNvPr id="6" name="Slide Number Placeholder 5"/>
          <p:cNvSpPr>
            <a:spLocks noGrp="1"/>
          </p:cNvSpPr>
          <p:nvPr>
            <p:ph type="sldNum" sz="quarter" idx="12"/>
          </p:nvPr>
        </p:nvSpPr>
        <p:spPr/>
        <p:txBody>
          <a:bodyPr/>
          <a:lstStyle/>
          <a:p>
            <a:fld id="{0C3E2035-420A-412E-B0C5-7FC79E63BE0E}" type="slidenum">
              <a:rPr lang="en-US" altLang="zh-CN" smtClean="0"/>
            </a:fld>
            <a:endParaRPr lang="en-US" altLang="zh-CN" sz="1800">
              <a:solidFill>
                <a:srgbClr val="000000"/>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a:t>HUMAN COMPUTER INTERACTION</a:t>
            </a:r>
            <a:endParaRPr lang="en-US" altLang="en-US"/>
          </a:p>
        </p:txBody>
      </p:sp>
      <p:sp>
        <p:nvSpPr>
          <p:cNvPr id="6" name="Slide Number Placeholder 5"/>
          <p:cNvSpPr>
            <a:spLocks noGrp="1"/>
          </p:cNvSpPr>
          <p:nvPr>
            <p:ph type="sldNum" sz="quarter" idx="12"/>
          </p:nvPr>
        </p:nvSpPr>
        <p:spPr/>
        <p:txBody>
          <a:bodyPr/>
          <a:lstStyle/>
          <a:p>
            <a:fld id="{319B13D6-4293-4870-B95C-EE3143C3C671}" type="slidenum">
              <a:rPr lang="en-US" altLang="zh-CN" smtClean="0"/>
            </a:fld>
            <a:endParaRPr lang="en-US" altLang="zh-CN"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414779"/>
            <a:ext cx="5800725" cy="5757420"/>
          </a:xfrm>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fontAlgn="base" latinLnBrk="1">
              <a:spcBef>
                <a:spcPct val="0"/>
              </a:spcBef>
              <a:spcAft>
                <a:spcPct val="0"/>
              </a:spcAft>
            </a:pPr>
            <a:r>
              <a:rPr lang="en-US" altLang="zh-CN" sz="1800">
                <a:solidFill>
                  <a:srgbClr val="000000"/>
                </a:solidFill>
                <a:latin typeface="Arial" panose="020B0604020202020204" pitchFamily="34" charset="0"/>
              </a:rPr>
              <a:t>3/13/2017</a:t>
            </a:r>
            <a:endParaRPr lang="en-US" altLang="zh-CN" sz="1800">
              <a:solidFill>
                <a:srgbClr val="000000"/>
              </a:solidFill>
              <a:latin typeface="Arial" panose="020B0604020202020204" pitchFamily="34" charset="0"/>
              <a:ea typeface="나눔고딕"/>
            </a:endParaRPr>
          </a:p>
        </p:txBody>
      </p:sp>
      <p:sp>
        <p:nvSpPr>
          <p:cNvPr id="5" name="Footer Placeholder 4"/>
          <p:cNvSpPr>
            <a:spLocks noGrp="1"/>
          </p:cNvSpPr>
          <p:nvPr>
            <p:ph type="ftr" sz="quarter" idx="11"/>
          </p:nvPr>
        </p:nvSpPr>
        <p:spPr/>
        <p:txBody>
          <a:bodyPr/>
          <a:lstStyle/>
          <a:p>
            <a:pPr fontAlgn="base" latinLnBrk="1">
              <a:spcBef>
                <a:spcPct val="0"/>
              </a:spcBef>
              <a:spcAft>
                <a:spcPct val="0"/>
              </a:spcAft>
            </a:pPr>
            <a:r>
              <a:rPr lang="en-US" altLang="en-US">
                <a:latin typeface="Arial" panose="020B0604020202020204" pitchFamily="34" charset="0"/>
              </a:rPr>
              <a:t>HUMAN COMPUTER INTERACTION</a:t>
            </a:r>
            <a:endParaRPr lang="en-US"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fontAlgn="base" latinLnBrk="1">
              <a:spcBef>
                <a:spcPct val="0"/>
              </a:spcBef>
              <a:spcAft>
                <a:spcPct val="0"/>
              </a:spcAft>
            </a:pPr>
            <a:fld id="{B78DA410-25D1-46D1-B986-352309A88C4C}" type="slidenum">
              <a:rPr lang="en-US" altLang="zh-CN" smtClean="0">
                <a:latin typeface="Arial" panose="020B0604020202020204" pitchFamily="34" charset="0"/>
              </a:rPr>
            </a:fld>
            <a:endParaRPr lang="en-US" altLang="zh-CN" sz="1800">
              <a:solidFill>
                <a:srgbClr val="000000"/>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单击此处编辑母版标题样式</a:t>
            </a:r>
            <a:endParaRPr lang="en-US" dirty="0"/>
          </a:p>
        </p:txBody>
      </p:sp>
      <p:sp>
        <p:nvSpPr>
          <p:cNvPr id="3" name="日期占位符 2"/>
          <p:cNvSpPr>
            <a:spLocks noGrp="1"/>
          </p:cNvSpPr>
          <p:nvPr>
            <p:ph type="dt" sz="half" idx="10"/>
          </p:nvPr>
        </p:nvSpPr>
        <p:spPr>
          <a:xfrm>
            <a:off x="457200" y="6356350"/>
            <a:ext cx="2133600" cy="365125"/>
          </a:xfrm>
        </p:spPr>
        <p:txBody>
          <a:bodyPr/>
          <a:lstStyle>
            <a:lvl1pPr>
              <a:defRPr/>
            </a:lvl1pPr>
          </a:lstStyle>
          <a:p>
            <a:r>
              <a:rPr lang="en-US" altLang="zh-CN" sz="1800">
                <a:solidFill>
                  <a:srgbClr val="000000"/>
                </a:solidFill>
              </a:rPr>
              <a:t>3/13/2017</a:t>
            </a:r>
            <a:endParaRPr lang="en-US" altLang="zh-CN" sz="1800">
              <a:solidFill>
                <a:srgbClr val="000000"/>
              </a:solidFill>
            </a:endParaRPr>
          </a:p>
        </p:txBody>
      </p:sp>
      <p:sp>
        <p:nvSpPr>
          <p:cNvPr id="4" name="页脚占位符 3"/>
          <p:cNvSpPr>
            <a:spLocks noGrp="1"/>
          </p:cNvSpPr>
          <p:nvPr>
            <p:ph type="ftr" sz="quarter" idx="11"/>
          </p:nvPr>
        </p:nvSpPr>
        <p:spPr>
          <a:xfrm>
            <a:off x="3124200" y="6356350"/>
            <a:ext cx="2895600" cy="365125"/>
          </a:xfrm>
        </p:spPr>
        <p:txBody>
          <a:bodyPr/>
          <a:lstStyle>
            <a:lvl1pPr>
              <a:defRPr/>
            </a:lvl1pPr>
          </a:lstStyle>
          <a:p>
            <a:r>
              <a:rPr lang="en-US" altLang="en-US"/>
              <a:t>HUMAN COMPUTER INTERACTION</a:t>
            </a:r>
            <a:endParaRPr lang="en-US" altLang="en-US"/>
          </a:p>
        </p:txBody>
      </p:sp>
      <p:sp>
        <p:nvSpPr>
          <p:cNvPr id="5" name="灯片编号占位符 4"/>
          <p:cNvSpPr>
            <a:spLocks noGrp="1"/>
          </p:cNvSpPr>
          <p:nvPr>
            <p:ph type="sldNum" sz="quarter" idx="12"/>
          </p:nvPr>
        </p:nvSpPr>
        <p:spPr>
          <a:xfrm>
            <a:off x="6553200" y="6356350"/>
            <a:ext cx="2133600" cy="365125"/>
          </a:xfrm>
        </p:spPr>
        <p:txBody>
          <a:bodyPr/>
          <a:lstStyle>
            <a:lvl1pPr>
              <a:defRPr/>
            </a:lvl1pPr>
          </a:lstStyle>
          <a:p>
            <a:fld id="{B6C019CF-9C6A-42AF-80D7-6218BB1D2787}" type="slidenum">
              <a:rPr lang="en-US" altLang="zh-CN"/>
            </a:fld>
            <a:endParaRPr lang="en-US" altLang="zh-CN" sz="18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2pPr>
              <a:defRPr>
                <a:latin typeface="Arial" panose="020B0604020202020204" pitchFamily="34" charset="0"/>
                <a:cs typeface="Arial" panose="020B0604020202020204" pitchFamily="34" charset="0"/>
              </a:defRPr>
            </a:lvl2pPr>
            <a:lvl3pPr marL="723900" indent="-339725">
              <a:defRPr sz="2000">
                <a:latin typeface="Times New Roman" panose="02020603050405020304" pitchFamily="18" charset="0"/>
                <a:cs typeface="Times New Roman" panose="02020603050405020304" pitchFamily="18" charset="0"/>
              </a:defRPr>
            </a:lvl3pPr>
            <a:lvl4pPr marL="900430" indent="-333375">
              <a:buClr>
                <a:schemeClr val="bg2">
                  <a:lumMod val="75000"/>
                </a:schemeClr>
              </a:buClr>
              <a:buSzPct val="90000"/>
              <a:buFont typeface="Wingdings" panose="05000000000000000000" pitchFamily="2" charset="2"/>
              <a:buChar char="Ø"/>
              <a:defRPr/>
            </a:lvl4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sz="900"/>
            </a:lvl1pPr>
          </a:lstStyle>
          <a:p>
            <a:r>
              <a:rPr lang="en-US" altLang="zh-CN"/>
              <a:t>3/13/2017</a:t>
            </a:r>
            <a:endParaRPr lang="en-US" altLang="zh-CN" dirty="0"/>
          </a:p>
        </p:txBody>
      </p:sp>
      <p:sp>
        <p:nvSpPr>
          <p:cNvPr id="5" name="Footer Placeholder 4"/>
          <p:cNvSpPr>
            <a:spLocks noGrp="1"/>
          </p:cNvSpPr>
          <p:nvPr>
            <p:ph type="ftr" sz="quarter" idx="11"/>
          </p:nvPr>
        </p:nvSpPr>
        <p:spPr/>
        <p:txBody>
          <a:bodyPr/>
          <a:lstStyle/>
          <a:p>
            <a:r>
              <a:rPr lang="en-US" altLang="en-US"/>
              <a:t>HUMAN COMPUTER INTERACTION</a:t>
            </a:r>
            <a:endParaRPr lang="en-US" altLang="en-US"/>
          </a:p>
        </p:txBody>
      </p:sp>
      <p:sp>
        <p:nvSpPr>
          <p:cNvPr id="6" name="Slide Number Placeholder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5" name="Footer Placeholder 4"/>
          <p:cNvSpPr>
            <a:spLocks noGrp="1"/>
          </p:cNvSpPr>
          <p:nvPr>
            <p:ph type="ftr" sz="quarter" idx="11"/>
          </p:nvPr>
        </p:nvSpPr>
        <p:spPr/>
        <p:txBody>
          <a:bodyPr/>
          <a:lstStyle/>
          <a:p>
            <a:r>
              <a:rPr lang="en-US" altLang="en-US"/>
              <a:t>HUMAN COMPUTER INTERACTION</a:t>
            </a:r>
            <a:endParaRPr lang="en-US" altLang="en-US"/>
          </a:p>
        </p:txBody>
      </p:sp>
      <p:sp>
        <p:nvSpPr>
          <p:cNvPr id="6" name="Slide Number Placeholder 5"/>
          <p:cNvSpPr>
            <a:spLocks noGrp="1"/>
          </p:cNvSpPr>
          <p:nvPr>
            <p:ph type="sldNum" sz="quarter" idx="12"/>
          </p:nvPr>
        </p:nvSpPr>
        <p:spPr/>
        <p:txBody>
          <a:bodyPr/>
          <a:lstStyle/>
          <a:p>
            <a:fld id="{ADEFB9FD-DF84-41CF-A096-5B5A2F25A698}" type="slidenum">
              <a:rPr lang="en-US" altLang="zh-CN" smtClean="0"/>
            </a:fld>
            <a:endParaRPr lang="en-US" altLang="zh-CN" sz="1800">
              <a:solidFill>
                <a:srgbClr val="000000"/>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22960" y="1845734"/>
            <a:ext cx="370332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63440" y="1845736"/>
            <a:ext cx="3703320" cy="402335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p:txBody>
          <a:bodyPr/>
          <a:lstStyle/>
          <a:p>
            <a:r>
              <a:rPr lang="en-US" altLang="en-US"/>
              <a:t>HUMAN COMPUTER INTERACTION</a:t>
            </a:r>
            <a:endParaRPr lang="en-US" altLang="en-US"/>
          </a:p>
        </p:txBody>
      </p:sp>
      <p:sp>
        <p:nvSpPr>
          <p:cNvPr id="7" name="Slide Number Placeholder 6"/>
          <p:cNvSpPr>
            <a:spLocks noGrp="1"/>
          </p:cNvSpPr>
          <p:nvPr>
            <p:ph type="sldNum" sz="quarter" idx="12"/>
          </p:nvPr>
        </p:nvSpPr>
        <p:spPr/>
        <p:txBody>
          <a:bodyPr/>
          <a:lstStyle/>
          <a:p>
            <a:fld id="{0D6FFB05-0CB9-456E-A92F-29BDC2B5787E}" type="slidenum">
              <a:rPr lang="en-US" altLang="zh-CN" smtClean="0"/>
            </a:fld>
            <a:endParaRPr lang="en-US" altLang="zh-CN"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22960" y="2582334"/>
            <a:ext cx="3703320" cy="32867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63440" y="2582334"/>
            <a:ext cx="3703320" cy="32867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8" name="Footer Placeholder 7"/>
          <p:cNvSpPr>
            <a:spLocks noGrp="1"/>
          </p:cNvSpPr>
          <p:nvPr>
            <p:ph type="ftr" sz="quarter" idx="11"/>
          </p:nvPr>
        </p:nvSpPr>
        <p:spPr/>
        <p:txBody>
          <a:bodyPr/>
          <a:lstStyle/>
          <a:p>
            <a:r>
              <a:rPr lang="en-US" altLang="en-US"/>
              <a:t>HUMAN COMPUTER INTERACTION</a:t>
            </a:r>
            <a:endParaRPr lang="en-US" altLang="en-US"/>
          </a:p>
        </p:txBody>
      </p:sp>
      <p:sp>
        <p:nvSpPr>
          <p:cNvPr id="9" name="Slide Number Placeholder 8"/>
          <p:cNvSpPr>
            <a:spLocks noGrp="1"/>
          </p:cNvSpPr>
          <p:nvPr>
            <p:ph type="sldNum" sz="quarter" idx="12"/>
          </p:nvPr>
        </p:nvSpPr>
        <p:spPr/>
        <p:txBody>
          <a:bodyPr/>
          <a:lstStyle/>
          <a:p>
            <a:fld id="{A7526762-6E67-4999-AB10-5EFD7A370D6A}" type="slidenum">
              <a:rPr lang="en-US" altLang="zh-CN" smtClean="0"/>
            </a:fld>
            <a:endParaRPr lang="en-US" altLang="zh-CN"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4" name="Footer Placeholder 3"/>
          <p:cNvSpPr>
            <a:spLocks noGrp="1"/>
          </p:cNvSpPr>
          <p:nvPr>
            <p:ph type="ftr" sz="quarter" idx="11"/>
          </p:nvPr>
        </p:nvSpPr>
        <p:spPr/>
        <p:txBody>
          <a:bodyPr/>
          <a:lstStyle/>
          <a:p>
            <a:r>
              <a:rPr lang="en-US" altLang="en-US"/>
              <a:t>HUMAN COMPUTER INTERACTION</a:t>
            </a:r>
            <a:endParaRPr lang="en-US" altLang="en-US"/>
          </a:p>
        </p:txBody>
      </p:sp>
      <p:sp>
        <p:nvSpPr>
          <p:cNvPr id="5" name="Slide Number Placeholder 4"/>
          <p:cNvSpPr>
            <a:spLocks noGrp="1"/>
          </p:cNvSpPr>
          <p:nvPr>
            <p:ph type="sldNum" sz="quarter" idx="12"/>
          </p:nvPr>
        </p:nvSpPr>
        <p:spPr/>
        <p:txBody>
          <a:bodyPr/>
          <a:lstStyle/>
          <a:p>
            <a:fld id="{70EC4E51-F6DE-42E6-B213-FBD78D78A20E}" type="slidenum">
              <a:rPr lang="en-US" altLang="zh-CN" smtClean="0"/>
            </a:fld>
            <a:endParaRPr lang="en-US" altLang="zh-CN" sz="18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a:t>HUMAN COMPUTER INTERACTION</a:t>
            </a:r>
            <a:endParaRPr lang="en-US" altLang="en-US"/>
          </a:p>
        </p:txBody>
      </p:sp>
      <p:sp>
        <p:nvSpPr>
          <p:cNvPr id="9" name="Slide Number Placeholder 8"/>
          <p:cNvSpPr>
            <a:spLocks noGrp="1"/>
          </p:cNvSpPr>
          <p:nvPr>
            <p:ph type="sldNum" sz="quarter" idx="12"/>
          </p:nvPr>
        </p:nvSpPr>
        <p:spPr/>
        <p:txBody>
          <a:bodyPr/>
          <a:lstStyle/>
          <a:p>
            <a:fld id="{AA484762-AC7B-4CFB-B8DC-2E4FB9F7C4BC}" type="slidenum">
              <a:rPr lang="en-US" altLang="zh-CN" smtClean="0"/>
            </a:fld>
            <a:endParaRPr lang="en-US" altLang="zh-CN"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460237" y="731520"/>
            <a:ext cx="5009393" cy="5257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ltLang="zh-CN" sz="180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a:solidFill>
                  <a:srgbClr val="FFFFFF"/>
                </a:solidFill>
              </a:rPr>
              <a:t>HUMAN COMPUTER INTERACTION</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EB1899-DB40-442C-8E13-A7DB20E981D4}" type="slidenum">
              <a:rPr lang="en-US" altLang="zh-CN" smtClean="0">
                <a:solidFill>
                  <a:srgbClr val="FFFFFF"/>
                </a:solidFill>
              </a:rPr>
            </a:fld>
            <a:endParaRPr lang="en-US" altLang="zh-CN"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r>
              <a:rPr lang="en-US" altLang="zh-CN" sz="1800">
                <a:solidFill>
                  <a:srgbClr val="000000"/>
                </a:solidFill>
              </a:rPr>
              <a:t>3/13/2017</a:t>
            </a:r>
            <a:endParaRPr lang="en-US" altLang="zh-CN" sz="1800">
              <a:solidFill>
                <a:srgbClr val="000000"/>
              </a:solidFill>
            </a:endParaRPr>
          </a:p>
        </p:txBody>
      </p:sp>
      <p:sp>
        <p:nvSpPr>
          <p:cNvPr id="6" name="Footer Placeholder 5"/>
          <p:cNvSpPr>
            <a:spLocks noGrp="1"/>
          </p:cNvSpPr>
          <p:nvPr>
            <p:ph type="ftr" sz="quarter" idx="11"/>
          </p:nvPr>
        </p:nvSpPr>
        <p:spPr/>
        <p:txBody>
          <a:bodyPr/>
          <a:lstStyle/>
          <a:p>
            <a:r>
              <a:rPr lang="en-US" altLang="en-US"/>
              <a:t>HUMAN COMPUTER INTERACTION</a:t>
            </a:r>
            <a:endParaRPr lang="en-US" altLang="en-US"/>
          </a:p>
        </p:txBody>
      </p:sp>
      <p:sp>
        <p:nvSpPr>
          <p:cNvPr id="7" name="Slide Number Placeholder 6"/>
          <p:cNvSpPr>
            <a:spLocks noGrp="1"/>
          </p:cNvSpPr>
          <p:nvPr>
            <p:ph type="sldNum" sz="quarter" idx="12"/>
          </p:nvPr>
        </p:nvSpPr>
        <p:spPr/>
        <p:txBody>
          <a:bodyPr/>
          <a:lstStyle/>
          <a:p>
            <a:fld id="{168690AE-7B9D-4968-BCA0-A8DEE3F733D3}" type="slidenum">
              <a:rPr lang="en-US" altLang="zh-CN" smtClean="0"/>
            </a:fld>
            <a:endParaRPr lang="en-US" altLang="zh-CN"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3"/>
            <a:r>
              <a:rPr lang="zh-CN" altLang="en-US" dirty="0"/>
              <a:t>第三级</a:t>
            </a:r>
            <a:endParaRPr lang="zh-CN" altLang="en-US" dirty="0"/>
          </a:p>
          <a:p>
            <a:pPr lvl="4"/>
            <a:r>
              <a:rPr lang="zh-CN" altLang="en-US" dirty="0"/>
              <a:t>第四级</a:t>
            </a:r>
            <a:endParaRPr lang="zh-CN" altLang="en-US" dirty="0"/>
          </a:p>
          <a:p>
            <a:pPr lvl="5"/>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defTabSz="457200" fontAlgn="base" latinLnBrk="1">
              <a:spcBef>
                <a:spcPct val="0"/>
              </a:spcBef>
              <a:spcAft>
                <a:spcPct val="0"/>
              </a:spcAft>
            </a:pPr>
            <a:r>
              <a:rPr lang="en-US" altLang="zh-CN" sz="1800">
                <a:solidFill>
                  <a:srgbClr val="000000"/>
                </a:solidFill>
                <a:latin typeface="Arial" panose="020B0604020202020204" pitchFamily="34" charset="0"/>
              </a:rPr>
              <a:t>3/13/2017</a:t>
            </a:r>
            <a:endParaRPr lang="en-US" altLang="zh-CN" sz="1800">
              <a:solidFill>
                <a:srgbClr val="000000"/>
              </a:solidFill>
              <a:latin typeface="Arial" panose="020B0604020202020204" pitchFamily="34" charset="0"/>
              <a:ea typeface="나눔고딕"/>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fontAlgn="base" latinLnBrk="1">
              <a:spcBef>
                <a:spcPct val="0"/>
              </a:spcBef>
              <a:spcAft>
                <a:spcPct val="0"/>
              </a:spcAft>
            </a:pPr>
            <a:r>
              <a:rPr lang="en-US" altLang="en-US">
                <a:latin typeface="Arial" panose="020B0604020202020204" pitchFamily="34" charset="0"/>
              </a:rPr>
              <a:t>HUMAN COMPUTER INTERACTION</a:t>
            </a:r>
            <a:endParaRPr lang="en-US" altLang="en-US">
              <a:latin typeface="Arial" panose="020B0604020202020204" pitchFamily="34" charset="0"/>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defTabSz="457200" fontAlgn="base" latinLnBrk="1">
              <a:spcBef>
                <a:spcPct val="0"/>
              </a:spcBef>
              <a:spcAft>
                <a:spcPct val="0"/>
              </a:spcAft>
            </a:pPr>
            <a:fld id="{B78DA410-25D1-46D1-B986-352309A88C4C}" type="slidenum">
              <a:rPr lang="en-US" altLang="zh-CN" smtClean="0">
                <a:latin typeface="Arial" panose="020B0604020202020204" pitchFamily="34" charset="0"/>
              </a:rPr>
            </a:fld>
            <a:endParaRPr lang="en-US" altLang="zh-CN" sz="1800">
              <a:solidFill>
                <a:srgbClr val="000000"/>
              </a:solidFill>
              <a:latin typeface="Arial" panose="020B0604020202020204" pitchFamily="34" charset="0"/>
            </a:endParaRPr>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2130" indent="-332105"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430" indent="-333375"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6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hyperlink" Target="https://github.com/f/awesome-chatgpt-prompts" TargetMode="External"/><Relationship Id="rId1" Type="http://schemas.openxmlformats.org/officeDocument/2006/relationships/hyperlink" Target="https://platform.openai.com/docs/model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s://github.com/lencx/ChatGPT/releases/download/v0.10.1/chat-gpt_0.10.1_amd64.deb" TargetMode="External"/><Relationship Id="rId2" Type="http://schemas.openxmlformats.org/officeDocument/2006/relationships/hyperlink" Target="https://github.com/lencx/ChatGPT/releases/download/v0.10.1/ChatGPT_0.10.1_x64_en-US.msi" TargetMode="External"/><Relationship Id="rId1" Type="http://schemas.openxmlformats.org/officeDocument/2006/relationships/hyperlink" Target="https://github.com/lencx/ChatGPT/releases/download/v0.10.1/ChatGPT_0.10.1_x64.dmg"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sz="5400" dirty="0" err="1"/>
              <a:t>ChatGPT</a:t>
            </a:r>
            <a:r>
              <a:rPr lang="zh-CN" altLang="en-US" sz="5400" dirty="0"/>
              <a:t> </a:t>
            </a:r>
            <a:r>
              <a:rPr lang="en-US" altLang="zh-CN" sz="5400" dirty="0"/>
              <a:t>in</a:t>
            </a:r>
            <a:r>
              <a:rPr lang="zh-CN" altLang="en-US" sz="5400" dirty="0"/>
              <a:t> </a:t>
            </a:r>
            <a:r>
              <a:rPr lang="en-US" altLang="zh-CN" sz="5400" dirty="0"/>
              <a:t>Rasa</a:t>
            </a:r>
            <a:endParaRPr lang="en-US" sz="5400" dirty="0"/>
          </a:p>
        </p:txBody>
      </p:sp>
      <p:sp>
        <p:nvSpPr>
          <p:cNvPr id="3" name="副标题 2"/>
          <p:cNvSpPr>
            <a:spLocks noGrp="1"/>
          </p:cNvSpPr>
          <p:nvPr>
            <p:ph type="subTitle" idx="1"/>
          </p:nvPr>
        </p:nvSpPr>
        <p:spPr>
          <a:xfrm>
            <a:off x="825038" y="4455620"/>
            <a:ext cx="7543800" cy="1722989"/>
          </a:xfrm>
        </p:spPr>
        <p:txBody>
          <a:bodyPr>
            <a:normAutofit/>
          </a:bodyPr>
          <a:lstStyle/>
          <a:p>
            <a:r>
              <a:rPr lang="en-US" dirty="0"/>
              <a:t>Ying </a:t>
            </a:r>
            <a:r>
              <a:rPr lang="en-US" dirty="0" err="1"/>
              <a:t>shen</a:t>
            </a:r>
            <a:endParaRPr lang="en-US" dirty="0"/>
          </a:p>
          <a:p>
            <a:r>
              <a:rPr lang="en-US" dirty="0"/>
              <a:t>School of software engineering</a:t>
            </a:r>
            <a:endParaRPr lang="en-US" dirty="0"/>
          </a:p>
          <a:p>
            <a:r>
              <a:rPr lang="en-US" dirty="0" err="1"/>
              <a:t>tongji</a:t>
            </a:r>
            <a:r>
              <a:rPr lang="en-US" dirty="0"/>
              <a:t>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Install</a:t>
            </a:r>
            <a:r>
              <a:rPr lang="zh-CN" altLang="en-US" dirty="0"/>
              <a:t> </a:t>
            </a:r>
            <a:r>
              <a:rPr lang="en-US" altLang="zh-CN" dirty="0" err="1"/>
              <a:t>openai</a:t>
            </a:r>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3" name="图片 2"/>
          <p:cNvPicPr>
            <a:picLocks noChangeAspect="1"/>
          </p:cNvPicPr>
          <p:nvPr/>
        </p:nvPicPr>
        <p:blipFill>
          <a:blip r:embed="rId1"/>
          <a:stretch>
            <a:fillRect/>
          </a:stretch>
        </p:blipFill>
        <p:spPr>
          <a:xfrm>
            <a:off x="3053387" y="1771274"/>
            <a:ext cx="2654300" cy="469900"/>
          </a:xfrm>
          <a:prstGeom prst="rect">
            <a:avLst/>
          </a:prstGeom>
        </p:spPr>
      </p:pic>
      <p:pic>
        <p:nvPicPr>
          <p:cNvPr id="7" name="图片 6"/>
          <p:cNvPicPr>
            <a:picLocks noChangeAspect="1"/>
          </p:cNvPicPr>
          <p:nvPr/>
        </p:nvPicPr>
        <p:blipFill rotWithShape="1">
          <a:blip r:embed="rId2"/>
          <a:srcRect t="82812" b="1"/>
          <a:stretch>
            <a:fillRect/>
          </a:stretch>
        </p:blipFill>
        <p:spPr>
          <a:xfrm>
            <a:off x="954897" y="2723103"/>
            <a:ext cx="7820498" cy="847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Acquire</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your</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APIKEY</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8" name="图片 7"/>
          <p:cNvPicPr>
            <a:picLocks noChangeAspect="1"/>
          </p:cNvPicPr>
          <p:nvPr/>
        </p:nvPicPr>
        <p:blipFill>
          <a:blip r:embed="rId1"/>
          <a:stretch>
            <a:fillRect/>
          </a:stretch>
        </p:blipFill>
        <p:spPr>
          <a:xfrm>
            <a:off x="149862" y="1186566"/>
            <a:ext cx="3200400" cy="4508500"/>
          </a:xfrm>
          <a:prstGeom prst="rect">
            <a:avLst/>
          </a:prstGeom>
        </p:spPr>
      </p:pic>
      <p:pic>
        <p:nvPicPr>
          <p:cNvPr id="9" name="图片 8"/>
          <p:cNvPicPr>
            <a:picLocks noChangeAspect="1"/>
          </p:cNvPicPr>
          <p:nvPr/>
        </p:nvPicPr>
        <p:blipFill>
          <a:blip r:embed="rId2"/>
          <a:stretch>
            <a:fillRect/>
          </a:stretch>
        </p:blipFill>
        <p:spPr>
          <a:xfrm>
            <a:off x="3459460" y="2120746"/>
            <a:ext cx="5684540" cy="2809600"/>
          </a:xfrm>
          <a:prstGeom prst="rect">
            <a:avLst/>
          </a:prstGeom>
        </p:spPr>
      </p:pic>
      <p:sp>
        <p:nvSpPr>
          <p:cNvPr id="10" name="圆角矩形 9"/>
          <p:cNvSpPr/>
          <p:nvPr/>
        </p:nvSpPr>
        <p:spPr>
          <a:xfrm>
            <a:off x="397316" y="3202000"/>
            <a:ext cx="1712837" cy="4053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Install</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7" name="图片 6"/>
          <p:cNvPicPr>
            <a:picLocks noChangeAspect="1"/>
          </p:cNvPicPr>
          <p:nvPr/>
        </p:nvPicPr>
        <p:blipFill>
          <a:blip r:embed="rId1"/>
          <a:stretch>
            <a:fillRect/>
          </a:stretch>
        </p:blipFill>
        <p:spPr>
          <a:xfrm>
            <a:off x="3202772" y="1184938"/>
            <a:ext cx="1854200" cy="368300"/>
          </a:xfrm>
          <a:prstGeom prst="rect">
            <a:avLst/>
          </a:prstGeom>
        </p:spPr>
      </p:pic>
      <p:sp>
        <p:nvSpPr>
          <p:cNvPr id="8" name="矩形 7"/>
          <p:cNvSpPr/>
          <p:nvPr/>
        </p:nvSpPr>
        <p:spPr>
          <a:xfrm>
            <a:off x="587829" y="1941344"/>
            <a:ext cx="7892980" cy="646331"/>
          </a:xfrm>
          <a:prstGeom prst="rect">
            <a:avLst/>
          </a:prstGeom>
        </p:spPr>
        <p:txBody>
          <a:bodyPr wrap="square">
            <a:spAutoFit/>
          </a:bodyPr>
          <a:lstStyle/>
          <a:p>
            <a:r>
              <a:rPr lang="zh-CN" altLang="en-US" dirty="0"/>
              <a:t>Use VPN to make your installation faster, or configure Tsinghua mirror source：</a:t>
            </a:r>
            <a:endParaRPr lang="en-US" altLang="zh-CN" dirty="0"/>
          </a:p>
          <a:p>
            <a:endParaRPr lang="zh-CN" altLang="en-US" dirty="0"/>
          </a:p>
        </p:txBody>
      </p:sp>
      <p:pic>
        <p:nvPicPr>
          <p:cNvPr id="9" name="图片 8"/>
          <p:cNvPicPr>
            <a:picLocks noChangeAspect="1"/>
          </p:cNvPicPr>
          <p:nvPr/>
        </p:nvPicPr>
        <p:blipFill>
          <a:blip r:embed="rId2"/>
          <a:stretch>
            <a:fillRect/>
          </a:stretch>
        </p:blipFill>
        <p:spPr>
          <a:xfrm>
            <a:off x="491251" y="2443026"/>
            <a:ext cx="8485719" cy="14106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Create</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project</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
        <p:nvSpPr>
          <p:cNvPr id="8" name="矩形 7"/>
          <p:cNvSpPr/>
          <p:nvPr/>
        </p:nvSpPr>
        <p:spPr>
          <a:xfrm>
            <a:off x="587829" y="1130367"/>
            <a:ext cx="7892980" cy="1477328"/>
          </a:xfrm>
          <a:prstGeom prst="rect">
            <a:avLst/>
          </a:prstGeom>
        </p:spPr>
        <p:txBody>
          <a:bodyPr wrap="square">
            <a:spAutoFit/>
          </a:bodyPr>
          <a:lstStyle/>
          <a:p>
            <a:r>
              <a:rPr lang="en-GB" altLang="zh-CN" dirty="0"/>
              <a:t>It is recommended to use </a:t>
            </a:r>
            <a:r>
              <a:rPr lang="en-GB" altLang="zh-CN" dirty="0" err="1"/>
              <a:t>VSCode</a:t>
            </a:r>
            <a:r>
              <a:rPr lang="en-GB" altLang="zh-CN" dirty="0"/>
              <a:t> to build the Rasa project, of course you can also choose </a:t>
            </a:r>
            <a:r>
              <a:rPr lang="en-GB" altLang="zh-CN" dirty="0" err="1"/>
              <a:t>Pycharm</a:t>
            </a:r>
            <a:r>
              <a:rPr lang="zh-CN" altLang="en-US" dirty="0"/>
              <a:t>：</a:t>
            </a:r>
            <a:endParaRPr lang="en-US" altLang="zh-CN" dirty="0"/>
          </a:p>
          <a:p>
            <a:pPr marL="342900" indent="-342900">
              <a:buFont typeface="Wingdings" panose="05000000000000000000" pitchFamily="2" charset="2"/>
              <a:buChar char="Ø"/>
            </a:pPr>
            <a:r>
              <a:rPr lang="en-US" altLang="zh-CN" dirty="0"/>
              <a:t>Create a new folder and open it in </a:t>
            </a:r>
            <a:r>
              <a:rPr lang="en-US" altLang="zh-CN" dirty="0" err="1"/>
              <a:t>VSCode</a:t>
            </a:r>
            <a:endParaRPr lang="en-US" altLang="zh-CN" dirty="0"/>
          </a:p>
          <a:p>
            <a:pPr marL="342900" indent="-342900">
              <a:buFont typeface="Wingdings" panose="05000000000000000000" pitchFamily="2" charset="2"/>
              <a:buChar char="Ø"/>
            </a:pPr>
            <a:r>
              <a:rPr lang="en-GB" altLang="zh-CN" dirty="0"/>
              <a:t>Enter in the terminal of </a:t>
            </a:r>
            <a:r>
              <a:rPr lang="en-GB" altLang="zh-CN" dirty="0" err="1"/>
              <a:t>VSCode</a:t>
            </a:r>
            <a:r>
              <a:rPr lang="en-GB" altLang="zh-CN" dirty="0"/>
              <a:t>:</a:t>
            </a:r>
            <a:endParaRPr lang="en-GB" altLang="zh-CN" dirty="0"/>
          </a:p>
          <a:p>
            <a:pPr marL="800100" lvl="1" indent="-342900">
              <a:buFont typeface="Wingdings" panose="05000000000000000000" pitchFamily="2" charset="2"/>
              <a:buChar char="Ø"/>
            </a:pPr>
            <a:r>
              <a:rPr lang="en-US" altLang="zh-CN" dirty="0"/>
              <a:t>rasa</a:t>
            </a:r>
            <a:r>
              <a:rPr lang="zh-CN" altLang="en-US" dirty="0"/>
              <a:t> </a:t>
            </a:r>
            <a:r>
              <a:rPr lang="en-US" altLang="zh-CN" dirty="0" err="1"/>
              <a:t>init</a:t>
            </a:r>
            <a:endParaRPr lang="zh-CN" altLang="en-US" dirty="0"/>
          </a:p>
        </p:txBody>
      </p:sp>
      <p:pic>
        <p:nvPicPr>
          <p:cNvPr id="3" name="图片 2"/>
          <p:cNvPicPr>
            <a:picLocks noChangeAspect="1"/>
          </p:cNvPicPr>
          <p:nvPr/>
        </p:nvPicPr>
        <p:blipFill>
          <a:blip r:embed="rId1"/>
          <a:stretch>
            <a:fillRect/>
          </a:stretch>
        </p:blipFill>
        <p:spPr>
          <a:xfrm>
            <a:off x="822961" y="2941230"/>
            <a:ext cx="4686300" cy="3048000"/>
          </a:xfrm>
          <a:prstGeom prst="rect">
            <a:avLst/>
          </a:prstGeom>
        </p:spPr>
      </p:pic>
      <p:sp>
        <p:nvSpPr>
          <p:cNvPr id="7" name="矩形 6"/>
          <p:cNvSpPr/>
          <p:nvPr/>
        </p:nvSpPr>
        <p:spPr>
          <a:xfrm>
            <a:off x="5968909" y="3788641"/>
            <a:ext cx="2912869" cy="923330"/>
          </a:xfrm>
          <a:prstGeom prst="rect">
            <a:avLst/>
          </a:prstGeom>
        </p:spPr>
        <p:txBody>
          <a:bodyPr wrap="square">
            <a:spAutoFit/>
          </a:bodyPr>
          <a:lstStyle/>
          <a:p>
            <a:r>
              <a:rPr lang="zh-CN" altLang="en-US" u="sng" dirty="0"/>
              <a:t>You can find more explanations about these files in the search engine</a:t>
            </a:r>
            <a:endParaRPr lang="zh-CN" altLang="en-US"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Call</a:t>
            </a:r>
            <a:r>
              <a:rPr lang="zh-CN" altLang="en-US" sz="4000" kern="1200" spc="-50" dirty="0">
                <a:solidFill>
                  <a:schemeClr val="tx1">
                    <a:lumMod val="75000"/>
                    <a:lumOff val="25000"/>
                  </a:schemeClr>
                </a:solidFill>
                <a:latin typeface="+mj-lt"/>
                <a:ea typeface="+mj-ea"/>
                <a:cs typeface="+mj-cs"/>
              </a:rPr>
              <a:t> </a:t>
            </a:r>
            <a:r>
              <a:rPr lang="en-US" altLang="zh-CN" sz="4000" kern="1200" spc="-50" dirty="0" err="1">
                <a:solidFill>
                  <a:schemeClr val="tx1">
                    <a:lumMod val="75000"/>
                    <a:lumOff val="25000"/>
                  </a:schemeClr>
                </a:solidFill>
                <a:latin typeface="+mj-lt"/>
                <a:ea typeface="+mj-ea"/>
                <a:cs typeface="+mj-cs"/>
              </a:rPr>
              <a:t>ChatGPT</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API</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in</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the</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project</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
        <p:nvSpPr>
          <p:cNvPr id="10" name="矩形 9"/>
          <p:cNvSpPr/>
          <p:nvPr/>
        </p:nvSpPr>
        <p:spPr>
          <a:xfrm>
            <a:off x="634810" y="853628"/>
            <a:ext cx="7282543" cy="646331"/>
          </a:xfrm>
          <a:prstGeom prst="rect">
            <a:avLst/>
          </a:prstGeom>
        </p:spPr>
        <p:txBody>
          <a:bodyPr wrap="square">
            <a:spAutoFit/>
          </a:bodyPr>
          <a:lstStyle/>
          <a:p>
            <a:r>
              <a:rPr lang="en-GB" altLang="zh-CN" dirty="0"/>
              <a:t>The sample code provides a simple self-defined operation to call the </a:t>
            </a:r>
            <a:r>
              <a:rPr lang="en-GB" altLang="zh-CN" dirty="0" err="1"/>
              <a:t>ChatGPT</a:t>
            </a:r>
            <a:r>
              <a:rPr lang="en-GB" altLang="zh-CN" dirty="0"/>
              <a:t> API code:</a:t>
            </a:r>
            <a:endParaRPr lang="zh-CN" altLang="en-US" dirty="0"/>
          </a:p>
        </p:txBody>
      </p:sp>
      <p:pic>
        <p:nvPicPr>
          <p:cNvPr id="11" name="图片 10"/>
          <p:cNvPicPr>
            <a:picLocks noChangeAspect="1"/>
          </p:cNvPicPr>
          <p:nvPr/>
        </p:nvPicPr>
        <p:blipFill>
          <a:blip r:embed="rId1"/>
          <a:stretch>
            <a:fillRect/>
          </a:stretch>
        </p:blipFill>
        <p:spPr>
          <a:xfrm>
            <a:off x="822961" y="1556755"/>
            <a:ext cx="6858000" cy="4709160"/>
          </a:xfrm>
          <a:prstGeom prst="rect">
            <a:avLst/>
          </a:prstGeom>
        </p:spPr>
      </p:pic>
      <p:sp>
        <p:nvSpPr>
          <p:cNvPr id="12" name="圆角矩形 11"/>
          <p:cNvSpPr/>
          <p:nvPr/>
        </p:nvSpPr>
        <p:spPr>
          <a:xfrm>
            <a:off x="1246402" y="2401900"/>
            <a:ext cx="1986655" cy="1780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3420833" y="2306241"/>
            <a:ext cx="2302331" cy="369332"/>
          </a:xfrm>
          <a:prstGeom prst="rect">
            <a:avLst/>
          </a:prstGeom>
          <a:noFill/>
        </p:spPr>
        <p:txBody>
          <a:bodyPr wrap="square" rtlCol="0">
            <a:spAutoFit/>
          </a:bodyPr>
          <a:lstStyle/>
          <a:p>
            <a:r>
              <a:rPr kumimoji="1" lang="zh-CN" altLang="en-US" dirty="0">
                <a:solidFill>
                  <a:srgbClr val="FF0000"/>
                </a:solidFill>
              </a:rPr>
              <a:t>自定义的操作的名称</a:t>
            </a:r>
            <a:endParaRPr kumimoji="1" lang="zh-CN" altLang="en-US" dirty="0">
              <a:solidFill>
                <a:srgbClr val="FF0000"/>
              </a:solidFill>
            </a:endParaRPr>
          </a:p>
        </p:txBody>
      </p:sp>
      <p:sp>
        <p:nvSpPr>
          <p:cNvPr id="14" name="矩形 13"/>
          <p:cNvSpPr/>
          <p:nvPr/>
        </p:nvSpPr>
        <p:spPr>
          <a:xfrm>
            <a:off x="7769134" y="3432865"/>
            <a:ext cx="1103810" cy="1224643"/>
          </a:xfrm>
          <a:prstGeom prst="rect">
            <a:avLst/>
          </a:prstGeom>
        </p:spPr>
        <p:txBody>
          <a:bodyPr wrap="square">
            <a:spAutoFit/>
          </a:bodyPr>
          <a:lstStyle/>
          <a:p>
            <a:r>
              <a:rPr lang="zh-CN" altLang="en-US" u="sng" dirty="0"/>
              <a:t>This class should be added to </a:t>
            </a:r>
            <a:r>
              <a:rPr lang="zh-CN" altLang="en-US" b="1" i="1" dirty="0"/>
              <a:t>action.py</a:t>
            </a:r>
            <a:endParaRPr lang="zh-CN" altLang="en-US"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Call</a:t>
            </a:r>
            <a:r>
              <a:rPr lang="zh-CN" altLang="en-US" sz="4000" kern="1200" spc="-50" dirty="0">
                <a:solidFill>
                  <a:schemeClr val="tx1">
                    <a:lumMod val="75000"/>
                    <a:lumOff val="25000"/>
                  </a:schemeClr>
                </a:solidFill>
                <a:latin typeface="+mj-lt"/>
                <a:ea typeface="+mj-ea"/>
                <a:cs typeface="+mj-cs"/>
              </a:rPr>
              <a:t> </a:t>
            </a:r>
            <a:r>
              <a:rPr lang="en-US" altLang="zh-CN" sz="4000" kern="1200" spc="-50" dirty="0" err="1">
                <a:solidFill>
                  <a:schemeClr val="tx1">
                    <a:lumMod val="75000"/>
                    <a:lumOff val="25000"/>
                  </a:schemeClr>
                </a:solidFill>
                <a:latin typeface="+mj-lt"/>
                <a:ea typeface="+mj-ea"/>
                <a:cs typeface="+mj-cs"/>
              </a:rPr>
              <a:t>ChatGPT</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API</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in</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the</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project</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grpSp>
        <p:nvGrpSpPr>
          <p:cNvPr id="22" name="组合 21"/>
          <p:cNvGrpSpPr/>
          <p:nvPr/>
        </p:nvGrpSpPr>
        <p:grpSpPr>
          <a:xfrm>
            <a:off x="4053486" y="2743210"/>
            <a:ext cx="3829580" cy="2530418"/>
            <a:chOff x="5111742" y="2631321"/>
            <a:chExt cx="3829580" cy="2530418"/>
          </a:xfrm>
        </p:grpSpPr>
        <p:pic>
          <p:nvPicPr>
            <p:cNvPr id="18" name="图片 17"/>
            <p:cNvPicPr>
              <a:picLocks noChangeAspect="1"/>
            </p:cNvPicPr>
            <p:nvPr/>
          </p:nvPicPr>
          <p:blipFill>
            <a:blip r:embed="rId1"/>
            <a:stretch>
              <a:fillRect/>
            </a:stretch>
          </p:blipFill>
          <p:spPr>
            <a:xfrm>
              <a:off x="5111742" y="2631321"/>
              <a:ext cx="2540000" cy="2222500"/>
            </a:xfrm>
            <a:prstGeom prst="rect">
              <a:avLst/>
            </a:prstGeom>
          </p:spPr>
        </p:pic>
        <p:sp>
          <p:nvSpPr>
            <p:cNvPr id="12" name="圆角矩形 11"/>
            <p:cNvSpPr/>
            <p:nvPr/>
          </p:nvSpPr>
          <p:spPr>
            <a:xfrm>
              <a:off x="5388414" y="4568922"/>
              <a:ext cx="1224657" cy="2623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6638991" y="4515408"/>
              <a:ext cx="2302331" cy="646331"/>
            </a:xfrm>
            <a:prstGeom prst="rect">
              <a:avLst/>
            </a:prstGeom>
            <a:noFill/>
          </p:spPr>
          <p:txBody>
            <a:bodyPr wrap="square" rtlCol="0">
              <a:spAutoFit/>
            </a:bodyPr>
            <a:lstStyle/>
            <a:p>
              <a:r>
                <a:rPr kumimoji="1" lang="zh-CN" altLang="en-US" dirty="0">
                  <a:solidFill>
                    <a:srgbClr val="FF0000"/>
                  </a:solidFill>
                </a:rPr>
                <a:t>将定义的指令添加进</a:t>
              </a:r>
              <a:r>
                <a:rPr kumimoji="1" lang="en-US" altLang="zh-CN" dirty="0">
                  <a:solidFill>
                    <a:srgbClr val="FF0000"/>
                  </a:solidFill>
                </a:rPr>
                <a:t>list</a:t>
              </a:r>
              <a:endParaRPr kumimoji="1" lang="zh-CN" altLang="en-US" dirty="0">
                <a:solidFill>
                  <a:srgbClr val="FF0000"/>
                </a:solidFill>
              </a:endParaRPr>
            </a:p>
          </p:txBody>
        </p:sp>
      </p:grpSp>
      <p:pic>
        <p:nvPicPr>
          <p:cNvPr id="3" name="图片 2"/>
          <p:cNvPicPr>
            <a:picLocks noChangeAspect="1"/>
          </p:cNvPicPr>
          <p:nvPr/>
        </p:nvPicPr>
        <p:blipFill>
          <a:blip r:embed="rId2"/>
          <a:stretch>
            <a:fillRect/>
          </a:stretch>
        </p:blipFill>
        <p:spPr>
          <a:xfrm>
            <a:off x="597626" y="1220521"/>
            <a:ext cx="4000500" cy="1346200"/>
          </a:xfrm>
          <a:prstGeom prst="rect">
            <a:avLst/>
          </a:prstGeom>
        </p:spPr>
      </p:pic>
      <p:sp>
        <p:nvSpPr>
          <p:cNvPr id="7" name="矩形 6"/>
          <p:cNvSpPr/>
          <p:nvPr/>
        </p:nvSpPr>
        <p:spPr>
          <a:xfrm>
            <a:off x="501341" y="796832"/>
            <a:ext cx="1145763" cy="646331"/>
          </a:xfrm>
          <a:prstGeom prst="rect">
            <a:avLst/>
          </a:prstGeom>
        </p:spPr>
        <p:txBody>
          <a:bodyPr wrap="none">
            <a:spAutoFit/>
          </a:bodyPr>
          <a:lstStyle/>
          <a:p>
            <a:r>
              <a:rPr lang="en-US" altLang="zh-CN" dirty="0" err="1"/>
              <a:t>config.yml</a:t>
            </a:r>
            <a:endParaRPr lang="en-US" altLang="zh-CN" dirty="0"/>
          </a:p>
          <a:p>
            <a:endParaRPr lang="zh-CN" altLang="en-US" dirty="0"/>
          </a:p>
        </p:txBody>
      </p:sp>
      <p:sp>
        <p:nvSpPr>
          <p:cNvPr id="14" name="矩形 13"/>
          <p:cNvSpPr/>
          <p:nvPr/>
        </p:nvSpPr>
        <p:spPr>
          <a:xfrm>
            <a:off x="516463" y="2861802"/>
            <a:ext cx="1288494" cy="646331"/>
          </a:xfrm>
          <a:prstGeom prst="rect">
            <a:avLst/>
          </a:prstGeom>
        </p:spPr>
        <p:txBody>
          <a:bodyPr wrap="none">
            <a:spAutoFit/>
          </a:bodyPr>
          <a:lstStyle/>
          <a:p>
            <a:r>
              <a:rPr lang="en-US" altLang="zh-CN" dirty="0" err="1"/>
              <a:t>domain.yml</a:t>
            </a:r>
            <a:endParaRPr lang="en-US" altLang="zh-CN" dirty="0"/>
          </a:p>
          <a:p>
            <a:endParaRPr lang="zh-CN" altLang="en-US" dirty="0"/>
          </a:p>
        </p:txBody>
      </p:sp>
      <p:pic>
        <p:nvPicPr>
          <p:cNvPr id="15" name="图片 14"/>
          <p:cNvPicPr>
            <a:picLocks noChangeAspect="1"/>
          </p:cNvPicPr>
          <p:nvPr/>
        </p:nvPicPr>
        <p:blipFill>
          <a:blip r:embed="rId3"/>
          <a:stretch>
            <a:fillRect/>
          </a:stretch>
        </p:blipFill>
        <p:spPr>
          <a:xfrm>
            <a:off x="574650" y="5031666"/>
            <a:ext cx="3289300" cy="1358900"/>
          </a:xfrm>
          <a:prstGeom prst="rect">
            <a:avLst/>
          </a:prstGeom>
        </p:spPr>
      </p:pic>
      <p:pic>
        <p:nvPicPr>
          <p:cNvPr id="16" name="图片 15"/>
          <p:cNvPicPr>
            <a:picLocks noChangeAspect="1"/>
          </p:cNvPicPr>
          <p:nvPr/>
        </p:nvPicPr>
        <p:blipFill>
          <a:blip r:embed="rId4"/>
          <a:stretch>
            <a:fillRect/>
          </a:stretch>
        </p:blipFill>
        <p:spPr>
          <a:xfrm>
            <a:off x="597626" y="3340394"/>
            <a:ext cx="2578100" cy="901700"/>
          </a:xfrm>
          <a:prstGeom prst="rect">
            <a:avLst/>
          </a:prstGeom>
        </p:spPr>
      </p:pic>
      <p:sp>
        <p:nvSpPr>
          <p:cNvPr id="17" name="矩形 16"/>
          <p:cNvSpPr/>
          <p:nvPr/>
        </p:nvSpPr>
        <p:spPr>
          <a:xfrm>
            <a:off x="501341" y="4603606"/>
            <a:ext cx="1197123" cy="646331"/>
          </a:xfrm>
          <a:prstGeom prst="rect">
            <a:avLst/>
          </a:prstGeom>
        </p:spPr>
        <p:txBody>
          <a:bodyPr wrap="none">
            <a:spAutoFit/>
          </a:bodyPr>
          <a:lstStyle/>
          <a:p>
            <a:r>
              <a:rPr lang="en-US" altLang="zh-CN" dirty="0" err="1"/>
              <a:t>stories.yml</a:t>
            </a:r>
            <a:endParaRPr lang="en-US" altLang="zh-CN" dirty="0"/>
          </a:p>
          <a:p>
            <a:endParaRPr lang="zh-CN" altLang="en-US" dirty="0"/>
          </a:p>
        </p:txBody>
      </p:sp>
      <p:sp>
        <p:nvSpPr>
          <p:cNvPr id="24" name="十字形 23"/>
          <p:cNvSpPr/>
          <p:nvPr/>
        </p:nvSpPr>
        <p:spPr>
          <a:xfrm>
            <a:off x="3256889" y="3506946"/>
            <a:ext cx="584494" cy="584494"/>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Call</a:t>
            </a:r>
            <a:r>
              <a:rPr lang="zh-CN" altLang="en-US" sz="4000" kern="1200" spc="-50" dirty="0">
                <a:solidFill>
                  <a:schemeClr val="tx1">
                    <a:lumMod val="75000"/>
                    <a:lumOff val="25000"/>
                  </a:schemeClr>
                </a:solidFill>
                <a:latin typeface="+mj-lt"/>
                <a:ea typeface="+mj-ea"/>
                <a:cs typeface="+mj-cs"/>
              </a:rPr>
              <a:t> </a:t>
            </a:r>
            <a:r>
              <a:rPr lang="en-US" altLang="zh-CN" sz="4000" kern="1200" spc="-50" dirty="0" err="1">
                <a:solidFill>
                  <a:schemeClr val="tx1">
                    <a:lumMod val="75000"/>
                    <a:lumOff val="25000"/>
                  </a:schemeClr>
                </a:solidFill>
                <a:latin typeface="+mj-lt"/>
                <a:ea typeface="+mj-ea"/>
                <a:cs typeface="+mj-cs"/>
              </a:rPr>
              <a:t>ChatGPT</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API</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in</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the</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project</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19" name="图片 18"/>
          <p:cNvPicPr>
            <a:picLocks noChangeAspect="1"/>
          </p:cNvPicPr>
          <p:nvPr/>
        </p:nvPicPr>
        <p:blipFill>
          <a:blip r:embed="rId1"/>
          <a:stretch>
            <a:fillRect/>
          </a:stretch>
        </p:blipFill>
        <p:spPr>
          <a:xfrm>
            <a:off x="383194" y="4431175"/>
            <a:ext cx="5105400" cy="762000"/>
          </a:xfrm>
          <a:prstGeom prst="rect">
            <a:avLst/>
          </a:prstGeom>
        </p:spPr>
      </p:pic>
      <p:sp>
        <p:nvSpPr>
          <p:cNvPr id="20" name="矩形 19"/>
          <p:cNvSpPr/>
          <p:nvPr/>
        </p:nvSpPr>
        <p:spPr>
          <a:xfrm>
            <a:off x="471382" y="3947523"/>
            <a:ext cx="1427442" cy="646331"/>
          </a:xfrm>
          <a:prstGeom prst="rect">
            <a:avLst/>
          </a:prstGeom>
        </p:spPr>
        <p:txBody>
          <a:bodyPr wrap="none">
            <a:spAutoFit/>
          </a:bodyPr>
          <a:lstStyle/>
          <a:p>
            <a:r>
              <a:rPr lang="en-US" altLang="zh-CN" dirty="0" err="1"/>
              <a:t>endpoint.yml</a:t>
            </a:r>
            <a:endParaRPr lang="en-US" altLang="zh-CN" dirty="0"/>
          </a:p>
          <a:p>
            <a:endParaRPr lang="zh-CN" altLang="en-US" dirty="0"/>
          </a:p>
        </p:txBody>
      </p:sp>
      <p:pic>
        <p:nvPicPr>
          <p:cNvPr id="21" name="图片 20"/>
          <p:cNvPicPr>
            <a:picLocks noChangeAspect="1"/>
          </p:cNvPicPr>
          <p:nvPr/>
        </p:nvPicPr>
        <p:blipFill>
          <a:blip r:embed="rId2"/>
          <a:stretch>
            <a:fillRect/>
          </a:stretch>
        </p:blipFill>
        <p:spPr>
          <a:xfrm>
            <a:off x="383194" y="2140642"/>
            <a:ext cx="3873500" cy="1473200"/>
          </a:xfrm>
          <a:prstGeom prst="rect">
            <a:avLst/>
          </a:prstGeom>
        </p:spPr>
      </p:pic>
      <p:sp>
        <p:nvSpPr>
          <p:cNvPr id="22" name="矩形 21"/>
          <p:cNvSpPr/>
          <p:nvPr/>
        </p:nvSpPr>
        <p:spPr>
          <a:xfrm>
            <a:off x="471382" y="1772586"/>
            <a:ext cx="871713" cy="646331"/>
          </a:xfrm>
          <a:prstGeom prst="rect">
            <a:avLst/>
          </a:prstGeom>
        </p:spPr>
        <p:txBody>
          <a:bodyPr wrap="none">
            <a:spAutoFit/>
          </a:bodyPr>
          <a:lstStyle/>
          <a:p>
            <a:r>
              <a:rPr lang="en-US" altLang="zh-CN" dirty="0" err="1"/>
              <a:t>nlu.yml</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r>
              <a:rPr lang="en-US" altLang="zh-CN" sz="4000" kern="1200" spc="-50" dirty="0">
                <a:solidFill>
                  <a:schemeClr val="tx1">
                    <a:lumMod val="75000"/>
                    <a:lumOff val="25000"/>
                  </a:schemeClr>
                </a:solidFill>
                <a:latin typeface="+mj-lt"/>
                <a:ea typeface="+mj-ea"/>
                <a:cs typeface="+mj-cs"/>
              </a:rPr>
              <a:t>Run</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rasa</a:t>
            </a:r>
            <a:r>
              <a:rPr lang="zh-CN" altLang="en-US" sz="4000" kern="1200" spc="-50" dirty="0">
                <a:solidFill>
                  <a:schemeClr val="tx1">
                    <a:lumMod val="75000"/>
                    <a:lumOff val="25000"/>
                  </a:schemeClr>
                </a:solidFill>
                <a:latin typeface="+mj-lt"/>
                <a:ea typeface="+mj-ea"/>
                <a:cs typeface="+mj-cs"/>
              </a:rPr>
              <a:t> </a:t>
            </a:r>
            <a:r>
              <a:rPr lang="en-US" altLang="zh-CN" sz="4000" kern="1200" spc="-50" dirty="0">
                <a:solidFill>
                  <a:schemeClr val="tx1">
                    <a:lumMod val="75000"/>
                    <a:lumOff val="25000"/>
                  </a:schemeClr>
                </a:solidFill>
                <a:latin typeface="+mj-lt"/>
                <a:ea typeface="+mj-ea"/>
                <a:cs typeface="+mj-cs"/>
              </a:rPr>
              <a:t>project</a:t>
            </a:r>
            <a:endParaRPr lang="en-US" altLang="zh-CN" sz="4000" kern="1200" spc="-50" dirty="0">
              <a:solidFill>
                <a:schemeClr val="tx1">
                  <a:lumMod val="75000"/>
                  <a:lumOff val="25000"/>
                </a:schemeClr>
              </a:solidFill>
              <a:latin typeface="+mj-lt"/>
              <a:ea typeface="+mj-ea"/>
              <a:cs typeface="+mj-cs"/>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
        <p:nvSpPr>
          <p:cNvPr id="22" name="矩形 21"/>
          <p:cNvSpPr/>
          <p:nvPr/>
        </p:nvSpPr>
        <p:spPr>
          <a:xfrm>
            <a:off x="471382" y="1380700"/>
            <a:ext cx="7529618" cy="2677656"/>
          </a:xfrm>
          <a:prstGeom prst="rect">
            <a:avLst/>
          </a:prstGeom>
        </p:spPr>
        <p:txBody>
          <a:bodyPr wrap="square">
            <a:spAutoFit/>
          </a:bodyPr>
          <a:lstStyle/>
          <a:p>
            <a:pPr marL="285750" indent="-285750">
              <a:buFont typeface="Wingdings" panose="05000000000000000000" pitchFamily="2" charset="2"/>
              <a:buChar char="Ø"/>
            </a:pPr>
            <a:r>
              <a:rPr lang="en-US" altLang="zh-CN" sz="2800" dirty="0"/>
              <a:t>rasa</a:t>
            </a:r>
            <a:r>
              <a:rPr lang="zh-CN" altLang="en-US" sz="2800" dirty="0"/>
              <a:t> </a:t>
            </a:r>
            <a:r>
              <a:rPr lang="en-US" altLang="zh-CN" sz="2800" dirty="0"/>
              <a:t>train</a:t>
            </a:r>
            <a:endParaRPr lang="en-US" altLang="zh-CN" sz="2800" dirty="0"/>
          </a:p>
          <a:p>
            <a:pPr marL="285750" indent="-285750">
              <a:buFont typeface="Wingdings" panose="05000000000000000000" pitchFamily="2" charset="2"/>
              <a:buChar char="Ø"/>
            </a:pPr>
            <a:r>
              <a:rPr lang="en-US" altLang="zh-CN" sz="2800" dirty="0"/>
              <a:t>rasa</a:t>
            </a:r>
            <a:r>
              <a:rPr lang="zh-CN" altLang="en-US" sz="2800" dirty="0"/>
              <a:t> </a:t>
            </a:r>
            <a:r>
              <a:rPr lang="en-US" altLang="zh-CN" sz="2800" dirty="0"/>
              <a:t>run</a:t>
            </a:r>
            <a:r>
              <a:rPr lang="zh-CN" altLang="en-US" sz="2800" dirty="0"/>
              <a:t> </a:t>
            </a:r>
            <a:r>
              <a:rPr lang="en-US" altLang="zh-CN" sz="2800" dirty="0"/>
              <a:t>actions</a:t>
            </a:r>
            <a:r>
              <a:rPr lang="zh-CN" altLang="en-US" sz="2800" dirty="0"/>
              <a:t> </a:t>
            </a:r>
            <a:r>
              <a:rPr lang="en-US" altLang="zh-CN" sz="2800" dirty="0"/>
              <a:t>(run in a terminal)</a:t>
            </a:r>
            <a:endParaRPr lang="en-US" altLang="zh-CN" sz="2800" dirty="0"/>
          </a:p>
          <a:p>
            <a:pPr marL="285750" indent="-285750">
              <a:buFont typeface="Wingdings" panose="05000000000000000000" pitchFamily="2" charset="2"/>
              <a:buChar char="Ø"/>
            </a:pPr>
            <a:endParaRPr lang="en-US" altLang="zh-CN" sz="2800" dirty="0"/>
          </a:p>
          <a:p>
            <a:pPr marL="285750" indent="-285750">
              <a:buFont typeface="Wingdings" panose="05000000000000000000" pitchFamily="2" charset="2"/>
              <a:buChar char="Ø"/>
            </a:pPr>
            <a:endParaRPr lang="en-US" altLang="zh-CN" sz="2800" dirty="0"/>
          </a:p>
          <a:p>
            <a:pPr marL="285750" indent="-285750">
              <a:buFont typeface="Wingdings" panose="05000000000000000000" pitchFamily="2" charset="2"/>
              <a:buChar char="Ø"/>
            </a:pPr>
            <a:r>
              <a:rPr lang="en-GB" altLang="zh-CN" sz="2800" dirty="0"/>
              <a:t>rasa shell --endpoints </a:t>
            </a:r>
            <a:r>
              <a:rPr lang="en-GB" altLang="zh-CN" sz="2800" dirty="0" err="1"/>
              <a:t>endpoints.yml</a:t>
            </a:r>
            <a:r>
              <a:rPr lang="zh-CN" altLang="en-US" sz="2800" dirty="0"/>
              <a:t> </a:t>
            </a:r>
            <a:r>
              <a:rPr lang="en-US" altLang="zh-CN" sz="2800" dirty="0"/>
              <a:t>(run in another terminal)</a:t>
            </a:r>
            <a:endParaRPr lang="en-US" altLang="zh-CN" sz="2800" dirty="0"/>
          </a:p>
        </p:txBody>
      </p:sp>
      <p:pic>
        <p:nvPicPr>
          <p:cNvPr id="3" name="图片 2"/>
          <p:cNvPicPr>
            <a:picLocks noChangeAspect="1"/>
          </p:cNvPicPr>
          <p:nvPr/>
        </p:nvPicPr>
        <p:blipFill>
          <a:blip r:embed="rId1"/>
          <a:stretch>
            <a:fillRect/>
          </a:stretch>
        </p:blipFill>
        <p:spPr>
          <a:xfrm>
            <a:off x="0" y="2553016"/>
            <a:ext cx="9144000" cy="200837"/>
          </a:xfrm>
          <a:prstGeom prst="rect">
            <a:avLst/>
          </a:prstGeom>
        </p:spPr>
      </p:pic>
      <p:pic>
        <p:nvPicPr>
          <p:cNvPr id="7" name="图片 6"/>
          <p:cNvPicPr>
            <a:picLocks noChangeAspect="1"/>
          </p:cNvPicPr>
          <p:nvPr/>
        </p:nvPicPr>
        <p:blipFill>
          <a:blip r:embed="rId2"/>
          <a:stretch>
            <a:fillRect/>
          </a:stretch>
        </p:blipFill>
        <p:spPr>
          <a:xfrm>
            <a:off x="648971" y="4204565"/>
            <a:ext cx="7480300" cy="1092200"/>
          </a:xfrm>
          <a:prstGeom prst="rect">
            <a:avLst/>
          </a:prstGeom>
        </p:spPr>
      </p:pic>
      <p:sp>
        <p:nvSpPr>
          <p:cNvPr id="8" name="矩形 7"/>
          <p:cNvSpPr/>
          <p:nvPr/>
        </p:nvSpPr>
        <p:spPr>
          <a:xfrm>
            <a:off x="26126" y="5442974"/>
            <a:ext cx="9117874" cy="646331"/>
          </a:xfrm>
          <a:prstGeom prst="rect">
            <a:avLst/>
          </a:prstGeom>
        </p:spPr>
        <p:txBody>
          <a:bodyPr wrap="square">
            <a:spAutoFit/>
          </a:bodyPr>
          <a:lstStyle/>
          <a:p>
            <a:r>
              <a:rPr lang="en-GB" altLang="zh-CN" b="1" u="sng" dirty="0"/>
              <a:t>There are more functions in Rasa that you can try according to your needs, but as long as you meet the requirements of the assignment, you can get full marks.</a:t>
            </a:r>
            <a:endParaRPr lang="zh-CN" altLang="en-U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Assignment</a:t>
            </a:r>
            <a:endParaRPr lang="en-US" dirty="0"/>
          </a:p>
        </p:txBody>
      </p:sp>
      <p:sp>
        <p:nvSpPr>
          <p:cNvPr id="3" name="内容占位符 2"/>
          <p:cNvSpPr>
            <a:spLocks noGrp="1"/>
          </p:cNvSpPr>
          <p:nvPr>
            <p:ph idx="1"/>
          </p:nvPr>
        </p:nvSpPr>
        <p:spPr/>
        <p:txBody>
          <a:bodyPr>
            <a:normAutofit fontScale="92500" lnSpcReduction="10000"/>
          </a:bodyPr>
          <a:lstStyle/>
          <a:p>
            <a:pPr marL="457200" lvl="0" indent="-457200">
              <a:buClr>
                <a:srgbClr val="E48312"/>
              </a:buClr>
              <a:buFont typeface="+mj-lt"/>
              <a:buAutoNum type="arabicPeriod"/>
            </a:pPr>
            <a:r>
              <a:rPr lang="en-US" dirty="0">
                <a:solidFill>
                  <a:srgbClr val="000000">
                    <a:lumMod val="75000"/>
                    <a:lumOff val="25000"/>
                  </a:srgbClr>
                </a:solidFill>
              </a:rPr>
              <a:t>Try to compare the difference and connection between </a:t>
            </a:r>
            <a:r>
              <a:rPr lang="en-US" u="sng" dirty="0" err="1">
                <a:solidFill>
                  <a:srgbClr val="FF0000"/>
                </a:solidFill>
              </a:rPr>
              <a:t>openai.Completion.create</a:t>
            </a:r>
            <a:r>
              <a:rPr lang="en-US" u="sng" dirty="0">
                <a:solidFill>
                  <a:srgbClr val="FF0000"/>
                </a:solidFill>
              </a:rPr>
              <a:t> </a:t>
            </a:r>
            <a:r>
              <a:rPr lang="en-US" dirty="0">
                <a:solidFill>
                  <a:srgbClr val="000000">
                    <a:lumMod val="75000"/>
                    <a:lumOff val="25000"/>
                  </a:srgbClr>
                </a:solidFill>
              </a:rPr>
              <a:t>and </a:t>
            </a:r>
            <a:r>
              <a:rPr lang="en-US" u="sng" dirty="0" err="1">
                <a:solidFill>
                  <a:srgbClr val="FF0000"/>
                </a:solidFill>
              </a:rPr>
              <a:t>openai.ChatCompletion.create</a:t>
            </a:r>
            <a:endParaRPr lang="en-US" u="sng" dirty="0">
              <a:solidFill>
                <a:srgbClr val="FF0000"/>
              </a:solidFill>
            </a:endParaRPr>
          </a:p>
          <a:p>
            <a:pPr marL="457200" lvl="0" indent="-457200">
              <a:buClr>
                <a:srgbClr val="E48312"/>
              </a:buClr>
              <a:buFont typeface="+mj-lt"/>
              <a:buAutoNum type="arabicPeriod"/>
            </a:pPr>
            <a:r>
              <a:rPr lang="en-US" altLang="zh-CN" dirty="0">
                <a:solidFill>
                  <a:schemeClr val="tx1"/>
                </a:solidFill>
              </a:rPr>
              <a:t>Try</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test</a:t>
            </a:r>
            <a:r>
              <a:rPr lang="zh-CN" altLang="en-US" dirty="0">
                <a:solidFill>
                  <a:schemeClr val="tx1"/>
                </a:solidFill>
              </a:rPr>
              <a:t> </a:t>
            </a:r>
            <a:r>
              <a:rPr lang="en-US" altLang="zh-CN" dirty="0">
                <a:solidFill>
                  <a:schemeClr val="tx1"/>
                </a:solidFill>
              </a:rPr>
              <a:t>different</a:t>
            </a:r>
            <a:r>
              <a:rPr lang="zh-CN" altLang="en-US" dirty="0">
                <a:solidFill>
                  <a:schemeClr val="tx1"/>
                </a:solidFill>
              </a:rPr>
              <a:t> </a:t>
            </a:r>
            <a:r>
              <a:rPr lang="en-US" altLang="zh-CN" dirty="0">
                <a:solidFill>
                  <a:schemeClr val="tx1"/>
                </a:solidFill>
              </a:rPr>
              <a:t>models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compare: </a:t>
            </a:r>
            <a:r>
              <a:rPr lang="en-US" altLang="zh-CN" u="sng" dirty="0">
                <a:solidFill>
                  <a:srgbClr val="FF0000"/>
                </a:solidFill>
                <a:hlinkClick r:id="rId1"/>
              </a:rPr>
              <a:t>https://platform.openai.com/docs/models</a:t>
            </a:r>
            <a:endParaRPr lang="en-US" altLang="zh-CN" u="sng" dirty="0">
              <a:solidFill>
                <a:srgbClr val="FF0000"/>
              </a:solidFill>
            </a:endParaRPr>
          </a:p>
          <a:p>
            <a:pPr marL="457200" lvl="0" indent="-457200">
              <a:buClr>
                <a:srgbClr val="E48312"/>
              </a:buClr>
              <a:buFont typeface="+mj-lt"/>
              <a:buAutoNum type="arabicPeriod"/>
            </a:pPr>
            <a:r>
              <a:rPr lang="en-US" dirty="0">
                <a:solidFill>
                  <a:schemeClr val="tx1"/>
                </a:solidFill>
              </a:rPr>
              <a:t>Design your prompt</a:t>
            </a:r>
            <a:r>
              <a:rPr lang="en-US" altLang="zh-CN" dirty="0">
                <a:solidFill>
                  <a:schemeClr val="tx1"/>
                </a:solidFill>
              </a:rPr>
              <a:t>s</a:t>
            </a:r>
            <a:r>
              <a:rPr lang="en-US" dirty="0">
                <a:solidFill>
                  <a:schemeClr val="tx1"/>
                </a:solidFill>
              </a:rPr>
              <a:t> to accomplish the following tasks</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b="1" dirty="0">
                <a:solidFill>
                  <a:srgbClr val="FF0000"/>
                </a:solidFill>
              </a:rPr>
              <a:t>rasa</a:t>
            </a:r>
            <a:r>
              <a:rPr lang="en-US" dirty="0">
                <a:solidFill>
                  <a:schemeClr val="tx1"/>
                </a:solidFill>
              </a:rPr>
              <a:t>:</a:t>
            </a:r>
            <a:endParaRPr lang="en-US" dirty="0">
              <a:solidFill>
                <a:schemeClr val="tx1"/>
              </a:solidFill>
            </a:endParaRPr>
          </a:p>
          <a:p>
            <a:pPr marL="897890" lvl="1" indent="-457200">
              <a:buClr>
                <a:srgbClr val="E48312"/>
              </a:buClr>
              <a:buFont typeface="+mj-lt"/>
              <a:buAutoNum type="arabicPeriod"/>
            </a:pPr>
            <a:r>
              <a:rPr lang="en-GB" altLang="zh-CN" dirty="0"/>
              <a:t>When your favorite puppy or kitten passed away, you felt a deep sense of loss and longing for </a:t>
            </a:r>
            <a:r>
              <a:rPr lang="en-US" altLang="zh-CN" dirty="0"/>
              <a:t>it</a:t>
            </a:r>
            <a:r>
              <a:rPr lang="en-GB" altLang="zh-CN" dirty="0"/>
              <a:t>. You would like </a:t>
            </a:r>
            <a:r>
              <a:rPr lang="en-GB" altLang="zh-CN" dirty="0" err="1"/>
              <a:t>ChatGPT</a:t>
            </a:r>
            <a:r>
              <a:rPr lang="en-GB" altLang="zh-CN" dirty="0"/>
              <a:t> to help you simulate </a:t>
            </a:r>
            <a:r>
              <a:rPr lang="en-US" altLang="zh-CN" dirty="0"/>
              <a:t>its</a:t>
            </a:r>
            <a:r>
              <a:rPr lang="en-GB" altLang="zh-CN" dirty="0"/>
              <a:t> presence. Please describe </a:t>
            </a:r>
            <a:r>
              <a:rPr lang="en-US" altLang="zh-CN" dirty="0"/>
              <a:t>its</a:t>
            </a:r>
            <a:r>
              <a:rPr lang="en-GB" altLang="zh-CN" dirty="0"/>
              <a:t> behavior and personality so that </a:t>
            </a:r>
            <a:r>
              <a:rPr lang="en-GB" altLang="zh-CN" dirty="0" err="1"/>
              <a:t>ChatGPT</a:t>
            </a:r>
            <a:r>
              <a:rPr lang="en-GB" altLang="zh-CN" dirty="0"/>
              <a:t> can better emulate </a:t>
            </a:r>
            <a:r>
              <a:rPr lang="en-US" altLang="zh-CN" dirty="0"/>
              <a:t>it</a:t>
            </a:r>
            <a:r>
              <a:rPr lang="en-GB" altLang="zh-CN" dirty="0"/>
              <a:t>. A</a:t>
            </a:r>
            <a:r>
              <a:rPr lang="en-US" altLang="zh-CN" dirty="0" err="1"/>
              <a:t>lso</a:t>
            </a:r>
            <a:r>
              <a:rPr lang="en-US" altLang="zh-CN" dirty="0"/>
              <a:t>,</a:t>
            </a:r>
            <a:r>
              <a:rPr lang="en-GB" altLang="zh-CN" dirty="0"/>
              <a:t> please </a:t>
            </a:r>
            <a:r>
              <a:rPr lang="en-US" altLang="zh-CN" dirty="0"/>
              <a:t>create</a:t>
            </a:r>
            <a:r>
              <a:rPr lang="en-GB" altLang="zh-CN" dirty="0"/>
              <a:t> your first request to </a:t>
            </a:r>
            <a:r>
              <a:rPr lang="en-GB" altLang="zh-CN" dirty="0" err="1"/>
              <a:t>ChatGPT</a:t>
            </a:r>
            <a:r>
              <a:rPr lang="en-US" altLang="zh-CN" dirty="0"/>
              <a:t>.</a:t>
            </a:r>
            <a:endParaRPr lang="en-GB" altLang="zh-CN" dirty="0"/>
          </a:p>
          <a:p>
            <a:pPr marL="897890" lvl="1" indent="-457200">
              <a:buClr>
                <a:srgbClr val="E48312"/>
              </a:buClr>
              <a:buFont typeface="+mj-lt"/>
              <a:buAutoNum type="arabicPeriod"/>
            </a:pPr>
            <a:r>
              <a:rPr lang="en-GB" altLang="zh-CN" dirty="0"/>
              <a:t>Let </a:t>
            </a:r>
            <a:r>
              <a:rPr lang="en-GB" altLang="zh-CN" dirty="0" err="1"/>
              <a:t>ChatGPT</a:t>
            </a:r>
            <a:r>
              <a:rPr lang="en-GB" altLang="zh-CN" dirty="0"/>
              <a:t> become a copywriter for WeChat Moments. Please make a request to this editor in the prompt. For example: 'Please use your imagination to the fullest', 'Please express in a literary way', or 'Please express in an indirect way'. Also, please provide your first instruction, such as describing the mood you want to convey or what kind of image you want to match.</a:t>
            </a:r>
            <a:endParaRPr lang="en-US" altLang="zh-CN" dirty="0">
              <a:solidFill>
                <a:schemeClr val="tx1"/>
              </a:solidFill>
            </a:endParaRPr>
          </a:p>
          <a:p>
            <a:pPr marL="440690" lvl="1" indent="0">
              <a:buClr>
                <a:srgbClr val="E48312"/>
              </a:buClr>
              <a:buNone/>
            </a:pPr>
            <a:r>
              <a:rPr lang="en-US" altLang="zh-CN" dirty="0">
                <a:solidFill>
                  <a:schemeClr val="tx1"/>
                </a:solidFill>
              </a:rPr>
              <a:t>Some</a:t>
            </a:r>
            <a:r>
              <a:rPr lang="zh-CN" altLang="en-US" dirty="0">
                <a:solidFill>
                  <a:schemeClr val="tx1"/>
                </a:solidFill>
              </a:rPr>
              <a:t> </a:t>
            </a:r>
            <a:r>
              <a:rPr lang="en-GB" altLang="zh-CN" dirty="0">
                <a:solidFill>
                  <a:schemeClr val="tx1"/>
                </a:solidFill>
              </a:rPr>
              <a:t>examples of prompts </a:t>
            </a:r>
            <a:r>
              <a:rPr lang="en-US" altLang="zh-CN" dirty="0">
                <a:solidFill>
                  <a:schemeClr val="tx1"/>
                </a:solidFill>
              </a:rPr>
              <a:t>are</a:t>
            </a:r>
            <a:r>
              <a:rPr lang="zh-CN" altLang="en-US" dirty="0">
                <a:solidFill>
                  <a:schemeClr val="tx1"/>
                </a:solidFill>
              </a:rPr>
              <a:t> </a:t>
            </a:r>
            <a:r>
              <a:rPr lang="en-US" altLang="zh-CN" dirty="0">
                <a:solidFill>
                  <a:schemeClr val="tx1"/>
                </a:solidFill>
              </a:rPr>
              <a:t>listed</a:t>
            </a:r>
            <a:r>
              <a:rPr lang="zh-CN" altLang="en-US" dirty="0">
                <a:solidFill>
                  <a:schemeClr val="tx1"/>
                </a:solidFill>
              </a:rPr>
              <a:t> </a:t>
            </a:r>
            <a:r>
              <a:rPr lang="en-US" altLang="zh-CN" dirty="0">
                <a:solidFill>
                  <a:schemeClr val="tx1"/>
                </a:solidFill>
              </a:rPr>
              <a:t>here</a:t>
            </a:r>
            <a:r>
              <a:rPr lang="zh-CN" altLang="en-US" dirty="0">
                <a:solidFill>
                  <a:schemeClr val="tx1"/>
                </a:solidFill>
              </a:rPr>
              <a:t> </a:t>
            </a:r>
            <a:r>
              <a:rPr lang="en-GB" altLang="zh-CN" dirty="0">
                <a:solidFill>
                  <a:schemeClr val="tx1"/>
                </a:solidFill>
              </a:rPr>
              <a:t>for reference</a:t>
            </a:r>
            <a:r>
              <a:rPr lang="en-US" altLang="zh-CN" dirty="0">
                <a:solidFill>
                  <a:schemeClr val="tx1"/>
                </a:solidFill>
              </a:rPr>
              <a:t>: </a:t>
            </a:r>
            <a:r>
              <a:rPr lang="en-US" altLang="zh-CN" u="sng" dirty="0">
                <a:solidFill>
                  <a:srgbClr val="2B98E2"/>
                </a:solidFill>
                <a:hlinkClick r:id="rId2"/>
              </a:rPr>
              <a:t>https://github.com/f/awesome-chatgpt-prompts</a:t>
            </a:r>
            <a:endParaRPr lang="en-US" altLang="zh-CN" u="sng" dirty="0">
              <a:solidFill>
                <a:srgbClr val="2B98E2"/>
              </a:solidFill>
            </a:endParaRPr>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Report</a:t>
            </a:r>
            <a:endParaRPr lang="en-US" dirty="0"/>
          </a:p>
        </p:txBody>
      </p:sp>
      <p:sp>
        <p:nvSpPr>
          <p:cNvPr id="3" name="内容占位符 2"/>
          <p:cNvSpPr>
            <a:spLocks noGrp="1"/>
          </p:cNvSpPr>
          <p:nvPr>
            <p:ph idx="1"/>
          </p:nvPr>
        </p:nvSpPr>
        <p:spPr>
          <a:xfrm>
            <a:off x="587829" y="856989"/>
            <a:ext cx="8020594" cy="6631206"/>
          </a:xfrm>
        </p:spPr>
        <p:txBody>
          <a:bodyPr>
            <a:normAutofit/>
          </a:bodyPr>
          <a:lstStyle/>
          <a:p>
            <a:r>
              <a:rPr lang="en-US" sz="1800" dirty="0"/>
              <a:t>The report should answer the following questions (in English):</a:t>
            </a:r>
            <a:endParaRPr lang="en-US" sz="1800" dirty="0"/>
          </a:p>
          <a:p>
            <a:pPr marL="200025" lvl="1" indent="0">
              <a:buNone/>
            </a:pPr>
            <a:r>
              <a:rPr lang="en-US" altLang="zh-CN" sz="1600" dirty="0"/>
              <a:t>1.</a:t>
            </a:r>
            <a:r>
              <a:rPr lang="zh-CN" altLang="en-US" sz="1600" dirty="0"/>
              <a:t> </a:t>
            </a:r>
            <a:r>
              <a:rPr lang="en-US" sz="1600" dirty="0"/>
              <a:t>The </a:t>
            </a:r>
            <a:r>
              <a:rPr lang="en-US" altLang="zh-CN" sz="1600" dirty="0"/>
              <a:t>difference</a:t>
            </a:r>
            <a:r>
              <a:rPr lang="zh-CN" altLang="en-US" sz="1600" dirty="0"/>
              <a:t> </a:t>
            </a:r>
            <a:r>
              <a:rPr lang="en-US" altLang="zh-CN" sz="1600" dirty="0"/>
              <a:t>and</a:t>
            </a:r>
            <a:r>
              <a:rPr lang="zh-CN" altLang="en-US" sz="1600" dirty="0"/>
              <a:t> </a:t>
            </a:r>
            <a:r>
              <a:rPr lang="en-US" altLang="zh-CN" sz="1600" dirty="0"/>
              <a:t>connection</a:t>
            </a:r>
            <a:r>
              <a:rPr lang="zh-CN" altLang="en-US" sz="1600" dirty="0"/>
              <a:t> </a:t>
            </a:r>
            <a:r>
              <a:rPr lang="en-US" altLang="zh-CN" sz="1600" dirty="0"/>
              <a:t>between</a:t>
            </a:r>
            <a:r>
              <a:rPr lang="zh-CN" altLang="en-US" sz="1600" dirty="0"/>
              <a:t> </a:t>
            </a:r>
            <a:r>
              <a:rPr lang="en-US" altLang="zh-CN" sz="1600" u="sng" dirty="0" err="1">
                <a:solidFill>
                  <a:srgbClr val="FF0000"/>
                </a:solidFill>
              </a:rPr>
              <a:t>openai.Completion.create</a:t>
            </a:r>
            <a:r>
              <a:rPr lang="en-US" altLang="zh-CN" sz="1600" u="sng" dirty="0">
                <a:solidFill>
                  <a:srgbClr val="FF0000"/>
                </a:solidFill>
              </a:rPr>
              <a:t> </a:t>
            </a:r>
            <a:r>
              <a:rPr lang="en-US" altLang="zh-CN" sz="1600" dirty="0">
                <a:solidFill>
                  <a:srgbClr val="000000">
                    <a:lumMod val="75000"/>
                    <a:lumOff val="25000"/>
                  </a:srgbClr>
                </a:solidFill>
              </a:rPr>
              <a:t>and </a:t>
            </a:r>
            <a:r>
              <a:rPr lang="en-US" altLang="zh-CN" sz="1600" u="sng" dirty="0" err="1">
                <a:solidFill>
                  <a:srgbClr val="FF0000"/>
                </a:solidFill>
              </a:rPr>
              <a:t>openai.ChatCompletion.create</a:t>
            </a:r>
            <a:endParaRPr lang="en-US" altLang="zh-CN" sz="1600" u="sng" dirty="0">
              <a:solidFill>
                <a:srgbClr val="FF0000"/>
              </a:solidFill>
            </a:endParaRPr>
          </a:p>
          <a:p>
            <a:pPr marL="200025" lvl="1" indent="0">
              <a:buNone/>
            </a:pPr>
            <a:r>
              <a:rPr lang="en-US" altLang="zh-CN" sz="1600" dirty="0"/>
              <a:t>2.</a:t>
            </a:r>
            <a:r>
              <a:rPr lang="zh-CN" altLang="en-US" sz="1600" dirty="0"/>
              <a:t> </a:t>
            </a:r>
            <a:r>
              <a:rPr lang="en-US" altLang="zh-CN" sz="1600" dirty="0"/>
              <a:t>The</a:t>
            </a:r>
            <a:r>
              <a:rPr lang="zh-CN" altLang="en-US" sz="1600" dirty="0"/>
              <a:t> </a:t>
            </a:r>
            <a:r>
              <a:rPr lang="en-US" altLang="zh-CN" sz="1600" dirty="0"/>
              <a:t>difference</a:t>
            </a:r>
            <a:r>
              <a:rPr lang="zh-CN" altLang="en-US" sz="1600" dirty="0"/>
              <a:t> </a:t>
            </a:r>
            <a:r>
              <a:rPr lang="en-US" altLang="zh-CN" sz="1600" dirty="0"/>
              <a:t>and</a:t>
            </a:r>
            <a:r>
              <a:rPr lang="zh-CN" altLang="en-US" sz="1600" dirty="0"/>
              <a:t> </a:t>
            </a:r>
            <a:r>
              <a:rPr lang="en-US" altLang="zh-CN" sz="1600" dirty="0"/>
              <a:t>connection</a:t>
            </a:r>
            <a:r>
              <a:rPr lang="zh-CN" altLang="en-US" sz="1600" dirty="0"/>
              <a:t> </a:t>
            </a:r>
            <a:r>
              <a:rPr lang="en-US" altLang="zh-CN" sz="1600" dirty="0"/>
              <a:t>between</a:t>
            </a:r>
            <a:r>
              <a:rPr lang="zh-CN" altLang="en-US" sz="1600" dirty="0"/>
              <a:t> </a:t>
            </a:r>
            <a:r>
              <a:rPr lang="en-US" altLang="zh-CN" sz="1600" dirty="0"/>
              <a:t>different</a:t>
            </a:r>
            <a:r>
              <a:rPr lang="zh-CN" altLang="en-US" sz="1600" dirty="0"/>
              <a:t> </a:t>
            </a:r>
            <a:r>
              <a:rPr lang="en-US" altLang="zh-CN" sz="1600" dirty="0"/>
              <a:t>models(</a:t>
            </a:r>
            <a:r>
              <a:rPr lang="en-US" altLang="zh-CN" sz="1600" u="sng" dirty="0">
                <a:solidFill>
                  <a:srgbClr val="FF0000"/>
                </a:solidFill>
              </a:rPr>
              <a:t>gpt-3.5-turbo</a:t>
            </a:r>
            <a:r>
              <a:rPr lang="en-US" altLang="zh-CN" sz="1600" dirty="0"/>
              <a:t> and </a:t>
            </a:r>
            <a:r>
              <a:rPr lang="en-US" altLang="zh-CN" sz="1600" u="sng" dirty="0">
                <a:solidFill>
                  <a:srgbClr val="FF0000"/>
                </a:solidFill>
              </a:rPr>
              <a:t>text-davinci-003</a:t>
            </a:r>
            <a:r>
              <a:rPr lang="en-US" altLang="zh-CN" sz="1600" dirty="0"/>
              <a:t> are mandatory (full marks for completion), others are optional (</a:t>
            </a:r>
            <a:r>
              <a:rPr lang="en-US" altLang="zh-CN" sz="1600" b="1" u="sng" dirty="0"/>
              <a:t>no extra points</a:t>
            </a:r>
            <a:r>
              <a:rPr lang="en-US" altLang="zh-CN" sz="1600" dirty="0"/>
              <a:t>).) </a:t>
            </a:r>
            <a:endParaRPr lang="en-US" altLang="zh-CN" sz="1600" dirty="0"/>
          </a:p>
          <a:p>
            <a:pPr lvl="3">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In addition to compare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 usages and advantages, you also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need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test different parameters to compare the effect.</a:t>
            </a:r>
            <a:endParaRPr lang="en-US" altLang="zh-CN" sz="1600" dirty="0">
              <a:latin typeface="Arial" panose="020B0604020202020204" pitchFamily="34" charset="0"/>
              <a:cs typeface="Arial" panose="020B0604020202020204" pitchFamily="34" charset="0"/>
            </a:endParaRPr>
          </a:p>
          <a:p>
            <a:pPr marL="200025" lvl="1" indent="0">
              <a:buNone/>
            </a:pPr>
            <a:r>
              <a:rPr lang="en-US" altLang="zh-CN" sz="1600" dirty="0">
                <a:latin typeface="Arial" panose="020B0604020202020204" pitchFamily="34" charset="0"/>
                <a:cs typeface="Arial" panose="020B0604020202020204" pitchFamily="34" charset="0"/>
              </a:rPr>
              <a:t>3.</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prompts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you</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designed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for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two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cases</a:t>
            </a:r>
            <a:r>
              <a:rPr lang="zh-CN" altLang="en-US" sz="1600" dirty="0">
                <a:latin typeface="Arial" panose="020B0604020202020204" pitchFamily="34" charset="0"/>
                <a:cs typeface="Arial" panose="020B0604020202020204" pitchFamily="34" charset="0"/>
              </a:rPr>
              <a:t>：</a:t>
            </a:r>
            <a:endParaRPr lang="en-US" altLang="zh-CN" sz="1600" dirty="0"/>
          </a:p>
          <a:p>
            <a:pPr lvl="3">
              <a:buFont typeface="Arial" panose="020B0604020202020204" pitchFamily="34" charset="0"/>
              <a:buChar char="•"/>
            </a:pPr>
            <a:r>
              <a:rPr lang="en-GB" altLang="zh-CN" sz="1600" dirty="0">
                <a:latin typeface="Arial" panose="020B0604020202020204" pitchFamily="34" charset="0"/>
                <a:cs typeface="Arial" panose="020B0604020202020204" pitchFamily="34" charset="0"/>
              </a:rPr>
              <a:t>According to the proposed requirements and prompt examples, design your own prompt, you can </a:t>
            </a:r>
            <a:r>
              <a:rPr lang="en-US" altLang="zh-CN" sz="1600" dirty="0">
                <a:latin typeface="Arial" panose="020B0604020202020204" pitchFamily="34" charset="0"/>
                <a:cs typeface="Arial" panose="020B0604020202020204" pitchFamily="34" charset="0"/>
              </a:rPr>
              <a:t>design</a:t>
            </a:r>
            <a:r>
              <a:rPr lang="zh-CN" altLang="en-US" sz="1600" dirty="0">
                <a:latin typeface="Arial" panose="020B0604020202020204" pitchFamily="34" charset="0"/>
                <a:cs typeface="Arial" panose="020B0604020202020204" pitchFamily="34" charset="0"/>
              </a:rPr>
              <a:t> </a:t>
            </a:r>
            <a:r>
              <a:rPr lang="en-GB" altLang="zh-CN" sz="1600" dirty="0">
                <a:latin typeface="Arial" panose="020B0604020202020204" pitchFamily="34" charset="0"/>
                <a:cs typeface="Arial" panose="020B0604020202020204" pitchFamily="34" charset="0"/>
              </a:rPr>
              <a:t>multiple rounds of prompts and implement them in the code</a:t>
            </a:r>
            <a:r>
              <a:rPr lang="en-US" altLang="zh-CN" sz="1600" dirty="0">
                <a:latin typeface="Arial" panose="020B0604020202020204" pitchFamily="34" charset="0"/>
                <a:cs typeface="Arial" panose="020B0604020202020204" pitchFamily="34" charset="0"/>
              </a:rPr>
              <a:t>.</a:t>
            </a:r>
            <a:endParaRPr lang="en-US" altLang="zh-CN" sz="1600" dirty="0">
              <a:latin typeface="Arial" panose="020B0604020202020204" pitchFamily="34" charset="0"/>
              <a:cs typeface="Arial" panose="020B0604020202020204" pitchFamily="34" charset="0"/>
            </a:endParaRPr>
          </a:p>
          <a:p>
            <a:pPr lvl="3">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The prompt you design should be able to achieve the proposed goal, and have a certain richness and logic.</a:t>
            </a:r>
            <a:endParaRPr lang="en-US" altLang="zh-CN" sz="1600" dirty="0">
              <a:latin typeface="Arial" panose="020B0604020202020204" pitchFamily="34" charset="0"/>
              <a:cs typeface="Arial" panose="020B0604020202020204" pitchFamily="34" charset="0"/>
            </a:endParaRPr>
          </a:p>
          <a:p>
            <a:pPr marL="200025" lvl="1" indent="0">
              <a:buNone/>
            </a:pPr>
            <a:endParaRPr lang="en-US" sz="1050" dirty="0">
              <a:latin typeface="Arial" panose="020B0604020202020204" pitchFamily="34" charset="0"/>
              <a:cs typeface="Arial" panose="020B0604020202020204" pitchFamily="34" charset="0"/>
            </a:endParaRPr>
          </a:p>
          <a:p>
            <a:r>
              <a:rPr lang="en-US" sz="1800" dirty="0"/>
              <a:t>Submit your work (code and report)</a:t>
            </a:r>
            <a:endParaRPr lang="en-US" sz="1800" dirty="0"/>
          </a:p>
          <a:p>
            <a:pPr lvl="1"/>
            <a:r>
              <a:rPr lang="en-US" altLang="zh-CN" sz="1600" dirty="0"/>
              <a:t>Prepare a readme file to illustrate how to run your program</a:t>
            </a:r>
            <a:endParaRPr lang="en-US" altLang="zh-CN" sz="1600" dirty="0"/>
          </a:p>
          <a:p>
            <a:pPr lvl="1"/>
            <a:r>
              <a:rPr lang="en-US" altLang="zh-CN" sz="1600" dirty="0"/>
              <a:t>Compress all the codes and the report into a zip file: </a:t>
            </a:r>
            <a:r>
              <a:rPr lang="en-US" altLang="zh-CN" sz="1600" dirty="0">
                <a:solidFill>
                  <a:srgbClr val="FF0000"/>
                </a:solidFill>
              </a:rPr>
              <a:t>ID_name_lab1.zip</a:t>
            </a:r>
            <a:endParaRPr lang="en-US" altLang="zh-CN" sz="1600" dirty="0">
              <a:solidFill>
                <a:srgbClr val="FF0000"/>
              </a:solidFill>
            </a:endParaRPr>
          </a:p>
          <a:p>
            <a:pPr lvl="1"/>
            <a:r>
              <a:rPr lang="en-US" sz="1600" dirty="0"/>
              <a:t>Submitted to </a:t>
            </a:r>
            <a:r>
              <a:rPr lang="en-US" sz="1600" dirty="0" err="1"/>
              <a:t>canvas.tongji.edu.cn</a:t>
            </a:r>
            <a:endParaRPr lang="en-US" sz="1600"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ChatGPT</a:t>
            </a:r>
            <a:r>
              <a:rPr lang="en-US" dirty="0"/>
              <a:t> training process</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9" name="图片 8"/>
          <p:cNvPicPr>
            <a:picLocks noChangeAspect="1"/>
          </p:cNvPicPr>
          <p:nvPr/>
        </p:nvPicPr>
        <p:blipFill>
          <a:blip r:embed="rId1"/>
          <a:stretch>
            <a:fillRect/>
          </a:stretch>
        </p:blipFill>
        <p:spPr>
          <a:xfrm>
            <a:off x="909888" y="1569308"/>
            <a:ext cx="7646283" cy="42258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Rasa</a:t>
            </a:r>
            <a:r>
              <a:rPr lang="zh-CN" altLang="en-US" dirty="0"/>
              <a:t> </a:t>
            </a:r>
            <a:r>
              <a:rPr lang="en-US" altLang="zh-CN" dirty="0"/>
              <a:t>framework</a:t>
            </a:r>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7" name="图片 6"/>
          <p:cNvPicPr>
            <a:picLocks noChangeAspect="1"/>
          </p:cNvPicPr>
          <p:nvPr/>
        </p:nvPicPr>
        <p:blipFill>
          <a:blip r:embed="rId1"/>
          <a:stretch>
            <a:fillRect/>
          </a:stretch>
        </p:blipFill>
        <p:spPr>
          <a:xfrm>
            <a:off x="998923" y="1000550"/>
            <a:ext cx="7146153" cy="5255517"/>
          </a:xfrm>
          <a:prstGeom prst="rect">
            <a:avLst/>
          </a:prstGeom>
        </p:spPr>
      </p:pic>
      <p:sp>
        <p:nvSpPr>
          <p:cNvPr id="10" name="圆角矩形 9"/>
          <p:cNvSpPr/>
          <p:nvPr/>
        </p:nvSpPr>
        <p:spPr>
          <a:xfrm>
            <a:off x="1750061" y="4687414"/>
            <a:ext cx="1662609" cy="81642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1739172" y="3778452"/>
            <a:ext cx="1662609" cy="81642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a:t>
            </a:r>
            <a:r>
              <a:rPr lang="zh-CN" altLang="en-US" dirty="0"/>
              <a:t> </a:t>
            </a:r>
            <a:r>
              <a:rPr lang="en-US" altLang="zh-CN" dirty="0"/>
              <a:t>to</a:t>
            </a:r>
            <a:r>
              <a:rPr lang="zh-CN" altLang="en-US" dirty="0"/>
              <a:t> </a:t>
            </a:r>
            <a:r>
              <a:rPr lang="en-US" altLang="zh-CN" dirty="0"/>
              <a:t>call</a:t>
            </a:r>
            <a:r>
              <a:rPr lang="zh-CN" altLang="en-US" dirty="0"/>
              <a:t> </a:t>
            </a:r>
            <a:r>
              <a:rPr lang="en-US" altLang="zh-CN" dirty="0" err="1"/>
              <a:t>ChatGPT</a:t>
            </a:r>
            <a:r>
              <a:rPr lang="zh-CN" altLang="en-US" dirty="0"/>
              <a:t> </a:t>
            </a:r>
            <a:r>
              <a:rPr lang="en-US" altLang="zh-CN" dirty="0"/>
              <a:t>API</a:t>
            </a:r>
            <a:r>
              <a:rPr lang="zh-CN" altLang="en-US" dirty="0"/>
              <a:t> </a:t>
            </a:r>
            <a:r>
              <a:rPr lang="en-US" altLang="zh-CN" dirty="0"/>
              <a:t>in</a:t>
            </a:r>
            <a:r>
              <a:rPr lang="zh-CN" altLang="en-US" dirty="0"/>
              <a:t> </a:t>
            </a:r>
            <a:r>
              <a:rPr lang="en-US" altLang="zh-CN" dirty="0"/>
              <a:t>Rasa</a:t>
            </a:r>
            <a:endParaRPr lang="en-US" dirty="0"/>
          </a:p>
        </p:txBody>
      </p:sp>
      <p:sp>
        <p:nvSpPr>
          <p:cNvPr id="3" name="内容占位符 2"/>
          <p:cNvSpPr>
            <a:spLocks noGrp="1"/>
          </p:cNvSpPr>
          <p:nvPr>
            <p:ph idx="1"/>
          </p:nvPr>
        </p:nvSpPr>
        <p:spPr/>
        <p:txBody>
          <a:bodyPr/>
          <a:lstStyle/>
          <a:p>
            <a:r>
              <a:rPr lang="en-US" altLang="zh-CN" dirty="0"/>
              <a:t>You</a:t>
            </a:r>
            <a:r>
              <a:rPr lang="zh-CN" altLang="en-US" dirty="0"/>
              <a:t> </a:t>
            </a:r>
            <a:r>
              <a:rPr lang="en-US" altLang="zh-CN" dirty="0"/>
              <a:t>should</a:t>
            </a:r>
            <a:r>
              <a:rPr lang="zh-CN" altLang="en-US" dirty="0"/>
              <a:t> </a:t>
            </a:r>
            <a:r>
              <a:rPr lang="en-US" altLang="zh-CN" dirty="0"/>
              <a:t>follow</a:t>
            </a:r>
            <a:r>
              <a:rPr lang="zh-CN" altLang="en-US" dirty="0"/>
              <a:t> </a:t>
            </a:r>
            <a:r>
              <a:rPr lang="en-US" altLang="zh-CN" dirty="0"/>
              <a:t>the</a:t>
            </a:r>
            <a:r>
              <a:rPr lang="zh-CN" altLang="en-US" dirty="0"/>
              <a:t> </a:t>
            </a:r>
            <a:r>
              <a:rPr lang="en-US" altLang="zh-CN" dirty="0"/>
              <a:t>steps</a:t>
            </a:r>
            <a:r>
              <a:rPr lang="zh-CN" altLang="en-US" dirty="0"/>
              <a:t> </a:t>
            </a:r>
            <a:r>
              <a:rPr lang="en-US" altLang="zh-CN" dirty="0"/>
              <a:t>below</a:t>
            </a:r>
            <a:r>
              <a:rPr lang="zh-CN" altLang="en-US" dirty="0"/>
              <a:t> </a:t>
            </a:r>
            <a:r>
              <a:rPr lang="en-US" altLang="zh-CN" dirty="0"/>
              <a:t>to</a:t>
            </a:r>
            <a:r>
              <a:rPr lang="zh-CN" altLang="en-US" dirty="0"/>
              <a:t> </a:t>
            </a:r>
            <a:r>
              <a:rPr lang="en-US" altLang="zh-CN" dirty="0"/>
              <a:t>use</a:t>
            </a:r>
            <a:r>
              <a:rPr lang="zh-CN" altLang="en-US" dirty="0"/>
              <a:t> </a:t>
            </a:r>
            <a:r>
              <a:rPr lang="en-US" altLang="zh-CN" dirty="0" err="1"/>
              <a:t>ChatGPT</a:t>
            </a:r>
            <a:r>
              <a:rPr lang="zh-CN" altLang="en-US" dirty="0"/>
              <a:t> </a:t>
            </a:r>
            <a:r>
              <a:rPr lang="en-US" altLang="zh-CN" dirty="0"/>
              <a:t>and</a:t>
            </a:r>
            <a:r>
              <a:rPr lang="zh-CN" altLang="en-US" dirty="0"/>
              <a:t> </a:t>
            </a:r>
            <a:r>
              <a:rPr lang="en-US" altLang="zh-CN" dirty="0"/>
              <a:t>its</a:t>
            </a:r>
            <a:r>
              <a:rPr lang="zh-CN" altLang="en-US" dirty="0"/>
              <a:t> </a:t>
            </a:r>
            <a:r>
              <a:rPr lang="en-US" altLang="zh-CN" dirty="0"/>
              <a:t>API</a:t>
            </a:r>
            <a:r>
              <a:rPr lang="zh-CN" altLang="en-US" dirty="0"/>
              <a:t> </a:t>
            </a:r>
            <a:r>
              <a:rPr lang="en-US" altLang="zh-CN" dirty="0"/>
              <a:t>in</a:t>
            </a:r>
            <a:r>
              <a:rPr lang="zh-CN" altLang="en-US" dirty="0"/>
              <a:t> </a:t>
            </a:r>
            <a:r>
              <a:rPr lang="en-US" altLang="zh-CN" dirty="0"/>
              <a:t>Rasa:</a:t>
            </a:r>
            <a:endParaRPr lang="en-US" altLang="zh-CN" dirty="0"/>
          </a:p>
          <a:p>
            <a:pPr lvl="1"/>
            <a:r>
              <a:rPr lang="en-US" altLang="zh-CN" u="sng" dirty="0">
                <a:solidFill>
                  <a:srgbClr val="2B98E2"/>
                </a:solidFill>
              </a:rPr>
              <a:t>d</a:t>
            </a:r>
            <a:r>
              <a:rPr lang="en-GB" altLang="zh-CN" u="sng" dirty="0" err="1">
                <a:solidFill>
                  <a:srgbClr val="2B98E2"/>
                </a:solidFill>
              </a:rPr>
              <a:t>ownload</a:t>
            </a:r>
            <a:r>
              <a:rPr lang="en-GB" altLang="zh-CN" u="sng" dirty="0">
                <a:solidFill>
                  <a:srgbClr val="2B98E2"/>
                </a:solidFill>
              </a:rPr>
              <a:t> </a:t>
            </a:r>
            <a:r>
              <a:rPr lang="en-GB" altLang="zh-CN" u="sng" dirty="0" err="1">
                <a:solidFill>
                  <a:srgbClr val="2B98E2"/>
                </a:solidFill>
              </a:rPr>
              <a:t>ChatGPT</a:t>
            </a:r>
            <a:r>
              <a:rPr lang="en-GB" altLang="zh-CN" u="sng" dirty="0">
                <a:solidFill>
                  <a:srgbClr val="2B98E2"/>
                </a:solidFill>
              </a:rPr>
              <a:t> Desktop App</a:t>
            </a:r>
            <a:r>
              <a:rPr lang="zh-CN" altLang="en-US" u="sng" dirty="0">
                <a:solidFill>
                  <a:srgbClr val="2B98E2"/>
                </a:solidFill>
              </a:rPr>
              <a:t> </a:t>
            </a:r>
            <a:r>
              <a:rPr lang="en-US" altLang="zh-CN" u="sng" dirty="0">
                <a:solidFill>
                  <a:srgbClr val="2B98E2"/>
                </a:solidFill>
              </a:rPr>
              <a:t>(Not required when calling the API)</a:t>
            </a:r>
            <a:endParaRPr lang="en-US" altLang="zh-CN" u="sng" dirty="0">
              <a:solidFill>
                <a:srgbClr val="2B98E2"/>
              </a:solidFill>
            </a:endParaRPr>
          </a:p>
          <a:p>
            <a:pPr lvl="1"/>
            <a:r>
              <a:rPr lang="en-US" altLang="zh-CN" u="sng" dirty="0">
                <a:solidFill>
                  <a:srgbClr val="2B98E2"/>
                </a:solidFill>
              </a:rPr>
              <a:t>register</a:t>
            </a:r>
            <a:endParaRPr lang="en-US" altLang="zh-CN" u="sng" dirty="0">
              <a:solidFill>
                <a:srgbClr val="2B98E2"/>
              </a:solidFill>
            </a:endParaRPr>
          </a:p>
          <a:p>
            <a:pPr lvl="1"/>
            <a:r>
              <a:rPr lang="en-US" altLang="zh-CN" u="sng" dirty="0">
                <a:solidFill>
                  <a:srgbClr val="2B98E2"/>
                </a:solidFill>
              </a:rPr>
              <a:t>install</a:t>
            </a:r>
            <a:r>
              <a:rPr lang="zh-CN" altLang="en-US" u="sng" dirty="0">
                <a:solidFill>
                  <a:srgbClr val="2B98E2"/>
                </a:solidFill>
              </a:rPr>
              <a:t> </a:t>
            </a:r>
            <a:r>
              <a:rPr lang="en-US" altLang="zh-CN" u="sng" dirty="0" err="1">
                <a:solidFill>
                  <a:srgbClr val="2B98E2"/>
                </a:solidFill>
              </a:rPr>
              <a:t>openai</a:t>
            </a:r>
            <a:endParaRPr lang="en-US" altLang="zh-CN" u="sng" dirty="0">
              <a:solidFill>
                <a:srgbClr val="2B98E2"/>
              </a:solidFill>
            </a:endParaRPr>
          </a:p>
          <a:p>
            <a:pPr lvl="1"/>
            <a:r>
              <a:rPr lang="en-US" altLang="zh-CN" u="sng" dirty="0">
                <a:solidFill>
                  <a:srgbClr val="2B98E2"/>
                </a:solidFill>
              </a:rPr>
              <a:t>acquire</a:t>
            </a:r>
            <a:r>
              <a:rPr lang="zh-CN" altLang="en-US" u="sng" dirty="0">
                <a:solidFill>
                  <a:srgbClr val="2B98E2"/>
                </a:solidFill>
              </a:rPr>
              <a:t> </a:t>
            </a:r>
            <a:r>
              <a:rPr lang="en-US" altLang="zh-CN" u="sng" dirty="0">
                <a:solidFill>
                  <a:srgbClr val="2B98E2"/>
                </a:solidFill>
              </a:rPr>
              <a:t>your</a:t>
            </a:r>
            <a:r>
              <a:rPr lang="zh-CN" altLang="en-US" u="sng" dirty="0">
                <a:solidFill>
                  <a:srgbClr val="2B98E2"/>
                </a:solidFill>
              </a:rPr>
              <a:t> </a:t>
            </a:r>
            <a:r>
              <a:rPr lang="en-US" altLang="zh-CN" u="sng" dirty="0">
                <a:solidFill>
                  <a:srgbClr val="2B98E2"/>
                </a:solidFill>
              </a:rPr>
              <a:t>APIKEY</a:t>
            </a:r>
            <a:endParaRPr lang="en-US" altLang="zh-CN" u="sng" dirty="0">
              <a:solidFill>
                <a:srgbClr val="2B98E2"/>
              </a:solidFill>
            </a:endParaRPr>
          </a:p>
          <a:p>
            <a:pPr lvl="1"/>
            <a:r>
              <a:rPr lang="en-US" altLang="zh-CN" u="sng" dirty="0">
                <a:solidFill>
                  <a:srgbClr val="2B98E2"/>
                </a:solidFill>
              </a:rPr>
              <a:t>install</a:t>
            </a:r>
            <a:r>
              <a:rPr lang="zh-CN" altLang="en-US" u="sng" dirty="0">
                <a:solidFill>
                  <a:srgbClr val="2B98E2"/>
                </a:solidFill>
              </a:rPr>
              <a:t> </a:t>
            </a:r>
            <a:r>
              <a:rPr lang="en-US" altLang="zh-CN" u="sng" dirty="0">
                <a:solidFill>
                  <a:srgbClr val="2B98E2"/>
                </a:solidFill>
              </a:rPr>
              <a:t>rasa</a:t>
            </a:r>
            <a:endParaRPr lang="en-US" altLang="zh-CN" u="sng" dirty="0">
              <a:solidFill>
                <a:srgbClr val="2B98E2"/>
              </a:solidFill>
            </a:endParaRPr>
          </a:p>
          <a:p>
            <a:pPr lvl="1"/>
            <a:r>
              <a:rPr lang="en-US" altLang="zh-CN" u="sng" dirty="0">
                <a:solidFill>
                  <a:srgbClr val="2B98E2"/>
                </a:solidFill>
              </a:rPr>
              <a:t>create rasa project</a:t>
            </a:r>
            <a:endParaRPr lang="en-US" altLang="zh-CN" u="sng" dirty="0">
              <a:solidFill>
                <a:srgbClr val="2B98E2"/>
              </a:solidFill>
            </a:endParaRPr>
          </a:p>
          <a:p>
            <a:pPr lvl="1"/>
            <a:r>
              <a:rPr lang="en-US" altLang="zh-CN" u="sng" dirty="0" err="1">
                <a:solidFill>
                  <a:srgbClr val="2B98E2"/>
                </a:solidFill>
              </a:rPr>
              <a:t>call&amp;run</a:t>
            </a:r>
            <a:r>
              <a:rPr lang="zh-CN" altLang="en-US" u="sng" dirty="0">
                <a:solidFill>
                  <a:srgbClr val="2B98E2"/>
                </a:solidFill>
              </a:rPr>
              <a:t> </a:t>
            </a:r>
            <a:r>
              <a:rPr lang="en-US" altLang="zh-CN" u="sng" dirty="0" err="1">
                <a:solidFill>
                  <a:srgbClr val="2B98E2"/>
                </a:solidFill>
              </a:rPr>
              <a:t>ChatGPT</a:t>
            </a:r>
            <a:r>
              <a:rPr lang="zh-CN" altLang="en-US" u="sng" dirty="0">
                <a:solidFill>
                  <a:srgbClr val="2B98E2"/>
                </a:solidFill>
              </a:rPr>
              <a:t> </a:t>
            </a:r>
            <a:r>
              <a:rPr lang="en-US" altLang="zh-CN" u="sng" dirty="0">
                <a:solidFill>
                  <a:srgbClr val="2B98E2"/>
                </a:solidFill>
              </a:rPr>
              <a:t>API</a:t>
            </a:r>
            <a:r>
              <a:rPr lang="zh-CN" altLang="en-US" u="sng" dirty="0">
                <a:solidFill>
                  <a:srgbClr val="2B98E2"/>
                </a:solidFill>
              </a:rPr>
              <a:t> </a:t>
            </a:r>
            <a:r>
              <a:rPr lang="en-US" altLang="zh-CN" u="sng" dirty="0">
                <a:solidFill>
                  <a:srgbClr val="2B98E2"/>
                </a:solidFill>
              </a:rPr>
              <a:t>in</a:t>
            </a:r>
            <a:r>
              <a:rPr lang="zh-CN" altLang="en-US" u="sng" dirty="0">
                <a:solidFill>
                  <a:srgbClr val="2B98E2"/>
                </a:solidFill>
              </a:rPr>
              <a:t>  </a:t>
            </a:r>
            <a:r>
              <a:rPr lang="en-US" altLang="zh-CN" u="sng" dirty="0">
                <a:solidFill>
                  <a:srgbClr val="2B98E2"/>
                </a:solidFill>
              </a:rPr>
              <a:t>rasa</a:t>
            </a:r>
            <a:r>
              <a:rPr lang="zh-CN" altLang="en-US" u="sng" dirty="0">
                <a:solidFill>
                  <a:srgbClr val="2B98E2"/>
                </a:solidFill>
              </a:rPr>
              <a:t> </a:t>
            </a:r>
            <a:r>
              <a:rPr lang="en-US" altLang="zh-CN" u="sng" dirty="0">
                <a:solidFill>
                  <a:srgbClr val="2B98E2"/>
                </a:solidFill>
              </a:rPr>
              <a:t>project</a:t>
            </a:r>
            <a:endParaRPr lang="en-US" altLang="zh-CN" u="sng" dirty="0">
              <a:solidFill>
                <a:srgbClr val="2B98E2"/>
              </a:solidFill>
            </a:endParaRPr>
          </a:p>
          <a:p>
            <a:endParaRPr lang="en-US" altLang="zh-CN"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Download</a:t>
            </a:r>
            <a:r>
              <a:rPr lang="zh-CN" altLang="en-US" dirty="0"/>
              <a:t> </a:t>
            </a:r>
            <a:r>
              <a:rPr lang="en-US" altLang="zh-CN" dirty="0" err="1"/>
              <a:t>ChatGPT</a:t>
            </a:r>
            <a:r>
              <a:rPr lang="zh-CN" altLang="en-US" dirty="0"/>
              <a:t> </a:t>
            </a:r>
            <a:r>
              <a:rPr lang="en-US" altLang="zh-CN" dirty="0"/>
              <a:t>Desktop</a:t>
            </a:r>
            <a:r>
              <a:rPr lang="zh-CN" altLang="en-US" dirty="0"/>
              <a:t> </a:t>
            </a:r>
            <a:r>
              <a:rPr lang="en-US" altLang="zh-CN" dirty="0"/>
              <a:t>APP</a:t>
            </a:r>
            <a:endParaRPr lang="en-US" dirty="0"/>
          </a:p>
        </p:txBody>
      </p:sp>
      <p:sp>
        <p:nvSpPr>
          <p:cNvPr id="3" name="内容占位符 2"/>
          <p:cNvSpPr>
            <a:spLocks noGrp="1"/>
          </p:cNvSpPr>
          <p:nvPr>
            <p:ph idx="1"/>
          </p:nvPr>
        </p:nvSpPr>
        <p:spPr/>
        <p:txBody>
          <a:bodyPr>
            <a:normAutofit/>
          </a:bodyPr>
          <a:lstStyle/>
          <a:p>
            <a:r>
              <a:rPr lang="en-US" altLang="zh-CN" dirty="0"/>
              <a:t>Select the version corresponding to your computer to download the desktop program</a:t>
            </a:r>
            <a:r>
              <a:rPr lang="zh-CN" altLang="en-US" dirty="0"/>
              <a:t>：</a:t>
            </a:r>
            <a:endParaRPr lang="en-US" altLang="zh-CN" dirty="0"/>
          </a:p>
          <a:p>
            <a:pPr lvl="1"/>
            <a:endParaRPr lang="en-US" altLang="zh-CN" u="sng" dirty="0">
              <a:solidFill>
                <a:srgbClr val="2B98E2"/>
              </a:solidFill>
            </a:endParaRPr>
          </a:p>
          <a:p>
            <a:pPr lvl="1"/>
            <a:r>
              <a:rPr lang="en-US" altLang="zh-CN" u="sng" dirty="0">
                <a:solidFill>
                  <a:schemeClr val="tx1"/>
                </a:solidFill>
              </a:rPr>
              <a:t>macOS: </a:t>
            </a:r>
            <a:r>
              <a:rPr lang="en-US" altLang="zh-CN" u="sng" dirty="0">
                <a:solidFill>
                  <a:srgbClr val="2B98E2"/>
                </a:solidFill>
                <a:hlinkClick r:id="rId1"/>
              </a:rPr>
              <a:t>https://github.com/lencx/ChatGPT/releases/download/v0.10.1/ChatGPT_0.10.1_x64.dmg</a:t>
            </a:r>
            <a:endParaRPr lang="en-US" altLang="zh-CN" u="sng" dirty="0">
              <a:solidFill>
                <a:srgbClr val="2B98E2"/>
              </a:solidFill>
            </a:endParaRPr>
          </a:p>
          <a:p>
            <a:pPr lvl="1"/>
            <a:r>
              <a:rPr lang="en-US" altLang="zh-CN" dirty="0"/>
              <a:t>Windows:</a:t>
            </a:r>
            <a:r>
              <a:rPr lang="zh-CN" altLang="en-US" dirty="0"/>
              <a:t> </a:t>
            </a:r>
            <a:r>
              <a:rPr lang="en-US" altLang="zh-CN" dirty="0">
                <a:hlinkClick r:id="rId2"/>
              </a:rPr>
              <a:t>https://github.com/lencx/ChatGPT/releases/download/v0.10.1/ChatGPT_0.10.1_x64_en-US.msi</a:t>
            </a:r>
            <a:endParaRPr lang="en-US" altLang="zh-CN" dirty="0"/>
          </a:p>
          <a:p>
            <a:pPr lvl="1"/>
            <a:r>
              <a:rPr lang="en-US" altLang="zh-CN" dirty="0"/>
              <a:t>Linux:</a:t>
            </a:r>
            <a:r>
              <a:rPr lang="zh-CN" altLang="en-US" dirty="0"/>
              <a:t> </a:t>
            </a:r>
            <a:r>
              <a:rPr lang="en-US" altLang="zh-CN" dirty="0">
                <a:hlinkClick r:id="rId3"/>
              </a:rPr>
              <a:t>https://github.com/lencx/ChatGPT/releases/download/v0.10.1/chat-gpt_0.10.1_amd64.deb</a:t>
            </a:r>
            <a:endParaRPr lang="en-US" altLang="zh-CN" dirty="0"/>
          </a:p>
          <a:p>
            <a:pPr lvl="1"/>
            <a:endParaRPr lang="en-US" altLang="zh-CN" dirty="0"/>
          </a:p>
          <a:p>
            <a:endParaRPr lang="en-US" altLang="zh-CN" dirty="0"/>
          </a:p>
          <a:p>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a:t>
            </a:r>
            <a:r>
              <a:rPr lang="en-US" altLang="zh-CN" dirty="0"/>
              <a:t>ister</a:t>
            </a:r>
            <a:endParaRPr lang="en-US" dirty="0"/>
          </a:p>
        </p:txBody>
      </p:sp>
      <p:sp>
        <p:nvSpPr>
          <p:cNvPr id="3" name="内容占位符 2"/>
          <p:cNvSpPr>
            <a:spLocks noGrp="1"/>
          </p:cNvSpPr>
          <p:nvPr>
            <p:ph idx="1"/>
          </p:nvPr>
        </p:nvSpPr>
        <p:spPr/>
        <p:txBody>
          <a:bodyPr>
            <a:normAutofit/>
          </a:bodyPr>
          <a:lstStyle/>
          <a:p>
            <a:r>
              <a:rPr lang="en-US" altLang="zh-CN" dirty="0"/>
              <a:t>When you open the desktop program for the first time, you need to register an account</a:t>
            </a:r>
            <a:r>
              <a:rPr lang="en-US" altLang="zh-CN" dirty="0">
                <a:sym typeface="Wingdings" panose="05000000000000000000" pitchFamily="2" charset="2"/>
              </a:rPr>
              <a:t>(</a:t>
            </a:r>
            <a:r>
              <a:rPr lang="en-US" altLang="zh-CN" u="sng" dirty="0">
                <a:solidFill>
                  <a:srgbClr val="FF0000"/>
                </a:solidFill>
                <a:sym typeface="Wingdings" panose="05000000000000000000" pitchFamily="2" charset="2"/>
              </a:rPr>
              <a:t>You must connect to the VPN first, and note that the same IP cannot register more than 2 accounts</a:t>
            </a:r>
            <a:r>
              <a:rPr lang="en-US" altLang="zh-CN" dirty="0">
                <a:sym typeface="Wingdings" panose="05000000000000000000" pitchFamily="2" charset="2"/>
              </a:rPr>
              <a:t>)</a:t>
            </a:r>
            <a:r>
              <a:rPr lang="zh-CN" altLang="en-US" dirty="0">
                <a:sym typeface="Wingdings" panose="05000000000000000000" pitchFamily="2" charset="2"/>
              </a:rPr>
              <a:t>：</a:t>
            </a:r>
            <a:endParaRPr lang="en-US" altLang="zh-CN" dirty="0"/>
          </a:p>
          <a:p>
            <a:endParaRPr lang="en-US" altLang="zh-CN" dirty="0"/>
          </a:p>
          <a:p>
            <a:endParaRPr lang="en-US" altLang="zh-CN" dirty="0"/>
          </a:p>
          <a:p>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7" name="图片 6"/>
          <p:cNvPicPr>
            <a:picLocks noChangeAspect="1"/>
          </p:cNvPicPr>
          <p:nvPr/>
        </p:nvPicPr>
        <p:blipFill>
          <a:blip r:embed="rId1"/>
          <a:stretch>
            <a:fillRect/>
          </a:stretch>
        </p:blipFill>
        <p:spPr>
          <a:xfrm>
            <a:off x="26126" y="2573434"/>
            <a:ext cx="4572000" cy="3427577"/>
          </a:xfrm>
          <a:prstGeom prst="rect">
            <a:avLst/>
          </a:prstGeom>
        </p:spPr>
      </p:pic>
      <p:pic>
        <p:nvPicPr>
          <p:cNvPr id="8" name="图片 7"/>
          <p:cNvPicPr>
            <a:picLocks noChangeAspect="1"/>
          </p:cNvPicPr>
          <p:nvPr/>
        </p:nvPicPr>
        <p:blipFill>
          <a:blip r:embed="rId2"/>
          <a:stretch>
            <a:fillRect/>
          </a:stretch>
        </p:blipFill>
        <p:spPr>
          <a:xfrm>
            <a:off x="5232903" y="1878226"/>
            <a:ext cx="3006806" cy="42870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a:t>
            </a:r>
            <a:r>
              <a:rPr lang="en-US" altLang="zh-CN" dirty="0"/>
              <a:t>ister</a:t>
            </a:r>
            <a:endParaRPr lang="en-US" dirty="0"/>
          </a:p>
        </p:txBody>
      </p:sp>
      <p:sp>
        <p:nvSpPr>
          <p:cNvPr id="3" name="内容占位符 2"/>
          <p:cNvSpPr>
            <a:spLocks noGrp="1"/>
          </p:cNvSpPr>
          <p:nvPr>
            <p:ph idx="1"/>
          </p:nvPr>
        </p:nvSpPr>
        <p:spPr/>
        <p:txBody>
          <a:bodyPr>
            <a:normAutofit/>
          </a:bodyPr>
          <a:lstStyle/>
          <a:p>
            <a:r>
              <a:rPr lang="en-US" altLang="zh-CN" dirty="0"/>
              <a:t>When you open the desktop program for the first time, you need to register an account</a:t>
            </a:r>
            <a:r>
              <a:rPr lang="zh-CN" altLang="en-US" dirty="0"/>
              <a:t>：</a:t>
            </a:r>
            <a:endParaRPr lang="en-US" altLang="zh-CN" dirty="0"/>
          </a:p>
          <a:p>
            <a:endParaRPr lang="en-US" altLang="zh-CN" dirty="0"/>
          </a:p>
          <a:p>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9" name="图片 8"/>
          <p:cNvPicPr>
            <a:picLocks noChangeAspect="1"/>
          </p:cNvPicPr>
          <p:nvPr/>
        </p:nvPicPr>
        <p:blipFill>
          <a:blip r:embed="rId1"/>
          <a:stretch>
            <a:fillRect/>
          </a:stretch>
        </p:blipFill>
        <p:spPr>
          <a:xfrm>
            <a:off x="2764639" y="2131181"/>
            <a:ext cx="4914900" cy="36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a:t>
            </a:r>
            <a:r>
              <a:rPr lang="en-US" altLang="zh-CN" dirty="0"/>
              <a:t>ister</a:t>
            </a:r>
            <a:endParaRPr lang="en-US" dirty="0"/>
          </a:p>
        </p:txBody>
      </p:sp>
      <p:sp>
        <p:nvSpPr>
          <p:cNvPr id="3" name="内容占位符 2"/>
          <p:cNvSpPr>
            <a:spLocks noGrp="1"/>
          </p:cNvSpPr>
          <p:nvPr>
            <p:ph idx="1"/>
          </p:nvPr>
        </p:nvSpPr>
        <p:spPr/>
        <p:txBody>
          <a:bodyPr>
            <a:normAutofit/>
          </a:bodyPr>
          <a:lstStyle/>
          <a:p>
            <a:r>
              <a:rPr lang="en-US" altLang="zh-CN" dirty="0"/>
              <a:t>A foreign mobile phone number is required to receive the verification code (not in Russia)</a:t>
            </a:r>
            <a:r>
              <a:rPr lang="zh-CN" altLang="en-US" dirty="0"/>
              <a:t>：</a:t>
            </a:r>
            <a:endParaRPr lang="en-US" altLang="zh-CN" dirty="0"/>
          </a:p>
          <a:p>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sp>
        <p:nvSpPr>
          <p:cNvPr id="7" name="矩形 6"/>
          <p:cNvSpPr/>
          <p:nvPr/>
        </p:nvSpPr>
        <p:spPr>
          <a:xfrm>
            <a:off x="1615996" y="1724453"/>
            <a:ext cx="5388526" cy="369332"/>
          </a:xfrm>
          <a:prstGeom prst="rect">
            <a:avLst/>
          </a:prstGeom>
        </p:spPr>
        <p:txBody>
          <a:bodyPr wrap="none">
            <a:spAutoFit/>
          </a:bodyPr>
          <a:lstStyle/>
          <a:p>
            <a:r>
              <a:rPr lang="en-GB" altLang="zh-CN" u="sng" dirty="0">
                <a:solidFill>
                  <a:srgbClr val="2B98E2"/>
                </a:solidFill>
              </a:rPr>
              <a:t>Virtual phone number purchase website </a:t>
            </a:r>
            <a:r>
              <a:rPr lang="zh-CN" altLang="en-US" u="sng" dirty="0">
                <a:solidFill>
                  <a:srgbClr val="2B98E2"/>
                </a:solidFill>
              </a:rPr>
              <a:t>：onlinesim.io</a:t>
            </a:r>
            <a:endParaRPr lang="zh-CN" altLang="en-US" u="sng" dirty="0">
              <a:solidFill>
                <a:srgbClr val="2B98E2"/>
              </a:solidFill>
            </a:endParaRPr>
          </a:p>
        </p:txBody>
      </p:sp>
      <p:pic>
        <p:nvPicPr>
          <p:cNvPr id="8" name="图片 7"/>
          <p:cNvPicPr>
            <a:picLocks noChangeAspect="1"/>
          </p:cNvPicPr>
          <p:nvPr/>
        </p:nvPicPr>
        <p:blipFill>
          <a:blip r:embed="rId1"/>
          <a:stretch>
            <a:fillRect/>
          </a:stretch>
        </p:blipFill>
        <p:spPr>
          <a:xfrm>
            <a:off x="0" y="2724772"/>
            <a:ext cx="9144000" cy="2945468"/>
          </a:xfrm>
          <a:prstGeom prst="rect">
            <a:avLst/>
          </a:prstGeom>
        </p:spPr>
      </p:pic>
      <p:sp>
        <p:nvSpPr>
          <p:cNvPr id="10" name="圆角矩形 9"/>
          <p:cNvSpPr/>
          <p:nvPr/>
        </p:nvSpPr>
        <p:spPr>
          <a:xfrm>
            <a:off x="5461687" y="4234577"/>
            <a:ext cx="1579906" cy="2842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4879161" y="2679028"/>
            <a:ext cx="2442401" cy="646331"/>
          </a:xfrm>
          <a:prstGeom prst="rect">
            <a:avLst/>
          </a:prstGeom>
          <a:noFill/>
        </p:spPr>
        <p:txBody>
          <a:bodyPr wrap="square" rtlCol="0">
            <a:spAutoFit/>
          </a:bodyPr>
          <a:lstStyle/>
          <a:p>
            <a:r>
              <a:rPr kumimoji="1" lang="en-GB" altLang="zh-CN" dirty="0">
                <a:solidFill>
                  <a:srgbClr val="FF0000"/>
                </a:solidFill>
              </a:rPr>
              <a:t>The site to buy is </a:t>
            </a:r>
            <a:r>
              <a:rPr kumimoji="1" lang="en-GB" altLang="zh-CN" dirty="0" err="1">
                <a:solidFill>
                  <a:srgbClr val="FF0000"/>
                </a:solidFill>
              </a:rPr>
              <a:t>OpenAI</a:t>
            </a:r>
            <a:endParaRPr kumimoji="1" lang="zh-CN" altLang="en-US" dirty="0">
              <a:solidFill>
                <a:srgbClr val="FF0000"/>
              </a:solidFill>
            </a:endParaRPr>
          </a:p>
        </p:txBody>
      </p:sp>
      <p:cxnSp>
        <p:nvCxnSpPr>
          <p:cNvPr id="13" name="直线箭头连接符 12"/>
          <p:cNvCxnSpPr/>
          <p:nvPr/>
        </p:nvCxnSpPr>
        <p:spPr>
          <a:xfrm>
            <a:off x="5319584" y="3328826"/>
            <a:ext cx="284206" cy="7471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2677164" y="3325359"/>
            <a:ext cx="2018404" cy="6309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a:t>
            </a:r>
            <a:r>
              <a:rPr lang="en-US" altLang="zh-CN" dirty="0"/>
              <a:t>ister</a:t>
            </a:r>
            <a:endParaRPr lang="en-US" dirty="0"/>
          </a:p>
        </p:txBody>
      </p:sp>
      <p:sp>
        <p:nvSpPr>
          <p:cNvPr id="4" name="日期占位符 3"/>
          <p:cNvSpPr>
            <a:spLocks noGrp="1"/>
          </p:cNvSpPr>
          <p:nvPr>
            <p:ph type="dt" sz="half" idx="10"/>
          </p:nvPr>
        </p:nvSpPr>
        <p:spPr/>
        <p:txBody>
          <a:bodyPr/>
          <a:lstStyle/>
          <a:p>
            <a:r>
              <a:rPr lang="en-US" altLang="zh-CN"/>
              <a:t>3/13/2017</a:t>
            </a:r>
            <a:endParaRPr lang="en-US" altLang="zh-CN" dirty="0"/>
          </a:p>
        </p:txBody>
      </p:sp>
      <p:sp>
        <p:nvSpPr>
          <p:cNvPr id="5" name="页脚占位符 4"/>
          <p:cNvSpPr>
            <a:spLocks noGrp="1"/>
          </p:cNvSpPr>
          <p:nvPr>
            <p:ph type="ftr" sz="quarter" idx="11"/>
          </p:nvPr>
        </p:nvSpPr>
        <p:spPr/>
        <p:txBody>
          <a:bodyPr/>
          <a:lstStyle/>
          <a:p>
            <a:r>
              <a:rPr lang="en-US" altLang="en-US"/>
              <a:t>HUMAN COMPUTER INTERACTION</a:t>
            </a:r>
            <a:endParaRPr lang="en-US" altLang="en-US"/>
          </a:p>
        </p:txBody>
      </p:sp>
      <p:sp>
        <p:nvSpPr>
          <p:cNvPr id="6" name="灯片编号占位符 5"/>
          <p:cNvSpPr>
            <a:spLocks noGrp="1"/>
          </p:cNvSpPr>
          <p:nvPr>
            <p:ph type="sldNum" sz="quarter" idx="12"/>
          </p:nvPr>
        </p:nvSpPr>
        <p:spPr/>
        <p:txBody>
          <a:bodyPr/>
          <a:lstStyle/>
          <a:p>
            <a:r>
              <a:rPr lang="en-US" altLang="zh-CN"/>
              <a:t>Page </a:t>
            </a:r>
            <a:fld id="{B7B10541-829B-47A8-8883-60ADAD18ED3B}" type="slidenum">
              <a:rPr lang="en-US" altLang="zh-CN" smtClean="0"/>
            </a:fld>
            <a:endParaRPr lang="en-US" altLang="zh-CN" sz="1800" dirty="0">
              <a:solidFill>
                <a:srgbClr val="000000"/>
              </a:solidFill>
            </a:endParaRPr>
          </a:p>
        </p:txBody>
      </p:sp>
      <p:pic>
        <p:nvPicPr>
          <p:cNvPr id="15" name="图片 14"/>
          <p:cNvPicPr>
            <a:picLocks noChangeAspect="1"/>
          </p:cNvPicPr>
          <p:nvPr/>
        </p:nvPicPr>
        <p:blipFill>
          <a:blip r:embed="rId1"/>
          <a:stretch>
            <a:fillRect/>
          </a:stretch>
        </p:blipFill>
        <p:spPr>
          <a:xfrm>
            <a:off x="1255299" y="1134775"/>
            <a:ext cx="6170045" cy="4987067"/>
          </a:xfrm>
          <a:prstGeom prst="rect">
            <a:avLst/>
          </a:prstGeom>
        </p:spPr>
      </p:pic>
      <p:sp>
        <p:nvSpPr>
          <p:cNvPr id="3" name="矩形 2"/>
          <p:cNvSpPr/>
          <p:nvPr/>
        </p:nvSpPr>
        <p:spPr>
          <a:xfrm>
            <a:off x="1271628" y="1812472"/>
            <a:ext cx="1977758" cy="2334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ags/tag1.xml><?xml version="1.0" encoding="utf-8"?>
<p:tagLst xmlns:p="http://schemas.openxmlformats.org/presentationml/2006/main">
  <p:tag name="KSO_WPP_MARK_KEY" val="0f7d72bd-ba89-45f5-8372-5087d7553f91"/>
  <p:tag name="COMMONDATA" val="eyJoZGlkIjoiNTIxOWM3MWRjNzY4MjlhYTI3Y2E1ZDhlM2I4NmM3ZDUifQ=="/>
</p:tagLst>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4940</Words>
  <Application>WPS 演示</Application>
  <PresentationFormat>全屏显示(4:3)</PresentationFormat>
  <Paragraphs>246</Paragraphs>
  <Slides>19</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나눔고딕</vt:lpstr>
      <vt:lpstr>Segoe Print</vt:lpstr>
      <vt:lpstr>Calibri</vt:lpstr>
      <vt:lpstr>Times New Roman</vt:lpstr>
      <vt:lpstr>Calibri Light</vt:lpstr>
      <vt:lpstr>微软雅黑</vt:lpstr>
      <vt:lpstr>Arial Unicode MS</vt:lpstr>
      <vt:lpstr>主题1</vt:lpstr>
      <vt:lpstr>ChatGPT in Rasa</vt:lpstr>
      <vt:lpstr>ChatGPT training process</vt:lpstr>
      <vt:lpstr>Rasa framework</vt:lpstr>
      <vt:lpstr>Steps to call ChatGPT API in Rasa</vt:lpstr>
      <vt:lpstr>Download ChatGPT Desktop APP</vt:lpstr>
      <vt:lpstr>Register</vt:lpstr>
      <vt:lpstr>Register</vt:lpstr>
      <vt:lpstr>Register</vt:lpstr>
      <vt:lpstr>Register</vt:lpstr>
      <vt:lpstr>Install openai</vt:lpstr>
      <vt:lpstr>Acquire your APIKEY</vt:lpstr>
      <vt:lpstr>Install Rasa</vt:lpstr>
      <vt:lpstr>Create Rasa project</vt:lpstr>
      <vt:lpstr>Call ChatGPT API in the rasa project</vt:lpstr>
      <vt:lpstr>Call ChatGPT API in the rasa project</vt:lpstr>
      <vt:lpstr>Call ChatGPT API in the rasa project</vt:lpstr>
      <vt:lpstr>Run rasa project</vt:lpstr>
      <vt:lpstr>Assignment</vt:lpstr>
      <vt:lpstr>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lin</dc:creator>
  <cp:lastModifiedBy>天子笑</cp:lastModifiedBy>
  <cp:revision>392</cp:revision>
  <dcterms:created xsi:type="dcterms:W3CDTF">2017-05-05T23:49:00Z</dcterms:created>
  <dcterms:modified xsi:type="dcterms:W3CDTF">2023-04-01T06:32:22Z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4AFE5A89DA6A49FEB1DA3CD5605260B1</vt:lpwstr>
  </property>
  <property fmtid="{D5CDD505-2E9C-101B-9397-08002B2CF9AE}" pid="3" name="KSOProductBuildVer">
    <vt:lpwstr>2052-11.1.0.13703</vt:lpwstr>
  </property>
</Properties>
</file>