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5" r:id="rId3"/>
    <p:sldId id="266" r:id="rId4"/>
    <p:sldId id="276" r:id="rId5"/>
    <p:sldId id="278" r:id="rId6"/>
    <p:sldId id="277" r:id="rId8"/>
    <p:sldId id="279" r:id="rId9"/>
    <p:sldId id="293" r:id="rId10"/>
    <p:sldId id="280" r:id="rId11"/>
    <p:sldId id="258" r:id="rId12"/>
    <p:sldId id="283" r:id="rId13"/>
    <p:sldId id="284" r:id="rId14"/>
    <p:sldId id="259" r:id="rId15"/>
    <p:sldId id="305" r:id="rId16"/>
    <p:sldId id="306" r:id="rId17"/>
    <p:sldId id="307" r:id="rId18"/>
    <p:sldId id="308" r:id="rId19"/>
    <p:sldId id="309" r:id="rId20"/>
    <p:sldId id="316" r:id="rId21"/>
    <p:sldId id="323" r:id="rId22"/>
    <p:sldId id="331" r:id="rId23"/>
    <p:sldId id="330" r:id="rId24"/>
    <p:sldId id="333" r:id="rId25"/>
    <p:sldId id="260" r:id="rId26"/>
    <p:sldId id="317" r:id="rId27"/>
    <p:sldId id="318" r:id="rId28"/>
    <p:sldId id="319" r:id="rId29"/>
    <p:sldId id="332" r:id="rId30"/>
    <p:sldId id="261" r:id="rId31"/>
    <p:sldId id="27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CC66FF"/>
    <a:srgbClr val="FF99CC"/>
    <a:srgbClr val="FF0066"/>
    <a:srgbClr val="009900"/>
    <a:srgbClr val="FF33CC"/>
    <a:srgbClr val="00FF00"/>
    <a:srgbClr val="CC99FF"/>
    <a:srgbClr val="ECF6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59" autoAdjust="0"/>
    <p:restoredTop sz="94660"/>
  </p:normalViewPr>
  <p:slideViewPr>
    <p:cSldViewPr snapToGrid="0" showGuides="1">
      <p:cViewPr varScale="1">
        <p:scale>
          <a:sx n="84" d="100"/>
          <a:sy n="84" d="100"/>
        </p:scale>
        <p:origin x="-1260" y="-78"/>
      </p:cViewPr>
      <p:guideLst>
        <p:guide orient="horz" pos="2196"/>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178F4-C18B-48EC-9055-35D023B3036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6E15A-D7A9-4169-A7C2-BCB1B8BA29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跟空气净化器联网，超标了自动启动</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拖到下一页</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拖到下一页</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工厂传感器要防静电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风格统一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87BCA0E-3945-47E9-A9AA-27ACE934739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217210-6342-4CBD-AECC-FD7487F246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BCA0E-3945-47E9-A9AA-27ACE9347398}"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7210-6342-4CBD-AECC-FD7487F246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4606"/>
            <a:ext cx="9144000" cy="3654674"/>
          </a:xfrm>
          <a:prstGeom prst="rect">
            <a:avLst/>
          </a:prstGeom>
          <a:solidFill>
            <a:srgbClr val="ECF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7057588"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1595755" y="1420495"/>
            <a:ext cx="5795010" cy="1101090"/>
          </a:xfrm>
          <a:prstGeom prst="rect">
            <a:avLst/>
          </a:prstGeom>
          <a:noFill/>
        </p:spPr>
        <p:txBody>
          <a:bodyPr wrap="square" rtlCol="0">
            <a:spAutoFit/>
          </a:bodyPr>
          <a:lstStyle/>
          <a:p>
            <a:pPr algn="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基于物联网技术大气环境监测</a:t>
            </a:r>
            <a:endPar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三维可视化的智能终端系统</a:t>
            </a:r>
            <a:endParaRPr lang="zh-CN" altLang="en-US" sz="32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logo"/>
          <p:cNvPicPr>
            <a:picLocks noChangeAspect="1"/>
          </p:cNvPicPr>
          <p:nvPr/>
        </p:nvPicPr>
        <p:blipFill>
          <a:blip r:embed="rId1"/>
          <a:stretch>
            <a:fillRect/>
          </a:stretch>
        </p:blipFill>
        <p:spPr>
          <a:xfrm>
            <a:off x="163830" y="168275"/>
            <a:ext cx="3209290" cy="809625"/>
          </a:xfrm>
          <a:prstGeom prst="rect">
            <a:avLst/>
          </a:prstGeom>
        </p:spPr>
      </p:pic>
      <p:sp>
        <p:nvSpPr>
          <p:cNvPr id="2054" name="文本框 9"/>
          <p:cNvSpPr/>
          <p:nvPr/>
        </p:nvSpPr>
        <p:spPr>
          <a:xfrm>
            <a:off x="1813560" y="4257675"/>
            <a:ext cx="5359400" cy="1463040"/>
          </a:xfrm>
          <a:prstGeom prst="rect">
            <a:avLst/>
          </a:prstGeom>
          <a:noFill/>
          <a:ln w="9525">
            <a:noFill/>
          </a:ln>
        </p:spPr>
        <p:txBody>
          <a:bodyPr anchor="t">
            <a:spAutoFit/>
          </a:bodyPr>
          <a:lstStyle/>
          <a:p>
            <a:pPr lvl="0" indent="0" algn="l">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参赛学校：南京邮电大学      </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indent="0" algn="l">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参赛队员：张胜东、魏广涛、杜宁</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indent="0" algn="l">
              <a:lnSpc>
                <a:spcPct val="150000"/>
              </a:lnSpc>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指导老师：周剑</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系统构成</a:t>
            </a:r>
            <a:endParaRPr lang="zh-CN" altLang="en-US" dirty="0"/>
          </a:p>
        </p:txBody>
      </p:sp>
      <p:sp>
        <p:nvSpPr>
          <p:cNvPr id="13" name="文本框 12"/>
          <p:cNvSpPr txBox="1"/>
          <p:nvPr/>
        </p:nvSpPr>
        <p:spPr>
          <a:xfrm>
            <a:off x="2772613"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cxnSp>
        <p:nvCxnSpPr>
          <p:cNvPr id="5" name="直接连接符 4"/>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TextBox 30"/>
          <p:cNvSpPr txBox="1"/>
          <p:nvPr/>
        </p:nvSpPr>
        <p:spPr>
          <a:xfrm>
            <a:off x="653415" y="2059940"/>
            <a:ext cx="6682740" cy="826135"/>
          </a:xfrm>
          <a:prstGeom prst="rect">
            <a:avLst/>
          </a:prstGeom>
          <a:noFill/>
          <a:ln>
            <a:noFill/>
          </a:ln>
        </p:spPr>
        <p:txBody>
          <a:bodyPr wrap="square" rtlCol="0">
            <a:spAutoFit/>
          </a:bodyPr>
          <a:lstStyle/>
          <a:p>
            <a:pPr marL="0" lvl="1"/>
            <a:r>
              <a:rPr lang="zh-CN" altLang="en-US" sz="2400" b="1" dirty="0">
                <a:solidFill>
                  <a:schemeClr val="tx1">
                    <a:lumMod val="75000"/>
                    <a:lumOff val="25000"/>
                  </a:schemeClr>
                </a:solidFill>
                <a:ea typeface="华文楷体" panose="02010600040101010101" pitchFamily="2" charset="-122"/>
                <a:sym typeface="+mn-ea"/>
              </a:rPr>
              <a:t>大气环境智能监测终端报警系统的建设目标</a:t>
            </a:r>
            <a:r>
              <a:rPr lang="zh-CN" altLang="en-US" sz="2400" dirty="0">
                <a:ea typeface="华文楷体" panose="02010600040101010101" pitchFamily="2" charset="-122"/>
                <a:sym typeface="+mn-ea"/>
              </a:rPr>
              <a:t> </a:t>
            </a:r>
            <a:endParaRPr lang="zh-CN" altLang="en-US" sz="2400" u="sng" kern="1200" dirty="0">
              <a:solidFill>
                <a:schemeClr val="tx1"/>
              </a:solidFill>
              <a:ea typeface="华文楷体" panose="02010600040101010101" pitchFamily="2" charset="-122"/>
              <a:sym typeface="+mn-ea"/>
            </a:endParaRPr>
          </a:p>
          <a:p>
            <a:endParaRPr lang="zh-CN" altLang="en-US" sz="2400" b="1" dirty="0">
              <a:solidFill>
                <a:schemeClr val="tx1">
                  <a:lumMod val="75000"/>
                  <a:lumOff val="25000"/>
                </a:schemeClr>
              </a:solidFill>
              <a:ea typeface="华文楷体" panose="02010600040101010101" pitchFamily="2" charset="-122"/>
            </a:endParaRPr>
          </a:p>
        </p:txBody>
      </p:sp>
      <p:sp>
        <p:nvSpPr>
          <p:cNvPr id="36" name="矩形 35"/>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37795" y="269875"/>
            <a:ext cx="3209290" cy="809625"/>
          </a:xfrm>
          <a:prstGeom prst="rect">
            <a:avLst/>
          </a:prstGeom>
        </p:spPr>
      </p:pic>
      <p:sp>
        <p:nvSpPr>
          <p:cNvPr id="4" name="文本框 3"/>
          <p:cNvSpPr txBox="1"/>
          <p:nvPr/>
        </p:nvSpPr>
        <p:spPr>
          <a:xfrm>
            <a:off x="753745" y="2659380"/>
            <a:ext cx="7713345" cy="3111500"/>
          </a:xfrm>
          <a:prstGeom prst="rect">
            <a:avLst/>
          </a:prstGeom>
          <a:solidFill>
            <a:schemeClr val="bg2">
              <a:lumMod val="90000"/>
            </a:schemeClr>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7" name="文本框 6"/>
          <p:cNvSpPr txBox="1"/>
          <p:nvPr/>
        </p:nvSpPr>
        <p:spPr>
          <a:xfrm>
            <a:off x="1254125" y="2659380"/>
            <a:ext cx="6673215" cy="365760"/>
          </a:xfrm>
          <a:prstGeom prst="rect">
            <a:avLst/>
          </a:prstGeom>
          <a:solidFill>
            <a:srgbClr val="CC99FF"/>
          </a:solidFill>
        </p:spPr>
        <p:txBody>
          <a:bodyPr wrap="square" rtlCol="0">
            <a:spAutoFit/>
          </a:bodyPr>
          <a:lstStyle/>
          <a:p>
            <a:r>
              <a:rPr lang="zh-CN" altLang="en-US"/>
              <a:t>结合需求，配置气体传感器测试各项气体指标</a:t>
            </a:r>
            <a:endParaRPr lang="zh-CN" altLang="en-US"/>
          </a:p>
        </p:txBody>
      </p:sp>
      <p:sp>
        <p:nvSpPr>
          <p:cNvPr id="8" name="文本框 7"/>
          <p:cNvSpPr txBox="1"/>
          <p:nvPr/>
        </p:nvSpPr>
        <p:spPr>
          <a:xfrm>
            <a:off x="1236980" y="3137535"/>
            <a:ext cx="6690995" cy="368300"/>
          </a:xfrm>
          <a:prstGeom prst="rect">
            <a:avLst/>
          </a:prstGeom>
          <a:solidFill>
            <a:srgbClr val="CC99FF"/>
          </a:solidFill>
        </p:spPr>
        <p:txBody>
          <a:bodyPr wrap="square" rtlCol="0">
            <a:spAutoFit/>
          </a:bodyPr>
          <a:lstStyle/>
          <a:p>
            <a:r>
              <a:rPr lang="zh-CN" altLang="en-US"/>
              <a:t>树莓派开gpio读取传感器并上传云端，同时有触屏显示界面</a:t>
            </a:r>
            <a:endParaRPr lang="zh-CN" altLang="en-US"/>
          </a:p>
        </p:txBody>
      </p:sp>
      <p:sp>
        <p:nvSpPr>
          <p:cNvPr id="9" name="文本框 8"/>
          <p:cNvSpPr txBox="1"/>
          <p:nvPr/>
        </p:nvSpPr>
        <p:spPr>
          <a:xfrm>
            <a:off x="1236980" y="3615690"/>
            <a:ext cx="6690360" cy="368300"/>
          </a:xfrm>
          <a:prstGeom prst="rect">
            <a:avLst/>
          </a:prstGeom>
          <a:solidFill>
            <a:srgbClr val="CC99FF"/>
          </a:solidFill>
        </p:spPr>
        <p:txBody>
          <a:bodyPr wrap="square" rtlCol="0">
            <a:spAutoFit/>
          </a:bodyPr>
          <a:lstStyle/>
          <a:p>
            <a:r>
              <a:rPr lang="zh-CN" altLang="en-US"/>
              <a:t>实现资源共享，</a:t>
            </a:r>
            <a:r>
              <a:t>跨平台客户端从云端读取数据，并作3d显示</a:t>
            </a:r>
          </a:p>
        </p:txBody>
      </p:sp>
      <p:sp>
        <p:nvSpPr>
          <p:cNvPr id="18" name="文本框 17"/>
          <p:cNvSpPr txBox="1"/>
          <p:nvPr/>
        </p:nvSpPr>
        <p:spPr>
          <a:xfrm>
            <a:off x="1254125" y="4124960"/>
            <a:ext cx="6673215" cy="640080"/>
          </a:xfrm>
          <a:prstGeom prst="rect">
            <a:avLst/>
          </a:prstGeom>
          <a:solidFill>
            <a:srgbClr val="CC99FF"/>
          </a:solidFill>
        </p:spPr>
        <p:txBody>
          <a:bodyPr wrap="square" rtlCol="0">
            <a:spAutoFit/>
          </a:bodyPr>
          <a:lstStyle/>
          <a:p>
            <a:r>
              <a:rPr lang="zh-CN" altLang="en-US"/>
              <a:t>利用物联网技术进行标准化和模块化，提高扩展能力，方便以后添加和更换不同的气体传感器</a:t>
            </a:r>
            <a:endParaRPr lang="zh-CN" altLang="en-US"/>
          </a:p>
        </p:txBody>
      </p:sp>
      <p:sp>
        <p:nvSpPr>
          <p:cNvPr id="19" name="文本框 18"/>
          <p:cNvSpPr txBox="1"/>
          <p:nvPr/>
        </p:nvSpPr>
        <p:spPr>
          <a:xfrm>
            <a:off x="1254125" y="4889500"/>
            <a:ext cx="6673850" cy="365760"/>
          </a:xfrm>
          <a:prstGeom prst="rect">
            <a:avLst/>
          </a:prstGeom>
          <a:solidFill>
            <a:srgbClr val="CC99FF"/>
          </a:solidFill>
        </p:spPr>
        <p:txBody>
          <a:bodyPr wrap="square" rtlCol="0">
            <a:spAutoFit/>
          </a:bodyPr>
          <a:lstStyle/>
          <a:p>
            <a:r>
              <a:rPr lang="zh-CN" altLang="en-US"/>
              <a:t>在当前所测大气环境质量下通过计算机图形学的方法数据可视化</a:t>
            </a:r>
            <a:endParaRPr lang="zh-CN" altLang="en-US"/>
          </a:p>
        </p:txBody>
      </p:sp>
      <p:sp>
        <p:nvSpPr>
          <p:cNvPr id="20" name="文本框 19"/>
          <p:cNvSpPr txBox="1"/>
          <p:nvPr/>
        </p:nvSpPr>
        <p:spPr>
          <a:xfrm>
            <a:off x="1240155" y="5405120"/>
            <a:ext cx="6701155" cy="368300"/>
          </a:xfrm>
          <a:prstGeom prst="rect">
            <a:avLst/>
          </a:prstGeom>
          <a:solidFill>
            <a:srgbClr val="CC99FF"/>
          </a:solidFill>
        </p:spPr>
        <p:txBody>
          <a:bodyPr wrap="square" rtlCol="0">
            <a:spAutoFit/>
          </a:bodyPr>
          <a:lstStyle/>
          <a:p>
            <a:r>
              <a:rPr lang="zh-CN" altLang="en-US"/>
              <a:t>微信公众号服务，支持查询和订阅报警，可用模板消息进行报警 </a:t>
            </a:r>
            <a:endParaRPr lang="zh-CN" altLang="en-US"/>
          </a:p>
        </p:txBody>
      </p:sp>
      <p:sp>
        <p:nvSpPr>
          <p:cNvPr id="21" name="文本框 12"/>
          <p:cNvSpPr txBox="1"/>
          <p:nvPr/>
        </p:nvSpPr>
        <p:spPr>
          <a:xfrm>
            <a:off x="3986169" y="1320694"/>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22" name="文本框 12"/>
          <p:cNvSpPr txBox="1"/>
          <p:nvPr/>
        </p:nvSpPr>
        <p:spPr>
          <a:xfrm>
            <a:off x="7336146" y="132083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14"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208780" y="2461895"/>
            <a:ext cx="3848735" cy="3581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系统构成</a:t>
            </a:r>
            <a:endParaRPr lang="zh-CN" altLang="en-US" dirty="0"/>
          </a:p>
        </p:txBody>
      </p:sp>
      <p:sp>
        <p:nvSpPr>
          <p:cNvPr id="13" name="文本框 12"/>
          <p:cNvSpPr txBox="1"/>
          <p:nvPr/>
        </p:nvSpPr>
        <p:spPr>
          <a:xfrm>
            <a:off x="2772613"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cxnSp>
        <p:nvCxnSpPr>
          <p:cNvPr id="5" name="直接连接符 4"/>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大气环境智能监测终端报警系统的系统构成</a:t>
            </a:r>
            <a:endParaRPr lang="zh-CN" altLang="en-US" sz="2400" b="1" dirty="0">
              <a:solidFill>
                <a:schemeClr val="tx1">
                  <a:lumMod val="75000"/>
                  <a:lumOff val="25000"/>
                </a:schemeClr>
              </a:solidFill>
              <a:ea typeface="华文楷体" panose="02010600040101010101" pitchFamily="2" charset="-122"/>
            </a:endParaRPr>
          </a:p>
        </p:txBody>
      </p:sp>
      <p:sp>
        <p:nvSpPr>
          <p:cNvPr id="36" name="矩形 35"/>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37795" y="269875"/>
            <a:ext cx="3209290" cy="809625"/>
          </a:xfrm>
          <a:prstGeom prst="rect">
            <a:avLst/>
          </a:prstGeom>
        </p:spPr>
      </p:pic>
      <p:sp>
        <p:nvSpPr>
          <p:cNvPr id="8" name="矩形 7"/>
          <p:cNvSpPr/>
          <p:nvPr/>
        </p:nvSpPr>
        <p:spPr>
          <a:xfrm>
            <a:off x="6000750" y="4326255"/>
            <a:ext cx="1882775" cy="67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22390" y="4481830"/>
            <a:ext cx="1053465" cy="368300"/>
          </a:xfrm>
          <a:prstGeom prst="rect">
            <a:avLst/>
          </a:prstGeom>
          <a:noFill/>
        </p:spPr>
        <p:txBody>
          <a:bodyPr wrap="square" rtlCol="0">
            <a:spAutoFit/>
          </a:bodyPr>
          <a:lstStyle/>
          <a:p>
            <a:pPr algn="ctr"/>
            <a:r>
              <a:rPr lang="en-US" altLang="zh-CN"/>
              <a:t>Arduino</a:t>
            </a:r>
            <a:endParaRPr lang="en-US" altLang="zh-CN"/>
          </a:p>
        </p:txBody>
      </p:sp>
      <p:sp>
        <p:nvSpPr>
          <p:cNvPr id="18" name="矩形 17"/>
          <p:cNvSpPr/>
          <p:nvPr/>
        </p:nvSpPr>
        <p:spPr>
          <a:xfrm>
            <a:off x="6001385" y="5148580"/>
            <a:ext cx="857250" cy="74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037705" y="5147945"/>
            <a:ext cx="843280" cy="74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061710" y="5395595"/>
            <a:ext cx="736600" cy="365760"/>
          </a:xfrm>
          <a:prstGeom prst="rect">
            <a:avLst/>
          </a:prstGeom>
          <a:noFill/>
        </p:spPr>
        <p:txBody>
          <a:bodyPr wrap="square" rtlCol="0">
            <a:spAutoFit/>
          </a:bodyPr>
          <a:lstStyle/>
          <a:p>
            <a:r>
              <a:rPr lang="zh-CN" altLang="zh-CN"/>
              <a:t>电源</a:t>
            </a:r>
            <a:endParaRPr lang="zh-CN" altLang="zh-CN"/>
          </a:p>
        </p:txBody>
      </p:sp>
      <p:sp>
        <p:nvSpPr>
          <p:cNvPr id="21" name="文本框 20"/>
          <p:cNvSpPr txBox="1"/>
          <p:nvPr/>
        </p:nvSpPr>
        <p:spPr>
          <a:xfrm>
            <a:off x="7124065" y="5258435"/>
            <a:ext cx="761365" cy="640080"/>
          </a:xfrm>
          <a:prstGeom prst="rect">
            <a:avLst/>
          </a:prstGeom>
          <a:noFill/>
        </p:spPr>
        <p:txBody>
          <a:bodyPr wrap="square" rtlCol="0">
            <a:spAutoFit/>
          </a:bodyPr>
          <a:lstStyle/>
          <a:p>
            <a:r>
              <a:rPr lang="zh-CN" altLang="zh-CN"/>
              <a:t>调试接口</a:t>
            </a:r>
            <a:endParaRPr lang="zh-CN" altLang="zh-CN"/>
          </a:p>
        </p:txBody>
      </p:sp>
      <p:sp>
        <p:nvSpPr>
          <p:cNvPr id="22" name="矩形 21"/>
          <p:cNvSpPr/>
          <p:nvPr/>
        </p:nvSpPr>
        <p:spPr>
          <a:xfrm>
            <a:off x="6001385" y="3917950"/>
            <a:ext cx="1882140" cy="408305"/>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251575" y="3917950"/>
            <a:ext cx="1395095" cy="368300"/>
          </a:xfrm>
          <a:prstGeom prst="rect">
            <a:avLst/>
          </a:prstGeom>
          <a:noFill/>
        </p:spPr>
        <p:txBody>
          <a:bodyPr wrap="square" rtlCol="0">
            <a:spAutoFit/>
          </a:bodyPr>
          <a:lstStyle/>
          <a:p>
            <a:pPr algn="ctr"/>
            <a:r>
              <a:rPr lang="en-US" altLang="zh-CN"/>
              <a:t>wifi</a:t>
            </a:r>
            <a:r>
              <a:rPr lang="zh-CN" altLang="en-US"/>
              <a:t>扩展板</a:t>
            </a:r>
            <a:endParaRPr lang="zh-CN" altLang="en-US"/>
          </a:p>
        </p:txBody>
      </p:sp>
      <p:sp>
        <p:nvSpPr>
          <p:cNvPr id="24" name="矩形 23"/>
          <p:cNvSpPr/>
          <p:nvPr/>
        </p:nvSpPr>
        <p:spPr>
          <a:xfrm>
            <a:off x="5440045" y="2536190"/>
            <a:ext cx="2473960" cy="1205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389370" y="3373120"/>
            <a:ext cx="1524000" cy="368300"/>
          </a:xfrm>
          <a:prstGeom prst="rect">
            <a:avLst/>
          </a:prstGeom>
          <a:noFill/>
        </p:spPr>
        <p:txBody>
          <a:bodyPr wrap="square" rtlCol="0">
            <a:spAutoFit/>
          </a:bodyPr>
          <a:lstStyle/>
          <a:p>
            <a:r>
              <a:rPr lang="zh-CN" altLang="en-US"/>
              <a:t>Raspberry Pi  </a:t>
            </a:r>
            <a:endParaRPr lang="zh-CN" altLang="en-US"/>
          </a:p>
        </p:txBody>
      </p:sp>
      <p:sp>
        <p:nvSpPr>
          <p:cNvPr id="26" name="文本框 25"/>
          <p:cNvSpPr txBox="1"/>
          <p:nvPr/>
        </p:nvSpPr>
        <p:spPr>
          <a:xfrm>
            <a:off x="5560695" y="2817495"/>
            <a:ext cx="857250" cy="642620"/>
          </a:xfrm>
          <a:prstGeom prst="rect">
            <a:avLst/>
          </a:prstGeom>
          <a:solidFill>
            <a:srgbClr val="009900"/>
          </a:solidFill>
        </p:spPr>
        <p:txBody>
          <a:bodyPr wrap="square" rtlCol="0">
            <a:spAutoFit/>
          </a:bodyPr>
          <a:lstStyle/>
          <a:p>
            <a:r>
              <a:rPr lang="en-US" altLang="zh-CN"/>
              <a:t>Python</a:t>
            </a:r>
            <a:endParaRPr lang="en-US" altLang="zh-CN"/>
          </a:p>
          <a:p>
            <a:endParaRPr lang="en-US" altLang="zh-CN"/>
          </a:p>
        </p:txBody>
      </p:sp>
      <p:sp>
        <p:nvSpPr>
          <p:cNvPr id="28" name="文本框 27"/>
          <p:cNvSpPr txBox="1"/>
          <p:nvPr/>
        </p:nvSpPr>
        <p:spPr>
          <a:xfrm>
            <a:off x="7123430" y="2627630"/>
            <a:ext cx="671195" cy="640080"/>
          </a:xfrm>
          <a:prstGeom prst="rect">
            <a:avLst/>
          </a:prstGeom>
          <a:solidFill>
            <a:schemeClr val="accent5">
              <a:lumMod val="60000"/>
              <a:lumOff val="40000"/>
            </a:schemeClr>
          </a:solidFill>
        </p:spPr>
        <p:txBody>
          <a:bodyPr wrap="square" rtlCol="0">
            <a:spAutoFit/>
          </a:bodyPr>
          <a:lstStyle/>
          <a:p>
            <a:r>
              <a:rPr lang="zh-CN" altLang="en-US"/>
              <a:t>无线网卡</a:t>
            </a:r>
            <a:endParaRPr lang="zh-CN" altLang="en-US"/>
          </a:p>
        </p:txBody>
      </p:sp>
      <p:sp>
        <p:nvSpPr>
          <p:cNvPr id="39" name="文本框 38"/>
          <p:cNvSpPr txBox="1"/>
          <p:nvPr/>
        </p:nvSpPr>
        <p:spPr>
          <a:xfrm>
            <a:off x="4399915" y="2764790"/>
            <a:ext cx="855345" cy="368300"/>
          </a:xfrm>
          <a:prstGeom prst="rect">
            <a:avLst/>
          </a:prstGeom>
          <a:solidFill>
            <a:schemeClr val="accent6">
              <a:lumMod val="60000"/>
              <a:lumOff val="40000"/>
            </a:schemeClr>
          </a:solidFill>
        </p:spPr>
        <p:txBody>
          <a:bodyPr wrap="square" rtlCol="0">
            <a:spAutoFit/>
          </a:bodyPr>
          <a:lstStyle/>
          <a:p>
            <a:r>
              <a:rPr lang="en-US" altLang="zh-CN"/>
              <a:t>UART</a:t>
            </a:r>
            <a:endParaRPr lang="en-US" altLang="zh-CN"/>
          </a:p>
        </p:txBody>
      </p:sp>
      <p:sp>
        <p:nvSpPr>
          <p:cNvPr id="40" name="文本框 39"/>
          <p:cNvSpPr txBox="1"/>
          <p:nvPr/>
        </p:nvSpPr>
        <p:spPr>
          <a:xfrm>
            <a:off x="4380865" y="3957955"/>
            <a:ext cx="855345" cy="368300"/>
          </a:xfrm>
          <a:prstGeom prst="rect">
            <a:avLst/>
          </a:prstGeom>
          <a:solidFill>
            <a:schemeClr val="accent6">
              <a:lumMod val="60000"/>
              <a:lumOff val="40000"/>
            </a:schemeClr>
          </a:solidFill>
        </p:spPr>
        <p:txBody>
          <a:bodyPr wrap="square" rtlCol="0">
            <a:spAutoFit/>
          </a:bodyPr>
          <a:lstStyle/>
          <a:p>
            <a:r>
              <a:rPr lang="en-US" altLang="zh-CN"/>
              <a:t>ADC</a:t>
            </a:r>
            <a:endParaRPr lang="en-US" altLang="zh-CN"/>
          </a:p>
        </p:txBody>
      </p:sp>
      <p:sp>
        <p:nvSpPr>
          <p:cNvPr id="43" name="文本框 42"/>
          <p:cNvSpPr txBox="1"/>
          <p:nvPr/>
        </p:nvSpPr>
        <p:spPr>
          <a:xfrm>
            <a:off x="2101850" y="2627630"/>
            <a:ext cx="1922145" cy="642620"/>
          </a:xfrm>
          <a:prstGeom prst="rect">
            <a:avLst/>
          </a:prstGeom>
          <a:solidFill>
            <a:srgbClr val="CC66FF"/>
          </a:solidFill>
        </p:spPr>
        <p:txBody>
          <a:bodyPr wrap="square" rtlCol="0">
            <a:spAutoFit/>
          </a:bodyPr>
          <a:lstStyle/>
          <a:p>
            <a:pPr algn="ctr"/>
            <a:r>
              <a:rPr lang="zh-CN" altLang="en-US">
                <a:sym typeface="+mn-ea"/>
              </a:rPr>
              <a:t>Raspberry Pi  </a:t>
            </a:r>
            <a:r>
              <a:rPr lang="en-US" altLang="zh-CN">
                <a:sym typeface="+mn-ea"/>
              </a:rPr>
              <a:t>LED</a:t>
            </a:r>
            <a:r>
              <a:rPr lang="zh-CN" altLang="en-US">
                <a:sym typeface="+mn-ea"/>
              </a:rPr>
              <a:t>信息显示屏</a:t>
            </a:r>
            <a:endParaRPr lang="zh-CN" altLang="en-US">
              <a:sym typeface="+mn-ea"/>
            </a:endParaRPr>
          </a:p>
        </p:txBody>
      </p:sp>
      <p:sp>
        <p:nvSpPr>
          <p:cNvPr id="44" name="文本框 43"/>
          <p:cNvSpPr txBox="1"/>
          <p:nvPr/>
        </p:nvSpPr>
        <p:spPr>
          <a:xfrm>
            <a:off x="2101850" y="3683635"/>
            <a:ext cx="1922145" cy="1463040"/>
          </a:xfrm>
          <a:prstGeom prst="rect">
            <a:avLst/>
          </a:prstGeom>
          <a:solidFill>
            <a:srgbClr val="FF33CC"/>
          </a:solidFill>
        </p:spPr>
        <p:txBody>
          <a:bodyPr wrap="square" rtlCol="0">
            <a:spAutoFit/>
          </a:bodyPr>
          <a:lstStyle/>
          <a:p>
            <a:pPr algn="l"/>
            <a:r>
              <a:rPr lang="zh-CN" altLang="en-US">
                <a:sym typeface="+mn-ea"/>
              </a:rPr>
              <a:t>模块化传感器：</a:t>
            </a:r>
            <a:r>
              <a:rPr lang="en-US" altLang="zh-CN"/>
              <a:t>PM2.5</a:t>
            </a:r>
            <a:r>
              <a:rPr lang="zh-CN" altLang="en-US"/>
              <a:t>、</a:t>
            </a:r>
            <a:r>
              <a:rPr lang="en-US" altLang="zh-CN"/>
              <a:t>CO</a:t>
            </a:r>
            <a:r>
              <a:rPr lang="zh-CN" altLang="en-US"/>
              <a:t>、臭氧、硫化物、甲醛、氮氧化物传感器，可扩展</a:t>
            </a:r>
            <a:endParaRPr lang="en-US" altLang="zh-CN"/>
          </a:p>
        </p:txBody>
      </p:sp>
      <p:graphicFrame>
        <p:nvGraphicFramePr>
          <p:cNvPr id="48" name="对象 47">
            <a:hlinkClick r:id="" action="ppaction://ole?verb=0"/>
          </p:cNvPr>
          <p:cNvGraphicFramePr/>
          <p:nvPr/>
        </p:nvGraphicFramePr>
        <p:xfrm>
          <a:off x="810895" y="4286250"/>
          <a:ext cx="914400" cy="215900"/>
        </p:xfrm>
        <a:graphic>
          <a:graphicData uri="http://schemas.openxmlformats.org/presentationml/2006/ole">
            <mc:AlternateContent xmlns:mc="http://schemas.openxmlformats.org/markup-compatibility/2006">
              <mc:Choice xmlns:v="urn:schemas-microsoft-com:vml" Requires="v">
                <p:oleObj spid="_x0000_s1025" name="" r:id="rId2" imgW="2743200" imgH="5181600" progId="Equation.3">
                  <p:embed/>
                </p:oleObj>
              </mc:Choice>
              <mc:Fallback>
                <p:oleObj name="" r:id="rId2" imgW="2743200" imgH="5181600" progId="Equation.3">
                  <p:embed/>
                  <p:pic>
                    <p:nvPicPr>
                      <p:cNvPr id="0" name="图片 1024" descr="image8"/>
                      <p:cNvPicPr/>
                      <p:nvPr/>
                    </p:nvPicPr>
                    <p:blipFill>
                      <a:blip r:embed="rId3"/>
                      <a:stretch>
                        <a:fillRect/>
                      </a:stretch>
                    </p:blipFill>
                    <p:spPr>
                      <a:xfrm>
                        <a:off x="810895" y="4286250"/>
                        <a:ext cx="914400" cy="215900"/>
                      </a:xfrm>
                      <a:prstGeom prst="rect">
                        <a:avLst/>
                      </a:prstGeom>
                      <a:noFill/>
                      <a:ln w="9525">
                        <a:noFill/>
                      </a:ln>
                    </p:spPr>
                  </p:pic>
                </p:oleObj>
              </mc:Fallback>
            </mc:AlternateContent>
          </a:graphicData>
        </a:graphic>
      </p:graphicFrame>
      <p:sp>
        <p:nvSpPr>
          <p:cNvPr id="50" name="文本框 49"/>
          <p:cNvSpPr txBox="1"/>
          <p:nvPr/>
        </p:nvSpPr>
        <p:spPr>
          <a:xfrm>
            <a:off x="653415" y="3795395"/>
            <a:ext cx="1106170" cy="914400"/>
          </a:xfrm>
          <a:prstGeom prst="rect">
            <a:avLst/>
          </a:prstGeom>
          <a:solidFill>
            <a:srgbClr val="FF33CC"/>
          </a:solidFill>
        </p:spPr>
        <p:txBody>
          <a:bodyPr wrap="square" rtlCol="0">
            <a:spAutoFit/>
          </a:bodyPr>
          <a:lstStyle/>
          <a:p>
            <a:r>
              <a:rPr lang="zh-CN" altLang="en-US"/>
              <a:t>气体参数数据上传到云端</a:t>
            </a:r>
            <a:endParaRPr lang="zh-CN" altLang="en-US"/>
          </a:p>
        </p:txBody>
      </p:sp>
      <p:sp>
        <p:nvSpPr>
          <p:cNvPr id="51" name="文本框 50"/>
          <p:cNvSpPr txBox="1"/>
          <p:nvPr/>
        </p:nvSpPr>
        <p:spPr>
          <a:xfrm>
            <a:off x="748665" y="4983480"/>
            <a:ext cx="1168400" cy="914400"/>
          </a:xfrm>
          <a:prstGeom prst="rect">
            <a:avLst/>
          </a:prstGeom>
          <a:solidFill>
            <a:schemeClr val="accent4">
              <a:lumMod val="75000"/>
            </a:schemeClr>
          </a:solidFill>
        </p:spPr>
        <p:txBody>
          <a:bodyPr wrap="square" rtlCol="0">
            <a:spAutoFit/>
          </a:bodyPr>
          <a:lstStyle/>
          <a:p>
            <a:r>
              <a:rPr lang="zh-CN" altLang="en-US"/>
              <a:t>手机微信公众号报警和订阅</a:t>
            </a:r>
            <a:endParaRPr lang="zh-CN" altLang="en-US"/>
          </a:p>
        </p:txBody>
      </p:sp>
      <p:sp>
        <p:nvSpPr>
          <p:cNvPr id="52" name="文本框 51"/>
          <p:cNvSpPr txBox="1"/>
          <p:nvPr/>
        </p:nvSpPr>
        <p:spPr>
          <a:xfrm>
            <a:off x="569595" y="2543175"/>
            <a:ext cx="1347470" cy="916940"/>
          </a:xfrm>
          <a:prstGeom prst="rect">
            <a:avLst/>
          </a:prstGeom>
          <a:solidFill>
            <a:schemeClr val="accent4">
              <a:lumMod val="75000"/>
            </a:schemeClr>
          </a:solidFill>
        </p:spPr>
        <p:txBody>
          <a:bodyPr wrap="square" rtlCol="0">
            <a:spAutoFit/>
          </a:bodyPr>
          <a:lstStyle/>
          <a:p>
            <a:r>
              <a:rPr lang="en-US" altLang="zh-CN"/>
              <a:t>PC</a:t>
            </a:r>
            <a:r>
              <a:rPr lang="zh-CN" altLang="en-US"/>
              <a:t>读云端三维仿真数据可视化</a:t>
            </a:r>
            <a:endParaRPr lang="zh-CN" altLang="en-US"/>
          </a:p>
        </p:txBody>
      </p:sp>
      <p:cxnSp>
        <p:nvCxnSpPr>
          <p:cNvPr id="53" name="直接连接符 52"/>
          <p:cNvCxnSpPr/>
          <p:nvPr/>
        </p:nvCxnSpPr>
        <p:spPr>
          <a:xfrm flipH="1">
            <a:off x="4011295" y="4133850"/>
            <a:ext cx="19748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直接连接符 53"/>
          <p:cNvCxnSpPr/>
          <p:nvPr/>
        </p:nvCxnSpPr>
        <p:spPr>
          <a:xfrm flipH="1">
            <a:off x="4011295" y="2948940"/>
            <a:ext cx="19748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5" name="直接连接符 54"/>
          <p:cNvCxnSpPr>
            <a:endCxn id="44" idx="1"/>
          </p:cNvCxnSpPr>
          <p:nvPr/>
        </p:nvCxnSpPr>
        <p:spPr>
          <a:xfrm>
            <a:off x="1786890" y="4414520"/>
            <a:ext cx="314960" cy="635"/>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曲线连接符 56"/>
          <p:cNvCxnSpPr>
            <a:stCxn id="50" idx="0"/>
            <a:endCxn id="52" idx="2"/>
          </p:cNvCxnSpPr>
          <p:nvPr/>
        </p:nvCxnSpPr>
        <p:spPr>
          <a:xfrm rot="16200000">
            <a:off x="1057275" y="3609340"/>
            <a:ext cx="335280" cy="36830"/>
          </a:xfrm>
          <a:prstGeom prst="curvedConnector3">
            <a:avLst>
              <a:gd name="adj1" fmla="val 50000"/>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58" name="曲线连接符 57"/>
          <p:cNvCxnSpPr/>
          <p:nvPr/>
        </p:nvCxnSpPr>
        <p:spPr>
          <a:xfrm flipV="1">
            <a:off x="1602740" y="3307080"/>
            <a:ext cx="1263650" cy="500380"/>
          </a:xfrm>
          <a:prstGeom prst="curvedConnector3">
            <a:avLst>
              <a:gd name="adj1" fmla="val 50050"/>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59" name="曲线连接符 58"/>
          <p:cNvCxnSpPr>
            <a:stCxn id="50" idx="2"/>
            <a:endCxn id="51" idx="0"/>
          </p:cNvCxnSpPr>
          <p:nvPr/>
        </p:nvCxnSpPr>
        <p:spPr>
          <a:xfrm rot="5400000" flipV="1">
            <a:off x="1132840" y="4783455"/>
            <a:ext cx="273685" cy="126365"/>
          </a:xfrm>
          <a:prstGeom prst="curvedConnector3">
            <a:avLst>
              <a:gd name="adj1" fmla="val 50116"/>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1" name="文本框 12"/>
          <p:cNvSpPr txBox="1"/>
          <p:nvPr/>
        </p:nvSpPr>
        <p:spPr>
          <a:xfrm>
            <a:off x="4020035" y="1286827"/>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42" name="文本框 12"/>
          <p:cNvSpPr txBox="1"/>
          <p:nvPr/>
        </p:nvSpPr>
        <p:spPr>
          <a:xfrm>
            <a:off x="73361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53415" y="2536190"/>
            <a:ext cx="6844665" cy="4208780"/>
          </a:xfrm>
          <a:prstGeom prst="rect">
            <a:avLst/>
          </a:prstGeom>
          <a:blipFill rotWithShape="1">
            <a:blip r:embed="rId1" cstate="print"/>
            <a:stretch>
              <a:fillRect/>
            </a:stretch>
          </a:blip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94715" y="3360420"/>
            <a:ext cx="2974975" cy="2560320"/>
          </a:xfrm>
          <a:prstGeom prst="rect">
            <a:avLst/>
          </a:prstGeom>
          <a:solidFill>
            <a:srgbClr val="CC66FF">
              <a:alpha val="35000"/>
            </a:srgbClr>
          </a:solidFill>
        </p:spPr>
        <p:txBody>
          <a:bodyPr wrap="square" rtlCol="0">
            <a:spAutoFit/>
          </a:bodyPr>
          <a:lstStyle/>
          <a:p>
            <a:r>
              <a:rPr lang="zh-CN" altLang="en-US">
                <a:solidFill>
                  <a:schemeClr val="bg1"/>
                </a:solidFill>
                <a:latin typeface="+mj-ea"/>
              </a:rPr>
              <a:t>防尘、防水，独树一帜的</a:t>
            </a:r>
            <a:r>
              <a:rPr lang="zh-CN" altLang="en-US">
                <a:solidFill>
                  <a:schemeClr val="bg1"/>
                </a:solidFill>
                <a:latin typeface="+mj-ea"/>
                <a:sym typeface="+mn-ea"/>
              </a:rPr>
              <a:t>防震封装和电路设计</a:t>
            </a:r>
            <a:r>
              <a:rPr lang="zh-CN" altLang="en-US">
                <a:solidFill>
                  <a:schemeClr val="bg1"/>
                </a:solidFill>
                <a:latin typeface="+mj-ea"/>
              </a:rPr>
              <a:t>，有较好的防静电和抗电磁干扰能力。内部有粉尘过滤器，能适合在高粉尘的环境下工作，我们采用了</a:t>
            </a:r>
            <a:r>
              <a:rPr lang="en-US" altLang="zh-CN">
                <a:solidFill>
                  <a:schemeClr val="bg1"/>
                </a:solidFill>
                <a:latin typeface="+mj-ea"/>
              </a:rPr>
              <a:t>361</a:t>
            </a:r>
            <a:r>
              <a:rPr lang="zh-CN" altLang="en-US">
                <a:solidFill>
                  <a:schemeClr val="bg1"/>
                </a:solidFill>
                <a:latin typeface="+mj-ea"/>
              </a:rPr>
              <a:t>不锈钢零件，更加的耐腐蚀性及耐孔蚀性，特别适用于酸碱环境比较大的环境。</a:t>
            </a:r>
            <a:endParaRPr lang="zh-CN" altLang="en-US">
              <a:solidFill>
                <a:schemeClr val="bg1"/>
              </a:solidFill>
              <a:latin typeface="+mj-ea"/>
            </a:endParaRPr>
          </a:p>
        </p:txBody>
      </p:sp>
      <p:pic>
        <p:nvPicPr>
          <p:cNvPr id="7" name="图片 6" descr="logo"/>
          <p:cNvPicPr>
            <a:picLocks noChangeAspect="1"/>
          </p:cNvPicPr>
          <p:nvPr/>
        </p:nvPicPr>
        <p:blipFill>
          <a:blip r:embed="rId2"/>
          <a:stretch>
            <a:fillRect/>
          </a:stretch>
        </p:blipFill>
        <p:spPr>
          <a:xfrm>
            <a:off x="95885" y="177800"/>
            <a:ext cx="3209290" cy="809625"/>
          </a:xfrm>
          <a:prstGeom prst="rect">
            <a:avLst/>
          </a:prstGeom>
        </p:spPr>
      </p:pic>
      <p:sp>
        <p:nvSpPr>
          <p:cNvPr id="14" name="文本框 11"/>
          <p:cNvSpPr txBox="1"/>
          <p:nvPr/>
        </p:nvSpPr>
        <p:spPr>
          <a:xfrm>
            <a:off x="4275729" y="130940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240261" y="130940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94715" y="3115945"/>
            <a:ext cx="2974975" cy="2837180"/>
          </a:xfrm>
          <a:prstGeom prst="rect">
            <a:avLst/>
          </a:prstGeom>
          <a:solidFill>
            <a:srgbClr val="CC66FF"/>
          </a:solidFill>
        </p:spPr>
        <p:txBody>
          <a:bodyPr wrap="square" rtlCol="0">
            <a:spAutoFit/>
          </a:bodyPr>
          <a:lstStyle/>
          <a:p>
            <a:r>
              <a:rPr lang="zh-CN" altLang="en-US" sz="2000">
                <a:solidFill>
                  <a:schemeClr val="bg1"/>
                </a:solidFill>
              </a:rPr>
              <a:t>高清</a:t>
            </a:r>
            <a:r>
              <a:rPr lang="en-US" altLang="zh-CN" sz="2000">
                <a:solidFill>
                  <a:schemeClr val="bg1"/>
                </a:solidFill>
              </a:rPr>
              <a:t>7</a:t>
            </a:r>
            <a:r>
              <a:rPr lang="zh-CN" altLang="en-US" sz="2000">
                <a:solidFill>
                  <a:schemeClr val="bg1"/>
                </a:solidFill>
              </a:rPr>
              <a:t>寸彩色显示屏，测量结果一目了然，输出更清晰，还可以让更多贴心的功能成为可能，比如某项气体指标的历史数据的对比，每项气体是否超标等。可以清楚看到周边空气环境的变化。</a:t>
            </a:r>
            <a:endParaRPr lang="zh-CN" altLang="en-US">
              <a:solidFill>
                <a:schemeClr val="bg1"/>
              </a:solidFill>
            </a:endParaRPr>
          </a:p>
        </p:txBody>
      </p:sp>
      <p:pic>
        <p:nvPicPr>
          <p:cNvPr id="8" name="图片 7" descr="捕获"/>
          <p:cNvPicPr>
            <a:picLocks noChangeAspect="1"/>
          </p:cNvPicPr>
          <p:nvPr/>
        </p:nvPicPr>
        <p:blipFill>
          <a:blip r:embed="rId1"/>
          <a:stretch>
            <a:fillRect/>
          </a:stretch>
        </p:blipFill>
        <p:spPr>
          <a:xfrm>
            <a:off x="4397375" y="3115945"/>
            <a:ext cx="4354830" cy="2391410"/>
          </a:xfrm>
          <a:prstGeom prst="rect">
            <a:avLst/>
          </a:prstGeom>
        </p:spPr>
      </p:pic>
      <p:pic>
        <p:nvPicPr>
          <p:cNvPr id="5" name="图片 4" descr="logo"/>
          <p:cNvPicPr>
            <a:picLocks noChangeAspect="1"/>
          </p:cNvPicPr>
          <p:nvPr/>
        </p:nvPicPr>
        <p:blipFill>
          <a:blip r:embed="rId2"/>
          <a:stretch>
            <a:fillRect/>
          </a:stretch>
        </p:blipFill>
        <p:spPr>
          <a:xfrm>
            <a:off x="137160" y="218440"/>
            <a:ext cx="3209290" cy="809625"/>
          </a:xfrm>
          <a:prstGeom prst="rect">
            <a:avLst/>
          </a:prstGeom>
        </p:spPr>
      </p:pic>
      <p:sp>
        <p:nvSpPr>
          <p:cNvPr id="14" name="文本框 11"/>
          <p:cNvSpPr txBox="1"/>
          <p:nvPr/>
        </p:nvSpPr>
        <p:spPr>
          <a:xfrm>
            <a:off x="4309595" y="130940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174221" y="129988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94715" y="2935605"/>
            <a:ext cx="3251200" cy="3017520"/>
          </a:xfrm>
          <a:prstGeom prst="rect">
            <a:avLst/>
          </a:prstGeom>
          <a:solidFill>
            <a:srgbClr val="CC66FF"/>
          </a:solidFill>
        </p:spPr>
        <p:txBody>
          <a:bodyPr wrap="square" rtlCol="0">
            <a:spAutoFit/>
          </a:bodyPr>
          <a:lstStyle/>
          <a:p>
            <a:r>
              <a:rPr lang="zh-CN" altLang="en-US" sz="2000">
                <a:solidFill>
                  <a:schemeClr val="bg1"/>
                </a:solidFill>
                <a:latin typeface="+mj-ea"/>
                <a:ea typeface="+mj-ea"/>
                <a:sym typeface="+mn-ea"/>
              </a:rPr>
              <a:t>三种不同的显示模式可切换</a:t>
            </a:r>
            <a:endParaRPr lang="zh-CN" altLang="en-US" sz="2000">
              <a:solidFill>
                <a:schemeClr val="bg1"/>
              </a:solidFill>
              <a:latin typeface="+mj-ea"/>
              <a:ea typeface="+mj-ea"/>
              <a:sym typeface="+mn-ea"/>
            </a:endParaRPr>
          </a:p>
          <a:p>
            <a:r>
              <a:rPr lang="zh-CN" altLang="en-US" sz="2000">
                <a:solidFill>
                  <a:schemeClr val="bg1"/>
                </a:solidFill>
                <a:latin typeface="+mj-ea"/>
                <a:ea typeface="+mj-ea"/>
                <a:sym typeface="+mn-ea"/>
              </a:rPr>
              <a:t>模式一：同时显示六种气体参数的仪表显示模式。</a:t>
            </a:r>
            <a:endParaRPr lang="zh-CN" altLang="en-US" sz="2000">
              <a:solidFill>
                <a:schemeClr val="bg1"/>
              </a:solidFill>
              <a:latin typeface="+mj-ea"/>
              <a:ea typeface="+mj-ea"/>
              <a:sym typeface="+mn-ea"/>
            </a:endParaRPr>
          </a:p>
          <a:p>
            <a:r>
              <a:rPr lang="zh-CN" altLang="en-US" sz="2000">
                <a:solidFill>
                  <a:schemeClr val="bg1"/>
                </a:solidFill>
                <a:latin typeface="+mj-ea"/>
                <a:ea typeface="+mj-ea"/>
                <a:sym typeface="+mn-ea"/>
              </a:rPr>
              <a:t>模式二：显示特定气体的曲线模式。</a:t>
            </a:r>
            <a:endParaRPr lang="zh-CN" altLang="en-US" sz="2000">
              <a:solidFill>
                <a:schemeClr val="bg1"/>
              </a:solidFill>
              <a:latin typeface="+mj-ea"/>
              <a:ea typeface="+mj-ea"/>
              <a:sym typeface="+mn-ea"/>
            </a:endParaRPr>
          </a:p>
          <a:p>
            <a:r>
              <a:rPr lang="zh-CN" altLang="en-US" sz="2000">
                <a:solidFill>
                  <a:schemeClr val="bg1"/>
                </a:solidFill>
                <a:latin typeface="+mj-ea"/>
                <a:ea typeface="+mj-ea"/>
                <a:sym typeface="+mn-ea"/>
              </a:rPr>
              <a:t>模式三：数字显示模式。</a:t>
            </a:r>
            <a:endParaRPr lang="zh-CN" altLang="en-US" sz="2000">
              <a:solidFill>
                <a:schemeClr val="bg1"/>
              </a:solidFill>
              <a:latin typeface="+mj-ea"/>
              <a:ea typeface="+mj-ea"/>
              <a:sym typeface="+mn-ea"/>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7" name="图片 6"/>
          <p:cNvPicPr>
            <a:picLocks noChangeAspect="1"/>
          </p:cNvPicPr>
          <p:nvPr/>
        </p:nvPicPr>
        <p:blipFill>
          <a:blip r:embed="rId1" cstate="print"/>
          <a:stretch>
            <a:fillRect/>
          </a:stretch>
        </p:blipFill>
        <p:spPr>
          <a:xfrm>
            <a:off x="4607560" y="2935605"/>
            <a:ext cx="2952115" cy="1660525"/>
          </a:xfrm>
          <a:prstGeom prst="rect">
            <a:avLst/>
          </a:prstGeom>
        </p:spPr>
      </p:pic>
      <p:pic>
        <p:nvPicPr>
          <p:cNvPr id="5" name="图片 4" descr="logo"/>
          <p:cNvPicPr>
            <a:picLocks noChangeAspect="1"/>
          </p:cNvPicPr>
          <p:nvPr/>
        </p:nvPicPr>
        <p:blipFill>
          <a:blip r:embed="rId2"/>
          <a:stretch>
            <a:fillRect/>
          </a:stretch>
        </p:blipFill>
        <p:spPr>
          <a:xfrm>
            <a:off x="163830" y="218440"/>
            <a:ext cx="3209290" cy="809625"/>
          </a:xfrm>
          <a:prstGeom prst="rect">
            <a:avLst/>
          </a:prstGeom>
        </p:spPr>
      </p:pic>
      <p:sp>
        <p:nvSpPr>
          <p:cNvPr id="8" name="文本框 7"/>
          <p:cNvSpPr txBox="1"/>
          <p:nvPr/>
        </p:nvSpPr>
        <p:spPr>
          <a:xfrm>
            <a:off x="4146550" y="3363595"/>
            <a:ext cx="461645" cy="457200"/>
          </a:xfrm>
          <a:prstGeom prst="rect">
            <a:avLst/>
          </a:prstGeom>
          <a:noFill/>
        </p:spPr>
        <p:txBody>
          <a:bodyPr wrap="square" rtlCol="0" anchor="t">
            <a:spAutoFit/>
          </a:bodyPr>
          <a:lstStyle/>
          <a:p>
            <a:r>
              <a:rPr lang="zh-CN" altLang="en-US" sz="2400">
                <a:sym typeface="Wingdings" panose="05000000000000000000" charset="0"/>
              </a:rPr>
              <a:t></a:t>
            </a:r>
            <a:endParaRPr lang="zh-CN" altLang="en-US" sz="2400">
              <a:sym typeface="Wingdings" panose="05000000000000000000" charset="0"/>
            </a:endParaRPr>
          </a:p>
        </p:txBody>
      </p:sp>
      <p:sp>
        <p:nvSpPr>
          <p:cNvPr id="15" name="文本框 11"/>
          <p:cNvSpPr txBox="1"/>
          <p:nvPr/>
        </p:nvSpPr>
        <p:spPr>
          <a:xfrm>
            <a:off x="4343462" y="1331983"/>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6" name="文本框 12"/>
          <p:cNvSpPr txBox="1"/>
          <p:nvPr/>
        </p:nvSpPr>
        <p:spPr>
          <a:xfrm>
            <a:off x="7336146" y="133226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44550" y="3118485"/>
            <a:ext cx="3251200" cy="2834640"/>
          </a:xfrm>
          <a:prstGeom prst="rect">
            <a:avLst/>
          </a:prstGeom>
          <a:solidFill>
            <a:srgbClr val="CC66FF"/>
          </a:solidFill>
        </p:spPr>
        <p:txBody>
          <a:bodyPr wrap="square" rtlCol="0">
            <a:spAutoFit/>
          </a:bodyPr>
          <a:lstStyle/>
          <a:p>
            <a:r>
              <a:rPr lang="zh-CN" altLang="en-US">
                <a:solidFill>
                  <a:schemeClr val="bg1"/>
                </a:solidFill>
              </a:rPr>
              <a:t>测量结果自动显示，测量数据云端存储</a:t>
            </a:r>
            <a:endParaRPr lang="zh-CN" altLang="en-US">
              <a:solidFill>
                <a:schemeClr val="bg1"/>
              </a:solidFill>
            </a:endParaRPr>
          </a:p>
          <a:p>
            <a:r>
              <a:rPr lang="zh-CN" altLang="en-US">
                <a:solidFill>
                  <a:schemeClr val="bg1"/>
                </a:solidFill>
              </a:rPr>
              <a:t>可以查询到历史数据，气体污染数值的变化一目了然，连接</a:t>
            </a:r>
            <a:r>
              <a:rPr lang="en-US" altLang="zh-CN">
                <a:solidFill>
                  <a:schemeClr val="bg1"/>
                </a:solidFill>
              </a:rPr>
              <a:t>wifi</a:t>
            </a:r>
            <a:r>
              <a:rPr lang="zh-CN" altLang="en-US">
                <a:solidFill>
                  <a:schemeClr val="bg1"/>
                </a:solidFill>
              </a:rPr>
              <a:t>后自动同步到云端，方便其他设备读取，也让智能报警云服务成为可能。</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9" name="图片 8" descr="捕获"/>
          <p:cNvPicPr>
            <a:picLocks noChangeAspect="1"/>
          </p:cNvPicPr>
          <p:nvPr/>
        </p:nvPicPr>
        <p:blipFill>
          <a:blip r:embed="rId1"/>
          <a:stretch>
            <a:fillRect/>
          </a:stretch>
        </p:blipFill>
        <p:spPr>
          <a:xfrm>
            <a:off x="4095750" y="2999105"/>
            <a:ext cx="4656455" cy="2954020"/>
          </a:xfrm>
          <a:prstGeom prst="rect">
            <a:avLst/>
          </a:prstGeom>
        </p:spPr>
      </p:pic>
      <p:pic>
        <p:nvPicPr>
          <p:cNvPr id="5" name="图片 4" descr="logo"/>
          <p:cNvPicPr>
            <a:picLocks noChangeAspect="1"/>
          </p:cNvPicPr>
          <p:nvPr/>
        </p:nvPicPr>
        <p:blipFill>
          <a:blip r:embed="rId2"/>
          <a:stretch>
            <a:fillRect/>
          </a:stretch>
        </p:blipFill>
        <p:spPr>
          <a:xfrm>
            <a:off x="149860" y="218440"/>
            <a:ext cx="3209290" cy="809625"/>
          </a:xfrm>
          <a:prstGeom prst="rect">
            <a:avLst/>
          </a:prstGeom>
        </p:spPr>
      </p:pic>
      <p:sp>
        <p:nvSpPr>
          <p:cNvPr id="14" name="文本框 11"/>
          <p:cNvSpPr txBox="1"/>
          <p:nvPr/>
        </p:nvSpPr>
        <p:spPr>
          <a:xfrm>
            <a:off x="4275728" y="1320694"/>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3361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44550" y="3118485"/>
            <a:ext cx="3251200" cy="2560320"/>
          </a:xfrm>
          <a:prstGeom prst="rect">
            <a:avLst/>
          </a:prstGeom>
          <a:solidFill>
            <a:srgbClr val="CC66FF"/>
          </a:solidFill>
        </p:spPr>
        <p:txBody>
          <a:bodyPr wrap="square" rtlCol="0">
            <a:spAutoFit/>
          </a:bodyPr>
          <a:lstStyle/>
          <a:p>
            <a:r>
              <a:rPr lang="zh-CN" altLang="en-US">
                <a:solidFill>
                  <a:schemeClr val="bg1"/>
                </a:solidFill>
              </a:rPr>
              <a:t>模块化、可扩展，可以更换不同的气体传感器，可以同时测试</a:t>
            </a:r>
            <a:r>
              <a:rPr lang="en-US" altLang="zh-CN">
                <a:solidFill>
                  <a:schemeClr val="bg1"/>
                </a:solidFill>
              </a:rPr>
              <a:t>6</a:t>
            </a:r>
            <a:r>
              <a:rPr lang="zh-CN" altLang="en-US">
                <a:solidFill>
                  <a:schemeClr val="bg1"/>
                </a:solidFill>
              </a:rPr>
              <a:t>种气体，自由切换，适合不同的应用场景，实时反馈，让监测系统更加灵活方便，增加了商业价值。</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18" name="图片 17" descr="扬子石化_副本"/>
          <p:cNvPicPr>
            <a:picLocks noChangeAspect="1"/>
          </p:cNvPicPr>
          <p:nvPr/>
        </p:nvPicPr>
        <p:blipFill>
          <a:blip r:embed="rId1"/>
          <a:stretch>
            <a:fillRect/>
          </a:stretch>
        </p:blipFill>
        <p:spPr>
          <a:xfrm>
            <a:off x="4420235" y="2598420"/>
            <a:ext cx="4042410" cy="4042410"/>
          </a:xfrm>
          <a:prstGeom prst="rect">
            <a:avLst/>
          </a:prstGeom>
        </p:spPr>
      </p:pic>
      <p:pic>
        <p:nvPicPr>
          <p:cNvPr id="5" name="图片 4" descr="logo"/>
          <p:cNvPicPr>
            <a:picLocks noChangeAspect="1"/>
          </p:cNvPicPr>
          <p:nvPr/>
        </p:nvPicPr>
        <p:blipFill>
          <a:blip r:embed="rId2"/>
          <a:stretch>
            <a:fillRect/>
          </a:stretch>
        </p:blipFill>
        <p:spPr>
          <a:xfrm>
            <a:off x="150495" y="218440"/>
            <a:ext cx="3209290" cy="809625"/>
          </a:xfrm>
          <a:prstGeom prst="rect">
            <a:avLst/>
          </a:prstGeom>
        </p:spPr>
      </p:pic>
      <p:sp>
        <p:nvSpPr>
          <p:cNvPr id="14" name="文本框 11"/>
          <p:cNvSpPr txBox="1"/>
          <p:nvPr/>
        </p:nvSpPr>
        <p:spPr>
          <a:xfrm>
            <a:off x="4320884" y="1298116"/>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503786" y="129797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可视化"/>
          <p:cNvPicPr>
            <a:picLocks noChangeAspect="1"/>
          </p:cNvPicPr>
          <p:nvPr/>
        </p:nvPicPr>
        <p:blipFill>
          <a:blip r:embed="rId1"/>
          <a:stretch>
            <a:fillRect/>
          </a:stretch>
        </p:blipFill>
        <p:spPr>
          <a:xfrm>
            <a:off x="2395220" y="2628900"/>
            <a:ext cx="6356985" cy="3324225"/>
          </a:xfrm>
          <a:prstGeom prst="rect">
            <a:avLst/>
          </a:prstGeom>
        </p:spPr>
      </p:pic>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31215" y="3118485"/>
            <a:ext cx="3251200" cy="916940"/>
          </a:xfrm>
          <a:prstGeom prst="rect">
            <a:avLst/>
          </a:prstGeom>
          <a:solidFill>
            <a:srgbClr val="CC66FF">
              <a:alpha val="50000"/>
            </a:srgbClr>
          </a:solidFill>
        </p:spPr>
        <p:txBody>
          <a:bodyPr wrap="square" rtlCol="0">
            <a:spAutoFit/>
          </a:bodyPr>
          <a:lstStyle/>
          <a:p>
            <a:r>
              <a:rPr lang="en-US">
                <a:solidFill>
                  <a:schemeClr val="bg1"/>
                </a:solidFill>
              </a:rPr>
              <a:t>PC</a:t>
            </a:r>
            <a:r>
              <a:rPr lang="zh-CN" altLang="en-US">
                <a:solidFill>
                  <a:schemeClr val="bg1"/>
                </a:solidFill>
              </a:rPr>
              <a:t>端的三维数据可视化</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7" name="图片 6" descr="logo"/>
          <p:cNvPicPr>
            <a:picLocks noChangeAspect="1"/>
          </p:cNvPicPr>
          <p:nvPr/>
        </p:nvPicPr>
        <p:blipFill>
          <a:blip r:embed="rId2"/>
          <a:stretch>
            <a:fillRect/>
          </a:stretch>
        </p:blipFill>
        <p:spPr>
          <a:xfrm>
            <a:off x="163195" y="218440"/>
            <a:ext cx="3209290" cy="809625"/>
          </a:xfrm>
          <a:prstGeom prst="rect">
            <a:avLst/>
          </a:prstGeom>
        </p:spPr>
      </p:pic>
      <p:sp>
        <p:nvSpPr>
          <p:cNvPr id="14" name="文本框 11"/>
          <p:cNvSpPr txBox="1"/>
          <p:nvPr/>
        </p:nvSpPr>
        <p:spPr>
          <a:xfrm>
            <a:off x="4366039" y="1298116"/>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
        <p:nvSpPr>
          <p:cNvPr id="4" name="文本框 12"/>
          <p:cNvSpPr txBox="1"/>
          <p:nvPr/>
        </p:nvSpPr>
        <p:spPr>
          <a:xfrm>
            <a:off x="7017020" y="1309405"/>
            <a:ext cx="10972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55345" y="2747010"/>
            <a:ext cx="6278245" cy="2560320"/>
          </a:xfrm>
          <a:prstGeom prst="rect">
            <a:avLst/>
          </a:prstGeom>
          <a:solidFill>
            <a:srgbClr val="CC66FF"/>
          </a:solidFill>
        </p:spPr>
        <p:txBody>
          <a:bodyPr wrap="square" rtlCol="0">
            <a:spAutoFit/>
          </a:bodyPr>
          <a:lstStyle/>
          <a:p>
            <a:r>
              <a:rPr lang="zh-CN" altLang="en-US">
                <a:solidFill>
                  <a:schemeClr val="tx1"/>
                </a:solidFill>
              </a:rPr>
              <a:t>微信公众号的菜单订阅和报警</a:t>
            </a:r>
            <a:endParaRPr lang="zh-CN" altLang="en-US">
              <a:solidFill>
                <a:schemeClr val="tx1"/>
              </a:solidFill>
            </a:endParaRPr>
          </a:p>
          <a:p>
            <a:endParaRPr lang="zh-CN" altLang="en-US">
              <a:solidFill>
                <a:schemeClr val="tx1"/>
              </a:solidFill>
            </a:endParaRPr>
          </a:p>
          <a:p>
            <a:r>
              <a:rPr lang="zh-CN" altLang="en-US">
                <a:solidFill>
                  <a:schemeClr val="tx1"/>
                </a:solidFill>
              </a:rPr>
              <a:t>面向企业的每个传感器都可单独设置报警阈值。</a:t>
            </a:r>
            <a:r>
              <a:rPr lang="zh-CN" altLang="en-US">
                <a:solidFill>
                  <a:schemeClr val="tx1"/>
                </a:solidFill>
                <a:sym typeface="+mn-ea"/>
              </a:rPr>
              <a:t>企业级的应用，节点是固定的好多节点，可以手动查询，能够看到分布在不同地方的节点的参数。</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rPr>
              <a:t>面向个人的，阈值绑定个人，用户自动上传位置，自动匹配最接近的节点。那么个人就能够知道他身边的空气质量了，想知道其他地方可以查询。</a:t>
            </a:r>
            <a:endParaRPr lang="zh-CN" altLang="en-US">
              <a:solidFill>
                <a:schemeClr val="tx1"/>
              </a:solidFill>
            </a:endParaRPr>
          </a:p>
        </p:txBody>
      </p:sp>
      <p:pic>
        <p:nvPicPr>
          <p:cNvPr id="7" name="图片 6" descr="logo"/>
          <p:cNvPicPr>
            <a:picLocks noChangeAspect="1"/>
          </p:cNvPicPr>
          <p:nvPr/>
        </p:nvPicPr>
        <p:blipFill>
          <a:blip r:embed="rId1"/>
          <a:stretch>
            <a:fillRect/>
          </a:stretch>
        </p:blipFill>
        <p:spPr>
          <a:xfrm>
            <a:off x="163195" y="218440"/>
            <a:ext cx="3209290" cy="809625"/>
          </a:xfrm>
          <a:prstGeom prst="rect">
            <a:avLst/>
          </a:prstGeom>
        </p:spPr>
      </p:pic>
      <p:sp>
        <p:nvSpPr>
          <p:cNvPr id="14" name="文本框 11"/>
          <p:cNvSpPr txBox="1"/>
          <p:nvPr/>
        </p:nvSpPr>
        <p:spPr>
          <a:xfrm>
            <a:off x="4320884" y="1286829"/>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3361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57885" y="2680970"/>
            <a:ext cx="5714365" cy="2834640"/>
          </a:xfrm>
          <a:prstGeom prst="rect">
            <a:avLst/>
          </a:prstGeom>
          <a:solidFill>
            <a:srgbClr val="CC66FF"/>
          </a:solidFill>
        </p:spPr>
        <p:txBody>
          <a:bodyPr wrap="square" rtlCol="0">
            <a:spAutoFit/>
          </a:bodyPr>
          <a:lstStyle/>
          <a:p>
            <a:r>
              <a:rPr lang="zh-CN" altLang="en-US">
                <a:solidFill>
                  <a:schemeClr val="tx1"/>
                </a:solidFill>
              </a:rPr>
              <a:t>面向个人的微信公众号订阅报警</a:t>
            </a:r>
            <a:endParaRPr lang="zh-CN" altLang="en-US">
              <a:solidFill>
                <a:schemeClr val="tx1"/>
              </a:solidFill>
            </a:endParaRPr>
          </a:p>
          <a:p>
            <a:endParaRPr lang="zh-CN" altLang="en-US">
              <a:solidFill>
                <a:schemeClr val="tx1"/>
              </a:solidFill>
            </a:endParaRPr>
          </a:p>
          <a:p>
            <a:r>
              <a:rPr lang="zh-CN" altLang="en-US">
                <a:solidFill>
                  <a:schemeClr val="tx1"/>
                </a:solidFill>
              </a:rPr>
              <a:t>面向个人的，阈值绑定个人，用户只需要设置自己的传感器如</a:t>
            </a:r>
            <a:r>
              <a:rPr lang="en-US" altLang="zh-CN">
                <a:solidFill>
                  <a:schemeClr val="tx1"/>
                </a:solidFill>
              </a:rPr>
              <a:t>PM2.5</a:t>
            </a:r>
            <a:r>
              <a:rPr lang="zh-CN" altLang="en-US">
                <a:solidFill>
                  <a:schemeClr val="tx1"/>
                </a:solidFill>
              </a:rPr>
              <a:t>大于一个数值就报警，然后给公众号读位置的权限，每次打开公众号都会更新用户的当前位置，并匹配最接近的节点，平时的时候，当这个节点的传感器超过阈值，就会自动报警。用户就不需设置每个节点的阈值。阈值是跟着用户走的，只是会更新用户绑定的节点罢了。</a:t>
            </a:r>
            <a:endParaRPr lang="zh-CN" altLang="en-US">
              <a:solidFill>
                <a:schemeClr val="tx1"/>
              </a:solidFill>
            </a:endParaRPr>
          </a:p>
          <a:p>
            <a:endParaRPr lang="zh-CN" altLang="en-US">
              <a:solidFill>
                <a:schemeClr val="tx1"/>
              </a:solidFill>
            </a:endParaRPr>
          </a:p>
        </p:txBody>
      </p:sp>
      <p:pic>
        <p:nvPicPr>
          <p:cNvPr id="7" name="图片 6" descr="logo"/>
          <p:cNvPicPr>
            <a:picLocks noChangeAspect="1"/>
          </p:cNvPicPr>
          <p:nvPr/>
        </p:nvPicPr>
        <p:blipFill>
          <a:blip r:embed="rId1"/>
          <a:stretch>
            <a:fillRect/>
          </a:stretch>
        </p:blipFill>
        <p:spPr>
          <a:xfrm>
            <a:off x="163195" y="218440"/>
            <a:ext cx="3209290" cy="809625"/>
          </a:xfrm>
          <a:prstGeom prst="rect">
            <a:avLst/>
          </a:prstGeom>
        </p:spPr>
      </p:pic>
      <p:sp>
        <p:nvSpPr>
          <p:cNvPr id="14" name="文本框 11"/>
          <p:cNvSpPr txBox="1"/>
          <p:nvPr/>
        </p:nvSpPr>
        <p:spPr>
          <a:xfrm>
            <a:off x="4320884" y="1286829"/>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42441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648" y="0"/>
            <a:ext cx="9157648" cy="1202643"/>
          </a:xfrm>
          <a:prstGeom prst="rect">
            <a:avLst/>
          </a:prstGeom>
          <a:solidFill>
            <a:srgbClr val="ECF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63773" y="3083032"/>
            <a:ext cx="3123394" cy="646331"/>
          </a:xfrm>
          <a:prstGeom prst="rect">
            <a:avLst/>
          </a:prstGeom>
          <a:noFill/>
        </p:spPr>
        <p:txBody>
          <a:bodyPr wrap="square" rtlCol="0">
            <a:spAutoFit/>
          </a:bodyPr>
          <a:lstStyle/>
          <a:p>
            <a:r>
              <a:rPr lang="en-US" altLang="zh-CN" sz="3600" b="1" dirty="0" smtClean="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9144000" cy="56736"/>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4572000"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21263"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endParaRPr lang="zh-CN" altLang="en-US" sz="2800" b="1" dirty="0">
              <a:solidFill>
                <a:srgbClr val="5C307D"/>
              </a:solidFill>
              <a:latin typeface="华文楷体" panose="02010600040101010101" pitchFamily="2" charset="-122"/>
              <a:ea typeface="华文楷体" panose="02010600040101010101" pitchFamily="2" charset="-122"/>
            </a:endParaRPr>
          </a:p>
        </p:txBody>
      </p:sp>
      <p:sp>
        <p:nvSpPr>
          <p:cNvPr id="17" name="文本框 16"/>
          <p:cNvSpPr txBox="1"/>
          <p:nvPr/>
        </p:nvSpPr>
        <p:spPr>
          <a:xfrm>
            <a:off x="3525600" y="2903398"/>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1</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19" name="文本框 18"/>
          <p:cNvSpPr txBox="1"/>
          <p:nvPr/>
        </p:nvSpPr>
        <p:spPr>
          <a:xfrm>
            <a:off x="3984044" y="2970124"/>
            <a:ext cx="1198880" cy="39624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选题背景</a:t>
            </a:r>
            <a:endParaRPr lang="zh-CN" altLang="en-US" sz="2000" dirty="0">
              <a:solidFill>
                <a:schemeClr val="tx1">
                  <a:lumMod val="75000"/>
                  <a:lumOff val="25000"/>
                </a:schemeClr>
              </a:solidFill>
              <a:ea typeface="华文楷体" panose="02010600040101010101" pitchFamily="2" charset="-122"/>
            </a:endParaRPr>
          </a:p>
        </p:txBody>
      </p:sp>
      <p:cxnSp>
        <p:nvCxnSpPr>
          <p:cNvPr id="20" name="直接连接符 19"/>
          <p:cNvCxnSpPr/>
          <p:nvPr/>
        </p:nvCxnSpPr>
        <p:spPr>
          <a:xfrm flipH="1">
            <a:off x="3736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81904" y="2913616"/>
            <a:ext cx="377026" cy="584775"/>
          </a:xfrm>
          <a:prstGeom prst="rect">
            <a:avLst/>
          </a:prstGeom>
          <a:noFill/>
        </p:spPr>
        <p:txBody>
          <a:bodyPr wrap="none" rtlCol="0">
            <a:spAutoFit/>
          </a:bodyPr>
          <a:lstStyle/>
          <a:p>
            <a:pPr algn="ctr"/>
            <a:r>
              <a:rPr lang="en-US" altLang="zh-CN" sz="3200" dirty="0">
                <a:solidFill>
                  <a:srgbClr val="5C307D"/>
                </a:solidFill>
                <a:latin typeface="华文楷体" panose="02010600040101010101" pitchFamily="2" charset="-122"/>
                <a:ea typeface="华文楷体" panose="02010600040101010101" pitchFamily="2" charset="-122"/>
              </a:rPr>
              <a:t>2</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2" name="文本框 21"/>
          <p:cNvSpPr txBox="1"/>
          <p:nvPr/>
        </p:nvSpPr>
        <p:spPr>
          <a:xfrm>
            <a:off x="6570727" y="2994901"/>
            <a:ext cx="1097280" cy="365760"/>
          </a:xfrm>
          <a:prstGeom prst="rect">
            <a:avLst/>
          </a:prstGeom>
          <a:noFill/>
        </p:spPr>
        <p:txBody>
          <a:bodyPr wrap="none" rtlCol="0">
            <a:spAutoFit/>
          </a:bodyPr>
          <a:lstStyle/>
          <a:p>
            <a:r>
              <a:rPr lang="zh-CN" altLang="en-US" dirty="0">
                <a:solidFill>
                  <a:schemeClr val="tx1">
                    <a:lumMod val="75000"/>
                    <a:lumOff val="25000"/>
                  </a:schemeClr>
                </a:solidFill>
                <a:ea typeface="华文楷体" panose="02010600040101010101" pitchFamily="2" charset="-122"/>
              </a:rPr>
              <a:t>系统构成</a:t>
            </a:r>
            <a:endParaRPr lang="zh-CN" altLang="en-US" dirty="0">
              <a:solidFill>
                <a:schemeClr val="tx1">
                  <a:lumMod val="75000"/>
                  <a:lumOff val="25000"/>
                </a:schemeClr>
              </a:solidFill>
              <a:ea typeface="华文楷体" panose="02010600040101010101" pitchFamily="2" charset="-122"/>
            </a:endParaRPr>
          </a:p>
        </p:txBody>
      </p:sp>
      <p:cxnSp>
        <p:nvCxnSpPr>
          <p:cNvPr id="23" name="直接连接符 22"/>
          <p:cNvCxnSpPr/>
          <p:nvPr/>
        </p:nvCxnSpPr>
        <p:spPr>
          <a:xfrm flipH="1">
            <a:off x="63242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25600" y="3482780"/>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3</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25" name="文本框 24"/>
          <p:cNvSpPr txBox="1"/>
          <p:nvPr/>
        </p:nvSpPr>
        <p:spPr>
          <a:xfrm>
            <a:off x="3984044" y="3549506"/>
            <a:ext cx="1210588" cy="400110"/>
          </a:xfrm>
          <a:prstGeom prst="rect">
            <a:avLst/>
          </a:prstGeom>
          <a:noFill/>
        </p:spPr>
        <p:txBody>
          <a:bodyPr wrap="none" rtlCol="0">
            <a:spAutoFit/>
          </a:bodyPr>
          <a:lstStyle/>
          <a:p>
            <a:r>
              <a:rPr lang="zh-CN" altLang="en-US" sz="2000" dirty="0" smtClean="0">
                <a:solidFill>
                  <a:schemeClr val="tx1">
                    <a:lumMod val="75000"/>
                    <a:lumOff val="25000"/>
                  </a:schemeClr>
                </a:solidFill>
                <a:ea typeface="华文楷体" panose="02010600040101010101" pitchFamily="2" charset="-122"/>
              </a:rPr>
              <a:t>系统简介</a:t>
            </a:r>
            <a:endParaRPr lang="zh-CN" altLang="en-US" sz="2000" dirty="0">
              <a:solidFill>
                <a:schemeClr val="tx1">
                  <a:lumMod val="75000"/>
                  <a:lumOff val="25000"/>
                </a:schemeClr>
              </a:solidFill>
              <a:ea typeface="华文楷体" panose="02010600040101010101" pitchFamily="2" charset="-122"/>
            </a:endParaRPr>
          </a:p>
        </p:txBody>
      </p:sp>
      <p:cxnSp>
        <p:nvCxnSpPr>
          <p:cNvPr id="26" name="直接连接符 25"/>
          <p:cNvCxnSpPr/>
          <p:nvPr/>
        </p:nvCxnSpPr>
        <p:spPr>
          <a:xfrm flipH="1">
            <a:off x="3736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081904" y="3492998"/>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4</a:t>
            </a:r>
            <a:endParaRPr lang="zh-CN" altLang="en-US" sz="3200" dirty="0">
              <a:solidFill>
                <a:srgbClr val="5C307D"/>
              </a:solidFill>
              <a:latin typeface="华文楷体" panose="02010600040101010101" pitchFamily="2" charset="-122"/>
              <a:ea typeface="华文楷体" panose="02010600040101010101" pitchFamily="2" charset="-122"/>
            </a:endParaRPr>
          </a:p>
        </p:txBody>
      </p:sp>
      <p:cxnSp>
        <p:nvCxnSpPr>
          <p:cNvPr id="29" name="直接连接符 28"/>
          <p:cNvCxnSpPr/>
          <p:nvPr/>
        </p:nvCxnSpPr>
        <p:spPr>
          <a:xfrm flipH="1">
            <a:off x="63242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84044" y="4123249"/>
            <a:ext cx="309880" cy="398780"/>
          </a:xfrm>
          <a:prstGeom prst="rect">
            <a:avLst/>
          </a:prstGeom>
          <a:noFill/>
        </p:spPr>
        <p:txBody>
          <a:bodyPr wrap="none" rtlCol="0">
            <a:spAutoFit/>
          </a:bodyPr>
          <a:lstStyle/>
          <a:p>
            <a:endParaRPr lang="zh-CN" altLang="en-US" sz="2000" dirty="0">
              <a:solidFill>
                <a:schemeClr val="tx1">
                  <a:lumMod val="75000"/>
                  <a:lumOff val="25000"/>
                </a:schemeClr>
              </a:solidFill>
              <a:ea typeface="华文楷体" panose="02010600040101010101" pitchFamily="2" charset="-122"/>
            </a:endParaRPr>
          </a:p>
        </p:txBody>
      </p:sp>
      <p:sp>
        <p:nvSpPr>
          <p:cNvPr id="34" name="文本框 33"/>
          <p:cNvSpPr txBox="1"/>
          <p:nvPr/>
        </p:nvSpPr>
        <p:spPr>
          <a:xfrm>
            <a:off x="6570727" y="4148026"/>
            <a:ext cx="309880" cy="368300"/>
          </a:xfrm>
          <a:prstGeom prst="rect">
            <a:avLst/>
          </a:prstGeom>
          <a:noFill/>
        </p:spPr>
        <p:txBody>
          <a:bodyPr wrap="none" rtlCol="0">
            <a:spAutoFit/>
          </a:bodyPr>
          <a:lstStyle/>
          <a:p>
            <a:endParaRPr lang="zh-CN" altLang="en-US" dirty="0">
              <a:solidFill>
                <a:schemeClr val="tx1">
                  <a:lumMod val="75000"/>
                  <a:lumOff val="25000"/>
                </a:schemeClr>
              </a:solidFill>
              <a:ea typeface="华文楷体" panose="02010600040101010101" pitchFamily="2" charset="-122"/>
            </a:endParaRPr>
          </a:p>
        </p:txBody>
      </p:sp>
      <p:sp>
        <p:nvSpPr>
          <p:cNvPr id="36" name="椭圆 16"/>
          <p:cNvSpPr/>
          <p:nvPr/>
        </p:nvSpPr>
        <p:spPr>
          <a:xfrm>
            <a:off x="8371221"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8692195"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3278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p:nvPicPr>
        <p:blipFill>
          <a:blip r:embed="rId1"/>
          <a:stretch>
            <a:fillRect/>
          </a:stretch>
        </p:blipFill>
        <p:spPr>
          <a:xfrm>
            <a:off x="121285" y="196850"/>
            <a:ext cx="3209290" cy="809625"/>
          </a:xfrm>
          <a:prstGeom prst="rect">
            <a:avLst/>
          </a:prstGeom>
        </p:spPr>
      </p:pic>
      <p:sp>
        <p:nvSpPr>
          <p:cNvPr id="38" name="文本框 21"/>
          <p:cNvSpPr txBox="1"/>
          <p:nvPr/>
        </p:nvSpPr>
        <p:spPr>
          <a:xfrm>
            <a:off x="6576371" y="3576279"/>
            <a:ext cx="1107996" cy="369332"/>
          </a:xfrm>
          <a:prstGeom prst="rect">
            <a:avLst/>
          </a:prstGeom>
          <a:noFill/>
        </p:spPr>
        <p:txBody>
          <a:bodyPr wrap="none" rtlCol="0">
            <a:spAutoFit/>
          </a:bodyPr>
          <a:lstStyle/>
          <a:p>
            <a:r>
              <a:rPr lang="zh-CN" altLang="en-US" dirty="0" smtClean="0">
                <a:solidFill>
                  <a:schemeClr val="tx1">
                    <a:lumMod val="75000"/>
                    <a:lumOff val="25000"/>
                  </a:schemeClr>
                </a:solidFill>
                <a:ea typeface="华文楷体" panose="02010600040101010101" pitchFamily="2" charset="-122"/>
              </a:rPr>
              <a:t>应用场景</a:t>
            </a:r>
            <a:endParaRPr lang="zh-CN" altLang="en-US" dirty="0">
              <a:solidFill>
                <a:schemeClr val="tx1">
                  <a:lumMod val="75000"/>
                  <a:lumOff val="25000"/>
                </a:schemeClr>
              </a:solidFill>
              <a:ea typeface="华文楷体" panose="02010600040101010101" pitchFamily="2" charset="-122"/>
            </a:endParaRPr>
          </a:p>
        </p:txBody>
      </p:sp>
      <p:sp>
        <p:nvSpPr>
          <p:cNvPr id="40" name="文本框 26"/>
          <p:cNvSpPr txBox="1"/>
          <p:nvPr/>
        </p:nvSpPr>
        <p:spPr>
          <a:xfrm>
            <a:off x="3558837" y="4040509"/>
            <a:ext cx="377026" cy="584775"/>
          </a:xfrm>
          <a:prstGeom prst="rect">
            <a:avLst/>
          </a:prstGeom>
          <a:noFill/>
        </p:spPr>
        <p:txBody>
          <a:bodyPr wrap="none" rtlCol="0">
            <a:spAutoFit/>
          </a:bodyPr>
          <a:lstStyle/>
          <a:p>
            <a:pPr algn="ctr"/>
            <a:r>
              <a:rPr lang="en-US" altLang="zh-CN" sz="3200" dirty="0" smtClean="0">
                <a:solidFill>
                  <a:srgbClr val="5C307D"/>
                </a:solidFill>
                <a:latin typeface="华文楷体" panose="02010600040101010101" pitchFamily="2" charset="-122"/>
                <a:ea typeface="华文楷体" panose="02010600040101010101" pitchFamily="2" charset="-122"/>
              </a:rPr>
              <a:t>5</a:t>
            </a:r>
            <a:endParaRPr lang="zh-CN" altLang="en-US" sz="3200" dirty="0">
              <a:solidFill>
                <a:srgbClr val="5C307D"/>
              </a:solidFill>
              <a:latin typeface="华文楷体" panose="02010600040101010101" pitchFamily="2" charset="-122"/>
              <a:ea typeface="华文楷体" panose="02010600040101010101" pitchFamily="2" charset="-122"/>
            </a:endParaRPr>
          </a:p>
        </p:txBody>
      </p:sp>
      <p:cxnSp>
        <p:nvCxnSpPr>
          <p:cNvPr id="41" name="直接连接符 40"/>
          <p:cNvCxnSpPr/>
          <p:nvPr/>
        </p:nvCxnSpPr>
        <p:spPr>
          <a:xfrm flipH="1">
            <a:off x="3764854" y="4209925"/>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42" name="文本框 24"/>
          <p:cNvSpPr txBox="1"/>
          <p:nvPr/>
        </p:nvSpPr>
        <p:spPr>
          <a:xfrm>
            <a:off x="4000978" y="4108306"/>
            <a:ext cx="1012825" cy="398780"/>
          </a:xfrm>
          <a:prstGeom prst="rect">
            <a:avLst/>
          </a:prstGeom>
          <a:noFill/>
        </p:spPr>
        <p:txBody>
          <a:bodyPr wrap="none" rtlCol="0">
            <a:spAutoFit/>
          </a:bodyPr>
          <a:lstStyle/>
          <a:p>
            <a:r>
              <a:rPr lang="zh-CN" altLang="en-US" sz="2000" dirty="0">
                <a:solidFill>
                  <a:schemeClr val="tx1">
                    <a:lumMod val="75000"/>
                    <a:lumOff val="25000"/>
                  </a:schemeClr>
                </a:solidFill>
                <a:ea typeface="华文楷体" panose="02010600040101010101" pitchFamily="2" charset="-122"/>
              </a:rPr>
              <a:t>产品</a:t>
            </a:r>
            <a:r>
              <a:rPr lang="en-US" altLang="zh-CN" sz="2000" dirty="0">
                <a:solidFill>
                  <a:schemeClr val="tx1">
                    <a:lumMod val="75000"/>
                    <a:lumOff val="25000"/>
                  </a:schemeClr>
                </a:solidFill>
                <a:ea typeface="华文楷体" panose="02010600040101010101" pitchFamily="2" charset="-122"/>
              </a:rPr>
              <a:t>2.0</a:t>
            </a:r>
            <a:endParaRPr lang="en-US" altLang="zh-CN" sz="2000" dirty="0">
              <a:solidFill>
                <a:schemeClr val="tx1">
                  <a:lumMod val="75000"/>
                  <a:lumOff val="25000"/>
                </a:schemeClr>
              </a:solidFill>
              <a:ea typeface="华文楷体" panose="02010600040101010101" pitchFamily="2" charset="-122"/>
            </a:endParaRPr>
          </a:p>
        </p:txBody>
      </p:sp>
      <p:cxnSp>
        <p:nvCxnSpPr>
          <p:cNvPr id="3" name="直接连接符 2"/>
          <p:cNvCxnSpPr/>
          <p:nvPr/>
        </p:nvCxnSpPr>
        <p:spPr>
          <a:xfrm flipH="1">
            <a:off x="6324270" y="4183749"/>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77377" y="4014968"/>
            <a:ext cx="386080" cy="579120"/>
          </a:xfrm>
          <a:prstGeom prst="rect">
            <a:avLst/>
          </a:prstGeom>
          <a:noFill/>
        </p:spPr>
        <p:txBody>
          <a:bodyPr wrap="none" rtlCol="0">
            <a:spAutoFit/>
          </a:bodyPr>
          <a:p>
            <a:pPr algn="ctr"/>
            <a:r>
              <a:rPr lang="en-US" altLang="zh-CN" sz="3200" dirty="0" smtClean="0">
                <a:solidFill>
                  <a:srgbClr val="5C307D"/>
                </a:solidFill>
                <a:latin typeface="华文楷体" panose="02010600040101010101" pitchFamily="2" charset="-122"/>
                <a:ea typeface="华文楷体" panose="02010600040101010101" pitchFamily="2" charset="-122"/>
              </a:rPr>
              <a:t>6</a:t>
            </a:r>
            <a:endParaRPr lang="zh-CN" altLang="en-US" sz="3200" dirty="0">
              <a:solidFill>
                <a:srgbClr val="5C307D"/>
              </a:solidFill>
              <a:latin typeface="华文楷体" panose="02010600040101010101" pitchFamily="2" charset="-122"/>
              <a:ea typeface="华文楷体" panose="02010600040101010101" pitchFamily="2" charset="-122"/>
            </a:endParaRPr>
          </a:p>
        </p:txBody>
      </p:sp>
      <p:sp>
        <p:nvSpPr>
          <p:cNvPr id="5" name="文本框 21"/>
          <p:cNvSpPr txBox="1"/>
          <p:nvPr/>
        </p:nvSpPr>
        <p:spPr>
          <a:xfrm>
            <a:off x="6576371" y="4119839"/>
            <a:ext cx="1097280" cy="365760"/>
          </a:xfrm>
          <a:prstGeom prst="rect">
            <a:avLst/>
          </a:prstGeom>
          <a:noFill/>
        </p:spPr>
        <p:txBody>
          <a:bodyPr wrap="none" rtlCol="0">
            <a:spAutoFit/>
          </a:bodyPr>
          <a:p>
            <a:r>
              <a:rPr lang="zh-CN" altLang="en-US" dirty="0">
                <a:solidFill>
                  <a:schemeClr val="tx1">
                    <a:lumMod val="75000"/>
                    <a:lumOff val="25000"/>
                  </a:schemeClr>
                </a:solidFill>
                <a:ea typeface="华文楷体" panose="02010600040101010101" pitchFamily="2" charset="-122"/>
              </a:rPr>
              <a:t>未来畅想</a:t>
            </a:r>
            <a:endParaRPr lang="zh-CN" altLang="en-US" dirty="0">
              <a:solidFill>
                <a:schemeClr val="tx1">
                  <a:lumMod val="75000"/>
                  <a:lumOff val="25000"/>
                </a:schemeClr>
              </a:solidFill>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57885" y="2680970"/>
            <a:ext cx="6162040" cy="1737360"/>
          </a:xfrm>
          <a:prstGeom prst="rect">
            <a:avLst/>
          </a:prstGeom>
          <a:solidFill>
            <a:srgbClr val="CC66FF"/>
          </a:solidFill>
        </p:spPr>
        <p:txBody>
          <a:bodyPr wrap="square" rtlCol="0">
            <a:spAutoFit/>
          </a:bodyPr>
          <a:lstStyle/>
          <a:p>
            <a:r>
              <a:rPr lang="zh-CN" altLang="en-US">
                <a:solidFill>
                  <a:schemeClr val="tx1"/>
                </a:solidFill>
              </a:rPr>
              <a:t>远程数据接收</a:t>
            </a:r>
            <a:endParaRPr lang="zh-CN" altLang="en-US">
              <a:solidFill>
                <a:schemeClr val="tx1"/>
              </a:solidFill>
            </a:endParaRPr>
          </a:p>
          <a:p>
            <a:endParaRPr lang="zh-CN" altLang="en-US">
              <a:solidFill>
                <a:schemeClr val="tx1"/>
              </a:solidFill>
            </a:endParaRPr>
          </a:p>
          <a:p>
            <a:r>
              <a:rPr lang="zh-CN" altLang="en-US">
                <a:solidFill>
                  <a:schemeClr val="tx1"/>
                </a:solidFill>
              </a:rPr>
              <a:t>设备在家里测空气质量，数据通</a:t>
            </a:r>
            <a:r>
              <a:rPr lang="en-US" altLang="zh-CN">
                <a:solidFill>
                  <a:schemeClr val="tx1"/>
                </a:solidFill>
              </a:rPr>
              <a:t>Wifi</a:t>
            </a:r>
            <a:r>
              <a:rPr lang="zh-CN" altLang="en-US">
                <a:solidFill>
                  <a:schemeClr val="tx1"/>
                </a:solidFill>
              </a:rPr>
              <a:t>传至微信服务器，用户就可以在微信上查询测量的结果和订阅传感器的超标报警。用户通过微信分享授权好友读取所测的数据，实现了位置和数据的共享。</a:t>
            </a:r>
            <a:endParaRPr lang="en-US" altLang="zh-CN">
              <a:solidFill>
                <a:schemeClr val="tx1"/>
              </a:solidFill>
            </a:endParaRPr>
          </a:p>
        </p:txBody>
      </p:sp>
      <p:pic>
        <p:nvPicPr>
          <p:cNvPr id="7" name="图片 6" descr="logo"/>
          <p:cNvPicPr>
            <a:picLocks noChangeAspect="1"/>
          </p:cNvPicPr>
          <p:nvPr/>
        </p:nvPicPr>
        <p:blipFill>
          <a:blip r:embed="rId1"/>
          <a:stretch>
            <a:fillRect/>
          </a:stretch>
        </p:blipFill>
        <p:spPr>
          <a:xfrm>
            <a:off x="163195" y="218440"/>
            <a:ext cx="3209290" cy="809625"/>
          </a:xfrm>
          <a:prstGeom prst="rect">
            <a:avLst/>
          </a:prstGeom>
        </p:spPr>
      </p:pic>
      <p:sp>
        <p:nvSpPr>
          <p:cNvPr id="14" name="文本框 11"/>
          <p:cNvSpPr txBox="1"/>
          <p:nvPr/>
        </p:nvSpPr>
        <p:spPr>
          <a:xfrm>
            <a:off x="4320884" y="1286829"/>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200256" y="128718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67532" y="5952840"/>
            <a:ext cx="838449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系统简介</a:t>
            </a:r>
            <a:endParaRPr lang="zh-CN" altLang="en-US" dirty="0"/>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大气环境智能监测终端报警系统的系统简介</a:t>
            </a:r>
            <a:endParaRPr lang="zh-CN" altLang="en-US" sz="2400" b="1" dirty="0">
              <a:solidFill>
                <a:schemeClr val="tx1">
                  <a:lumMod val="75000"/>
                  <a:lumOff val="25000"/>
                </a:schemeClr>
              </a:solidFill>
              <a:ea typeface="华文楷体" panose="02010600040101010101" pitchFamily="2" charset="-122"/>
            </a:endParaRPr>
          </a:p>
        </p:txBody>
      </p:sp>
      <p:sp>
        <p:nvSpPr>
          <p:cNvPr id="2" name="文本框 1"/>
          <p:cNvSpPr txBox="1"/>
          <p:nvPr/>
        </p:nvSpPr>
        <p:spPr>
          <a:xfrm>
            <a:off x="844550" y="2582545"/>
            <a:ext cx="3476625" cy="2286000"/>
          </a:xfrm>
          <a:prstGeom prst="rect">
            <a:avLst/>
          </a:prstGeom>
          <a:solidFill>
            <a:srgbClr val="CC66FF"/>
          </a:solidFill>
        </p:spPr>
        <p:txBody>
          <a:bodyPr wrap="square" rtlCol="0">
            <a:spAutoFit/>
          </a:bodyPr>
          <a:lstStyle/>
          <a:p>
            <a:r>
              <a:rPr lang="zh-CN" altLang="en-US">
                <a:solidFill>
                  <a:schemeClr val="tx1"/>
                </a:solidFill>
              </a:rPr>
              <a:t>面向个人的微信公众号订阅报警</a:t>
            </a:r>
            <a:endParaRPr lang="zh-CN" altLang="en-US">
              <a:solidFill>
                <a:schemeClr val="tx1"/>
              </a:solidFill>
            </a:endParaRPr>
          </a:p>
          <a:p>
            <a:endParaRPr>
              <a:solidFill>
                <a:schemeClr val="bg1"/>
              </a:solidFill>
            </a:endParaRPr>
          </a:p>
          <a:p>
            <a:r>
              <a:rPr>
                <a:solidFill>
                  <a:schemeClr val="bg1"/>
                </a:solidFill>
              </a:rPr>
              <a:t>用户可以在聊天会话或朋友圈中</a:t>
            </a:r>
            <a:r>
              <a:rPr lang="zh-CN">
                <a:solidFill>
                  <a:schemeClr val="bg1"/>
                </a:solidFill>
              </a:rPr>
              <a:t>点击查询按钮</a:t>
            </a:r>
            <a:r>
              <a:rPr>
                <a:solidFill>
                  <a:schemeClr val="bg1"/>
                </a:solidFill>
              </a:rPr>
              <a:t>，微信位置分享，</a:t>
            </a:r>
            <a:r>
              <a:rPr lang="zh-CN">
                <a:solidFill>
                  <a:schemeClr val="bg1"/>
                </a:solidFill>
              </a:rPr>
              <a:t>就可以获取当前位置并显示最近节点的检测参数，</a:t>
            </a:r>
            <a:r>
              <a:rPr>
                <a:solidFill>
                  <a:schemeClr val="bg1"/>
                </a:solidFill>
              </a:rPr>
              <a:t>将其转发给硬件设备进行处理。</a:t>
            </a:r>
            <a:endParaRPr>
              <a:solidFill>
                <a:schemeClr val="bg1"/>
              </a:solidFill>
            </a:endParaRPr>
          </a:p>
          <a:p>
            <a:endParaRPr lang="zh-CN" altLang="en-US">
              <a:solidFill>
                <a:schemeClr val="bg1"/>
              </a:solidFill>
            </a:endParaRPr>
          </a:p>
        </p:txBody>
      </p:sp>
      <p:pic>
        <p:nvPicPr>
          <p:cNvPr id="7" name="图片 6" descr="logo"/>
          <p:cNvPicPr>
            <a:picLocks noChangeAspect="1"/>
          </p:cNvPicPr>
          <p:nvPr/>
        </p:nvPicPr>
        <p:blipFill>
          <a:blip r:embed="rId1"/>
          <a:stretch>
            <a:fillRect/>
          </a:stretch>
        </p:blipFill>
        <p:spPr>
          <a:xfrm>
            <a:off x="163195" y="218440"/>
            <a:ext cx="3209290" cy="809625"/>
          </a:xfrm>
          <a:prstGeom prst="rect">
            <a:avLst/>
          </a:prstGeom>
        </p:spPr>
      </p:pic>
      <p:sp>
        <p:nvSpPr>
          <p:cNvPr id="14" name="文本框 11"/>
          <p:cNvSpPr txBox="1"/>
          <p:nvPr/>
        </p:nvSpPr>
        <p:spPr>
          <a:xfrm>
            <a:off x="4320884" y="1286829"/>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3361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pic>
        <p:nvPicPr>
          <p:cNvPr id="5" name="图片 4" descr="远程数据图片"/>
          <p:cNvPicPr>
            <a:picLocks noChangeAspect="1"/>
          </p:cNvPicPr>
          <p:nvPr/>
        </p:nvPicPr>
        <p:blipFill>
          <a:blip r:embed="rId2"/>
          <a:stretch>
            <a:fillRect/>
          </a:stretch>
        </p:blipFill>
        <p:spPr>
          <a:xfrm>
            <a:off x="4427855" y="2582545"/>
            <a:ext cx="4491990" cy="3370580"/>
          </a:xfrm>
          <a:prstGeom prst="rect">
            <a:avLst/>
          </a:prstGeom>
        </p:spPr>
      </p:pic>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系统构成</a:t>
            </a:r>
            <a:endParaRPr lang="zh-CN" altLang="zh-CN" dirty="0" smtClean="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9631"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应用场景</a:t>
            </a:r>
            <a:endParaRPr lang="zh-CN" altLang="en-US" dirty="0"/>
          </a:p>
        </p:txBody>
      </p:sp>
      <p:sp>
        <p:nvSpPr>
          <p:cNvPr id="34"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大气环境智能监测终端报警系统的应用场景</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63195" y="218440"/>
            <a:ext cx="3209290" cy="809625"/>
          </a:xfrm>
          <a:prstGeom prst="rect">
            <a:avLst/>
          </a:prstGeom>
        </p:spPr>
      </p:pic>
      <p:sp>
        <p:nvSpPr>
          <p:cNvPr id="16" name="文本框 12"/>
          <p:cNvSpPr txBox="1"/>
          <p:nvPr/>
        </p:nvSpPr>
        <p:spPr>
          <a:xfrm>
            <a:off x="717422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814330" y="1303690"/>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grpSp>
        <p:nvGrpSpPr>
          <p:cNvPr id="43" name="组合 42"/>
          <p:cNvGrpSpPr/>
          <p:nvPr/>
        </p:nvGrpSpPr>
        <p:grpSpPr>
          <a:xfrm>
            <a:off x="486410" y="2729865"/>
            <a:ext cx="8133715" cy="3394710"/>
            <a:chOff x="766" y="4299"/>
            <a:chExt cx="12809" cy="5346"/>
          </a:xfrm>
        </p:grpSpPr>
        <p:sp>
          <p:nvSpPr>
            <p:cNvPr id="33" name="流程图: 手动输入 32"/>
            <p:cNvSpPr/>
            <p:nvPr/>
          </p:nvSpPr>
          <p:spPr>
            <a:xfrm rot="10800000">
              <a:off x="7653" y="4299"/>
              <a:ext cx="2728" cy="2202"/>
            </a:xfrm>
            <a:prstGeom prst="flowChartManualInpu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流程图: 手动输入 35"/>
            <p:cNvSpPr/>
            <p:nvPr/>
          </p:nvSpPr>
          <p:spPr>
            <a:xfrm rot="10800000">
              <a:off x="766" y="4299"/>
              <a:ext cx="2728" cy="2202"/>
            </a:xfrm>
            <a:prstGeom prst="flowChartManualInpu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nvGrpSpPr>
            <p:cNvPr id="20" name="组合 19"/>
            <p:cNvGrpSpPr/>
            <p:nvPr/>
          </p:nvGrpSpPr>
          <p:grpSpPr>
            <a:xfrm>
              <a:off x="766" y="4523"/>
              <a:ext cx="2770" cy="5122"/>
              <a:chOff x="1844" y="4704"/>
              <a:chExt cx="2770" cy="5122"/>
            </a:xfrm>
          </p:grpSpPr>
          <p:sp>
            <p:nvSpPr>
              <p:cNvPr id="9" name="流程图: 手动输入 8"/>
              <p:cNvSpPr/>
              <p:nvPr/>
            </p:nvSpPr>
            <p:spPr>
              <a:xfrm>
                <a:off x="1844" y="5862"/>
                <a:ext cx="2726" cy="3964"/>
              </a:xfrm>
              <a:prstGeom prst="flowChartManualInput">
                <a:avLst/>
              </a:prstGeom>
              <a:blipFill rotWithShape="1">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 name="文本框 18"/>
              <p:cNvSpPr txBox="1"/>
              <p:nvPr/>
            </p:nvSpPr>
            <p:spPr>
              <a:xfrm>
                <a:off x="1888" y="4704"/>
                <a:ext cx="2726" cy="1392"/>
              </a:xfrm>
              <a:prstGeom prst="rect">
                <a:avLst/>
              </a:prstGeom>
              <a:noFill/>
            </p:spPr>
            <p:txBody>
              <a:bodyPr wrap="square" rtlCol="0">
                <a:spAutoFit/>
              </a:bodyPr>
              <a:p>
                <a:r>
                  <a:rPr lang="zh-CN" altLang="en-US" sz="2000">
                    <a:solidFill>
                      <a:schemeClr val="bg1"/>
                    </a:solidFill>
                    <a:latin typeface="黑体" panose="02010609060101010101" charset="-122"/>
                    <a:ea typeface="黑体" panose="02010609060101010101" charset="-122"/>
                  </a:rPr>
                  <a:t>新装修的家居</a:t>
                </a:r>
                <a:r>
                  <a:rPr lang="zh-CN" altLang="en-US" sz="1600">
                    <a:solidFill>
                      <a:schemeClr val="bg1"/>
                    </a:solidFill>
                    <a:latin typeface="黑体" panose="02010609060101010101" charset="-122"/>
                    <a:ea typeface="黑体" panose="02010609060101010101" charset="-122"/>
                  </a:rPr>
                  <a:t>远程监控污染情况，安全入住</a:t>
                </a:r>
                <a:endParaRPr lang="zh-CN" altLang="en-US" sz="1600">
                  <a:solidFill>
                    <a:schemeClr val="bg1"/>
                  </a:solidFill>
                  <a:latin typeface="黑体" panose="02010609060101010101" charset="-122"/>
                  <a:ea typeface="黑体" panose="02010609060101010101" charset="-122"/>
                </a:endParaRPr>
              </a:p>
            </p:txBody>
          </p:sp>
        </p:grpSp>
        <p:grpSp>
          <p:nvGrpSpPr>
            <p:cNvPr id="24" name="组合 23"/>
            <p:cNvGrpSpPr/>
            <p:nvPr/>
          </p:nvGrpSpPr>
          <p:grpSpPr>
            <a:xfrm>
              <a:off x="7655" y="4523"/>
              <a:ext cx="2770" cy="5122"/>
              <a:chOff x="1844" y="4704"/>
              <a:chExt cx="2770" cy="5122"/>
            </a:xfrm>
          </p:grpSpPr>
          <p:sp>
            <p:nvSpPr>
              <p:cNvPr id="25" name="流程图: 手动输入 24"/>
              <p:cNvSpPr/>
              <p:nvPr/>
            </p:nvSpPr>
            <p:spPr>
              <a:xfrm>
                <a:off x="1844" y="5862"/>
                <a:ext cx="2726" cy="3964"/>
              </a:xfrm>
              <a:prstGeom prst="flowChartManualInput">
                <a:avLst/>
              </a:prstGeom>
              <a:blipFill rotWithShape="1">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文本框 25"/>
              <p:cNvSpPr txBox="1"/>
              <p:nvPr/>
            </p:nvSpPr>
            <p:spPr>
              <a:xfrm>
                <a:off x="1888" y="4704"/>
                <a:ext cx="2726" cy="1392"/>
              </a:xfrm>
              <a:prstGeom prst="rect">
                <a:avLst/>
              </a:prstGeom>
              <a:noFill/>
            </p:spPr>
            <p:txBody>
              <a:bodyPr wrap="square" rtlCol="0">
                <a:spAutoFit/>
              </a:bodyPr>
              <a:p>
                <a:r>
                  <a:rPr lang="zh-CN" altLang="en-US" sz="2000">
                    <a:solidFill>
                      <a:schemeClr val="bg1"/>
                    </a:solidFill>
                    <a:latin typeface="黑体" panose="02010609060101010101" charset="-122"/>
                    <a:ea typeface="黑体" panose="02010609060101010101" charset="-122"/>
                  </a:rPr>
                  <a:t>回家途中</a:t>
                </a:r>
                <a:endParaRPr lang="zh-CN" altLang="en-US" sz="2000">
                  <a:solidFill>
                    <a:schemeClr val="bg1"/>
                  </a:solidFill>
                  <a:latin typeface="黑体" panose="02010609060101010101" charset="-122"/>
                  <a:ea typeface="黑体" panose="02010609060101010101" charset="-122"/>
                </a:endParaRPr>
              </a:p>
              <a:p>
                <a:r>
                  <a:rPr lang="zh-CN" altLang="en-US" sz="1600">
                    <a:solidFill>
                      <a:schemeClr val="bg1"/>
                    </a:solidFill>
                    <a:latin typeface="黑体" panose="02010609060101010101" charset="-122"/>
                    <a:ea typeface="黑体" panose="02010609060101010101" charset="-122"/>
                  </a:rPr>
                  <a:t>实时监控家里空气情况</a:t>
                </a:r>
                <a:endParaRPr lang="zh-CN" altLang="en-US" sz="1600">
                  <a:solidFill>
                    <a:schemeClr val="bg1"/>
                  </a:solidFill>
                  <a:latin typeface="黑体" panose="02010609060101010101" charset="-122"/>
                  <a:ea typeface="黑体" panose="02010609060101010101" charset="-122"/>
                </a:endParaRPr>
              </a:p>
            </p:txBody>
          </p:sp>
        </p:grpSp>
        <p:grpSp>
          <p:nvGrpSpPr>
            <p:cNvPr id="38" name="组合 37"/>
            <p:cNvGrpSpPr/>
            <p:nvPr/>
          </p:nvGrpSpPr>
          <p:grpSpPr>
            <a:xfrm>
              <a:off x="10803" y="7443"/>
              <a:ext cx="2772" cy="2202"/>
              <a:chOff x="4320" y="7443"/>
              <a:chExt cx="2772" cy="2202"/>
            </a:xfrm>
          </p:grpSpPr>
          <p:sp>
            <p:nvSpPr>
              <p:cNvPr id="18" name="流程图: 手动输入 17"/>
              <p:cNvSpPr/>
              <p:nvPr/>
            </p:nvSpPr>
            <p:spPr>
              <a:xfrm>
                <a:off x="4320" y="7443"/>
                <a:ext cx="2728" cy="2202"/>
              </a:xfrm>
              <a:prstGeom prst="flowChartManualInpu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文本框 36"/>
              <p:cNvSpPr txBox="1"/>
              <p:nvPr/>
            </p:nvSpPr>
            <p:spPr>
              <a:xfrm>
                <a:off x="4366" y="8129"/>
                <a:ext cx="2726" cy="1392"/>
              </a:xfrm>
              <a:prstGeom prst="rect">
                <a:avLst/>
              </a:prstGeom>
              <a:noFill/>
            </p:spPr>
            <p:txBody>
              <a:bodyPr wrap="square" rtlCol="0">
                <a:spAutoFit/>
              </a:bodyPr>
              <a:p>
                <a:r>
                  <a:rPr lang="zh-CN" altLang="en-US" sz="2000">
                    <a:solidFill>
                      <a:schemeClr val="bg1"/>
                    </a:solidFill>
                    <a:latin typeface="黑体" panose="02010609060101010101" charset="-122"/>
                    <a:ea typeface="黑体" panose="02010609060101010101" charset="-122"/>
                  </a:rPr>
                  <a:t>办公一族</a:t>
                </a:r>
                <a:endParaRPr lang="zh-CN" altLang="en-US" sz="2000">
                  <a:solidFill>
                    <a:schemeClr val="bg1"/>
                  </a:solidFill>
                  <a:latin typeface="黑体" panose="02010609060101010101" charset="-122"/>
                  <a:ea typeface="黑体" panose="02010609060101010101" charset="-122"/>
                </a:endParaRPr>
              </a:p>
              <a:p>
                <a:r>
                  <a:rPr lang="zh-CN" altLang="en-US" sz="1600">
                    <a:solidFill>
                      <a:schemeClr val="bg1"/>
                    </a:solidFill>
                    <a:latin typeface="黑体" panose="02010609060101010101" charset="-122"/>
                    <a:ea typeface="黑体" panose="02010609060101010101" charset="-122"/>
                  </a:rPr>
                  <a:t>实时监控家里空气情况</a:t>
                </a:r>
                <a:endParaRPr lang="zh-CN" altLang="en-US" sz="1600">
                  <a:solidFill>
                    <a:schemeClr val="bg1"/>
                  </a:solidFill>
                  <a:latin typeface="黑体" panose="02010609060101010101" charset="-122"/>
                  <a:ea typeface="黑体" panose="02010609060101010101" charset="-122"/>
                </a:endParaRPr>
              </a:p>
            </p:txBody>
          </p:sp>
        </p:grpSp>
        <p:sp>
          <p:nvSpPr>
            <p:cNvPr id="39" name="流程图: 手动输入 38"/>
            <p:cNvSpPr/>
            <p:nvPr/>
          </p:nvSpPr>
          <p:spPr>
            <a:xfrm rot="10800000">
              <a:off x="10808" y="4299"/>
              <a:ext cx="2726" cy="3964"/>
            </a:xfrm>
            <a:prstGeom prst="flowChartManualInput">
              <a:avLst/>
            </a:prstGeom>
            <a:blipFill rotWithShape="1">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nvGrpSpPr>
            <p:cNvPr id="40" name="组合 39"/>
            <p:cNvGrpSpPr/>
            <p:nvPr/>
          </p:nvGrpSpPr>
          <p:grpSpPr>
            <a:xfrm>
              <a:off x="4320" y="7443"/>
              <a:ext cx="2772" cy="2202"/>
              <a:chOff x="4320" y="7443"/>
              <a:chExt cx="2772" cy="2202"/>
            </a:xfrm>
          </p:grpSpPr>
          <p:sp>
            <p:nvSpPr>
              <p:cNvPr id="41" name="流程图: 手动输入 40"/>
              <p:cNvSpPr/>
              <p:nvPr/>
            </p:nvSpPr>
            <p:spPr>
              <a:xfrm>
                <a:off x="4320" y="7443"/>
                <a:ext cx="2728" cy="2202"/>
              </a:xfrm>
              <a:prstGeom prst="flowChartManualInpu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文本框 41"/>
              <p:cNvSpPr txBox="1"/>
              <p:nvPr/>
            </p:nvSpPr>
            <p:spPr>
              <a:xfrm>
                <a:off x="4366" y="8129"/>
                <a:ext cx="2726" cy="1392"/>
              </a:xfrm>
              <a:prstGeom prst="rect">
                <a:avLst/>
              </a:prstGeom>
              <a:noFill/>
            </p:spPr>
            <p:txBody>
              <a:bodyPr wrap="square" rtlCol="0">
                <a:spAutoFit/>
              </a:bodyPr>
              <a:p>
                <a:r>
                  <a:rPr lang="zh-CN" altLang="en-US" sz="2000">
                    <a:solidFill>
                      <a:schemeClr val="bg1"/>
                    </a:solidFill>
                    <a:latin typeface="黑体" panose="02010609060101010101" charset="-122"/>
                    <a:ea typeface="黑体" panose="02010609060101010101" charset="-122"/>
                  </a:rPr>
                  <a:t>出差中</a:t>
                </a:r>
                <a:endParaRPr lang="zh-CN" altLang="en-US" sz="2000">
                  <a:solidFill>
                    <a:schemeClr val="bg1"/>
                  </a:solidFill>
                  <a:latin typeface="黑体" panose="02010609060101010101" charset="-122"/>
                  <a:ea typeface="黑体" panose="02010609060101010101" charset="-122"/>
                </a:endParaRPr>
              </a:p>
              <a:p>
                <a:r>
                  <a:rPr lang="zh-CN" altLang="en-US" sz="1600">
                    <a:solidFill>
                      <a:schemeClr val="bg1"/>
                    </a:solidFill>
                    <a:latin typeface="黑体" panose="02010609060101010101" charset="-122"/>
                    <a:ea typeface="黑体" panose="02010609060101010101" charset="-122"/>
                  </a:rPr>
                  <a:t>随时随地监控家里空气情况</a:t>
                </a:r>
                <a:endParaRPr lang="zh-CN" altLang="en-US" sz="1600">
                  <a:solidFill>
                    <a:schemeClr val="bg1"/>
                  </a:solidFill>
                  <a:latin typeface="黑体" panose="02010609060101010101" charset="-122"/>
                  <a:ea typeface="黑体" panose="02010609060101010101" charset="-122"/>
                </a:endParaRPr>
              </a:p>
            </p:txBody>
          </p:sp>
        </p:grpSp>
        <p:sp>
          <p:nvSpPr>
            <p:cNvPr id="22" name="流程图: 手动输入 21"/>
            <p:cNvSpPr/>
            <p:nvPr/>
          </p:nvSpPr>
          <p:spPr>
            <a:xfrm rot="10800000">
              <a:off x="4320" y="4299"/>
              <a:ext cx="2726" cy="3964"/>
            </a:xfrm>
            <a:prstGeom prst="flowChartManualInpu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系统构成</a:t>
            </a:r>
            <a:endParaRPr lang="zh-CN" altLang="zh-CN" dirty="0" smtClean="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9631"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应用场景</a:t>
            </a:r>
            <a:endParaRPr lang="zh-CN" altLang="en-US" dirty="0"/>
          </a:p>
        </p:txBody>
      </p:sp>
      <p:cxnSp>
        <p:nvCxnSpPr>
          <p:cNvPr id="31" name="直接连接符 30"/>
          <p:cNvCxnSpPr/>
          <p:nvPr/>
        </p:nvCxnSpPr>
        <p:spPr>
          <a:xfrm>
            <a:off x="382137" y="4869922"/>
            <a:ext cx="8384492"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365305" y="5014424"/>
            <a:ext cx="8389260" cy="1699260"/>
          </a:xfrm>
          <a:prstGeom prst="rect">
            <a:avLst/>
          </a:prstGeom>
          <a:noFill/>
          <a:ln>
            <a:noFill/>
          </a:ln>
          <a:effectLst/>
        </p:spPr>
        <p:txBody>
          <a:bodyPr wrap="square" rtlCol="0">
            <a:spAutoFit/>
          </a:bodyPr>
          <a:lstStyle/>
          <a:p>
            <a:pPr>
              <a:lnSpc>
                <a:spcPct val="110000"/>
              </a:lnSpc>
            </a:pPr>
            <a:r>
              <a:rPr lang="en-US" altLang="zh-CN" sz="1600" dirty="0">
                <a:solidFill>
                  <a:schemeClr val="tx1">
                    <a:lumMod val="75000"/>
                    <a:lumOff val="25000"/>
                  </a:schemeClr>
                </a:solidFill>
                <a:ea typeface="华文楷体" panose="02010600040101010101" pitchFamily="2" charset="-122"/>
              </a:rPr>
              <a:t>一般地，</a:t>
            </a:r>
            <a:r>
              <a:rPr lang="zh-CN" altLang="zh-CN" sz="1600" dirty="0">
                <a:solidFill>
                  <a:schemeClr val="tx1">
                    <a:lumMod val="75000"/>
                    <a:lumOff val="25000"/>
                  </a:schemeClr>
                </a:solidFill>
                <a:ea typeface="华文楷体" panose="02010600040101010101" pitchFamily="2" charset="-122"/>
              </a:rPr>
              <a:t>家里面会因为装修或者买了新家具会</a:t>
            </a:r>
            <a:r>
              <a:rPr lang="en-US" altLang="zh-CN" sz="1600" dirty="0">
                <a:solidFill>
                  <a:schemeClr val="tx1">
                    <a:lumMod val="75000"/>
                    <a:lumOff val="25000"/>
                  </a:schemeClr>
                </a:solidFill>
                <a:ea typeface="华文楷体" panose="02010600040101010101" pitchFamily="2" charset="-122"/>
              </a:rPr>
              <a:t>游离甲醛、苯、氨</a:t>
            </a:r>
            <a:r>
              <a:rPr lang="zh-CN" altLang="en-US" sz="1600" dirty="0">
                <a:solidFill>
                  <a:schemeClr val="tx1">
                    <a:lumMod val="75000"/>
                    <a:lumOff val="25000"/>
                  </a:schemeClr>
                </a:solidFill>
                <a:ea typeface="华文楷体" panose="02010600040101010101" pitchFamily="2" charset="-122"/>
              </a:rPr>
              <a:t>等污染物，超标了会影响健康，因为空调送风、周边马路和工地扬尘空气中会有很多粉尘颗粒，吸入呼吸道对健康也会造成威胁。通过在家庭使用智能空气监测报警设备可以随时随地的知道室内的空气环境的质量，然后我们就可以采用空气净化措施减弱污染物，让我们居住环境更健康。</a:t>
            </a:r>
            <a:r>
              <a:rPr lang="zh-CN" altLang="en-US" sz="1600" dirty="0">
                <a:solidFill>
                  <a:schemeClr val="tx1">
                    <a:lumMod val="75000"/>
                    <a:lumOff val="25000"/>
                  </a:schemeClr>
                </a:solidFill>
                <a:ea typeface="华文楷体" panose="02010600040101010101" pitchFamily="2" charset="-122"/>
                <a:sym typeface="+mn-ea"/>
              </a:rPr>
              <a:t>也可以检测易燃气体的含量，如果是天然气泄漏，会立刻在手机上、</a:t>
            </a:r>
            <a:r>
              <a:rPr lang="en-US" altLang="zh-CN" sz="1600" dirty="0">
                <a:solidFill>
                  <a:schemeClr val="tx1">
                    <a:lumMod val="75000"/>
                    <a:lumOff val="25000"/>
                  </a:schemeClr>
                </a:solidFill>
                <a:ea typeface="华文楷体" panose="02010600040101010101" pitchFamily="2" charset="-122"/>
                <a:sym typeface="+mn-ea"/>
              </a:rPr>
              <a:t>PC</a:t>
            </a:r>
            <a:r>
              <a:rPr lang="zh-CN" altLang="en-US" sz="1600" dirty="0">
                <a:solidFill>
                  <a:schemeClr val="tx1">
                    <a:lumMod val="75000"/>
                    <a:lumOff val="25000"/>
                  </a:schemeClr>
                </a:solidFill>
                <a:ea typeface="华文楷体" panose="02010600040101010101" pitchFamily="2" charset="-122"/>
                <a:sym typeface="+mn-ea"/>
              </a:rPr>
              <a:t>端、设备端发出报警，提醒用户赶紧采取措施预防火灾爆炸事件，是家庭消防的重要保障。</a:t>
            </a:r>
            <a:endParaRPr lang="zh-CN" altLang="en-US" sz="1600" dirty="0">
              <a:solidFill>
                <a:schemeClr val="tx1">
                  <a:lumMod val="75000"/>
                  <a:lumOff val="25000"/>
                </a:schemeClr>
              </a:solidFill>
              <a:ea typeface="华文楷体" panose="02010600040101010101" pitchFamily="2" charset="-122"/>
            </a:endParaRPr>
          </a:p>
        </p:txBody>
      </p:sp>
      <p:sp>
        <p:nvSpPr>
          <p:cNvPr id="34"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大气环境智能监测终端报警系统的应用场景</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63195" y="218440"/>
            <a:ext cx="3209290" cy="809625"/>
          </a:xfrm>
          <a:prstGeom prst="rect">
            <a:avLst/>
          </a:prstGeom>
        </p:spPr>
      </p:pic>
      <p:sp>
        <p:nvSpPr>
          <p:cNvPr id="15" name="TextBox 14"/>
          <p:cNvSpPr txBox="1"/>
          <p:nvPr/>
        </p:nvSpPr>
        <p:spPr>
          <a:xfrm>
            <a:off x="846667" y="2867378"/>
            <a:ext cx="1264355" cy="369332"/>
          </a:xfrm>
          <a:prstGeom prst="rect">
            <a:avLst/>
          </a:prstGeom>
          <a:noFill/>
        </p:spPr>
        <p:txBody>
          <a:bodyPr wrap="square" rtlCol="0">
            <a:spAutoFit/>
          </a:bodyPr>
          <a:lstStyle/>
          <a:p>
            <a:r>
              <a:rPr lang="zh-CN" altLang="en-US" dirty="0" smtClean="0"/>
              <a:t>在卧室</a:t>
            </a:r>
            <a:endParaRPr lang="zh-CN" altLang="en-US" dirty="0"/>
          </a:p>
        </p:txBody>
      </p:sp>
      <p:sp>
        <p:nvSpPr>
          <p:cNvPr id="16" name="文本框 12"/>
          <p:cNvSpPr txBox="1"/>
          <p:nvPr/>
        </p:nvSpPr>
        <p:spPr>
          <a:xfrm>
            <a:off x="717422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814330" y="1303690"/>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系统构成</a:t>
            </a:r>
            <a:endParaRPr lang="zh-CN" altLang="zh-CN" dirty="0" smtClean="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9631"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应用场景</a:t>
            </a:r>
            <a:endParaRPr lang="zh-CN" altLang="en-US" dirty="0"/>
          </a:p>
        </p:txBody>
      </p:sp>
      <p:cxnSp>
        <p:nvCxnSpPr>
          <p:cNvPr id="31" name="直接连接符 30"/>
          <p:cNvCxnSpPr/>
          <p:nvPr/>
        </p:nvCxnSpPr>
        <p:spPr>
          <a:xfrm>
            <a:off x="382137" y="4869922"/>
            <a:ext cx="8384492"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365305" y="5014424"/>
            <a:ext cx="8389260" cy="1163320"/>
          </a:xfrm>
          <a:prstGeom prst="rect">
            <a:avLst/>
          </a:prstGeom>
          <a:noFill/>
          <a:ln>
            <a:noFill/>
          </a:ln>
          <a:effectLst/>
        </p:spPr>
        <p:txBody>
          <a:bodyPr wrap="square" rtlCol="0">
            <a:spAutoFit/>
          </a:bodyPr>
          <a:lstStyle/>
          <a:p>
            <a:pPr>
              <a:lnSpc>
                <a:spcPct val="110000"/>
              </a:lnSpc>
            </a:pPr>
            <a:r>
              <a:rPr lang="zh-CN" altLang="en-US" sz="1600" dirty="0">
                <a:solidFill>
                  <a:schemeClr val="tx1">
                    <a:lumMod val="75000"/>
                    <a:lumOff val="25000"/>
                  </a:schemeClr>
                </a:solidFill>
                <a:ea typeface="华文楷体" panose="02010600040101010101" pitchFamily="2" charset="-122"/>
              </a:rPr>
              <a:t>机房有很昂贵的机器设备，污染太严重会影响机器正常工作降低机器的工作寿命，电线负载比较大，容易发生火灾和爆炸，是监测的重点场所。</a:t>
            </a:r>
            <a:r>
              <a:rPr lang="zh-CN" altLang="en-US" sz="1600" dirty="0">
                <a:solidFill>
                  <a:schemeClr val="tx1">
                    <a:lumMod val="75000"/>
                    <a:lumOff val="25000"/>
                  </a:schemeClr>
                </a:solidFill>
                <a:ea typeface="华文楷体" panose="02010600040101010101" pitchFamily="2" charset="-122"/>
                <a:sym typeface="+mn-ea"/>
              </a:rPr>
              <a:t>机房人员密集对空气环境的影响也比较大，对机房空气环境的实时监测可以有效的空气质量在合理的区间，给科研人员一个健康的工作环境。</a:t>
            </a:r>
            <a:endParaRPr lang="zh-CN" altLang="en-US" sz="1600" dirty="0">
              <a:solidFill>
                <a:schemeClr val="tx1">
                  <a:lumMod val="75000"/>
                  <a:lumOff val="25000"/>
                </a:schemeClr>
              </a:solidFill>
              <a:ea typeface="华文楷体" panose="02010600040101010101" pitchFamily="2" charset="-122"/>
            </a:endParaRPr>
          </a:p>
        </p:txBody>
      </p:sp>
      <p:sp>
        <p:nvSpPr>
          <p:cNvPr id="34"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大气环境智能监测终端报警系统的应用场景</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63195" y="218440"/>
            <a:ext cx="3209290" cy="809625"/>
          </a:xfrm>
          <a:prstGeom prst="rect">
            <a:avLst/>
          </a:prstGeom>
        </p:spPr>
      </p:pic>
      <p:sp>
        <p:nvSpPr>
          <p:cNvPr id="15" name="TextBox 14"/>
          <p:cNvSpPr txBox="1"/>
          <p:nvPr/>
        </p:nvSpPr>
        <p:spPr>
          <a:xfrm>
            <a:off x="632178" y="2991556"/>
            <a:ext cx="1524000" cy="369332"/>
          </a:xfrm>
          <a:prstGeom prst="rect">
            <a:avLst/>
          </a:prstGeom>
          <a:noFill/>
        </p:spPr>
        <p:txBody>
          <a:bodyPr wrap="square" rtlCol="0">
            <a:spAutoFit/>
          </a:bodyPr>
          <a:lstStyle/>
          <a:p>
            <a:r>
              <a:rPr lang="zh-CN" altLang="en-US" dirty="0" smtClean="0"/>
              <a:t>在中心机房</a:t>
            </a:r>
            <a:endParaRPr lang="zh-CN" altLang="en-US" dirty="0"/>
          </a:p>
        </p:txBody>
      </p:sp>
      <p:sp>
        <p:nvSpPr>
          <p:cNvPr id="16" name="文本框 12"/>
          <p:cNvSpPr txBox="1"/>
          <p:nvPr/>
        </p:nvSpPr>
        <p:spPr>
          <a:xfrm>
            <a:off x="722692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696855" y="1309405"/>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系统构成</a:t>
            </a:r>
            <a:endParaRPr lang="zh-CN" altLang="zh-CN" dirty="0" smtClean="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9631"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应用场景</a:t>
            </a:r>
            <a:endParaRPr lang="zh-CN" altLang="en-US" dirty="0"/>
          </a:p>
        </p:txBody>
      </p:sp>
      <p:cxnSp>
        <p:nvCxnSpPr>
          <p:cNvPr id="31" name="直接连接符 30"/>
          <p:cNvCxnSpPr/>
          <p:nvPr/>
        </p:nvCxnSpPr>
        <p:spPr>
          <a:xfrm>
            <a:off x="382137" y="4869922"/>
            <a:ext cx="8384492"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365305" y="5014424"/>
            <a:ext cx="8389260" cy="1431290"/>
          </a:xfrm>
          <a:prstGeom prst="rect">
            <a:avLst/>
          </a:prstGeom>
          <a:noFill/>
          <a:ln>
            <a:noFill/>
          </a:ln>
          <a:effectLst/>
        </p:spPr>
        <p:txBody>
          <a:bodyPr wrap="square" rtlCol="0">
            <a:spAutoFit/>
          </a:bodyPr>
          <a:lstStyle/>
          <a:p>
            <a:pPr>
              <a:lnSpc>
                <a:spcPct val="110000"/>
              </a:lnSpc>
            </a:pPr>
            <a:r>
              <a:rPr lang="zh-CN" altLang="en-US" sz="1600" dirty="0">
                <a:solidFill>
                  <a:schemeClr val="tx1">
                    <a:lumMod val="75000"/>
                    <a:lumOff val="25000"/>
                  </a:schemeClr>
                </a:solidFill>
                <a:ea typeface="华文楷体" panose="02010600040101010101" pitchFamily="2" charset="-122"/>
              </a:rPr>
              <a:t>石化公司的生产车间释放污染气体对环境是有害的，要通过废气的处理净化达标才能排放，空气监测系统可以监测经过处理后排出的气体是否对环境造成不好的影响，从而能够有效的防控，从源头治理。因为设备的老化或者是工作人员的失误，有易燃气体泄漏，此时无论是总控还是操作工人都可以迅速的发现潜在的危险，排除隐患，防止了打的灾难性事故，保护人员和财产安全。</a:t>
            </a:r>
            <a:endParaRPr lang="zh-CN" altLang="en-US" sz="1600" dirty="0">
              <a:solidFill>
                <a:schemeClr val="tx1">
                  <a:lumMod val="75000"/>
                  <a:lumOff val="25000"/>
                </a:schemeClr>
              </a:solidFill>
              <a:ea typeface="华文楷体" panose="02010600040101010101" pitchFamily="2" charset="-122"/>
            </a:endParaRPr>
          </a:p>
        </p:txBody>
      </p:sp>
      <p:sp>
        <p:nvSpPr>
          <p:cNvPr id="34"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大气环境智能监测终端报警系统的应用场景</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63195" y="218440"/>
            <a:ext cx="3209290" cy="809625"/>
          </a:xfrm>
          <a:prstGeom prst="rect">
            <a:avLst/>
          </a:prstGeom>
        </p:spPr>
      </p:pic>
      <p:sp>
        <p:nvSpPr>
          <p:cNvPr id="15" name="TextBox 14"/>
          <p:cNvSpPr txBox="1"/>
          <p:nvPr/>
        </p:nvSpPr>
        <p:spPr>
          <a:xfrm>
            <a:off x="632178" y="2991556"/>
            <a:ext cx="1569155" cy="369332"/>
          </a:xfrm>
          <a:prstGeom prst="rect">
            <a:avLst/>
          </a:prstGeom>
          <a:noFill/>
        </p:spPr>
        <p:txBody>
          <a:bodyPr wrap="square" rtlCol="0">
            <a:spAutoFit/>
          </a:bodyPr>
          <a:lstStyle/>
          <a:p>
            <a:r>
              <a:rPr lang="zh-CN" altLang="en-US" dirty="0" smtClean="0"/>
              <a:t>在石油化工厂</a:t>
            </a:r>
            <a:endParaRPr lang="zh-CN" altLang="en-US" dirty="0"/>
          </a:p>
        </p:txBody>
      </p:sp>
      <p:sp>
        <p:nvSpPr>
          <p:cNvPr id="16" name="文本框 12"/>
          <p:cNvSpPr txBox="1"/>
          <p:nvPr/>
        </p:nvSpPr>
        <p:spPr>
          <a:xfrm>
            <a:off x="74377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696855" y="1309405"/>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系统构成</a:t>
            </a:r>
            <a:endParaRPr lang="zh-CN" altLang="zh-CN" dirty="0" smtClean="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9631"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应用场景</a:t>
            </a:r>
            <a:endParaRPr lang="zh-CN" altLang="en-US" dirty="0"/>
          </a:p>
        </p:txBody>
      </p:sp>
      <p:cxnSp>
        <p:nvCxnSpPr>
          <p:cNvPr id="31" name="直接连接符 30"/>
          <p:cNvCxnSpPr/>
          <p:nvPr/>
        </p:nvCxnSpPr>
        <p:spPr>
          <a:xfrm>
            <a:off x="382137" y="4869922"/>
            <a:ext cx="8384492" cy="0"/>
          </a:xfrm>
          <a:prstGeom prst="line">
            <a:avLst/>
          </a:prstGeom>
          <a:ln>
            <a:solidFill>
              <a:srgbClr val="005825"/>
            </a:solidFill>
          </a:ln>
        </p:spPr>
        <p:style>
          <a:lnRef idx="1">
            <a:schemeClr val="accent1"/>
          </a:lnRef>
          <a:fillRef idx="0">
            <a:schemeClr val="accent1"/>
          </a:fillRef>
          <a:effectRef idx="0">
            <a:schemeClr val="accent1"/>
          </a:effectRef>
          <a:fontRef idx="minor">
            <a:schemeClr val="tx1"/>
          </a:fontRef>
        </p:style>
      </p:cxnSp>
      <p:sp>
        <p:nvSpPr>
          <p:cNvPr id="32" name="TextBox 29"/>
          <p:cNvSpPr txBox="1"/>
          <p:nvPr/>
        </p:nvSpPr>
        <p:spPr>
          <a:xfrm>
            <a:off x="365305" y="5014424"/>
            <a:ext cx="8389260" cy="1431290"/>
          </a:xfrm>
          <a:prstGeom prst="rect">
            <a:avLst/>
          </a:prstGeom>
          <a:noFill/>
          <a:ln>
            <a:noFill/>
          </a:ln>
          <a:effectLst/>
        </p:spPr>
        <p:txBody>
          <a:bodyPr wrap="square" rtlCol="0">
            <a:spAutoFit/>
          </a:bodyPr>
          <a:lstStyle/>
          <a:p>
            <a:pPr>
              <a:lnSpc>
                <a:spcPct val="110000"/>
              </a:lnSpc>
            </a:pPr>
            <a:r>
              <a:rPr lang="zh-CN" altLang="en-US" sz="1600" dirty="0">
                <a:solidFill>
                  <a:schemeClr val="tx1">
                    <a:lumMod val="75000"/>
                    <a:lumOff val="25000"/>
                  </a:schemeClr>
                </a:solidFill>
                <a:ea typeface="华文楷体" panose="02010600040101010101" pitchFamily="2" charset="-122"/>
              </a:rPr>
              <a:t>市民广场是市民日常休闲的地方，也是展现城市生态、彰显城市魅力的场所。这里人口密集、交通繁忙、商业发达，造成周围大气环境脆弱。通过应用大气环境监测系统，让市民知道周围的空气质量，选择合适的时候出来活动。同时给周边商户按上我们的智能终端，环保局、交通局和卫生局等部门联动将造成有严重污染的商业和交通进行有效的分流，对改善城市环境创建卫生城市有积极的作用。</a:t>
            </a:r>
            <a:endParaRPr lang="zh-CN" altLang="en-US" sz="1600" dirty="0">
              <a:solidFill>
                <a:schemeClr val="tx1">
                  <a:lumMod val="75000"/>
                  <a:lumOff val="25000"/>
                </a:schemeClr>
              </a:solidFill>
              <a:ea typeface="华文楷体" panose="02010600040101010101" pitchFamily="2" charset="-122"/>
            </a:endParaRPr>
          </a:p>
        </p:txBody>
      </p:sp>
      <p:sp>
        <p:nvSpPr>
          <p:cNvPr id="34"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大气环境智能监测终端报警系统的应用场景</a:t>
            </a:r>
            <a:endParaRPr lang="zh-CN" altLang="en-US" sz="2400" b="1" dirty="0">
              <a:solidFill>
                <a:schemeClr val="tx1">
                  <a:lumMod val="75000"/>
                  <a:lumOff val="25000"/>
                </a:schemeClr>
              </a:solidFill>
              <a:ea typeface="华文楷体" panose="02010600040101010101" pitchFamily="2" charset="-122"/>
            </a:endParaRPr>
          </a:p>
        </p:txBody>
      </p:sp>
      <p:sp>
        <p:nvSpPr>
          <p:cNvPr id="35" name="矩形 34"/>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63195" y="218440"/>
            <a:ext cx="3209290" cy="809625"/>
          </a:xfrm>
          <a:prstGeom prst="rect">
            <a:avLst/>
          </a:prstGeom>
        </p:spPr>
      </p:pic>
      <p:sp>
        <p:nvSpPr>
          <p:cNvPr id="15" name="TextBox 14"/>
          <p:cNvSpPr txBox="1"/>
          <p:nvPr/>
        </p:nvSpPr>
        <p:spPr>
          <a:xfrm>
            <a:off x="632177" y="2991556"/>
            <a:ext cx="1546579" cy="369332"/>
          </a:xfrm>
          <a:prstGeom prst="rect">
            <a:avLst/>
          </a:prstGeom>
          <a:noFill/>
        </p:spPr>
        <p:txBody>
          <a:bodyPr wrap="square" rtlCol="0">
            <a:spAutoFit/>
          </a:bodyPr>
          <a:lstStyle/>
          <a:p>
            <a:r>
              <a:rPr lang="zh-CN" altLang="en-US" dirty="0" smtClean="0"/>
              <a:t>在市民广场</a:t>
            </a:r>
            <a:endParaRPr lang="zh-CN" altLang="en-US" dirty="0"/>
          </a:p>
        </p:txBody>
      </p:sp>
      <p:sp>
        <p:nvSpPr>
          <p:cNvPr id="16" name="文本框 12"/>
          <p:cNvSpPr txBox="1"/>
          <p:nvPr/>
        </p:nvSpPr>
        <p:spPr>
          <a:xfrm>
            <a:off x="734567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0237"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67255"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4273"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5877200" y="1303761"/>
            <a:ext cx="9829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产品</a:t>
            </a:r>
            <a:r>
              <a:rPr lang="en-US" altLang="zh-CN" dirty="0"/>
              <a:t>2.0</a:t>
            </a:r>
            <a:endParaRPr lang="en-US" altLang="zh-CN" dirty="0"/>
          </a:p>
        </p:txBody>
      </p:sp>
      <p:sp>
        <p:nvSpPr>
          <p:cNvPr id="20" name="矩形 19"/>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0"/>
          <p:cNvSpPr txBox="1"/>
          <p:nvPr/>
        </p:nvSpPr>
        <p:spPr>
          <a:xfrm>
            <a:off x="653415" y="2059940"/>
            <a:ext cx="6206490" cy="460375"/>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a:t>
            </a:r>
            <a:r>
              <a:rPr lang="zh-CN" altLang="en-US" sz="2400" b="1" dirty="0" smtClean="0">
                <a:solidFill>
                  <a:schemeClr val="tx1">
                    <a:lumMod val="75000"/>
                    <a:lumOff val="25000"/>
                  </a:schemeClr>
                </a:solidFill>
                <a:ea typeface="华文楷体" panose="02010600040101010101" pitchFamily="2" charset="-122"/>
                <a:sym typeface="+mn-ea"/>
              </a:rPr>
              <a:t>的升级版</a:t>
            </a:r>
            <a:r>
              <a:rPr lang="en-US" altLang="zh-CN" sz="2400" b="1" dirty="0" smtClean="0">
                <a:solidFill>
                  <a:schemeClr val="tx1">
                    <a:lumMod val="75000"/>
                    <a:lumOff val="25000"/>
                  </a:schemeClr>
                </a:solidFill>
                <a:ea typeface="华文楷体" panose="02010600040101010101" pitchFamily="2" charset="-122"/>
                <a:sym typeface="+mn-ea"/>
              </a:rPr>
              <a:t>2.0</a:t>
            </a:r>
            <a:endParaRPr lang="zh-CN" altLang="en-US" sz="2400" b="1" dirty="0" smtClean="0">
              <a:solidFill>
                <a:schemeClr val="tx1">
                  <a:lumMod val="75000"/>
                  <a:lumOff val="25000"/>
                </a:schemeClr>
              </a:solidFill>
              <a:ea typeface="华文楷体" panose="02010600040101010101" pitchFamily="2" charset="-122"/>
              <a:sym typeface="+mn-ea"/>
            </a:endParaRPr>
          </a:p>
        </p:txBody>
      </p:sp>
      <p:pic>
        <p:nvPicPr>
          <p:cNvPr id="22" name="图片 21" descr="logo"/>
          <p:cNvPicPr>
            <a:picLocks noChangeAspect="1"/>
          </p:cNvPicPr>
          <p:nvPr/>
        </p:nvPicPr>
        <p:blipFill>
          <a:blip r:embed="rId1"/>
          <a:stretch>
            <a:fillRect/>
          </a:stretch>
        </p:blipFill>
        <p:spPr>
          <a:xfrm>
            <a:off x="165876" y="162348"/>
            <a:ext cx="3209290" cy="809625"/>
          </a:xfrm>
          <a:prstGeom prst="rect">
            <a:avLst/>
          </a:prstGeom>
        </p:spPr>
      </p:pic>
      <p:cxnSp>
        <p:nvCxnSpPr>
          <p:cNvPr id="23" name="直接连接符 22"/>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0832" y="2569844"/>
            <a:ext cx="6643512" cy="3383280"/>
          </a:xfrm>
          <a:prstGeom prst="rect">
            <a:avLst/>
          </a:prstGeom>
          <a:noFill/>
        </p:spPr>
        <p:txBody>
          <a:bodyPr wrap="square" rtlCol="0">
            <a:spAutoFit/>
          </a:bodyPr>
          <a:lstStyle/>
          <a:p>
            <a:r>
              <a:rPr lang="zh-CN" altLang="en-US" dirty="0" smtClean="0"/>
              <a:t>主打与微信的连接。每个产品上都有一个二维码，微信扫码即可绑定，立即获知家庭空气情况。</a:t>
            </a:r>
            <a:endParaRPr lang="zh-CN" altLang="en-US" dirty="0" smtClean="0"/>
          </a:p>
          <a:p>
            <a:r>
              <a:rPr lang="zh-CN" altLang="en-US" dirty="0" smtClean="0"/>
              <a:t>凡是要绑定设备，均可以通过以下流程接入该API：</a:t>
            </a:r>
            <a:endParaRPr lang="zh-CN" altLang="en-US" dirty="0" smtClean="0"/>
          </a:p>
          <a:p>
            <a:r>
              <a:rPr lang="zh-CN" altLang="en-US" dirty="0" smtClean="0"/>
              <a:t>1. 在已认证的服务号中开启“设备功能”</a:t>
            </a:r>
            <a:endParaRPr lang="zh-CN" altLang="en-US" dirty="0" smtClean="0"/>
          </a:p>
          <a:p>
            <a:r>
              <a:rPr lang="zh-CN" altLang="en-US" dirty="0" smtClean="0"/>
              <a:t>2. 添加新设备，并在“产品能力登记”中为产品申明所处的位置，如“客厅”，“办公室”，</a:t>
            </a:r>
            <a:r>
              <a:rPr lang="en-US" altLang="zh-CN" dirty="0" smtClean="0"/>
              <a:t>“</a:t>
            </a:r>
            <a:r>
              <a:rPr lang="zh-CN" altLang="en-US" dirty="0" smtClean="0"/>
              <a:t>花园</a:t>
            </a:r>
            <a:r>
              <a:rPr lang="en-US" altLang="zh-CN" dirty="0" smtClean="0"/>
              <a:t>”</a:t>
            </a:r>
            <a:r>
              <a:rPr lang="zh-CN" altLang="en-US" dirty="0" smtClean="0"/>
              <a:t>等。</a:t>
            </a:r>
            <a:endParaRPr lang="zh-CN" altLang="en-US" dirty="0" smtClean="0"/>
          </a:p>
          <a:p>
            <a:r>
              <a:rPr lang="zh-CN" altLang="en-US" dirty="0" smtClean="0"/>
              <a:t>3. 方案一，云端处理和分发，在"设备功能&gt;设置"中配置额外的Call Back URL, 以接收和处理用户转发消息</a:t>
            </a:r>
            <a:endParaRPr lang="zh-CN" altLang="en-US" dirty="0" smtClean="0"/>
          </a:p>
          <a:p>
            <a:r>
              <a:rPr lang="zh-CN" altLang="en-US" dirty="0" smtClean="0"/>
              <a:t>4. 方案二，局域网通讯方式分发，在硬件设备固件中添加微信AirKiss 3.0 SDK, 以支持局域网发现和通讯</a:t>
            </a:r>
            <a:endParaRPr lang="zh-CN" altLang="en-US" dirty="0" smtClean="0"/>
          </a:p>
          <a:p>
            <a:r>
              <a:rPr lang="zh-CN" altLang="en-US" dirty="0" smtClean="0"/>
              <a:t>5. 用户使用微信“扫一扫”将设备添加到微信，即可在聊天会话中转发特定格式消息到硬件设备</a:t>
            </a:r>
            <a:endParaRPr lang="zh-CN" altLang="en-US" dirty="0" smtClean="0"/>
          </a:p>
        </p:txBody>
      </p:sp>
      <p:sp>
        <p:nvSpPr>
          <p:cNvPr id="4" name="文本框 12"/>
          <p:cNvSpPr txBox="1"/>
          <p:nvPr/>
        </p:nvSpPr>
        <p:spPr>
          <a:xfrm>
            <a:off x="7627255" y="1307500"/>
            <a:ext cx="10972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pic>
        <p:nvPicPr>
          <p:cNvPr id="2" name="图片 1" descr="1487578683"/>
          <p:cNvPicPr>
            <a:picLocks noChangeAspect="1"/>
          </p:cNvPicPr>
          <p:nvPr/>
        </p:nvPicPr>
        <p:blipFill>
          <a:blip r:embed="rId2"/>
          <a:stretch>
            <a:fillRect/>
          </a:stretch>
        </p:blipFill>
        <p:spPr>
          <a:xfrm>
            <a:off x="7260590" y="3857625"/>
            <a:ext cx="1830705" cy="18307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0237"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67255"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024273"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4"/>
          <p:cNvSpPr txBox="1"/>
          <p:nvPr/>
        </p:nvSpPr>
        <p:spPr>
          <a:xfrm>
            <a:off x="7189466" y="1303761"/>
            <a:ext cx="1107997" cy="369332"/>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smtClean="0"/>
              <a:t>未来畅想</a:t>
            </a:r>
            <a:endParaRPr lang="zh-CN" altLang="en-US" dirty="0"/>
          </a:p>
        </p:txBody>
      </p:sp>
      <p:sp>
        <p:nvSpPr>
          <p:cNvPr id="20" name="矩形 19"/>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30"/>
          <p:cNvSpPr txBox="1"/>
          <p:nvPr/>
        </p:nvSpPr>
        <p:spPr>
          <a:xfrm>
            <a:off x="653415" y="2059940"/>
            <a:ext cx="620649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a:t>
            </a:r>
            <a:r>
              <a:rPr lang="zh-CN" altLang="en-US" sz="2400" b="1" dirty="0" smtClean="0">
                <a:solidFill>
                  <a:schemeClr val="tx1">
                    <a:lumMod val="75000"/>
                    <a:lumOff val="25000"/>
                  </a:schemeClr>
                </a:solidFill>
                <a:ea typeface="华文楷体" panose="02010600040101010101" pitchFamily="2" charset="-122"/>
                <a:sym typeface="+mn-ea"/>
              </a:rPr>
              <a:t>的未来畅想</a:t>
            </a:r>
            <a:endParaRPr lang="zh-CN" altLang="en-US" sz="2400" b="1" dirty="0">
              <a:solidFill>
                <a:schemeClr val="tx1">
                  <a:lumMod val="75000"/>
                  <a:lumOff val="25000"/>
                </a:schemeClr>
              </a:solidFill>
              <a:ea typeface="华文楷体" panose="02010600040101010101" pitchFamily="2" charset="-122"/>
            </a:endParaRPr>
          </a:p>
        </p:txBody>
      </p:sp>
      <p:pic>
        <p:nvPicPr>
          <p:cNvPr id="22" name="图片 21" descr="logo"/>
          <p:cNvPicPr>
            <a:picLocks noChangeAspect="1"/>
          </p:cNvPicPr>
          <p:nvPr/>
        </p:nvPicPr>
        <p:blipFill>
          <a:blip r:embed="rId1"/>
          <a:stretch>
            <a:fillRect/>
          </a:stretch>
        </p:blipFill>
        <p:spPr>
          <a:xfrm>
            <a:off x="165876" y="162348"/>
            <a:ext cx="3209290" cy="809625"/>
          </a:xfrm>
          <a:prstGeom prst="rect">
            <a:avLst/>
          </a:prstGeom>
        </p:spPr>
      </p:pic>
      <p:cxnSp>
        <p:nvCxnSpPr>
          <p:cNvPr id="23" name="直接连接符 22"/>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8132" y="2793999"/>
            <a:ext cx="6643512" cy="1477328"/>
          </a:xfrm>
          <a:prstGeom prst="rect">
            <a:avLst/>
          </a:prstGeom>
          <a:noFill/>
        </p:spPr>
        <p:txBody>
          <a:bodyPr wrap="square" rtlCol="0">
            <a:spAutoFit/>
          </a:bodyPr>
          <a:lstStyle/>
          <a:p>
            <a:r>
              <a:rPr lang="zh-CN" altLang="en-US" dirty="0" smtClean="0"/>
              <a:t>畅想一：目前我们已经知道了当前的污染指数和历史数据，能够对现在的和某个时间段的空气质量进行报告和报警。我们希望未来能够用数据挖掘的方法，对未来几天的空气质量进行预测，并且能够通过深度学习的方法去学习每种污染源对空气质量的影响，这样就可以准确找到污染源，从源头进行治理了。</a:t>
            </a:r>
            <a:endParaRPr lang="zh-CN" altLang="en-US" dirty="0"/>
          </a:p>
        </p:txBody>
      </p:sp>
      <p:sp>
        <p:nvSpPr>
          <p:cNvPr id="26" name="TextBox 25"/>
          <p:cNvSpPr txBox="1"/>
          <p:nvPr/>
        </p:nvSpPr>
        <p:spPr>
          <a:xfrm>
            <a:off x="745066" y="4402667"/>
            <a:ext cx="6626578" cy="1477328"/>
          </a:xfrm>
          <a:prstGeom prst="rect">
            <a:avLst/>
          </a:prstGeom>
          <a:noFill/>
        </p:spPr>
        <p:txBody>
          <a:bodyPr wrap="square" rtlCol="0">
            <a:spAutoFit/>
          </a:bodyPr>
          <a:lstStyle/>
          <a:p>
            <a:r>
              <a:rPr lang="zh-CN" altLang="en-US" dirty="0" smtClean="0"/>
              <a:t>畅想二：未来我们希望自主研发高灵敏度的激光空气传感设备，提高工艺水平；通过互联网搜索不同用户的设备并添加好友实现资源共享，了解各个地方的空气质量水平，为我们的出游提供建议；我们希望能更好地利用在消防安全、市政卫生等领域，为我们的生命健康提高可靠保障，也为打造全国卫生城市贡献力量。</a:t>
            </a:r>
            <a:endParaRPr lang="zh-CN" altLang="en-US" dirty="0"/>
          </a:p>
        </p:txBody>
      </p:sp>
      <p:sp>
        <p:nvSpPr>
          <p:cNvPr id="4" name="文本框 12"/>
          <p:cNvSpPr txBox="1"/>
          <p:nvPr/>
        </p:nvSpPr>
        <p:spPr>
          <a:xfrm>
            <a:off x="5696855" y="1309405"/>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9144000" cy="3654674"/>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4794403" y="4823674"/>
            <a:ext cx="4185826" cy="1200329"/>
          </a:xfrm>
          <a:prstGeom prst="rect">
            <a:avLst/>
          </a:prstGeom>
          <a:noFill/>
        </p:spPr>
        <p:txBody>
          <a:bodyPr wrap="none" rtlCol="0">
            <a:spAutoFit/>
          </a:bodyPr>
          <a:lstStyle/>
          <a:p>
            <a:pPr algn="r"/>
            <a:r>
              <a:rPr lang="zh-CN" altLang="en-US" sz="2400" b="1" dirty="0" smtClean="0">
                <a:solidFill>
                  <a:schemeClr val="tx1">
                    <a:lumMod val="75000"/>
                    <a:lumOff val="25000"/>
                  </a:schemeClr>
                </a:solidFill>
                <a:latin typeface="华文楷体" panose="02010600040101010101" pitchFamily="2" charset="-122"/>
                <a:ea typeface="华文楷体" panose="02010600040101010101" pitchFamily="2" charset="-122"/>
                <a:sym typeface="微软雅黑" panose="020B0503020204020204" pitchFamily="34" charset="-122"/>
              </a:rPr>
              <a:t>基于物联网技术大气环境监测</a:t>
            </a:r>
            <a:endParaRPr lang="zh-CN" altLang="en-US" sz="2400" b="1" dirty="0" smtClean="0">
              <a:solidFill>
                <a:schemeClr val="tx1">
                  <a:lumMod val="75000"/>
                  <a:lumOff val="25000"/>
                </a:schemeClr>
              </a:solidFill>
              <a:latin typeface="华文楷体" panose="02010600040101010101" pitchFamily="2" charset="-122"/>
              <a:ea typeface="华文楷体" panose="02010600040101010101" pitchFamily="2" charset="-122"/>
              <a:sym typeface="微软雅黑" panose="020B0503020204020204" pitchFamily="34" charset="-122"/>
            </a:endParaRPr>
          </a:p>
          <a:p>
            <a:pPr algn="r"/>
            <a:r>
              <a:rPr lang="zh-CN" altLang="en-US" sz="2400" b="1" dirty="0" smtClean="0">
                <a:solidFill>
                  <a:schemeClr val="tx1">
                    <a:lumMod val="75000"/>
                    <a:lumOff val="25000"/>
                  </a:schemeClr>
                </a:solidFill>
                <a:latin typeface="华文楷体" panose="02010600040101010101" pitchFamily="2" charset="-122"/>
                <a:ea typeface="华文楷体" panose="02010600040101010101" pitchFamily="2" charset="-122"/>
                <a:sym typeface="微软雅黑" panose="020B0503020204020204" pitchFamily="34" charset="-122"/>
              </a:rPr>
              <a:t>三维可视化的智能终端系统</a:t>
            </a:r>
            <a:endParaRPr lang="zh-CN" altLang="en-US" sz="2400" b="1" dirty="0" smtClean="0">
              <a:solidFill>
                <a:schemeClr val="tx1">
                  <a:lumMod val="75000"/>
                  <a:lumOff val="25000"/>
                </a:schemeClr>
              </a:solidFill>
              <a:latin typeface="华文楷体" panose="02010600040101010101" pitchFamily="2" charset="-122"/>
              <a:ea typeface="华文楷体" panose="02010600040101010101" pitchFamily="2" charset="-122"/>
            </a:endParaRPr>
          </a:p>
          <a:p>
            <a:pPr algn="r"/>
            <a:endParaRPr lang="zh-CN" altLang="en-US" sz="2400" b="1"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4" name="直接连接符 3"/>
          <p:cNvCxnSpPr/>
          <p:nvPr/>
        </p:nvCxnSpPr>
        <p:spPr>
          <a:xfrm>
            <a:off x="7057588" y="4732426"/>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6331411" y="3881926"/>
            <a:ext cx="2646878" cy="830997"/>
          </a:xfrm>
          <a:prstGeom prst="rect">
            <a:avLst/>
          </a:prstGeom>
          <a:noFill/>
        </p:spPr>
        <p:txBody>
          <a:bodyPr wrap="none" rtlCol="0">
            <a:spAutoFit/>
          </a:bodyPr>
          <a:lstStyle/>
          <a:p>
            <a:pPr algn="r"/>
            <a:r>
              <a:rPr lang="zh-CN" altLang="en-US" sz="4800" b="1" dirty="0" smtClean="0">
                <a:solidFill>
                  <a:schemeClr val="tx1">
                    <a:lumMod val="75000"/>
                    <a:lumOff val="25000"/>
                  </a:schemeClr>
                </a:solidFill>
                <a:latin typeface="华文楷体" panose="02010600040101010101" pitchFamily="2" charset="-122"/>
                <a:ea typeface="华文楷体" panose="02010600040101010101" pitchFamily="2" charset="-122"/>
              </a:rPr>
              <a:t>谢谢欣赏</a:t>
            </a:r>
            <a:endParaRPr lang="zh-CN" altLang="en-US" sz="48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163773"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6377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descr="logo"/>
          <p:cNvPicPr>
            <a:picLocks noChangeAspect="1"/>
          </p:cNvPicPr>
          <p:nvPr/>
        </p:nvPicPr>
        <p:blipFill>
          <a:blip r:embed="rId1"/>
          <a:stretch>
            <a:fillRect/>
          </a:stretch>
        </p:blipFill>
        <p:spPr>
          <a:xfrm>
            <a:off x="177165" y="196215"/>
            <a:ext cx="3209290" cy="809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27" name="TextBox 30"/>
          <p:cNvSpPr txBox="1"/>
          <p:nvPr/>
        </p:nvSpPr>
        <p:spPr>
          <a:xfrm>
            <a:off x="653415" y="2059940"/>
            <a:ext cx="6162675"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a:t>
            </a:r>
            <a:r>
              <a:rPr lang="zh-CN" altLang="en-US" sz="2400" b="1" dirty="0">
                <a:solidFill>
                  <a:schemeClr val="tx1">
                    <a:lumMod val="75000"/>
                    <a:lumOff val="25000"/>
                  </a:schemeClr>
                </a:solidFill>
                <a:ea typeface="华文楷体" panose="02010600040101010101" pitchFamily="2" charset="-122"/>
              </a:rPr>
              <a:t>终端报警系统的选题背景</a:t>
            </a:r>
            <a:endParaRPr lang="zh-CN" altLang="en-US" sz="2400" b="1" dirty="0">
              <a:solidFill>
                <a:schemeClr val="tx1">
                  <a:lumMod val="75000"/>
                  <a:lumOff val="25000"/>
                </a:schemeClr>
              </a:solidFill>
              <a:ea typeface="华文楷体" panose="02010600040101010101" pitchFamily="2" charset="-122"/>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1"/>
          <a:stretch>
            <a:fillRect/>
          </a:stretch>
        </p:blipFill>
        <p:spPr>
          <a:xfrm>
            <a:off x="163195" y="269875"/>
            <a:ext cx="3209290" cy="809625"/>
          </a:xfrm>
          <a:prstGeom prst="rect">
            <a:avLst/>
          </a:prstGeom>
        </p:spPr>
      </p:pic>
      <p:sp>
        <p:nvSpPr>
          <p:cNvPr id="24" name="任意多边形 23"/>
          <p:cNvSpPr/>
          <p:nvPr/>
        </p:nvSpPr>
        <p:spPr>
          <a:xfrm>
            <a:off x="653415" y="3079750"/>
            <a:ext cx="4825365" cy="1681480"/>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228600" algn="l" defTabSz="914400" rtl="0" fontAlgn="auto">
              <a:lnSpc>
                <a:spcPct val="150000"/>
              </a:lnSpc>
              <a:spcBef>
                <a:spcPct val="0"/>
              </a:spcBef>
              <a:spcAft>
                <a:spcPts val="0"/>
              </a:spcAft>
              <a:buChar char="•"/>
            </a:pPr>
            <a:r>
              <a:rPr lang="zh-CN" altLang="en-US" dirty="0">
                <a:solidFill>
                  <a:schemeClr val="tx1">
                    <a:lumMod val="75000"/>
                    <a:lumOff val="25000"/>
                  </a:schemeClr>
                </a:solidFill>
                <a:ea typeface="华文楷体" panose="02010600040101010101" pitchFamily="2" charset="-122"/>
                <a:sym typeface="+mn-ea"/>
              </a:rPr>
              <a:t>大气环境智能监测</a:t>
            </a:r>
            <a:r>
              <a:rPr lang="zh-CN" altLang="en-US" kern="1200" dirty="0">
                <a:solidFill>
                  <a:schemeClr val="tx1">
                    <a:lumMod val="75000"/>
                    <a:lumOff val="25000"/>
                  </a:schemeClr>
                </a:solidFill>
                <a:ea typeface="华文楷体" panose="02010600040101010101" pitchFamily="2" charset="-122"/>
              </a:rPr>
              <a:t>终端报警系统的出发点</a:t>
            </a:r>
            <a:endParaRPr lang="zh-CN" altLang="en-US" kern="1200" dirty="0">
              <a:solidFill>
                <a:schemeClr val="tx1">
                  <a:lumMod val="75000"/>
                  <a:lumOff val="25000"/>
                </a:schemeClr>
              </a:solidFill>
              <a:ea typeface="华文楷体" panose="02010600040101010101" pitchFamily="2" charset="-122"/>
            </a:endParaRPr>
          </a:p>
          <a:p>
            <a:pPr marL="0" lvl="1" indent="-228600" algn="l" defTabSz="914400" rtl="0" fontAlgn="auto">
              <a:lnSpc>
                <a:spcPct val="150000"/>
              </a:lnSpc>
              <a:spcBef>
                <a:spcPct val="0"/>
              </a:spcBef>
              <a:spcAft>
                <a:spcPts val="0"/>
              </a:spcAft>
              <a:buChar char="•"/>
            </a:pPr>
            <a:r>
              <a:rPr lang="zh-CN" altLang="en-US" dirty="0">
                <a:solidFill>
                  <a:schemeClr val="tx1">
                    <a:lumMod val="75000"/>
                    <a:lumOff val="25000"/>
                  </a:schemeClr>
                </a:solidFill>
                <a:ea typeface="华文楷体" panose="02010600040101010101" pitchFamily="2" charset="-122"/>
                <a:sym typeface="+mn-ea"/>
              </a:rPr>
              <a:t>大气环境智能监测终端报警系统的意义</a:t>
            </a:r>
            <a:endParaRPr lang="zh-CN" altLang="en-US" kern="1200" dirty="0" smtClean="0">
              <a:solidFill>
                <a:schemeClr val="tx1">
                  <a:lumMod val="75000"/>
                  <a:lumOff val="25000"/>
                </a:schemeClr>
              </a:solidFill>
              <a:ea typeface="华文楷体" panose="02010600040101010101" pitchFamily="2" charset="-122"/>
            </a:endParaRPr>
          </a:p>
          <a:p>
            <a:pPr marL="0" lvl="1" indent="-228600" algn="l" defTabSz="914400" rtl="0" fontAlgn="auto">
              <a:lnSpc>
                <a:spcPct val="150000"/>
              </a:lnSpc>
              <a:spcBef>
                <a:spcPct val="0"/>
              </a:spcBef>
              <a:spcAft>
                <a:spcPts val="0"/>
              </a:spcAft>
              <a:buChar char="•"/>
            </a:pPr>
            <a:r>
              <a:rPr lang="zh-CN" altLang="en-US" dirty="0">
                <a:solidFill>
                  <a:schemeClr val="tx1">
                    <a:lumMod val="75000"/>
                    <a:lumOff val="25000"/>
                  </a:schemeClr>
                </a:solidFill>
                <a:ea typeface="华文楷体" panose="02010600040101010101" pitchFamily="2" charset="-122"/>
                <a:sym typeface="+mn-ea"/>
              </a:rPr>
              <a:t>大气环境智能监测终端报警系统的市场调研</a:t>
            </a:r>
            <a:endParaRPr lang="zh-CN" altLang="en-US" kern="1200" dirty="0">
              <a:solidFill>
                <a:schemeClr val="tx1">
                  <a:lumMod val="75000"/>
                  <a:lumOff val="25000"/>
                </a:schemeClr>
              </a:solidFill>
              <a:ea typeface="华文楷体" panose="02010600040101010101" pitchFamily="2" charset="-122"/>
            </a:endParaRPr>
          </a:p>
          <a:p>
            <a:pPr marL="0" lvl="1" indent="-228600" algn="l" defTabSz="914400" rtl="0" fontAlgn="auto">
              <a:lnSpc>
                <a:spcPct val="150000"/>
              </a:lnSpc>
              <a:spcBef>
                <a:spcPct val="0"/>
              </a:spcBef>
              <a:spcAft>
                <a:spcPts val="0"/>
              </a:spcAft>
              <a:buChar char="•"/>
            </a:pPr>
            <a:r>
              <a:rPr lang="zh-CN" altLang="en-US" kern="1200" dirty="0">
                <a:solidFill>
                  <a:schemeClr val="tx1">
                    <a:lumMod val="75000"/>
                    <a:lumOff val="25000"/>
                  </a:schemeClr>
                </a:solidFill>
                <a:ea typeface="华文楷体" panose="02010600040101010101" pitchFamily="2" charset="-122"/>
              </a:rPr>
              <a:t>案例：</a:t>
            </a:r>
            <a:r>
              <a:rPr lang="zh-CN" altLang="en-US" dirty="0">
                <a:solidFill>
                  <a:schemeClr val="tx1">
                    <a:lumMod val="75000"/>
                    <a:lumOff val="25000"/>
                  </a:schemeClr>
                </a:solidFill>
                <a:ea typeface="华文楷体" panose="02010600040101010101" pitchFamily="2" charset="-122"/>
                <a:sym typeface="+mn-ea"/>
              </a:rPr>
              <a:t>六合一空气检测报警器</a:t>
            </a:r>
            <a:endParaRPr lang="zh-CN" altLang="en-US" dirty="0">
              <a:solidFill>
                <a:schemeClr val="tx1">
                  <a:lumMod val="75000"/>
                  <a:lumOff val="25000"/>
                </a:schemeClr>
              </a:solidFill>
              <a:ea typeface="华文楷体" panose="02010600040101010101" pitchFamily="2" charset="-122"/>
              <a:sym typeface="+mn-ea"/>
            </a:endParaRPr>
          </a:p>
          <a:p>
            <a:pPr marL="0" lvl="1" indent="-228600" algn="l" defTabSz="914400" rtl="0" fontAlgn="auto">
              <a:lnSpc>
                <a:spcPct val="150000"/>
              </a:lnSpc>
              <a:spcBef>
                <a:spcPct val="0"/>
              </a:spcBef>
              <a:spcAft>
                <a:spcPts val="0"/>
              </a:spcAft>
              <a:buChar char="•"/>
            </a:pPr>
            <a:endParaRPr lang="zh-CN" altLang="en-US" kern="1200" dirty="0">
              <a:solidFill>
                <a:schemeClr val="tx1">
                  <a:lumMod val="75000"/>
                  <a:lumOff val="25000"/>
                </a:schemeClr>
              </a:solidFill>
              <a:ea typeface="华文楷体" panose="02010600040101010101" pitchFamily="2" charset="-122"/>
            </a:endParaRPr>
          </a:p>
          <a:p>
            <a:pPr marL="0" lvl="1" indent="-228600" algn="l" defTabSz="914400" rtl="0" eaLnBrk="1" latinLnBrk="0" hangingPunct="1">
              <a:lnSpc>
                <a:spcPct val="90000"/>
              </a:lnSpc>
              <a:spcBef>
                <a:spcPct val="0"/>
              </a:spcBef>
              <a:spcAft>
                <a:spcPct val="15000"/>
              </a:spcAft>
              <a:buChar char="•"/>
            </a:pPr>
            <a:endParaRPr lang="zh-CN" altLang="en-US" kern="1200" dirty="0">
              <a:solidFill>
                <a:schemeClr val="tx1">
                  <a:lumMod val="75000"/>
                  <a:lumOff val="25000"/>
                </a:schemeClr>
              </a:solidFill>
              <a:ea typeface="华文楷体" panose="02010600040101010101" pitchFamily="2" charset="-122"/>
            </a:endParaRPr>
          </a:p>
        </p:txBody>
      </p:sp>
      <p:sp>
        <p:nvSpPr>
          <p:cNvPr id="14" name="文本框 12"/>
          <p:cNvSpPr txBox="1"/>
          <p:nvPr/>
        </p:nvSpPr>
        <p:spPr>
          <a:xfrm>
            <a:off x="4053902" y="1320693"/>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095481" y="132083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2" name="文本框 12"/>
          <p:cNvSpPr txBox="1"/>
          <p:nvPr/>
        </p:nvSpPr>
        <p:spPr>
          <a:xfrm>
            <a:off x="5696855" y="1309405"/>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27" name="TextBox 30"/>
          <p:cNvSpPr txBox="1"/>
          <p:nvPr/>
        </p:nvSpPr>
        <p:spPr>
          <a:xfrm>
            <a:off x="653415" y="2059940"/>
            <a:ext cx="5884545" cy="457200"/>
          </a:xfrm>
          <a:prstGeom prst="rect">
            <a:avLst/>
          </a:prstGeom>
          <a:noFill/>
          <a:ln>
            <a:noFill/>
          </a:ln>
        </p:spPr>
        <p:txBody>
          <a:bodyPr wrap="square" rtlCol="0">
            <a:spAutoFit/>
          </a:bodyPr>
          <a:lstStyle/>
          <a:p>
            <a:pPr algn="l"/>
            <a:r>
              <a:rPr lang="zh-CN" altLang="en-US" sz="2400" b="1" dirty="0">
                <a:solidFill>
                  <a:schemeClr val="tx1">
                    <a:lumMod val="75000"/>
                    <a:lumOff val="25000"/>
                  </a:schemeClr>
                </a:solidFill>
                <a:ea typeface="华文楷体" panose="02010600040101010101" pitchFamily="2" charset="-122"/>
                <a:sym typeface="+mn-ea"/>
              </a:rPr>
              <a:t>大气环境智能监测终端报警系统的出发点</a:t>
            </a:r>
            <a:endParaRPr lang="zh-CN" altLang="en-US" sz="2400" b="1" dirty="0">
              <a:solidFill>
                <a:schemeClr val="tx1">
                  <a:lumMod val="75000"/>
                  <a:lumOff val="25000"/>
                </a:schemeClr>
              </a:solidFill>
              <a:ea typeface="华文楷体" panose="02010600040101010101" pitchFamily="2" charset="-122"/>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1"/>
          <a:stretch>
            <a:fillRect/>
          </a:stretch>
        </p:blipFill>
        <p:spPr>
          <a:xfrm>
            <a:off x="163195" y="269875"/>
            <a:ext cx="3209290" cy="809625"/>
          </a:xfrm>
          <a:prstGeom prst="rect">
            <a:avLst/>
          </a:prstGeom>
        </p:spPr>
      </p:pic>
      <p:sp>
        <p:nvSpPr>
          <p:cNvPr id="23" name="文本框 22"/>
          <p:cNvSpPr txBox="1"/>
          <p:nvPr/>
        </p:nvSpPr>
        <p:spPr>
          <a:xfrm>
            <a:off x="1643380" y="2682875"/>
            <a:ext cx="5857240" cy="3660140"/>
          </a:xfrm>
          <a:prstGeom prst="rect">
            <a:avLst/>
          </a:prstGeom>
          <a:no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2" name="圆角矩形 31"/>
          <p:cNvSpPr/>
          <p:nvPr/>
        </p:nvSpPr>
        <p:spPr>
          <a:xfrm>
            <a:off x="3790315" y="3854450"/>
            <a:ext cx="187515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6710045" y="3842385"/>
            <a:ext cx="187515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791585" y="5241925"/>
            <a:ext cx="187515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742950" y="3842385"/>
            <a:ext cx="187515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791585" y="2517140"/>
            <a:ext cx="187515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964305" y="2618740"/>
            <a:ext cx="1702435" cy="640080"/>
          </a:xfrm>
          <a:prstGeom prst="rect">
            <a:avLst/>
          </a:prstGeom>
          <a:noFill/>
        </p:spPr>
        <p:txBody>
          <a:bodyPr wrap="square" rtlCol="0">
            <a:spAutoFit/>
          </a:bodyPr>
          <a:lstStyle/>
          <a:p>
            <a:r>
              <a:rPr lang="zh-CN" altLang="en-US"/>
              <a:t>国外成功案例</a:t>
            </a:r>
            <a:endParaRPr lang="zh-CN" altLang="en-US"/>
          </a:p>
          <a:p>
            <a:r>
              <a:rPr lang="en-US" altLang="zh-CN">
                <a:solidFill>
                  <a:schemeClr val="accent2">
                    <a:lumMod val="60000"/>
                    <a:lumOff val="40000"/>
                  </a:schemeClr>
                </a:solidFill>
              </a:rPr>
              <a:t>DOAS</a:t>
            </a:r>
            <a:endParaRPr lang="en-US" altLang="zh-CN">
              <a:solidFill>
                <a:schemeClr val="accent2">
                  <a:lumMod val="60000"/>
                  <a:lumOff val="40000"/>
                </a:schemeClr>
              </a:solidFill>
            </a:endParaRPr>
          </a:p>
        </p:txBody>
      </p:sp>
      <p:sp>
        <p:nvSpPr>
          <p:cNvPr id="42" name="文本框 41"/>
          <p:cNvSpPr txBox="1"/>
          <p:nvPr/>
        </p:nvSpPr>
        <p:spPr>
          <a:xfrm>
            <a:off x="909955" y="3842385"/>
            <a:ext cx="1708150" cy="914400"/>
          </a:xfrm>
          <a:prstGeom prst="rect">
            <a:avLst/>
          </a:prstGeom>
          <a:noFill/>
        </p:spPr>
        <p:txBody>
          <a:bodyPr wrap="square" rtlCol="0">
            <a:spAutoFit/>
          </a:bodyPr>
          <a:lstStyle/>
          <a:p>
            <a:r>
              <a:rPr lang="zh-CN" altLang="en-US"/>
              <a:t>追求高灵敏度、低成本、实时性、集约化</a:t>
            </a:r>
            <a:endParaRPr lang="zh-CN" altLang="en-US"/>
          </a:p>
        </p:txBody>
      </p:sp>
      <p:sp>
        <p:nvSpPr>
          <p:cNvPr id="43" name="文本框 42"/>
          <p:cNvSpPr txBox="1"/>
          <p:nvPr/>
        </p:nvSpPr>
        <p:spPr>
          <a:xfrm>
            <a:off x="3985260" y="4001135"/>
            <a:ext cx="1579245" cy="640080"/>
          </a:xfrm>
          <a:prstGeom prst="rect">
            <a:avLst/>
          </a:prstGeom>
          <a:noFill/>
        </p:spPr>
        <p:txBody>
          <a:bodyPr wrap="square" rtlCol="0">
            <a:spAutoFit/>
          </a:bodyPr>
          <a:lstStyle/>
          <a:p>
            <a:r>
              <a:rPr lang="zh-CN" altLang="en-US"/>
              <a:t>国内外监测方法的对比</a:t>
            </a:r>
            <a:endParaRPr lang="zh-CN" altLang="en-US"/>
          </a:p>
        </p:txBody>
      </p:sp>
      <p:sp>
        <p:nvSpPr>
          <p:cNvPr id="44" name="文本框 43"/>
          <p:cNvSpPr txBox="1"/>
          <p:nvPr/>
        </p:nvSpPr>
        <p:spPr>
          <a:xfrm>
            <a:off x="6880860" y="4079875"/>
            <a:ext cx="1579880" cy="365760"/>
          </a:xfrm>
          <a:prstGeom prst="rect">
            <a:avLst/>
          </a:prstGeom>
          <a:noFill/>
        </p:spPr>
        <p:txBody>
          <a:bodyPr wrap="square" rtlCol="0">
            <a:spAutoFit/>
          </a:bodyPr>
          <a:lstStyle/>
          <a:p>
            <a:r>
              <a:rPr lang="zh-CN" altLang="en-US"/>
              <a:t>物联网技术</a:t>
            </a:r>
            <a:endParaRPr lang="en-US" altLang="zh-CN"/>
          </a:p>
        </p:txBody>
      </p:sp>
      <p:sp>
        <p:nvSpPr>
          <p:cNvPr id="45" name="文本框 44"/>
          <p:cNvSpPr txBox="1"/>
          <p:nvPr/>
        </p:nvSpPr>
        <p:spPr>
          <a:xfrm>
            <a:off x="3964305" y="5281930"/>
            <a:ext cx="1701800" cy="853440"/>
          </a:xfrm>
          <a:prstGeom prst="rect">
            <a:avLst/>
          </a:prstGeom>
          <a:noFill/>
        </p:spPr>
        <p:txBody>
          <a:bodyPr wrap="square" rtlCol="0">
            <a:spAutoFit/>
          </a:bodyPr>
          <a:lstStyle/>
          <a:p>
            <a:r>
              <a:rPr lang="zh-CN" altLang="en-US"/>
              <a:t>国内的乱象</a:t>
            </a:r>
            <a:endParaRPr lang="zh-CN" altLang="en-US"/>
          </a:p>
          <a:p>
            <a:r>
              <a:rPr lang="zh-CN" altLang="en-US" sz="1600">
                <a:solidFill>
                  <a:schemeClr val="accent2">
                    <a:lumMod val="60000"/>
                    <a:lumOff val="40000"/>
                  </a:schemeClr>
                </a:solidFill>
              </a:rPr>
              <a:t>质量差、体积大、市场小</a:t>
            </a:r>
            <a:endParaRPr lang="zh-CN" altLang="en-US" sz="1600">
              <a:solidFill>
                <a:schemeClr val="accent2">
                  <a:lumMod val="60000"/>
                  <a:lumOff val="40000"/>
                </a:schemeClr>
              </a:solidFill>
            </a:endParaRPr>
          </a:p>
        </p:txBody>
      </p:sp>
      <p:cxnSp>
        <p:nvCxnSpPr>
          <p:cNvPr id="46" name="直接箭头连接符 45"/>
          <p:cNvCxnSpPr/>
          <p:nvPr/>
        </p:nvCxnSpPr>
        <p:spPr>
          <a:xfrm flipH="1">
            <a:off x="1839595" y="3000375"/>
            <a:ext cx="1856105" cy="75057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p:nvPr/>
        </p:nvCxnSpPr>
        <p:spPr>
          <a:xfrm>
            <a:off x="5749290" y="2908300"/>
            <a:ext cx="1763395" cy="85598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48" name="右箭头 47"/>
          <p:cNvSpPr/>
          <p:nvPr/>
        </p:nvSpPr>
        <p:spPr>
          <a:xfrm>
            <a:off x="2694940" y="4198620"/>
            <a:ext cx="1000760"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709285" y="4169410"/>
            <a:ext cx="1000760"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双向箭头 49"/>
          <p:cNvSpPr/>
          <p:nvPr/>
        </p:nvSpPr>
        <p:spPr>
          <a:xfrm rot="5400000">
            <a:off x="2350135" y="4939030"/>
            <a:ext cx="960755" cy="108648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双向箭头 50"/>
          <p:cNvSpPr/>
          <p:nvPr/>
        </p:nvSpPr>
        <p:spPr>
          <a:xfrm>
            <a:off x="6150610" y="5001895"/>
            <a:ext cx="1079500" cy="960755"/>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rot="20580000">
            <a:off x="2172970" y="2921635"/>
            <a:ext cx="1171575" cy="365760"/>
          </a:xfrm>
          <a:prstGeom prst="rect">
            <a:avLst/>
          </a:prstGeom>
          <a:noFill/>
        </p:spPr>
        <p:txBody>
          <a:bodyPr wrap="square" rtlCol="0">
            <a:spAutoFit/>
          </a:bodyPr>
          <a:lstStyle/>
          <a:p>
            <a:r>
              <a:rPr lang="zh-CN" altLang="en-US"/>
              <a:t>成功经验</a:t>
            </a:r>
            <a:endParaRPr lang="zh-CN" altLang="en-US"/>
          </a:p>
        </p:txBody>
      </p:sp>
      <p:sp>
        <p:nvSpPr>
          <p:cNvPr id="53" name="文本框 52"/>
          <p:cNvSpPr txBox="1"/>
          <p:nvPr/>
        </p:nvSpPr>
        <p:spPr>
          <a:xfrm rot="1440000">
            <a:off x="6104255" y="2800985"/>
            <a:ext cx="1238885" cy="365760"/>
          </a:xfrm>
          <a:prstGeom prst="rect">
            <a:avLst/>
          </a:prstGeom>
          <a:noFill/>
        </p:spPr>
        <p:txBody>
          <a:bodyPr wrap="square" rtlCol="0">
            <a:spAutoFit/>
          </a:bodyPr>
          <a:lstStyle/>
          <a:p>
            <a:r>
              <a:rPr lang="zh-CN" altLang="en-US"/>
              <a:t>关键应用</a:t>
            </a:r>
            <a:endParaRPr lang="zh-CN" altLang="en-US"/>
          </a:p>
        </p:txBody>
      </p:sp>
      <p:sp>
        <p:nvSpPr>
          <p:cNvPr id="31" name="文本框 12"/>
          <p:cNvSpPr txBox="1"/>
          <p:nvPr/>
        </p:nvSpPr>
        <p:spPr>
          <a:xfrm>
            <a:off x="4053902" y="1298116"/>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711707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2" name="文本框 12"/>
          <p:cNvSpPr txBox="1"/>
          <p:nvPr/>
        </p:nvSpPr>
        <p:spPr>
          <a:xfrm>
            <a:off x="5696855" y="1309405"/>
            <a:ext cx="982980" cy="365760"/>
          </a:xfrm>
          <a:prstGeom prst="rect">
            <a:avLst/>
          </a:prstGeom>
          <a:noFill/>
        </p:spPr>
        <p:txBody>
          <a:bodyPr wrap="none" rtlCol="0">
            <a:spAutoFit/>
          </a:bodyPr>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print"/>
          <a:stretch>
            <a:fillRect/>
          </a:stretch>
        </p:blipFill>
        <p:spPr>
          <a:xfrm>
            <a:off x="7701280" y="5521960"/>
            <a:ext cx="1280160" cy="992505"/>
          </a:xfrm>
          <a:prstGeom prst="rect">
            <a:avLst/>
          </a:prstGeom>
        </p:spPr>
      </p:pic>
      <p:pic>
        <p:nvPicPr>
          <p:cNvPr id="26" name="图片 25"/>
          <p:cNvPicPr>
            <a:picLocks noChangeAspect="1"/>
          </p:cNvPicPr>
          <p:nvPr/>
        </p:nvPicPr>
        <p:blipFill>
          <a:blip r:embed="rId2" cstate="print"/>
          <a:stretch>
            <a:fillRect/>
          </a:stretch>
        </p:blipFill>
        <p:spPr>
          <a:xfrm>
            <a:off x="93345" y="2846705"/>
            <a:ext cx="1000760" cy="3375660"/>
          </a:xfrm>
          <a:prstGeom prst="rect">
            <a:avLst/>
          </a:prstGeom>
        </p:spPr>
      </p:pic>
      <p:pic>
        <p:nvPicPr>
          <p:cNvPr id="25" name="图片 24"/>
          <p:cNvPicPr>
            <a:picLocks noChangeAspect="1"/>
          </p:cNvPicPr>
          <p:nvPr/>
        </p:nvPicPr>
        <p:blipFill>
          <a:blip r:embed="rId3"/>
          <a:stretch>
            <a:fillRect/>
          </a:stretch>
        </p:blipFill>
        <p:spPr>
          <a:xfrm>
            <a:off x="6325870" y="1643380"/>
            <a:ext cx="2447925" cy="1303655"/>
          </a:xfrm>
          <a:prstGeom prst="rect">
            <a:avLst/>
          </a:prstGeom>
        </p:spPr>
      </p:pic>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27" name="TextBox 30"/>
          <p:cNvSpPr txBox="1"/>
          <p:nvPr/>
        </p:nvSpPr>
        <p:spPr>
          <a:xfrm>
            <a:off x="653415" y="2059940"/>
            <a:ext cx="5601970" cy="457200"/>
          </a:xfrm>
          <a:prstGeom prst="rect">
            <a:avLst/>
          </a:prstGeom>
          <a:noFill/>
          <a:ln>
            <a:noFill/>
          </a:ln>
        </p:spPr>
        <p:txBody>
          <a:bodyPr wrap="square" rtlCol="0">
            <a:spAutoFit/>
          </a:bodyPr>
          <a:lstStyle/>
          <a:p>
            <a:pPr algn="l"/>
            <a:r>
              <a:rPr lang="zh-CN" altLang="en-US" sz="2400" b="1" dirty="0">
                <a:solidFill>
                  <a:schemeClr val="tx1">
                    <a:lumMod val="75000"/>
                    <a:lumOff val="25000"/>
                  </a:schemeClr>
                </a:solidFill>
                <a:ea typeface="华文楷体" panose="02010600040101010101" pitchFamily="2" charset="-122"/>
                <a:sym typeface="+mn-ea"/>
              </a:rPr>
              <a:t>大气环境智能监测终端报警系统的意义</a:t>
            </a:r>
            <a:endParaRPr lang="zh-CN" altLang="en-US" sz="2400" b="1" dirty="0">
              <a:solidFill>
                <a:schemeClr val="tx1">
                  <a:lumMod val="75000"/>
                  <a:lumOff val="25000"/>
                </a:schemeClr>
              </a:solidFill>
              <a:ea typeface="华文楷体" panose="02010600040101010101" pitchFamily="2" charset="-122"/>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4"/>
          <a:stretch>
            <a:fillRect/>
          </a:stretch>
        </p:blipFill>
        <p:spPr>
          <a:xfrm>
            <a:off x="163195" y="269875"/>
            <a:ext cx="3209290" cy="809625"/>
          </a:xfrm>
          <a:prstGeom prst="rect">
            <a:avLst/>
          </a:prstGeom>
        </p:spPr>
      </p:pic>
      <p:sp>
        <p:nvSpPr>
          <p:cNvPr id="2" name="文本框 1"/>
          <p:cNvSpPr txBox="1"/>
          <p:nvPr/>
        </p:nvSpPr>
        <p:spPr>
          <a:xfrm>
            <a:off x="734060" y="2751455"/>
            <a:ext cx="7279005" cy="3385820"/>
          </a:xfrm>
          <a:prstGeom prst="rect">
            <a:avLst/>
          </a:prstGeom>
          <a:no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4" name="文本框 3"/>
          <p:cNvSpPr txBox="1"/>
          <p:nvPr/>
        </p:nvSpPr>
        <p:spPr>
          <a:xfrm>
            <a:off x="1143635" y="2948305"/>
            <a:ext cx="1842135" cy="365760"/>
          </a:xfrm>
          <a:prstGeom prst="rect">
            <a:avLst/>
          </a:prstGeom>
          <a:solidFill>
            <a:schemeClr val="accent1"/>
          </a:solidFill>
        </p:spPr>
        <p:txBody>
          <a:bodyPr wrap="square" rtlCol="0">
            <a:spAutoFit/>
          </a:bodyPr>
          <a:lstStyle/>
          <a:p>
            <a:pPr algn="ctr"/>
            <a:r>
              <a:rPr lang="zh-CN" altLang="en-US"/>
              <a:t>社会价值</a:t>
            </a:r>
            <a:endParaRPr lang="zh-CN" altLang="en-US"/>
          </a:p>
        </p:txBody>
      </p:sp>
      <p:sp>
        <p:nvSpPr>
          <p:cNvPr id="7" name="文本框 6"/>
          <p:cNvSpPr txBox="1"/>
          <p:nvPr/>
        </p:nvSpPr>
        <p:spPr>
          <a:xfrm>
            <a:off x="5805170" y="2948305"/>
            <a:ext cx="1842135" cy="365760"/>
          </a:xfrm>
          <a:prstGeom prst="rect">
            <a:avLst/>
          </a:prstGeom>
          <a:solidFill>
            <a:schemeClr val="accent1"/>
          </a:solidFill>
        </p:spPr>
        <p:txBody>
          <a:bodyPr wrap="square" rtlCol="0">
            <a:spAutoFit/>
          </a:bodyPr>
          <a:lstStyle/>
          <a:p>
            <a:pPr algn="ctr"/>
            <a:r>
              <a:rPr lang="zh-CN" altLang="en-US"/>
              <a:t>商业价值</a:t>
            </a:r>
            <a:endParaRPr lang="zh-CN" altLang="en-US"/>
          </a:p>
        </p:txBody>
      </p:sp>
      <p:sp>
        <p:nvSpPr>
          <p:cNvPr id="8" name="文本框 7"/>
          <p:cNvSpPr txBox="1"/>
          <p:nvPr/>
        </p:nvSpPr>
        <p:spPr>
          <a:xfrm>
            <a:off x="3439795" y="2948305"/>
            <a:ext cx="1842135" cy="365760"/>
          </a:xfrm>
          <a:prstGeom prst="rect">
            <a:avLst/>
          </a:prstGeom>
          <a:solidFill>
            <a:schemeClr val="accent1"/>
          </a:solidFill>
        </p:spPr>
        <p:txBody>
          <a:bodyPr wrap="square" rtlCol="0">
            <a:spAutoFit/>
          </a:bodyPr>
          <a:lstStyle/>
          <a:p>
            <a:pPr algn="ctr"/>
            <a:r>
              <a:rPr lang="zh-CN" altLang="en-US"/>
              <a:t>创新价值</a:t>
            </a:r>
            <a:endParaRPr lang="zh-CN" altLang="en-US"/>
          </a:p>
        </p:txBody>
      </p:sp>
      <p:sp>
        <p:nvSpPr>
          <p:cNvPr id="9" name="文本框 8"/>
          <p:cNvSpPr txBox="1"/>
          <p:nvPr/>
        </p:nvSpPr>
        <p:spPr>
          <a:xfrm>
            <a:off x="1143000" y="3456305"/>
            <a:ext cx="1842135" cy="2837180"/>
          </a:xfrm>
          <a:prstGeom prst="rect">
            <a:avLst/>
          </a:prstGeom>
          <a:solidFill>
            <a:srgbClr val="7030A0"/>
          </a:solidFill>
        </p:spPr>
        <p:txBody>
          <a:bodyPr wrap="square" rtlCol="0">
            <a:spAutoFit/>
          </a:bodyPr>
          <a:lstStyle/>
          <a:p>
            <a:r>
              <a:rPr lang="zh-CN" altLang="en-US">
                <a:solidFill>
                  <a:schemeClr val="bg1"/>
                </a:solidFill>
              </a:rPr>
              <a:t>近来，“APEC蓝”一直是人们关注的热词，可见人们对于空气环境问题的关注。做好区域大气环境监测预报工作有助于环境改善关系人们福祉。</a:t>
            </a:r>
            <a:endParaRPr lang="zh-CN" altLang="en-US">
              <a:solidFill>
                <a:schemeClr val="bg1"/>
              </a:solidFill>
            </a:endParaRPr>
          </a:p>
          <a:p>
            <a:endParaRPr lang="zh-CN" altLang="en-US"/>
          </a:p>
        </p:txBody>
      </p:sp>
      <p:sp>
        <p:nvSpPr>
          <p:cNvPr id="19" name="文本框 18"/>
          <p:cNvSpPr txBox="1"/>
          <p:nvPr/>
        </p:nvSpPr>
        <p:spPr>
          <a:xfrm>
            <a:off x="3439160" y="3456305"/>
            <a:ext cx="1842135" cy="2834640"/>
          </a:xfrm>
          <a:prstGeom prst="rect">
            <a:avLst/>
          </a:prstGeom>
          <a:solidFill>
            <a:srgbClr val="7030A0"/>
          </a:solidFill>
        </p:spPr>
        <p:txBody>
          <a:bodyPr wrap="square" rtlCol="0">
            <a:spAutoFit/>
          </a:bodyPr>
          <a:lstStyle/>
          <a:p>
            <a:r>
              <a:rPr lang="zh-CN" altLang="en-US">
                <a:solidFill>
                  <a:schemeClr val="bg1"/>
                </a:solidFill>
              </a:rPr>
              <a:t>智能终端设备的研发和创新有利于物联网技术的发展和科技的进步。让互联网成为驱动创新的力量。</a:t>
            </a:r>
            <a:endParaRPr lang="zh-CN" altLang="en-US">
              <a:solidFill>
                <a:schemeClr val="bg1"/>
              </a:solidFill>
            </a:endParaRPr>
          </a:p>
          <a:p>
            <a:endParaRPr lang="zh-CN" altLang="en-US">
              <a:solidFill>
                <a:schemeClr val="bg1"/>
              </a:solidFill>
            </a:endParaRPr>
          </a:p>
          <a:p>
            <a:endParaRPr lang="zh-CN" altLang="en-US"/>
          </a:p>
          <a:p>
            <a:endParaRPr lang="zh-CN" altLang="en-US"/>
          </a:p>
        </p:txBody>
      </p:sp>
      <p:sp>
        <p:nvSpPr>
          <p:cNvPr id="23" name="文本框 22"/>
          <p:cNvSpPr txBox="1"/>
          <p:nvPr/>
        </p:nvSpPr>
        <p:spPr>
          <a:xfrm>
            <a:off x="5802630" y="3456305"/>
            <a:ext cx="1842135" cy="2834640"/>
          </a:xfrm>
          <a:prstGeom prst="rect">
            <a:avLst/>
          </a:prstGeom>
          <a:solidFill>
            <a:srgbClr val="7030A0"/>
          </a:solidFill>
        </p:spPr>
        <p:txBody>
          <a:bodyPr wrap="square" rtlCol="0">
            <a:spAutoFit/>
          </a:bodyPr>
          <a:lstStyle/>
          <a:p>
            <a:r>
              <a:rPr lang="zh-CN" altLang="en-US">
                <a:solidFill>
                  <a:schemeClr val="bg1"/>
                </a:solidFill>
              </a:rPr>
              <a:t>空气环境的监测和报警有很多应用，本来就有很多商业价值。对于园区废气处理是否达标、安防、景点环境监测、交通道路的大气环境监测与处理等。</a:t>
            </a:r>
            <a:endParaRPr lang="zh-CN" altLang="en-US">
              <a:solidFill>
                <a:schemeClr val="bg1"/>
              </a:solidFill>
            </a:endParaRPr>
          </a:p>
        </p:txBody>
      </p:sp>
      <p:sp>
        <p:nvSpPr>
          <p:cNvPr id="22" name="文本框 12"/>
          <p:cNvSpPr txBox="1"/>
          <p:nvPr/>
        </p:nvSpPr>
        <p:spPr>
          <a:xfrm>
            <a:off x="4008746" y="1309406"/>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24" name="文本框 12"/>
          <p:cNvSpPr txBox="1"/>
          <p:nvPr/>
        </p:nvSpPr>
        <p:spPr>
          <a:xfrm>
            <a:off x="7411076" y="1273845"/>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smtClean="0">
              <a:latin typeface="华文楷体" panose="02010600040101010101" pitchFamily="2" charset="-122"/>
              <a:ea typeface="华文楷体" panose="02010600040101010101" pitchFamily="2" charset="-122"/>
            </a:endParaRPr>
          </a:p>
        </p:txBody>
      </p:sp>
      <p:sp>
        <p:nvSpPr>
          <p:cNvPr id="27" name="TextBox 30"/>
          <p:cNvSpPr txBox="1"/>
          <p:nvPr/>
        </p:nvSpPr>
        <p:spPr>
          <a:xfrm>
            <a:off x="653415" y="2059940"/>
            <a:ext cx="609727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大气环境智能监测终端报警系统的市场调研</a:t>
            </a:r>
            <a:endParaRPr lang="zh-CN" altLang="en-US" sz="2400" b="1" dirty="0">
              <a:solidFill>
                <a:schemeClr val="tx1">
                  <a:lumMod val="75000"/>
                  <a:lumOff val="25000"/>
                </a:schemeClr>
              </a:solidFill>
              <a:ea typeface="华文楷体" panose="02010600040101010101" pitchFamily="2" charset="-122"/>
              <a:sym typeface="+mn-ea"/>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1"/>
          <a:stretch>
            <a:fillRect/>
          </a:stretch>
        </p:blipFill>
        <p:spPr>
          <a:xfrm>
            <a:off x="163195" y="269875"/>
            <a:ext cx="3209290" cy="809625"/>
          </a:xfrm>
          <a:prstGeom prst="rect">
            <a:avLst/>
          </a:prstGeom>
        </p:spPr>
      </p:pic>
      <p:sp>
        <p:nvSpPr>
          <p:cNvPr id="18" name="任意多边形 17"/>
          <p:cNvSpPr/>
          <p:nvPr/>
        </p:nvSpPr>
        <p:spPr>
          <a:xfrm>
            <a:off x="837565" y="2936240"/>
            <a:ext cx="3032125" cy="2441575"/>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0" algn="l" defTabSz="914400" rtl="0" eaLnBrk="1" latinLnBrk="0" hangingPunct="1">
              <a:lnSpc>
                <a:spcPct val="90000"/>
              </a:lnSpc>
              <a:spcBef>
                <a:spcPct val="0"/>
              </a:spcBef>
              <a:spcAft>
                <a:spcPct val="15000"/>
              </a:spcAft>
              <a:buNone/>
            </a:pPr>
            <a:r>
              <a:rPr lang="zh-CN" altLang="en-US">
                <a:solidFill>
                  <a:schemeClr val="tx1"/>
                </a:solidFill>
                <a:latin typeface="+mj-ea"/>
                <a:ea typeface="+mj-ea"/>
                <a:sym typeface="+mn-ea"/>
              </a:rPr>
              <a:t>国外</a:t>
            </a:r>
            <a:endParaRPr lang="zh-CN" altLang="en-US" kern="1200" dirty="0" smtClean="0">
              <a:solidFill>
                <a:schemeClr val="tx1"/>
              </a:solidFill>
              <a:latin typeface="+mj-ea"/>
              <a:ea typeface="+mj-ea"/>
              <a:sym typeface="+mn-ea"/>
            </a:endParaRPr>
          </a:p>
          <a:p>
            <a:pPr marL="0" lvl="1" indent="-228600" algn="l" defTabSz="914400" rtl="0" eaLnBrk="1" latinLnBrk="0" hangingPunct="1">
              <a:lnSpc>
                <a:spcPct val="90000"/>
              </a:lnSpc>
              <a:spcBef>
                <a:spcPct val="0"/>
              </a:spcBef>
              <a:spcAft>
                <a:spcPct val="15000"/>
              </a:spcAft>
              <a:buChar char="•"/>
            </a:pPr>
            <a:r>
              <a:rPr lang="zh-CN" altLang="en-US">
                <a:solidFill>
                  <a:schemeClr val="tx1"/>
                </a:solidFill>
                <a:latin typeface="+mj-ea"/>
                <a:ea typeface="+mj-ea"/>
                <a:sym typeface="+mn-ea"/>
              </a:rPr>
              <a:t>空气环境监测普遍化、自动化、标准化，市场占有率高</a:t>
            </a:r>
            <a:endParaRPr lang="zh-CN" altLang="en-US">
              <a:solidFill>
                <a:schemeClr val="tx1"/>
              </a:solidFill>
              <a:latin typeface="+mj-ea"/>
              <a:ea typeface="+mj-ea"/>
              <a:sym typeface="+mn-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产品技术成熟，利润丰厚</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指标符合国际标准，灵敏度高</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实时管理和维护，可扩展性好</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endParaRPr lang="zh-CN" altLang="en-US" kern="1200" dirty="0">
              <a:solidFill>
                <a:schemeClr val="tx1">
                  <a:lumMod val="75000"/>
                  <a:lumOff val="25000"/>
                </a:schemeClr>
              </a:solidFill>
              <a:latin typeface="+mj-ea"/>
              <a:ea typeface="+mj-ea"/>
            </a:endParaRPr>
          </a:p>
        </p:txBody>
      </p:sp>
      <p:sp>
        <p:nvSpPr>
          <p:cNvPr id="19" name="任意多边形 18"/>
          <p:cNvSpPr/>
          <p:nvPr/>
        </p:nvSpPr>
        <p:spPr>
          <a:xfrm>
            <a:off x="5377180" y="2936240"/>
            <a:ext cx="3032125" cy="2244090"/>
          </a:xfrm>
          <a:custGeom>
            <a:avLst/>
            <a:gdLst>
              <a:gd name="connsiteX0" fmla="*/ 0 w 5803941"/>
              <a:gd name="connsiteY0" fmla="*/ 0 h 893013"/>
              <a:gd name="connsiteX1" fmla="*/ 5803941 w 5803941"/>
              <a:gd name="connsiteY1" fmla="*/ 0 h 893013"/>
              <a:gd name="connsiteX2" fmla="*/ 5803941 w 5803941"/>
              <a:gd name="connsiteY2" fmla="*/ 893013 h 893013"/>
              <a:gd name="connsiteX3" fmla="*/ 0 w 5803941"/>
              <a:gd name="connsiteY3" fmla="*/ 893013 h 893013"/>
              <a:gd name="connsiteX4" fmla="*/ 0 w 5803941"/>
              <a:gd name="connsiteY4" fmla="*/ 0 h 89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41" h="893013">
                <a:moveTo>
                  <a:pt x="0" y="0"/>
                </a:moveTo>
                <a:lnTo>
                  <a:pt x="5803941" y="0"/>
                </a:lnTo>
                <a:lnTo>
                  <a:pt x="5803941" y="893013"/>
                </a:lnTo>
                <a:lnTo>
                  <a:pt x="0" y="8930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t" anchorCtr="0">
            <a:noAutofit/>
          </a:bodyPr>
          <a:lstStyle/>
          <a:p>
            <a:pPr marL="0" lvl="1" indent="0" algn="l" defTabSz="914400" rtl="0" eaLnBrk="1" latinLnBrk="0" hangingPunct="1">
              <a:lnSpc>
                <a:spcPct val="90000"/>
              </a:lnSpc>
              <a:spcBef>
                <a:spcPct val="0"/>
              </a:spcBef>
              <a:spcAft>
                <a:spcPct val="15000"/>
              </a:spcAft>
              <a:buNone/>
            </a:pPr>
            <a:r>
              <a:rPr lang="zh-CN" altLang="en-US">
                <a:solidFill>
                  <a:schemeClr val="tx1"/>
                </a:solidFill>
                <a:latin typeface="+mj-ea"/>
                <a:ea typeface="+mj-ea"/>
                <a:sym typeface="+mn-ea"/>
              </a:rPr>
              <a:t>国内</a:t>
            </a:r>
            <a:endParaRPr lang="zh-CN" altLang="en-US" kern="1200" dirty="0" smtClean="0">
              <a:solidFill>
                <a:schemeClr val="tx1"/>
              </a:solidFill>
              <a:latin typeface="+mj-ea"/>
              <a:ea typeface="+mj-ea"/>
              <a:sym typeface="+mn-ea"/>
            </a:endParaRPr>
          </a:p>
          <a:p>
            <a:pPr marL="0" lvl="1" indent="-228600" algn="l" defTabSz="914400" rtl="0" eaLnBrk="1" latinLnBrk="0" hangingPunct="1">
              <a:lnSpc>
                <a:spcPct val="90000"/>
              </a:lnSpc>
              <a:spcBef>
                <a:spcPct val="0"/>
              </a:spcBef>
              <a:spcAft>
                <a:spcPct val="15000"/>
              </a:spcAft>
              <a:buChar char="•"/>
            </a:pPr>
            <a:r>
              <a:rPr lang="zh-CN" altLang="en-US">
                <a:solidFill>
                  <a:schemeClr val="tx1"/>
                </a:solidFill>
                <a:latin typeface="+mj-ea"/>
                <a:ea typeface="+mj-ea"/>
                <a:sym typeface="+mn-ea"/>
              </a:rPr>
              <a:t>目前气象站使用的产品价格高，体积大，与国外的产品有一定差距，市场占有率低</a:t>
            </a:r>
            <a:endParaRPr lang="zh-CN" altLang="en-US">
              <a:solidFill>
                <a:schemeClr val="tx1"/>
              </a:solidFill>
              <a:latin typeface="+mj-ea"/>
              <a:ea typeface="+mj-ea"/>
              <a:sym typeface="+mn-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技术落后，缺乏创新</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质量不过关，灵敏度不高</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r>
              <a:rPr lang="zh-CN" altLang="en-US" kern="1200" dirty="0" smtClean="0">
                <a:solidFill>
                  <a:schemeClr val="tx1"/>
                </a:solidFill>
                <a:latin typeface="+mj-ea"/>
                <a:ea typeface="+mj-ea"/>
              </a:rPr>
              <a:t>不易扩展</a:t>
            </a:r>
            <a:endParaRPr lang="zh-CN" altLang="en-US" kern="1200" dirty="0" smtClean="0">
              <a:solidFill>
                <a:schemeClr val="tx1"/>
              </a:solidFill>
              <a:latin typeface="+mj-ea"/>
              <a:ea typeface="+mj-ea"/>
            </a:endParaRPr>
          </a:p>
          <a:p>
            <a:pPr marL="0" lvl="1" indent="-228600" algn="l" defTabSz="914400" rtl="0" eaLnBrk="1" latinLnBrk="0" hangingPunct="1">
              <a:lnSpc>
                <a:spcPct val="90000"/>
              </a:lnSpc>
              <a:spcBef>
                <a:spcPct val="0"/>
              </a:spcBef>
              <a:spcAft>
                <a:spcPct val="15000"/>
              </a:spcAft>
              <a:buChar char="•"/>
            </a:pPr>
            <a:endParaRPr lang="zh-CN" altLang="en-US" sz="1400" kern="1200" dirty="0">
              <a:solidFill>
                <a:schemeClr val="tx1">
                  <a:lumMod val="75000"/>
                  <a:lumOff val="25000"/>
                </a:schemeClr>
              </a:solidFill>
              <a:latin typeface="+mj-ea"/>
              <a:ea typeface="+mj-ea"/>
            </a:endParaRPr>
          </a:p>
        </p:txBody>
      </p:sp>
      <p:sp>
        <p:nvSpPr>
          <p:cNvPr id="14" name="文本框 12"/>
          <p:cNvSpPr txBox="1"/>
          <p:nvPr/>
        </p:nvSpPr>
        <p:spPr>
          <a:xfrm>
            <a:off x="4121636" y="1286828"/>
            <a:ext cx="1097280" cy="365760"/>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smtClean="0">
              <a:latin typeface="华文楷体" panose="02010600040101010101" pitchFamily="2" charset="-122"/>
              <a:ea typeface="华文楷体" panose="02010600040101010101" pitchFamily="2" charset="-122"/>
            </a:endParaRPr>
          </a:p>
        </p:txBody>
      </p:sp>
      <p:sp>
        <p:nvSpPr>
          <p:cNvPr id="15" name="文本框 12"/>
          <p:cNvSpPr txBox="1"/>
          <p:nvPr/>
        </p:nvSpPr>
        <p:spPr>
          <a:xfrm>
            <a:off x="7450446" y="129988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smtClean="0">
              <a:latin typeface="华文楷体" panose="02010600040101010101" pitchFamily="2" charset="-122"/>
              <a:ea typeface="华文楷体" panose="02010600040101010101" pitchFamily="2" charset="-122"/>
            </a:endParaRPr>
          </a:p>
        </p:txBody>
      </p:sp>
      <p:sp>
        <p:nvSpPr>
          <p:cNvPr id="27" name="TextBox 30"/>
          <p:cNvSpPr txBox="1"/>
          <p:nvPr/>
        </p:nvSpPr>
        <p:spPr>
          <a:xfrm>
            <a:off x="653415" y="2059940"/>
            <a:ext cx="609727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大气环境智能监测终端报警系统的市场调研</a:t>
            </a:r>
            <a:endParaRPr lang="zh-CN" altLang="en-US" sz="2400" b="1" dirty="0">
              <a:solidFill>
                <a:schemeClr val="tx1">
                  <a:lumMod val="75000"/>
                  <a:lumOff val="25000"/>
                </a:schemeClr>
              </a:solidFill>
              <a:ea typeface="华文楷体" panose="02010600040101010101" pitchFamily="2" charset="-122"/>
              <a:sym typeface="+mn-ea"/>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1"/>
          <a:stretch>
            <a:fillRect/>
          </a:stretch>
        </p:blipFill>
        <p:spPr>
          <a:xfrm>
            <a:off x="163195" y="269875"/>
            <a:ext cx="3209290" cy="809625"/>
          </a:xfrm>
          <a:prstGeom prst="rect">
            <a:avLst/>
          </a:prstGeom>
        </p:spPr>
      </p:pic>
      <p:sp>
        <p:nvSpPr>
          <p:cNvPr id="20" name="圆角矩形 19"/>
          <p:cNvSpPr/>
          <p:nvPr/>
        </p:nvSpPr>
        <p:spPr>
          <a:xfrm>
            <a:off x="739140" y="2761615"/>
            <a:ext cx="6408420" cy="3093085"/>
          </a:xfrm>
          <a:prstGeom prst="roundRect">
            <a:avLst/>
          </a:prstGeom>
          <a:solidFill>
            <a:srgbClr val="ECF6FB"/>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mj-ea"/>
                <a:ea typeface="+mn-ea"/>
                <a:cs typeface="+mn-cs"/>
              </a:rPr>
              <a:t>解决思路</a:t>
            </a:r>
            <a:r>
              <a:rPr kumimoji="0" lang="en-US" altLang="zh-CN" b="0" i="0" u="none" strike="noStrike" kern="1200" cap="none" spc="0" normalizeH="0" baseline="0" noProof="0" dirty="0">
                <a:ln>
                  <a:noFill/>
                </a:ln>
                <a:solidFill>
                  <a:schemeClr val="tx1"/>
                </a:solidFill>
                <a:effectLst/>
                <a:uLnTx/>
                <a:uFillTx/>
                <a:latin typeface="+mj-ea"/>
                <a:ea typeface="+mn-ea"/>
                <a:cs typeface="+mn-cs"/>
              </a:rPr>
              <a:t>:</a:t>
            </a:r>
            <a:endParaRPr kumimoji="0" lang="en-US" altLang="zh-CN" b="0" i="0" u="none" strike="noStrike" kern="1200" cap="none" spc="0" normalizeH="0" baseline="0" noProof="0" dirty="0">
              <a:ln>
                <a:noFill/>
              </a:ln>
              <a:solidFill>
                <a:schemeClr val="tx1"/>
              </a:solidFill>
              <a:effectLst/>
              <a:uLnTx/>
              <a:uFillTx/>
              <a:latin typeface="+mj-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mj-ea"/>
                <a:ea typeface="+mn-ea"/>
                <a:cs typeface="+mn-cs"/>
              </a:rPr>
              <a:t>通过对比能够发现国内大气环境监测缺乏规范化管理，技术落后，不集约化，不易扩展，以致市场狭小、质量低、利润低，这是面临的问题，也是一个商机。在这里，我们采用物联网技术实现信息实时监测，对空气质量预报和报警，并提供可扩展的预留接口，采用</a:t>
            </a:r>
            <a:r>
              <a:rPr kumimoji="0" lang="en-US" altLang="zh-CN" b="0" i="0" u="none" strike="noStrike" kern="1200" cap="none" spc="0" normalizeH="0" baseline="0" noProof="0" dirty="0">
                <a:ln>
                  <a:noFill/>
                </a:ln>
                <a:solidFill>
                  <a:schemeClr val="tx1"/>
                </a:solidFill>
                <a:effectLst/>
                <a:uLnTx/>
                <a:uFillTx/>
                <a:latin typeface="+mj-ea"/>
                <a:ea typeface="+mn-ea"/>
                <a:cs typeface="+mn-cs"/>
              </a:rPr>
              <a:t>361</a:t>
            </a:r>
            <a:r>
              <a:rPr kumimoji="0" lang="zh-CN" altLang="en-US" b="0" i="0" u="none" strike="noStrike" kern="1200" cap="none" spc="0" normalizeH="0" baseline="0" noProof="0" dirty="0">
                <a:ln>
                  <a:noFill/>
                </a:ln>
                <a:solidFill>
                  <a:schemeClr val="tx1"/>
                </a:solidFill>
                <a:effectLst/>
                <a:uLnTx/>
                <a:uFillTx/>
                <a:latin typeface="+mj-ea"/>
                <a:ea typeface="+mn-ea"/>
                <a:cs typeface="+mn-cs"/>
              </a:rPr>
              <a:t>不锈钢，更加耐腐蚀，可以应用在环境较恶劣的场景，对于大气环境保护、安防工程和响应国家号召具有重要作用。</a:t>
            </a:r>
            <a:endParaRPr kumimoji="0" lang="zh-CN" altLang="en-US" b="0" i="0" u="none" strike="noStrike" kern="1200" cap="none" spc="0" normalizeH="0" baseline="0" noProof="0" dirty="0">
              <a:ln>
                <a:noFill/>
              </a:ln>
              <a:solidFill>
                <a:schemeClr val="tx1"/>
              </a:solidFill>
              <a:effectLst/>
              <a:uLnTx/>
              <a:uFillTx/>
              <a:latin typeface="+mj-ea"/>
              <a:ea typeface="+mn-ea"/>
              <a:cs typeface="+mn-cs"/>
            </a:endParaRPr>
          </a:p>
        </p:txBody>
      </p:sp>
      <p:sp>
        <p:nvSpPr>
          <p:cNvPr id="14" name="文本框 12"/>
          <p:cNvSpPr txBox="1"/>
          <p:nvPr/>
        </p:nvSpPr>
        <p:spPr>
          <a:xfrm>
            <a:off x="4065191" y="1286828"/>
            <a:ext cx="1097280" cy="365760"/>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应用场景</a:t>
            </a:r>
            <a:endParaRPr lang="zh-CN" altLang="en-US" dirty="0" smtClean="0">
              <a:latin typeface="华文楷体" panose="02010600040101010101" pitchFamily="2" charset="-122"/>
              <a:ea typeface="华文楷体" panose="02010600040101010101" pitchFamily="2" charset="-122"/>
            </a:endParaRPr>
          </a:p>
        </p:txBody>
      </p:sp>
      <p:sp>
        <p:nvSpPr>
          <p:cNvPr id="15" name="文本框 12"/>
          <p:cNvSpPr txBox="1"/>
          <p:nvPr/>
        </p:nvSpPr>
        <p:spPr>
          <a:xfrm>
            <a:off x="7437746" y="128337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8577" y="1303761"/>
            <a:ext cx="1097280" cy="365760"/>
          </a:xfrm>
          <a:prstGeom prst="rect">
            <a:avLst/>
          </a:prstGeom>
          <a:solidFill>
            <a:srgbClr val="5C307D"/>
          </a:solidFill>
        </p:spPr>
        <p:txBody>
          <a:bodyPr wrap="none" rtlCol="0">
            <a:spAutoFit/>
          </a:bodyPr>
          <a:lstStyle/>
          <a:p>
            <a:pPr algn="ctr"/>
            <a:r>
              <a:rPr lang="zh-CN" altLang="en-US" dirty="0" smtClean="0">
                <a:solidFill>
                  <a:schemeClr val="bg1"/>
                </a:solidFill>
                <a:latin typeface="华文楷体" panose="02010600040101010101" pitchFamily="2" charset="-122"/>
                <a:ea typeface="华文楷体" panose="02010600040101010101" pitchFamily="2" charset="-122"/>
              </a:rPr>
              <a:t>选题背景</a:t>
            </a:r>
            <a:endParaRPr lang="zh-CN" altLang="en-US" dirty="0">
              <a:solidFill>
                <a:schemeClr val="bg1"/>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515595" y="1303761"/>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系统构成</a:t>
            </a:r>
            <a:endParaRPr lang="zh-CN" altLang="en-US"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772613" y="1303761"/>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zh-CN" dirty="0" smtClean="0">
              <a:latin typeface="华文楷体" panose="02010600040101010101" pitchFamily="2" charset="-122"/>
              <a:ea typeface="华文楷体" panose="02010600040101010101" pitchFamily="2" charset="-122"/>
            </a:endParaRPr>
          </a:p>
        </p:txBody>
      </p:sp>
      <p:sp>
        <p:nvSpPr>
          <p:cNvPr id="27" name="TextBox 30"/>
          <p:cNvSpPr txBox="1"/>
          <p:nvPr/>
        </p:nvSpPr>
        <p:spPr>
          <a:xfrm>
            <a:off x="653415" y="1908810"/>
            <a:ext cx="6162675" cy="640080"/>
          </a:xfrm>
          <a:prstGeom prst="rect">
            <a:avLst/>
          </a:prstGeom>
          <a:noFill/>
          <a:ln>
            <a:noFill/>
          </a:ln>
        </p:spPr>
        <p:txBody>
          <a:bodyPr wrap="square" rtlCol="0">
            <a:spAutoFit/>
          </a:bodyPr>
          <a:lstStyle/>
          <a:p>
            <a:pPr marL="0" lvl="1" indent="0" algn="l" defTabSz="914400" rtl="0" fontAlgn="auto">
              <a:lnSpc>
                <a:spcPct val="150000"/>
              </a:lnSpc>
              <a:spcBef>
                <a:spcPct val="0"/>
              </a:spcBef>
              <a:spcAft>
                <a:spcPts val="0"/>
              </a:spcAft>
              <a:buNone/>
            </a:pPr>
            <a:r>
              <a:rPr lang="zh-CN" altLang="en-US" sz="2400" b="1" dirty="0">
                <a:solidFill>
                  <a:schemeClr val="tx1">
                    <a:lumMod val="75000"/>
                    <a:lumOff val="25000"/>
                  </a:schemeClr>
                </a:solidFill>
                <a:ea typeface="华文楷体" panose="02010600040101010101" pitchFamily="2" charset="-122"/>
                <a:sym typeface="+mn-ea"/>
              </a:rPr>
              <a:t>案例：六合一空气检测报警器</a:t>
            </a:r>
            <a:endParaRPr lang="zh-CN" altLang="en-US" sz="2400" b="1" dirty="0">
              <a:solidFill>
                <a:schemeClr val="tx1">
                  <a:lumMod val="75000"/>
                  <a:lumOff val="25000"/>
                </a:schemeClr>
              </a:solidFill>
              <a:ea typeface="华文楷体" panose="02010600040101010101" pitchFamily="2" charset="-122"/>
              <a:sym typeface="+mn-ea"/>
            </a:endParaRPr>
          </a:p>
        </p:txBody>
      </p:sp>
      <p:sp>
        <p:nvSpPr>
          <p:cNvPr id="28" name="矩形 27"/>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4724579" y="6342744"/>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
          <p:cNvPicPr>
            <a:picLocks noChangeAspect="1"/>
          </p:cNvPicPr>
          <p:nvPr/>
        </p:nvPicPr>
        <p:blipFill>
          <a:blip r:embed="rId1"/>
          <a:stretch>
            <a:fillRect/>
          </a:stretch>
        </p:blipFill>
        <p:spPr>
          <a:xfrm>
            <a:off x="163195" y="269875"/>
            <a:ext cx="3209290" cy="809625"/>
          </a:xfrm>
          <a:prstGeom prst="rect">
            <a:avLst/>
          </a:prstGeom>
        </p:spPr>
      </p:pic>
      <p:sp>
        <p:nvSpPr>
          <p:cNvPr id="4" name="文本框 3"/>
          <p:cNvSpPr txBox="1"/>
          <p:nvPr/>
        </p:nvSpPr>
        <p:spPr>
          <a:xfrm>
            <a:off x="753745" y="2737485"/>
            <a:ext cx="8134985" cy="1737360"/>
          </a:xfrm>
          <a:prstGeom prst="rect">
            <a:avLst/>
          </a:prstGeom>
          <a:noFill/>
        </p:spPr>
        <p:txBody>
          <a:bodyPr wrap="square" rtlCol="0">
            <a:spAutoFit/>
          </a:bodyPr>
          <a:lstStyle/>
          <a:p>
            <a:r>
              <a:rPr lang="zh-CN" altLang="en-US"/>
              <a:t>小张是南京扬子石化的一名员工，扬子公司历史悠久，但各种设备老化，造成严重的空气污染和可燃气体泄漏，大量粉尘影响机器运转和人员健康，存在安全隐患。近年来扬子公司对排放废气和老化的设备进行改造，问题得到了有效改善。为了防微杜渐，对区域的大气环境进行了实时监测和报警，可以同时监测</a:t>
            </a:r>
            <a:r>
              <a:rPr lang="en-US" altLang="zh-CN"/>
              <a:t>6-8</a:t>
            </a:r>
            <a:r>
              <a:rPr lang="zh-CN" altLang="en-US"/>
              <a:t>种污染气体，能实现待测气体的切换，以便能采取有效措施预防环境污染和突发事件的发生。</a:t>
            </a:r>
            <a:endParaRPr lang="zh-CN" altLang="en-US"/>
          </a:p>
        </p:txBody>
      </p:sp>
      <p:pic>
        <p:nvPicPr>
          <p:cNvPr id="18" name="图片 17" descr="201404101012291927739"/>
          <p:cNvPicPr>
            <a:picLocks noChangeAspect="1"/>
          </p:cNvPicPr>
          <p:nvPr/>
        </p:nvPicPr>
        <p:blipFill>
          <a:blip r:embed="rId2"/>
          <a:stretch>
            <a:fillRect/>
          </a:stretch>
        </p:blipFill>
        <p:spPr>
          <a:xfrm>
            <a:off x="5838825" y="4501515"/>
            <a:ext cx="2628265" cy="1752600"/>
          </a:xfrm>
          <a:prstGeom prst="rect">
            <a:avLst/>
          </a:prstGeom>
        </p:spPr>
      </p:pic>
      <p:pic>
        <p:nvPicPr>
          <p:cNvPr id="19" name="图片 18" descr="2011324103034856"/>
          <p:cNvPicPr>
            <a:picLocks noChangeAspect="1"/>
          </p:cNvPicPr>
          <p:nvPr/>
        </p:nvPicPr>
        <p:blipFill>
          <a:blip r:embed="rId3"/>
          <a:stretch>
            <a:fillRect/>
          </a:stretch>
        </p:blipFill>
        <p:spPr>
          <a:xfrm>
            <a:off x="922020" y="4501515"/>
            <a:ext cx="1845310" cy="1752600"/>
          </a:xfrm>
          <a:prstGeom prst="rect">
            <a:avLst/>
          </a:prstGeom>
        </p:spPr>
      </p:pic>
      <p:pic>
        <p:nvPicPr>
          <p:cNvPr id="20" name="图片 19" descr="u=3591650247,3628402537&amp;fm=23&amp;gp=0"/>
          <p:cNvPicPr>
            <a:picLocks noChangeAspect="1"/>
          </p:cNvPicPr>
          <p:nvPr/>
        </p:nvPicPr>
        <p:blipFill>
          <a:blip r:embed="rId4"/>
          <a:stretch>
            <a:fillRect/>
          </a:stretch>
        </p:blipFill>
        <p:spPr>
          <a:xfrm>
            <a:off x="2981325" y="4493260"/>
            <a:ext cx="2641600" cy="1760855"/>
          </a:xfrm>
          <a:prstGeom prst="rect">
            <a:avLst/>
          </a:prstGeom>
        </p:spPr>
      </p:pic>
      <p:sp>
        <p:nvSpPr>
          <p:cNvPr id="16" name="文本框 12"/>
          <p:cNvSpPr txBox="1"/>
          <p:nvPr/>
        </p:nvSpPr>
        <p:spPr>
          <a:xfrm>
            <a:off x="4099057" y="1298116"/>
            <a:ext cx="1097280" cy="365760"/>
          </a:xfrm>
          <a:prstGeom prst="rect">
            <a:avLst/>
          </a:prstGeom>
          <a:noFill/>
        </p:spPr>
        <p:txBody>
          <a:bodyPr wrap="none" rtlCol="0">
            <a:spAutoFit/>
          </a:bodyPr>
          <a:lstStyle/>
          <a:p>
            <a:pPr algn="ctr"/>
            <a:r>
              <a:rPr lang="zh-CN" altLang="zh-CN" dirty="0" smtClean="0">
                <a:latin typeface="华文楷体" panose="02010600040101010101" pitchFamily="2" charset="-122"/>
                <a:ea typeface="华文楷体" panose="02010600040101010101" pitchFamily="2" charset="-122"/>
              </a:rPr>
              <a:t>应用场景</a:t>
            </a:r>
            <a:endParaRPr lang="zh-CN" altLang="zh-CN" dirty="0" smtClean="0">
              <a:latin typeface="华文楷体" panose="02010600040101010101" pitchFamily="2" charset="-122"/>
              <a:ea typeface="华文楷体" panose="02010600040101010101" pitchFamily="2" charset="-122"/>
            </a:endParaRPr>
          </a:p>
        </p:txBody>
      </p:sp>
      <p:sp>
        <p:nvSpPr>
          <p:cNvPr id="17" name="文本框 12"/>
          <p:cNvSpPr txBox="1"/>
          <p:nvPr/>
        </p:nvSpPr>
        <p:spPr>
          <a:xfrm>
            <a:off x="7279631"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36"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10" y="0"/>
            <a:ext cx="914681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3648" y="1201003"/>
            <a:ext cx="914681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810" y="6640831"/>
            <a:ext cx="9146810" cy="21716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53219" y="1303761"/>
            <a:ext cx="1107996" cy="369332"/>
          </a:xfrm>
          <a:prstGeom prst="rect">
            <a:avLst/>
          </a:prstGeom>
          <a:noFill/>
        </p:spPr>
        <p:txBody>
          <a:bodyPr wrap="none" rtlCol="0">
            <a:spAutoFit/>
          </a:bodyPr>
          <a:lstStyle>
            <a:defPPr>
              <a:defRPr lang="zh-CN"/>
            </a:defPPr>
            <a:lvl1pPr algn="ctr">
              <a:defRPr>
                <a:latin typeface="华文楷体" panose="02010600040101010101" pitchFamily="2" charset="-122"/>
                <a:ea typeface="华文楷体" panose="02010600040101010101" pitchFamily="2" charset="-122"/>
              </a:defRPr>
            </a:lvl1pPr>
          </a:lstStyle>
          <a:p>
            <a:r>
              <a:rPr lang="zh-CN" altLang="en-US" dirty="0"/>
              <a:t>课题背景</a:t>
            </a:r>
            <a:endParaRPr lang="zh-CN" altLang="en-US" dirty="0"/>
          </a:p>
        </p:txBody>
      </p:sp>
      <p:sp>
        <p:nvSpPr>
          <p:cNvPr id="12" name="文本框 11"/>
          <p:cNvSpPr txBox="1"/>
          <p:nvPr/>
        </p:nvSpPr>
        <p:spPr>
          <a:xfrm>
            <a:off x="1515595" y="1303761"/>
            <a:ext cx="1097280" cy="365760"/>
          </a:xfrm>
          <a:prstGeom prst="rect">
            <a:avLst/>
          </a:prstGeom>
          <a:solidFill>
            <a:srgbClr val="5C307D"/>
          </a:solidFill>
        </p:spPr>
        <p:txBody>
          <a:bodyPr wrap="none" rtlCol="0">
            <a:spAutoFit/>
          </a:bodyPr>
          <a:lstStyle>
            <a:defPPr>
              <a:defRPr lang="zh-CN"/>
            </a:defPPr>
            <a:lvl1pPr algn="ctr">
              <a:defRPr>
                <a:solidFill>
                  <a:schemeClr val="bg1"/>
                </a:solidFill>
                <a:latin typeface="华文楷体" panose="02010600040101010101" pitchFamily="2" charset="-122"/>
                <a:ea typeface="华文楷体" panose="02010600040101010101" pitchFamily="2" charset="-122"/>
              </a:defRPr>
            </a:lvl1pPr>
          </a:lstStyle>
          <a:p>
            <a:r>
              <a:rPr lang="zh-CN" altLang="en-US" dirty="0"/>
              <a:t>系统构成</a:t>
            </a:r>
            <a:endParaRPr lang="zh-CN" altLang="en-US" dirty="0"/>
          </a:p>
        </p:txBody>
      </p:sp>
      <p:sp>
        <p:nvSpPr>
          <p:cNvPr id="13" name="文本框 12"/>
          <p:cNvSpPr txBox="1"/>
          <p:nvPr/>
        </p:nvSpPr>
        <p:spPr>
          <a:xfrm>
            <a:off x="2772613" y="1303761"/>
            <a:ext cx="1107996"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系统简介</a:t>
            </a:r>
            <a:endParaRPr lang="zh-CN" altLang="en-US" dirty="0">
              <a:latin typeface="华文楷体" panose="02010600040101010101" pitchFamily="2" charset="-122"/>
              <a:ea typeface="华文楷体" panose="02010600040101010101" pitchFamily="2" charset="-122"/>
            </a:endParaRPr>
          </a:p>
        </p:txBody>
      </p:sp>
      <p:sp>
        <p:nvSpPr>
          <p:cNvPr id="31" name="TextBox 29"/>
          <p:cNvSpPr txBox="1"/>
          <p:nvPr/>
        </p:nvSpPr>
        <p:spPr>
          <a:xfrm>
            <a:off x="422910" y="2845435"/>
            <a:ext cx="8310880" cy="1463040"/>
          </a:xfrm>
          <a:prstGeom prst="rect">
            <a:avLst/>
          </a:prstGeom>
          <a:noFill/>
        </p:spPr>
        <p:txBody>
          <a:bodyPr wrap="square" rtlCol="0">
            <a:spAutoFit/>
          </a:bodyPr>
          <a:lstStyle/>
          <a:p>
            <a:pPr marL="0" lvl="1" indent="-228600" algn="l" defTabSz="914400" rtl="0" fontAlgn="auto">
              <a:lnSpc>
                <a:spcPct val="150000"/>
              </a:lnSpc>
              <a:spcAft>
                <a:spcPts val="0"/>
              </a:spcAft>
              <a:buChar char="•"/>
            </a:pPr>
            <a:r>
              <a:rPr lang="zh-CN" altLang="en-US" sz="2000" dirty="0">
                <a:solidFill>
                  <a:schemeClr val="tx1"/>
                </a:solidFill>
                <a:uFillTx/>
                <a:latin typeface="+mj-ea"/>
                <a:ea typeface="宋体" panose="02010600030101010101" pitchFamily="2" charset="-122"/>
                <a:sym typeface="+mn-ea"/>
              </a:rPr>
              <a:t>大气环境智能监测终端</a:t>
            </a:r>
            <a:r>
              <a:rPr lang="zh-CN" altLang="en-US" sz="1800" dirty="0">
                <a:solidFill>
                  <a:schemeClr val="tx1"/>
                </a:solidFill>
                <a:uFillTx/>
                <a:latin typeface="华文楷体" panose="02010600040101010101" pitchFamily="2" charset="-122"/>
                <a:ea typeface="宋体" panose="02010600030101010101" pitchFamily="2" charset="-122"/>
                <a:sym typeface="+mn-ea"/>
              </a:rPr>
              <a:t>报警</a:t>
            </a:r>
            <a:r>
              <a:rPr lang="zh-CN" altLang="en-US" sz="2000" dirty="0">
                <a:solidFill>
                  <a:schemeClr val="tx1"/>
                </a:solidFill>
                <a:uFillTx/>
                <a:latin typeface="+mj-ea"/>
                <a:ea typeface="宋体" panose="02010600030101010101" pitchFamily="2" charset="-122"/>
                <a:sym typeface="+mn-ea"/>
              </a:rPr>
              <a:t>系统的建设目标 </a:t>
            </a:r>
            <a:endParaRPr lang="zh-CN" altLang="en-US" sz="2000" u="sng" dirty="0">
              <a:solidFill>
                <a:schemeClr val="tx1"/>
              </a:solidFill>
              <a:uFillTx/>
              <a:latin typeface="+mj-ea"/>
              <a:ea typeface="宋体" panose="02010600030101010101" pitchFamily="2" charset="-122"/>
              <a:sym typeface="+mn-ea"/>
            </a:endParaRPr>
          </a:p>
          <a:p>
            <a:pPr marL="0" lvl="1" indent="-228600" algn="l" defTabSz="914400" rtl="0" fontAlgn="auto">
              <a:lnSpc>
                <a:spcPct val="150000"/>
              </a:lnSpc>
              <a:spcAft>
                <a:spcPts val="0"/>
              </a:spcAft>
              <a:buChar char="•"/>
            </a:pPr>
            <a:r>
              <a:rPr lang="zh-CN" altLang="en-US" sz="2000" dirty="0">
                <a:solidFill>
                  <a:schemeClr val="tx1"/>
                </a:solidFill>
                <a:uFillTx/>
                <a:latin typeface="+mj-ea"/>
                <a:ea typeface="宋体" panose="02010600030101010101" pitchFamily="2" charset="-122"/>
                <a:sym typeface="+mn-ea"/>
              </a:rPr>
              <a:t>大气环境智能监测终端报警系统的系统构成</a:t>
            </a:r>
            <a:endParaRPr lang="zh-CN" altLang="en-US" sz="2000" dirty="0">
              <a:solidFill>
                <a:schemeClr val="tx1"/>
              </a:solidFill>
              <a:uFillTx/>
              <a:latin typeface="+mj-ea"/>
              <a:ea typeface="宋体" panose="02010600030101010101" pitchFamily="2" charset="-122"/>
              <a:sym typeface="+mn-ea"/>
            </a:endParaRPr>
          </a:p>
          <a:p>
            <a:pPr marL="0" lvl="1" indent="0" algn="l" defTabSz="914400" rtl="0" fontAlgn="auto">
              <a:lnSpc>
                <a:spcPct val="150000"/>
              </a:lnSpc>
              <a:spcAft>
                <a:spcPts val="0"/>
              </a:spcAft>
              <a:buNone/>
            </a:pPr>
            <a:endParaRPr lang="zh-CN" altLang="en-US" sz="2000" dirty="0">
              <a:solidFill>
                <a:schemeClr val="tx1"/>
              </a:solidFill>
              <a:uFillTx/>
              <a:latin typeface="+mj-ea"/>
              <a:ea typeface="宋体" panose="02010600030101010101" pitchFamily="2" charset="-122"/>
              <a:sym typeface="+mn-ea"/>
            </a:endParaRPr>
          </a:p>
        </p:txBody>
      </p:sp>
      <p:cxnSp>
        <p:nvCxnSpPr>
          <p:cNvPr id="5" name="直接连接符 4"/>
          <p:cNvCxnSpPr/>
          <p:nvPr/>
        </p:nvCxnSpPr>
        <p:spPr>
          <a:xfrm>
            <a:off x="382137" y="5952840"/>
            <a:ext cx="399879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TextBox 30"/>
          <p:cNvSpPr txBox="1"/>
          <p:nvPr/>
        </p:nvSpPr>
        <p:spPr>
          <a:xfrm>
            <a:off x="653415" y="2078990"/>
            <a:ext cx="6682740" cy="457200"/>
          </a:xfrm>
          <a:prstGeom prst="rect">
            <a:avLst/>
          </a:prstGeom>
          <a:noFill/>
          <a:ln>
            <a:noFill/>
          </a:ln>
        </p:spPr>
        <p:txBody>
          <a:bodyPr wrap="square" rtlCol="0">
            <a:spAutoFit/>
          </a:bodyPr>
          <a:lstStyle/>
          <a:p>
            <a:r>
              <a:rPr lang="zh-CN" altLang="en-US" sz="2400" b="1" dirty="0">
                <a:solidFill>
                  <a:schemeClr val="tx1">
                    <a:lumMod val="75000"/>
                    <a:lumOff val="25000"/>
                  </a:schemeClr>
                </a:solidFill>
                <a:ea typeface="华文楷体" panose="02010600040101010101" pitchFamily="2" charset="-122"/>
                <a:sym typeface="+mn-ea"/>
              </a:rPr>
              <a:t>大气环境智能监测终端报警系统的系统构成</a:t>
            </a:r>
            <a:endParaRPr lang="zh-CN" altLang="en-US" sz="2400" b="1" dirty="0">
              <a:solidFill>
                <a:schemeClr val="tx1">
                  <a:lumMod val="75000"/>
                  <a:lumOff val="25000"/>
                </a:schemeClr>
              </a:solidFill>
              <a:ea typeface="华文楷体" panose="02010600040101010101" pitchFamily="2" charset="-122"/>
            </a:endParaRPr>
          </a:p>
        </p:txBody>
      </p:sp>
      <p:sp>
        <p:nvSpPr>
          <p:cNvPr id="36" name="矩形 35"/>
          <p:cNvSpPr/>
          <p:nvPr/>
        </p:nvSpPr>
        <p:spPr>
          <a:xfrm>
            <a:off x="382137" y="2172551"/>
            <a:ext cx="271078" cy="271078"/>
          </a:xfrm>
          <a:prstGeom prst="rect">
            <a:avLst/>
          </a:prstGeom>
          <a:solidFill>
            <a:schemeClr val="bg1">
              <a:lumMod val="75000"/>
            </a:schemeClr>
          </a:solidFill>
          <a:ln>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logo"/>
          <p:cNvPicPr>
            <a:picLocks noChangeAspect="1"/>
          </p:cNvPicPr>
          <p:nvPr/>
        </p:nvPicPr>
        <p:blipFill>
          <a:blip r:embed="rId1"/>
          <a:stretch>
            <a:fillRect/>
          </a:stretch>
        </p:blipFill>
        <p:spPr>
          <a:xfrm>
            <a:off x="137795" y="269875"/>
            <a:ext cx="3209290" cy="809625"/>
          </a:xfrm>
          <a:prstGeom prst="rect">
            <a:avLst/>
          </a:prstGeom>
        </p:spPr>
      </p:pic>
      <p:sp>
        <p:nvSpPr>
          <p:cNvPr id="14" name="文本框 12"/>
          <p:cNvSpPr txBox="1"/>
          <p:nvPr/>
        </p:nvSpPr>
        <p:spPr>
          <a:xfrm>
            <a:off x="4020036" y="1298116"/>
            <a:ext cx="10972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应用场景</a:t>
            </a:r>
            <a:endParaRPr lang="zh-CN" altLang="en-US" dirty="0">
              <a:latin typeface="华文楷体" panose="02010600040101010101" pitchFamily="2" charset="-122"/>
              <a:ea typeface="华文楷体" panose="02010600040101010101" pitchFamily="2" charset="-122"/>
            </a:endParaRPr>
          </a:p>
        </p:txBody>
      </p:sp>
      <p:sp>
        <p:nvSpPr>
          <p:cNvPr id="15" name="文本框 12"/>
          <p:cNvSpPr txBox="1"/>
          <p:nvPr/>
        </p:nvSpPr>
        <p:spPr>
          <a:xfrm>
            <a:off x="7336146" y="1303690"/>
            <a:ext cx="1107997" cy="369332"/>
          </a:xfrm>
          <a:prstGeom prst="rect">
            <a:avLst/>
          </a:prstGeom>
          <a:noFill/>
        </p:spPr>
        <p:txBody>
          <a:bodyPr wrap="none" rtlCol="0">
            <a:spAutoFit/>
          </a:bodyPr>
          <a:lstStyle/>
          <a:p>
            <a:pPr algn="ctr"/>
            <a:r>
              <a:rPr lang="zh-CN" altLang="en-US" dirty="0" smtClean="0">
                <a:latin typeface="华文楷体" panose="02010600040101010101" pitchFamily="2" charset="-122"/>
                <a:ea typeface="华文楷体" panose="02010600040101010101" pitchFamily="2" charset="-122"/>
              </a:rPr>
              <a:t>未来畅想</a:t>
            </a:r>
            <a:endParaRPr lang="zh-CN" altLang="en-US" dirty="0">
              <a:latin typeface="华文楷体" panose="02010600040101010101" pitchFamily="2" charset="-122"/>
              <a:ea typeface="华文楷体" panose="02010600040101010101" pitchFamily="2" charset="-122"/>
            </a:endParaRPr>
          </a:p>
        </p:txBody>
      </p:sp>
      <p:sp>
        <p:nvSpPr>
          <p:cNvPr id="4" name="文本框 12"/>
          <p:cNvSpPr txBox="1"/>
          <p:nvPr/>
        </p:nvSpPr>
        <p:spPr>
          <a:xfrm>
            <a:off x="5696855" y="1309405"/>
            <a:ext cx="982980" cy="365760"/>
          </a:xfrm>
          <a:prstGeom prst="rect">
            <a:avLst/>
          </a:prstGeom>
          <a:noFill/>
        </p:spPr>
        <p:txBody>
          <a:bodyPr wrap="none" rtlCol="0">
            <a:spAutoFit/>
          </a:bodyPr>
          <a:lstStyle/>
          <a:p>
            <a:pPr algn="ctr"/>
            <a:r>
              <a:rPr lang="zh-CN" altLang="en-US" dirty="0">
                <a:latin typeface="华文楷体" panose="02010600040101010101" pitchFamily="2" charset="-122"/>
                <a:ea typeface="华文楷体" panose="02010600040101010101" pitchFamily="2" charset="-122"/>
              </a:rPr>
              <a:t>产品</a:t>
            </a:r>
            <a:r>
              <a:rPr lang="en-US" altLang="zh-CN" dirty="0">
                <a:latin typeface="华文楷体" panose="02010600040101010101" pitchFamily="2" charset="-122"/>
                <a:ea typeface="华文楷体" panose="02010600040101010101" pitchFamily="2" charset="-122"/>
              </a:rPr>
              <a:t>2.0</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4668</Words>
  <Application>WPS 演示</Application>
  <PresentationFormat>全屏显示(4:3)</PresentationFormat>
  <Paragraphs>649</Paragraphs>
  <Slides>29</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华文楷体</vt:lpstr>
      <vt:lpstr>Calibri</vt:lpstr>
      <vt:lpstr>Calibri Light</vt:lpstr>
      <vt:lpstr>Wingdings</vt:lpstr>
      <vt:lpstr>黑体</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Administrator</cp:lastModifiedBy>
  <cp:revision>84</cp:revision>
  <dcterms:created xsi:type="dcterms:W3CDTF">2014-08-08T13:32:00Z</dcterms:created>
  <dcterms:modified xsi:type="dcterms:W3CDTF">2017-02-20T14:49:02Z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