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6" r:id="rId2"/>
    <p:sldId id="298" r:id="rId3"/>
    <p:sldId id="312" r:id="rId4"/>
    <p:sldId id="306" r:id="rId5"/>
    <p:sldId id="308" r:id="rId6"/>
    <p:sldId id="309" r:id="rId7"/>
    <p:sldId id="313" r:id="rId8"/>
    <p:sldId id="311" r:id="rId9"/>
    <p:sldId id="315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259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7C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35" autoAdjust="0"/>
    <p:restoredTop sz="79035" autoAdjust="0"/>
  </p:normalViewPr>
  <p:slideViewPr>
    <p:cSldViewPr snapToGrid="0" showGuides="1">
      <p:cViewPr varScale="1">
        <p:scale>
          <a:sx n="55" d="100"/>
          <a:sy n="55" d="100"/>
        </p:scale>
        <p:origin x="-300" y="-84"/>
      </p:cViewPr>
      <p:guideLst>
        <p:guide orient="horz" pos="2160"/>
        <p:guide pos="2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3025" cy="737330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8043B-0941-4E27-B705-1B9A6C66B5E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7C87F-F92A-4DA6-BF7E-BE40BD6F9E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artz-scheduler/quartz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https://github.com/quartz-scheduler/quartz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&lt;dependency&gt;</a:t>
            </a:r>
          </a:p>
          <a:p>
            <a:r>
              <a:rPr lang="en-US" altLang="zh-CN" dirty="0" smtClean="0"/>
              <a:t>    &lt;groupId&gt;org.quartz-scheduler&lt;/groupId&gt;</a:t>
            </a:r>
          </a:p>
          <a:p>
            <a:r>
              <a:rPr lang="en-US" altLang="zh-CN" dirty="0" smtClean="0"/>
              <a:t>    &lt;artifactId&gt;quartz&lt;/artifactId&gt;</a:t>
            </a:r>
          </a:p>
          <a:p>
            <a:r>
              <a:rPr lang="en-US" altLang="zh-CN" dirty="0" smtClean="0"/>
              <a:t>    &lt;version&gt;2.3.1&lt;/version&gt;</a:t>
            </a:r>
          </a:p>
          <a:p>
            <a:r>
              <a:rPr lang="en-US" altLang="zh-CN" dirty="0" smtClean="0"/>
              <a:t>&lt;/dependency&gt;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Quartz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调度一次任务，会干如下的事：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JobClass jobClass=JobDetail.getJobClass()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 jobInstance=jobClass.newInstance()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。所以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实现类，必须有一个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的无参构建方法。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jobInstance.execute(JobExecutionContext context)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JobExecutionContext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运行的上下文，可以获得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JobDetail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的信息。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：调度器。所有的调度都是由它控制。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定义触发的条件。例子中，它的类型是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SimpleTrigger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，每隔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秒中执行一次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JobDetail &amp; Job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JobDetail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定义的是任务数据，而真正的执行逻辑是在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 为什么设计成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JobDetail + Job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，不直接使用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？这是因为任务是有可能并发执行，如果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直接使用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，就会存在对同一个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实例并发访问的问题。而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JobDetail &amp; Job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方式，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sheduler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每次执行，都会根据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JobDetail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创建一个新的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实例，这样就可以规避并发访问的问题。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7C87F-F92A-4DA6-BF7E-BE40BD6F9E9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7C87F-F92A-4DA6-BF7E-BE40BD6F9E9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7C87F-F92A-4DA6-BF7E-BE40BD6F9E9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FED4B7-EC17-4BFE-8CC0-40093A54F958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FED4B7-EC17-4BFE-8CC0-40093A54F958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FED4B7-EC17-4BFE-8CC0-40093A54F958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FED4B7-EC17-4BFE-8CC0-40093A54F958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FED4B7-EC17-4BFE-8CC0-40093A54F958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FED4B7-EC17-4BFE-8CC0-40093A54F958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FED4B7-EC17-4BFE-8CC0-40093A54F958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FED4B7-EC17-4BFE-8CC0-40093A54F958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FED4B7-EC17-4BFE-8CC0-40093A54F958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FED4B7-EC17-4BFE-8CC0-40093A54F958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FED4B7-EC17-4BFE-8CC0-40093A54F958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/>
        </p:nvSpPr>
        <p:spPr>
          <a:xfrm>
            <a:off x="1524000" y="2144713"/>
            <a:ext cx="9144000" cy="827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3600" dirty="0">
              <a:solidFill>
                <a:srgbClr val="3587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994227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/>
          <p:cNvSpPr txBox="1"/>
          <p:nvPr/>
        </p:nvSpPr>
        <p:spPr>
          <a:xfrm>
            <a:off x="2994227" y="6176732"/>
            <a:ext cx="3107315" cy="369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</a:t>
            </a:r>
          </a:p>
        </p:txBody>
      </p:sp>
      <p:sp>
        <p:nvSpPr>
          <p:cNvPr id="9" name="副标题 2"/>
          <p:cNvSpPr txBox="1">
            <a:spLocks noChangeArrowheads="1"/>
          </p:cNvSpPr>
          <p:nvPr/>
        </p:nvSpPr>
        <p:spPr bwMode="auto">
          <a:xfrm>
            <a:off x="6206490" y="5906135"/>
            <a:ext cx="5993130" cy="497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</a:t>
            </a:r>
          </a:p>
        </p:txBody>
      </p:sp>
      <p:sp>
        <p:nvSpPr>
          <p:cNvPr id="2054" name="副标题 1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lstStyle/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055" name="标题 2"/>
          <p:cNvSpPr>
            <a:spLocks noGrp="1"/>
          </p:cNvSpPr>
          <p:nvPr>
            <p:ph type="ctrTitle"/>
          </p:nvPr>
        </p:nvSpPr>
        <p:spPr>
          <a:xfrm>
            <a:off x="1503363" y="838200"/>
            <a:ext cx="9144000" cy="1300163"/>
          </a:xfrm>
        </p:spPr>
        <p:txBody>
          <a:bodyPr vert="horz" wrap="square" lIns="91440" tIns="45720" rIns="91440" bIns="45720" anchor="b"/>
          <a:lstStyle/>
          <a:p>
            <a:r>
              <a:rPr lang="en-US" altLang="zh-CN" kern="1200" dirty="0" smtClean="0">
                <a:latin typeface="+mj-lt"/>
                <a:ea typeface="+mj-ea"/>
                <a:cs typeface="+mj-cs"/>
              </a:rPr>
              <a:t>Elastic Job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副标题 2"/>
          <p:cNvSpPr txBox="1">
            <a:spLocks noChangeArrowheads="1"/>
          </p:cNvSpPr>
          <p:nvPr/>
        </p:nvSpPr>
        <p:spPr bwMode="auto">
          <a:xfrm>
            <a:off x="6206490" y="6404610"/>
            <a:ext cx="5993130" cy="387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官方</a:t>
            </a:r>
            <a:r>
              <a:rPr lang="en-US" altLang="zh-CN" sz="16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QQ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交流群：806864360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712788" y="285750"/>
            <a:ext cx="11233150" cy="601663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 eaLnBrk="1" hangingPunct="1"/>
            <a:r>
              <a:rPr lang="zh-CN" altLang="en-US" sz="3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分片策略</a:t>
            </a:r>
            <a:endParaRPr lang="zh-CN" altLang="en-US" sz="3200" b="1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副标题 2"/>
          <p:cNvSpPr txBox="1">
            <a:spLocks noChangeArrowheads="1"/>
          </p:cNvSpPr>
          <p:nvPr/>
        </p:nvSpPr>
        <p:spPr bwMode="auto">
          <a:xfrm>
            <a:off x="6206490" y="5906135"/>
            <a:ext cx="5993130" cy="497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</a:t>
            </a:r>
          </a:p>
        </p:txBody>
      </p:sp>
      <p:sp>
        <p:nvSpPr>
          <p:cNvPr id="2" name="副标题 2"/>
          <p:cNvSpPr txBox="1">
            <a:spLocks noChangeArrowheads="1"/>
          </p:cNvSpPr>
          <p:nvPr/>
        </p:nvSpPr>
        <p:spPr bwMode="auto">
          <a:xfrm>
            <a:off x="6206490" y="6404610"/>
            <a:ext cx="5993130" cy="387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官方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QQ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交流群：806864360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7129" y="1416423"/>
            <a:ext cx="10410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分片的概念：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将整体任务拆解为多个子任务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举例：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亿用户拆分，通过多个子任务同时进行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712788" y="285750"/>
            <a:ext cx="11233150" cy="601663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 eaLnBrk="1" hangingPunct="1"/>
            <a:r>
              <a:rPr lang="zh-CN" altLang="en-US" sz="3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分片策略</a:t>
            </a:r>
            <a:endParaRPr lang="zh-CN" altLang="en-US" sz="3200" b="1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副标题 2"/>
          <p:cNvSpPr txBox="1">
            <a:spLocks noChangeArrowheads="1"/>
          </p:cNvSpPr>
          <p:nvPr/>
        </p:nvSpPr>
        <p:spPr bwMode="auto">
          <a:xfrm>
            <a:off x="6206490" y="5906135"/>
            <a:ext cx="5993130" cy="497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</a:t>
            </a:r>
          </a:p>
        </p:txBody>
      </p:sp>
      <p:sp>
        <p:nvSpPr>
          <p:cNvPr id="2" name="副标题 2"/>
          <p:cNvSpPr txBox="1">
            <a:spLocks noChangeArrowheads="1"/>
          </p:cNvSpPr>
          <p:nvPr/>
        </p:nvSpPr>
        <p:spPr bwMode="auto">
          <a:xfrm>
            <a:off x="6206490" y="6404610"/>
            <a:ext cx="5993130" cy="387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官方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QQ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交流群：806864360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7129" y="1416423"/>
            <a:ext cx="1041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95717" y="1452283"/>
            <a:ext cx="69924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平均分配算法（默认）</a:t>
            </a:r>
            <a:endParaRPr lang="en-US" altLang="zh-CN" b="1" dirty="0" smtClean="0"/>
          </a:p>
          <a:p>
            <a:r>
              <a:rPr lang="zh-CN" altLang="en-US" dirty="0" smtClean="0"/>
              <a:t>   如果分片不能整除，则不能整除的多余分片将依次追加到序号小的服务</a:t>
            </a:r>
            <a:r>
              <a:rPr lang="zh-CN" altLang="en-US" dirty="0" smtClean="0"/>
              <a:t>器。如</a:t>
            </a:r>
            <a:r>
              <a:rPr lang="zh-CN" altLang="en-US" dirty="0" smtClean="0"/>
              <a:t>：</a:t>
            </a:r>
          </a:p>
          <a:p>
            <a:r>
              <a:rPr lang="zh-CN" altLang="en-US" dirty="0" smtClean="0"/>
              <a:t>如果有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</a:t>
            </a:r>
            <a:r>
              <a:rPr lang="zh-CN" altLang="en-US" dirty="0" smtClean="0"/>
              <a:t>服务器，分成</a:t>
            </a:r>
            <a:r>
              <a:rPr lang="en-US" altLang="zh-CN" dirty="0" smtClean="0"/>
              <a:t>9</a:t>
            </a:r>
            <a:r>
              <a:rPr lang="zh-CN" altLang="en-US" dirty="0" smtClean="0"/>
              <a:t>片，则每台服务器分到的分片是：</a:t>
            </a:r>
            <a:r>
              <a:rPr lang="en-US" altLang="zh-CN" dirty="0" smtClean="0"/>
              <a:t>1=[0,1,2], 2=[3,4,5], 3=[6,7,8]</a:t>
            </a:r>
          </a:p>
          <a:p>
            <a:r>
              <a:rPr lang="zh-CN" altLang="en-US" dirty="0" smtClean="0"/>
              <a:t>如果有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台服务器，分成</a:t>
            </a:r>
            <a:r>
              <a:rPr lang="en-US" altLang="zh-CN" dirty="0" smtClean="0"/>
              <a:t>8</a:t>
            </a:r>
            <a:r>
              <a:rPr lang="zh-CN" altLang="en-US" dirty="0" smtClean="0"/>
              <a:t>片，则每台服务器分到的分片是：</a:t>
            </a:r>
            <a:r>
              <a:rPr lang="en-US" altLang="zh-CN" dirty="0" smtClean="0"/>
              <a:t>1=[0,1,6], 2=[2,3,7], 3=[4,5]</a:t>
            </a:r>
          </a:p>
          <a:p>
            <a:r>
              <a:rPr lang="zh-CN" altLang="en-US" dirty="0" smtClean="0"/>
              <a:t>如果有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台服务器，分成</a:t>
            </a:r>
            <a:r>
              <a:rPr lang="en-US" altLang="zh-CN" dirty="0" smtClean="0"/>
              <a:t>10</a:t>
            </a:r>
            <a:r>
              <a:rPr lang="zh-CN" altLang="en-US" dirty="0" smtClean="0"/>
              <a:t>片，则每台服务器分到的分片是：</a:t>
            </a:r>
            <a:r>
              <a:rPr lang="en-US" altLang="zh-CN" dirty="0" smtClean="0"/>
              <a:t>1=[0,1,2,9], 2=[3,4,5], 3=[6,7,8]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712788" y="285750"/>
            <a:ext cx="11233150" cy="601663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 eaLnBrk="1" hangingPunct="1"/>
            <a:r>
              <a:rPr lang="zh-CN" altLang="en-US" sz="3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分片策略</a:t>
            </a:r>
            <a:endParaRPr lang="zh-CN" altLang="en-US" sz="3200" b="1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副标题 2"/>
          <p:cNvSpPr txBox="1">
            <a:spLocks noChangeArrowheads="1"/>
          </p:cNvSpPr>
          <p:nvPr/>
        </p:nvSpPr>
        <p:spPr bwMode="auto">
          <a:xfrm>
            <a:off x="6206490" y="5906135"/>
            <a:ext cx="5993130" cy="497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</a:t>
            </a:r>
          </a:p>
        </p:txBody>
      </p:sp>
      <p:sp>
        <p:nvSpPr>
          <p:cNvPr id="2" name="副标题 2"/>
          <p:cNvSpPr txBox="1">
            <a:spLocks noChangeArrowheads="1"/>
          </p:cNvSpPr>
          <p:nvPr/>
        </p:nvSpPr>
        <p:spPr bwMode="auto">
          <a:xfrm>
            <a:off x="6206490" y="6404610"/>
            <a:ext cx="5993130" cy="387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官方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QQ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交流群：806864360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7129" y="1416423"/>
            <a:ext cx="1041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56330" y="180867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 哈希值奇偶数算法</a:t>
            </a:r>
            <a:endParaRPr lang="en-US" altLang="zh-CN" b="1" dirty="0" smtClean="0"/>
          </a:p>
          <a:p>
            <a:r>
              <a:rPr lang="zh-CN" altLang="en-US" dirty="0" smtClean="0"/>
              <a:t>  作业名的哈希值为奇数则</a:t>
            </a:r>
            <a:r>
              <a:rPr lang="en" altLang="zh-CN" dirty="0" smtClean="0"/>
              <a:t>IP</a:t>
            </a:r>
            <a:r>
              <a:rPr lang="zh-CN" altLang="en-US" dirty="0" smtClean="0"/>
              <a:t>升序。</a:t>
            </a:r>
          </a:p>
          <a:p>
            <a:r>
              <a:rPr lang="zh-CN" altLang="en-US" dirty="0" smtClean="0"/>
              <a:t>  作业名的哈希值为偶数则</a:t>
            </a:r>
            <a:r>
              <a:rPr lang="en" altLang="zh-CN" dirty="0" smtClean="0"/>
              <a:t>IP</a:t>
            </a:r>
            <a:r>
              <a:rPr lang="zh-CN" altLang="en-US" dirty="0" smtClean="0"/>
              <a:t>降序。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如果有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台服务器，分成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片，作业名称的哈希值为奇数，则每台服务器分到的分片是：</a:t>
            </a:r>
            <a:r>
              <a:rPr lang="en-US" altLang="zh-CN" dirty="0" smtClean="0"/>
              <a:t>1=[0], 2=[1], 3=[]</a:t>
            </a:r>
          </a:p>
          <a:p>
            <a:r>
              <a:rPr lang="zh-CN" altLang="en-US" dirty="0" smtClean="0"/>
              <a:t>如果有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台服务器，分成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片，作业名称的哈希值为偶数，则每台服务器分到的分片是：</a:t>
            </a:r>
            <a:r>
              <a:rPr lang="en-US" altLang="zh-CN" dirty="0" smtClean="0"/>
              <a:t>3=[0], 2=[1], 1=[]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712788" y="285750"/>
            <a:ext cx="11233150" cy="601663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 eaLnBrk="1" hangingPunct="1"/>
            <a:r>
              <a:rPr lang="zh-CN" altLang="en-US" sz="3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分片策略</a:t>
            </a:r>
            <a:endParaRPr lang="zh-CN" altLang="en-US" sz="3200" b="1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副标题 2"/>
          <p:cNvSpPr txBox="1">
            <a:spLocks noChangeArrowheads="1"/>
          </p:cNvSpPr>
          <p:nvPr/>
        </p:nvSpPr>
        <p:spPr bwMode="auto">
          <a:xfrm>
            <a:off x="6206490" y="5906135"/>
            <a:ext cx="5993130" cy="497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</a:t>
            </a:r>
          </a:p>
        </p:txBody>
      </p:sp>
      <p:sp>
        <p:nvSpPr>
          <p:cNvPr id="2" name="副标题 2"/>
          <p:cNvSpPr txBox="1">
            <a:spLocks noChangeArrowheads="1"/>
          </p:cNvSpPr>
          <p:nvPr/>
        </p:nvSpPr>
        <p:spPr bwMode="auto">
          <a:xfrm>
            <a:off x="6206490" y="6404610"/>
            <a:ext cx="5993130" cy="387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官方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QQ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交流群：806864360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7129" y="1416423"/>
            <a:ext cx="1041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79812" y="2061883"/>
            <a:ext cx="7296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根据作业名的哈希值对服务器列表进行轮转的分片策略。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712788" y="285750"/>
            <a:ext cx="11233150" cy="601663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 eaLnBrk="1" hangingPunct="1"/>
            <a:r>
              <a:rPr lang="zh-CN" altLang="en-US" sz="3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分片策略</a:t>
            </a:r>
            <a:endParaRPr lang="zh-CN" altLang="en-US" sz="3200" b="1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副标题 2"/>
          <p:cNvSpPr txBox="1">
            <a:spLocks noChangeArrowheads="1"/>
          </p:cNvSpPr>
          <p:nvPr/>
        </p:nvSpPr>
        <p:spPr bwMode="auto">
          <a:xfrm>
            <a:off x="6206490" y="5906135"/>
            <a:ext cx="5993130" cy="497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</a:t>
            </a:r>
          </a:p>
        </p:txBody>
      </p:sp>
      <p:sp>
        <p:nvSpPr>
          <p:cNvPr id="2" name="副标题 2"/>
          <p:cNvSpPr txBox="1">
            <a:spLocks noChangeArrowheads="1"/>
          </p:cNvSpPr>
          <p:nvPr/>
        </p:nvSpPr>
        <p:spPr bwMode="auto">
          <a:xfrm>
            <a:off x="6206490" y="6404610"/>
            <a:ext cx="5993130" cy="387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官方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QQ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交流群：806864360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7129" y="1416423"/>
            <a:ext cx="1041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FE046174-6DA6-EE47-BD1F-CC5E8D45F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5187925"/>
              </p:ext>
            </p:extLst>
          </p:nvPr>
        </p:nvGraphicFramePr>
        <p:xfrm>
          <a:off x="3699774" y="1877810"/>
          <a:ext cx="6624740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74">
                  <a:extLst>
                    <a:ext uri="{9D8B030D-6E8A-4147-A177-3AD203B41FA5}">
                      <a16:colId xmlns:a16="http://schemas.microsoft.com/office/drawing/2014/main" xmlns="" val="2464754431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xmlns="" val="1695113816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xmlns="" val="1022777425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xmlns="" val="329589735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xmlns="" val="1801848432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xmlns="" val="3790415103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xmlns="" val="2303391129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xmlns="" val="4180350880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xmlns="" val="1785478972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xmlns="" val="1466123298"/>
                    </a:ext>
                  </a:extLst>
                </a:gridCol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9605555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4E07DA5-D0C0-1545-BB96-2011E38FA6A3}"/>
              </a:ext>
            </a:extLst>
          </p:cNvPr>
          <p:cNvSpPr/>
          <p:nvPr/>
        </p:nvSpPr>
        <p:spPr bwMode="auto">
          <a:xfrm>
            <a:off x="3843790" y="2960780"/>
            <a:ext cx="1440160" cy="936104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server1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C092CBC-3B96-774E-8216-EEC648E484D2}"/>
              </a:ext>
            </a:extLst>
          </p:cNvPr>
          <p:cNvSpPr/>
          <p:nvPr/>
        </p:nvSpPr>
        <p:spPr bwMode="auto">
          <a:xfrm>
            <a:off x="6194357" y="2960780"/>
            <a:ext cx="1440160" cy="936104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server2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1DB67A8-FF50-D744-AD53-D412AC0B6A5E}"/>
              </a:ext>
            </a:extLst>
          </p:cNvPr>
          <p:cNvSpPr/>
          <p:nvPr/>
        </p:nvSpPr>
        <p:spPr bwMode="auto">
          <a:xfrm>
            <a:off x="8397658" y="2979590"/>
            <a:ext cx="1440160" cy="936104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server3</a:t>
            </a:r>
            <a:endParaRPr kumimoji="1" lang="zh-CN" altLang="en-US" dirty="0"/>
          </a:p>
        </p:txBody>
      </p:sp>
      <p:cxnSp>
        <p:nvCxnSpPr>
          <p:cNvPr id="11" name="直线箭头连接符 5">
            <a:extLst>
              <a:ext uri="{FF2B5EF4-FFF2-40B4-BE49-F238E27FC236}">
                <a16:creationId xmlns:a16="http://schemas.microsoft.com/office/drawing/2014/main" xmlns="" id="{276B4493-A528-014C-82F0-02D9B4A631DB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>
            <a:off x="3987806" y="2325634"/>
            <a:ext cx="576064" cy="635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xmlns="" id="{B9DF2E76-FF63-BF4F-A16D-1D58262EAFA8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4563870" y="2250395"/>
            <a:ext cx="56616" cy="710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直线箭头连接符 14">
            <a:extLst>
              <a:ext uri="{FF2B5EF4-FFF2-40B4-BE49-F238E27FC236}">
                <a16:creationId xmlns:a16="http://schemas.microsoft.com/office/drawing/2014/main" xmlns="" id="{E3231309-56F1-5E45-BE02-0889E10BD2C8}"/>
              </a:ext>
            </a:extLst>
          </p:cNvPr>
          <p:cNvCxnSpPr>
            <a:cxnSpLocks/>
          </p:cNvCxnSpPr>
          <p:nvPr/>
        </p:nvCxnSpPr>
        <p:spPr bwMode="auto">
          <a:xfrm flipH="1">
            <a:off x="4563870" y="2288015"/>
            <a:ext cx="758628" cy="672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" name="直线箭头连接符 18">
            <a:extLst>
              <a:ext uri="{FF2B5EF4-FFF2-40B4-BE49-F238E27FC236}">
                <a16:creationId xmlns:a16="http://schemas.microsoft.com/office/drawing/2014/main" xmlns="" id="{F6B643E2-2BB8-6649-BE19-F27D46B0EFE4}"/>
              </a:ext>
            </a:extLst>
          </p:cNvPr>
          <p:cNvCxnSpPr>
            <a:cxnSpLocks/>
          </p:cNvCxnSpPr>
          <p:nvPr/>
        </p:nvCxnSpPr>
        <p:spPr bwMode="auto">
          <a:xfrm flipH="1">
            <a:off x="6707514" y="2306825"/>
            <a:ext cx="758628" cy="672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线箭头连接符 19">
            <a:extLst>
              <a:ext uri="{FF2B5EF4-FFF2-40B4-BE49-F238E27FC236}">
                <a16:creationId xmlns:a16="http://schemas.microsoft.com/office/drawing/2014/main" xmlns="" id="{573F767F-0FAD-9A40-B075-B519965D8F90}"/>
              </a:ext>
            </a:extLst>
          </p:cNvPr>
          <p:cNvCxnSpPr>
            <a:cxnSpLocks/>
          </p:cNvCxnSpPr>
          <p:nvPr/>
        </p:nvCxnSpPr>
        <p:spPr bwMode="auto">
          <a:xfrm>
            <a:off x="6687618" y="2306825"/>
            <a:ext cx="66474" cy="6983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6" name="直线箭头连接符 22">
            <a:extLst>
              <a:ext uri="{FF2B5EF4-FFF2-40B4-BE49-F238E27FC236}">
                <a16:creationId xmlns:a16="http://schemas.microsoft.com/office/drawing/2014/main" xmlns="" id="{92D4D07C-6BD1-554E-96D5-AD2278CC7A64}"/>
              </a:ext>
            </a:extLst>
          </p:cNvPr>
          <p:cNvCxnSpPr>
            <a:cxnSpLocks/>
          </p:cNvCxnSpPr>
          <p:nvPr/>
        </p:nvCxnSpPr>
        <p:spPr bwMode="auto">
          <a:xfrm>
            <a:off x="5948886" y="2306825"/>
            <a:ext cx="802038" cy="6983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7" name="直线箭头连接符 27">
            <a:extLst>
              <a:ext uri="{FF2B5EF4-FFF2-40B4-BE49-F238E27FC236}">
                <a16:creationId xmlns:a16="http://schemas.microsoft.com/office/drawing/2014/main" xmlns="" id="{C6637E02-959F-544B-97B9-8FC01D971BFA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>
            <a:off x="8025830" y="2325634"/>
            <a:ext cx="1091908" cy="653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直线箭头连接符 29">
            <a:extLst>
              <a:ext uri="{FF2B5EF4-FFF2-40B4-BE49-F238E27FC236}">
                <a16:creationId xmlns:a16="http://schemas.microsoft.com/office/drawing/2014/main" xmlns="" id="{25E95766-684D-9749-80C3-988C1481E113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>
            <a:off x="8668326" y="2306825"/>
            <a:ext cx="449412" cy="672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9" name="直线箭头连接符 33">
            <a:extLst>
              <a:ext uri="{FF2B5EF4-FFF2-40B4-BE49-F238E27FC236}">
                <a16:creationId xmlns:a16="http://schemas.microsoft.com/office/drawing/2014/main" xmlns="" id="{F7B462EE-FAAA-F94A-AF78-FADB85E60C8B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 flipH="1">
            <a:off x="9117738" y="2325634"/>
            <a:ext cx="216420" cy="653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线箭头连接符 36">
            <a:extLst>
              <a:ext uri="{FF2B5EF4-FFF2-40B4-BE49-F238E27FC236}">
                <a16:creationId xmlns:a16="http://schemas.microsoft.com/office/drawing/2014/main" xmlns="" id="{E7128BB1-1D54-9740-9D90-51FF17AAB093}"/>
              </a:ext>
            </a:extLst>
          </p:cNvPr>
          <p:cNvCxnSpPr>
            <a:cxnSpLocks/>
          </p:cNvCxnSpPr>
          <p:nvPr/>
        </p:nvCxnSpPr>
        <p:spPr bwMode="auto">
          <a:xfrm flipH="1">
            <a:off x="4609484" y="2288015"/>
            <a:ext cx="5371954" cy="672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1" name="文本框 7">
            <a:extLst>
              <a:ext uri="{FF2B5EF4-FFF2-40B4-BE49-F238E27FC236}">
                <a16:creationId xmlns:a16="http://schemas.microsoft.com/office/drawing/2014/main" xmlns="" id="{2F11E3A8-1F58-E949-B79B-C7B08A534B29}"/>
              </a:ext>
            </a:extLst>
          </p:cNvPr>
          <p:cNvSpPr txBox="1"/>
          <p:nvPr/>
        </p:nvSpPr>
        <p:spPr>
          <a:xfrm>
            <a:off x="2231738" y="1877810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任务分片</a:t>
            </a:r>
          </a:p>
        </p:txBody>
      </p:sp>
      <p:sp>
        <p:nvSpPr>
          <p:cNvPr id="22" name="文本框 20">
            <a:extLst>
              <a:ext uri="{FF2B5EF4-FFF2-40B4-BE49-F238E27FC236}">
                <a16:creationId xmlns:a16="http://schemas.microsoft.com/office/drawing/2014/main" xmlns="" id="{F18C93CB-9916-FA4A-89FF-72979DA8EE96}"/>
              </a:ext>
            </a:extLst>
          </p:cNvPr>
          <p:cNvSpPr txBox="1"/>
          <p:nvPr/>
        </p:nvSpPr>
        <p:spPr>
          <a:xfrm>
            <a:off x="2327442" y="3262976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服务器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712788" y="285750"/>
            <a:ext cx="11233150" cy="601663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 eaLnBrk="1" hangingPunct="1"/>
            <a:r>
              <a:rPr lang="zh-CN" altLang="en-US" sz="3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分片策略</a:t>
            </a:r>
            <a:endParaRPr lang="zh-CN" altLang="en-US" sz="3200" b="1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副标题 2"/>
          <p:cNvSpPr txBox="1">
            <a:spLocks noChangeArrowheads="1"/>
          </p:cNvSpPr>
          <p:nvPr/>
        </p:nvSpPr>
        <p:spPr bwMode="auto">
          <a:xfrm>
            <a:off x="6206490" y="5906135"/>
            <a:ext cx="5993130" cy="497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</a:t>
            </a:r>
          </a:p>
        </p:txBody>
      </p:sp>
      <p:sp>
        <p:nvSpPr>
          <p:cNvPr id="2" name="副标题 2"/>
          <p:cNvSpPr txBox="1">
            <a:spLocks noChangeArrowheads="1"/>
          </p:cNvSpPr>
          <p:nvPr/>
        </p:nvSpPr>
        <p:spPr bwMode="auto">
          <a:xfrm>
            <a:off x="6206490" y="6404610"/>
            <a:ext cx="5993130" cy="387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官方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QQ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交流群：806864360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7129" y="1416423"/>
            <a:ext cx="1041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FE046174-6DA6-EE47-BD1F-CC5E8D45FD7D}"/>
              </a:ext>
            </a:extLst>
          </p:cNvPr>
          <p:cNvGraphicFramePr>
            <a:graphicFrameLocks noGrp="1"/>
          </p:cNvGraphicFramePr>
          <p:nvPr/>
        </p:nvGraphicFramePr>
        <p:xfrm>
          <a:off x="3287398" y="2236398"/>
          <a:ext cx="6624740" cy="44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74">
                  <a:extLst>
                    <a:ext uri="{9D8B030D-6E8A-4147-A177-3AD203B41FA5}">
                      <a16:colId xmlns:a16="http://schemas.microsoft.com/office/drawing/2014/main" xmlns="" val="2464754431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xmlns="" val="1695113816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xmlns="" val="1022777425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xmlns="" val="329589735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xmlns="" val="1801848432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xmlns="" val="3790415103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xmlns="" val="2303391129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xmlns="" val="4180350880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xmlns="" val="1785478972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xmlns="" val="1466123298"/>
                    </a:ext>
                  </a:extLst>
                </a:gridCol>
              </a:tblGrid>
              <a:tr h="44782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9605555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4E07DA5-D0C0-1545-BB96-2011E38FA6A3}"/>
              </a:ext>
            </a:extLst>
          </p:cNvPr>
          <p:cNvSpPr/>
          <p:nvPr/>
        </p:nvSpPr>
        <p:spPr bwMode="auto">
          <a:xfrm>
            <a:off x="3431414" y="3319368"/>
            <a:ext cx="1440160" cy="936104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server1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C092CBC-3B96-774E-8216-EEC648E484D2}"/>
              </a:ext>
            </a:extLst>
          </p:cNvPr>
          <p:cNvSpPr/>
          <p:nvPr/>
        </p:nvSpPr>
        <p:spPr bwMode="auto">
          <a:xfrm>
            <a:off x="5781981" y="3319368"/>
            <a:ext cx="1440160" cy="936104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server2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1DB67A8-FF50-D744-AD53-D412AC0B6A5E}"/>
              </a:ext>
            </a:extLst>
          </p:cNvPr>
          <p:cNvSpPr/>
          <p:nvPr/>
        </p:nvSpPr>
        <p:spPr bwMode="auto">
          <a:xfrm>
            <a:off x="7985282" y="3338178"/>
            <a:ext cx="1440160" cy="936104"/>
          </a:xfrm>
          <a:prstGeom prst="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strike="sngStrike" dirty="0"/>
              <a:t>server3</a:t>
            </a:r>
            <a:endParaRPr kumimoji="1" lang="zh-CN" altLang="en-US" strike="sngStrike" dirty="0"/>
          </a:p>
        </p:txBody>
      </p:sp>
      <p:cxnSp>
        <p:nvCxnSpPr>
          <p:cNvPr id="11" name="直线箭头连接符 5">
            <a:extLst>
              <a:ext uri="{FF2B5EF4-FFF2-40B4-BE49-F238E27FC236}">
                <a16:creationId xmlns:a16="http://schemas.microsoft.com/office/drawing/2014/main" xmlns="" id="{276B4493-A528-014C-82F0-02D9B4A631DB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>
            <a:off x="3575430" y="2684222"/>
            <a:ext cx="576064" cy="635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xmlns="" id="{B9DF2E76-FF63-BF4F-A16D-1D58262EAFA8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 flipH="1">
            <a:off x="4151494" y="2608983"/>
            <a:ext cx="56616" cy="710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直线箭头连接符 14">
            <a:extLst>
              <a:ext uri="{FF2B5EF4-FFF2-40B4-BE49-F238E27FC236}">
                <a16:creationId xmlns:a16="http://schemas.microsoft.com/office/drawing/2014/main" xmlns="" id="{E3231309-56F1-5E45-BE02-0889E10BD2C8}"/>
              </a:ext>
            </a:extLst>
          </p:cNvPr>
          <p:cNvCxnSpPr>
            <a:cxnSpLocks/>
          </p:cNvCxnSpPr>
          <p:nvPr/>
        </p:nvCxnSpPr>
        <p:spPr bwMode="auto">
          <a:xfrm flipH="1">
            <a:off x="4151494" y="2646603"/>
            <a:ext cx="758628" cy="672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文本框 7">
            <a:extLst>
              <a:ext uri="{FF2B5EF4-FFF2-40B4-BE49-F238E27FC236}">
                <a16:creationId xmlns:a16="http://schemas.microsoft.com/office/drawing/2014/main" xmlns="" id="{2F11E3A8-1F58-E949-B79B-C7B08A534B29}"/>
              </a:ext>
            </a:extLst>
          </p:cNvPr>
          <p:cNvSpPr txBox="1"/>
          <p:nvPr/>
        </p:nvSpPr>
        <p:spPr>
          <a:xfrm>
            <a:off x="1819362" y="2236398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任务分片</a:t>
            </a:r>
          </a:p>
        </p:txBody>
      </p:sp>
      <p:sp>
        <p:nvSpPr>
          <p:cNvPr id="15" name="文本框 20">
            <a:extLst>
              <a:ext uri="{FF2B5EF4-FFF2-40B4-BE49-F238E27FC236}">
                <a16:creationId xmlns:a16="http://schemas.microsoft.com/office/drawing/2014/main" xmlns="" id="{F18C93CB-9916-FA4A-89FF-72979DA8EE96}"/>
              </a:ext>
            </a:extLst>
          </p:cNvPr>
          <p:cNvSpPr txBox="1"/>
          <p:nvPr/>
        </p:nvSpPr>
        <p:spPr>
          <a:xfrm>
            <a:off x="1915066" y="3621564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服务器</a:t>
            </a:r>
          </a:p>
        </p:txBody>
      </p:sp>
      <p:sp>
        <p:nvSpPr>
          <p:cNvPr id="16" name="文本框 1">
            <a:extLst>
              <a:ext uri="{FF2B5EF4-FFF2-40B4-BE49-F238E27FC236}">
                <a16:creationId xmlns:a16="http://schemas.microsoft.com/office/drawing/2014/main" xmlns="" id="{F63017FE-8861-A641-B1C5-1939916E7306}"/>
              </a:ext>
            </a:extLst>
          </p:cNvPr>
          <p:cNvSpPr txBox="1"/>
          <p:nvPr/>
        </p:nvSpPr>
        <p:spPr>
          <a:xfrm>
            <a:off x="1819362" y="1734159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当</a:t>
            </a:r>
            <a:r>
              <a:rPr kumimoji="1" lang="en-US" altLang="zh-CN" b="1" dirty="0">
                <a:solidFill>
                  <a:srgbClr val="FF0000"/>
                </a:solidFill>
              </a:rPr>
              <a:t>server3</a:t>
            </a:r>
            <a:r>
              <a:rPr kumimoji="1" lang="zh-CN" altLang="en-US" b="1" dirty="0">
                <a:solidFill>
                  <a:srgbClr val="FF0000"/>
                </a:solidFill>
              </a:rPr>
              <a:t>宕机</a:t>
            </a:r>
          </a:p>
        </p:txBody>
      </p:sp>
      <p:cxnSp>
        <p:nvCxnSpPr>
          <p:cNvPr id="17" name="直线箭头连接符 21">
            <a:extLst>
              <a:ext uri="{FF2B5EF4-FFF2-40B4-BE49-F238E27FC236}">
                <a16:creationId xmlns:a16="http://schemas.microsoft.com/office/drawing/2014/main" xmlns="" id="{30BB2A58-E082-2645-9391-1BF2E7BDC3ED}"/>
              </a:ext>
            </a:extLst>
          </p:cNvPr>
          <p:cNvCxnSpPr>
            <a:cxnSpLocks/>
          </p:cNvCxnSpPr>
          <p:nvPr/>
        </p:nvCxnSpPr>
        <p:spPr bwMode="auto">
          <a:xfrm flipH="1">
            <a:off x="4223458" y="2676234"/>
            <a:ext cx="1262728" cy="6243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直线箭头连接符 23">
            <a:extLst>
              <a:ext uri="{FF2B5EF4-FFF2-40B4-BE49-F238E27FC236}">
                <a16:creationId xmlns:a16="http://schemas.microsoft.com/office/drawing/2014/main" xmlns="" id="{2CB70C08-6D99-AB45-9D66-E994A421BC4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61420" y="2646603"/>
            <a:ext cx="1987908" cy="6539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9" name="直线箭头连接符 26">
            <a:extLst>
              <a:ext uri="{FF2B5EF4-FFF2-40B4-BE49-F238E27FC236}">
                <a16:creationId xmlns:a16="http://schemas.microsoft.com/office/drawing/2014/main" xmlns="" id="{EA61D578-085E-F941-B866-D466A7FCCADD}"/>
              </a:ext>
            </a:extLst>
          </p:cNvPr>
          <p:cNvCxnSpPr>
            <a:cxnSpLocks/>
          </p:cNvCxnSpPr>
          <p:nvPr/>
        </p:nvCxnSpPr>
        <p:spPr bwMode="auto">
          <a:xfrm flipH="1">
            <a:off x="6502062" y="2676234"/>
            <a:ext cx="322918" cy="6217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线箭头连接符 30">
            <a:extLst>
              <a:ext uri="{FF2B5EF4-FFF2-40B4-BE49-F238E27FC236}">
                <a16:creationId xmlns:a16="http://schemas.microsoft.com/office/drawing/2014/main" xmlns="" id="{4732741D-5D27-9C4D-AD76-36D8F8E13970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6502061" y="2654847"/>
            <a:ext cx="1060070" cy="6645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1" name="直线箭头连接符 34">
            <a:extLst>
              <a:ext uri="{FF2B5EF4-FFF2-40B4-BE49-F238E27FC236}">
                <a16:creationId xmlns:a16="http://schemas.microsoft.com/office/drawing/2014/main" xmlns="" id="{A3F44A42-D4DF-B348-9A19-D64EF519264A}"/>
              </a:ext>
            </a:extLst>
          </p:cNvPr>
          <p:cNvCxnSpPr>
            <a:cxnSpLocks/>
          </p:cNvCxnSpPr>
          <p:nvPr/>
        </p:nvCxnSpPr>
        <p:spPr bwMode="auto">
          <a:xfrm flipH="1">
            <a:off x="6578261" y="2676234"/>
            <a:ext cx="1659755" cy="6431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2" name="直线箭头连接符 37">
            <a:extLst>
              <a:ext uri="{FF2B5EF4-FFF2-40B4-BE49-F238E27FC236}">
                <a16:creationId xmlns:a16="http://schemas.microsoft.com/office/drawing/2014/main" xmlns="" id="{2E4845E0-EC3F-1E42-A97F-3DBBCBA2028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55159" y="2628337"/>
            <a:ext cx="2345998" cy="7227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直线箭头连接符 39">
            <a:extLst>
              <a:ext uri="{FF2B5EF4-FFF2-40B4-BE49-F238E27FC236}">
                <a16:creationId xmlns:a16="http://schemas.microsoft.com/office/drawing/2014/main" xmlns="" id="{65D1F250-0BE7-8F42-B4CC-3D4530E3A6AB}"/>
              </a:ext>
            </a:extLst>
          </p:cNvPr>
          <p:cNvCxnSpPr>
            <a:cxnSpLocks/>
          </p:cNvCxnSpPr>
          <p:nvPr/>
        </p:nvCxnSpPr>
        <p:spPr bwMode="auto">
          <a:xfrm flipH="1">
            <a:off x="6824980" y="2640972"/>
            <a:ext cx="2879449" cy="6972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/>
          <p:cNvSpPr txBox="1">
            <a:spLocks noChangeArrowheads="1"/>
          </p:cNvSpPr>
          <p:nvPr/>
        </p:nvSpPr>
        <p:spPr bwMode="auto">
          <a:xfrm>
            <a:off x="6206490" y="5906135"/>
            <a:ext cx="5993130" cy="497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</a:t>
            </a:r>
          </a:p>
        </p:txBody>
      </p:sp>
      <p:sp>
        <p:nvSpPr>
          <p:cNvPr id="2" name="副标题 2"/>
          <p:cNvSpPr txBox="1">
            <a:spLocks noChangeArrowheads="1"/>
          </p:cNvSpPr>
          <p:nvPr/>
        </p:nvSpPr>
        <p:spPr bwMode="auto">
          <a:xfrm>
            <a:off x="6206490" y="6404610"/>
            <a:ext cx="5993130" cy="387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官方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QQ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交流群：806864360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6730" y="2617694"/>
            <a:ext cx="923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		</a:t>
            </a:r>
            <a:r>
              <a:rPr lang="zh-CN" altLang="en-US" dirty="0" smtClean="0"/>
              <a:t>四、原理解析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712788" y="285750"/>
            <a:ext cx="11233150" cy="601663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 eaLnBrk="1" hangingPunct="1"/>
            <a:r>
              <a:rPr lang="zh-CN" altLang="en-US" sz="3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原理解析</a:t>
            </a:r>
            <a:endParaRPr lang="zh-CN" altLang="en-US" sz="3200" b="1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副标题 2"/>
          <p:cNvSpPr txBox="1">
            <a:spLocks noChangeArrowheads="1"/>
          </p:cNvSpPr>
          <p:nvPr/>
        </p:nvSpPr>
        <p:spPr bwMode="auto">
          <a:xfrm>
            <a:off x="6206490" y="5906135"/>
            <a:ext cx="5993130" cy="497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</a:t>
            </a:r>
          </a:p>
        </p:txBody>
      </p:sp>
      <p:sp>
        <p:nvSpPr>
          <p:cNvPr id="2" name="副标题 2"/>
          <p:cNvSpPr txBox="1">
            <a:spLocks noChangeArrowheads="1"/>
          </p:cNvSpPr>
          <p:nvPr/>
        </p:nvSpPr>
        <p:spPr bwMode="auto">
          <a:xfrm>
            <a:off x="6206490" y="6404610"/>
            <a:ext cx="5993130" cy="387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官方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QQ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交流群：806864360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799" y="2438400"/>
            <a:ext cx="1041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文本框 8">
            <a:extLst>
              <a:ext uri="{FF2B5EF4-FFF2-40B4-BE49-F238E27FC236}">
                <a16:creationId xmlns:a16="http://schemas.microsoft.com/office/drawing/2014/main" xmlns="" id="{929AFFB7-7B5B-9B49-BBBE-B021C7BD1BFE}"/>
              </a:ext>
            </a:extLst>
          </p:cNvPr>
          <p:cNvSpPr txBox="1"/>
          <p:nvPr/>
        </p:nvSpPr>
        <p:spPr>
          <a:xfrm>
            <a:off x="1007459" y="13069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作业启动流程</a:t>
            </a:r>
          </a:p>
        </p:txBody>
      </p:sp>
      <p:sp>
        <p:nvSpPr>
          <p:cNvPr id="26" name="文本框 10">
            <a:extLst>
              <a:ext uri="{FF2B5EF4-FFF2-40B4-BE49-F238E27FC236}">
                <a16:creationId xmlns:a16="http://schemas.microsoft.com/office/drawing/2014/main" xmlns="" id="{D3CE2CE6-7C4F-A747-BDEA-14B7E7960F33}"/>
              </a:ext>
            </a:extLst>
          </p:cNvPr>
          <p:cNvSpPr txBox="1"/>
          <p:nvPr/>
        </p:nvSpPr>
        <p:spPr>
          <a:xfrm>
            <a:off x="6242048" y="1275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作业执行流程</a:t>
            </a:r>
          </a:p>
        </p:txBody>
      </p:sp>
      <p:pic>
        <p:nvPicPr>
          <p:cNvPr id="27" name="Picture 2" descr="C:\Users\Administrator\Desktop\作业启动流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1678" y="1810998"/>
            <a:ext cx="1458093" cy="3936132"/>
          </a:xfrm>
          <a:prstGeom prst="rect">
            <a:avLst/>
          </a:prstGeom>
          <a:noFill/>
        </p:spPr>
      </p:pic>
      <p:pic>
        <p:nvPicPr>
          <p:cNvPr id="28" name="Picture 3" descr="C:\Users\Administrator\Desktop\作业执行流程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5256" y="2171328"/>
            <a:ext cx="1958056" cy="2996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/>
          <p:cNvSpPr txBox="1">
            <a:spLocks noChangeArrowheads="1"/>
          </p:cNvSpPr>
          <p:nvPr/>
        </p:nvSpPr>
        <p:spPr bwMode="auto">
          <a:xfrm>
            <a:off x="6206490" y="5906135"/>
            <a:ext cx="5993130" cy="497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</a:t>
            </a:r>
          </a:p>
        </p:txBody>
      </p:sp>
      <p:sp>
        <p:nvSpPr>
          <p:cNvPr id="2" name="副标题 2"/>
          <p:cNvSpPr txBox="1">
            <a:spLocks noChangeArrowheads="1"/>
          </p:cNvSpPr>
          <p:nvPr/>
        </p:nvSpPr>
        <p:spPr bwMode="auto">
          <a:xfrm>
            <a:off x="6206490" y="6404610"/>
            <a:ext cx="5993130" cy="387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官方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QQ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交流群：806864360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6730" y="2617694"/>
            <a:ext cx="923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		</a:t>
            </a:r>
            <a:r>
              <a:rPr lang="zh-CN" altLang="en-US" dirty="0" smtClean="0"/>
              <a:t>五、运维后台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712788" y="285750"/>
            <a:ext cx="11233150" cy="601663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 eaLnBrk="1" hangingPunct="1"/>
            <a:r>
              <a:rPr lang="zh-CN" altLang="en-US" sz="3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运维后台</a:t>
            </a:r>
            <a:endParaRPr lang="zh-CN" altLang="en-US" sz="3200" b="1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副标题 2"/>
          <p:cNvSpPr txBox="1">
            <a:spLocks noChangeArrowheads="1"/>
          </p:cNvSpPr>
          <p:nvPr/>
        </p:nvSpPr>
        <p:spPr bwMode="auto">
          <a:xfrm>
            <a:off x="6206490" y="5906135"/>
            <a:ext cx="5993130" cy="497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</a:t>
            </a:r>
          </a:p>
        </p:txBody>
      </p:sp>
      <p:sp>
        <p:nvSpPr>
          <p:cNvPr id="2" name="副标题 2"/>
          <p:cNvSpPr txBox="1">
            <a:spLocks noChangeArrowheads="1"/>
          </p:cNvSpPr>
          <p:nvPr/>
        </p:nvSpPr>
        <p:spPr bwMode="auto">
          <a:xfrm>
            <a:off x="6206490" y="6404610"/>
            <a:ext cx="5993130" cy="387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官方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QQ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交流群：806864360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799" y="2438400"/>
            <a:ext cx="1041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8919B0D-386D-EB43-94CD-E25CA308B051}"/>
              </a:ext>
            </a:extLst>
          </p:cNvPr>
          <p:cNvSpPr/>
          <p:nvPr/>
        </p:nvSpPr>
        <p:spPr>
          <a:xfrm>
            <a:off x="2063843" y="1107396"/>
            <a:ext cx="5525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elastic-job-lite-console打包部署</a:t>
            </a: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xmlns="" id="{A5BED821-C45A-1042-ABFB-46774E900281}"/>
              </a:ext>
            </a:extLst>
          </p:cNvPr>
          <p:cNvSpPr txBox="1"/>
          <p:nvPr/>
        </p:nvSpPr>
        <p:spPr>
          <a:xfrm>
            <a:off x="1775811" y="2403540"/>
            <a:ext cx="79754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1.git clone –b 2.1.5</a:t>
            </a:r>
            <a:endParaRPr kumimoji="1" lang="en-US" altLang="zh-CN" sz="4000" dirty="0"/>
          </a:p>
          <a:p>
            <a:r>
              <a:rPr kumimoji="1" lang="en-US" altLang="zh-CN" sz="4000" dirty="0"/>
              <a:t> </a:t>
            </a:r>
            <a:r>
              <a:rPr kumimoji="1" lang="en-US" altLang="zh-CN" sz="3600" dirty="0"/>
              <a:t>https://</a:t>
            </a:r>
            <a:r>
              <a:rPr kumimoji="1" lang="en-US" altLang="zh-CN" sz="3600" dirty="0" err="1"/>
              <a:t>gitee.com</a:t>
            </a:r>
            <a:r>
              <a:rPr kumimoji="1" lang="en-US" altLang="zh-CN" sz="3600" dirty="0"/>
              <a:t>/</a:t>
            </a:r>
            <a:r>
              <a:rPr kumimoji="1" lang="en-US" altLang="zh-CN" sz="3600" dirty="0" err="1"/>
              <a:t>elasticjob</a:t>
            </a:r>
            <a:r>
              <a:rPr kumimoji="1" lang="en-US" altLang="zh-CN" sz="3600" dirty="0"/>
              <a:t>/elastic-job</a:t>
            </a:r>
          </a:p>
          <a:p>
            <a:r>
              <a:rPr kumimoji="1" lang="en-US" altLang="zh-CN" sz="4000" dirty="0"/>
              <a:t>2.</a:t>
            </a:r>
            <a:r>
              <a:rPr kumimoji="1" lang="zh-CN" altLang="en-US" sz="4000" dirty="0"/>
              <a:t>打包</a:t>
            </a:r>
            <a:endParaRPr kumimoji="1" lang="en-US" altLang="zh-CN" sz="4000" dirty="0"/>
          </a:p>
          <a:p>
            <a:r>
              <a:rPr kumimoji="1" lang="en-US" altLang="zh-CN" sz="4000" dirty="0"/>
              <a:t>3.</a:t>
            </a:r>
            <a:r>
              <a:rPr kumimoji="1" lang="zh-CN" altLang="en-US" sz="4000" dirty="0"/>
              <a:t>部署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/>
          <p:cNvSpPr txBox="1">
            <a:spLocks noChangeArrowheads="1"/>
          </p:cNvSpPr>
          <p:nvPr/>
        </p:nvSpPr>
        <p:spPr bwMode="auto">
          <a:xfrm>
            <a:off x="6206490" y="5906135"/>
            <a:ext cx="5993130" cy="497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</a:t>
            </a:r>
          </a:p>
        </p:txBody>
      </p:sp>
      <p:sp>
        <p:nvSpPr>
          <p:cNvPr id="2" name="副标题 2"/>
          <p:cNvSpPr txBox="1">
            <a:spLocks noChangeArrowheads="1"/>
          </p:cNvSpPr>
          <p:nvPr/>
        </p:nvSpPr>
        <p:spPr bwMode="auto">
          <a:xfrm>
            <a:off x="6206490" y="6404610"/>
            <a:ext cx="5993130" cy="387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官方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QQ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交流群：806864360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1577" y="1434353"/>
            <a:ext cx="92336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一、基本介绍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二、使用场景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三、分片策略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四、原理解析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五、运维后台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>
          <a:xfrm>
            <a:off x="1300956" y="828993"/>
            <a:ext cx="9144000" cy="1509712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8000" b="1" kern="1200" dirty="0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谢谢</a:t>
            </a:r>
          </a:p>
        </p:txBody>
      </p:sp>
      <p:sp>
        <p:nvSpPr>
          <p:cNvPr id="7171" name="TextBox 4"/>
          <p:cNvSpPr txBox="1"/>
          <p:nvPr/>
        </p:nvSpPr>
        <p:spPr>
          <a:xfrm>
            <a:off x="1541463" y="2247265"/>
            <a:ext cx="8662987" cy="4171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2000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15523756710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1059" y="2573020"/>
            <a:ext cx="2423795" cy="2423795"/>
          </a:xfrm>
          <a:prstGeom prst="rect">
            <a:avLst/>
          </a:prstGeom>
        </p:spPr>
      </p:pic>
      <p:sp>
        <p:nvSpPr>
          <p:cNvPr id="7173" name="文本框 3"/>
          <p:cNvSpPr txBox="1"/>
          <p:nvPr/>
        </p:nvSpPr>
        <p:spPr>
          <a:xfrm>
            <a:off x="4795838" y="4905375"/>
            <a:ext cx="2154237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/>
              <a:t>（</a:t>
            </a:r>
            <a:r>
              <a:rPr lang="zh-CN" altLang="en-US" sz="1400" dirty="0">
                <a:sym typeface="+mn-ea"/>
              </a:rPr>
              <a:t>官方</a:t>
            </a:r>
            <a:r>
              <a:rPr lang="en-US" altLang="zh-CN" sz="1400" dirty="0">
                <a:sym typeface="+mn-ea"/>
              </a:rPr>
              <a:t>QQ</a:t>
            </a:r>
            <a:r>
              <a:rPr lang="zh-CN" altLang="en-US" sz="1400" dirty="0">
                <a:sym typeface="+mn-ea"/>
              </a:rPr>
              <a:t>学习交流群</a:t>
            </a:r>
            <a:r>
              <a:rPr lang="zh-CN" altLang="en-US" sz="1400" dirty="0"/>
              <a:t>）</a:t>
            </a:r>
          </a:p>
        </p:txBody>
      </p:sp>
      <p:sp>
        <p:nvSpPr>
          <p:cNvPr id="9" name="副标题 2"/>
          <p:cNvSpPr txBox="1">
            <a:spLocks noChangeArrowheads="1"/>
          </p:cNvSpPr>
          <p:nvPr/>
        </p:nvSpPr>
        <p:spPr bwMode="auto">
          <a:xfrm>
            <a:off x="6206490" y="5906135"/>
            <a:ext cx="5993130" cy="497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</a:t>
            </a:r>
          </a:p>
        </p:txBody>
      </p:sp>
      <p:sp>
        <p:nvSpPr>
          <p:cNvPr id="3" name="副标题 2"/>
          <p:cNvSpPr txBox="1">
            <a:spLocks noChangeArrowheads="1"/>
          </p:cNvSpPr>
          <p:nvPr/>
        </p:nvSpPr>
        <p:spPr bwMode="auto">
          <a:xfrm>
            <a:off x="6206490" y="6404610"/>
            <a:ext cx="5993130" cy="387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官方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QQ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交流群：806864360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/>
          <p:cNvSpPr txBox="1">
            <a:spLocks noChangeArrowheads="1"/>
          </p:cNvSpPr>
          <p:nvPr/>
        </p:nvSpPr>
        <p:spPr bwMode="auto">
          <a:xfrm>
            <a:off x="6206490" y="5906135"/>
            <a:ext cx="5993130" cy="497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</a:t>
            </a:r>
          </a:p>
        </p:txBody>
      </p:sp>
      <p:sp>
        <p:nvSpPr>
          <p:cNvPr id="2" name="副标题 2"/>
          <p:cNvSpPr txBox="1">
            <a:spLocks noChangeArrowheads="1"/>
          </p:cNvSpPr>
          <p:nvPr/>
        </p:nvSpPr>
        <p:spPr bwMode="auto">
          <a:xfrm>
            <a:off x="6206490" y="6404610"/>
            <a:ext cx="5993130" cy="387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官方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QQ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交流群：806864360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6730" y="2617694"/>
            <a:ext cx="923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		</a:t>
            </a:r>
            <a:r>
              <a:rPr lang="zh-CN" altLang="en-US" dirty="0" smtClean="0"/>
              <a:t>一、基本介绍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712788" y="285750"/>
            <a:ext cx="11233150" cy="601663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 eaLnBrk="1" hangingPunct="1"/>
            <a:r>
              <a:rPr lang="zh-CN" altLang="en-US" sz="3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基本介绍</a:t>
            </a:r>
            <a:endParaRPr lang="zh-CN" altLang="en-US" sz="3200" b="1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副标题 2"/>
          <p:cNvSpPr txBox="1">
            <a:spLocks noChangeArrowheads="1"/>
          </p:cNvSpPr>
          <p:nvPr/>
        </p:nvSpPr>
        <p:spPr bwMode="auto">
          <a:xfrm>
            <a:off x="6206490" y="5906135"/>
            <a:ext cx="5993130" cy="497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</a:t>
            </a:r>
          </a:p>
        </p:txBody>
      </p:sp>
      <p:sp>
        <p:nvSpPr>
          <p:cNvPr id="2" name="副标题 2"/>
          <p:cNvSpPr txBox="1">
            <a:spLocks noChangeArrowheads="1"/>
          </p:cNvSpPr>
          <p:nvPr/>
        </p:nvSpPr>
        <p:spPr bwMode="auto">
          <a:xfrm>
            <a:off x="6206490" y="6404610"/>
            <a:ext cx="5993130" cy="387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官方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QQ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交流群：806864360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85365" y="932330"/>
            <a:ext cx="76379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常用的定时任务有哪些？</a:t>
            </a:r>
            <a:endParaRPr lang="en-US" altLang="zh-CN" dirty="0" smtClean="0"/>
          </a:p>
          <a:p>
            <a:endParaRPr lang="en" altLang="zh-CN" dirty="0" smtClean="0"/>
          </a:p>
          <a:p>
            <a:r>
              <a:rPr lang="en" altLang="zh-CN" dirty="0" smtClean="0"/>
              <a:t>Timer</a:t>
            </a:r>
          </a:p>
          <a:p>
            <a:endParaRPr lang="en" altLang="zh-CN" dirty="0" smtClean="0"/>
          </a:p>
          <a:p>
            <a:r>
              <a:rPr lang="en" altLang="zh-CN" dirty="0" smtClean="0"/>
              <a:t>ScheduledExecutorService</a:t>
            </a:r>
          </a:p>
          <a:p>
            <a:endParaRPr lang="en" altLang="zh-CN" dirty="0" smtClean="0"/>
          </a:p>
          <a:p>
            <a:r>
              <a:rPr lang="en" altLang="zh-CN" dirty="0" smtClean="0"/>
              <a:t>Spring</a:t>
            </a:r>
            <a:r>
              <a:rPr lang="zh-CN" altLang="en-US" dirty="0" smtClean="0"/>
              <a:t>自带的</a:t>
            </a:r>
            <a:r>
              <a:rPr lang="en-US" altLang="zh-CN" dirty="0" smtClean="0"/>
              <a:t>@</a:t>
            </a:r>
            <a:r>
              <a:rPr lang="en" altLang="zh-CN" dirty="0" smtClean="0"/>
              <a:t>Scheduled</a:t>
            </a:r>
          </a:p>
          <a:p>
            <a:endParaRPr lang="en" altLang="zh-CN" dirty="0" smtClean="0"/>
          </a:p>
          <a:p>
            <a:r>
              <a:rPr lang="en" altLang="zh-CN" dirty="0" smtClean="0"/>
              <a:t>Quartz</a:t>
            </a:r>
          </a:p>
          <a:p>
            <a:endParaRPr lang="en" altLang="zh-CN" dirty="0" smtClean="0"/>
          </a:p>
          <a:p>
            <a:endParaRPr lang="en" altLang="zh-CN" dirty="0" smtClean="0"/>
          </a:p>
          <a:p>
            <a:r>
              <a:rPr lang="zh-CN" altLang="en-US" dirty="0" smtClean="0"/>
              <a:t>痛点：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不敢轻易跟着应用服务多节点部署，可能会重复多次执行而引发系统逻辑的错误。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" altLang="zh-CN" dirty="0" smtClean="0"/>
              <a:t>2.quartz</a:t>
            </a:r>
            <a:r>
              <a:rPr lang="zh-CN" altLang="en-US" dirty="0" smtClean="0"/>
              <a:t>的集群仅仅只是用来</a:t>
            </a:r>
            <a:r>
              <a:rPr lang="en" altLang="zh-CN" dirty="0" smtClean="0"/>
              <a:t>HA</a:t>
            </a:r>
            <a:r>
              <a:rPr lang="zh-CN" altLang="en-US" dirty="0" smtClean="0"/>
              <a:t>（主备模式）</a:t>
            </a:r>
            <a:r>
              <a:rPr lang="zh-CN" altLang="en" dirty="0" smtClean="0"/>
              <a:t>，</a:t>
            </a:r>
            <a:r>
              <a:rPr lang="zh-CN" altLang="en-US" dirty="0" smtClean="0"/>
              <a:t>节点数量的增加并不能给我们的每次执行效率带来提升，即不能实现水平扩展。</a:t>
            </a:r>
            <a:endParaRPr lang="en-US" altLang="zh-CN" dirty="0" smtClean="0"/>
          </a:p>
          <a:p>
            <a:endParaRPr lang="e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712788" y="285750"/>
            <a:ext cx="11233150" cy="601663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 eaLnBrk="1" hangingPunct="1"/>
            <a:r>
              <a:rPr lang="zh-CN" altLang="en-US" sz="3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基本介绍</a:t>
            </a:r>
            <a:endParaRPr lang="zh-CN" altLang="en-US" sz="3200" b="1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副标题 2"/>
          <p:cNvSpPr txBox="1">
            <a:spLocks noChangeArrowheads="1"/>
          </p:cNvSpPr>
          <p:nvPr/>
        </p:nvSpPr>
        <p:spPr bwMode="auto">
          <a:xfrm>
            <a:off x="6206490" y="5906135"/>
            <a:ext cx="5993130" cy="497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</a:t>
            </a:r>
          </a:p>
        </p:txBody>
      </p:sp>
      <p:sp>
        <p:nvSpPr>
          <p:cNvPr id="2" name="副标题 2"/>
          <p:cNvSpPr txBox="1">
            <a:spLocks noChangeArrowheads="1"/>
          </p:cNvSpPr>
          <p:nvPr/>
        </p:nvSpPr>
        <p:spPr bwMode="auto">
          <a:xfrm>
            <a:off x="6206490" y="6404610"/>
            <a:ext cx="5993130" cy="387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官方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QQ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交流群：806864360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7129" y="1416423"/>
            <a:ext cx="1041064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Elastic-Job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Elastic-Job</a:t>
            </a:r>
            <a:r>
              <a:rPr lang="zh-CN" altLang="en-US" dirty="0" smtClean="0"/>
              <a:t>是一个</a:t>
            </a:r>
            <a:r>
              <a:rPr lang="zh-CN" altLang="en-US" dirty="0" smtClean="0">
                <a:solidFill>
                  <a:schemeClr val="tx2"/>
                </a:solidFill>
              </a:rPr>
              <a:t>分布式调度解决方案</a:t>
            </a:r>
            <a:endParaRPr lang="en-US" altLang="zh-CN" dirty="0" smtClean="0"/>
          </a:p>
          <a:p>
            <a:r>
              <a:rPr lang="zh-CN" altLang="en-US" dirty="0" smtClean="0"/>
              <a:t>（基于成熟的开源产品</a:t>
            </a:r>
            <a:r>
              <a:rPr lang="en" altLang="zh-CN" dirty="0" smtClean="0"/>
              <a:t>Quartz</a:t>
            </a:r>
            <a:r>
              <a:rPr lang="zh-CN" altLang="en-US" dirty="0" smtClean="0"/>
              <a:t>和</a:t>
            </a:r>
            <a:r>
              <a:rPr lang="en" altLang="zh-CN" dirty="0" smtClean="0"/>
              <a:t>Zookeeper</a:t>
            </a:r>
            <a:r>
              <a:rPr lang="zh-CN" altLang="en-US" dirty="0" smtClean="0"/>
              <a:t>及其客户端</a:t>
            </a:r>
            <a:r>
              <a:rPr lang="en" altLang="zh-CN" dirty="0" smtClean="0"/>
              <a:t>Curator</a:t>
            </a:r>
            <a:r>
              <a:rPr lang="zh-CN" altLang="en-US" dirty="0" smtClean="0"/>
              <a:t>进行二次开发）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核心理念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分布式调度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作业高可用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最大限度利用资源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712788" y="285750"/>
            <a:ext cx="11233150" cy="601663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 eaLnBrk="1" hangingPunct="1"/>
            <a:r>
              <a:rPr lang="zh-CN" altLang="en-US" sz="3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基本介绍</a:t>
            </a:r>
            <a:endParaRPr lang="zh-CN" altLang="en-US" sz="3200" b="1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副标题 2"/>
          <p:cNvSpPr txBox="1">
            <a:spLocks noChangeArrowheads="1"/>
          </p:cNvSpPr>
          <p:nvPr/>
        </p:nvSpPr>
        <p:spPr bwMode="auto">
          <a:xfrm>
            <a:off x="6206490" y="5906135"/>
            <a:ext cx="5993130" cy="497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</a:t>
            </a:r>
          </a:p>
        </p:txBody>
      </p:sp>
      <p:sp>
        <p:nvSpPr>
          <p:cNvPr id="2" name="副标题 2"/>
          <p:cNvSpPr txBox="1">
            <a:spLocks noChangeArrowheads="1"/>
          </p:cNvSpPr>
          <p:nvPr/>
        </p:nvSpPr>
        <p:spPr bwMode="auto">
          <a:xfrm>
            <a:off x="6206490" y="6404610"/>
            <a:ext cx="5993130" cy="387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官方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QQ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交流群：806864360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4C34167-9DC5-6A43-BDA2-C60E9D00840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0677" y="1199074"/>
            <a:ext cx="7380312" cy="4392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/>
          <p:cNvSpPr txBox="1">
            <a:spLocks noChangeArrowheads="1"/>
          </p:cNvSpPr>
          <p:nvPr/>
        </p:nvSpPr>
        <p:spPr bwMode="auto">
          <a:xfrm>
            <a:off x="6206490" y="5906135"/>
            <a:ext cx="5993130" cy="497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</a:t>
            </a:r>
          </a:p>
        </p:txBody>
      </p:sp>
      <p:sp>
        <p:nvSpPr>
          <p:cNvPr id="2" name="副标题 2"/>
          <p:cNvSpPr txBox="1">
            <a:spLocks noChangeArrowheads="1"/>
          </p:cNvSpPr>
          <p:nvPr/>
        </p:nvSpPr>
        <p:spPr bwMode="auto">
          <a:xfrm>
            <a:off x="6206490" y="6404610"/>
            <a:ext cx="5993130" cy="387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官方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QQ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交流群：806864360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6730" y="2617694"/>
            <a:ext cx="923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		</a:t>
            </a:r>
            <a:r>
              <a:rPr lang="zh-CN" altLang="en-US" dirty="0" smtClean="0"/>
              <a:t>二、使用场景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712788" y="285750"/>
            <a:ext cx="11233150" cy="601663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 eaLnBrk="1" hangingPunct="1"/>
            <a:r>
              <a:rPr lang="zh-CN" altLang="en-US" sz="3200" b="1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使用场景</a:t>
            </a:r>
            <a:endParaRPr lang="zh-CN" altLang="en-US" sz="3200" b="1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副标题 2"/>
          <p:cNvSpPr txBox="1">
            <a:spLocks noChangeArrowheads="1"/>
          </p:cNvSpPr>
          <p:nvPr/>
        </p:nvSpPr>
        <p:spPr bwMode="auto">
          <a:xfrm>
            <a:off x="6206490" y="5906135"/>
            <a:ext cx="5993130" cy="497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</a:t>
            </a:r>
          </a:p>
        </p:txBody>
      </p:sp>
      <p:sp>
        <p:nvSpPr>
          <p:cNvPr id="2" name="副标题 2"/>
          <p:cNvSpPr txBox="1">
            <a:spLocks noChangeArrowheads="1"/>
          </p:cNvSpPr>
          <p:nvPr/>
        </p:nvSpPr>
        <p:spPr bwMode="auto">
          <a:xfrm>
            <a:off x="6206490" y="6404610"/>
            <a:ext cx="5993130" cy="387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官方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QQ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交流群：806864360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7129" y="1416423"/>
            <a:ext cx="1041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55058" y="1918445"/>
            <a:ext cx="92157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每天凌晨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点计算某理财产品所有用户（用户数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亿 单表或分库分表）的昨日收益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/>
          <p:cNvSpPr txBox="1">
            <a:spLocks noChangeArrowheads="1"/>
          </p:cNvSpPr>
          <p:nvPr/>
        </p:nvSpPr>
        <p:spPr bwMode="auto">
          <a:xfrm>
            <a:off x="6206490" y="5906135"/>
            <a:ext cx="5993130" cy="497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</a:t>
            </a:r>
          </a:p>
        </p:txBody>
      </p:sp>
      <p:sp>
        <p:nvSpPr>
          <p:cNvPr id="2" name="副标题 2"/>
          <p:cNvSpPr txBox="1">
            <a:spLocks noChangeArrowheads="1"/>
          </p:cNvSpPr>
          <p:nvPr/>
        </p:nvSpPr>
        <p:spPr bwMode="auto">
          <a:xfrm>
            <a:off x="6206490" y="6404610"/>
            <a:ext cx="5993130" cy="387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官方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QQ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交流群：806864360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6730" y="2617694"/>
            <a:ext cx="923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		</a:t>
            </a:r>
            <a:r>
              <a:rPr lang="zh-CN" altLang="en-US" dirty="0" smtClean="0"/>
              <a:t>三、分片策略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37221d8-c3c6-4fb9-b2f1-475368034e0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1283</Words>
  <Application>Microsoft Office PowerPoint</Application>
  <PresentationFormat>自定义</PresentationFormat>
  <Paragraphs>173</Paragraphs>
  <Slides>20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Elastic Job</vt:lpstr>
      <vt:lpstr>幻灯片 2</vt:lpstr>
      <vt:lpstr>幻灯片 3</vt:lpstr>
      <vt:lpstr>基本介绍</vt:lpstr>
      <vt:lpstr>基本介绍</vt:lpstr>
      <vt:lpstr>基本介绍</vt:lpstr>
      <vt:lpstr>幻灯片 7</vt:lpstr>
      <vt:lpstr>使用场景</vt:lpstr>
      <vt:lpstr>幻灯片 9</vt:lpstr>
      <vt:lpstr>分片策略</vt:lpstr>
      <vt:lpstr>分片策略</vt:lpstr>
      <vt:lpstr>分片策略</vt:lpstr>
      <vt:lpstr>分片策略</vt:lpstr>
      <vt:lpstr>分片策略</vt:lpstr>
      <vt:lpstr>分片策略</vt:lpstr>
      <vt:lpstr>幻灯片 16</vt:lpstr>
      <vt:lpstr>原理解析</vt:lpstr>
      <vt:lpstr>幻灯片 18</vt:lpstr>
      <vt:lpstr>运维后台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xbany</cp:lastModifiedBy>
  <cp:revision>501</cp:revision>
  <dcterms:created xsi:type="dcterms:W3CDTF">2016-04-07T02:09:00Z</dcterms:created>
  <dcterms:modified xsi:type="dcterms:W3CDTF">2019-05-19T10:20:07Z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