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9144000" cy="6858000" type="screen4x3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472" y="-12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899100" y="914400"/>
            <a:ext cx="73494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899100" y="3560400"/>
            <a:ext cx="73494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456300" y="774000"/>
            <a:ext cx="82296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899100" y="2484000"/>
            <a:ext cx="73494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899100" y="3560400"/>
            <a:ext cx="73494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6300" y="1490400"/>
            <a:ext cx="82269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493100" y="3848400"/>
            <a:ext cx="58266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493100" y="4615200"/>
            <a:ext cx="58266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6300" y="1501200"/>
            <a:ext cx="38826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808700" y="1501200"/>
            <a:ext cx="38826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456300" y="1429200"/>
            <a:ext cx="40068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6300" y="1854000"/>
            <a:ext cx="40068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4676813" y="1421729"/>
            <a:ext cx="40068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76813" y="1854000"/>
            <a:ext cx="40068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456300" y="1555200"/>
            <a:ext cx="3924808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4762800" y="1555200"/>
            <a:ext cx="39204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2025/1/8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7676100" y="914400"/>
            <a:ext cx="783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85800" y="914400"/>
            <a:ext cx="68769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456300" y="608400"/>
            <a:ext cx="82269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456300" y="1490400"/>
            <a:ext cx="82269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459000" y="6314400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2025/1/8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3087000" y="6314400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6658200" y="6314400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8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9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0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2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第三章补充题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20" y="0"/>
            <a:ext cx="8096885" cy="53041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rcRect b="29000"/>
          <a:stretch>
            <a:fillRect/>
          </a:stretch>
        </p:blipFill>
        <p:spPr>
          <a:xfrm>
            <a:off x="315595" y="5304155"/>
            <a:ext cx="8094980" cy="124841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0" name="Picture 790"/>
          <p:cNvPicPr/>
          <p:nvPr/>
        </p:nvPicPr>
        <p:blipFill>
          <a:blip r:embed="rId3"/>
          <a:stretch>
            <a:fillRect/>
          </a:stretch>
        </p:blipFill>
        <p:spPr>
          <a:xfrm>
            <a:off x="1279525" y="126683"/>
            <a:ext cx="6584950" cy="6604635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1840865" y="4346575"/>
            <a:ext cx="173418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82" name="Group 4782"/>
          <p:cNvGrpSpPr/>
          <p:nvPr/>
        </p:nvGrpSpPr>
        <p:grpSpPr>
          <a:xfrm>
            <a:off x="792480" y="132715"/>
            <a:ext cx="7559040" cy="6592570"/>
            <a:chOff x="0" y="0"/>
            <a:chExt cx="7559040" cy="6592824"/>
          </a:xfrm>
        </p:grpSpPr>
        <p:pic>
          <p:nvPicPr>
            <p:cNvPr id="795" name="Picture 79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6745224" cy="2456688"/>
            </a:xfrm>
            <a:prstGeom prst="rect">
              <a:avLst/>
            </a:prstGeom>
          </p:spPr>
        </p:pic>
        <p:pic>
          <p:nvPicPr>
            <p:cNvPr id="797" name="Picture 797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0" y="2456689"/>
              <a:ext cx="7559040" cy="4136136"/>
            </a:xfrm>
            <a:prstGeom prst="rect">
              <a:avLst/>
            </a:prstGeom>
          </p:spPr>
        </p:pic>
      </p:grp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2" name="Picture 802"/>
          <p:cNvPicPr/>
          <p:nvPr/>
        </p:nvPicPr>
        <p:blipFill>
          <a:blip r:embed="rId3"/>
          <a:srcRect b="4467"/>
          <a:stretch>
            <a:fillRect/>
          </a:stretch>
        </p:blipFill>
        <p:spPr>
          <a:xfrm>
            <a:off x="938530" y="127635"/>
            <a:ext cx="6739890" cy="560832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939790" cy="31953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1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95320"/>
            <a:ext cx="5621020" cy="366458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5793740" y="730885"/>
                <a:ext cx="3350260" cy="11988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𝑤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𝑧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zh-CN" altLang="en-US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，可从扇形域变到另一个扇形域。其中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/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>
                  <a:solidFill>
                    <a:srgbClr val="FF000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zh-CN" altLang="en-US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若变为平面，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𝜋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/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为原来角域的大小</a:t>
                </a: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740" y="730885"/>
                <a:ext cx="3350260" cy="119888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0330" y="4714240"/>
            <a:ext cx="2666365" cy="982980"/>
          </a:xfrm>
          <a:prstGeom prst="rect">
            <a:avLst/>
          </a:prstGeom>
        </p:spPr>
      </p:pic>
      <p:pic>
        <p:nvPicPr>
          <p:cNvPr id="7" name="图片 6" descr="微信图片_20241110173024"/>
          <p:cNvPicPr>
            <a:picLocks noChangeAspect="1"/>
          </p:cNvPicPr>
          <p:nvPr/>
        </p:nvPicPr>
        <p:blipFill>
          <a:blip r:embed="rId5"/>
          <a:srcRect b="1676"/>
          <a:stretch>
            <a:fillRect/>
          </a:stretch>
        </p:blipFill>
        <p:spPr>
          <a:xfrm>
            <a:off x="0" y="0"/>
            <a:ext cx="5793740" cy="68141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793740" y="2436495"/>
            <a:ext cx="33502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>
                <a:solidFill>
                  <a:srgbClr val="FF0000"/>
                </a:solidFill>
                <a:latin typeface="Cambria Math" panose="02040503050406030204" charset="0"/>
                <a:cs typeface="Cambria Math" panose="02040503050406030204" charset="0"/>
              </a:rPr>
              <a:t>注意要从</a:t>
            </a:r>
            <a:r>
              <a:rPr lang="en-US" altLang="zh-CN">
                <a:solidFill>
                  <a:srgbClr val="FF0000"/>
                </a:solidFill>
                <a:latin typeface="Cambria Math" panose="02040503050406030204" charset="0"/>
                <a:cs typeface="Cambria Math" panose="02040503050406030204" charset="0"/>
              </a:rPr>
              <a:t>w</a:t>
            </a:r>
            <a:r>
              <a:rPr lang="zh-CN" altLang="en-US">
                <a:solidFill>
                  <a:srgbClr val="FF0000"/>
                </a:solidFill>
                <a:latin typeface="Cambria Math" panose="02040503050406030204" charset="0"/>
                <a:cs typeface="Cambria Math" panose="02040503050406030204" charset="0"/>
              </a:rPr>
              <a:t>变换回</a:t>
            </a:r>
            <a:r>
              <a:rPr lang="en-US" altLang="zh-CN">
                <a:solidFill>
                  <a:srgbClr val="FF0000"/>
                </a:solidFill>
                <a:latin typeface="Cambria Math" panose="02040503050406030204" charset="0"/>
                <a:cs typeface="Cambria Math" panose="02040503050406030204" charset="0"/>
              </a:rPr>
              <a:t>z</a:t>
            </a:r>
            <a:r>
              <a:rPr lang="zh-CN" altLang="en-US">
                <a:solidFill>
                  <a:srgbClr val="FF0000"/>
                </a:solidFill>
                <a:latin typeface="Cambria Math" panose="02040503050406030204" charset="0"/>
                <a:cs typeface="Cambria Math" panose="02040503050406030204" charset="0"/>
              </a:rPr>
              <a:t>平面，即用</a:t>
            </a:r>
            <a:r>
              <a:rPr lang="en-US" altLang="zh-CN">
                <a:solidFill>
                  <a:srgbClr val="FF0000"/>
                </a:solidFill>
                <a:latin typeface="Cambria Math" panose="02040503050406030204" charset="0"/>
                <a:cs typeface="Cambria Math" panose="02040503050406030204" charset="0"/>
              </a:rPr>
              <a:t>x</a:t>
            </a:r>
            <a:r>
              <a:rPr lang="zh-CN" altLang="en-US">
                <a:solidFill>
                  <a:srgbClr val="FF0000"/>
                </a:solidFill>
                <a:latin typeface="Cambria Math" panose="02040503050406030204" charset="0"/>
                <a:cs typeface="Cambria Math" panose="02040503050406030204" charset="0"/>
              </a:rPr>
              <a:t>、</a:t>
            </a:r>
            <a:r>
              <a:rPr lang="en-US" altLang="zh-CN">
                <a:solidFill>
                  <a:srgbClr val="FF0000"/>
                </a:solidFill>
                <a:latin typeface="Cambria Math" panose="02040503050406030204" charset="0"/>
                <a:cs typeface="Cambria Math" panose="02040503050406030204" charset="0"/>
              </a:rPr>
              <a:t>y</a:t>
            </a:r>
            <a:r>
              <a:rPr lang="zh-CN" altLang="en-US">
                <a:solidFill>
                  <a:srgbClr val="FF0000"/>
                </a:solidFill>
                <a:latin typeface="Cambria Math" panose="02040503050406030204" charset="0"/>
                <a:cs typeface="Cambria Math" panose="02040503050406030204" charset="0"/>
              </a:rPr>
              <a:t>代替</a:t>
            </a:r>
            <a:r>
              <a:rPr lang="en-US" altLang="zh-CN">
                <a:solidFill>
                  <a:srgbClr val="FF0000"/>
                </a:solidFill>
                <a:latin typeface="Cambria Math" panose="02040503050406030204" charset="0"/>
                <a:cs typeface="Cambria Math" panose="02040503050406030204" charset="0"/>
              </a:rPr>
              <a:t>u</a:t>
            </a:r>
            <a:r>
              <a:rPr lang="zh-CN" altLang="en-US">
                <a:solidFill>
                  <a:srgbClr val="FF0000"/>
                </a:solidFill>
                <a:latin typeface="Cambria Math" panose="02040503050406030204" charset="0"/>
                <a:cs typeface="Cambria Math" panose="02040503050406030204" charset="0"/>
              </a:rPr>
              <a:t>、</a:t>
            </a:r>
            <a:r>
              <a:rPr lang="en-US" altLang="zh-CN">
                <a:solidFill>
                  <a:srgbClr val="FF0000"/>
                </a:solidFill>
                <a:latin typeface="Cambria Math" panose="02040503050406030204" charset="0"/>
                <a:cs typeface="Cambria Math" panose="02040503050406030204" charset="0"/>
              </a:rPr>
              <a:t>v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068695" y="3992880"/>
            <a:ext cx="3048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答案中</a:t>
            </a:r>
            <a:r>
              <a:rPr lang="en-US" altLang="zh-CN"/>
              <a:t>“</a:t>
            </a:r>
            <a:r>
              <a:rPr lang="zh-CN" altLang="en-US"/>
              <a:t>无限长线电荷电位</a:t>
            </a:r>
            <a:r>
              <a:rPr lang="en-US" altLang="zh-CN"/>
              <a:t>”</a:t>
            </a:r>
            <a:r>
              <a:rPr lang="zh-CN" altLang="en-US"/>
              <a:t>表达式分子分母写反了。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4" name="Picture 814"/>
          <p:cNvPicPr/>
          <p:nvPr/>
        </p:nvPicPr>
        <p:blipFill>
          <a:blip r:embed="rId3"/>
          <a:stretch>
            <a:fillRect/>
          </a:stretch>
        </p:blipFill>
        <p:spPr>
          <a:xfrm>
            <a:off x="268923" y="366078"/>
            <a:ext cx="8606155" cy="52990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395980" y="4470400"/>
            <a:ext cx="4343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" name="矩形 3"/>
          <p:cNvSpPr/>
          <p:nvPr/>
        </p:nvSpPr>
        <p:spPr>
          <a:xfrm>
            <a:off x="3458210" y="4950460"/>
            <a:ext cx="189865" cy="1898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441700" y="4787265"/>
            <a:ext cx="4343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09270" y="6022340"/>
                <a:ext cx="4218305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𝑤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𝑧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zh-CN" altLang="en-US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，现在令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=2π</a:t>
                </a:r>
                <a:r>
                  <a:rPr lang="zh-CN" altLang="en-US">
                    <a:solidFill>
                      <a:srgbClr val="FF0000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𝜋</m:t>
                    </m:r>
                  </m:oMath>
                </a14:m>
                <a:endParaRPr lang="zh-CN" altLang="en-US">
                  <a:solidFill>
                    <a:srgbClr val="FF0000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70" y="6022340"/>
                <a:ext cx="4218305" cy="36830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" y="228600"/>
            <a:ext cx="9144635" cy="572833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365490" y="180340"/>
            <a:ext cx="786765" cy="1051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4" name="Picture 824"/>
          <p:cNvPicPr/>
          <p:nvPr/>
        </p:nvPicPr>
        <p:blipFill>
          <a:blip r:embed="rId3"/>
          <a:stretch>
            <a:fillRect/>
          </a:stretch>
        </p:blipFill>
        <p:spPr>
          <a:xfrm>
            <a:off x="188595" y="140653"/>
            <a:ext cx="7697470" cy="537845"/>
          </a:xfrm>
          <a:prstGeom prst="rect">
            <a:avLst/>
          </a:prstGeom>
        </p:spPr>
      </p:pic>
      <p:pic>
        <p:nvPicPr>
          <p:cNvPr id="826" name="Picture 826"/>
          <p:cNvPicPr/>
          <p:nvPr/>
        </p:nvPicPr>
        <p:blipFill>
          <a:blip r:embed="rId4"/>
          <a:stretch>
            <a:fillRect/>
          </a:stretch>
        </p:blipFill>
        <p:spPr>
          <a:xfrm>
            <a:off x="1000125" y="721360"/>
            <a:ext cx="6158230" cy="594487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zEwNTM5NzYwMDRjMzkwZTVkZjY2ODkwMGIxNGU0OTU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140</Words>
  <Application>Microsoft Office PowerPoint</Application>
  <PresentationFormat>全屏显示(4:3)</PresentationFormat>
  <Paragraphs>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微软雅黑</vt:lpstr>
      <vt:lpstr>Arial</vt:lpstr>
      <vt:lpstr>Cambria Math</vt:lpstr>
      <vt:lpstr>Wingdings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浮焕然</cp:lastModifiedBy>
  <cp:revision>178</cp:revision>
  <dcterms:created xsi:type="dcterms:W3CDTF">2019-06-19T02:08:00Z</dcterms:created>
  <dcterms:modified xsi:type="dcterms:W3CDTF">2025-01-08T09:54:33Z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2052-12.1.0.18608</vt:lpwstr>
  </property>
  <property fmtid="{D5CDD505-2E9C-101B-9397-08002B2CF9AE}" pid="3" name="ICV">
    <vt:lpwstr>5D2C41DC9D3A4BD4BC2065409205D2B6_11</vt:lpwstr>
  </property>
</Properties>
</file>