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418" r:id="rId2"/>
    <p:sldId id="439" r:id="rId3"/>
    <p:sldId id="421" r:id="rId4"/>
    <p:sldId id="423" r:id="rId5"/>
    <p:sldId id="431" r:id="rId6"/>
    <p:sldId id="432" r:id="rId7"/>
    <p:sldId id="435" r:id="rId8"/>
    <p:sldId id="433" r:id="rId9"/>
    <p:sldId id="437" r:id="rId10"/>
    <p:sldId id="436" r:id="rId11"/>
    <p:sldId id="438" r:id="rId12"/>
    <p:sldId id="419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8.wmf"/><Relationship Id="rId7" Type="http://schemas.openxmlformats.org/officeDocument/2006/relationships/image" Target="../media/image37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6.wmf"/><Relationship Id="rId5" Type="http://schemas.openxmlformats.org/officeDocument/2006/relationships/image" Target="../media/image26.wmf"/><Relationship Id="rId10" Type="http://schemas.openxmlformats.org/officeDocument/2006/relationships/image" Target="../media/image39.wmf"/><Relationship Id="rId4" Type="http://schemas.openxmlformats.org/officeDocument/2006/relationships/image" Target="../media/image35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8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41.wmf"/><Relationship Id="rId1" Type="http://schemas.openxmlformats.org/officeDocument/2006/relationships/image" Target="../media/image46.w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10" descr="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" y="0"/>
            <a:ext cx="9144002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2298708"/>
            <a:ext cx="6858000" cy="1211263"/>
          </a:xfrm>
        </p:spPr>
        <p:txBody>
          <a:bodyPr anchor="b"/>
          <a:lstStyle>
            <a:lvl1pPr algn="ctr">
              <a:defRPr sz="4500" baseline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868738"/>
            <a:ext cx="6858000" cy="676274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名字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第一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638553" y="6394648"/>
            <a:ext cx="2252519" cy="365125"/>
          </a:xfrm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《</a:t>
            </a:r>
            <a:r>
              <a:rPr lang="zh-CN" altLang="en-US" dirty="0"/>
              <a:t>概率论与数理统计</a:t>
            </a:r>
            <a:r>
              <a:rPr lang="en-US" altLang="zh-CN" dirty="0"/>
              <a:t>》</a:t>
            </a:r>
            <a:r>
              <a:rPr lang="zh-CN" altLang="en-US" dirty="0"/>
              <a:t>刘杰</a:t>
            </a: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618150"/>
            <a:ext cx="9144000" cy="0"/>
          </a:xfrm>
          <a:prstGeom prst="line">
            <a:avLst/>
          </a:prstGeom>
          <a:ln w="19050">
            <a:solidFill>
              <a:srgbClr val="014D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 userDrawn="1"/>
        </p:nvCxnSpPr>
        <p:spPr>
          <a:xfrm>
            <a:off x="0" y="6310283"/>
            <a:ext cx="9144000" cy="0"/>
          </a:xfrm>
          <a:prstGeom prst="line">
            <a:avLst/>
          </a:prstGeom>
          <a:ln w="19050">
            <a:solidFill>
              <a:srgbClr val="014D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31" y="50484"/>
            <a:ext cx="2647933" cy="492819"/>
          </a:xfrm>
          <a:prstGeom prst="rect">
            <a:avLst/>
          </a:prstGeom>
        </p:spPr>
      </p:pic>
      <p:sp>
        <p:nvSpPr>
          <p:cNvPr id="17" name="页脚占位符 2"/>
          <p:cNvSpPr txBox="1"/>
          <p:nvPr userDrawn="1"/>
        </p:nvSpPr>
        <p:spPr>
          <a:xfrm>
            <a:off x="6628313" y="6394648"/>
            <a:ext cx="2320512" cy="36512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50" b="0" dirty="0">
                <a:solidFill>
                  <a:schemeClr val="tx1"/>
                </a:solidFill>
              </a:rPr>
              <a:t>Page </a:t>
            </a:r>
            <a:fld id="{BAAA71A4-ED37-439A-87BB-E3C15F3F0255}" type="slidenum">
              <a:rPr lang="en-US" altLang="zh-CN" sz="1050" b="0" smtClean="0">
                <a:solidFill>
                  <a:schemeClr val="tx1"/>
                </a:solidFill>
              </a:rPr>
              <a:t>‹#›</a:t>
            </a:fld>
            <a:r>
              <a:rPr lang="en-US" altLang="zh-CN" sz="1050" b="0" dirty="0">
                <a:solidFill>
                  <a:schemeClr val="tx1"/>
                </a:solidFill>
              </a:rPr>
              <a:t>  Total </a:t>
            </a:r>
            <a:fld id="{BAAA71A4-ED37-439A-87BB-E3C15F3F0255}" type="slidenum">
              <a:rPr lang="en-US" altLang="zh-CN" sz="1050" b="0" smtClean="0">
                <a:solidFill>
                  <a:schemeClr val="tx1"/>
                </a:solidFill>
              </a:rPr>
              <a:t>‹#›</a:t>
            </a:fld>
            <a:r>
              <a:rPr lang="en-US" altLang="zh-CN" sz="1050" b="0" dirty="0">
                <a:solidFill>
                  <a:schemeClr val="tx1"/>
                </a:solidFill>
              </a:rPr>
              <a:t> </a:t>
            </a:r>
            <a:endParaRPr lang="zh-CN" altLang="en-US" sz="1050" b="0" dirty="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35860" y="98236"/>
            <a:ext cx="6615369" cy="406912"/>
          </a:xfrm>
          <a:ln>
            <a:noFill/>
          </a:ln>
        </p:spPr>
        <p:txBody>
          <a:bodyPr>
            <a:noAutofit/>
          </a:bodyPr>
          <a:lstStyle>
            <a:lvl1pPr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9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/>
              <a:t> 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刘杰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Page 3  /  Total  30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j-ea"/>
          <a:ea typeface="+mj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58.wmf"/><Relationship Id="rId18" Type="http://schemas.openxmlformats.org/officeDocument/2006/relationships/image" Target="../media/image60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77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4.bin"/><Relationship Id="rId20" Type="http://schemas.openxmlformats.org/officeDocument/2006/relationships/image" Target="../media/image61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8.bin"/><Relationship Id="rId11" Type="http://schemas.openxmlformats.org/officeDocument/2006/relationships/oleObject" Target="../embeddings/oleObject71.bin"/><Relationship Id="rId5" Type="http://schemas.openxmlformats.org/officeDocument/2006/relationships/image" Target="../media/image46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70.bin"/><Relationship Id="rId19" Type="http://schemas.openxmlformats.org/officeDocument/2006/relationships/oleObject" Target="../embeddings/oleObject76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73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18" Type="http://schemas.openxmlformats.org/officeDocument/2006/relationships/image" Target="../media/image13.w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24" Type="http://schemas.openxmlformats.org/officeDocument/2006/relationships/image" Target="../media/image16.wmf"/><Relationship Id="rId5" Type="http://schemas.openxmlformats.org/officeDocument/2006/relationships/image" Target="../media/image7.wmf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2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wmf"/><Relationship Id="rId18" Type="http://schemas.openxmlformats.org/officeDocument/2006/relationships/image" Target="../media/image31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oleObject" Target="../embeddings/oleObject30.bin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37.wmf"/><Relationship Id="rId26" Type="http://schemas.openxmlformats.org/officeDocument/2006/relationships/image" Target="../media/image39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40.bin"/><Relationship Id="rId25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6.wmf"/><Relationship Id="rId20" Type="http://schemas.openxmlformats.org/officeDocument/2006/relationships/image" Target="../media/image38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4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26.wmf"/><Relationship Id="rId22" Type="http://schemas.openxmlformats.org/officeDocument/2006/relationships/oleObject" Target="../embeddings/oleObject43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3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48.wmf"/><Relationship Id="rId18" Type="http://schemas.openxmlformats.org/officeDocument/2006/relationships/image" Target="../media/image50.wmf"/><Relationship Id="rId26" Type="http://schemas.openxmlformats.org/officeDocument/2006/relationships/oleObject" Target="../embeddings/oleObject64.bin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61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6.bin"/><Relationship Id="rId17" Type="http://schemas.openxmlformats.org/officeDocument/2006/relationships/oleObject" Target="../embeddings/oleObject59.bin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image" Target="../media/image55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5.bin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45.wmf"/><Relationship Id="rId15" Type="http://schemas.openxmlformats.org/officeDocument/2006/relationships/oleObject" Target="../embeddings/oleObject58.bin"/><Relationship Id="rId23" Type="http://schemas.openxmlformats.org/officeDocument/2006/relationships/image" Target="../media/image52.wmf"/><Relationship Id="rId28" Type="http://schemas.openxmlformats.org/officeDocument/2006/relationships/oleObject" Target="../embeddings/oleObject65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60.bin"/><Relationship Id="rId31" Type="http://schemas.openxmlformats.org/officeDocument/2006/relationships/image" Target="../media/image56.wmf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4.bin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54.wmf"/><Relationship Id="rId30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" y="2198054"/>
            <a:ext cx="9003149" cy="16785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概率论与数理统计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br>
              <a:rPr lang="en-US" altLang="zh-CN" sz="495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几何概型的一题多解</a:t>
            </a:r>
            <a:endParaRPr lang="zh-CN" altLang="en-US" sz="495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52082" y="5352215"/>
            <a:ext cx="6858000" cy="11212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100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</a:rPr>
              <a:t>刘  杰</a:t>
            </a:r>
          </a:p>
          <a:p>
            <a:pPr>
              <a:defRPr/>
            </a:pPr>
            <a:r>
              <a:rPr lang="zh-CN" altLang="en-US" b="1" dirty="0">
                <a:solidFill>
                  <a:schemeClr val="tx1"/>
                </a:solidFill>
                <a:latin typeface="+mj-lt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几何概型一题多解：解法四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355600" y="861695"/>
            <a:ext cx="8432800" cy="1229360"/>
            <a:chOff x="560" y="1357"/>
            <a:chExt cx="13280" cy="1936"/>
          </a:xfrm>
        </p:grpSpPr>
        <p:sp>
          <p:nvSpPr>
            <p:cNvPr id="6" name="文本框 5"/>
            <p:cNvSpPr txBox="1"/>
            <p:nvPr/>
          </p:nvSpPr>
          <p:spPr>
            <a:xfrm>
              <a:off x="560" y="1357"/>
              <a:ext cx="13280" cy="193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b="1" dirty="0">
                  <a:solidFill>
                    <a:srgbClr val="0070C0"/>
                  </a:solidFill>
                </a:rPr>
                <a:t>解法</a:t>
              </a:r>
              <a:r>
                <a:rPr lang="en-US" altLang="zh-CN" b="1" dirty="0">
                  <a:solidFill>
                    <a:srgbClr val="0070C0"/>
                  </a:solidFill>
                </a:rPr>
                <a:t>4</a:t>
              </a:r>
              <a:r>
                <a:rPr lang="zh-CN" altLang="en-US" b="1" dirty="0">
                  <a:solidFill>
                    <a:srgbClr val="0070C0"/>
                  </a:solidFill>
                </a:rPr>
                <a:t> </a:t>
              </a:r>
              <a:r>
                <a:rPr lang="zh-CN" altLang="en-US" b="1" dirty="0">
                  <a:solidFill>
                    <a:srgbClr val="0070C0"/>
                  </a:solidFill>
                  <a:sym typeface="+mn-ea"/>
                </a:rPr>
                <a:t>（离散逼近法）续</a:t>
              </a:r>
              <a:endParaRPr lang="zh-CN" altLang="en-US" b="1" dirty="0">
                <a:solidFill>
                  <a:srgbClr val="0070C0"/>
                </a:solidFill>
              </a:endParaRPr>
            </a:p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dirty="0"/>
                <a:t>综合以上所有情况的结果，</a:t>
              </a:r>
              <a:r>
                <a:rPr lang="en-US" altLang="zh-CN" dirty="0"/>
                <a:t>   </a:t>
              </a:r>
              <a:r>
                <a:rPr lang="zh-CN" dirty="0"/>
                <a:t>个点随机落在</a:t>
              </a:r>
              <a:r>
                <a:rPr lang="en-US" altLang="zh-CN" dirty="0"/>
                <a:t>    </a:t>
              </a:r>
              <a:r>
                <a:rPr lang="zh-CN" dirty="0"/>
                <a:t>个相邻区域的放置方法种数为：</a:t>
              </a:r>
              <a:endParaRPr lang="en-US" altLang="zh-CN" dirty="0"/>
            </a:p>
          </p:txBody>
        </p:sp>
        <p:graphicFrame>
          <p:nvGraphicFramePr>
            <p:cNvPr id="4" name="对象 -2147482533"/>
            <p:cNvGraphicFramePr>
              <a:graphicFrameLocks noChangeAspect="1"/>
            </p:cNvGraphicFramePr>
            <p:nvPr/>
          </p:nvGraphicFramePr>
          <p:xfrm>
            <a:off x="4934" y="2776"/>
            <a:ext cx="34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5" r:id="rId4" imgW="127000" imgH="139700" progId="Equation.DSMT4">
                    <p:embed/>
                  </p:oleObj>
                </mc:Choice>
                <mc:Fallback>
                  <p:oleObj r:id="rId4" imgW="127000" imgH="139700" progId="Equation.DSMT4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934" y="2776"/>
                          <a:ext cx="347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-2147482545"/>
            <p:cNvGraphicFramePr>
              <a:graphicFrameLocks noChangeAspect="1"/>
            </p:cNvGraphicFramePr>
            <p:nvPr/>
          </p:nvGraphicFramePr>
          <p:xfrm>
            <a:off x="7479" y="2748"/>
            <a:ext cx="29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16" r:id="rId6" imgW="127000" imgH="177165" progId="Equation.DSMT4">
                    <p:embed/>
                  </p:oleObj>
                </mc:Choice>
                <mc:Fallback>
                  <p:oleObj r:id="rId6" imgW="127000" imgH="177165" progId="Equation.DSMT4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479" y="2748"/>
                          <a:ext cx="290" cy="3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对象 -21474825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58290"/>
              </p:ext>
            </p:extLst>
          </p:nvPr>
        </p:nvGraphicFramePr>
        <p:xfrm>
          <a:off x="2814638" y="2103438"/>
          <a:ext cx="33528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7" name="Equation" r:id="rId8" imgW="2311200" imgH="279360" progId="Equation.DSMT4">
                  <p:embed/>
                </p:oleObj>
              </mc:Choice>
              <mc:Fallback>
                <p:oleObj name="Equation" r:id="rId8" imgW="2311200" imgH="279360" progId="Equation.DSMT4">
                  <p:embed/>
                  <p:pic>
                    <p:nvPicPr>
                      <p:cNvPr id="0" name="图片 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4638" y="2103438"/>
                        <a:ext cx="3352800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/>
          <p:cNvSpPr txBox="1"/>
          <p:nvPr/>
        </p:nvSpPr>
        <p:spPr>
          <a:xfrm>
            <a:off x="355600" y="2485390"/>
            <a:ext cx="62407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dirty="0">
                <a:sym typeface="+mn-ea"/>
              </a:rPr>
              <a:t>因此根据古典概型，</a:t>
            </a:r>
            <a:r>
              <a:rPr lang="en-US" altLang="zh-CN" dirty="0">
                <a:sym typeface="+mn-ea"/>
              </a:rPr>
              <a:t>  </a:t>
            </a:r>
            <a:r>
              <a:rPr lang="zh-CN" dirty="0">
                <a:sym typeface="+mn-ea"/>
              </a:rPr>
              <a:t>个点随机落在</a:t>
            </a:r>
            <a:r>
              <a:rPr lang="en-US" altLang="zh-CN" dirty="0">
                <a:sym typeface="+mn-ea"/>
              </a:rPr>
              <a:t>    </a:t>
            </a:r>
            <a:r>
              <a:rPr lang="zh-CN" dirty="0">
                <a:sym typeface="+mn-ea"/>
              </a:rPr>
              <a:t>个相邻区域的概率为：</a:t>
            </a:r>
            <a:endParaRPr lang="zh-CN" altLang="en-US" dirty="0"/>
          </a:p>
        </p:txBody>
      </p:sp>
      <p:graphicFrame>
        <p:nvGraphicFramePr>
          <p:cNvPr id="59" name="对象 -2147482533"/>
          <p:cNvGraphicFramePr>
            <a:graphicFrameLocks noChangeAspect="1"/>
          </p:cNvGraphicFramePr>
          <p:nvPr/>
        </p:nvGraphicFramePr>
        <p:xfrm>
          <a:off x="2422525" y="2655570"/>
          <a:ext cx="220345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8" r:id="rId10" imgW="127000" imgH="139700" progId="Equation.DSMT4">
                  <p:embed/>
                </p:oleObj>
              </mc:Choice>
              <mc:Fallback>
                <p:oleObj r:id="rId10" imgW="127000" imgH="1397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22525" y="2655570"/>
                        <a:ext cx="220345" cy="237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-2147482545"/>
          <p:cNvGraphicFramePr>
            <a:graphicFrameLocks noChangeAspect="1"/>
          </p:cNvGraphicFramePr>
          <p:nvPr/>
        </p:nvGraphicFramePr>
        <p:xfrm>
          <a:off x="4021455" y="2651125"/>
          <a:ext cx="18415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r:id="rId11" imgW="127000" imgH="177165" progId="Equation.DSMT4">
                  <p:embed/>
                </p:oleObj>
              </mc:Choice>
              <mc:Fallback>
                <p:oleObj r:id="rId11" imgW="127000" imgH="17716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21455" y="2651125"/>
                        <a:ext cx="184150" cy="252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0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97405"/>
              </p:ext>
            </p:extLst>
          </p:nvPr>
        </p:nvGraphicFramePr>
        <p:xfrm>
          <a:off x="3222625" y="2990850"/>
          <a:ext cx="2698750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0" name="Equation" r:id="rId12" imgW="2031840" imgH="1015920" progId="Equation.DSMT4">
                  <p:embed/>
                </p:oleObj>
              </mc:Choice>
              <mc:Fallback>
                <p:oleObj name="Equation" r:id="rId12" imgW="2031840" imgH="1015920" progId="Equation.DSMT4">
                  <p:embed/>
                  <p:pic>
                    <p:nvPicPr>
                      <p:cNvPr id="0" name="图片 6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22625" y="2990850"/>
                        <a:ext cx="2698750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" name="文本框 74"/>
          <p:cNvSpPr txBox="1"/>
          <p:nvPr/>
        </p:nvSpPr>
        <p:spPr>
          <a:xfrm>
            <a:off x="355600" y="4429125"/>
            <a:ext cx="8679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               </a:t>
            </a:r>
            <a:r>
              <a:rPr lang="zh-CN" altLang="en-US" dirty="0"/>
              <a:t>时，可用该概率逼近</a:t>
            </a:r>
            <a:r>
              <a:rPr lang="en-US" altLang="zh-CN" dirty="0"/>
              <a:t>    </a:t>
            </a:r>
            <a:r>
              <a:rPr lang="zh-CN" altLang="en-US" dirty="0"/>
              <a:t>个点随机落在一个半圆周上的概率，即：</a:t>
            </a:r>
          </a:p>
        </p:txBody>
      </p:sp>
      <p:graphicFrame>
        <p:nvGraphicFramePr>
          <p:cNvPr id="8" name="对象 -2147482504"/>
          <p:cNvGraphicFramePr>
            <a:graphicFrameLocks noChangeAspect="1"/>
          </p:cNvGraphicFramePr>
          <p:nvPr/>
        </p:nvGraphicFramePr>
        <p:xfrm>
          <a:off x="520065" y="4464685"/>
          <a:ext cx="737870" cy="285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" r:id="rId14" imgW="457200" imgH="177800" progId="Equation.DSMT4">
                  <p:embed/>
                </p:oleObj>
              </mc:Choice>
              <mc:Fallback>
                <p:oleObj r:id="rId14" imgW="457200" imgH="177800" progId="Equation.DSMT4">
                  <p:embed/>
                  <p:pic>
                    <p:nvPicPr>
                      <p:cNvPr id="0" name="图片 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0065" y="4464685"/>
                        <a:ext cx="737870" cy="285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-2147482533"/>
          <p:cNvGraphicFramePr>
            <a:graphicFrameLocks noChangeAspect="1"/>
          </p:cNvGraphicFramePr>
          <p:nvPr/>
        </p:nvGraphicFramePr>
        <p:xfrm>
          <a:off x="3365500" y="4512310"/>
          <a:ext cx="220345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r:id="rId16" imgW="127000" imgH="139700" progId="Equation.DSMT4">
                  <p:embed/>
                </p:oleObj>
              </mc:Choice>
              <mc:Fallback>
                <p:oleObj r:id="rId16" imgW="127000" imgH="1397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5500" y="4512310"/>
                        <a:ext cx="220345" cy="237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00"/>
          <p:cNvGraphicFramePr>
            <a:graphicFrameLocks noChangeAspect="1"/>
          </p:cNvGraphicFramePr>
          <p:nvPr/>
        </p:nvGraphicFramePr>
        <p:xfrm>
          <a:off x="3164205" y="4936490"/>
          <a:ext cx="2815590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r:id="rId17" imgW="2197100" imgH="393700" progId="Equation.DSMT4">
                  <p:embed/>
                </p:oleObj>
              </mc:Choice>
              <mc:Fallback>
                <p:oleObj r:id="rId17" imgW="2197100" imgH="393700" progId="Equation.DSMT4">
                  <p:embed/>
                  <p:pic>
                    <p:nvPicPr>
                      <p:cNvPr id="0" name="图片 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64205" y="4936490"/>
                        <a:ext cx="2815590" cy="5073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355600" y="5516245"/>
            <a:ext cx="86798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dirty="0"/>
              <a:t>所以，</a:t>
            </a:r>
            <a:r>
              <a:rPr lang="en-US" dirty="0"/>
              <a:t>   </a:t>
            </a:r>
            <a:r>
              <a:rPr dirty="0"/>
              <a:t>个点随机落在一个半圆周上的概率为</a:t>
            </a:r>
            <a:r>
              <a:rPr lang="en-US" dirty="0"/>
              <a:t>          </a:t>
            </a:r>
            <a:r>
              <a:rPr dirty="0"/>
              <a:t>。</a:t>
            </a:r>
          </a:p>
        </p:txBody>
      </p:sp>
      <p:graphicFrame>
        <p:nvGraphicFramePr>
          <p:cNvPr id="10" name="对象 -2147482498"/>
          <p:cNvGraphicFramePr>
            <a:graphicFrameLocks noChangeAspect="1"/>
          </p:cNvGraphicFramePr>
          <p:nvPr/>
        </p:nvGraphicFramePr>
        <p:xfrm>
          <a:off x="5005705" y="5548630"/>
          <a:ext cx="551815" cy="255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r:id="rId19" imgW="444500" imgH="203200" progId="Equation.DSMT4">
                  <p:embed/>
                </p:oleObj>
              </mc:Choice>
              <mc:Fallback>
                <p:oleObj r:id="rId19" imgW="444500" imgH="203200" progId="Equation.DSMT4">
                  <p:embed/>
                  <p:pic>
                    <p:nvPicPr>
                      <p:cNvPr id="0" name="图片 8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005705" y="5548630"/>
                        <a:ext cx="551815" cy="255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-2147482533"/>
          <p:cNvGraphicFramePr>
            <a:graphicFrameLocks noChangeAspect="1"/>
          </p:cNvGraphicFramePr>
          <p:nvPr/>
        </p:nvGraphicFramePr>
        <p:xfrm>
          <a:off x="1064260" y="5581650"/>
          <a:ext cx="220345" cy="23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r:id="rId21" imgW="127000" imgH="139700" progId="Equation.DSMT4">
                  <p:embed/>
                </p:oleObj>
              </mc:Choice>
              <mc:Fallback>
                <p:oleObj r:id="rId21" imgW="127000" imgH="139700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4260" y="5581650"/>
                        <a:ext cx="220345" cy="237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C4F45DB-AAD4-4BC2-8B70-7A702692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刘杰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30BECB5-D7CD-4584-9215-C9BB90EF2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教学效果问卷调查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C6E92D-386F-4B47-A943-F4D3BC890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2591"/>
            <a:ext cx="5392409" cy="53924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4BD4385-9E4E-4C6F-A5ED-9BABB9EAF7B0}"/>
              </a:ext>
            </a:extLst>
          </p:cNvPr>
          <p:cNvSpPr/>
          <p:nvPr/>
        </p:nvSpPr>
        <p:spPr>
          <a:xfrm>
            <a:off x="4983983" y="1042087"/>
            <a:ext cx="383847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800"/>
              </a:spcBef>
              <a:spcAft>
                <a:spcPts val="0"/>
              </a:spcAft>
            </a:pPr>
            <a:r>
              <a:rPr lang="zh-CN" altLang="en-US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问卷包括</a:t>
            </a:r>
            <a:r>
              <a:rPr lang="en-US" altLang="zh-CN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5</a:t>
            </a:r>
            <a:r>
              <a:rPr lang="zh-CN" altLang="en-US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个问题，请据你的学习体会进行</a:t>
            </a:r>
            <a:r>
              <a:rPr lang="zh-CN" altLang="en-US" b="1" u="sng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单项选择</a:t>
            </a:r>
            <a:r>
              <a:rPr lang="zh-CN" altLang="en-US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作答：</a:t>
            </a:r>
            <a:r>
              <a:rPr lang="zh-CN" altLang="zh-CN" b="1" u="sng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非常同意</a:t>
            </a:r>
            <a:r>
              <a:rPr lang="zh-CN" altLang="en-US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b="1" u="sng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同意</a:t>
            </a:r>
            <a:r>
              <a:rPr lang="zh-CN" altLang="en-US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b="1" u="sng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一般</a:t>
            </a:r>
            <a:r>
              <a:rPr lang="zh-CN" altLang="en-US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b="1" u="sng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不同意</a:t>
            </a:r>
            <a:r>
              <a:rPr lang="zh-CN" altLang="en-US" b="1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en-US" b="1" u="sng" kern="100" dirty="0">
                <a:solidFill>
                  <a:srgbClr val="002060"/>
                </a:solidFill>
                <a:latin typeface="+mn-ea"/>
                <a:cs typeface="Times New Roman" panose="02020603050405020304" pitchFamily="18" charset="0"/>
              </a:rPr>
              <a:t>非常不同意</a:t>
            </a:r>
            <a:endParaRPr lang="en-US" altLang="zh-CN" b="1" u="sng" kern="100" dirty="0">
              <a:solidFill>
                <a:srgbClr val="002060"/>
              </a:solidFill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一题多解的教学方法提升了我对几何概型知识点的理解掌握。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一题多解的教学方法帮助我建立了多个知识点之间的联系。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一题多解的教学方法能够启发我从不同角度进行积极思考。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一题多解的教学方法提升了我的创新思维或创新能力。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18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CN" altLang="zh-CN" b="1" kern="100" dirty="0">
                <a:latin typeface="+mn-ea"/>
                <a:cs typeface="Times New Roman" panose="02020603050405020304" pitchFamily="18" charset="0"/>
              </a:rPr>
              <a:t>我认为一题多解的教学方法能够提升学习效果。</a:t>
            </a:r>
            <a:endParaRPr lang="zh-CN" altLang="zh-CN" sz="2400" kern="1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51E886-FF33-4BBF-BCE1-281D09407803}"/>
              </a:ext>
            </a:extLst>
          </p:cNvPr>
          <p:cNvSpPr/>
          <p:nvPr/>
        </p:nvSpPr>
        <p:spPr>
          <a:xfrm>
            <a:off x="185896" y="1042087"/>
            <a:ext cx="36324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ts val="1800"/>
              </a:spcBef>
              <a:spcAft>
                <a:spcPts val="0"/>
              </a:spcAft>
            </a:pPr>
            <a:r>
              <a:rPr lang="zh-CN" altLang="en-US" b="1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微信扫码</a:t>
            </a:r>
            <a:endParaRPr lang="en-US" altLang="zh-CN" b="1" kern="100" dirty="0">
              <a:solidFill>
                <a:srgbClr val="C0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93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52513" y="2850062"/>
            <a:ext cx="6858000" cy="908447"/>
          </a:xfrm>
        </p:spPr>
        <p:txBody>
          <a:bodyPr>
            <a:normAutofit/>
          </a:bodyPr>
          <a:lstStyle/>
          <a:p>
            <a:r>
              <a:rPr lang="en-US" altLang="zh-CN" sz="5400" b="1" dirty="0"/>
              <a:t>Thanks</a:t>
            </a:r>
            <a:r>
              <a:rPr lang="zh-CN" altLang="en-US" sz="5400" b="1" dirty="0"/>
              <a:t>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1784F9C-BE06-42D0-8534-8A55A2BB1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概率论与数理统计</a:t>
            </a:r>
            <a:r>
              <a:rPr lang="en-US" altLang="zh-CN"/>
              <a:t>》</a:t>
            </a:r>
            <a:r>
              <a:rPr lang="zh-CN" altLang="en-US"/>
              <a:t>刘杰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30EB61-CF48-4A5E-93AE-9D39C346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几何概型定义及示例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4520AB-1BEC-40CD-8466-EC57F328CA34}"/>
              </a:ext>
            </a:extLst>
          </p:cNvPr>
          <p:cNvSpPr txBox="1"/>
          <p:nvPr/>
        </p:nvSpPr>
        <p:spPr>
          <a:xfrm>
            <a:off x="416127" y="1046424"/>
            <a:ext cx="8531930" cy="2271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定义：</a:t>
            </a:r>
            <a:r>
              <a:rPr lang="zh-CN" altLang="en-US" dirty="0"/>
              <a:t>设</a:t>
            </a:r>
            <a:r>
              <a:rPr lang="el-GR" altLang="zh-CN" dirty="0"/>
              <a:t>Ω</a:t>
            </a:r>
            <a:r>
              <a:rPr lang="zh-CN" altLang="en-US" dirty="0"/>
              <a:t>是欧氏空间中确定的几何，满足条件</a:t>
            </a:r>
            <a:r>
              <a:rPr lang="en-US" altLang="zh-CN" dirty="0"/>
              <a:t>                     </a:t>
            </a:r>
            <a:r>
              <a:rPr lang="zh-CN" altLang="en-US" dirty="0"/>
              <a:t>。 对</a:t>
            </a:r>
            <a:r>
              <a:rPr lang="el-GR" altLang="zh-CN" dirty="0"/>
              <a:t>Ω</a:t>
            </a:r>
            <a:r>
              <a:rPr lang="zh-CN" altLang="en-US" dirty="0"/>
              <a:t>中的任何可测子集</a:t>
            </a:r>
            <a:r>
              <a:rPr lang="en-US" altLang="zh-CN" dirty="0"/>
              <a:t>A</a:t>
            </a:r>
            <a:r>
              <a:rPr lang="zh-CN" altLang="en-US" dirty="0"/>
              <a:t>（即事件），称</a:t>
            </a:r>
            <a:endParaRPr lang="en-US" altLang="zh-CN" dirty="0"/>
          </a:p>
          <a:p>
            <a:pPr fontAlgn="auto">
              <a:lnSpc>
                <a:spcPct val="150000"/>
              </a:lnSpc>
            </a:pPr>
            <a:endParaRPr lang="en-US" altLang="zh-CN" dirty="0"/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为事件</a:t>
            </a:r>
            <a:r>
              <a:rPr lang="en-US" altLang="zh-CN" dirty="0"/>
              <a:t>A</a:t>
            </a:r>
            <a:r>
              <a:rPr lang="zh-CN" altLang="en-US" dirty="0"/>
              <a:t>的几何概率。这里</a:t>
            </a:r>
            <a:r>
              <a:rPr lang="zh-CN" altLang="en-US" u="sng" dirty="0">
                <a:solidFill>
                  <a:srgbClr val="C00000"/>
                </a:solidFill>
              </a:rPr>
              <a:t>等可能性</a:t>
            </a:r>
            <a:r>
              <a:rPr lang="zh-CN" altLang="en-US" dirty="0"/>
              <a:t>体现在</a:t>
            </a:r>
            <a:r>
              <a:rPr lang="zh-CN" altLang="en-US" u="sng" dirty="0"/>
              <a:t>“落在区域</a:t>
            </a:r>
            <a:r>
              <a:rPr lang="en-US" altLang="zh-CN" u="sng" dirty="0"/>
              <a:t>A</a:t>
            </a:r>
            <a:r>
              <a:rPr lang="zh-CN" altLang="en-US" u="sng" dirty="0"/>
              <a:t>”的概率与区域</a:t>
            </a:r>
            <a:r>
              <a:rPr lang="en-US" altLang="zh-CN" u="sng" dirty="0"/>
              <a:t>A</a:t>
            </a:r>
            <a:r>
              <a:rPr lang="zh-CN" altLang="en-US" u="sng" dirty="0"/>
              <a:t>的测度成正比</a:t>
            </a:r>
            <a:r>
              <a:rPr lang="zh-CN" altLang="en-US" dirty="0"/>
              <a:t>并且与其形状位置无关。”</a:t>
            </a:r>
          </a:p>
        </p:txBody>
      </p:sp>
      <p:graphicFrame>
        <p:nvGraphicFramePr>
          <p:cNvPr id="8" name="对象 -2147482487">
            <a:extLst>
              <a:ext uri="{FF2B5EF4-FFF2-40B4-BE49-F238E27FC236}">
                <a16:creationId xmlns:a16="http://schemas.microsoft.com/office/drawing/2014/main" id="{0B2433C5-618A-42A2-BEA3-09E445621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3295226"/>
              </p:ext>
            </p:extLst>
          </p:nvPr>
        </p:nvGraphicFramePr>
        <p:xfrm>
          <a:off x="5302804" y="1137443"/>
          <a:ext cx="1180681" cy="331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901440" imgH="253800" progId="Equation.DSMT4">
                  <p:embed/>
                </p:oleObj>
              </mc:Choice>
              <mc:Fallback>
                <p:oleObj name="Equation" r:id="rId3" imgW="901440" imgH="253800" progId="Equation.DSMT4">
                  <p:embed/>
                  <p:pic>
                    <p:nvPicPr>
                      <p:cNvPr id="18" name="对象 -21474824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2804" y="1137443"/>
                        <a:ext cx="1180681" cy="33165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87">
            <a:extLst>
              <a:ext uri="{FF2B5EF4-FFF2-40B4-BE49-F238E27FC236}">
                <a16:creationId xmlns:a16="http://schemas.microsoft.com/office/drawing/2014/main" id="{30C20ACD-FDCC-4BD6-9BB8-500C7B1F9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229439"/>
              </p:ext>
            </p:extLst>
          </p:nvPr>
        </p:nvGraphicFramePr>
        <p:xfrm>
          <a:off x="4040188" y="1766888"/>
          <a:ext cx="11620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5" imgW="927000" imgH="469800" progId="Equation.DSMT4">
                  <p:embed/>
                </p:oleObj>
              </mc:Choice>
              <mc:Fallback>
                <p:oleObj name="Equation" r:id="rId5" imgW="927000" imgH="469800" progId="Equation.DSMT4">
                  <p:embed/>
                  <p:pic>
                    <p:nvPicPr>
                      <p:cNvPr id="8" name="对象 -2147482487">
                        <a:extLst>
                          <a:ext uri="{FF2B5EF4-FFF2-40B4-BE49-F238E27FC236}">
                            <a16:creationId xmlns:a16="http://schemas.microsoft.com/office/drawing/2014/main" id="{0B2433C5-618A-42A2-BEA3-09E4456217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40188" y="1766888"/>
                        <a:ext cx="1162050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2BB3DB0-5B29-4783-ABB7-B9EF3308FC57}"/>
              </a:ext>
            </a:extLst>
          </p:cNvPr>
          <p:cNvSpPr txBox="1"/>
          <p:nvPr/>
        </p:nvSpPr>
        <p:spPr>
          <a:xfrm>
            <a:off x="416127" y="3430103"/>
            <a:ext cx="4547759" cy="18556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例题：</a:t>
            </a:r>
            <a:endParaRPr lang="en-US" altLang="zh-CN" b="1" dirty="0">
              <a:solidFill>
                <a:srgbClr val="0070C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zh-CN" altLang="en-US" dirty="0"/>
              <a:t>甲乙两人约定在</a:t>
            </a:r>
            <a:r>
              <a:rPr lang="en-US" altLang="zh-CN" dirty="0"/>
              <a:t>[0,T]</a:t>
            </a:r>
            <a:r>
              <a:rPr lang="zh-CN" altLang="en-US" dirty="0"/>
              <a:t>时段内去某地会面，规定先到者等候一段时间</a:t>
            </a:r>
            <a:r>
              <a:rPr lang="en-US" altLang="zh-CN" i="1" dirty="0"/>
              <a:t>t </a:t>
            </a:r>
            <a:r>
              <a:rPr lang="en-US" altLang="zh-CN" dirty="0"/>
              <a:t>(</a:t>
            </a:r>
            <a:r>
              <a:rPr lang="en-US" altLang="zh-CN" i="1" dirty="0"/>
              <a:t>t</a:t>
            </a:r>
            <a:r>
              <a:rPr lang="en-US" altLang="zh-CN" dirty="0"/>
              <a:t>&lt;</a:t>
            </a:r>
            <a:r>
              <a:rPr lang="en-US" altLang="zh-CN" i="1" dirty="0"/>
              <a:t>T</a:t>
            </a:r>
            <a:r>
              <a:rPr lang="en-US" altLang="zh-CN" dirty="0"/>
              <a:t>) </a:t>
            </a:r>
            <a:r>
              <a:rPr lang="zh-CN" altLang="en-US" dirty="0"/>
              <a:t>在离去。试求事件</a:t>
            </a:r>
            <a:r>
              <a:rPr lang="en-US" altLang="zh-CN" dirty="0"/>
              <a:t>A={</a:t>
            </a:r>
            <a:r>
              <a:rPr lang="zh-CN" altLang="en-US" dirty="0"/>
              <a:t>甲乙将会面的概率</a:t>
            </a:r>
            <a:r>
              <a:rPr lang="en-US" altLang="zh-CN" dirty="0"/>
              <a:t>}</a:t>
            </a:r>
            <a:r>
              <a:rPr lang="zh-CN" altLang="en-US" dirty="0"/>
              <a:t>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B57521-6FCC-4AE9-A621-98F52A80BD35}"/>
              </a:ext>
            </a:extLst>
          </p:cNvPr>
          <p:cNvSpPr/>
          <p:nvPr/>
        </p:nvSpPr>
        <p:spPr>
          <a:xfrm>
            <a:off x="6308733" y="3384627"/>
            <a:ext cx="2120202" cy="212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E499F0-38BC-44C2-9211-EDE0B2FAD7EF}"/>
              </a:ext>
            </a:extLst>
          </p:cNvPr>
          <p:cNvSpPr txBox="1"/>
          <p:nvPr/>
        </p:nvSpPr>
        <p:spPr>
          <a:xfrm>
            <a:off x="6184377" y="5558758"/>
            <a:ext cx="2537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/>
              <a:t>0              </a:t>
            </a:r>
            <a:r>
              <a:rPr lang="en-US" altLang="zh-CN" sz="2000" i="1" dirty="0"/>
              <a:t>t               </a:t>
            </a:r>
            <a:r>
              <a:rPr lang="en-US" altLang="zh-CN" sz="2000" i="1" dirty="0" err="1"/>
              <a:t>T</a:t>
            </a:r>
            <a:endParaRPr lang="zh-CN" altLang="en-US" sz="2000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305144-879F-4339-B9F6-71C6286BBE97}"/>
              </a:ext>
            </a:extLst>
          </p:cNvPr>
          <p:cNvSpPr txBox="1"/>
          <p:nvPr/>
        </p:nvSpPr>
        <p:spPr>
          <a:xfrm>
            <a:off x="5778710" y="3361196"/>
            <a:ext cx="4056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i="1" dirty="0"/>
              <a:t>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/>
              <a:t>              </a:t>
            </a:r>
            <a:r>
              <a:rPr lang="en-US" altLang="zh-CN" sz="2000" i="1" dirty="0"/>
              <a:t>t 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i="1" dirty="0"/>
              <a:t>             0</a:t>
            </a:r>
            <a:endParaRPr lang="zh-CN" altLang="en-US" sz="2000" i="1" dirty="0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C6B0C62A-D93B-4DA1-B269-B3F9459DED0D}"/>
              </a:ext>
            </a:extLst>
          </p:cNvPr>
          <p:cNvSpPr/>
          <p:nvPr/>
        </p:nvSpPr>
        <p:spPr>
          <a:xfrm flipH="1">
            <a:off x="7410658" y="4474288"/>
            <a:ext cx="1018275" cy="1030541"/>
          </a:xfrm>
          <a:prstGeom prst="rt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08674335-5CE5-40B5-8F8D-DAD8D8F60F7F}"/>
              </a:ext>
            </a:extLst>
          </p:cNvPr>
          <p:cNvSpPr/>
          <p:nvPr/>
        </p:nvSpPr>
        <p:spPr>
          <a:xfrm rot="10800000" flipH="1">
            <a:off x="6308733" y="3385569"/>
            <a:ext cx="1018275" cy="1030541"/>
          </a:xfrm>
          <a:prstGeom prst="rtTriangl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-2147482487">
            <a:extLst>
              <a:ext uri="{FF2B5EF4-FFF2-40B4-BE49-F238E27FC236}">
                <a16:creationId xmlns:a16="http://schemas.microsoft.com/office/drawing/2014/main" id="{93557B1F-05CD-42D4-BCC8-2E2113E80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409893"/>
              </p:ext>
            </p:extLst>
          </p:nvPr>
        </p:nvGraphicFramePr>
        <p:xfrm>
          <a:off x="1343025" y="5348288"/>
          <a:ext cx="2324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7" imgW="1854000" imgH="507960" progId="Equation.DSMT4">
                  <p:embed/>
                </p:oleObj>
              </mc:Choice>
              <mc:Fallback>
                <p:oleObj name="Equation" r:id="rId7" imgW="1854000" imgH="507960" progId="Equation.DSMT4">
                  <p:embed/>
                  <p:pic>
                    <p:nvPicPr>
                      <p:cNvPr id="9" name="对象 -2147482487">
                        <a:extLst>
                          <a:ext uri="{FF2B5EF4-FFF2-40B4-BE49-F238E27FC236}">
                            <a16:creationId xmlns:a16="http://schemas.microsoft.com/office/drawing/2014/main" id="{30C20ACD-FDCC-4BD6-9BB8-500C7B1F92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43025" y="5348288"/>
                        <a:ext cx="23241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888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几何概型一题多解的题目解析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490" y="1225232"/>
            <a:ext cx="5701665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题目 ：</a:t>
            </a:r>
            <a:r>
              <a:rPr lang="zh-CN" altLang="en-US" dirty="0"/>
              <a:t>(某类选拔考试) </a:t>
            </a:r>
          </a:p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/>
              <a:t>在一个圆周上独立随机地选取个点，求所选出的个点恰好落在一个半圆周上的概率。</a:t>
            </a:r>
          </a:p>
        </p:txBody>
      </p:sp>
      <p:pic>
        <p:nvPicPr>
          <p:cNvPr id="7" name="图片 6" descr="图片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005" y="915670"/>
            <a:ext cx="2407285" cy="22644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3616" y="3472815"/>
            <a:ext cx="8631310" cy="17017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问题分析 ：</a:t>
            </a:r>
            <a:r>
              <a:rPr lang="zh-CN" altLang="en-US" dirty="0"/>
              <a:t>此题属几何概型的概率求解，不失一般性，我们可以</a:t>
            </a:r>
            <a:r>
              <a:rPr lang="zh-CN" altLang="en-US" u="sng" dirty="0"/>
              <a:t>假设n个点互不相同</a:t>
            </a:r>
            <a:r>
              <a:rPr lang="zh-CN" altLang="en-US" dirty="0"/>
              <a:t>。为计算所有点都能落在一个半圆周上的概率，需找出能够</a:t>
            </a:r>
            <a:r>
              <a:rPr lang="zh-CN" altLang="en-US" u="sng" dirty="0"/>
              <a:t>覆盖所有点最短圆弧，确定此时圆弧的起点和终点</a:t>
            </a:r>
            <a:r>
              <a:rPr lang="zh-CN" altLang="en-US" dirty="0"/>
              <a:t>，进而找出对应几何概型的概率条件，实现概率求解计算。从不同角度考虑，</a:t>
            </a:r>
            <a:r>
              <a:rPr lang="zh-CN" altLang="en-US" u="sng" dirty="0"/>
              <a:t>结合不同知识和方法，可拓展出多种不同的解法</a:t>
            </a:r>
            <a:r>
              <a:rPr lang="zh-CN" altLang="en-US" dirty="0"/>
              <a:t>，下面逐一介绍：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几何概型一题多解：解法一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491490" y="2654935"/>
            <a:ext cx="8432800" cy="3199130"/>
            <a:chOff x="774" y="4181"/>
            <a:chExt cx="13280" cy="5038"/>
          </a:xfrm>
        </p:grpSpPr>
        <p:sp>
          <p:nvSpPr>
            <p:cNvPr id="8" name="文本框 7"/>
            <p:cNvSpPr txBox="1"/>
            <p:nvPr/>
          </p:nvSpPr>
          <p:spPr>
            <a:xfrm>
              <a:off x="774" y="4181"/>
              <a:ext cx="13281" cy="503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b="1" dirty="0">
                  <a:solidFill>
                    <a:srgbClr val="0070C0"/>
                  </a:solidFill>
                </a:rPr>
                <a:t>解：</a:t>
              </a:r>
              <a:r>
                <a:rPr lang="zh-CN" altLang="en-US" dirty="0"/>
                <a:t>记</a:t>
              </a:r>
              <a:r>
                <a:rPr lang="en-US" altLang="zh-CN" dirty="0"/>
                <a:t>    </a:t>
              </a:r>
              <a:r>
                <a:rPr lang="zh-CN" altLang="en-US" dirty="0"/>
                <a:t>为</a:t>
              </a:r>
              <a:r>
                <a:rPr lang="en-US" altLang="zh-CN" dirty="0"/>
                <a:t>   </a:t>
              </a:r>
              <a:r>
                <a:rPr lang="zh-CN" altLang="en-US" dirty="0"/>
                <a:t>个点落在一个半圆周上的事件。以其中</a:t>
              </a:r>
              <a:r>
                <a:rPr lang="zh-CN" altLang="en-US" u="sng" dirty="0"/>
                <a:t>任意一点</a:t>
              </a:r>
              <a:r>
                <a:rPr lang="en-US" altLang="zh-CN" u="sng" dirty="0"/>
                <a:t>    </a:t>
              </a:r>
              <a:r>
                <a:rPr lang="zh-CN" altLang="en-US" u="sng" dirty="0"/>
                <a:t>为起点</a:t>
              </a:r>
              <a:r>
                <a:rPr lang="zh-CN" altLang="en-US" dirty="0"/>
                <a:t>，按顺时针方向在圆周上</a:t>
              </a:r>
              <a:r>
                <a:rPr lang="zh-CN" altLang="en-US" u="sng" dirty="0"/>
                <a:t>标记一个半圆周，记</a:t>
              </a:r>
              <a:r>
                <a:rPr lang="en-US" altLang="zh-CN" u="sng" dirty="0"/>
                <a:t>   </a:t>
              </a:r>
              <a:r>
                <a:rPr lang="zh-CN" altLang="en-US" u="sng" dirty="0"/>
                <a:t>为该半圆周</a:t>
              </a:r>
              <a:r>
                <a:rPr lang="zh-CN" altLang="en-US" dirty="0"/>
                <a:t>，</a:t>
              </a:r>
              <a:r>
                <a:rPr lang="en-US" altLang="zh-CN" dirty="0"/>
                <a:t>  </a:t>
              </a:r>
              <a:r>
                <a:rPr lang="zh-CN" altLang="en-US" dirty="0"/>
                <a:t>为</a:t>
              </a:r>
              <a:r>
                <a:rPr lang="en-US" altLang="zh-CN" dirty="0"/>
                <a:t>   </a:t>
              </a:r>
              <a:r>
                <a:rPr lang="zh-CN" altLang="en-US" dirty="0"/>
                <a:t>个点落在该半圆周上的事件，即</a:t>
              </a:r>
            </a:p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dirty="0"/>
                <a:t>容易</a:t>
              </a:r>
              <a:r>
                <a:rPr lang="zh-CN" altLang="en-US" u="sng" dirty="0"/>
                <a:t>看出</a:t>
              </a:r>
              <a:r>
                <a:rPr lang="en-US" altLang="zh-CN" u="sng" dirty="0"/>
                <a:t>               </a:t>
              </a:r>
              <a:r>
                <a:rPr lang="zh-CN" altLang="en-US" u="sng" dirty="0"/>
                <a:t>两两互斥</a:t>
              </a:r>
              <a:r>
                <a:rPr lang="zh-CN" altLang="en-US" dirty="0"/>
                <a:t>，且</a:t>
              </a:r>
              <a:r>
                <a:rPr lang="en-US" altLang="zh-CN" dirty="0"/>
                <a:t>                          </a:t>
              </a:r>
              <a:r>
                <a:rPr lang="zh-CN" altLang="en-US" dirty="0"/>
                <a:t>,</a:t>
              </a:r>
              <a:r>
                <a:rPr lang="en-US" altLang="zh-CN" dirty="0"/>
                <a:t> </a:t>
              </a:r>
              <a:r>
                <a:rPr lang="zh-CN" altLang="en-US" dirty="0"/>
                <a:t>同时由点的对称性和选取规则可以得到</a:t>
              </a:r>
            </a:p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dirty="0"/>
                <a:t>根据事件互斥时的加法定理，可算得事件发生的概率为</a:t>
              </a:r>
            </a:p>
          </p:txBody>
        </p:sp>
        <p:graphicFrame>
          <p:nvGraphicFramePr>
            <p:cNvPr id="4" name="对象 -2147482612"/>
            <p:cNvGraphicFramePr>
              <a:graphicFrameLocks noChangeAspect="1"/>
            </p:cNvGraphicFramePr>
            <p:nvPr/>
          </p:nvGraphicFramePr>
          <p:xfrm>
            <a:off x="2030" y="4483"/>
            <a:ext cx="33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" r:id="rId4" imgW="152400" imgH="165100" progId="Equation.DSMT4">
                    <p:embed/>
                  </p:oleObj>
                </mc:Choice>
                <mc:Fallback>
                  <p:oleObj r:id="rId4" imgW="152400" imgH="1651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030" y="4483"/>
                          <a:ext cx="339" cy="3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611"/>
            <p:cNvGraphicFramePr>
              <a:graphicFrameLocks noChangeAspect="1"/>
            </p:cNvGraphicFramePr>
            <p:nvPr/>
          </p:nvGraphicFramePr>
          <p:xfrm>
            <a:off x="2753" y="4520"/>
            <a:ext cx="27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2" r:id="rId6" imgW="127000" imgH="139700" progId="Equation.DSMT4">
                    <p:embed/>
                  </p:oleObj>
                </mc:Choice>
                <mc:Fallback>
                  <p:oleObj r:id="rId6" imgW="127000" imgH="139700" progId="Equation.DSMT4">
                    <p:embed/>
                    <p:pic>
                      <p:nvPicPr>
                        <p:cNvPr id="0" name="图片 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53" y="4520"/>
                          <a:ext cx="274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-2147482610"/>
            <p:cNvGraphicFramePr>
              <a:graphicFrameLocks noChangeAspect="1"/>
            </p:cNvGraphicFramePr>
            <p:nvPr/>
          </p:nvGraphicFramePr>
          <p:xfrm>
            <a:off x="10582" y="4455"/>
            <a:ext cx="325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3" r:id="rId8" imgW="165100" imgH="228600" progId="Equation.DSMT4">
                    <p:embed/>
                  </p:oleObj>
                </mc:Choice>
                <mc:Fallback>
                  <p:oleObj r:id="rId8" imgW="165100" imgH="228600" progId="Equation.DSMT4">
                    <p:embed/>
                    <p:pic>
                      <p:nvPicPr>
                        <p:cNvPr id="0" name="图片 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0582" y="4455"/>
                          <a:ext cx="325" cy="4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-2147482609"/>
            <p:cNvGraphicFramePr>
              <a:graphicFrameLocks noChangeAspect="1"/>
            </p:cNvGraphicFramePr>
            <p:nvPr/>
          </p:nvGraphicFramePr>
          <p:xfrm>
            <a:off x="6324" y="5069"/>
            <a:ext cx="315" cy="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4" r:id="rId10" imgW="152400" imgH="228600" progId="Equation.DSMT4">
                    <p:embed/>
                  </p:oleObj>
                </mc:Choice>
                <mc:Fallback>
                  <p:oleObj r:id="rId10" imgW="152400" imgH="228600" progId="Equation.DSMT4">
                    <p:embed/>
                    <p:pic>
                      <p:nvPicPr>
                        <p:cNvPr id="0" name="图片 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6324" y="5069"/>
                          <a:ext cx="315" cy="4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-2147482608"/>
            <p:cNvGraphicFramePr>
              <a:graphicFrameLocks noChangeAspect="1"/>
            </p:cNvGraphicFramePr>
            <p:nvPr/>
          </p:nvGraphicFramePr>
          <p:xfrm>
            <a:off x="8585" y="5030"/>
            <a:ext cx="391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5" r:id="rId12" imgW="165100" imgH="228600" progId="Equation.DSMT4">
                    <p:embed/>
                  </p:oleObj>
                </mc:Choice>
                <mc:Fallback>
                  <p:oleObj r:id="rId12" imgW="165100" imgH="228600" progId="Equation.DSMT4">
                    <p:embed/>
                    <p:pic>
                      <p:nvPicPr>
                        <p:cNvPr id="0" name="图片 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585" y="5030"/>
                          <a:ext cx="391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-2147482488"/>
            <p:cNvGraphicFramePr>
              <a:graphicFrameLocks noChangeAspect="1"/>
            </p:cNvGraphicFramePr>
            <p:nvPr/>
          </p:nvGraphicFramePr>
          <p:xfrm>
            <a:off x="9309" y="5147"/>
            <a:ext cx="27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6" r:id="rId14" imgW="127000" imgH="139700" progId="Equation.DSMT4">
                    <p:embed/>
                  </p:oleObj>
                </mc:Choice>
                <mc:Fallback>
                  <p:oleObj r:id="rId14" imgW="127000" imgH="139700" progId="Equation.DSMT4">
                    <p:embed/>
                    <p:pic>
                      <p:nvPicPr>
                        <p:cNvPr id="0" name="图片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309" y="5147"/>
                          <a:ext cx="273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-21474824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7016303"/>
                </p:ext>
              </p:extLst>
            </p:nvPr>
          </p:nvGraphicFramePr>
          <p:xfrm>
            <a:off x="5815" y="5950"/>
            <a:ext cx="3462" cy="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7" name="Equation" r:id="rId15" imgW="1752480" imgH="457200" progId="Equation.DSMT4">
                    <p:embed/>
                  </p:oleObj>
                </mc:Choice>
                <mc:Fallback>
                  <p:oleObj name="Equation" r:id="rId15" imgW="1752480" imgH="457200" progId="Equation.DSMT4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815" y="5950"/>
                          <a:ext cx="3462" cy="9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-2147482605"/>
            <p:cNvGraphicFramePr>
              <a:graphicFrameLocks noChangeAspect="1"/>
            </p:cNvGraphicFramePr>
            <p:nvPr/>
          </p:nvGraphicFramePr>
          <p:xfrm>
            <a:off x="2383" y="6825"/>
            <a:ext cx="1321" cy="5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8" r:id="rId17" imgW="546100" imgH="228600" progId="Equation.DSMT4">
                    <p:embed/>
                  </p:oleObj>
                </mc:Choice>
                <mc:Fallback>
                  <p:oleObj r:id="rId17" imgW="546100" imgH="228600" progId="Equation.DSMT4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383" y="6825"/>
                          <a:ext cx="1321" cy="5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-2147482486"/>
            <p:cNvGraphicFramePr>
              <a:graphicFrameLocks noChangeAspect="1"/>
            </p:cNvGraphicFramePr>
            <p:nvPr/>
          </p:nvGraphicFramePr>
          <p:xfrm>
            <a:off x="5901" y="6853"/>
            <a:ext cx="2225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r:id="rId19" imgW="1066800" imgH="228600" progId="Equation.DSMT4">
                    <p:embed/>
                  </p:oleObj>
                </mc:Choice>
                <mc:Fallback>
                  <p:oleObj r:id="rId19" imgW="1066800" imgH="228600" progId="Equation.DSMT4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901" y="6853"/>
                          <a:ext cx="2225" cy="4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-2147482603"/>
            <p:cNvGraphicFramePr>
              <a:graphicFrameLocks noChangeAspect="1"/>
            </p:cNvGraphicFramePr>
            <p:nvPr/>
          </p:nvGraphicFramePr>
          <p:xfrm>
            <a:off x="5990" y="7564"/>
            <a:ext cx="3112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0" r:id="rId21" imgW="1676400" imgH="469900" progId="Equation.DSMT4">
                    <p:embed/>
                  </p:oleObj>
                </mc:Choice>
                <mc:Fallback>
                  <p:oleObj r:id="rId21" imgW="1676400" imgH="469900" progId="Equation.DSMT4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990" y="7564"/>
                          <a:ext cx="3112" cy="8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-2147482485"/>
            <p:cNvGraphicFramePr>
              <a:graphicFrameLocks noChangeAspect="1"/>
            </p:cNvGraphicFramePr>
            <p:nvPr/>
          </p:nvGraphicFramePr>
          <p:xfrm>
            <a:off x="9753" y="8439"/>
            <a:ext cx="3199" cy="7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1" r:id="rId23" imgW="1777365" imgH="431800" progId="Equation.DSMT4">
                    <p:embed/>
                  </p:oleObj>
                </mc:Choice>
                <mc:Fallback>
                  <p:oleObj r:id="rId23" imgW="1777365" imgH="431800" progId="Equation.DSMT4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9753" y="8439"/>
                          <a:ext cx="3199" cy="7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文本框 5"/>
          <p:cNvSpPr txBox="1"/>
          <p:nvPr/>
        </p:nvSpPr>
        <p:spPr>
          <a:xfrm>
            <a:off x="491490" y="1059815"/>
            <a:ext cx="7250430" cy="11785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解法1 （利用概率加法定理）</a:t>
            </a:r>
          </a:p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C00000"/>
                </a:solidFill>
              </a:rPr>
              <a:t>分别计算每个点作为圆弧起点时的概率，再求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n </a:t>
            </a:r>
            <a:r>
              <a:rPr lang="zh-CN" altLang="en-US" dirty="0">
                <a:solidFill>
                  <a:srgbClr val="C00000"/>
                </a:solidFill>
              </a:rPr>
              <a:t>个事件并的概率。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几何概型一题多解：解法二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7205" y="797560"/>
            <a:ext cx="8512175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解法2 （密度积分法）</a:t>
            </a:r>
          </a:p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dirty="0">
                <a:solidFill>
                  <a:srgbClr val="C00000"/>
                </a:solidFill>
              </a:rPr>
              <a:t>在圆周上选定一个参照点，将圆弧的两个端点位置表示成两个随机变量，则问题转化为求极差小于半圆弧长的概率</a:t>
            </a:r>
            <a:r>
              <a:rPr lang="zh-CN" dirty="0">
                <a:solidFill>
                  <a:srgbClr val="C00000"/>
                </a:solidFill>
              </a:rPr>
              <a:t>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497205" y="2442845"/>
            <a:ext cx="8432800" cy="3753485"/>
            <a:chOff x="783" y="3847"/>
            <a:chExt cx="13280" cy="5911"/>
          </a:xfrm>
        </p:grpSpPr>
        <p:sp>
          <p:nvSpPr>
            <p:cNvPr id="8" name="文本框 7"/>
            <p:cNvSpPr txBox="1"/>
            <p:nvPr/>
          </p:nvSpPr>
          <p:spPr>
            <a:xfrm>
              <a:off x="783" y="3847"/>
              <a:ext cx="13281" cy="276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b="1" dirty="0">
                  <a:solidFill>
                    <a:srgbClr val="0070C0"/>
                  </a:solidFill>
                </a:rPr>
                <a:t>解：</a:t>
              </a:r>
              <a:r>
                <a:rPr lang="zh-CN" altLang="en-US" dirty="0"/>
                <a:t>不失一般性，假设圆的半径为1。在圆周上任意</a:t>
              </a:r>
              <a:r>
                <a:rPr lang="zh-CN" altLang="en-US" u="sng" dirty="0"/>
                <a:t>固定一个点</a:t>
              </a:r>
              <a:r>
                <a:rPr lang="en-US" altLang="zh-CN" u="sng" dirty="0"/>
                <a:t>    </a:t>
              </a:r>
              <a:r>
                <a:rPr lang="zh-CN" altLang="en-US" dirty="0"/>
                <a:t>，按顺时针方向</a:t>
              </a:r>
              <a:r>
                <a:rPr lang="zh-CN" altLang="en-US" u="sng" dirty="0"/>
                <a:t>记</a:t>
              </a:r>
              <a:r>
                <a:rPr lang="en-US" altLang="zh-CN" u="sng" dirty="0"/>
                <a:t>    </a:t>
              </a:r>
              <a:r>
                <a:rPr lang="zh-CN" altLang="en-US" u="sng" dirty="0"/>
                <a:t>与</a:t>
              </a:r>
              <a:r>
                <a:rPr lang="en-US" altLang="zh-CN" u="sng" dirty="0"/>
                <a:t>     </a:t>
              </a:r>
              <a:r>
                <a:rPr lang="zh-CN" altLang="en-US" u="sng" dirty="0"/>
                <a:t>围成的圆弧长为</a:t>
              </a:r>
              <a:r>
                <a:rPr lang="en-US" altLang="zh-CN" u="sng" dirty="0"/>
                <a:t>    </a:t>
              </a:r>
              <a:r>
                <a:rPr lang="en-US" altLang="zh-CN" dirty="0"/>
                <a:t>  </a:t>
              </a:r>
              <a:r>
                <a:rPr lang="zh-CN" altLang="en-US" dirty="0"/>
                <a:t>，则</a:t>
              </a:r>
              <a:r>
                <a:rPr lang="en-US" altLang="zh-CN" dirty="0"/>
                <a:t>               </a:t>
              </a:r>
              <a:r>
                <a:rPr lang="zh-CN" altLang="en-US" dirty="0"/>
                <a:t>独立同分布于均匀分布</a:t>
              </a:r>
              <a:r>
                <a:rPr lang="en-US" altLang="zh-CN" dirty="0"/>
                <a:t>              </a:t>
              </a:r>
              <a:r>
                <a:rPr lang="zh-CN" altLang="en-US" dirty="0"/>
                <a:t>。则事件“</a:t>
              </a:r>
              <a:r>
                <a:rPr lang="en-US" altLang="zh-CN" dirty="0"/>
                <a:t>                    </a:t>
              </a:r>
              <a:r>
                <a:rPr lang="zh-CN" altLang="en-US" dirty="0"/>
                <a:t>落在一个半圆周里”</a:t>
              </a:r>
              <a:r>
                <a:rPr lang="zh-CN" altLang="en-US" u="sng" dirty="0"/>
                <a:t>等价于</a:t>
              </a:r>
              <a:r>
                <a:rPr lang="en-US" altLang="zh-CN" u="sng" dirty="0"/>
                <a:t>                          </a:t>
              </a:r>
              <a:r>
                <a:rPr lang="zh-CN" altLang="en-US" dirty="0"/>
                <a:t>。根据随机变量最大最小值的联合分布，可以求得事件的概率满足下式：</a:t>
              </a:r>
            </a:p>
          </p:txBody>
        </p:sp>
        <p:graphicFrame>
          <p:nvGraphicFramePr>
            <p:cNvPr id="4" name="对象 -2147482600"/>
            <p:cNvGraphicFramePr>
              <a:graphicFrameLocks noChangeAspect="1"/>
            </p:cNvGraphicFramePr>
            <p:nvPr/>
          </p:nvGraphicFramePr>
          <p:xfrm>
            <a:off x="10817" y="4093"/>
            <a:ext cx="39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8" r:id="rId4" imgW="190500" imgH="228600" progId="Equation.DSMT4">
                    <p:embed/>
                  </p:oleObj>
                </mc:Choice>
                <mc:Fallback>
                  <p:oleObj r:id="rId4" imgW="190500" imgH="228600" progId="Equation.DSMT4">
                    <p:embed/>
                    <p:pic>
                      <p:nvPicPr>
                        <p:cNvPr id="0" name="图片 2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817" y="4093"/>
                          <a:ext cx="399" cy="4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60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2946347"/>
                </p:ext>
              </p:extLst>
            </p:nvPr>
          </p:nvGraphicFramePr>
          <p:xfrm>
            <a:off x="1284" y="4706"/>
            <a:ext cx="399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69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0" name="图片 2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84" y="4706"/>
                          <a:ext cx="399" cy="4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-2147482598"/>
            <p:cNvGraphicFramePr>
              <a:graphicFrameLocks noChangeAspect="1"/>
            </p:cNvGraphicFramePr>
            <p:nvPr/>
          </p:nvGraphicFramePr>
          <p:xfrm>
            <a:off x="2046" y="4719"/>
            <a:ext cx="389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0" r:id="rId8" imgW="190500" imgH="228600" progId="Equation.DSMT4">
                    <p:embed/>
                  </p:oleObj>
                </mc:Choice>
                <mc:Fallback>
                  <p:oleObj r:id="rId8" imgW="190500" imgH="2286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46" y="4719"/>
                          <a:ext cx="389" cy="4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-2147482597"/>
            <p:cNvGraphicFramePr>
              <a:graphicFrameLocks noChangeAspect="1"/>
            </p:cNvGraphicFramePr>
            <p:nvPr/>
          </p:nvGraphicFramePr>
          <p:xfrm>
            <a:off x="5027" y="4739"/>
            <a:ext cx="42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1" r:id="rId10" imgW="215900" imgH="228600" progId="Equation.DSMT4">
                    <p:embed/>
                  </p:oleObj>
                </mc:Choice>
                <mc:Fallback>
                  <p:oleObj r:id="rId10" imgW="215900" imgH="228600" progId="Equation.DSMT4">
                    <p:embed/>
                    <p:pic>
                      <p:nvPicPr>
                        <p:cNvPr id="0" name="图片 1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027" y="4739"/>
                          <a:ext cx="420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596"/>
            <p:cNvGraphicFramePr>
              <a:graphicFrameLocks noChangeAspect="1"/>
            </p:cNvGraphicFramePr>
            <p:nvPr/>
          </p:nvGraphicFramePr>
          <p:xfrm>
            <a:off x="6247" y="4704"/>
            <a:ext cx="1324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2" r:id="rId12" imgW="596900" imgH="228600" progId="Equation.DSMT4">
                    <p:embed/>
                  </p:oleObj>
                </mc:Choice>
                <mc:Fallback>
                  <p:oleObj r:id="rId12" imgW="596900" imgH="228600" progId="Equation.DSMT4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247" y="4704"/>
                          <a:ext cx="1324" cy="5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-2147482489"/>
            <p:cNvGraphicFramePr>
              <a:graphicFrameLocks noChangeAspect="1"/>
            </p:cNvGraphicFramePr>
            <p:nvPr/>
          </p:nvGraphicFramePr>
          <p:xfrm>
            <a:off x="11241" y="4752"/>
            <a:ext cx="1243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3" r:id="rId14" imgW="571500" imgH="203200" progId="Equation.DSMT4">
                    <p:embed/>
                  </p:oleObj>
                </mc:Choice>
                <mc:Fallback>
                  <p:oleObj r:id="rId14" imgW="571500" imgH="203200" progId="Equation.DSMT4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1241" y="4752"/>
                          <a:ext cx="1243" cy="4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-2147482593"/>
            <p:cNvGraphicFramePr>
              <a:graphicFrameLocks noChangeAspect="1"/>
            </p:cNvGraphicFramePr>
            <p:nvPr/>
          </p:nvGraphicFramePr>
          <p:xfrm>
            <a:off x="7548" y="5339"/>
            <a:ext cx="2130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4" r:id="rId16" imgW="1066165" imgH="254000" progId="Equation.DSMT4">
                    <p:embed/>
                  </p:oleObj>
                </mc:Choice>
                <mc:Fallback>
                  <p:oleObj r:id="rId16" imgW="1066165" imgH="254000" progId="Equation.DSMT4">
                    <p:embed/>
                    <p:pic>
                      <p:nvPicPr>
                        <p:cNvPr id="0" name="图片 14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548" y="5339"/>
                          <a:ext cx="2130" cy="5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-2147482594"/>
            <p:cNvGraphicFramePr>
              <a:graphicFrameLocks noChangeAspect="1"/>
            </p:cNvGraphicFramePr>
            <p:nvPr/>
          </p:nvGraphicFramePr>
          <p:xfrm>
            <a:off x="1399" y="5330"/>
            <a:ext cx="1683" cy="5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5" r:id="rId18" imgW="749300" imgH="228600" progId="Equation.DSMT4">
                    <p:embed/>
                  </p:oleObj>
                </mc:Choice>
                <mc:Fallback>
                  <p:oleObj r:id="rId18" imgW="749300" imgH="228600" progId="Equation.DSMT4">
                    <p:embed/>
                    <p:pic>
                      <p:nvPicPr>
                        <p:cNvPr id="0" name="图片 1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399" y="5330"/>
                          <a:ext cx="1683" cy="5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-2147482588"/>
            <p:cNvGraphicFramePr>
              <a:graphicFrameLocks noChangeAspect="1"/>
            </p:cNvGraphicFramePr>
            <p:nvPr/>
          </p:nvGraphicFramePr>
          <p:xfrm>
            <a:off x="4304" y="6608"/>
            <a:ext cx="5792" cy="3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" r:id="rId20" imgW="2755900" imgH="1498600" progId="Equation.DSMT4">
                    <p:embed/>
                  </p:oleObj>
                </mc:Choice>
                <mc:Fallback>
                  <p:oleObj r:id="rId20" imgW="2755900" imgH="1498600" progId="Equation.DSMT4">
                    <p:embed/>
                    <p:pic>
                      <p:nvPicPr>
                        <p:cNvPr id="0" name="图片 1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304" y="6608"/>
                          <a:ext cx="5792" cy="31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几何概型一题多解：解法三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490" y="1059815"/>
            <a:ext cx="8432800" cy="1645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解法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 （递归法）</a:t>
            </a:r>
          </a:p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dirty="0">
                <a:solidFill>
                  <a:srgbClr val="C00000"/>
                </a:solidFill>
              </a:rPr>
              <a:t>随机选取点的个数具有一般性，可尝试发掘取不同值时的递归或迭代关系,然后由递归式求解概率；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1490" y="2807970"/>
            <a:ext cx="843343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解：</a:t>
            </a:r>
            <a:r>
              <a:rPr lang="zh-CN" altLang="en-US" dirty="0"/>
              <a:t>同上不妨假设圆的半径为单位1。我们</a:t>
            </a:r>
            <a:r>
              <a:rPr lang="zh-CN" altLang="en-US" u="sng" dirty="0"/>
              <a:t>首先讨论</a:t>
            </a:r>
            <a:r>
              <a:rPr lang="en-US" altLang="zh-CN" u="sng" dirty="0"/>
              <a:t>          </a:t>
            </a:r>
            <a:r>
              <a:rPr lang="zh-CN" altLang="en-US" u="sng" dirty="0"/>
              <a:t>个点</a:t>
            </a:r>
            <a:r>
              <a:rPr lang="en-US" altLang="zh-CN" u="sng" dirty="0"/>
              <a:t>                 </a:t>
            </a:r>
            <a:r>
              <a:rPr lang="zh-CN" altLang="en-US" dirty="0"/>
              <a:t>随机落在一个半圆周里面,记</a:t>
            </a:r>
            <a:r>
              <a:rPr lang="zh-CN" altLang="en-US" u="sng" dirty="0"/>
              <a:t>两个端点(不妨设为</a:t>
            </a:r>
            <a:r>
              <a:rPr lang="en-US" altLang="zh-CN" u="sng" dirty="0"/>
              <a:t>C,D</a:t>
            </a:r>
            <a:r>
              <a:rPr lang="zh-CN" altLang="en-US" u="sng" dirty="0"/>
              <a:t>)形成的劣弧张角为</a:t>
            </a:r>
            <a:r>
              <a:rPr lang="en-US" altLang="zh-CN" u="sng" dirty="0"/>
              <a:t>        </a:t>
            </a:r>
            <a:r>
              <a:rPr lang="zh-CN" altLang="en-US" dirty="0"/>
              <a:t>；按照顺时针方向固定起始点</a:t>
            </a:r>
            <a:r>
              <a:rPr lang="en-US" altLang="zh-CN" dirty="0"/>
              <a:t>C</a:t>
            </a:r>
            <a:r>
              <a:rPr lang="zh-CN" altLang="en-US" dirty="0"/>
              <a:t>，要求其余</a:t>
            </a:r>
            <a:r>
              <a:rPr lang="en-US" altLang="zh-CN" dirty="0"/>
              <a:t>          </a:t>
            </a:r>
            <a:r>
              <a:rPr lang="zh-CN" altLang="en-US" dirty="0"/>
              <a:t>个点分布在</a:t>
            </a:r>
            <a:r>
              <a:rPr lang="en-US" altLang="zh-CN" dirty="0"/>
              <a:t>            </a:t>
            </a:r>
            <a:r>
              <a:rPr lang="zh-CN" altLang="en-US" dirty="0"/>
              <a:t>弧上，因此</a:t>
            </a:r>
            <a:r>
              <a:rPr lang="en-US" altLang="zh-CN" u="sng" dirty="0"/>
              <a:t>        </a:t>
            </a:r>
            <a:r>
              <a:rPr lang="zh-CN" altLang="en-US" u="sng" dirty="0"/>
              <a:t>可理解为除</a:t>
            </a:r>
            <a:r>
              <a:rPr lang="zh-CN" u="sng" dirty="0"/>
              <a:t>一点</a:t>
            </a:r>
            <a:r>
              <a:rPr lang="zh-CN" altLang="en-US" u="sng" dirty="0"/>
              <a:t>外的</a:t>
            </a:r>
            <a:r>
              <a:rPr lang="en-US" altLang="zh-CN" u="sng" dirty="0"/>
              <a:t>          </a:t>
            </a:r>
            <a:r>
              <a:rPr lang="zh-CN" altLang="en-US" u="sng" dirty="0"/>
              <a:t>个</a:t>
            </a:r>
            <a:r>
              <a:rPr lang="en-US" altLang="zh-CN" u="sng" dirty="0"/>
              <a:t>         </a:t>
            </a:r>
            <a:r>
              <a:rPr lang="zh-CN" altLang="en-US" u="sng" dirty="0">
                <a:sym typeface="+mn-ea"/>
              </a:rPr>
              <a:t>上</a:t>
            </a:r>
            <a:r>
              <a:rPr lang="zh-CN" altLang="en-US" u="sng" dirty="0"/>
              <a:t>均匀分布随机变量的最大值</a:t>
            </a:r>
            <a:r>
              <a:rPr lang="zh-CN" altLang="en-US" dirty="0"/>
              <a:t>。其概率密度函数为：</a:t>
            </a:r>
            <a:endParaRPr lang="en-US" altLang="zh-CN" dirty="0"/>
          </a:p>
        </p:txBody>
      </p:sp>
      <p:graphicFrame>
        <p:nvGraphicFramePr>
          <p:cNvPr id="4" name="对象 -2147482587"/>
          <p:cNvGraphicFramePr>
            <a:graphicFrameLocks noChangeAspect="1"/>
          </p:cNvGraphicFramePr>
          <p:nvPr/>
        </p:nvGraphicFramePr>
        <p:xfrm>
          <a:off x="5722620" y="2936240"/>
          <a:ext cx="523875" cy="30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r:id="rId4" imgW="304165" imgH="177800" progId="Equation.DSMT4">
                  <p:embed/>
                </p:oleObj>
              </mc:Choice>
              <mc:Fallback>
                <p:oleObj r:id="rId4" imgW="304165" imgH="177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22620" y="2936240"/>
                        <a:ext cx="523875" cy="303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86"/>
          <p:cNvGraphicFramePr>
            <a:graphicFrameLocks noChangeAspect="1"/>
          </p:cNvGraphicFramePr>
          <p:nvPr/>
        </p:nvGraphicFramePr>
        <p:xfrm>
          <a:off x="6829425" y="2962910"/>
          <a:ext cx="869315" cy="30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r:id="rId6" imgW="622300" imgH="228600" progId="Equation.DSMT4">
                  <p:embed/>
                </p:oleObj>
              </mc:Choice>
              <mc:Fallback>
                <p:oleObj r:id="rId6" imgW="622300" imgH="2286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29425" y="2962910"/>
                        <a:ext cx="869315" cy="306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488"/>
          <p:cNvGraphicFramePr>
            <a:graphicFrameLocks noChangeAspect="1"/>
          </p:cNvGraphicFramePr>
          <p:nvPr/>
        </p:nvGraphicFramePr>
        <p:xfrm>
          <a:off x="6693535" y="3368675"/>
          <a:ext cx="417195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r:id="rId8" imgW="292100" imgH="228600" progId="Equation.DSMT4">
                  <p:embed/>
                </p:oleObj>
              </mc:Choice>
              <mc:Fallback>
                <p:oleObj r:id="rId8" imgW="2921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93535" y="3368675"/>
                        <a:ext cx="417195" cy="328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82"/>
          <p:cNvGraphicFramePr>
            <a:graphicFrameLocks noChangeAspect="1"/>
          </p:cNvGraphicFramePr>
          <p:nvPr/>
        </p:nvGraphicFramePr>
        <p:xfrm>
          <a:off x="3291205" y="3789045"/>
          <a:ext cx="52895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r:id="rId10" imgW="330200" imgH="177800" progId="Equation.DSMT4">
                  <p:embed/>
                </p:oleObj>
              </mc:Choice>
              <mc:Fallback>
                <p:oleObj r:id="rId10" imgW="330200" imgH="1778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91205" y="3789045"/>
                        <a:ext cx="528955" cy="283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581"/>
          <p:cNvGraphicFramePr>
            <a:graphicFrameLocks noChangeAspect="1"/>
          </p:cNvGraphicFramePr>
          <p:nvPr/>
        </p:nvGraphicFramePr>
        <p:xfrm>
          <a:off x="5029200" y="3775075"/>
          <a:ext cx="55308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r:id="rId12" imgW="381000" imgH="203200" progId="Equation.DSMT4">
                  <p:embed/>
                </p:oleObj>
              </mc:Choice>
              <mc:Fallback>
                <p:oleObj r:id="rId12" imgW="381000" imgH="203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29200" y="3775075"/>
                        <a:ext cx="553085" cy="29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488"/>
          <p:cNvGraphicFramePr>
            <a:graphicFrameLocks noChangeAspect="1"/>
          </p:cNvGraphicFramePr>
          <p:nvPr/>
        </p:nvGraphicFramePr>
        <p:xfrm>
          <a:off x="6838950" y="3759200"/>
          <a:ext cx="417195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r:id="rId14" imgW="292100" imgH="228600" progId="Equation.DSMT4">
                  <p:embed/>
                </p:oleObj>
              </mc:Choice>
              <mc:Fallback>
                <p:oleObj r:id="rId14" imgW="292100" imgH="228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8950" y="3759200"/>
                        <a:ext cx="417195" cy="328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582"/>
          <p:cNvGraphicFramePr>
            <a:graphicFrameLocks noChangeAspect="1"/>
          </p:cNvGraphicFramePr>
          <p:nvPr/>
        </p:nvGraphicFramePr>
        <p:xfrm>
          <a:off x="1304925" y="4180205"/>
          <a:ext cx="528955" cy="283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r:id="rId15" imgW="330200" imgH="177800" progId="Equation.DSMT4">
                  <p:embed/>
                </p:oleObj>
              </mc:Choice>
              <mc:Fallback>
                <p:oleObj r:id="rId15" imgW="330200" imgH="1778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04925" y="4180205"/>
                        <a:ext cx="528955" cy="283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581"/>
          <p:cNvGraphicFramePr>
            <a:graphicFrameLocks noChangeAspect="1"/>
          </p:cNvGraphicFramePr>
          <p:nvPr/>
        </p:nvGraphicFramePr>
        <p:xfrm>
          <a:off x="2057400" y="4189095"/>
          <a:ext cx="553085" cy="297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r:id="rId16" imgW="381000" imgH="203200" progId="Equation.DSMT4">
                  <p:embed/>
                </p:oleObj>
              </mc:Choice>
              <mc:Fallback>
                <p:oleObj r:id="rId16" imgW="381000" imgH="2032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7400" y="4189095"/>
                        <a:ext cx="553085" cy="297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575"/>
          <p:cNvGraphicFramePr>
            <a:graphicFrameLocks noChangeAspect="1"/>
          </p:cNvGraphicFramePr>
          <p:nvPr/>
        </p:nvGraphicFramePr>
        <p:xfrm>
          <a:off x="3599815" y="4664075"/>
          <a:ext cx="1943735" cy="64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r:id="rId17" imgW="1422400" imgH="469900" progId="Equation.DSMT4">
                  <p:embed/>
                </p:oleObj>
              </mc:Choice>
              <mc:Fallback>
                <p:oleObj r:id="rId17" imgW="1422400" imgH="469900" progId="Equation.DSMT4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99815" y="4664075"/>
                        <a:ext cx="1943735" cy="643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491490" y="543814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ym typeface="+mn-ea"/>
              </a:rPr>
              <a:t>故</a:t>
            </a:r>
          </a:p>
        </p:txBody>
      </p:sp>
      <p:graphicFrame>
        <p:nvGraphicFramePr>
          <p:cNvPr id="14" name="对象 -2147482573"/>
          <p:cNvGraphicFramePr>
            <a:graphicFrameLocks noChangeAspect="1"/>
          </p:cNvGraphicFramePr>
          <p:nvPr/>
        </p:nvGraphicFramePr>
        <p:xfrm>
          <a:off x="3111500" y="5358130"/>
          <a:ext cx="2921000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r:id="rId19" imgW="2120900" imgH="393700" progId="Equation.DSMT4">
                  <p:embed/>
                </p:oleObj>
              </mc:Choice>
              <mc:Fallback>
                <p:oleObj r:id="rId19" imgW="2120900" imgH="393700" progId="Equation.DSMT4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11500" y="5358130"/>
                        <a:ext cx="2921000" cy="5454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几何概型一题多解：解法三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55600" y="861695"/>
            <a:ext cx="8432800" cy="2476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解法</a:t>
            </a: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 （递归法）</a:t>
            </a:r>
            <a:r>
              <a:rPr lang="zh-CN" altLang="en-US" b="1" dirty="0">
                <a:solidFill>
                  <a:srgbClr val="0070C0"/>
                </a:solidFill>
                <a:sym typeface="+mn-ea"/>
              </a:rPr>
              <a:t>续</a:t>
            </a:r>
            <a:endParaRPr lang="zh-CN" altLang="en-US" b="1" dirty="0">
              <a:solidFill>
                <a:srgbClr val="0070C0"/>
              </a:solidFill>
            </a:endParaRPr>
          </a:p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dirty="0"/>
              <a:t>接下来讨论第</a:t>
            </a:r>
            <a:r>
              <a:rPr lang="en-US" dirty="0"/>
              <a:t>     </a:t>
            </a:r>
            <a:r>
              <a:rPr dirty="0"/>
              <a:t>个点的投放位置，建立</a:t>
            </a:r>
            <a:r>
              <a:rPr lang="en-US" dirty="0"/>
              <a:t>     </a:t>
            </a:r>
            <a:r>
              <a:rPr dirty="0"/>
              <a:t>与前</a:t>
            </a:r>
            <a:r>
              <a:rPr lang="en-US" dirty="0"/>
              <a:t>         </a:t>
            </a:r>
            <a:r>
              <a:rPr dirty="0"/>
              <a:t>个点落于半圆周内概率</a:t>
            </a:r>
            <a:r>
              <a:rPr lang="en-US" dirty="0"/>
              <a:t>      </a:t>
            </a:r>
            <a:r>
              <a:rPr dirty="0"/>
              <a:t>的迭代关系。</a:t>
            </a:r>
            <a:r>
              <a:rPr u="sng" dirty="0"/>
              <a:t>记</a:t>
            </a:r>
            <a:r>
              <a:rPr lang="en-US" u="sng" dirty="0"/>
              <a:t>           </a:t>
            </a:r>
            <a:r>
              <a:rPr u="sng" dirty="0"/>
              <a:t>分别为两点的对径点</a:t>
            </a:r>
            <a:r>
              <a:rPr dirty="0"/>
              <a:t>（即将</a:t>
            </a:r>
            <a:r>
              <a:rPr lang="en-US" dirty="0"/>
              <a:t>         </a:t>
            </a:r>
            <a:r>
              <a:rPr dirty="0"/>
              <a:t>两点分别与圆心连接并延长交圆周），如果要保证新投放的点</a:t>
            </a:r>
            <a:r>
              <a:rPr lang="zh-CN" dirty="0"/>
              <a:t>及</a:t>
            </a:r>
            <a:r>
              <a:rPr dirty="0"/>
              <a:t>前面的</a:t>
            </a:r>
            <a:r>
              <a:rPr lang="en-US" dirty="0"/>
              <a:t>         </a:t>
            </a:r>
            <a:r>
              <a:rPr dirty="0"/>
              <a:t>个点都落在半圆周之内，</a:t>
            </a:r>
            <a:r>
              <a:rPr u="sng" dirty="0"/>
              <a:t>则当且仅当该点落在劣弧</a:t>
            </a:r>
            <a:r>
              <a:rPr lang="en-US" u="sng" dirty="0"/>
              <a:t>           </a:t>
            </a:r>
            <a:r>
              <a:rPr u="sng" dirty="0"/>
              <a:t>以外</a:t>
            </a:r>
            <a:r>
              <a:rPr dirty="0"/>
              <a:t>,注意到劣弧</a:t>
            </a:r>
            <a:r>
              <a:rPr lang="zh-CN" dirty="0"/>
              <a:t>形成的</a:t>
            </a:r>
            <a:r>
              <a:rPr dirty="0"/>
              <a:t>张角为</a:t>
            </a:r>
            <a:r>
              <a:rPr lang="en-US" dirty="0"/>
              <a:t>         </a:t>
            </a:r>
            <a:r>
              <a:rPr dirty="0"/>
              <a:t>，故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55600" y="5437505"/>
            <a:ext cx="7898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ym typeface="+mn-ea"/>
              </a:rPr>
              <a:t>利用初始条件</a:t>
            </a:r>
            <a:r>
              <a:rPr lang="en-US" altLang="zh-CN" dirty="0">
                <a:sym typeface="+mn-ea"/>
              </a:rPr>
              <a:t>         </a:t>
            </a:r>
            <a:r>
              <a:rPr lang="zh-CN" dirty="0">
                <a:sym typeface="+mn-ea"/>
              </a:rPr>
              <a:t>（</a:t>
            </a:r>
            <a:r>
              <a:rPr lang="zh-CN" altLang="en-US" dirty="0">
                <a:sym typeface="+mn-ea"/>
              </a:rPr>
              <a:t>圆周上任选2点，一定在某半圆内），可得</a:t>
            </a:r>
            <a:r>
              <a:rPr lang="en-US" altLang="zh-CN" dirty="0">
                <a:sym typeface="+mn-ea"/>
              </a:rPr>
              <a:t>                    </a:t>
            </a:r>
            <a:r>
              <a:rPr lang="zh-CN" altLang="en-US" dirty="0">
                <a:sym typeface="+mn-ea"/>
              </a:rPr>
              <a:t>。</a:t>
            </a:r>
          </a:p>
        </p:txBody>
      </p:sp>
      <p:pic>
        <p:nvPicPr>
          <p:cNvPr id="41" name="图片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01410" y="3100070"/>
            <a:ext cx="2706370" cy="2212975"/>
          </a:xfrm>
          <a:prstGeom prst="rect">
            <a:avLst/>
          </a:prstGeom>
          <a:noFill/>
        </p:spPr>
      </p:pic>
      <p:graphicFrame>
        <p:nvGraphicFramePr>
          <p:cNvPr id="5" name="对象 -2147482559"/>
          <p:cNvGraphicFramePr>
            <a:graphicFrameLocks noChangeAspect="1"/>
          </p:cNvGraphicFramePr>
          <p:nvPr/>
        </p:nvGraphicFramePr>
        <p:xfrm>
          <a:off x="1871980" y="5464810"/>
          <a:ext cx="504190" cy="302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r:id="rId5" imgW="381000" imgH="228600" progId="Equation.DSMT4">
                  <p:embed/>
                </p:oleObj>
              </mc:Choice>
              <mc:Fallback>
                <p:oleObj r:id="rId5" imgW="381000" imgH="228600" progId="Equation.DSMT4">
                  <p:embed/>
                  <p:pic>
                    <p:nvPicPr>
                      <p:cNvPr id="0" name="图片 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1980" y="5464810"/>
                        <a:ext cx="504190" cy="302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558"/>
          <p:cNvGraphicFramePr>
            <a:graphicFrameLocks noChangeAspect="1"/>
          </p:cNvGraphicFramePr>
          <p:nvPr/>
        </p:nvGraphicFramePr>
        <p:xfrm>
          <a:off x="6844665" y="5448300"/>
          <a:ext cx="104013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r:id="rId7" imgW="723900" imgH="241300" progId="Equation.DSMT4">
                  <p:embed/>
                </p:oleObj>
              </mc:Choice>
              <mc:Fallback>
                <p:oleObj r:id="rId7" imgW="723900" imgH="241300" progId="Equation.DSMT4">
                  <p:embed/>
                  <p:pic>
                    <p:nvPicPr>
                      <p:cNvPr id="0" name="图片 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4665" y="5448300"/>
                        <a:ext cx="1040130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572"/>
          <p:cNvGraphicFramePr>
            <a:graphicFrameLocks noChangeAspect="1"/>
          </p:cNvGraphicFramePr>
          <p:nvPr/>
        </p:nvGraphicFramePr>
        <p:xfrm>
          <a:off x="1872615" y="1739900"/>
          <a:ext cx="246380" cy="264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r:id="rId9" imgW="127000" imgH="139700" progId="Equation.DSMT4">
                  <p:embed/>
                </p:oleObj>
              </mc:Choice>
              <mc:Fallback>
                <p:oleObj r:id="rId9" imgW="127000" imgH="139700" progId="Equation.DSMT4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72615" y="1739900"/>
                        <a:ext cx="246380" cy="264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571"/>
          <p:cNvGraphicFramePr>
            <a:graphicFrameLocks noChangeAspect="1"/>
          </p:cNvGraphicFramePr>
          <p:nvPr/>
        </p:nvGraphicFramePr>
        <p:xfrm>
          <a:off x="4438650" y="1702435"/>
          <a:ext cx="24828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r:id="rId11" imgW="165100" imgH="228600" progId="Equation.DSMT4">
                  <p:embed/>
                </p:oleObj>
              </mc:Choice>
              <mc:Fallback>
                <p:oleObj r:id="rId11" imgW="165100" imgH="228600" progId="Equation.DSMT4">
                  <p:embed/>
                  <p:pic>
                    <p:nvPicPr>
                      <p:cNvPr id="0" name="图片 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38650" y="1702435"/>
                        <a:ext cx="248285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570"/>
          <p:cNvGraphicFramePr>
            <a:graphicFrameLocks noChangeAspect="1"/>
          </p:cNvGraphicFramePr>
          <p:nvPr/>
        </p:nvGraphicFramePr>
        <p:xfrm>
          <a:off x="5183505" y="1732915"/>
          <a:ext cx="480060" cy="27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r:id="rId13" imgW="304165" imgH="177800" progId="Equation.DSMT4">
                  <p:embed/>
                </p:oleObj>
              </mc:Choice>
              <mc:Fallback>
                <p:oleObj r:id="rId13" imgW="304165" imgH="177800" progId="Equation.DSMT4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83505" y="1732915"/>
                        <a:ext cx="480060" cy="278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/>
        </p:nvGraphicFramePr>
        <p:xfrm>
          <a:off x="7908290" y="1720215"/>
          <a:ext cx="354330" cy="30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r:id="rId15" imgW="266700" imgH="228600" progId="Equation.DSMT4">
                  <p:embed/>
                </p:oleObj>
              </mc:Choice>
              <mc:Fallback>
                <p:oleObj r:id="rId15" imgW="266700" imgH="228600" progId="Equation.DSMT4">
                  <p:embed/>
                  <p:pic>
                    <p:nvPicPr>
                      <p:cNvPr id="0" name="图片 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08290" y="1720215"/>
                        <a:ext cx="354330" cy="304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568"/>
          <p:cNvGraphicFramePr>
            <a:graphicFrameLocks noChangeAspect="1"/>
          </p:cNvGraphicFramePr>
          <p:nvPr/>
        </p:nvGraphicFramePr>
        <p:xfrm>
          <a:off x="1872615" y="2152650"/>
          <a:ext cx="51498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r:id="rId17" imgW="393700" imgH="203200" progId="Equation.DSMT4">
                  <p:embed/>
                </p:oleObj>
              </mc:Choice>
              <mc:Fallback>
                <p:oleObj r:id="rId17" imgW="393700" imgH="203200" progId="Equation.DSMT4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72615" y="2152650"/>
                        <a:ext cx="514985" cy="267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566"/>
          <p:cNvGraphicFramePr>
            <a:graphicFrameLocks noChangeAspect="1"/>
          </p:cNvGraphicFramePr>
          <p:nvPr/>
        </p:nvGraphicFramePr>
        <p:xfrm>
          <a:off x="5223510" y="2138045"/>
          <a:ext cx="466725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0" r:id="rId19" imgW="330200" imgH="203200" progId="Equation.DSMT4">
                  <p:embed/>
                </p:oleObj>
              </mc:Choice>
              <mc:Fallback>
                <p:oleObj r:id="rId19" imgW="330200" imgH="203200" progId="Equation.DSMT4">
                  <p:embed/>
                  <p:pic>
                    <p:nvPicPr>
                      <p:cNvPr id="0" name="图片 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223510" y="2138045"/>
                        <a:ext cx="466725" cy="290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-2147482570"/>
          <p:cNvGraphicFramePr>
            <a:graphicFrameLocks noChangeAspect="1"/>
          </p:cNvGraphicFramePr>
          <p:nvPr/>
        </p:nvGraphicFramePr>
        <p:xfrm>
          <a:off x="4581525" y="2570480"/>
          <a:ext cx="480060" cy="278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1" r:id="rId21" imgW="304165" imgH="177800" progId="Equation.DSMT4">
                  <p:embed/>
                </p:oleObj>
              </mc:Choice>
              <mc:Fallback>
                <p:oleObj r:id="rId21" imgW="304165" imgH="177800" progId="Equation.DSMT4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81525" y="2570480"/>
                        <a:ext cx="480060" cy="278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-2147482568"/>
          <p:cNvGraphicFramePr>
            <a:graphicFrameLocks noChangeAspect="1"/>
          </p:cNvGraphicFramePr>
          <p:nvPr/>
        </p:nvGraphicFramePr>
        <p:xfrm>
          <a:off x="2101215" y="2981325"/>
          <a:ext cx="514985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2" r:id="rId22" imgW="393700" imgH="203200" progId="Equation.DSMT4">
                  <p:embed/>
                </p:oleObj>
              </mc:Choice>
              <mc:Fallback>
                <p:oleObj r:id="rId22" imgW="393700" imgH="203200" progId="Equation.DSMT4">
                  <p:embed/>
                  <p:pic>
                    <p:nvPicPr>
                      <p:cNvPr id="0" name="图片 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01215" y="2981325"/>
                        <a:ext cx="514985" cy="267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-2147482561"/>
          <p:cNvGraphicFramePr>
            <a:graphicFrameLocks noChangeAspect="1"/>
          </p:cNvGraphicFramePr>
          <p:nvPr/>
        </p:nvGraphicFramePr>
        <p:xfrm>
          <a:off x="5756275" y="2898775"/>
          <a:ext cx="44513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3" r:id="rId23" imgW="292100" imgH="228600" progId="Equation.DSMT4">
                  <p:embed/>
                </p:oleObj>
              </mc:Choice>
              <mc:Fallback>
                <p:oleObj r:id="rId23" imgW="292100" imgH="228600" progId="Equation.DSMT4">
                  <p:embed/>
                  <p:pic>
                    <p:nvPicPr>
                      <p:cNvPr id="0" name="图片 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56275" y="2898775"/>
                        <a:ext cx="445135" cy="349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3CFDFE9-5DD2-403B-A26D-3F762689A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0123782"/>
              </p:ext>
            </p:extLst>
          </p:nvPr>
        </p:nvGraphicFramePr>
        <p:xfrm>
          <a:off x="773987" y="3608186"/>
          <a:ext cx="5117085" cy="1341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" name="Equation" r:id="rId25" imgW="4698720" imgH="1231560" progId="Equation.DSMT4">
                  <p:embed/>
                </p:oleObj>
              </mc:Choice>
              <mc:Fallback>
                <p:oleObj name="Equation" r:id="rId25" imgW="4698720" imgH="123156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87" y="3608186"/>
                        <a:ext cx="5117085" cy="1341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几何概型一题多解：解法四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91490" y="1059815"/>
            <a:ext cx="8597265" cy="15940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解法</a:t>
            </a:r>
            <a:r>
              <a:rPr lang="en-US" altLang="zh-CN" b="1" dirty="0">
                <a:solidFill>
                  <a:srgbClr val="0070C0"/>
                </a:solidFill>
              </a:rPr>
              <a:t>4</a:t>
            </a:r>
            <a:r>
              <a:rPr lang="zh-CN" altLang="en-US" b="1" dirty="0">
                <a:solidFill>
                  <a:srgbClr val="0070C0"/>
                </a:solidFill>
              </a:rPr>
              <a:t> （离散逼近法）</a:t>
            </a:r>
          </a:p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u="sng" dirty="0">
                <a:solidFill>
                  <a:srgbClr val="C00000"/>
                </a:solidFill>
              </a:rPr>
              <a:t>将圆周进行任意</a:t>
            </a:r>
            <a:r>
              <a:rPr lang="en-US" u="sng" dirty="0">
                <a:solidFill>
                  <a:srgbClr val="C00000"/>
                </a:solidFill>
              </a:rPr>
              <a:t>2</a:t>
            </a:r>
            <a:r>
              <a:rPr lang="en-US" i="1" u="sng" dirty="0">
                <a:solidFill>
                  <a:srgbClr val="C00000"/>
                </a:solidFill>
              </a:rPr>
              <a:t>k</a:t>
            </a:r>
            <a:r>
              <a:rPr lang="en-US" u="sng" dirty="0">
                <a:solidFill>
                  <a:srgbClr val="C00000"/>
                </a:solidFill>
              </a:rPr>
              <a:t>&gt;</a:t>
            </a:r>
            <a:r>
              <a:rPr lang="en-US" i="1" u="sng" dirty="0" err="1">
                <a:solidFill>
                  <a:srgbClr val="C00000"/>
                </a:solidFill>
              </a:rPr>
              <a:t>n</a:t>
            </a:r>
            <a:r>
              <a:rPr u="sng" dirty="0" err="1">
                <a:solidFill>
                  <a:srgbClr val="C00000"/>
                </a:solidFill>
              </a:rPr>
              <a:t>等分</a:t>
            </a:r>
            <a:r>
              <a:rPr dirty="0">
                <a:solidFill>
                  <a:srgbClr val="C00000"/>
                </a:solidFill>
              </a:rPr>
              <a:t>,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将几何概型进行离散化</a:t>
            </a:r>
            <a:r>
              <a:rPr lang="zh-CN" dirty="0">
                <a:solidFill>
                  <a:srgbClr val="C00000"/>
                </a:solidFill>
              </a:rPr>
              <a:t>，借助古典概型计算</a:t>
            </a:r>
            <a:r>
              <a:rPr lang="en-US" altLang="zh-CN" i="1" u="sng" dirty="0">
                <a:solidFill>
                  <a:srgbClr val="C00000"/>
                </a:solidFill>
              </a:rPr>
              <a:t>n</a:t>
            </a:r>
            <a:r>
              <a:rPr lang="zh-CN" u="sng" dirty="0">
                <a:solidFill>
                  <a:srgbClr val="C00000"/>
                </a:solidFill>
              </a:rPr>
              <a:t>个</a:t>
            </a:r>
            <a:r>
              <a:rPr lang="zh-CN" altLang="en-US" u="sng" dirty="0">
                <a:solidFill>
                  <a:srgbClr val="C00000"/>
                </a:solidFill>
              </a:rPr>
              <a:t>不同</a:t>
            </a:r>
            <a:r>
              <a:rPr lang="zh-CN" u="sng" dirty="0">
                <a:solidFill>
                  <a:srgbClr val="C00000"/>
                </a:solidFill>
              </a:rPr>
              <a:t>点随机落在</a:t>
            </a:r>
            <a:r>
              <a:rPr lang="en-US" altLang="zh-CN" u="sng" dirty="0">
                <a:solidFill>
                  <a:srgbClr val="C00000"/>
                </a:solidFill>
              </a:rPr>
              <a:t> </a:t>
            </a:r>
            <a:r>
              <a:rPr lang="en-US" altLang="zh-CN" i="1" u="sng" dirty="0">
                <a:solidFill>
                  <a:srgbClr val="C00000"/>
                </a:solidFill>
              </a:rPr>
              <a:t>k</a:t>
            </a:r>
            <a:r>
              <a:rPr lang="en-US" altLang="zh-CN" u="sng" dirty="0">
                <a:solidFill>
                  <a:srgbClr val="C00000"/>
                </a:solidFill>
              </a:rPr>
              <a:t> </a:t>
            </a:r>
            <a:r>
              <a:rPr lang="zh-CN" u="sng" dirty="0">
                <a:solidFill>
                  <a:srgbClr val="C00000"/>
                </a:solidFill>
              </a:rPr>
              <a:t>个相邻空位的概率</a:t>
            </a:r>
            <a:r>
              <a:rPr lang="zh-CN" dirty="0">
                <a:solidFill>
                  <a:srgbClr val="C00000"/>
                </a:solidFill>
              </a:rPr>
              <a:t>，令</a:t>
            </a:r>
            <a:r>
              <a:rPr lang="en-US" altLang="zh-CN" i="1" dirty="0">
                <a:solidFill>
                  <a:srgbClr val="C00000"/>
                </a:solidFill>
              </a:rPr>
              <a:t>k </a:t>
            </a:r>
            <a:r>
              <a:rPr lang="zh-CN" dirty="0">
                <a:solidFill>
                  <a:srgbClr val="C00000"/>
                </a:solidFill>
              </a:rPr>
              <a:t>趋于无穷,</a:t>
            </a:r>
            <a:r>
              <a:rPr dirty="0">
                <a:solidFill>
                  <a:srgbClr val="C00000"/>
                </a:solidFill>
              </a:rPr>
              <a:t>求</a:t>
            </a:r>
            <a:r>
              <a:rPr lang="zh-CN" dirty="0">
                <a:solidFill>
                  <a:srgbClr val="C00000"/>
                </a:solidFill>
              </a:rPr>
              <a:t>题设</a:t>
            </a:r>
            <a:r>
              <a:rPr dirty="0">
                <a:solidFill>
                  <a:srgbClr val="C00000"/>
                </a:solidFill>
              </a:rPr>
              <a:t>所有点都落入同一半圆内的概率</a:t>
            </a:r>
            <a:r>
              <a:rPr lang="zh-CN" dirty="0">
                <a:solidFill>
                  <a:srgbClr val="C00000"/>
                </a:solidFill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1490" y="3271520"/>
            <a:ext cx="424624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解：</a:t>
            </a:r>
            <a:r>
              <a:rPr lang="zh-CN" altLang="en-US" dirty="0"/>
              <a:t>“</a:t>
            </a:r>
            <a:r>
              <a:rPr lang="en-US" altLang="zh-CN" dirty="0"/>
              <a:t>    </a:t>
            </a:r>
            <a:r>
              <a:rPr lang="zh-CN" altLang="en-US" dirty="0"/>
              <a:t>个点落在相邻的</a:t>
            </a:r>
            <a:r>
              <a:rPr lang="en-US" altLang="zh-CN" dirty="0"/>
              <a:t>    </a:t>
            </a:r>
            <a:r>
              <a:rPr lang="zh-CN" altLang="en-US" dirty="0"/>
              <a:t>个空位”等价于“</a:t>
            </a:r>
            <a:r>
              <a:rPr lang="zh-CN" altLang="en-US" u="sng" dirty="0"/>
              <a:t>间距最远的两个点</a:t>
            </a:r>
            <a:r>
              <a:rPr lang="zh-CN" altLang="en-US" dirty="0"/>
              <a:t>（按照顺时针方向不妨设为</a:t>
            </a:r>
            <a:r>
              <a:rPr lang="en-US" altLang="zh-CN" dirty="0"/>
              <a:t>     </a:t>
            </a:r>
            <a:r>
              <a:rPr lang="zh-CN" altLang="en-US" dirty="0"/>
              <a:t>和</a:t>
            </a:r>
            <a:r>
              <a:rPr lang="en-US" altLang="zh-CN" dirty="0"/>
              <a:t>     </a:t>
            </a:r>
            <a:r>
              <a:rPr lang="zh-CN" altLang="en-US" dirty="0"/>
              <a:t>）</a:t>
            </a:r>
            <a:r>
              <a:rPr lang="zh-CN" altLang="en-US" u="sng" dirty="0"/>
              <a:t>所落的位置编号间隔小于</a:t>
            </a:r>
            <a:r>
              <a:rPr lang="en-US" altLang="zh-CN" u="sng" dirty="0"/>
              <a:t>   </a:t>
            </a:r>
            <a:r>
              <a:rPr lang="zh-CN" altLang="en-US" dirty="0"/>
              <a:t>”，为求出所有的放置方法的种数，接下来我们分情况进行讨论。</a:t>
            </a:r>
          </a:p>
        </p:txBody>
      </p:sp>
      <p:graphicFrame>
        <p:nvGraphicFramePr>
          <p:cNvPr id="18" name="对象 -2147482617"/>
          <p:cNvGraphicFramePr>
            <a:graphicFrameLocks noChangeAspect="1"/>
          </p:cNvGraphicFramePr>
          <p:nvPr/>
        </p:nvGraphicFramePr>
        <p:xfrm>
          <a:off x="1283335" y="3467100"/>
          <a:ext cx="240665" cy="17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r:id="rId4" imgW="127000" imgH="139700" progId="Equation.DSMT4">
                  <p:embed/>
                </p:oleObj>
              </mc:Choice>
              <mc:Fallback>
                <p:oleObj r:id="rId4" imgW="127000" imgH="1397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3335" y="3467100"/>
                        <a:ext cx="240665" cy="1797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-2147482545"/>
          <p:cNvGraphicFramePr>
            <a:graphicFrameLocks noChangeAspect="1"/>
          </p:cNvGraphicFramePr>
          <p:nvPr/>
        </p:nvGraphicFramePr>
        <p:xfrm>
          <a:off x="3136265" y="3430905"/>
          <a:ext cx="18415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r:id="rId6" imgW="127000" imgH="177165" progId="Equation.DSMT4">
                  <p:embed/>
                </p:oleObj>
              </mc:Choice>
              <mc:Fallback>
                <p:oleObj r:id="rId6" imgW="127000" imgH="17716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36265" y="3430905"/>
                        <a:ext cx="184150" cy="252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541"/>
          <p:cNvGraphicFramePr>
            <a:graphicFrameLocks noChangeAspect="1"/>
          </p:cNvGraphicFramePr>
          <p:nvPr/>
        </p:nvGraphicFramePr>
        <p:xfrm>
          <a:off x="1976120" y="4234180"/>
          <a:ext cx="239395" cy="32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" r:id="rId8" imgW="165100" imgH="228600" progId="Equation.DSMT4">
                  <p:embed/>
                </p:oleObj>
              </mc:Choice>
              <mc:Fallback>
                <p:oleObj r:id="rId8" imgW="165100" imgH="228600" progId="Equation.DSMT4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6120" y="4234180"/>
                        <a:ext cx="239395" cy="327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540"/>
          <p:cNvGraphicFramePr>
            <a:graphicFrameLocks noChangeAspect="1"/>
          </p:cNvGraphicFramePr>
          <p:nvPr/>
        </p:nvGraphicFramePr>
        <p:xfrm>
          <a:off x="2484120" y="4232275"/>
          <a:ext cx="260985" cy="313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" r:id="rId10" imgW="190500" imgH="228600" progId="Equation.DSMT4">
                  <p:embed/>
                </p:oleObj>
              </mc:Choice>
              <mc:Fallback>
                <p:oleObj r:id="rId10" imgW="190500" imgH="22860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4120" y="4232275"/>
                        <a:ext cx="260985" cy="313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-2147482545"/>
          <p:cNvGraphicFramePr>
            <a:graphicFrameLocks noChangeAspect="1"/>
          </p:cNvGraphicFramePr>
          <p:nvPr/>
        </p:nvGraphicFramePr>
        <p:xfrm>
          <a:off x="1470660" y="4676140"/>
          <a:ext cx="18415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8" r:id="rId12" imgW="127000" imgH="177165" progId="Equation.DSMT4">
                  <p:embed/>
                </p:oleObj>
              </mc:Choice>
              <mc:Fallback>
                <p:oleObj r:id="rId12" imgW="127000" imgH="177165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70660" y="4676140"/>
                        <a:ext cx="184150" cy="2520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80635" y="2919095"/>
            <a:ext cx="3274060" cy="258953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《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概率论与数理统计</a:t>
            </a:r>
            <a:r>
              <a:rPr kumimoji="0" lang="en-US" altLang="zh-CN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》</a:t>
            </a:r>
            <a:r>
              <a:rPr kumimoji="0" lang="zh-CN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刘杰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几何概型一题多解：解法四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355600" y="861695"/>
            <a:ext cx="8432800" cy="5168900"/>
            <a:chOff x="560" y="1357"/>
            <a:chExt cx="13280" cy="8140"/>
          </a:xfrm>
        </p:grpSpPr>
        <p:sp>
          <p:nvSpPr>
            <p:cNvPr id="6" name="文本框 5"/>
            <p:cNvSpPr txBox="1"/>
            <p:nvPr/>
          </p:nvSpPr>
          <p:spPr>
            <a:xfrm>
              <a:off x="560" y="1357"/>
              <a:ext cx="13280" cy="81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zh-CN" altLang="en-US" b="1" dirty="0">
                  <a:solidFill>
                    <a:srgbClr val="0070C0"/>
                  </a:solidFill>
                </a:rPr>
                <a:t>解法</a:t>
              </a:r>
              <a:r>
                <a:rPr lang="en-US" altLang="zh-CN" b="1" dirty="0">
                  <a:solidFill>
                    <a:srgbClr val="0070C0"/>
                  </a:solidFill>
                </a:rPr>
                <a:t>4</a:t>
              </a:r>
              <a:r>
                <a:rPr lang="zh-CN" altLang="en-US" b="1" dirty="0">
                  <a:solidFill>
                    <a:srgbClr val="0070C0"/>
                  </a:solidFill>
                </a:rPr>
                <a:t> </a:t>
              </a:r>
              <a:r>
                <a:rPr lang="zh-CN" altLang="en-US" b="1" dirty="0">
                  <a:solidFill>
                    <a:srgbClr val="0070C0"/>
                  </a:solidFill>
                  <a:sym typeface="+mn-ea"/>
                </a:rPr>
                <a:t>（离散逼近法）续</a:t>
              </a:r>
              <a:endParaRPr lang="zh-CN" altLang="en-US" b="1" dirty="0">
                <a:solidFill>
                  <a:srgbClr val="0070C0"/>
                </a:solidFill>
              </a:endParaRPr>
            </a:p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dirty="0"/>
                <a:t>(1) </a:t>
              </a:r>
              <a:r>
                <a:rPr u="sng" dirty="0"/>
                <a:t>假设间距最远的两个点所在区域编号相差为0（即为同一区域</a:t>
              </a:r>
              <a:r>
                <a:rPr dirty="0"/>
                <a:t>），则</a:t>
              </a:r>
              <a:r>
                <a:rPr lang="zh-CN" dirty="0"/>
                <a:t>其一点</a:t>
              </a:r>
              <a:r>
                <a:rPr dirty="0"/>
                <a:t>有</a:t>
              </a:r>
              <a:r>
                <a:rPr lang="en-US" dirty="0"/>
                <a:t>     </a:t>
              </a:r>
              <a:r>
                <a:rPr dirty="0"/>
                <a:t>种可能取法(</a:t>
              </a:r>
              <a:r>
                <a:rPr lang="en-US" dirty="0"/>
                <a:t>     </a:t>
              </a:r>
              <a:r>
                <a:rPr dirty="0"/>
                <a:t>个点中选有</a:t>
              </a:r>
              <a:r>
                <a:rPr lang="en-US" dirty="0"/>
                <a:t>   </a:t>
              </a:r>
              <a:r>
                <a:rPr dirty="0"/>
                <a:t>种可能,从</a:t>
              </a:r>
              <a:r>
                <a:rPr lang="en-US" dirty="0"/>
                <a:t>     </a:t>
              </a:r>
              <a:r>
                <a:rPr dirty="0"/>
                <a:t>个区域选择有</a:t>
              </a:r>
              <a:r>
                <a:rPr lang="en-US" dirty="0"/>
                <a:t>     </a:t>
              </a:r>
              <a:r>
                <a:rPr dirty="0"/>
                <a:t>种选取方法)；</a:t>
              </a:r>
              <a:r>
                <a:rPr lang="zh-CN" dirty="0"/>
                <a:t>另一点</a:t>
              </a:r>
              <a:r>
                <a:rPr dirty="0"/>
                <a:t>从余下的</a:t>
              </a:r>
              <a:r>
                <a:rPr lang="en-US" dirty="0"/>
                <a:t>         </a:t>
              </a:r>
              <a:r>
                <a:rPr dirty="0"/>
                <a:t>个点中选取放在同一区域，有</a:t>
              </a:r>
              <a:r>
                <a:rPr lang="en-US" dirty="0"/>
                <a:t>         </a:t>
              </a:r>
              <a:r>
                <a:rPr dirty="0"/>
                <a:t>种可能，余下的</a:t>
              </a:r>
              <a:r>
                <a:rPr lang="en-US" dirty="0"/>
                <a:t>          </a:t>
              </a:r>
              <a:r>
                <a:rPr dirty="0"/>
                <a:t>个点放置</a:t>
              </a:r>
              <a:r>
                <a:rPr lang="zh-CN" dirty="0"/>
                <a:t>，</a:t>
              </a:r>
              <a:r>
                <a:rPr dirty="0"/>
                <a:t>位置唯一。故在此种情况下，总放置方法为</a:t>
              </a:r>
              <a:r>
                <a:rPr lang="en-US" dirty="0"/>
                <a:t>                 </a:t>
              </a:r>
              <a:r>
                <a:rPr dirty="0"/>
                <a:t>种</a:t>
              </a:r>
              <a:r>
                <a:rPr lang="zh-CN" dirty="0"/>
                <a:t>；</a:t>
              </a:r>
              <a:endParaRPr dirty="0"/>
            </a:p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dirty="0"/>
                <a:t>(2</a:t>
              </a:r>
              <a:r>
                <a:rPr u="sng" dirty="0"/>
                <a:t>) 假设</a:t>
              </a:r>
              <a:r>
                <a:rPr u="sng" dirty="0">
                  <a:sym typeface="+mn-ea"/>
                </a:rPr>
                <a:t>间距最远的两个点</a:t>
              </a:r>
              <a:r>
                <a:rPr u="sng" dirty="0"/>
                <a:t>所在区域编号相差为1（即相邻</a:t>
              </a:r>
              <a:r>
                <a:rPr dirty="0"/>
                <a:t>），则</a:t>
              </a:r>
              <a:r>
                <a:rPr lang="zh-CN" dirty="0"/>
                <a:t>同（</a:t>
              </a:r>
              <a:r>
                <a:rPr lang="en-US" altLang="zh-CN" dirty="0"/>
                <a:t>1</a:t>
              </a:r>
              <a:r>
                <a:rPr lang="zh-CN" altLang="en-US" dirty="0"/>
                <a:t>）</a:t>
              </a:r>
              <a:r>
                <a:rPr lang="zh-CN" dirty="0">
                  <a:sym typeface="+mn-ea"/>
                </a:rPr>
                <a:t>其一点</a:t>
              </a:r>
              <a:r>
                <a:rPr dirty="0"/>
                <a:t>的放置方法有</a:t>
              </a:r>
              <a:r>
                <a:rPr lang="en-US" dirty="0"/>
                <a:t>       </a:t>
              </a:r>
              <a:r>
                <a:rPr dirty="0"/>
                <a:t>种；</a:t>
              </a:r>
              <a:r>
                <a:rPr lang="zh-CN" dirty="0"/>
                <a:t>另一点</a:t>
              </a:r>
              <a:r>
                <a:rPr dirty="0"/>
                <a:t>的放置方法有</a:t>
              </a:r>
              <a:r>
                <a:rPr lang="en-US" dirty="0"/>
                <a:t>       </a:t>
              </a:r>
              <a:r>
                <a:rPr dirty="0"/>
                <a:t>种，放置的区域是唯一的；</a:t>
              </a:r>
              <a:r>
                <a:rPr u="sng" dirty="0"/>
                <a:t>余下的点放置方法有</a:t>
              </a:r>
              <a:r>
                <a:rPr lang="en-US" u="sng" dirty="0"/>
                <a:t>          </a:t>
              </a:r>
              <a:r>
                <a:rPr u="sng" dirty="0"/>
                <a:t>种</a:t>
              </a:r>
              <a:r>
                <a:rPr dirty="0"/>
                <a:t>。故在此种情况下，总的放置方法为</a:t>
              </a:r>
              <a:r>
                <a:rPr lang="en-US" dirty="0"/>
                <a:t>                      </a:t>
              </a:r>
              <a:r>
                <a:rPr dirty="0"/>
                <a:t>种</a:t>
              </a:r>
              <a:r>
                <a:rPr lang="zh-CN" dirty="0"/>
                <a:t>；</a:t>
              </a:r>
              <a:endParaRPr dirty="0"/>
            </a:p>
            <a:p>
              <a:pPr fontAlgn="auto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dirty="0"/>
                <a:t>(3) 依此类推，</a:t>
              </a:r>
              <a:r>
                <a:rPr u="sng" dirty="0"/>
                <a:t>假设</a:t>
              </a:r>
              <a:r>
                <a:rPr u="sng" dirty="0">
                  <a:sym typeface="+mn-ea"/>
                </a:rPr>
                <a:t>间距最远的两个点</a:t>
              </a:r>
              <a:r>
                <a:rPr u="sng" dirty="0"/>
                <a:t>和所在区域编号相差为</a:t>
              </a:r>
              <a:r>
                <a:rPr lang="en-US" u="sng" dirty="0"/>
                <a:t>   </a:t>
              </a:r>
              <a:r>
                <a:rPr u="sng" dirty="0"/>
                <a:t>,</a:t>
              </a:r>
              <a:r>
                <a:rPr dirty="0"/>
                <a:t>其中</a:t>
              </a:r>
              <a:r>
                <a:rPr lang="en-US" dirty="0"/>
                <a:t>                </a:t>
              </a:r>
              <a:r>
                <a:rPr dirty="0"/>
                <a:t>,则同理可算得总的放置方法为</a:t>
              </a:r>
              <a:r>
                <a:rPr lang="en-US" dirty="0"/>
                <a:t>                               </a:t>
              </a:r>
              <a:r>
                <a:rPr dirty="0"/>
                <a:t>种</a:t>
              </a:r>
              <a:r>
                <a:rPr lang="zh-CN" dirty="0"/>
                <a:t>；</a:t>
              </a:r>
            </a:p>
          </p:txBody>
        </p:sp>
        <p:graphicFrame>
          <p:nvGraphicFramePr>
            <p:cNvPr id="4" name="对象 -21474825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870657"/>
                </p:ext>
              </p:extLst>
            </p:nvPr>
          </p:nvGraphicFramePr>
          <p:xfrm>
            <a:off x="13278" y="2777"/>
            <a:ext cx="56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1" name="Equation" r:id="rId4" imgW="266400" imgH="177480" progId="Equation.DSMT4">
                    <p:embed/>
                  </p:oleObj>
                </mc:Choice>
                <mc:Fallback>
                  <p:oleObj name="Equation" r:id="rId4" imgW="266400" imgH="17748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3278" y="2777"/>
                          <a:ext cx="562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-2147482533"/>
            <p:cNvGraphicFramePr>
              <a:graphicFrameLocks noChangeAspect="1"/>
            </p:cNvGraphicFramePr>
            <p:nvPr/>
          </p:nvGraphicFramePr>
          <p:xfrm>
            <a:off x="2696" y="3442"/>
            <a:ext cx="34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2" r:id="rId6" imgW="127000" imgH="139700" progId="Equation.DSMT4">
                    <p:embed/>
                  </p:oleObj>
                </mc:Choice>
                <mc:Fallback>
                  <p:oleObj r:id="rId6" imgW="127000" imgH="139700" progId="Equation.DSMT4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696" y="3442"/>
                          <a:ext cx="347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-2147482533"/>
            <p:cNvGraphicFramePr>
              <a:graphicFrameLocks noChangeAspect="1"/>
            </p:cNvGraphicFramePr>
            <p:nvPr/>
          </p:nvGraphicFramePr>
          <p:xfrm>
            <a:off x="4847" y="3442"/>
            <a:ext cx="34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3" r:id="rId8" imgW="127000" imgH="139700" progId="Equation.DSMT4">
                    <p:embed/>
                  </p:oleObj>
                </mc:Choice>
                <mc:Fallback>
                  <p:oleObj r:id="rId8" imgW="127000" imgH="139700" progId="Equation.DSMT4">
                    <p:embed/>
                    <p:pic>
                      <p:nvPicPr>
                        <p:cNvPr id="0" name="图片 1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47" y="3442"/>
                          <a:ext cx="347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6652" y="3442"/>
            <a:ext cx="43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4" r:id="rId9" imgW="203200" imgH="177800" progId="Equation.DSMT4">
                    <p:embed/>
                  </p:oleObj>
                </mc:Choice>
                <mc:Fallback>
                  <p:oleObj r:id="rId9" imgW="203200" imgH="177800" progId="Equation.DSMT4">
                    <p:embed/>
                    <p:pic>
                      <p:nvPicPr>
                        <p:cNvPr id="0" name="图片 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52" y="3442"/>
                          <a:ext cx="437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9277" y="3440"/>
            <a:ext cx="437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5" r:id="rId11" imgW="203200" imgH="177800" progId="Equation.DSMT4">
                    <p:embed/>
                  </p:oleObj>
                </mc:Choice>
                <mc:Fallback>
                  <p:oleObj r:id="rId11" imgW="203200" imgH="177800" progId="Equation.DSMT4">
                    <p:embed/>
                    <p:pic>
                      <p:nvPicPr>
                        <p:cNvPr id="0" name="图片 1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277" y="3440"/>
                          <a:ext cx="437" cy="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-2147482529"/>
            <p:cNvGraphicFramePr>
              <a:graphicFrameLocks noChangeAspect="1"/>
            </p:cNvGraphicFramePr>
            <p:nvPr/>
          </p:nvGraphicFramePr>
          <p:xfrm>
            <a:off x="1840" y="4049"/>
            <a:ext cx="66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6" r:id="rId12" imgW="304165" imgH="177800" progId="Equation.DSMT4">
                    <p:embed/>
                  </p:oleObj>
                </mc:Choice>
                <mc:Fallback>
                  <p:oleObj r:id="rId12" imgW="304165" imgH="177800" progId="Equation.DSMT4">
                    <p:embed/>
                    <p:pic>
                      <p:nvPicPr>
                        <p:cNvPr id="0" name="图片 2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40" y="4049"/>
                          <a:ext cx="665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-2147482529"/>
            <p:cNvGraphicFramePr>
              <a:graphicFrameLocks noChangeAspect="1"/>
            </p:cNvGraphicFramePr>
            <p:nvPr/>
          </p:nvGraphicFramePr>
          <p:xfrm>
            <a:off x="7361" y="4049"/>
            <a:ext cx="66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7" r:id="rId14" imgW="304165" imgH="177800" progId="Equation.DSMT4">
                    <p:embed/>
                  </p:oleObj>
                </mc:Choice>
                <mc:Fallback>
                  <p:oleObj r:id="rId14" imgW="304165" imgH="177800" progId="Equation.DSMT4">
                    <p:embed/>
                    <p:pic>
                      <p:nvPicPr>
                        <p:cNvPr id="0" name="图片 2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361" y="4049"/>
                          <a:ext cx="665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-2147482527"/>
            <p:cNvGraphicFramePr>
              <a:graphicFrameLocks noChangeAspect="1"/>
            </p:cNvGraphicFramePr>
            <p:nvPr/>
          </p:nvGraphicFramePr>
          <p:xfrm>
            <a:off x="10632" y="4017"/>
            <a:ext cx="833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8" r:id="rId15" imgW="330200" imgH="177800" progId="Equation.DSMT4">
                    <p:embed/>
                  </p:oleObj>
                </mc:Choice>
                <mc:Fallback>
                  <p:oleObj r:id="rId15" imgW="330200" imgH="177800" progId="Equation.DSMT4">
                    <p:embed/>
                    <p:pic>
                      <p:nvPicPr>
                        <p:cNvPr id="0" name="图片 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632" y="4017"/>
                          <a:ext cx="833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-2147482526"/>
            <p:cNvGraphicFramePr>
              <a:graphicFrameLocks noChangeAspect="1"/>
            </p:cNvGraphicFramePr>
            <p:nvPr/>
          </p:nvGraphicFramePr>
          <p:xfrm>
            <a:off x="7246" y="4720"/>
            <a:ext cx="135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89" r:id="rId17" imgW="635000" imgH="203200" progId="Equation.DSMT4">
                    <p:embed/>
                  </p:oleObj>
                </mc:Choice>
                <mc:Fallback>
                  <p:oleObj r:id="rId17" imgW="635000" imgH="203200" progId="Equation.DSMT4">
                    <p:embed/>
                    <p:pic>
                      <p:nvPicPr>
                        <p:cNvPr id="0" name="图片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246" y="4720"/>
                          <a:ext cx="1356" cy="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-2147482535"/>
            <p:cNvGraphicFramePr>
              <a:graphicFrameLocks noChangeAspect="1"/>
            </p:cNvGraphicFramePr>
            <p:nvPr/>
          </p:nvGraphicFramePr>
          <p:xfrm>
            <a:off x="2588" y="6490"/>
            <a:ext cx="56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0" r:id="rId19" imgW="266065" imgH="177800" progId="Equation.DSMT4">
                    <p:embed/>
                  </p:oleObj>
                </mc:Choice>
                <mc:Fallback>
                  <p:oleObj r:id="rId19" imgW="266065" imgH="1778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588" y="6490"/>
                          <a:ext cx="562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-2147482529"/>
            <p:cNvGraphicFramePr>
              <a:graphicFrameLocks noChangeAspect="1"/>
            </p:cNvGraphicFramePr>
            <p:nvPr/>
          </p:nvGraphicFramePr>
          <p:xfrm>
            <a:off x="7089" y="6473"/>
            <a:ext cx="665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1" r:id="rId21" imgW="304165" imgH="177800" progId="Equation.DSMT4">
                    <p:embed/>
                  </p:oleObj>
                </mc:Choice>
                <mc:Fallback>
                  <p:oleObj r:id="rId21" imgW="304165" imgH="177800" progId="Equation.DSMT4">
                    <p:embed/>
                    <p:pic>
                      <p:nvPicPr>
                        <p:cNvPr id="0" name="图片 2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089" y="6473"/>
                          <a:ext cx="665" cy="3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-2147482518"/>
            <p:cNvGraphicFramePr>
              <a:graphicFrameLocks noChangeAspect="1"/>
            </p:cNvGraphicFramePr>
            <p:nvPr/>
          </p:nvGraphicFramePr>
          <p:xfrm>
            <a:off x="2588" y="7078"/>
            <a:ext cx="685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2" r:id="rId22" imgW="279400" imgH="190500" progId="Equation.DSMT4">
                    <p:embed/>
                  </p:oleObj>
                </mc:Choice>
                <mc:Fallback>
                  <p:oleObj r:id="rId22" imgW="279400" imgH="190500" progId="Equation.DSMT4">
                    <p:embed/>
                    <p:pic>
                      <p:nvPicPr>
                        <p:cNvPr id="0" name="图片 3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588" y="7078"/>
                          <a:ext cx="685" cy="4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-2147482517"/>
            <p:cNvGraphicFramePr>
              <a:graphicFrameLocks noChangeAspect="1"/>
            </p:cNvGraphicFramePr>
            <p:nvPr/>
          </p:nvGraphicFramePr>
          <p:xfrm>
            <a:off x="9579" y="7078"/>
            <a:ext cx="1886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3" r:id="rId24" imgW="876300" imgH="228600" progId="Equation.DSMT4">
                    <p:embed/>
                  </p:oleObj>
                </mc:Choice>
                <mc:Fallback>
                  <p:oleObj r:id="rId24" imgW="876300" imgH="228600" progId="Equation.DSMT4">
                    <p:embed/>
                    <p:pic>
                      <p:nvPicPr>
                        <p:cNvPr id="0" name="图片 32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9579" y="7078"/>
                          <a:ext cx="1886" cy="4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-2147482514"/>
            <p:cNvGraphicFramePr>
              <a:graphicFrameLocks noChangeAspect="1"/>
            </p:cNvGraphicFramePr>
            <p:nvPr/>
          </p:nvGraphicFramePr>
          <p:xfrm>
            <a:off x="10216" y="8206"/>
            <a:ext cx="327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4" r:id="rId26" imgW="127000" imgH="190500" progId="Equation.DSMT4">
                    <p:embed/>
                  </p:oleObj>
                </mc:Choice>
                <mc:Fallback>
                  <p:oleObj r:id="rId26" imgW="127000" imgH="190500" progId="Equation.DSMT4">
                    <p:embed/>
                    <p:pic>
                      <p:nvPicPr>
                        <p:cNvPr id="0" name="图片 33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0216" y="8206"/>
                          <a:ext cx="327" cy="4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-2147482513"/>
            <p:cNvGraphicFramePr>
              <a:graphicFrameLocks noChangeAspect="1"/>
            </p:cNvGraphicFramePr>
            <p:nvPr/>
          </p:nvGraphicFramePr>
          <p:xfrm>
            <a:off x="11381" y="8247"/>
            <a:ext cx="1266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5" r:id="rId28" imgW="584200" imgH="203200" progId="Equation.DSMT4">
                    <p:embed/>
                  </p:oleObj>
                </mc:Choice>
                <mc:Fallback>
                  <p:oleObj r:id="rId28" imgW="584200" imgH="203200" progId="Equation.DSMT4">
                    <p:embed/>
                    <p:pic>
                      <p:nvPicPr>
                        <p:cNvPr id="0" name="图片 34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1381" y="8247"/>
                          <a:ext cx="1266" cy="4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-2147482512"/>
            <p:cNvGraphicFramePr>
              <a:graphicFrameLocks noChangeAspect="1"/>
            </p:cNvGraphicFramePr>
            <p:nvPr/>
          </p:nvGraphicFramePr>
          <p:xfrm>
            <a:off x="4725" y="8845"/>
            <a:ext cx="2636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6" r:id="rId30" imgW="1155700" imgH="228600" progId="Equation.DSMT4">
                    <p:embed/>
                  </p:oleObj>
                </mc:Choice>
                <mc:Fallback>
                  <p:oleObj r:id="rId30" imgW="1155700" imgH="228600" progId="Equation.DSMT4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725" y="8845"/>
                          <a:ext cx="2636" cy="5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c3MjJmNzczZjAxNDRiMDczNDZlOGVjZmM0MDE3MWM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spcBef>
            <a:spcPts val="1200"/>
          </a:spcBef>
          <a:spcAft>
            <a:spcPts val="1200"/>
          </a:spcAft>
          <a:defRPr sz="2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1124</Words>
  <Application>Microsoft Office PowerPoint</Application>
  <PresentationFormat>全屏显示(4:3)</PresentationFormat>
  <Paragraphs>70</Paragraphs>
  <Slides>12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黑体</vt:lpstr>
      <vt:lpstr>楷体</vt:lpstr>
      <vt:lpstr>宋体</vt:lpstr>
      <vt:lpstr>微软雅黑</vt:lpstr>
      <vt:lpstr>Arial</vt:lpstr>
      <vt:lpstr>Calibri</vt:lpstr>
      <vt:lpstr>Times New Roman</vt:lpstr>
      <vt:lpstr>1_Office 主题​​</vt:lpstr>
      <vt:lpstr>Equation</vt:lpstr>
      <vt:lpstr>Equation.DSMT4</vt:lpstr>
      <vt:lpstr>《概率论与数理统计》 几何概型的一题多解</vt:lpstr>
      <vt:lpstr>几何概型定义及示例</vt:lpstr>
      <vt:lpstr>几何概型一题多解的题目解析</vt:lpstr>
      <vt:lpstr>几何概型一题多解：解法一</vt:lpstr>
      <vt:lpstr>几何概型一题多解：解法二</vt:lpstr>
      <vt:lpstr>几何概型一题多解：解法三</vt:lpstr>
      <vt:lpstr>几何概型一题多解：解法三</vt:lpstr>
      <vt:lpstr>几何概型一题多解：解法四</vt:lpstr>
      <vt:lpstr>几何概型一题多解：解法四</vt:lpstr>
      <vt:lpstr>几何概型一题多解：解法四</vt:lpstr>
      <vt:lpstr>教学效果问卷调查</vt:lpstr>
      <vt:lpstr>Thanks！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《概率论与数理统计》 第一章事件的概率-全概率公式</dc:title>
  <dc:creator>Yang*2</dc:creator>
  <cp:lastModifiedBy>Administrator</cp:lastModifiedBy>
  <cp:revision>25</cp:revision>
  <dcterms:created xsi:type="dcterms:W3CDTF">2022-09-16T02:11:00Z</dcterms:created>
  <dcterms:modified xsi:type="dcterms:W3CDTF">2023-10-09T00:40:59Z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DB6879D441154D698D64FA43FFC4C7AB</vt:lpwstr>
  </property>
  <property fmtid="{D5CDD505-2E9C-101B-9397-08002B2CF9AE}" pid="3" name="KSOProductBuildVer">
    <vt:lpwstr>2052-11.1.0.12358</vt:lpwstr>
  </property>
</Properties>
</file>