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omments/modernComment_110_1A4EEFA3.xml" ContentType="application/vnd.ms-powerpoint.comments+xml"/>
  <Override PartName="/ppt/comments/modernComment_10C_AED233C1.xml" ContentType="application/vnd.ms-powerpoint.comments+xml"/>
  <Override PartName="/ppt/comments/modernComment_10D_D2676A2.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77" r:id="rId4"/>
    <p:sldId id="278" r:id="rId5"/>
    <p:sldId id="259" r:id="rId6"/>
    <p:sldId id="260" r:id="rId7"/>
    <p:sldId id="261" r:id="rId8"/>
    <p:sldId id="267" r:id="rId9"/>
    <p:sldId id="274" r:id="rId10"/>
    <p:sldId id="273" r:id="rId11"/>
    <p:sldId id="272" r:id="rId12"/>
    <p:sldId id="275" r:id="rId13"/>
    <p:sldId id="271" r:id="rId14"/>
    <p:sldId id="268" r:id="rId15"/>
    <p:sldId id="270" r:id="rId16"/>
    <p:sldId id="276" r:id="rId17"/>
    <p:sldId id="269" r:id="rId18"/>
    <p:sldId id="266"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24B261-E6C6-348A-899F-1CF872BD32DE}" name="浮焕然" initials="浮焕" userId="S::hr328030@mail.ustc.edu.cn::d7788cb1-73f0-421e-a5c5-a1a7d90c9d2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98DF8-1648-31D3-075C-7CEED4F36C48}" v="630" dt="2024-12-09T15:06:31.260"/>
    <p1510:client id="{EDA0A2A3-A922-382E-A004-D20A6A9F0312}" v="156" dt="2024-12-09T17:24:59.05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63" d="100"/>
          <a:sy n="163" d="100"/>
        </p:scale>
        <p:origin x="158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C_AED233C1.xml><?xml version="1.0" encoding="utf-8"?>
<p188:cmLst xmlns:a="http://schemas.openxmlformats.org/drawingml/2006/main" xmlns:r="http://schemas.openxmlformats.org/officeDocument/2006/relationships" xmlns:p188="http://schemas.microsoft.com/office/powerpoint/2018/8/main">
  <p188:cm id="{DF6820AE-691C-4C9F-9942-EEBE86BC736C}" authorId="{1E24B261-E6C6-348A-899F-1CF872BD32DE}" created="2024-12-09T17:18:34.353">
    <pc:sldMkLst xmlns:pc="http://schemas.microsoft.com/office/powerpoint/2013/main/command">
      <pc:docMk/>
      <pc:sldMk cId="2933011393" sldId="268"/>
    </pc:sldMkLst>
    <p188:txBody>
      <a:bodyPr/>
      <a:lstStyle/>
      <a:p>
        <a:r>
          <a:rPr lang="zh-CN" altLang="en-US"/>
          <a:t>这里的m序列是实数，用于生成加扰序列，后面的导频数据生成方法是一样的，只是他们按照QPSK的方法变成了复制</a:t>
        </a:r>
      </a:p>
    </p188:txBody>
  </p188:cm>
</p188:cmLst>
</file>

<file path=ppt/comments/modernComment_10D_D2676A2.xml><?xml version="1.0" encoding="utf-8"?>
<p188:cmLst xmlns:a="http://schemas.openxmlformats.org/drawingml/2006/main" xmlns:r="http://schemas.openxmlformats.org/officeDocument/2006/relationships" xmlns:p188="http://schemas.microsoft.com/office/powerpoint/2018/8/main">
  <p188:cm id="{8921EC0F-2E36-4996-9D6B-A9DB2F682A1F}" authorId="{1E24B261-E6C6-348A-899F-1CF872BD32DE}" created="2024-12-09T17:24:00.189">
    <pc:sldMkLst xmlns:pc="http://schemas.microsoft.com/office/powerpoint/2013/main/command">
      <pc:docMk/>
      <pc:sldMk cId="220624546" sldId="269"/>
    </pc:sldMkLst>
    <p188:txBody>
      <a:bodyPr/>
      <a:lstStyle/>
      <a:p>
        <a:r>
          <a:rPr lang="zh-CN" altLang="en-US"/>
          <a:t>由于两个导频符号的位置不同，由此cinit不同，得到的两个导频符号是有一点区别的</a:t>
        </a:r>
      </a:p>
    </p188:txBody>
  </p188:cm>
</p188:cmLst>
</file>

<file path=ppt/comments/modernComment_110_1A4EEFA3.xml><?xml version="1.0" encoding="utf-8"?>
<p188:cmLst xmlns:a="http://schemas.openxmlformats.org/drawingml/2006/main" xmlns:r="http://schemas.openxmlformats.org/officeDocument/2006/relationships" xmlns:p188="http://schemas.microsoft.com/office/powerpoint/2018/8/main">
  <p188:cm id="{0E86AFB2-801B-401B-AB97-A5A60FAE96C1}" authorId="{1E24B261-E6C6-348A-899F-1CF872BD32DE}" created="2024-12-09T17:20:22.512">
    <pc:sldMkLst xmlns:pc="http://schemas.microsoft.com/office/powerpoint/2013/main/command">
      <pc:docMk/>
      <pc:sldMk cId="441380771" sldId="272"/>
    </pc:sldMkLst>
    <p188:txBody>
      <a:bodyPr/>
      <a:lstStyle/>
      <a:p>
        <a:r>
          <a:rPr lang="zh-CN" altLang="en-US"/>
          <a:t>OFDM调制所添加的CP符号其实就是每一个OFDM符号的末尾160位或144位，为什么这个位置可以作为OFDM符号，以为在资源映射时候将本来的1200位拆成两份并交换后放于收尾，中间以0补齐2048位，以此保留了正交性</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t>‹#›</a:t>
            </a:fld>
            <a:endParaRPr lang="zh-CN" altLang="en-US"/>
          </a:p>
        </p:txBody>
      </p:sp>
    </p:spTree>
    <p:extLst>
      <p:ext uri="{BB962C8B-B14F-4D97-AF65-F5344CB8AC3E}">
        <p14:creationId xmlns:p14="http://schemas.microsoft.com/office/powerpoint/2010/main" val="396559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9822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647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6215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p>
        </p:txBody>
      </p:sp>
      <p:sp>
        <p:nvSpPr>
          <p:cNvPr id="5" name="内容占位符 4"/>
          <p:cNvSpPr>
            <a:spLocks noGrp="1"/>
          </p:cNvSpPr>
          <p:nvPr>
            <p:ph sz="quarter" idx="13"/>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90380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25198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p>
        </p:txBody>
      </p:sp>
      <p:sp>
        <p:nvSpPr>
          <p:cNvPr id="3" name="内容占位符 2"/>
          <p:cNvSpPr>
            <a:spLocks noGrp="1"/>
          </p:cNvSpPr>
          <p:nvPr>
            <p:ph idx="1"/>
          </p:nvPr>
        </p:nvSpPr>
        <p:spPr>
          <a:xfrm>
            <a:off x="457200" y="1227668"/>
            <a:ext cx="8055866"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71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35001"/>
            <a:ext cx="8055866"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790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7822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60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0889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528643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0_1A4EEFA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C_AED233C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0D_D2676A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a:t>5G_NR项目结题报告</a:t>
            </a:r>
            <a:endParaRPr lang="zh-CN" altLang="en-US" dirty="0"/>
          </a:p>
        </p:txBody>
      </p:sp>
      <p:sp>
        <p:nvSpPr>
          <p:cNvPr id="5" name="副标题 4"/>
          <p:cNvSpPr>
            <a:spLocks noGrp="1"/>
          </p:cNvSpPr>
          <p:nvPr>
            <p:ph type="subTitle" idx="1"/>
          </p:nvPr>
        </p:nvSpPr>
        <p:spPr>
          <a:xfrm>
            <a:off x="1256059" y="3278317"/>
            <a:ext cx="5295252" cy="526501"/>
          </a:xfrm>
        </p:spPr>
        <p:txBody>
          <a:bodyPr vert="horz" lIns="91440" tIns="45720" rIns="91440" bIns="45720" rtlCol="0" anchor="t">
            <a:normAutofit/>
          </a:bodyPr>
          <a:lstStyle/>
          <a:p>
            <a:r>
              <a:rPr lang="zh-CN" altLang="en-US" sz="2000"/>
              <a:t>报告人 浮焕然 PB22061345</a:t>
            </a:r>
            <a:endParaRPr lang="zh-CN" altLang="en-US" sz="2000" dirty="0"/>
          </a:p>
        </p:txBody>
      </p:sp>
    </p:spTree>
    <p:extLst>
      <p:ext uri="{BB962C8B-B14F-4D97-AF65-F5344CB8AC3E}">
        <p14:creationId xmlns:p14="http://schemas.microsoft.com/office/powerpoint/2010/main" val="356631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3.调制映射</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10</a:t>
            </a:fld>
            <a:endParaRPr lang="zh-CN" altLang="en-US" dirty="0"/>
          </a:p>
        </p:txBody>
      </p:sp>
      <p:pic>
        <p:nvPicPr>
          <p:cNvPr id="6" name="图片 5" descr="图示&#10;&#10;已自动生成说明">
            <a:extLst>
              <a:ext uri="{FF2B5EF4-FFF2-40B4-BE49-F238E27FC236}">
                <a16:creationId xmlns:a16="http://schemas.microsoft.com/office/drawing/2014/main" id="{A0905287-7412-9372-01F1-A8DF02B3E78E}"/>
              </a:ext>
            </a:extLst>
          </p:cNvPr>
          <p:cNvPicPr>
            <a:picLocks noChangeAspect="1"/>
          </p:cNvPicPr>
          <p:nvPr/>
        </p:nvPicPr>
        <p:blipFill>
          <a:blip r:embed="rId2"/>
          <a:stretch>
            <a:fillRect/>
          </a:stretch>
        </p:blipFill>
        <p:spPr>
          <a:xfrm>
            <a:off x="454306" y="939333"/>
            <a:ext cx="7518214" cy="5405158"/>
          </a:xfrm>
          <a:prstGeom prst="rect">
            <a:avLst/>
          </a:prstGeom>
        </p:spPr>
      </p:pic>
    </p:spTree>
    <p:extLst>
      <p:ext uri="{BB962C8B-B14F-4D97-AF65-F5344CB8AC3E}">
        <p14:creationId xmlns:p14="http://schemas.microsoft.com/office/powerpoint/2010/main" val="44342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4.OFDM调制</a:t>
            </a:r>
            <a:endParaRPr lang="zh-CN" altLang="en-US" dirty="0"/>
          </a:p>
        </p:txBody>
      </p:sp>
      <p:sp>
        <p:nvSpPr>
          <p:cNvPr id="3" name="内容占位符 2"/>
          <p:cNvSpPr>
            <a:spLocks noGrp="1"/>
          </p:cNvSpPr>
          <p:nvPr>
            <p:ph idx="1"/>
          </p:nvPr>
        </p:nvSpPr>
        <p:spPr>
          <a:xfrm>
            <a:off x="457200" y="928845"/>
            <a:ext cx="8160455" cy="4751292"/>
          </a:xfrm>
        </p:spPr>
        <p:txBody>
          <a:bodyPr vert="horz" lIns="91440" tIns="45720" rIns="91440" bIns="45720" rtlCol="0" anchor="t">
            <a:normAutofit/>
          </a:bodyPr>
          <a:lstStyle/>
          <a:p>
            <a:r>
              <a:rPr lang="zh-CN" altLang="en-US" sz="2400"/>
              <a:t>OFDM调制：</a:t>
            </a:r>
            <a:r>
              <a:rPr lang="zh-CN" altLang="en-US" sz="2400">
                <a:latin typeface="Candara"/>
                <a:ea typeface="微软雅黑"/>
              </a:rPr>
              <a:t>将频域数据根据符号个数分别进行</a:t>
            </a:r>
            <a:r>
              <a:rPr lang="zh-CN" altLang="en-US" sz="2400">
                <a:latin typeface="Candara"/>
                <a:ea typeface="微软雅黑"/>
                <a:cs typeface="Times New Roman"/>
              </a:rPr>
              <a:t>IFFT</a:t>
            </a:r>
            <a:r>
              <a:rPr lang="zh-CN" altLang="en-US" sz="2400">
                <a:latin typeface="Candara"/>
                <a:ea typeface="微软雅黑"/>
              </a:rPr>
              <a:t>变换，组成</a:t>
            </a:r>
            <a:r>
              <a:rPr lang="zh-CN" altLang="en-US" sz="2400">
                <a:latin typeface="Candara"/>
                <a:ea typeface="微软雅黑"/>
                <a:cs typeface="Times New Roman"/>
              </a:rPr>
              <a:t>OFDM</a:t>
            </a:r>
            <a:r>
              <a:rPr lang="zh-CN" altLang="en-US" sz="2400">
                <a:latin typeface="Candara"/>
                <a:ea typeface="微软雅黑"/>
              </a:rPr>
              <a:t>符号，并加入循环前缀。</a:t>
            </a:r>
          </a:p>
          <a:p>
            <a:r>
              <a:rPr lang="zh-CN" altLang="en-US" sz="2400">
                <a:latin typeface="Candara"/>
                <a:ea typeface="微软雅黑"/>
              </a:rPr>
              <a:t>作用：由于无线信道的多径效应，从而使符号间产生干扰。为了消除符号间干扰(ISI)，应该在符号间插入保护间隔。插入保护间隔的一般方法是符号间置零，但这样由于破坏了子载波间的正交性，从而导致了子载波之间的干扰(ICI)。在OFDM系统中，为了既可以消除ISI，又可以消除ICI，通常保护间隔是由循环前缀来充当。当循环前缀的长度大于或等于信道冲击响应长度时，可以有效地消除ISl和ICI。</a:t>
            </a:r>
            <a:endParaRPr lang="zh-CN" altLang="en-US" sz="2400" dirty="0">
              <a:latin typeface="Candara"/>
              <a:ea typeface="微软雅黑"/>
            </a:endParaRPr>
          </a:p>
          <a:p>
            <a:endParaRPr lang="zh-CN" altLang="en-US" sz="2400" dirty="0">
              <a:latin typeface="Candara"/>
              <a:ea typeface="微软雅黑"/>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11</a:t>
            </a:fld>
            <a:endParaRPr lang="zh-CN" altLang="en-US" dirty="0"/>
          </a:p>
        </p:txBody>
      </p:sp>
      <p:graphicFrame>
        <p:nvGraphicFramePr>
          <p:cNvPr id="6" name="表格 5">
            <a:extLst>
              <a:ext uri="{FF2B5EF4-FFF2-40B4-BE49-F238E27FC236}">
                <a16:creationId xmlns:a16="http://schemas.microsoft.com/office/drawing/2014/main" id="{9CD6FACC-84B3-ECC8-7A59-E3C3E5BFFBA8}"/>
              </a:ext>
            </a:extLst>
          </p:cNvPr>
          <p:cNvGraphicFramePr>
            <a:graphicFrameLocks noGrp="1"/>
          </p:cNvGraphicFramePr>
          <p:nvPr>
            <p:extLst>
              <p:ext uri="{D42A27DB-BD31-4B8C-83A1-F6EECF244321}">
                <p14:modId xmlns:p14="http://schemas.microsoft.com/office/powerpoint/2010/main" val="3964531186"/>
              </p:ext>
            </p:extLst>
          </p:nvPr>
        </p:nvGraphicFramePr>
        <p:xfrm>
          <a:off x="734209" y="4666847"/>
          <a:ext cx="7735836" cy="1013766"/>
        </p:xfrm>
        <a:graphic>
          <a:graphicData uri="http://schemas.openxmlformats.org/drawingml/2006/table">
            <a:tbl>
              <a:tblPr firstRow="1" bandRow="1">
                <a:tableStyleId>{5C22544A-7EE6-4342-B048-85BDC9FD1C3A}</a:tableStyleId>
              </a:tblPr>
              <a:tblGrid>
                <a:gridCol w="3867918">
                  <a:extLst>
                    <a:ext uri="{9D8B030D-6E8A-4147-A177-3AD203B41FA5}">
                      <a16:colId xmlns:a16="http://schemas.microsoft.com/office/drawing/2014/main" val="4030284844"/>
                    </a:ext>
                  </a:extLst>
                </a:gridCol>
                <a:gridCol w="3867918">
                  <a:extLst>
                    <a:ext uri="{9D8B030D-6E8A-4147-A177-3AD203B41FA5}">
                      <a16:colId xmlns:a16="http://schemas.microsoft.com/office/drawing/2014/main" val="3240701306"/>
                    </a:ext>
                  </a:extLst>
                </a:gridCol>
              </a:tblGrid>
              <a:tr h="373686">
                <a:tc>
                  <a:txBody>
                    <a:bodyPr/>
                    <a:lstStyle/>
                    <a:p>
                      <a:pPr algn="ctr"/>
                      <a:endParaRPr lang="zh-CN" altLang="en-US" dirty="0"/>
                    </a:p>
                  </a:txBody>
                  <a:tcPr/>
                </a:tc>
                <a:tc>
                  <a:txBody>
                    <a:bodyPr/>
                    <a:lstStyle/>
                    <a:p>
                      <a:pPr algn="ctr"/>
                      <a:r>
                        <a:rPr lang="zh-CN" altLang="en-US"/>
                        <a:t>循环前缀的长度</a:t>
                      </a:r>
                    </a:p>
                  </a:txBody>
                  <a:tcPr/>
                </a:tc>
                <a:extLst>
                  <a:ext uri="{0D108BD9-81ED-4DB2-BD59-A6C34878D82A}">
                    <a16:rowId xmlns:a16="http://schemas.microsoft.com/office/drawing/2014/main" val="3885892812"/>
                  </a:ext>
                </a:extLst>
              </a:tr>
              <a:tr h="549870">
                <a:tc>
                  <a:txBody>
                    <a:bodyPr/>
                    <a:lstStyle/>
                    <a:p>
                      <a:pPr algn="ctr"/>
                      <a:r>
                        <a:rPr lang="zh-CN" altLang="en-US"/>
                        <a:t>常规循环前缀</a:t>
                      </a:r>
                    </a:p>
                  </a:txBody>
                  <a:tcPr/>
                </a:tc>
                <a:tc>
                  <a:txBody>
                    <a:bodyPr/>
                    <a:lstStyle/>
                    <a:p>
                      <a:pPr algn="ctr"/>
                      <a:r>
                        <a:rPr lang="zh-CN" altLang="en-US"/>
                        <a:t>160 for l=0</a:t>
                      </a:r>
                      <a:endParaRPr lang="zh-CN"/>
                    </a:p>
                    <a:p>
                      <a:pPr lvl="0" algn="ctr">
                        <a:buNone/>
                      </a:pPr>
                      <a:r>
                        <a:rPr lang="zh-CN" altLang="en-US"/>
                        <a:t>144 for l=1，2，...，6</a:t>
                      </a:r>
                      <a:endParaRPr lang="zh-CN" altLang="en-US" dirty="0"/>
                    </a:p>
                  </a:txBody>
                  <a:tcPr/>
                </a:tc>
                <a:extLst>
                  <a:ext uri="{0D108BD9-81ED-4DB2-BD59-A6C34878D82A}">
                    <a16:rowId xmlns:a16="http://schemas.microsoft.com/office/drawing/2014/main" val="2016501153"/>
                  </a:ext>
                </a:extLst>
              </a:tr>
            </a:tbl>
          </a:graphicData>
        </a:graphic>
      </p:graphicFrame>
    </p:spTree>
    <p:extLst>
      <p:ext uri="{BB962C8B-B14F-4D97-AF65-F5344CB8AC3E}">
        <p14:creationId xmlns:p14="http://schemas.microsoft.com/office/powerpoint/2010/main" val="44138077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5.解调制映射</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12</a:t>
            </a:fld>
            <a:endParaRPr lang="zh-CN" altLang="en-US" dirty="0"/>
          </a:p>
        </p:txBody>
      </p:sp>
      <p:sp>
        <p:nvSpPr>
          <p:cNvPr id="8" name="内容占位符 7">
            <a:extLst>
              <a:ext uri="{FF2B5EF4-FFF2-40B4-BE49-F238E27FC236}">
                <a16:creationId xmlns:a16="http://schemas.microsoft.com/office/drawing/2014/main" id="{5C90E4DC-4573-1356-058C-2233FFFDB0AA}"/>
              </a:ext>
            </a:extLst>
          </p:cNvPr>
          <p:cNvSpPr>
            <a:spLocks noGrp="1"/>
          </p:cNvSpPr>
          <p:nvPr>
            <p:ph idx="1"/>
          </p:nvPr>
        </p:nvSpPr>
        <p:spPr>
          <a:xfrm>
            <a:off x="457199" y="936314"/>
            <a:ext cx="8048396" cy="1830294"/>
          </a:xfrm>
        </p:spPr>
        <p:txBody>
          <a:bodyPr vert="horz" lIns="91440" tIns="45720" rIns="91440" bIns="45720" rtlCol="0" anchor="t">
            <a:normAutofit/>
          </a:bodyPr>
          <a:lstStyle/>
          <a:p>
            <a:r>
              <a:rPr lang="zh-CN" altLang="en-US" sz="2400"/>
              <a:t>解调制映射：是调制映射的逆过程，用于将调制映射后的复制数据还原出来。5G的采用的调制方式有QPSK、16QAM、64QAM和256QAM。解调分为硬解调和软解调。硬解调是通过设置阈值来判断输出，本次实验采用的是硬解调。</a:t>
            </a:r>
          </a:p>
          <a:p>
            <a:pPr marL="0" indent="0">
              <a:buNone/>
            </a:pPr>
            <a:endParaRPr lang="zh-CN" altLang="en-US" sz="2400" dirty="0"/>
          </a:p>
        </p:txBody>
      </p:sp>
      <p:sp>
        <p:nvSpPr>
          <p:cNvPr id="9" name="内容占位符 7">
            <a:extLst>
              <a:ext uri="{FF2B5EF4-FFF2-40B4-BE49-F238E27FC236}">
                <a16:creationId xmlns:a16="http://schemas.microsoft.com/office/drawing/2014/main" id="{C0C78A7C-E9FE-50A1-83AB-1A924AAD89E3}"/>
              </a:ext>
            </a:extLst>
          </p:cNvPr>
          <p:cNvSpPr txBox="1">
            <a:spLocks/>
          </p:cNvSpPr>
          <p:nvPr/>
        </p:nvSpPr>
        <p:spPr>
          <a:xfrm>
            <a:off x="4486834" y="2769597"/>
            <a:ext cx="4656748" cy="25624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以QPSK为例</a:t>
            </a:r>
          </a:p>
          <a:p>
            <a:pPr marL="0" indent="0">
              <a:buNone/>
            </a:pPr>
            <a:r>
              <a:rPr lang="zh-CN" altLang="en-US" sz="2400"/>
              <a:t>它的解调算法如下</a:t>
            </a:r>
            <a:endParaRPr lang="zh-CN" altLang="en-US" sz="2400" dirty="0"/>
          </a:p>
          <a:p>
            <a:pPr marL="0" indent="0">
              <a:buNone/>
            </a:pPr>
            <a:r>
              <a:rPr lang="zh-CN" altLang="en-US" sz="2400"/>
              <a:t>如果I路幅值&gt;=0，则I路判决为0</a:t>
            </a:r>
            <a:endParaRPr lang="zh-CN" altLang="en-US" sz="2400" dirty="0"/>
          </a:p>
          <a:p>
            <a:pPr marL="0" indent="0">
              <a:buNone/>
            </a:pPr>
            <a:r>
              <a:rPr lang="zh-CN" sz="2400"/>
              <a:t>如果</a:t>
            </a:r>
            <a:r>
              <a:rPr lang="en-US" altLang="zh-CN" sz="2400" dirty="0"/>
              <a:t>Q</a:t>
            </a:r>
            <a:r>
              <a:rPr lang="zh-CN" sz="2400"/>
              <a:t>路幅值&gt;=0，则</a:t>
            </a:r>
            <a:r>
              <a:rPr lang="en-US" altLang="zh-CN" sz="2400" dirty="0"/>
              <a:t>Q</a:t>
            </a:r>
            <a:r>
              <a:rPr lang="zh-CN" sz="2400"/>
              <a:t>路判决为0</a:t>
            </a:r>
            <a:endParaRPr lang="zh-CN"/>
          </a:p>
        </p:txBody>
      </p:sp>
      <p:pic>
        <p:nvPicPr>
          <p:cNvPr id="10" name="图片 9" descr="图表, 日历, 散点图&#10;&#10;已自动生成说明">
            <a:extLst>
              <a:ext uri="{FF2B5EF4-FFF2-40B4-BE49-F238E27FC236}">
                <a16:creationId xmlns:a16="http://schemas.microsoft.com/office/drawing/2014/main" id="{5B8BAF63-A9E3-534D-1CEF-92C8B40131D3}"/>
              </a:ext>
            </a:extLst>
          </p:cNvPr>
          <p:cNvPicPr>
            <a:picLocks noChangeAspect="1"/>
          </p:cNvPicPr>
          <p:nvPr/>
        </p:nvPicPr>
        <p:blipFill>
          <a:blip r:embed="rId2"/>
          <a:stretch>
            <a:fillRect/>
          </a:stretch>
        </p:blipFill>
        <p:spPr>
          <a:xfrm>
            <a:off x="458227" y="2768133"/>
            <a:ext cx="3431428" cy="2778499"/>
          </a:xfrm>
          <a:prstGeom prst="rect">
            <a:avLst/>
          </a:prstGeom>
        </p:spPr>
      </p:pic>
      <p:sp>
        <p:nvSpPr>
          <p:cNvPr id="11" name="文本框 10">
            <a:extLst>
              <a:ext uri="{FF2B5EF4-FFF2-40B4-BE49-F238E27FC236}">
                <a16:creationId xmlns:a16="http://schemas.microsoft.com/office/drawing/2014/main" id="{B9D03F09-B01E-4088-453E-9D25BE7A5616}"/>
              </a:ext>
            </a:extLst>
          </p:cNvPr>
          <p:cNvSpPr txBox="1"/>
          <p:nvPr/>
        </p:nvSpPr>
        <p:spPr>
          <a:xfrm>
            <a:off x="1402043" y="5770525"/>
            <a:ext cx="1557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t>接收端星座图</a:t>
            </a:r>
          </a:p>
        </p:txBody>
      </p:sp>
    </p:spTree>
    <p:extLst>
      <p:ext uri="{BB962C8B-B14F-4D97-AF65-F5344CB8AC3E}">
        <p14:creationId xmlns:p14="http://schemas.microsoft.com/office/powerpoint/2010/main" val="320580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5.解调制映射</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13</a:t>
            </a:fld>
            <a:endParaRPr lang="zh-CN" altLang="en-US" dirty="0"/>
          </a:p>
        </p:txBody>
      </p:sp>
      <p:pic>
        <p:nvPicPr>
          <p:cNvPr id="6" name="图片 5" descr="图示&#10;&#10;已自动生成说明">
            <a:extLst>
              <a:ext uri="{FF2B5EF4-FFF2-40B4-BE49-F238E27FC236}">
                <a16:creationId xmlns:a16="http://schemas.microsoft.com/office/drawing/2014/main" id="{7F7A206E-D9A2-2BD8-F38B-017313B73E1D}"/>
              </a:ext>
            </a:extLst>
          </p:cNvPr>
          <p:cNvPicPr>
            <a:picLocks noChangeAspect="1"/>
          </p:cNvPicPr>
          <p:nvPr/>
        </p:nvPicPr>
        <p:blipFill>
          <a:blip r:embed="rId2"/>
          <a:stretch>
            <a:fillRect/>
          </a:stretch>
        </p:blipFill>
        <p:spPr>
          <a:xfrm>
            <a:off x="459534" y="940547"/>
            <a:ext cx="8269755" cy="5186083"/>
          </a:xfrm>
          <a:prstGeom prst="rect">
            <a:avLst/>
          </a:prstGeom>
        </p:spPr>
      </p:pic>
      <p:sp>
        <p:nvSpPr>
          <p:cNvPr id="8" name="内容占位符 7">
            <a:extLst>
              <a:ext uri="{FF2B5EF4-FFF2-40B4-BE49-F238E27FC236}">
                <a16:creationId xmlns:a16="http://schemas.microsoft.com/office/drawing/2014/main" id="{5C90E4DC-4573-1356-058C-2233FFFDB0A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4456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6.解扰</a:t>
            </a:r>
            <a:endParaRPr lang="zh-CN" altLang="en-US" dirty="0"/>
          </a:p>
        </p:txBody>
      </p:sp>
      <p:sp>
        <p:nvSpPr>
          <p:cNvPr id="3" name="内容占位符 2"/>
          <p:cNvSpPr>
            <a:spLocks noGrp="1"/>
          </p:cNvSpPr>
          <p:nvPr>
            <p:ph idx="1"/>
          </p:nvPr>
        </p:nvSpPr>
        <p:spPr>
          <a:xfrm>
            <a:off x="2743200" y="936315"/>
            <a:ext cx="5874455" cy="4743822"/>
          </a:xfrm>
        </p:spPr>
        <p:txBody>
          <a:bodyPr vert="horz" lIns="91440" tIns="45720" rIns="91440" bIns="45720" rtlCol="0" anchor="t">
            <a:normAutofit/>
          </a:bodyPr>
          <a:lstStyle/>
          <a:p>
            <a:r>
              <a:rPr lang="zh-CN" altLang="en-US" sz="2400">
                <a:latin typeface="Candara"/>
                <a:ea typeface="微软雅黑"/>
              </a:rPr>
              <a:t>解扰：是加扰的逆过程，根据小区ID生成的特定伪随机数列进行按位异或运算</a:t>
            </a:r>
          </a:p>
          <a:p>
            <a:r>
              <a:rPr lang="zh-CN" altLang="en-US" sz="2400">
                <a:latin typeface="Candara"/>
                <a:ea typeface="微软雅黑"/>
              </a:rPr>
              <a:t>加/解扰的作用：对信源序列进行扰码处理，使其随机化。扰码可以减少连“0”或连“1”的长度，保证接收机能提取到定时信号。</a:t>
            </a:r>
          </a:p>
          <a:p>
            <a:r>
              <a:rPr lang="zh-CN" altLang="en-US" sz="2400">
                <a:latin typeface="Candara"/>
                <a:ea typeface="微软雅黑"/>
              </a:rPr>
              <a:t>加/解扰使用的PN序列：具有良好的自相关特性。</a:t>
            </a:r>
            <a:endParaRPr lang="zh-CN" altLang="en-US" sz="2400" dirty="0">
              <a:latin typeface="Candara"/>
              <a:ea typeface="微软雅黑"/>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14</a:t>
            </a:fld>
            <a:endParaRPr lang="zh-CN" altLang="en-US" dirty="0"/>
          </a:p>
        </p:txBody>
      </p:sp>
      <p:pic>
        <p:nvPicPr>
          <p:cNvPr id="6" name="图片 5" descr="图示&#10;&#10;已自动生成说明">
            <a:extLst>
              <a:ext uri="{FF2B5EF4-FFF2-40B4-BE49-F238E27FC236}">
                <a16:creationId xmlns:a16="http://schemas.microsoft.com/office/drawing/2014/main" id="{8FBFC2DA-2352-223F-56BD-516327E4E4BF}"/>
              </a:ext>
            </a:extLst>
          </p:cNvPr>
          <p:cNvPicPr>
            <a:picLocks noChangeAspect="1"/>
          </p:cNvPicPr>
          <p:nvPr/>
        </p:nvPicPr>
        <p:blipFill>
          <a:blip r:embed="rId3"/>
          <a:stretch>
            <a:fillRect/>
          </a:stretch>
        </p:blipFill>
        <p:spPr>
          <a:xfrm>
            <a:off x="455799" y="892454"/>
            <a:ext cx="2323167" cy="3302562"/>
          </a:xfrm>
          <a:prstGeom prst="rect">
            <a:avLst/>
          </a:prstGeom>
        </p:spPr>
      </p:pic>
      <p:pic>
        <p:nvPicPr>
          <p:cNvPr id="7" name="图片 6" descr="文本, 信件&#10;&#10;已自动生成说明">
            <a:extLst>
              <a:ext uri="{FF2B5EF4-FFF2-40B4-BE49-F238E27FC236}">
                <a16:creationId xmlns:a16="http://schemas.microsoft.com/office/drawing/2014/main" id="{81C4538B-F06E-87D8-D11F-AEE4AB40660E}"/>
              </a:ext>
            </a:extLst>
          </p:cNvPr>
          <p:cNvPicPr>
            <a:picLocks noChangeAspect="1"/>
          </p:cNvPicPr>
          <p:nvPr/>
        </p:nvPicPr>
        <p:blipFill>
          <a:blip r:embed="rId4"/>
          <a:stretch>
            <a:fillRect/>
          </a:stretch>
        </p:blipFill>
        <p:spPr>
          <a:xfrm>
            <a:off x="2442883" y="4202971"/>
            <a:ext cx="5871883" cy="2157470"/>
          </a:xfrm>
          <a:prstGeom prst="rect">
            <a:avLst/>
          </a:prstGeom>
        </p:spPr>
      </p:pic>
    </p:spTree>
    <p:extLst>
      <p:ext uri="{BB962C8B-B14F-4D97-AF65-F5344CB8AC3E}">
        <p14:creationId xmlns:p14="http://schemas.microsoft.com/office/powerpoint/2010/main" val="2933011393"/>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7.帧同步</a:t>
            </a:r>
            <a:endParaRPr lang="zh-CN" altLang="en-US" dirty="0"/>
          </a:p>
        </p:txBody>
      </p:sp>
      <p:sp>
        <p:nvSpPr>
          <p:cNvPr id="3" name="内容占位符 2"/>
          <p:cNvSpPr>
            <a:spLocks noGrp="1"/>
          </p:cNvSpPr>
          <p:nvPr>
            <p:ph idx="1"/>
          </p:nvPr>
        </p:nvSpPr>
        <p:spPr>
          <a:xfrm>
            <a:off x="2959847" y="936315"/>
            <a:ext cx="5874455" cy="4743822"/>
          </a:xfrm>
        </p:spPr>
        <p:txBody>
          <a:bodyPr vert="horz" lIns="91440" tIns="45720" rIns="91440" bIns="45720" rtlCol="0" anchor="t">
            <a:normAutofit/>
          </a:bodyPr>
          <a:lstStyle/>
          <a:p>
            <a:r>
              <a:rPr lang="zh-CN" altLang="en-US" sz="2400">
                <a:latin typeface="Candara"/>
                <a:ea typeface="微软雅黑"/>
              </a:rPr>
              <a:t>帧同步：发现一个帧的到来，或说是找到一个帧的开头，用于将不同的帧分开</a:t>
            </a:r>
          </a:p>
          <a:p>
            <a:r>
              <a:rPr lang="zh-CN" altLang="en-US" sz="2400">
                <a:latin typeface="Candara"/>
                <a:ea typeface="微软雅黑"/>
              </a:rPr>
              <a:t>滑动相关：</a:t>
            </a:r>
            <a:r>
              <a:rPr lang="zh-CN" altLang="en-US" sz="2400">
                <a:solidFill>
                  <a:srgbClr val="11344A"/>
                </a:solidFill>
                <a:latin typeface="Candara"/>
                <a:ea typeface="微软雅黑"/>
              </a:rPr>
              <a:t>可以用于对自相关性非常好的伪码进行同步判决，本实验使用的特殊的代码就是导频信号。利用导频信号进行滑动相关实现同步。</a:t>
            </a:r>
            <a:endParaRPr lang="zh-CN" altLang="en-US" sz="2400" dirty="0">
              <a:solidFill>
                <a:srgbClr val="11344A"/>
              </a:solidFill>
              <a:latin typeface="Candara"/>
              <a:ea typeface="微软雅黑"/>
            </a:endParaRPr>
          </a:p>
          <a:p>
            <a:endParaRPr lang="zh-CN" altLang="en-US" sz="2400" dirty="0">
              <a:latin typeface="Candara"/>
              <a:ea typeface="微软雅黑"/>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15</a:t>
            </a:fld>
            <a:endParaRPr lang="zh-CN" altLang="en-US" dirty="0"/>
          </a:p>
        </p:txBody>
      </p:sp>
      <p:pic>
        <p:nvPicPr>
          <p:cNvPr id="6" name="图片 5" descr="图示&#10;&#10;已自动生成说明">
            <a:extLst>
              <a:ext uri="{FF2B5EF4-FFF2-40B4-BE49-F238E27FC236}">
                <a16:creationId xmlns:a16="http://schemas.microsoft.com/office/drawing/2014/main" id="{68664CD4-D14B-B398-30CF-3A449B25DAEF}"/>
              </a:ext>
            </a:extLst>
          </p:cNvPr>
          <p:cNvPicPr>
            <a:picLocks noChangeAspect="1"/>
          </p:cNvPicPr>
          <p:nvPr/>
        </p:nvPicPr>
        <p:blipFill>
          <a:blip r:embed="rId2"/>
          <a:stretch>
            <a:fillRect/>
          </a:stretch>
        </p:blipFill>
        <p:spPr>
          <a:xfrm>
            <a:off x="458227" y="955395"/>
            <a:ext cx="2497605" cy="2474446"/>
          </a:xfrm>
          <a:prstGeom prst="rect">
            <a:avLst/>
          </a:prstGeom>
        </p:spPr>
      </p:pic>
    </p:spTree>
    <p:extLst>
      <p:ext uri="{BB962C8B-B14F-4D97-AF65-F5344CB8AC3E}">
        <p14:creationId xmlns:p14="http://schemas.microsoft.com/office/powerpoint/2010/main" val="141288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8.信道估计与均衡</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16</a:t>
            </a:fld>
            <a:endParaRPr lang="zh-CN" altLang="en-US" dirty="0"/>
          </a:p>
        </p:txBody>
      </p:sp>
      <p:sp>
        <p:nvSpPr>
          <p:cNvPr id="4" name="内容占位符 2">
            <a:extLst>
              <a:ext uri="{FF2B5EF4-FFF2-40B4-BE49-F238E27FC236}">
                <a16:creationId xmlns:a16="http://schemas.microsoft.com/office/drawing/2014/main" id="{CD5BC013-1196-02FC-36B4-7C116B1EA908}"/>
              </a:ext>
            </a:extLst>
          </p:cNvPr>
          <p:cNvSpPr>
            <a:spLocks noGrp="1"/>
          </p:cNvSpPr>
          <p:nvPr>
            <p:ph idx="1"/>
          </p:nvPr>
        </p:nvSpPr>
        <p:spPr>
          <a:xfrm>
            <a:off x="651436" y="4066217"/>
            <a:ext cx="8197807" cy="1975251"/>
          </a:xfrm>
        </p:spPr>
        <p:txBody>
          <a:bodyPr vert="horz" lIns="91440" tIns="45720" rIns="91440" bIns="45720" rtlCol="0" anchor="t">
            <a:normAutofit fontScale="92500" lnSpcReduction="10000"/>
          </a:bodyPr>
          <a:lstStyle/>
          <a:p>
            <a:r>
              <a:rPr lang="zh-CN" sz="2400">
                <a:solidFill>
                  <a:srgbClr val="11344A"/>
                </a:solidFill>
                <a:latin typeface="Candara"/>
                <a:ea typeface="微软雅黑"/>
              </a:rPr>
              <a:t>当这些参考信号通过信道时，它会与其他信号一起失真（衰减，相移，噪声）</a:t>
            </a:r>
            <a:r>
              <a:rPr lang="zh-CN" sz="2400">
                <a:solidFill>
                  <a:srgbClr val="11344A"/>
                </a:solidFill>
                <a:latin typeface="微软雅黑"/>
                <a:ea typeface="微软雅黑"/>
              </a:rPr>
              <a:t>我们在接收方检测</a:t>
            </a:r>
            <a:r>
              <a:rPr lang="en-US" altLang="zh-CN" sz="2400" dirty="0">
                <a:solidFill>
                  <a:srgbClr val="11344A"/>
                </a:solidFill>
                <a:latin typeface="微软雅黑"/>
                <a:ea typeface="微软雅黑"/>
              </a:rPr>
              <a:t>/</a:t>
            </a:r>
            <a:r>
              <a:rPr lang="zh-CN" sz="2400">
                <a:solidFill>
                  <a:srgbClr val="11344A"/>
                </a:solidFill>
                <a:latin typeface="微软雅黑"/>
                <a:ea typeface="微软雅黑"/>
              </a:rPr>
              <a:t>解码接收到的参考信号比较发送的参考信号和接收的参考信号，并找到它们之间的相关性。根据其相关性变化来逆向纠正信息比特的变化</a:t>
            </a:r>
            <a:endParaRPr lang="zh-CN"/>
          </a:p>
          <a:p>
            <a:r>
              <a:rPr lang="zh-CN" altLang="en-US" sz="2400">
                <a:latin typeface="微软雅黑"/>
              </a:rPr>
              <a:t>信道估计与均衡就是使用导频数据作为参考信号消除相移和频偏的过程</a:t>
            </a:r>
          </a:p>
          <a:p>
            <a:endParaRPr lang="zh-CN" sz="2400" dirty="0">
              <a:latin typeface="Candara"/>
              <a:ea typeface="微软雅黑"/>
            </a:endParaRPr>
          </a:p>
          <a:p>
            <a:endParaRPr lang="zh-CN" altLang="en-US" sz="2400" dirty="0">
              <a:latin typeface="Candara"/>
              <a:ea typeface="微软雅黑"/>
            </a:endParaRPr>
          </a:p>
        </p:txBody>
      </p:sp>
      <p:pic>
        <p:nvPicPr>
          <p:cNvPr id="7" name="图片 6" descr="图片包含 图示&#10;&#10;已自动生成说明">
            <a:extLst>
              <a:ext uri="{FF2B5EF4-FFF2-40B4-BE49-F238E27FC236}">
                <a16:creationId xmlns:a16="http://schemas.microsoft.com/office/drawing/2014/main" id="{58F72CF6-04ED-E02C-AB3D-7F4C0FEEE8ED}"/>
              </a:ext>
            </a:extLst>
          </p:cNvPr>
          <p:cNvPicPr>
            <a:picLocks noChangeAspect="1"/>
          </p:cNvPicPr>
          <p:nvPr/>
        </p:nvPicPr>
        <p:blipFill>
          <a:blip r:embed="rId2"/>
          <a:stretch>
            <a:fillRect/>
          </a:stretch>
        </p:blipFill>
        <p:spPr>
          <a:xfrm>
            <a:off x="967846" y="927276"/>
            <a:ext cx="7038975" cy="2943225"/>
          </a:xfrm>
          <a:prstGeom prst="rect">
            <a:avLst/>
          </a:prstGeom>
        </p:spPr>
      </p:pic>
    </p:spTree>
    <p:extLst>
      <p:ext uri="{BB962C8B-B14F-4D97-AF65-F5344CB8AC3E}">
        <p14:creationId xmlns:p14="http://schemas.microsoft.com/office/powerpoint/2010/main" val="185991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8.信道估计与均衡</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17</a:t>
            </a:fld>
            <a:endParaRPr lang="zh-CN" altLang="en-US" dirty="0"/>
          </a:p>
        </p:txBody>
      </p:sp>
      <p:pic>
        <p:nvPicPr>
          <p:cNvPr id="6" name="图片 5" descr="图示&#10;&#10;已自动生成说明">
            <a:extLst>
              <a:ext uri="{FF2B5EF4-FFF2-40B4-BE49-F238E27FC236}">
                <a16:creationId xmlns:a16="http://schemas.microsoft.com/office/drawing/2014/main" id="{878BB041-D7CF-BDC0-0FB0-FD9C14C9EE4B}"/>
              </a:ext>
            </a:extLst>
          </p:cNvPr>
          <p:cNvPicPr>
            <a:picLocks noChangeAspect="1"/>
          </p:cNvPicPr>
          <p:nvPr/>
        </p:nvPicPr>
        <p:blipFill>
          <a:blip r:embed="rId3"/>
          <a:stretch>
            <a:fillRect/>
          </a:stretch>
        </p:blipFill>
        <p:spPr>
          <a:xfrm>
            <a:off x="401731" y="937372"/>
            <a:ext cx="8743950" cy="4400550"/>
          </a:xfrm>
          <a:prstGeom prst="rect">
            <a:avLst/>
          </a:prstGeom>
        </p:spPr>
      </p:pic>
    </p:spTree>
    <p:extLst>
      <p:ext uri="{BB962C8B-B14F-4D97-AF65-F5344CB8AC3E}">
        <p14:creationId xmlns:p14="http://schemas.microsoft.com/office/powerpoint/2010/main" val="220624546"/>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副标题 2"/>
          <p:cNvSpPr>
            <a:spLocks noGrp="1"/>
          </p:cNvSpPr>
          <p:nvPr>
            <p:ph type="subTitle" idx="1"/>
          </p:nvPr>
        </p:nvSpPr>
        <p:spPr/>
        <p:txBody>
          <a:bodyPr vert="horz" lIns="91440" tIns="45720" rIns="91440" bIns="45720" rtlCol="0" anchor="t">
            <a:normAutofit/>
          </a:bodyPr>
          <a:lstStyle/>
          <a:p>
            <a:r>
              <a:rPr lang="zh-CN" altLang="en-US"/>
              <a:t>请各位老师提问 </a:t>
            </a:r>
          </a:p>
        </p:txBody>
      </p:sp>
    </p:spTree>
    <p:extLst>
      <p:ext uri="{BB962C8B-B14F-4D97-AF65-F5344CB8AC3E}">
        <p14:creationId xmlns:p14="http://schemas.microsoft.com/office/powerpoint/2010/main" val="423377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4" name="内容占位符 3"/>
          <p:cNvSpPr>
            <a:spLocks noGrp="1"/>
          </p:cNvSpPr>
          <p:nvPr>
            <p:ph sz="quarter" idx="13"/>
          </p:nvPr>
        </p:nvSpPr>
        <p:spPr/>
        <p:txBody>
          <a:bodyPr vert="horz" lIns="91440" tIns="45720" rIns="91440" bIns="45720" rtlCol="0" anchor="t">
            <a:normAutofit/>
          </a:bodyPr>
          <a:lstStyle/>
          <a:p>
            <a:r>
              <a:rPr lang="zh-CN" altLang="en-US"/>
              <a:t>整体流程</a:t>
            </a:r>
            <a:endParaRPr lang="zh-CN" altLang="en-US" dirty="0"/>
          </a:p>
          <a:p>
            <a:r>
              <a:rPr lang="zh-CN" altLang="en-US"/>
              <a:t>学生任务</a:t>
            </a:r>
            <a:endParaRPr lang="en-US" altLang="zh-CN" dirty="0"/>
          </a:p>
          <a:p>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2</a:t>
            </a:fld>
            <a:endParaRPr lang="zh-CN" altLang="en-US" dirty="0"/>
          </a:p>
        </p:txBody>
      </p:sp>
    </p:spTree>
    <p:extLst>
      <p:ext uri="{BB962C8B-B14F-4D97-AF65-F5344CB8AC3E}">
        <p14:creationId xmlns:p14="http://schemas.microsoft.com/office/powerpoint/2010/main" val="279896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整体流程</a:t>
            </a:r>
            <a:endParaRPr lang="zh-CN" altLang="en-US" dirty="0"/>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269097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整体流程图</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4</a:t>
            </a:fld>
            <a:endParaRPr lang="zh-CN" altLang="en-US" dirty="0"/>
          </a:p>
        </p:txBody>
      </p:sp>
      <p:pic>
        <p:nvPicPr>
          <p:cNvPr id="9" name="图片 8">
            <a:extLst>
              <a:ext uri="{FF2B5EF4-FFF2-40B4-BE49-F238E27FC236}">
                <a16:creationId xmlns:a16="http://schemas.microsoft.com/office/drawing/2014/main" id="{0DDF22B6-4280-9D1F-50C7-2EC60227A4C7}"/>
              </a:ext>
            </a:extLst>
          </p:cNvPr>
          <p:cNvPicPr>
            <a:picLocks noChangeAspect="1"/>
          </p:cNvPicPr>
          <p:nvPr/>
        </p:nvPicPr>
        <p:blipFill>
          <a:blip r:embed="rId2"/>
          <a:stretch>
            <a:fillRect/>
          </a:stretch>
        </p:blipFill>
        <p:spPr>
          <a:xfrm>
            <a:off x="0" y="1125722"/>
            <a:ext cx="9144000" cy="4061272"/>
          </a:xfrm>
          <a:prstGeom prst="rect">
            <a:avLst/>
          </a:prstGeom>
        </p:spPr>
      </p:pic>
    </p:spTree>
    <p:extLst>
      <p:ext uri="{BB962C8B-B14F-4D97-AF65-F5344CB8AC3E}">
        <p14:creationId xmlns:p14="http://schemas.microsoft.com/office/powerpoint/2010/main" val="285616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学生任务-基础算法</a:t>
            </a:r>
            <a:endParaRPr lang="zh-CN" altLang="en-US" dirty="0"/>
          </a:p>
        </p:txBody>
      </p:sp>
      <p:sp>
        <p:nvSpPr>
          <p:cNvPr id="3" name="文本占位符 2"/>
          <p:cNvSpPr>
            <a:spLocks noGrp="1"/>
          </p:cNvSpPr>
          <p:nvPr>
            <p:ph type="body" idx="1"/>
          </p:nvPr>
        </p:nvSpPr>
        <p:spPr>
          <a:xfrm>
            <a:off x="2570125" y="2361622"/>
            <a:ext cx="6278174" cy="480406"/>
          </a:xfrm>
        </p:spPr>
        <p:txBody>
          <a:bodyPr vert="horz" lIns="91440" tIns="45720" rIns="91440" bIns="45720" rtlCol="0" anchor="t">
            <a:normAutofit fontScale="25000" lnSpcReduction="20000"/>
          </a:bodyPr>
          <a:lstStyle/>
          <a:p>
            <a:pPr marL="1143000" indent="-1143000">
              <a:buAutoNum type="arabicPeriod"/>
            </a:pPr>
            <a:r>
              <a:rPr lang="zh-CN" altLang="en-US" sz="7200">
                <a:solidFill>
                  <a:schemeClr val="tx1">
                    <a:lumMod val="76000"/>
                    <a:lumOff val="24000"/>
                  </a:schemeClr>
                </a:solidFill>
              </a:rPr>
              <a:t>CRC添加</a:t>
            </a:r>
          </a:p>
          <a:p>
            <a:pPr marL="1143000" indent="-1143000">
              <a:buAutoNum type="arabicPeriod"/>
            </a:pPr>
            <a:r>
              <a:rPr lang="zh-CN" altLang="en-US" sz="7200">
                <a:solidFill>
                  <a:schemeClr val="tx1">
                    <a:lumMod val="76000"/>
                    <a:lumOff val="24000"/>
                  </a:schemeClr>
                </a:solidFill>
              </a:rPr>
              <a:t>速率匹配</a:t>
            </a:r>
          </a:p>
          <a:p>
            <a:pPr marL="1143000" indent="-1143000">
              <a:buAutoNum type="arabicPeriod"/>
            </a:pPr>
            <a:r>
              <a:rPr lang="zh-CN" altLang="en-US" sz="7200">
                <a:solidFill>
                  <a:schemeClr val="tx1">
                    <a:lumMod val="76000"/>
                    <a:lumOff val="24000"/>
                  </a:schemeClr>
                </a:solidFill>
              </a:rPr>
              <a:t>调制映射</a:t>
            </a:r>
          </a:p>
          <a:p>
            <a:pPr marL="1143000" indent="-1143000">
              <a:buAutoNum type="arabicPeriod"/>
            </a:pPr>
            <a:r>
              <a:rPr lang="zh-CN" altLang="en-US" sz="7200">
                <a:solidFill>
                  <a:schemeClr val="tx1">
                    <a:lumMod val="76000"/>
                    <a:lumOff val="24000"/>
                  </a:schemeClr>
                </a:solidFill>
              </a:rPr>
              <a:t>调制OFDM</a:t>
            </a:r>
          </a:p>
          <a:p>
            <a:pPr marL="1143000" indent="-1143000">
              <a:buAutoNum type="arabicPeriod"/>
            </a:pPr>
            <a:r>
              <a:rPr lang="zh-CN" altLang="en-US" sz="7200">
                <a:solidFill>
                  <a:schemeClr val="tx1">
                    <a:lumMod val="76000"/>
                    <a:lumOff val="24000"/>
                  </a:schemeClr>
                </a:solidFill>
              </a:rPr>
              <a:t>解调制映射</a:t>
            </a:r>
          </a:p>
          <a:p>
            <a:pPr marL="1143000" indent="-1143000">
              <a:buAutoNum type="arabicPeriod"/>
            </a:pPr>
            <a:r>
              <a:rPr lang="zh-CN" altLang="en-US" sz="7200">
                <a:solidFill>
                  <a:schemeClr val="tx1">
                    <a:lumMod val="76000"/>
                    <a:lumOff val="24000"/>
                  </a:schemeClr>
                </a:solidFill>
              </a:rPr>
              <a:t>解扰</a:t>
            </a:r>
          </a:p>
          <a:p>
            <a:pPr marL="1143000" indent="-1143000">
              <a:buAutoNum type="arabicPeriod"/>
            </a:pPr>
            <a:r>
              <a:rPr lang="zh-CN" altLang="en-US" sz="7200">
                <a:solidFill>
                  <a:schemeClr val="tx1">
                    <a:lumMod val="76000"/>
                    <a:lumOff val="24000"/>
                  </a:schemeClr>
                </a:solidFill>
              </a:rPr>
              <a:t>帧同步</a:t>
            </a:r>
          </a:p>
          <a:p>
            <a:pPr marL="1143000" indent="-1143000">
              <a:buAutoNum type="arabicPeriod"/>
            </a:pPr>
            <a:r>
              <a:rPr lang="zh-CN" altLang="en-US" sz="7200">
                <a:solidFill>
                  <a:schemeClr val="tx1">
                    <a:lumMod val="76000"/>
                    <a:lumOff val="24000"/>
                  </a:schemeClr>
                </a:solidFill>
              </a:rPr>
              <a:t>信道估计与均衡</a:t>
            </a:r>
            <a:endParaRPr lang="zh-CN" altLang="en-US" sz="7200" dirty="0">
              <a:solidFill>
                <a:schemeClr val="tx1">
                  <a:lumMod val="76000"/>
                  <a:lumOff val="24000"/>
                </a:schemeClr>
              </a:solidFill>
            </a:endParaRPr>
          </a:p>
          <a:p>
            <a:pPr marL="1143000" indent="-1143000">
              <a:buAutoNum type="arabicPeriod"/>
            </a:pPr>
            <a:endParaRPr lang="zh-CN" altLang="en-US" sz="7200" dirty="0"/>
          </a:p>
          <a:p>
            <a:pPr marL="1143000" indent="-1143000">
              <a:buAutoNum type="arabicPeriod"/>
            </a:pPr>
            <a:endParaRPr lang="zh-CN" altLang="en-US" sz="7200" dirty="0"/>
          </a:p>
        </p:txBody>
      </p:sp>
      <p:sp>
        <p:nvSpPr>
          <p:cNvPr id="9" name="文本占位符 8"/>
          <p:cNvSpPr>
            <a:spLocks noGrp="1"/>
          </p:cNvSpPr>
          <p:nvPr>
            <p:ph type="body" sz="quarter" idx="13"/>
          </p:nvPr>
        </p:nvSpPr>
        <p:spPr/>
        <p:txBody>
          <a:bodyPr/>
          <a:lstStyle/>
          <a:p>
            <a:r>
              <a:rPr lang="en-US" altLang="zh-CN" dirty="0"/>
              <a:t>02</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pPr/>
              <a:t>5</a:t>
            </a:fld>
            <a:endParaRPr lang="zh-CN" altLang="en-US" dirty="0"/>
          </a:p>
        </p:txBody>
      </p:sp>
    </p:spTree>
    <p:extLst>
      <p:ext uri="{BB962C8B-B14F-4D97-AF65-F5344CB8AC3E}">
        <p14:creationId xmlns:p14="http://schemas.microsoft.com/office/powerpoint/2010/main" val="116897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1.CRC添加</a:t>
            </a:r>
            <a:endParaRPr lang="zh-CN" altLang="en-US" dirty="0"/>
          </a:p>
        </p:txBody>
      </p:sp>
      <p:sp>
        <p:nvSpPr>
          <p:cNvPr id="3" name="内容占位符 2"/>
          <p:cNvSpPr>
            <a:spLocks noGrp="1"/>
          </p:cNvSpPr>
          <p:nvPr>
            <p:ph idx="1"/>
          </p:nvPr>
        </p:nvSpPr>
        <p:spPr>
          <a:xfrm>
            <a:off x="2743200" y="936315"/>
            <a:ext cx="5874455" cy="4743822"/>
          </a:xfrm>
        </p:spPr>
        <p:txBody>
          <a:bodyPr vert="horz" lIns="91440" tIns="45720" rIns="91440" bIns="45720" rtlCol="0" anchor="t">
            <a:normAutofit/>
          </a:bodyPr>
          <a:lstStyle/>
          <a:p>
            <a:r>
              <a:rPr lang="zh-CN" altLang="en-US" sz="2400"/>
              <a:t>CRC：</a:t>
            </a:r>
            <a:r>
              <a:rPr lang="zh-CN" altLang="en-US" sz="2400">
                <a:latin typeface="Candara"/>
                <a:ea typeface="微软雅黑"/>
              </a:rPr>
              <a:t>发送方发送的数据在传输过程中受到了信号干扰，可能出现错误的码，造成的结果就是接收方不清楚收到的数据是否正确，所以就有了CRC校验码，CRC是数据通信领域中最常用的一种差错校验码。</a:t>
            </a:r>
          </a:p>
          <a:p>
            <a:r>
              <a:rPr lang="zh-CN" altLang="en-US" sz="2400">
                <a:latin typeface="Candara"/>
                <a:ea typeface="微软雅黑"/>
              </a:rPr>
              <a:t>运算规则：对待处理数据尾部添0后，用生成多项式G（x）去模2除，求得余数为r-1阶的二进制多项式R（x）就是P（x）经生成多项式G（x）编码的CRC校验码。</a:t>
            </a:r>
            <a:endParaRPr lang="zh-CN" altLang="en-US" sz="2400" dirty="0">
              <a:latin typeface="Candara"/>
              <a:ea typeface="微软雅黑"/>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6</a:t>
            </a:fld>
            <a:endParaRPr lang="zh-CN" altLang="en-US" dirty="0"/>
          </a:p>
        </p:txBody>
      </p:sp>
      <p:pic>
        <p:nvPicPr>
          <p:cNvPr id="4" name="图片 3" descr="图示&#10;&#10;已自动生成说明">
            <a:extLst>
              <a:ext uri="{FF2B5EF4-FFF2-40B4-BE49-F238E27FC236}">
                <a16:creationId xmlns:a16="http://schemas.microsoft.com/office/drawing/2014/main" id="{7B83D72E-DCBF-99E9-1482-DC4347C5C214}"/>
              </a:ext>
            </a:extLst>
          </p:cNvPr>
          <p:cNvPicPr>
            <a:picLocks noChangeAspect="1"/>
          </p:cNvPicPr>
          <p:nvPr/>
        </p:nvPicPr>
        <p:blipFill>
          <a:blip r:embed="rId2"/>
          <a:stretch>
            <a:fillRect/>
          </a:stretch>
        </p:blipFill>
        <p:spPr>
          <a:xfrm>
            <a:off x="456827" y="933917"/>
            <a:ext cx="2111936" cy="4355167"/>
          </a:xfrm>
          <a:prstGeom prst="rect">
            <a:avLst/>
          </a:prstGeom>
        </p:spPr>
      </p:pic>
    </p:spTree>
    <p:extLst>
      <p:ext uri="{BB962C8B-B14F-4D97-AF65-F5344CB8AC3E}">
        <p14:creationId xmlns:p14="http://schemas.microsoft.com/office/powerpoint/2010/main" val="94686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2.速率匹配</a:t>
            </a:r>
            <a:endParaRPr lang="zh-CN" altLang="en-US" dirty="0"/>
          </a:p>
        </p:txBody>
      </p:sp>
      <p:sp>
        <p:nvSpPr>
          <p:cNvPr id="3" name="内容占位符 2"/>
          <p:cNvSpPr>
            <a:spLocks noGrp="1"/>
          </p:cNvSpPr>
          <p:nvPr>
            <p:ph idx="1"/>
          </p:nvPr>
        </p:nvSpPr>
        <p:spPr>
          <a:xfrm>
            <a:off x="457201" y="936316"/>
            <a:ext cx="8212748" cy="4706469"/>
          </a:xfrm>
        </p:spPr>
        <p:txBody>
          <a:bodyPr vert="horz" lIns="91440" tIns="45720" rIns="91440" bIns="45720" rtlCol="0" anchor="t">
            <a:normAutofit/>
          </a:bodyPr>
          <a:lstStyle/>
          <a:p>
            <a:r>
              <a:rPr lang="zh-CN" altLang="en-US" sz="2400"/>
              <a:t>速率匹配 ：</a:t>
            </a:r>
            <a:r>
              <a:rPr lang="zh-CN" altLang="en-US" sz="2400">
                <a:latin typeface="Candara"/>
                <a:ea typeface="微软雅黑"/>
              </a:rPr>
              <a:t>是根据信道编码后的不同码流长度做不同的处理，从而使得码流长度与实际传输能力相匹配，速率匹配的方案是与编码的方式强相关的。当数据与信道长度不匹配时，要根据情况打孔或重复</a:t>
            </a:r>
            <a:endParaRPr lang="zh-CN"/>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7</a:t>
            </a:fld>
            <a:endParaRPr lang="zh-CN" altLang="en-US" dirty="0"/>
          </a:p>
        </p:txBody>
      </p:sp>
      <p:pic>
        <p:nvPicPr>
          <p:cNvPr id="7" name="图片 6">
            <a:extLst>
              <a:ext uri="{FF2B5EF4-FFF2-40B4-BE49-F238E27FC236}">
                <a16:creationId xmlns:a16="http://schemas.microsoft.com/office/drawing/2014/main" id="{D25F73BC-0E58-EE83-B867-326A897869A1}"/>
              </a:ext>
            </a:extLst>
          </p:cNvPr>
          <p:cNvPicPr>
            <a:picLocks noChangeAspect="1"/>
          </p:cNvPicPr>
          <p:nvPr/>
        </p:nvPicPr>
        <p:blipFill>
          <a:blip r:embed="rId2"/>
          <a:stretch>
            <a:fillRect/>
          </a:stretch>
        </p:blipFill>
        <p:spPr>
          <a:xfrm>
            <a:off x="456174" y="2355879"/>
            <a:ext cx="5388444" cy="3926914"/>
          </a:xfrm>
          <a:prstGeom prst="rect">
            <a:avLst/>
          </a:prstGeom>
        </p:spPr>
      </p:pic>
    </p:spTree>
    <p:extLst>
      <p:ext uri="{BB962C8B-B14F-4D97-AF65-F5344CB8AC3E}">
        <p14:creationId xmlns:p14="http://schemas.microsoft.com/office/powerpoint/2010/main" val="421437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2.速率匹配</a:t>
            </a:r>
            <a:endParaRPr lang="zh-CN" altLang="en-US" dirty="0"/>
          </a:p>
        </p:txBody>
      </p:sp>
      <p:sp>
        <p:nvSpPr>
          <p:cNvPr id="3" name="内容占位符 2"/>
          <p:cNvSpPr>
            <a:spLocks noGrp="1"/>
          </p:cNvSpPr>
          <p:nvPr>
            <p:ph idx="1"/>
          </p:nvPr>
        </p:nvSpPr>
        <p:spPr>
          <a:xfrm>
            <a:off x="3564965" y="936315"/>
            <a:ext cx="5284278" cy="4698999"/>
          </a:xfrm>
        </p:spPr>
        <p:txBody>
          <a:bodyPr vert="horz" lIns="91440" tIns="45720" rIns="91440" bIns="45720" rtlCol="0" anchor="t">
            <a:normAutofit/>
          </a:bodyPr>
          <a:lstStyle/>
          <a:p>
            <a:r>
              <a:rPr lang="zh-CN" altLang="en-US" sz="2400"/>
              <a:t>实现方法：按照3GPP TS 38.212协议5.4.2确定k0与Ncb参数后，按照协议规则对接收信息进行打孔或重复，使其长度符合信道长度。</a:t>
            </a:r>
          </a:p>
          <a:p>
            <a:r>
              <a:rPr lang="zh-CN" altLang="en-US" sz="2400"/>
              <a:t>当接收信号长度大于信道时要打孔，小于时要重复</a:t>
            </a:r>
          </a:p>
          <a:p>
            <a:r>
              <a:rPr lang="zh-CN" altLang="en-US" sz="2400"/>
              <a:t>如右图为确定k0</a:t>
            </a:r>
            <a:endParaRPr lang="zh-CN" altLang="en-US" sz="2400" dirty="0"/>
          </a:p>
          <a:p>
            <a:pPr marL="0" indent="0">
              <a:buNone/>
            </a:pPr>
            <a:r>
              <a:rPr lang="zh-CN" altLang="en-US" sz="2400"/>
              <a:t>    Ncb后匹配的规</a:t>
            </a:r>
          </a:p>
          <a:p>
            <a:pPr marL="0" indent="0">
              <a:buNone/>
            </a:pPr>
            <a:r>
              <a:rPr lang="zh-CN" altLang="en-US" sz="2400"/>
              <a:t>    则</a:t>
            </a:r>
            <a:endParaRPr lang="zh-CN"/>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8</a:t>
            </a:fld>
            <a:endParaRPr lang="zh-CN" altLang="en-US" dirty="0"/>
          </a:p>
        </p:txBody>
      </p:sp>
      <p:pic>
        <p:nvPicPr>
          <p:cNvPr id="4" name="图片 3" descr="图示&#10;&#10;已自动生成说明">
            <a:extLst>
              <a:ext uri="{FF2B5EF4-FFF2-40B4-BE49-F238E27FC236}">
                <a16:creationId xmlns:a16="http://schemas.microsoft.com/office/drawing/2014/main" id="{B74CB053-BAB5-92D6-55AB-BD1BAA7A1EB6}"/>
              </a:ext>
            </a:extLst>
          </p:cNvPr>
          <p:cNvPicPr>
            <a:picLocks noChangeAspect="1"/>
          </p:cNvPicPr>
          <p:nvPr/>
        </p:nvPicPr>
        <p:blipFill>
          <a:blip r:embed="rId2"/>
          <a:stretch>
            <a:fillRect/>
          </a:stretch>
        </p:blipFill>
        <p:spPr>
          <a:xfrm>
            <a:off x="299010" y="933637"/>
            <a:ext cx="3234392" cy="4273550"/>
          </a:xfrm>
          <a:prstGeom prst="rect">
            <a:avLst/>
          </a:prstGeom>
        </p:spPr>
      </p:pic>
      <p:pic>
        <p:nvPicPr>
          <p:cNvPr id="6" name="图片 5" descr="表格&#10;&#10;已自动生成说明">
            <a:extLst>
              <a:ext uri="{FF2B5EF4-FFF2-40B4-BE49-F238E27FC236}">
                <a16:creationId xmlns:a16="http://schemas.microsoft.com/office/drawing/2014/main" id="{15EE1B5E-B131-DF99-8F4E-57EDBC0D2315}"/>
              </a:ext>
            </a:extLst>
          </p:cNvPr>
          <p:cNvPicPr>
            <a:picLocks noChangeAspect="1"/>
          </p:cNvPicPr>
          <p:nvPr/>
        </p:nvPicPr>
        <p:blipFill>
          <a:blip r:embed="rId3"/>
          <a:srcRect l="2369" t="12491" r="67604" b="42813"/>
          <a:stretch/>
        </p:blipFill>
        <p:spPr>
          <a:xfrm>
            <a:off x="6206082" y="3285688"/>
            <a:ext cx="2284977" cy="3065193"/>
          </a:xfrm>
          <a:prstGeom prst="rect">
            <a:avLst/>
          </a:prstGeom>
        </p:spPr>
      </p:pic>
    </p:spTree>
    <p:extLst>
      <p:ext uri="{BB962C8B-B14F-4D97-AF65-F5344CB8AC3E}">
        <p14:creationId xmlns:p14="http://schemas.microsoft.com/office/powerpoint/2010/main" val="276532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3.调制映射</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9</a:t>
            </a:fld>
            <a:endParaRPr lang="zh-CN" altLang="en-US" dirty="0"/>
          </a:p>
        </p:txBody>
      </p:sp>
      <p:sp>
        <p:nvSpPr>
          <p:cNvPr id="8" name="内容占位符 7">
            <a:extLst>
              <a:ext uri="{FF2B5EF4-FFF2-40B4-BE49-F238E27FC236}">
                <a16:creationId xmlns:a16="http://schemas.microsoft.com/office/drawing/2014/main" id="{64BF63D1-CE54-425C-775D-2DBB50958D0A}"/>
              </a:ext>
            </a:extLst>
          </p:cNvPr>
          <p:cNvSpPr>
            <a:spLocks noGrp="1"/>
          </p:cNvSpPr>
          <p:nvPr>
            <p:ph idx="1"/>
          </p:nvPr>
        </p:nvSpPr>
        <p:spPr>
          <a:xfrm>
            <a:off x="479612" y="996080"/>
            <a:ext cx="8175395" cy="762000"/>
          </a:xfrm>
        </p:spPr>
        <p:txBody>
          <a:bodyPr vert="horz" lIns="91440" tIns="45720" rIns="91440" bIns="45720" rtlCol="0" anchor="t">
            <a:normAutofit/>
          </a:bodyPr>
          <a:lstStyle/>
          <a:p>
            <a:r>
              <a:rPr lang="zh-CN" altLang="en-US" sz="2400"/>
              <a:t>定义：对加扰后的比特进行调制，产生复值调制符号。采用的调制方式有QPSK、16QAM、64QAM和256QAM。</a:t>
            </a:r>
            <a:endParaRPr lang="zh-CN" sz="2400"/>
          </a:p>
          <a:p>
            <a:endParaRPr lang="zh-CN" altLang="en-US" dirty="0"/>
          </a:p>
        </p:txBody>
      </p:sp>
      <p:pic>
        <p:nvPicPr>
          <p:cNvPr id="3" name="图片 2" descr="日历&#10;&#10;已自动生成说明">
            <a:extLst>
              <a:ext uri="{FF2B5EF4-FFF2-40B4-BE49-F238E27FC236}">
                <a16:creationId xmlns:a16="http://schemas.microsoft.com/office/drawing/2014/main" id="{4C8A337B-AB44-1A1E-A789-54232D6672BC}"/>
              </a:ext>
            </a:extLst>
          </p:cNvPr>
          <p:cNvPicPr>
            <a:picLocks noChangeAspect="1"/>
          </p:cNvPicPr>
          <p:nvPr/>
        </p:nvPicPr>
        <p:blipFill>
          <a:blip r:embed="rId2"/>
          <a:stretch>
            <a:fillRect/>
          </a:stretch>
        </p:blipFill>
        <p:spPr>
          <a:xfrm>
            <a:off x="269875" y="1757830"/>
            <a:ext cx="4024780" cy="3387164"/>
          </a:xfrm>
          <a:prstGeom prst="rect">
            <a:avLst/>
          </a:prstGeom>
        </p:spPr>
      </p:pic>
      <p:sp>
        <p:nvSpPr>
          <p:cNvPr id="11" name="内容占位符 7">
            <a:extLst>
              <a:ext uri="{FF2B5EF4-FFF2-40B4-BE49-F238E27FC236}">
                <a16:creationId xmlns:a16="http://schemas.microsoft.com/office/drawing/2014/main" id="{64BF63D1-CE54-425C-775D-2DBB50958D0A}"/>
              </a:ext>
            </a:extLst>
          </p:cNvPr>
          <p:cNvSpPr>
            <a:spLocks noGrp="1"/>
          </p:cNvSpPr>
          <p:nvPr/>
        </p:nvSpPr>
        <p:spPr>
          <a:xfrm>
            <a:off x="3953435" y="2034492"/>
            <a:ext cx="4895807" cy="31077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以QPSK为例</a:t>
            </a:r>
            <a:endParaRPr lang="zh-CN" altLang="en-US" sz="2400" dirty="0"/>
          </a:p>
          <a:p>
            <a:r>
              <a:rPr lang="zh-CN" altLang="en-US" sz="2400"/>
              <a:t>首先要进行归一化 ，总能量Es=¼*4*2*d^2=2d^2=1</a:t>
            </a:r>
          </a:p>
          <a:p>
            <a:r>
              <a:rPr lang="zh-CN" altLang="en-US" sz="2400"/>
              <a:t>因此归一化因子为d=1/√2</a:t>
            </a:r>
          </a:p>
          <a:p>
            <a:r>
              <a:rPr lang="zh-CN" altLang="en-US" sz="2400"/>
              <a:t>然后根据比特数据对应相应的IQ符号再乘以归一化因子即可得到要传输的复制信号。</a:t>
            </a:r>
            <a:endParaRPr lang="zh-CN" altLang="en-US" sz="2400" dirty="0"/>
          </a:p>
          <a:p>
            <a:endParaRPr lang="zh-CN" altLang="en-US" dirty="0"/>
          </a:p>
        </p:txBody>
      </p:sp>
      <p:graphicFrame>
        <p:nvGraphicFramePr>
          <p:cNvPr id="13" name="表格 12">
            <a:extLst>
              <a:ext uri="{FF2B5EF4-FFF2-40B4-BE49-F238E27FC236}">
                <a16:creationId xmlns:a16="http://schemas.microsoft.com/office/drawing/2014/main" id="{2554BC68-E5D5-D710-1E29-5C9467A6B7DF}"/>
              </a:ext>
            </a:extLst>
          </p:cNvPr>
          <p:cNvGraphicFramePr>
            <a:graphicFrameLocks noGrp="1"/>
          </p:cNvGraphicFramePr>
          <p:nvPr>
            <p:extLst>
              <p:ext uri="{D42A27DB-BD31-4B8C-83A1-F6EECF244321}">
                <p14:modId xmlns:p14="http://schemas.microsoft.com/office/powerpoint/2010/main" val="2337931102"/>
              </p:ext>
            </p:extLst>
          </p:nvPr>
        </p:nvGraphicFramePr>
        <p:xfrm>
          <a:off x="785906" y="5140717"/>
          <a:ext cx="5965124" cy="945999"/>
        </p:xfrm>
        <a:graphic>
          <a:graphicData uri="http://schemas.openxmlformats.org/drawingml/2006/table">
            <a:tbl>
              <a:tblPr firstRow="1" firstCol="1" bandRow="1">
                <a:tableStyleId>{5C22544A-7EE6-4342-B048-85BDC9FD1C3A}</a:tableStyleId>
              </a:tblPr>
              <a:tblGrid>
                <a:gridCol w="1491281">
                  <a:extLst>
                    <a:ext uri="{9D8B030D-6E8A-4147-A177-3AD203B41FA5}">
                      <a16:colId xmlns:a16="http://schemas.microsoft.com/office/drawing/2014/main" val="4082123881"/>
                    </a:ext>
                  </a:extLst>
                </a:gridCol>
                <a:gridCol w="1491281">
                  <a:extLst>
                    <a:ext uri="{9D8B030D-6E8A-4147-A177-3AD203B41FA5}">
                      <a16:colId xmlns:a16="http://schemas.microsoft.com/office/drawing/2014/main" val="98065057"/>
                    </a:ext>
                  </a:extLst>
                </a:gridCol>
                <a:gridCol w="1491281">
                  <a:extLst>
                    <a:ext uri="{9D8B030D-6E8A-4147-A177-3AD203B41FA5}">
                      <a16:colId xmlns:a16="http://schemas.microsoft.com/office/drawing/2014/main" val="102964842"/>
                    </a:ext>
                  </a:extLst>
                </a:gridCol>
                <a:gridCol w="1491281">
                  <a:extLst>
                    <a:ext uri="{9D8B030D-6E8A-4147-A177-3AD203B41FA5}">
                      <a16:colId xmlns:a16="http://schemas.microsoft.com/office/drawing/2014/main" val="2707583352"/>
                    </a:ext>
                  </a:extLst>
                </a:gridCol>
              </a:tblGrid>
              <a:tr h="315333">
                <a:tc>
                  <a:txBody>
                    <a:bodyPr/>
                    <a:lstStyle/>
                    <a:p>
                      <a:pPr marL="0" algn="ctr" rtl="0" eaLnBrk="1" fontAlgn="t" latinLnBrk="0" hangingPunct="1"/>
                      <a:r>
                        <a:rPr lang="zh-CN" altLang="en-US" sz="1600" b="1" i="0" u="none" strike="noStrike">
                          <a:solidFill>
                            <a:srgbClr val="FFFFFF"/>
                          </a:solidFill>
                          <a:effectLst/>
                          <a:latin typeface="等线" panose="02010600030101010101" pitchFamily="2" charset="-122"/>
                          <a:ea typeface="等线" panose="02010600030101010101" pitchFamily="2" charset="-122"/>
                        </a:rPr>
                        <a:t>比特数据</a:t>
                      </a:r>
                      <a:endParaRPr lang="zh-CN" altLang="en-US" sz="1800" b="0" i="0" u="none" strike="noStrike">
                        <a:effectLst/>
                        <a:latin typeface="Arial" panose="020B0604020202020204" pitchFamily="34"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170C1"/>
                    </a:solidFill>
                  </a:tcPr>
                </a:tc>
                <a:tc>
                  <a:txBody>
                    <a:bodyPr/>
                    <a:lstStyle/>
                    <a:p>
                      <a:pPr marL="0" algn="ctr" rtl="0" eaLnBrk="1" fontAlgn="t" latinLnBrk="0" hangingPunct="1"/>
                      <a:r>
                        <a:rPr lang="en-US" sz="1600" b="1" i="0" u="none" strike="noStrike" dirty="0">
                          <a:solidFill>
                            <a:srgbClr val="FFFFFF"/>
                          </a:solidFill>
                          <a:effectLst/>
                          <a:latin typeface="等线"/>
                        </a:rPr>
                        <a:t>IQ</a:t>
                      </a:r>
                      <a:r>
                        <a:rPr lang="zh-CN" altLang="en-US" sz="1600" b="1" i="0" u="none" strike="noStrike">
                          <a:solidFill>
                            <a:srgbClr val="FFFFFF"/>
                          </a:solidFill>
                          <a:effectLst/>
                          <a:latin typeface="等线"/>
                          <a:ea typeface="等线"/>
                        </a:rPr>
                        <a:t>符号</a:t>
                      </a:r>
                      <a:endParaRPr lang="zh-CN" altLang="en-US" sz="1800" b="0" i="0" u="none" strike="noStrike">
                        <a:effectLst/>
                        <a:latin typeface="等线"/>
                        <a:ea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170C1"/>
                    </a:solidFill>
                  </a:tcPr>
                </a:tc>
                <a:tc>
                  <a:txBody>
                    <a:bodyPr/>
                    <a:lstStyle/>
                    <a:p>
                      <a:pPr marL="0" algn="ctr" rtl="0" eaLnBrk="1" fontAlgn="t" latinLnBrk="0" hangingPunct="1"/>
                      <a:r>
                        <a:rPr lang="zh-CN" altLang="en-US" sz="1600" b="1" i="0" u="none" strike="noStrike">
                          <a:solidFill>
                            <a:srgbClr val="FFFFFF"/>
                          </a:solidFill>
                          <a:effectLst/>
                          <a:latin typeface="等线" panose="02010600030101010101" pitchFamily="2" charset="-122"/>
                          <a:ea typeface="等线" panose="02010600030101010101" pitchFamily="2" charset="-122"/>
                        </a:rPr>
                        <a:t>比特数据</a:t>
                      </a:r>
                      <a:endParaRPr lang="zh-CN" altLang="en-US" sz="1800" b="0" i="0" u="none" strike="noStrike">
                        <a:effectLst/>
                        <a:latin typeface="Arial" panose="020B0604020202020204" pitchFamily="34"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170C1"/>
                    </a:solidFill>
                  </a:tcPr>
                </a:tc>
                <a:tc>
                  <a:txBody>
                    <a:bodyPr/>
                    <a:lstStyle/>
                    <a:p>
                      <a:pPr marL="0" algn="ctr" rtl="0" eaLnBrk="1" fontAlgn="t" latinLnBrk="0" hangingPunct="1"/>
                      <a:r>
                        <a:rPr lang="en-US" sz="1600" b="1" i="0" u="none" strike="noStrike" dirty="0">
                          <a:solidFill>
                            <a:srgbClr val="FFFFFF"/>
                          </a:solidFill>
                          <a:effectLst/>
                          <a:latin typeface="等线"/>
                        </a:rPr>
                        <a:t>IQ</a:t>
                      </a:r>
                      <a:r>
                        <a:rPr lang="zh-CN" altLang="en-US" sz="1600" b="1" i="0" u="none" strike="noStrike">
                          <a:solidFill>
                            <a:srgbClr val="FFFFFF"/>
                          </a:solidFill>
                          <a:effectLst/>
                          <a:latin typeface="等线"/>
                          <a:ea typeface="等线"/>
                        </a:rPr>
                        <a:t>符号</a:t>
                      </a:r>
                      <a:endParaRPr lang="zh-CN" altLang="en-US" sz="1800" b="0" i="0" u="none" strike="noStrike">
                        <a:effectLst/>
                        <a:latin typeface="等线"/>
                        <a:ea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170C1"/>
                    </a:solidFill>
                  </a:tcPr>
                </a:tc>
                <a:extLst>
                  <a:ext uri="{0D108BD9-81ED-4DB2-BD59-A6C34878D82A}">
                    <a16:rowId xmlns:a16="http://schemas.microsoft.com/office/drawing/2014/main" val="2684232997"/>
                  </a:ext>
                </a:extLst>
              </a:tr>
              <a:tr h="315333">
                <a:tc>
                  <a:txBody>
                    <a:bodyPr/>
                    <a:lstStyle/>
                    <a:p>
                      <a:pPr marL="0" algn="ctr" rtl="0" eaLnBrk="1" fontAlgn="t" latinLnBrk="0" hangingPunct="1"/>
                      <a:r>
                        <a:rPr lang="en-US" sz="1600" b="1" i="0" u="none" strike="noStrike" dirty="0">
                          <a:solidFill>
                            <a:srgbClr val="FFFFFF"/>
                          </a:solidFill>
                          <a:effectLst/>
                          <a:latin typeface="等线"/>
                        </a:rPr>
                        <a:t>00</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170C1"/>
                    </a:solidFill>
                  </a:tcPr>
                </a:tc>
                <a:tc>
                  <a:txBody>
                    <a:bodyPr/>
                    <a:lstStyle/>
                    <a:p>
                      <a:pPr marL="0" algn="ctr" rtl="0" eaLnBrk="1" fontAlgn="t" latinLnBrk="0" hangingPunct="1"/>
                      <a:r>
                        <a:rPr lang="en-US" sz="1600" b="0" i="0" u="none" strike="noStrike" dirty="0">
                          <a:solidFill>
                            <a:srgbClr val="000000"/>
                          </a:solidFill>
                          <a:effectLst/>
                          <a:latin typeface="等线"/>
                        </a:rPr>
                        <a:t>1+1i</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9"/>
                    </a:solidFill>
                  </a:tcPr>
                </a:tc>
                <a:tc>
                  <a:txBody>
                    <a:bodyPr/>
                    <a:lstStyle/>
                    <a:p>
                      <a:pPr marL="0" algn="ctr" rtl="0" eaLnBrk="1" fontAlgn="t" latinLnBrk="0" hangingPunct="1"/>
                      <a:r>
                        <a:rPr lang="en-US" sz="1600" b="0" i="0" u="none" strike="noStrike" dirty="0">
                          <a:solidFill>
                            <a:srgbClr val="000000"/>
                          </a:solidFill>
                          <a:effectLst/>
                          <a:latin typeface="等线"/>
                        </a:rPr>
                        <a:t>10</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9"/>
                    </a:solidFill>
                  </a:tcPr>
                </a:tc>
                <a:tc>
                  <a:txBody>
                    <a:bodyPr/>
                    <a:lstStyle/>
                    <a:p>
                      <a:pPr marL="0" algn="ctr" rtl="0" eaLnBrk="1" fontAlgn="t" latinLnBrk="0" hangingPunct="1"/>
                      <a:r>
                        <a:rPr lang="en-US" sz="1600" b="0" i="0" u="none" strike="noStrike" dirty="0">
                          <a:solidFill>
                            <a:srgbClr val="000000"/>
                          </a:solidFill>
                          <a:effectLst/>
                          <a:latin typeface="等线"/>
                        </a:rPr>
                        <a:t>-1+1i</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9"/>
                    </a:solidFill>
                  </a:tcPr>
                </a:tc>
                <a:extLst>
                  <a:ext uri="{0D108BD9-81ED-4DB2-BD59-A6C34878D82A}">
                    <a16:rowId xmlns:a16="http://schemas.microsoft.com/office/drawing/2014/main" val="3297675985"/>
                  </a:ext>
                </a:extLst>
              </a:tr>
              <a:tr h="315333">
                <a:tc>
                  <a:txBody>
                    <a:bodyPr/>
                    <a:lstStyle/>
                    <a:p>
                      <a:pPr marL="0" algn="ctr" rtl="0" eaLnBrk="1" fontAlgn="t" latinLnBrk="0" hangingPunct="1"/>
                      <a:r>
                        <a:rPr lang="en-US" sz="1600" b="1" i="0" u="none" strike="noStrike" dirty="0">
                          <a:solidFill>
                            <a:srgbClr val="FFFFFF"/>
                          </a:solidFill>
                          <a:effectLst/>
                          <a:latin typeface="等线"/>
                        </a:rPr>
                        <a:t>01</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170C1"/>
                    </a:solidFill>
                  </a:tcPr>
                </a:tc>
                <a:tc>
                  <a:txBody>
                    <a:bodyPr/>
                    <a:lstStyle/>
                    <a:p>
                      <a:pPr marL="0" algn="ctr" rtl="0" eaLnBrk="1" fontAlgn="t" latinLnBrk="0" hangingPunct="1"/>
                      <a:r>
                        <a:rPr lang="en-US" sz="1600" b="0" i="0" u="none" strike="noStrike" dirty="0">
                          <a:solidFill>
                            <a:srgbClr val="000000"/>
                          </a:solidFill>
                          <a:effectLst/>
                          <a:latin typeface="等线"/>
                        </a:rPr>
                        <a:t>1-1i</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4"/>
                    </a:solidFill>
                  </a:tcPr>
                </a:tc>
                <a:tc>
                  <a:txBody>
                    <a:bodyPr/>
                    <a:lstStyle/>
                    <a:p>
                      <a:pPr marL="0" algn="ctr" rtl="0" eaLnBrk="1" fontAlgn="t" latinLnBrk="0" hangingPunct="1"/>
                      <a:r>
                        <a:rPr lang="en-US" sz="1600" b="0" i="0" u="none" strike="noStrike" dirty="0">
                          <a:solidFill>
                            <a:srgbClr val="000000"/>
                          </a:solidFill>
                          <a:effectLst/>
                          <a:latin typeface="等线"/>
                        </a:rPr>
                        <a:t>11</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4"/>
                    </a:solidFill>
                  </a:tcPr>
                </a:tc>
                <a:tc>
                  <a:txBody>
                    <a:bodyPr/>
                    <a:lstStyle/>
                    <a:p>
                      <a:pPr marL="0" algn="ctr" rtl="0" eaLnBrk="1" fontAlgn="t" latinLnBrk="0" hangingPunct="1"/>
                      <a:r>
                        <a:rPr lang="en-US" sz="1600" b="0" i="0" u="none" strike="noStrike" dirty="0">
                          <a:solidFill>
                            <a:srgbClr val="000000"/>
                          </a:solidFill>
                          <a:effectLst/>
                          <a:latin typeface="等线"/>
                        </a:rPr>
                        <a:t>-1-1i</a:t>
                      </a:r>
                      <a:endParaRPr lang="en-US" altLang="zh-CN" sz="1800" b="0" i="0" u="none" strike="noStrike" dirty="0">
                        <a:effectLst/>
                        <a:latin typeface="等线"/>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4"/>
                    </a:solidFill>
                  </a:tcPr>
                </a:tc>
                <a:extLst>
                  <a:ext uri="{0D108BD9-81ED-4DB2-BD59-A6C34878D82A}">
                    <a16:rowId xmlns:a16="http://schemas.microsoft.com/office/drawing/2014/main" val="1521148161"/>
                  </a:ext>
                </a:extLst>
              </a:tr>
            </a:tbl>
          </a:graphicData>
        </a:graphic>
      </p:graphicFrame>
    </p:spTree>
    <p:extLst>
      <p:ext uri="{BB962C8B-B14F-4D97-AF65-F5344CB8AC3E}">
        <p14:creationId xmlns:p14="http://schemas.microsoft.com/office/powerpoint/2010/main" val="3856726396"/>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52</Words>
  <Application>Microsoft Office PowerPoint</Application>
  <PresentationFormat>全屏显示(4:3)</PresentationFormat>
  <Paragraphs>24</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5G_NR项目结题报告</vt:lpstr>
      <vt:lpstr>主要议程</vt:lpstr>
      <vt:lpstr>整体流程</vt:lpstr>
      <vt:lpstr>整体流程图</vt:lpstr>
      <vt:lpstr>学生任务-基础算法</vt:lpstr>
      <vt:lpstr>1.CRC添加</vt:lpstr>
      <vt:lpstr>2.速率匹配</vt:lpstr>
      <vt:lpstr>2.速率匹配</vt:lpstr>
      <vt:lpstr>3.调制映射</vt:lpstr>
      <vt:lpstr>3.调制映射</vt:lpstr>
      <vt:lpstr>4.OFDM调制</vt:lpstr>
      <vt:lpstr>5.解调制映射</vt:lpstr>
      <vt:lpstr>5.解调制映射</vt:lpstr>
      <vt:lpstr>6.解扰</vt:lpstr>
      <vt:lpstr>7.帧同步</vt:lpstr>
      <vt:lpstr>8.信道估计与均衡</vt:lpstr>
      <vt:lpstr>8.信道估计与均衡</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现代教育技术中心</cp:lastModifiedBy>
  <cp:revision>337</cp:revision>
  <dcterms:created xsi:type="dcterms:W3CDTF">2019-09-17T05:09:33Z</dcterms:created>
  <dcterms:modified xsi:type="dcterms:W3CDTF">2024-12-09T17:25:35Z</dcterms:modified>
</cp:coreProperties>
</file>