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314" r:id="rId4"/>
    <p:sldId id="294" r:id="rId5"/>
    <p:sldId id="296" r:id="rId6"/>
    <p:sldId id="297" r:id="rId7"/>
    <p:sldId id="306" r:id="rId8"/>
    <p:sldId id="307" r:id="rId9"/>
    <p:sldId id="308" r:id="rId10"/>
    <p:sldId id="310" r:id="rId11"/>
    <p:sldId id="309" r:id="rId12"/>
    <p:sldId id="298" r:id="rId13"/>
    <p:sldId id="313" r:id="rId14"/>
    <p:sldId id="299" r:id="rId15"/>
    <p:sldId id="303" r:id="rId16"/>
    <p:sldId id="300" r:id="rId17"/>
    <p:sldId id="304" r:id="rId18"/>
    <p:sldId id="305" r:id="rId19"/>
    <p:sldId id="311" r:id="rId20"/>
    <p:sldId id="312" r:id="rId21"/>
    <p:sldId id="301" r:id="rId22"/>
    <p:sldId id="302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57193"/>
    <a:srgbClr val="C03F18"/>
    <a:srgbClr val="005493"/>
    <a:srgbClr val="0096FF"/>
    <a:srgbClr val="941100"/>
    <a:srgbClr val="FF7E79"/>
    <a:srgbClr val="FF2600"/>
    <a:srgbClr val="929000"/>
    <a:srgbClr val="FFF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2399" autoAdjust="0"/>
  </p:normalViewPr>
  <p:slideViewPr>
    <p:cSldViewPr snapToGrid="0" snapToObjects="1">
      <p:cViewPr>
        <p:scale>
          <a:sx n="75" d="100"/>
          <a:sy n="75" d="100"/>
        </p:scale>
        <p:origin x="-110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D4D51-99DC-E34B-B346-64B8F50F46B7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C6F2-C39B-DF48-A777-D636765AA22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419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252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1C6F2-C39B-DF48-A777-D636765AA224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20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60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503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830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标题占位符 1"/>
          <p:cNvSpPr txBox="1">
            <a:spLocks/>
          </p:cNvSpPr>
          <p:nvPr userDrawn="1"/>
        </p:nvSpPr>
        <p:spPr>
          <a:xfrm>
            <a:off x="1734673" y="-8360"/>
            <a:ext cx="7342093" cy="900954"/>
          </a:xfrm>
          <a:prstGeom prst="rect">
            <a:avLst/>
          </a:prstGeom>
        </p:spPr>
        <p:txBody>
          <a:bodyPr vert="horz" lIns="54431" tIns="27215" rIns="54431" bIns="27215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1905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0"/>
            <a:ext cx="1546413" cy="787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49" y="6136408"/>
            <a:ext cx="2310651" cy="721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0469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29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740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2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5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76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49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819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9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25E8-B138-CF41-9188-6561CCA5D2C1}" type="datetimeFigureOut">
              <a:rPr kumimoji="1" lang="zh-CN" altLang="en-US" smtClean="0"/>
              <a:pPr/>
              <a:t>2019/3/7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114-E92A-7742-997F-0210193A938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756196" y="1886173"/>
            <a:ext cx="7141830" cy="757130"/>
          </a:xfr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 smtClean="0"/>
              <a:t>高并发学习分享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208874" y="4676518"/>
            <a:ext cx="1841297" cy="67166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zh-CN" altLang="en-US" sz="1600" dirty="0" smtClean="0"/>
              <a:t>未知明天</a:t>
            </a:r>
            <a:endParaRPr kumimoji="1" lang="en-US" altLang="zh-CN" sz="1600" dirty="0" smtClean="0"/>
          </a:p>
          <a:p>
            <a:pPr marL="0" indent="0" algn="r">
              <a:buNone/>
            </a:pPr>
            <a:r>
              <a:rPr kumimoji="1" lang="zh-CN" altLang="en-US" sz="1600" dirty="0" smtClean="0"/>
              <a:t>未知 管玉璐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13951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826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动静分离构成方案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701" y="1115536"/>
            <a:ext cx="547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、统一 </a:t>
            </a:r>
            <a:r>
              <a:rPr lang="en-US" altLang="zh-CN" b="1" dirty="0" smtClean="0"/>
              <a:t>Cache </a:t>
            </a:r>
            <a:r>
              <a:rPr lang="zh-CN" altLang="en-US" b="1" dirty="0" smtClean="0"/>
              <a:t>层；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dirty="0" smtClean="0"/>
              <a:t>       所谓统一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层，就是将单机的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统一分离出来，形成一个单独的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集群。统一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层是个更理想的可推广方案。</a:t>
            </a:r>
            <a:endParaRPr lang="zh-CN" altLang="en-US" b="1" dirty="0"/>
          </a:p>
        </p:txBody>
      </p:sp>
      <p:pic>
        <p:nvPicPr>
          <p:cNvPr id="49154" name="Picture 2" descr="https://static001.geekbang.org/resource/image/36/d2/36af87e321f9d6a2f4516bf2e21e55d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1" y="779992"/>
            <a:ext cx="5943599" cy="5220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826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动静分离构成方案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19200"/>
            <a:ext cx="514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、上 </a:t>
            </a:r>
            <a:r>
              <a:rPr lang="en-US" altLang="zh-CN" b="1" dirty="0" smtClean="0"/>
              <a:t>CDN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将缓存数据放到全国的所有 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节点上是不太现实的，因为存在失效问题、命中率问题以及系统的发布更新问题。那么是否可以选择若干个节点来尝试实施呢？答案是“可以”，但是这样的节点需要满足几个条件：</a:t>
            </a:r>
          </a:p>
          <a:p>
            <a:r>
              <a:rPr lang="en-US" altLang="zh-CN" dirty="0" smtClean="0"/>
              <a:t>3.1</a:t>
            </a:r>
            <a:r>
              <a:rPr lang="zh-CN" altLang="en-US" dirty="0" smtClean="0"/>
              <a:t>、靠近访问量比较集中的地区；</a:t>
            </a:r>
          </a:p>
          <a:p>
            <a:r>
              <a:rPr lang="en-US" altLang="zh-CN" dirty="0" smtClean="0"/>
              <a:t>3.2</a:t>
            </a:r>
            <a:r>
              <a:rPr lang="zh-CN" altLang="en-US" dirty="0" smtClean="0"/>
              <a:t>、离主站相对较远；</a:t>
            </a:r>
          </a:p>
          <a:p>
            <a:r>
              <a:rPr lang="en-US" altLang="zh-CN" dirty="0" smtClean="0"/>
              <a:t>3.3</a:t>
            </a:r>
            <a:r>
              <a:rPr lang="zh-CN" altLang="en-US" dirty="0" smtClean="0"/>
              <a:t>、节点到主站间的网络比较好，而且稳定；</a:t>
            </a:r>
          </a:p>
          <a:p>
            <a:r>
              <a:rPr lang="en-US" altLang="zh-CN" dirty="0" smtClean="0"/>
              <a:t>3.4</a:t>
            </a:r>
            <a:r>
              <a:rPr lang="zh-CN" altLang="en-US" dirty="0" smtClean="0"/>
              <a:t>、节点容量比较大，不会占用其他 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太多   的资源。</a:t>
            </a:r>
            <a:endParaRPr lang="en-US" altLang="zh-CN" dirty="0" smtClean="0"/>
          </a:p>
          <a:p>
            <a:r>
              <a:rPr lang="en-US" altLang="zh-CN" dirty="0" smtClean="0"/>
              <a:t>3.5</a:t>
            </a:r>
            <a:r>
              <a:rPr lang="zh-CN" altLang="en-US" dirty="0" smtClean="0"/>
              <a:t>、节点不要太多。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存储在浏览器或 </a:t>
            </a:r>
            <a:r>
              <a:rPr lang="en-US" altLang="zh-CN" b="1" dirty="0" smtClean="0"/>
              <a:t>CDN </a:t>
            </a:r>
            <a:r>
              <a:rPr lang="zh-CN" altLang="en-US" b="1" dirty="0" smtClean="0"/>
              <a:t>上，有多大区别？</a:t>
            </a:r>
            <a:endParaRPr lang="en-US" altLang="zh-CN" b="1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区别很大！因为在 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上，我们可以做主动失效，而在用户的浏览器里就更不可控，如果用户不主动刷新的话，你很难主动地把消息推送给用户的浏览器。</a:t>
            </a:r>
            <a:endParaRPr lang="zh-CN" altLang="en-US" b="1" dirty="0"/>
          </a:p>
        </p:txBody>
      </p:sp>
      <p:pic>
        <p:nvPicPr>
          <p:cNvPr id="51206" name="Picture 6" descr="https://static001.geekbang.org/resource/image/c0/dd/c0fd22cf9d565a8ea2e9edcefae3b2d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779992"/>
            <a:ext cx="6286500" cy="6078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接口优化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295400"/>
            <a:ext cx="11391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redis</a:t>
            </a:r>
            <a:r>
              <a:rPr lang="zh-CN" altLang="en-US" b="1" dirty="0" smtClean="0"/>
              <a:t>操作减</a:t>
            </a:r>
            <a:r>
              <a:rPr lang="zh-CN" altLang="en-US" b="1" dirty="0" smtClean="0"/>
              <a:t>库</a:t>
            </a:r>
            <a:r>
              <a:rPr lang="zh-CN" altLang="en-US" b="1" dirty="0" smtClean="0"/>
              <a:t>存减少数据库访问；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endParaRPr lang="zh-CN" altLang="en-US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 、热点数据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操作优化；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、内存标记减少</a:t>
            </a:r>
            <a:r>
              <a:rPr lang="en-US" altLang="zh-CN" b="1" dirty="0" smtClean="0"/>
              <a:t>redis</a:t>
            </a:r>
            <a:r>
              <a:rPr lang="zh-CN" altLang="en-US" b="1" dirty="0" smtClean="0"/>
              <a:t>访问（</a:t>
            </a:r>
            <a:r>
              <a:rPr lang="en-US" altLang="zh-CN" b="1" dirty="0" smtClean="0"/>
              <a:t>redis</a:t>
            </a:r>
            <a:r>
              <a:rPr lang="zh-CN" altLang="en-US" b="1" dirty="0" smtClean="0"/>
              <a:t>也是要网络开销的）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、流量削峰；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、数据库分库分表（</a:t>
            </a:r>
            <a:r>
              <a:rPr lang="en-US" altLang="zh-CN" dirty="0" smtClean="0"/>
              <a:t> mycat</a:t>
            </a:r>
            <a:r>
              <a:rPr lang="zh-CN" altLang="en-US" dirty="0" smtClean="0"/>
              <a:t>及其他分库分表的中间件需要多了解下</a:t>
            </a:r>
            <a:r>
              <a:rPr lang="zh-CN" altLang="en-US" b="1" dirty="0" smtClean="0"/>
              <a:t>）；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nginx</a:t>
            </a:r>
            <a:r>
              <a:rPr lang="zh-CN" altLang="en-US" b="1" dirty="0" smtClean="0"/>
              <a:t>水平扩展（</a:t>
            </a:r>
            <a:r>
              <a:rPr lang="zh-CN" altLang="en-US" dirty="0" smtClean="0"/>
              <a:t>支持反向代理的中间件需要了解下</a:t>
            </a:r>
            <a:r>
              <a:rPr lang="zh-CN" altLang="en-US" b="1" dirty="0" smtClean="0"/>
              <a:t>）。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。。。。。。。。。。。。。。。。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5271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接口优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化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-redis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预操作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295400"/>
            <a:ext cx="11391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常</a:t>
            </a:r>
            <a:r>
              <a:rPr lang="zh-CN" altLang="en-US" b="1" dirty="0" smtClean="0"/>
              <a:t>见的减库存方式：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下单减库存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避免不了恶意下单，但这种体验最好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endParaRPr lang="zh-CN" altLang="en-US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付款减库存</a:t>
            </a:r>
            <a:r>
              <a:rPr lang="zh-CN" altLang="en-US" b="1" dirty="0" smtClean="0"/>
              <a:t>；超卖，</a:t>
            </a:r>
            <a:r>
              <a:rPr lang="zh-CN" altLang="en-US" b="1" dirty="0" smtClean="0"/>
              <a:t>下单成功但是付不了款，买家的购物体验自然比较</a:t>
            </a:r>
            <a:r>
              <a:rPr lang="zh-CN" altLang="en-US" b="1" dirty="0" smtClean="0"/>
              <a:t>差。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预扣库</a:t>
            </a:r>
            <a:r>
              <a:rPr lang="zh-CN" altLang="en-US" b="1" dirty="0" smtClean="0"/>
              <a:t>存。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3.1</a:t>
            </a:r>
            <a:r>
              <a:rPr lang="zh-CN" altLang="en-US" dirty="0" smtClean="0"/>
              <a:t>、设置最大购买件</a:t>
            </a:r>
            <a:r>
              <a:rPr lang="zh-CN" altLang="en-US" dirty="0" smtClean="0"/>
              <a:t>数；</a:t>
            </a:r>
            <a:endParaRPr lang="zh-CN" altLang="en-US" dirty="0" smtClean="0"/>
          </a:p>
          <a:p>
            <a:r>
              <a:rPr lang="en-US" altLang="zh-CN" dirty="0" smtClean="0"/>
              <a:t>      3.2</a:t>
            </a:r>
            <a:r>
              <a:rPr lang="zh-CN" altLang="en-US" dirty="0" smtClean="0"/>
              <a:t>、经</a:t>
            </a:r>
            <a:r>
              <a:rPr lang="zh-CN" altLang="en-US" dirty="0" smtClean="0"/>
              <a:t>常下单不付款的买家进行识别打</a:t>
            </a:r>
            <a:r>
              <a:rPr lang="zh-CN" altLang="en-US" dirty="0" smtClean="0"/>
              <a:t>标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      3.3</a:t>
            </a:r>
            <a:r>
              <a:rPr lang="zh-CN" altLang="en-US" dirty="0" smtClean="0"/>
              <a:t>、重</a:t>
            </a:r>
            <a:r>
              <a:rPr lang="zh-CN" altLang="en-US" dirty="0" smtClean="0"/>
              <a:t>复下单不付款的操作进行次数限</a:t>
            </a:r>
            <a:r>
              <a:rPr lang="zh-CN" altLang="en-US" dirty="0" smtClean="0"/>
              <a:t>制；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。。。。。。。。。。。。。。。。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064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热点数据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/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操作优化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965201"/>
            <a:ext cx="113918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热点数据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操作优化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、发现静态热点数据；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1.1</a:t>
            </a:r>
            <a:r>
              <a:rPr lang="zh-CN" altLang="en-US" dirty="0" smtClean="0"/>
              <a:t>、让卖家通过报名参加的方式提前把热点商品筛选；</a:t>
            </a:r>
            <a:endParaRPr lang="en-US" altLang="zh-CN" dirty="0" smtClean="0"/>
          </a:p>
          <a:p>
            <a:r>
              <a:rPr lang="en-US" altLang="zh-CN" dirty="0" smtClean="0"/>
              <a:t>     1.2</a:t>
            </a:r>
            <a:r>
              <a:rPr lang="zh-CN" altLang="en-US" dirty="0" smtClean="0"/>
              <a:t>、大数据计算。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、发现动态热点数据；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2.1</a:t>
            </a:r>
            <a:r>
              <a:rPr lang="zh-CN" altLang="en-US" dirty="0" smtClean="0"/>
              <a:t>、热点数据异步采集系统（通过对中间件的信息采集）。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、热点数据处理方式；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3.1</a:t>
            </a:r>
            <a:r>
              <a:rPr lang="zh-CN" altLang="en-US" dirty="0" smtClean="0"/>
              <a:t>、优化：优化热点数据最有效的办法就是缓存热点数据；</a:t>
            </a:r>
            <a:endParaRPr lang="en-US" altLang="zh-CN" dirty="0" smtClean="0"/>
          </a:p>
          <a:p>
            <a:r>
              <a:rPr lang="en-US" altLang="zh-CN" dirty="0" smtClean="0"/>
              <a:t>     3.2</a:t>
            </a:r>
            <a:r>
              <a:rPr lang="zh-CN" altLang="en-US" dirty="0" smtClean="0"/>
              <a:t>、限制：热点商品限制在一个请求队列里，防止因某些热点商品占用太多的服务器资源，而使其他请求始终得不到服务器的处理资源；</a:t>
            </a:r>
            <a:endParaRPr lang="en-US" altLang="zh-CN" dirty="0" smtClean="0"/>
          </a:p>
          <a:p>
            <a:r>
              <a:rPr lang="en-US" altLang="zh-CN" dirty="0" smtClean="0"/>
              <a:t>     3.3</a:t>
            </a:r>
            <a:r>
              <a:rPr lang="zh-CN" altLang="en-US" dirty="0" smtClean="0"/>
              <a:t>、隔离：目的也是不想 </a:t>
            </a:r>
            <a:r>
              <a:rPr lang="en-US" altLang="zh-CN" dirty="0" smtClean="0"/>
              <a:t>0.01% </a:t>
            </a:r>
            <a:r>
              <a:rPr lang="zh-CN" altLang="en-US" dirty="0" smtClean="0"/>
              <a:t>的数据有机会影响 </a:t>
            </a:r>
            <a:r>
              <a:rPr lang="en-US" altLang="zh-CN" dirty="0" smtClean="0"/>
              <a:t>99.99% 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en-US" altLang="zh-CN" dirty="0" smtClean="0"/>
              <a:t>         3.3.1</a:t>
            </a:r>
            <a:r>
              <a:rPr lang="zh-CN" altLang="en-US" dirty="0" smtClean="0"/>
              <a:t>、系统隔离；</a:t>
            </a:r>
            <a:endParaRPr lang="en-US" altLang="zh-CN" dirty="0" smtClean="0"/>
          </a:p>
          <a:p>
            <a:r>
              <a:rPr lang="en-US" altLang="zh-CN" dirty="0" smtClean="0"/>
              <a:t>         3.3.2</a:t>
            </a:r>
            <a:r>
              <a:rPr lang="zh-CN" altLang="en-US" dirty="0" smtClean="0"/>
              <a:t>、数据隔离；</a:t>
            </a:r>
            <a:endParaRPr lang="en-US" altLang="zh-CN" dirty="0" smtClean="0"/>
          </a:p>
          <a:p>
            <a:r>
              <a:rPr lang="en-US" altLang="zh-CN" dirty="0" smtClean="0"/>
              <a:t>         3.3.3</a:t>
            </a:r>
            <a:r>
              <a:rPr lang="zh-CN" altLang="en-US" dirty="0" smtClean="0"/>
              <a:t>、业务隔离。</a:t>
            </a:r>
            <a:endParaRPr lang="en-US" altLang="zh-CN" dirty="0" smtClean="0"/>
          </a:p>
        </p:txBody>
      </p:sp>
      <p:pic>
        <p:nvPicPr>
          <p:cNvPr id="14338" name="Picture 2" descr="https://static001.geekbang.org/resource/image/b6/1f/b62bd8bbdc2d2cded2df8adb857bf01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779992"/>
            <a:ext cx="4953000" cy="3855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064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流量削峰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965200"/>
            <a:ext cx="11391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、无损方案：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1.1</a:t>
            </a:r>
            <a:r>
              <a:rPr lang="zh-CN" altLang="en-US" dirty="0" smtClean="0"/>
              <a:t>、排队；</a:t>
            </a:r>
            <a:endParaRPr lang="en-US" altLang="zh-CN" dirty="0" smtClean="0"/>
          </a:p>
          <a:p>
            <a:r>
              <a:rPr lang="en-US" altLang="zh-CN" dirty="0" smtClean="0"/>
              <a:t>     1.2</a:t>
            </a:r>
            <a:r>
              <a:rPr lang="zh-CN" altLang="en-US" dirty="0" smtClean="0"/>
              <a:t>、答题；</a:t>
            </a:r>
            <a:endParaRPr lang="en-US" altLang="zh-CN" dirty="0" smtClean="0"/>
          </a:p>
          <a:p>
            <a:r>
              <a:rPr lang="en-US" altLang="zh-CN" dirty="0" smtClean="0"/>
              <a:t>     1.3</a:t>
            </a:r>
            <a:r>
              <a:rPr lang="zh-CN" altLang="en-US" dirty="0" smtClean="0"/>
              <a:t>、分层过滤。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、有损方案：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     1.1</a:t>
            </a:r>
            <a:r>
              <a:rPr lang="zh-CN" altLang="en-US" dirty="0" smtClean="0"/>
              <a:t>、限流；</a:t>
            </a:r>
            <a:endParaRPr lang="en-US" altLang="zh-CN" dirty="0" smtClean="0"/>
          </a:p>
          <a:p>
            <a:r>
              <a:rPr lang="en-US" altLang="zh-CN" dirty="0" smtClean="0"/>
              <a:t>     1.2</a:t>
            </a:r>
            <a:r>
              <a:rPr lang="zh-CN" altLang="en-US" dirty="0" smtClean="0"/>
              <a:t>、机器负载。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pic>
        <p:nvPicPr>
          <p:cNvPr id="6146" name="Picture 2" descr="https://pic3.zhimg.com/80/v2-cc7bf5bdb4dd86486ba4999d6a77f9fe_h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0" y="965200"/>
            <a:ext cx="6559550" cy="421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3112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流量削峰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排队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965200"/>
            <a:ext cx="6413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、消息队列；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1.1</a:t>
            </a:r>
            <a:r>
              <a:rPr lang="zh-CN" altLang="en-US" dirty="0" smtClean="0"/>
              <a:t>、目前在生产环境，使用较多的消息队列有</a:t>
            </a:r>
            <a:r>
              <a:rPr lang="en-US" altLang="zh-CN" dirty="0" smtClean="0"/>
              <a:t>ActiveMQ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RabbitMQ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ZeroMQ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MetaMQ</a:t>
            </a:r>
            <a:r>
              <a:rPr lang="zh-CN" altLang="en-US" dirty="0" smtClean="0"/>
              <a:t>，                  </a:t>
            </a:r>
            <a:r>
              <a:rPr lang="en-US" altLang="zh-CN" dirty="0" smtClean="0"/>
              <a:t>	RocketMQ </a:t>
            </a:r>
            <a:r>
              <a:rPr lang="zh-CN" altLang="en-US" dirty="0" smtClean="0"/>
              <a:t>等。  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、利用线程池加锁等待也是一种常用的排队方式；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、先进先出、先进后出等常用的内存排队算法的实现方式；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、把请求序列化到文件中，然后再顺序地读文件（例如基于   </a:t>
            </a:r>
            <a:r>
              <a:rPr lang="en-US" altLang="zh-CN" b="1" dirty="0" smtClean="0"/>
              <a:t>         MySQL binlog </a:t>
            </a:r>
            <a:r>
              <a:rPr lang="zh-CN" altLang="en-US" b="1" dirty="0" smtClean="0"/>
              <a:t>的同步机制）来恢复请求等方式。</a:t>
            </a:r>
            <a:endParaRPr lang="en-US" altLang="zh-CN" b="1" dirty="0" smtClean="0"/>
          </a:p>
        </p:txBody>
      </p:sp>
      <p:pic>
        <p:nvPicPr>
          <p:cNvPr id="12290" name="Picture 2" descr="https://static001.geekbang.org/resource/image/db/d9/db0e4dcd2c66bc5611c4d6adccbb0bd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8400" y="1131054"/>
            <a:ext cx="4279900" cy="4081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064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流量削峰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答题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422400"/>
            <a:ext cx="1139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作用：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、防止秒杀器；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、延缓请求（分散请求）。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pic>
        <p:nvPicPr>
          <p:cNvPr id="4098" name="Picture 2" descr="https://static001.geekbang.org/resource/image/0d/86/0d76780836ed220427a9370fce99f18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8999" y="1752738"/>
            <a:ext cx="7191375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064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流量削峰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分层过滤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1422400"/>
            <a:ext cx="591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原则：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、将动态请求的读数据缓存（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）在 </a:t>
            </a:r>
            <a:r>
              <a:rPr lang="en-US" altLang="zh-CN" b="1" dirty="0" smtClean="0"/>
              <a:t>Web </a:t>
            </a:r>
            <a:r>
              <a:rPr lang="zh-CN" altLang="en-US" b="1" dirty="0" smtClean="0"/>
              <a:t>端，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过滤掉无效的数据读；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、对读数据不做强一致性校验，减少因为一致性校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验产生瓶颈的问题；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、对写数据进行基于时间的合理分片，过滤掉过期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en-US" b="1" dirty="0" smtClean="0"/>
              <a:t>的失效请求；</a:t>
            </a: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、对写请求做限流保护，将超出系统承载能力的请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en-US" b="1" dirty="0" smtClean="0"/>
              <a:t>求过滤掉；</a:t>
            </a: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、对写数据进行强一致性校验，只保留最后有效的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en-US" b="1" dirty="0" smtClean="0"/>
              <a:t>数据。</a:t>
            </a:r>
            <a:endParaRPr lang="en-US" altLang="zh-CN" dirty="0" smtClean="0"/>
          </a:p>
        </p:txBody>
      </p:sp>
      <p:pic>
        <p:nvPicPr>
          <p:cNvPr id="2050" name="Picture 2" descr="https://static001.geekbang.org/resource/image/4a/09/4a5b7e080e7d357986f02ed1fd8b73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0" y="968852"/>
            <a:ext cx="4721224" cy="5031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5136730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流量削峰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限流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/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机器负载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1422400"/>
            <a:ext cx="591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、限流：同一用户请求设置上限等；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、机器负载：超出的链接抛弃等；</a:t>
            </a:r>
            <a:endParaRPr lang="en-US" altLang="zh-CN" dirty="0" smtClean="0"/>
          </a:p>
        </p:txBody>
      </p:sp>
      <p:pic>
        <p:nvPicPr>
          <p:cNvPr id="59394" name="Picture 2" descr="http://dl2.iteye.com/upload/attachment/0118/1458/a47da2f7-a1a7-312f-9555-72352f2c788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8301" y="779992"/>
            <a:ext cx="5473699" cy="540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6508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高并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发设计思路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900" y="1079500"/>
            <a:ext cx="10795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/>
          </a:p>
          <a:p>
            <a:r>
              <a:rPr lang="zh-CN" altLang="en-US" b="1" dirty="0" smtClean="0"/>
              <a:t>一、高</a:t>
            </a:r>
            <a:r>
              <a:rPr lang="zh-CN" altLang="en-US" b="1" dirty="0" smtClean="0"/>
              <a:t>可</a:t>
            </a:r>
            <a:r>
              <a:rPr lang="zh-CN" altLang="en-US" b="1" dirty="0" smtClean="0"/>
              <a:t>用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dirty="0" smtClean="0"/>
              <a:t>       整</a:t>
            </a:r>
            <a:r>
              <a:rPr lang="zh-CN" altLang="en-US" dirty="0" smtClean="0"/>
              <a:t>个系统架构要满足高可用，流量符合预期时肯定要稳定，就是超出预期时也同样不能掉链子，你</a:t>
            </a:r>
            <a:r>
              <a:rPr lang="zh-CN" altLang="en-US" dirty="0" smtClean="0"/>
              <a:t>要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保证</a:t>
            </a:r>
            <a:r>
              <a:rPr lang="zh-CN" altLang="en-US" dirty="0" smtClean="0"/>
              <a:t>秒杀活动顺利完成，即秒杀商品顺利地卖出去，这个是最基本的前提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PlanB</a:t>
            </a:r>
            <a:r>
              <a:rPr lang="zh-CN" altLang="en-US" dirty="0" smtClean="0"/>
              <a:t>兜</a:t>
            </a:r>
            <a:r>
              <a:rPr lang="zh-CN" altLang="en-US" dirty="0" smtClean="0"/>
              <a:t>底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二、一</a:t>
            </a:r>
            <a:r>
              <a:rPr lang="zh-CN" altLang="en-US" b="1" dirty="0" smtClean="0"/>
              <a:t>致</a:t>
            </a:r>
            <a:r>
              <a:rPr lang="zh-CN" altLang="en-US" b="1" dirty="0" smtClean="0"/>
              <a:t>性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dirty="0" smtClean="0"/>
              <a:t>       秒杀中商品减库存的实现方式同样关键。拍下减库存，付款减库存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预扣等。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三、高</a:t>
            </a:r>
            <a:r>
              <a:rPr lang="zh-CN" altLang="en-US" b="1" dirty="0" smtClean="0"/>
              <a:t>性</a:t>
            </a:r>
            <a:r>
              <a:rPr lang="zh-CN" altLang="en-US" b="1" dirty="0" smtClean="0"/>
              <a:t>能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dirty="0" smtClean="0"/>
              <a:t>       大</a:t>
            </a:r>
            <a:r>
              <a:rPr lang="zh-CN" altLang="en-US" dirty="0" smtClean="0"/>
              <a:t>量的并发读和并发</a:t>
            </a:r>
            <a:r>
              <a:rPr lang="zh-CN" altLang="en-US" dirty="0" smtClean="0"/>
              <a:t>写、动</a:t>
            </a:r>
            <a:r>
              <a:rPr lang="zh-CN" altLang="en-US" dirty="0" smtClean="0"/>
              <a:t>静分离方</a:t>
            </a:r>
            <a:r>
              <a:rPr lang="zh-CN" altLang="en-US" dirty="0" smtClean="0"/>
              <a:t>案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热</a:t>
            </a:r>
            <a:r>
              <a:rPr lang="zh-CN" altLang="en-US" dirty="0" smtClean="0"/>
              <a:t>点的发现与隔</a:t>
            </a:r>
            <a:r>
              <a:rPr lang="zh-CN" altLang="en-US" dirty="0" smtClean="0"/>
              <a:t>离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请</a:t>
            </a:r>
            <a:r>
              <a:rPr lang="zh-CN" altLang="en-US" dirty="0" smtClean="0"/>
              <a:t>求的削峰与分层过</a:t>
            </a:r>
            <a:r>
              <a:rPr lang="zh-CN" altLang="en-US" dirty="0" smtClean="0"/>
              <a:t>滤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服</a:t>
            </a:r>
            <a:r>
              <a:rPr lang="zh-CN" altLang="en-US" dirty="0" smtClean="0"/>
              <a:t>务端的极致优</a:t>
            </a:r>
            <a:r>
              <a:rPr lang="zh-CN" altLang="en-US" dirty="0" smtClean="0"/>
              <a:t>化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064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流量削峰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-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机器负载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1422400"/>
            <a:ext cx="591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原则：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、将动态请求的读数据缓存（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）在 </a:t>
            </a:r>
            <a:r>
              <a:rPr lang="en-US" altLang="zh-CN" b="1" dirty="0" smtClean="0"/>
              <a:t>Web </a:t>
            </a:r>
            <a:r>
              <a:rPr lang="zh-CN" altLang="en-US" b="1" dirty="0" smtClean="0"/>
              <a:t>端，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过滤掉无效的数据读；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、对读数据不做强一致性校验，减少因为一致性校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验产生瓶颈的问题；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、对写数据进行基于时间的合理分片，过滤掉过期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en-US" b="1" dirty="0" smtClean="0"/>
              <a:t>的失效请求；</a:t>
            </a: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、对写请求做限流保护，将超出系统承载能力的请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en-US" b="1" dirty="0" smtClean="0"/>
              <a:t>求过滤掉；</a:t>
            </a: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、对写数据进行强一致性校验，只保留最后有效的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r>
              <a:rPr lang="zh-CN" altLang="en-US" b="1" dirty="0" smtClean="0"/>
              <a:t>数据。</a:t>
            </a:r>
            <a:endParaRPr lang="en-US" altLang="zh-CN" dirty="0" smtClean="0"/>
          </a:p>
        </p:txBody>
      </p:sp>
      <p:pic>
        <p:nvPicPr>
          <p:cNvPr id="2050" name="Picture 2" descr="https://static001.geekbang.org/resource/image/4a/09/4a5b7e080e7d357986f02ed1fd8b73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100" y="968852"/>
            <a:ext cx="4721224" cy="5031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064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分库分表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/nginx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333500"/>
            <a:ext cx="11391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分库分表</a:t>
            </a:r>
            <a:r>
              <a:rPr lang="en-US" altLang="zh-CN" b="1" dirty="0" smtClean="0"/>
              <a:t>/nginx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、数据库分库分表</a:t>
            </a:r>
            <a:r>
              <a:rPr lang="en-US" altLang="zh-CN" b="1" dirty="0" smtClean="0"/>
              <a:t>-mycat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nignx</a:t>
            </a:r>
            <a:r>
              <a:rPr lang="zh-CN" altLang="en-US" b="1" dirty="0" smtClean="0"/>
              <a:t>水平扩展。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安全优化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1397000"/>
            <a:ext cx="385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、隐藏高并发（秒杀）地址；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。。。。。。。。。。。。。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1571" y="59885"/>
            <a:ext cx="10092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结语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2976" y="2127924"/>
            <a:ext cx="4132890" cy="212365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宋体" charset="-122"/>
              </a:rPr>
              <a:t>Thank you</a:t>
            </a:r>
            <a:endParaRPr lang="en-US" altLang="zh-CN" sz="6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8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7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架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构原则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500" y="965200"/>
            <a:ext cx="10795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一、数</a:t>
            </a:r>
            <a:r>
              <a:rPr lang="zh-CN" altLang="en-US" b="1" dirty="0" smtClean="0"/>
              <a:t>据要尽量</a:t>
            </a:r>
            <a:r>
              <a:rPr lang="zh-CN" altLang="en-US" b="1" dirty="0" smtClean="0"/>
              <a:t>少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      </a:t>
            </a:r>
            <a:r>
              <a:rPr lang="zh-CN" altLang="en-US" sz="1600" dirty="0" smtClean="0"/>
              <a:t>首</a:t>
            </a:r>
            <a:r>
              <a:rPr lang="zh-CN" altLang="en-US" sz="1600" dirty="0" smtClean="0"/>
              <a:t>先是指用户请求的数据能少就</a:t>
            </a:r>
            <a:r>
              <a:rPr lang="zh-CN" altLang="en-US" sz="1600" dirty="0" smtClean="0"/>
              <a:t>少，这</a:t>
            </a:r>
            <a:r>
              <a:rPr lang="zh-CN" altLang="en-US" sz="1600" dirty="0" smtClean="0"/>
              <a:t>些数据在网络上传输需要时</a:t>
            </a:r>
            <a:r>
              <a:rPr lang="zh-CN" altLang="en-US" sz="1600" dirty="0" smtClean="0"/>
              <a:t>间，服</a:t>
            </a:r>
            <a:r>
              <a:rPr lang="zh-CN" altLang="en-US" sz="1600" dirty="0" smtClean="0"/>
              <a:t>务器在写网络时通常都要做压缩和字符编码，这些都非常消耗 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，要</a:t>
            </a:r>
            <a:r>
              <a:rPr lang="zh-CN" altLang="en-US" sz="1600" dirty="0" smtClean="0"/>
              <a:t>求系统依赖的数据能少就</a:t>
            </a:r>
            <a:r>
              <a:rPr lang="zh-CN" altLang="en-US" sz="1600" dirty="0" smtClean="0"/>
              <a:t>少，调</a:t>
            </a:r>
            <a:r>
              <a:rPr lang="zh-CN" altLang="en-US" sz="1600" dirty="0" smtClean="0"/>
              <a:t>用其他服务会涉及数据的序列化和反序列化，而这也是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的一大杀手，同样也会增加延时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b="1" dirty="0" smtClean="0"/>
              <a:t>二、请</a:t>
            </a:r>
            <a:r>
              <a:rPr lang="zh-CN" altLang="en-US" b="1" dirty="0" smtClean="0"/>
              <a:t>求数要尽量</a:t>
            </a:r>
            <a:r>
              <a:rPr lang="zh-CN" altLang="en-US" b="1" dirty="0" smtClean="0"/>
              <a:t>少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      </a:t>
            </a:r>
            <a:r>
              <a:rPr lang="zh-CN" altLang="en-US" sz="1600" dirty="0" smtClean="0"/>
              <a:t>尽</a:t>
            </a:r>
            <a:r>
              <a:rPr lang="zh-CN" altLang="en-US" sz="1600" dirty="0" smtClean="0"/>
              <a:t>量减少静态资源请求</a:t>
            </a:r>
            <a:r>
              <a:rPr lang="zh-CN" altLang="en-US" sz="1600" dirty="0" smtClean="0"/>
              <a:t>数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b="1" dirty="0" smtClean="0"/>
              <a:t>三、路</a:t>
            </a:r>
            <a:r>
              <a:rPr lang="zh-CN" altLang="en-US" b="1" dirty="0" smtClean="0"/>
              <a:t>径要尽量</a:t>
            </a:r>
            <a:r>
              <a:rPr lang="zh-CN" altLang="en-US" b="1" dirty="0" smtClean="0"/>
              <a:t>短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       </a:t>
            </a:r>
            <a:r>
              <a:rPr lang="zh-CN" altLang="en-US" sz="1600" dirty="0" smtClean="0"/>
              <a:t>就</a:t>
            </a:r>
            <a:r>
              <a:rPr lang="zh-CN" altLang="en-US" sz="1600" dirty="0" smtClean="0"/>
              <a:t>是用户发出请求到返回数据这个过程中，需求经过的中间的节点数</a:t>
            </a:r>
            <a:r>
              <a:rPr lang="zh-CN" altLang="en-US" sz="1600" dirty="0" smtClean="0"/>
              <a:t>。减</a:t>
            </a:r>
            <a:r>
              <a:rPr lang="zh-CN" altLang="en-US" sz="1600" dirty="0" smtClean="0"/>
              <a:t>少中间节点可以减少数据的序列化与反序列</a:t>
            </a:r>
            <a:r>
              <a:rPr lang="zh-CN" altLang="en-US" sz="1600" dirty="0" smtClean="0"/>
              <a:t>化可</a:t>
            </a:r>
            <a:r>
              <a:rPr lang="zh-CN" altLang="en-US" sz="1600" dirty="0" smtClean="0"/>
              <a:t>以减少网络传输耗</a:t>
            </a:r>
            <a:r>
              <a:rPr lang="zh-CN" altLang="en-US" sz="1600" dirty="0" smtClean="0"/>
              <a:t>时，要</a:t>
            </a:r>
            <a:r>
              <a:rPr lang="zh-CN" altLang="en-US" sz="1600" dirty="0" smtClean="0"/>
              <a:t>缩短访问路径有一种办法，就是多个相互强依赖的应用合并部署在一起，把远程过程调用（</a:t>
            </a:r>
            <a:r>
              <a:rPr lang="en-US" altLang="zh-CN" sz="1600" dirty="0" smtClean="0"/>
              <a:t>RPC</a:t>
            </a:r>
            <a:r>
              <a:rPr lang="zh-CN" altLang="en-US" sz="1600" dirty="0" smtClean="0"/>
              <a:t>）变成 </a:t>
            </a:r>
            <a:r>
              <a:rPr lang="en-US" altLang="zh-CN" sz="1600" dirty="0" smtClean="0"/>
              <a:t>JVM </a:t>
            </a:r>
            <a:r>
              <a:rPr lang="zh-CN" altLang="en-US" sz="1600" dirty="0" smtClean="0"/>
              <a:t>内部之间的方法调</a:t>
            </a:r>
            <a:r>
              <a:rPr lang="zh-CN" altLang="en-US" sz="1600" dirty="0" smtClean="0"/>
              <a:t>用。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b="1" dirty="0" smtClean="0"/>
              <a:t>四、依</a:t>
            </a:r>
            <a:r>
              <a:rPr lang="zh-CN" altLang="en-US" b="1" dirty="0" smtClean="0"/>
              <a:t>赖要尽量</a:t>
            </a:r>
            <a:r>
              <a:rPr lang="zh-CN" altLang="en-US" b="1" dirty="0" smtClean="0"/>
              <a:t>少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      </a:t>
            </a:r>
            <a:r>
              <a:rPr lang="zh-CN" altLang="en-US" sz="1600" dirty="0" smtClean="0"/>
              <a:t>系</a:t>
            </a:r>
            <a:r>
              <a:rPr lang="zh-CN" altLang="en-US" sz="1600" dirty="0" smtClean="0"/>
              <a:t>统进行分级，依赖弱</a:t>
            </a:r>
            <a:r>
              <a:rPr lang="zh-CN" altLang="en-US" sz="1600" dirty="0" smtClean="0"/>
              <a:t>化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b="1" dirty="0" smtClean="0"/>
              <a:t>五、以</a:t>
            </a:r>
            <a:r>
              <a:rPr lang="zh-CN" altLang="en-US" b="1" dirty="0" smtClean="0"/>
              <a:t>及不要有单点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优化方向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1295400"/>
            <a:ext cx="504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一、页面优化（静态资源）；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二、接口优化；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三、安全优化。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pic>
        <p:nvPicPr>
          <p:cNvPr id="24578" name="Picture 2" descr="https://static001.geekbang.org/resource/image/ba/3d/ba65c2b4e2a2bae28192e1d456131f3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1765" y="779992"/>
            <a:ext cx="3233736" cy="5570008"/>
          </a:xfrm>
          <a:prstGeom prst="rect">
            <a:avLst/>
          </a:prstGeom>
          <a:noFill/>
        </p:spPr>
      </p:pic>
      <p:pic>
        <p:nvPicPr>
          <p:cNvPr id="24580" name="Picture 4" descr="https://static001.geekbang.org/resource/image/50/65/5010fe68abebec4ed71e87147c0ee66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3301" y="779992"/>
            <a:ext cx="4838698" cy="5227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页面优化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295400"/>
            <a:ext cx="113918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、页面缓存，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缓存，对象缓存；（页面可以缓存到浏览器端）</a:t>
            </a:r>
            <a:endParaRPr lang="en-US" altLang="zh-CN" b="1" dirty="0" smtClean="0"/>
          </a:p>
          <a:p>
            <a:r>
              <a:rPr lang="en-US" altLang="zh-CN" b="1" dirty="0" smtClean="0"/>
              <a:t>     </a:t>
            </a:r>
            <a:endParaRPr lang="zh-CN" altLang="en-US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 、页面静态化，前后端分离；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、静态资源优化；（</a:t>
            </a:r>
            <a:r>
              <a:rPr lang="en-US" altLang="zh-CN" b="1" dirty="0" smtClean="0"/>
              <a:t>Tengine</a:t>
            </a:r>
            <a:r>
              <a:rPr lang="zh-CN" altLang="en-US" b="1" dirty="0" smtClean="0"/>
              <a:t>及其他静态资源优化技术需要了解）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CDN</a:t>
            </a:r>
            <a:r>
              <a:rPr lang="zh-CN" altLang="en-US" b="1" dirty="0" smtClean="0"/>
              <a:t>优化。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。。。。。。。。。。。。。。。。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静态资源优化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1295400"/>
            <a:ext cx="11391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静态资源优化有两个作用（</a:t>
            </a:r>
            <a:r>
              <a:rPr lang="en-US" altLang="zh-CN" b="1" dirty="0" smtClean="0"/>
              <a:t>Tengine</a:t>
            </a:r>
            <a:r>
              <a:rPr lang="zh-CN" altLang="en-US" b="1" dirty="0" smtClean="0"/>
              <a:t>及其他静态资源优化技术需要了解）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js/css</a:t>
            </a:r>
            <a:r>
              <a:rPr lang="zh-CN" altLang="en-US" dirty="0" smtClean="0"/>
              <a:t>压缩，减少流量；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、多个</a:t>
            </a:r>
            <a:r>
              <a:rPr lang="en-US" altLang="zh-CN" dirty="0" smtClean="0"/>
              <a:t>js/css</a:t>
            </a:r>
            <a:r>
              <a:rPr lang="zh-CN" altLang="en-US" dirty="0" smtClean="0"/>
              <a:t>组合，减少请求链接；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。。。。。。。。。。。。。。。。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动静分离：数据中是否含有和访问者相关的个性化数据；主要区别就是看页面中输出的数据是否和 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、浏览者、时间、地域相关，以及是否含有 </a:t>
            </a:r>
            <a:r>
              <a:rPr lang="en-US" altLang="zh-CN" b="1" dirty="0" smtClean="0"/>
              <a:t>Cookie </a:t>
            </a:r>
            <a:r>
              <a:rPr lang="zh-CN" altLang="en-US" b="1" dirty="0" smtClean="0"/>
              <a:t>等私密数据。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3071111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动静分离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1" y="1295400"/>
            <a:ext cx="513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动静分离：</a:t>
            </a:r>
            <a:endParaRPr lang="en-US" altLang="zh-CN" b="1" dirty="0" smtClean="0"/>
          </a:p>
          <a:p>
            <a:r>
              <a:rPr lang="en-US" altLang="zh-CN" b="1" dirty="0" smtClean="0"/>
              <a:t>       </a:t>
            </a:r>
            <a:r>
              <a:rPr lang="zh-CN" altLang="en-US" b="1" dirty="0" smtClean="0"/>
              <a:t>动态数据和静态数据的区别：是否含有和访问者相关的个性化数据；主要区别就是看页面中输出的数据是否和 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、浏览者、时间、地域相关，以及是否含有 </a:t>
            </a:r>
            <a:r>
              <a:rPr lang="en-US" altLang="zh-CN" b="1" dirty="0" smtClean="0"/>
              <a:t>Cookie </a:t>
            </a:r>
            <a:r>
              <a:rPr lang="zh-CN" altLang="en-US" b="1" dirty="0" smtClean="0"/>
              <a:t>等私密数据。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、应该把静态数据缓存到离用户最近的地方。常        见的就三种，用户浏览器里、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上或者在服务端的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、静态化改造：直接缓存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连接。</a:t>
            </a:r>
            <a:endParaRPr lang="zh-CN" altLang="en-US" b="1" dirty="0"/>
          </a:p>
        </p:txBody>
      </p:sp>
      <p:pic>
        <p:nvPicPr>
          <p:cNvPr id="47106" name="Picture 2" descr="https://static001.geekbang.org/resource/image/2c/46/2c608715621afc9c95570dce00a8754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0902" y="1651000"/>
            <a:ext cx="6261098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826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动静分离构成方案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5700" y="1854200"/>
            <a:ext cx="659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、实体机单机部署；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、统一 </a:t>
            </a:r>
            <a:r>
              <a:rPr lang="en-US" altLang="zh-CN" b="1" dirty="0" smtClean="0"/>
              <a:t>Cache </a:t>
            </a:r>
            <a:r>
              <a:rPr lang="zh-CN" altLang="en-US" b="1" dirty="0" smtClean="0"/>
              <a:t>层；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、上 </a:t>
            </a:r>
            <a:r>
              <a:rPr lang="en-US" altLang="zh-CN" b="1" dirty="0" smtClean="0"/>
              <a:t>CDN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" y="779992"/>
            <a:ext cx="12191999" cy="60780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81571" y="59885"/>
            <a:ext cx="4082629" cy="6396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kumimoji="1" lang="zh-CN" altLang="en-US" sz="320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动静分离构成方案</a:t>
            </a:r>
            <a:endParaRPr kumimoji="1" lang="zh-CN" altLang="en-US" sz="320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1" y="1003300"/>
            <a:ext cx="5041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、实体机单机部署；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      这种方案是将虚拟机改为实体机，以增大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的容量，并且采用了一致性 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分组的方式来提升命中率。这里将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分成若干组，是希望能达到命中率和访问热点的平衡。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分组越少，缓存的命中率肯定就会越高，但短板是也会使单个商品集中在一个分组中，容易导致 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被击穿，所以我们应该适当增加多个相同的分组，来平衡访问热点和命中率的问题。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pic>
        <p:nvPicPr>
          <p:cNvPr id="53250" name="Picture 2" descr="https://static001.geekbang.org/resource/image/4e/8a/4e4f0b0e5b83deaccb8cc49ad40f1a8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4200" y="779992"/>
            <a:ext cx="6527800" cy="5220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969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2376</Words>
  <Application>Microsoft Office PowerPoint</Application>
  <PresentationFormat>自定义</PresentationFormat>
  <Paragraphs>242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高并发学习分享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Java微服务问题定位技术</dc:title>
  <dc:creator>Microsoft Office 用户</dc:creator>
  <cp:lastModifiedBy>xbany</cp:lastModifiedBy>
  <cp:revision>635</cp:revision>
  <dcterms:created xsi:type="dcterms:W3CDTF">2017-11-27T16:22:32Z</dcterms:created>
  <dcterms:modified xsi:type="dcterms:W3CDTF">2019-03-07T16:07:02Z</dcterms:modified>
</cp:coreProperties>
</file>