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charts/chart3.xml" ContentType="application/vnd.openxmlformats-officedocument.drawingml.chart+xml"/>
  <Override PartName="/ppt/notesSlides/notesSlide21.xml" ContentType="application/vnd.openxmlformats-officedocument.presentationml.notesSlide+xml"/>
  <Override PartName="/ppt/charts/chart4.xml" ContentType="application/vnd.openxmlformats-officedocument.drawingml.chart+xml"/>
  <Override PartName="/ppt/notesSlides/notesSlide22.xml" ContentType="application/vnd.openxmlformats-officedocument.presentationml.notesSlide+xml"/>
  <Override PartName="/ppt/charts/chart5.xml" ContentType="application/vnd.openxmlformats-officedocument.drawingml.chart+xml"/>
  <Override PartName="/ppt/notesSlides/notesSlide23.xml" ContentType="application/vnd.openxmlformats-officedocument.presentationml.notesSlide+xml"/>
  <Override PartName="/ppt/charts/chart6.xml" ContentType="application/vnd.openxmlformats-officedocument.drawingml.chart+xml"/>
  <Override PartName="/ppt/notesSlides/notesSlide24.xml" ContentType="application/vnd.openxmlformats-officedocument.presentationml.notesSlide+xml"/>
  <Override PartName="/ppt/charts/chart7.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Lst>
  <p:notesMasterIdLst>
    <p:notesMasterId r:id="rId39"/>
  </p:notesMasterIdLst>
  <p:handoutMasterIdLst>
    <p:handoutMasterId r:id="rId40"/>
  </p:handoutMasterIdLst>
  <p:sldIdLst>
    <p:sldId id="302" r:id="rId2"/>
    <p:sldId id="413" r:id="rId3"/>
    <p:sldId id="418" r:id="rId4"/>
    <p:sldId id="419" r:id="rId5"/>
    <p:sldId id="414" r:id="rId6"/>
    <p:sldId id="421" r:id="rId7"/>
    <p:sldId id="422" r:id="rId8"/>
    <p:sldId id="423" r:id="rId9"/>
    <p:sldId id="424" r:id="rId10"/>
    <p:sldId id="425" r:id="rId11"/>
    <p:sldId id="415" r:id="rId12"/>
    <p:sldId id="416" r:id="rId13"/>
    <p:sldId id="417" r:id="rId14"/>
    <p:sldId id="420" r:id="rId15"/>
    <p:sldId id="261" r:id="rId16"/>
    <p:sldId id="301" r:id="rId17"/>
    <p:sldId id="296" r:id="rId18"/>
    <p:sldId id="305" r:id="rId19"/>
    <p:sldId id="303" r:id="rId20"/>
    <p:sldId id="304" r:id="rId21"/>
    <p:sldId id="291" r:id="rId22"/>
    <p:sldId id="406" r:id="rId23"/>
    <p:sldId id="407" r:id="rId24"/>
    <p:sldId id="408" r:id="rId25"/>
    <p:sldId id="409" r:id="rId26"/>
    <p:sldId id="410" r:id="rId27"/>
    <p:sldId id="411" r:id="rId28"/>
    <p:sldId id="412" r:id="rId29"/>
    <p:sldId id="403" r:id="rId30"/>
    <p:sldId id="404" r:id="rId31"/>
    <p:sldId id="405" r:id="rId32"/>
    <p:sldId id="297" r:id="rId33"/>
    <p:sldId id="298" r:id="rId34"/>
    <p:sldId id="394" r:id="rId35"/>
    <p:sldId id="395" r:id="rId36"/>
    <p:sldId id="399" r:id="rId37"/>
    <p:sldId id="369" r:id="rId38"/>
  </p:sldIdLst>
  <p:sldSz cx="9144000" cy="6858000" type="screen4x3"/>
  <p:notesSz cx="6858000" cy="9144000"/>
  <p:custDataLst>
    <p:tags r:id="rId41"/>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71655" autoAdjust="0"/>
  </p:normalViewPr>
  <p:slideViewPr>
    <p:cSldViewPr>
      <p:cViewPr varScale="1">
        <p:scale>
          <a:sx n="65" d="100"/>
          <a:sy n="65" d="100"/>
        </p:scale>
        <p:origin x="-2220" y="-102"/>
      </p:cViewPr>
      <p:guideLst>
        <p:guide orient="horz" pos="2159"/>
        <p:guide orient="horz" pos="3888"/>
        <p:guide orient="horz" pos="192"/>
        <p:guide orient="horz" pos="768"/>
        <p:guide pos="2882"/>
        <p:guide pos="240"/>
        <p:guide pos="552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0"/>
          <c:order val="0"/>
          <c:tx>
            <c:strRef>
              <c:f>Sheet1!$B$1</c:f>
              <c:strCache>
                <c:ptCount val="1"/>
                <c:pt idx="0">
                  <c:v>East</c:v>
                </c:pt>
              </c:strCache>
            </c:strRef>
          </c:tx>
          <c:invertIfNegative val="0"/>
          <c:cat>
            <c:strRef>
              <c:f>Sheet1!$A$2:$A$5</c:f>
              <c:strCache>
                <c:ptCount val="4"/>
                <c:pt idx="0">
                  <c:v>1st Qtr</c:v>
                </c:pt>
                <c:pt idx="1">
                  <c:v>2nd Qtr</c:v>
                </c:pt>
                <c:pt idx="2">
                  <c:v>3rd Qtr</c:v>
                </c:pt>
                <c:pt idx="3">
                  <c:v>4th Qtr</c:v>
                </c:pt>
              </c:strCache>
            </c:strRef>
          </c:cat>
          <c:val>
            <c:numRef>
              <c:f>Sheet1!$B$2:$B$5</c:f>
              <c:numCache>
                <c:formatCode>General</c:formatCode>
                <c:ptCount val="4"/>
                <c:pt idx="0">
                  <c:v>20.399999999999999</c:v>
                </c:pt>
                <c:pt idx="1">
                  <c:v>27.4</c:v>
                </c:pt>
                <c:pt idx="2">
                  <c:v>90</c:v>
                </c:pt>
                <c:pt idx="3">
                  <c:v>20.399999999999999</c:v>
                </c:pt>
              </c:numCache>
            </c:numRef>
          </c:val>
        </c:ser>
        <c:ser>
          <c:idx val="1"/>
          <c:order val="1"/>
          <c:tx>
            <c:strRef>
              <c:f>Sheet1!$C$1</c:f>
              <c:strCache>
                <c:ptCount val="1"/>
                <c:pt idx="0">
                  <c:v>West</c:v>
                </c:pt>
              </c:strCache>
            </c:strRef>
          </c:tx>
          <c:invertIfNegative val="0"/>
          <c:cat>
            <c:strRef>
              <c:f>Sheet1!$A$2:$A$5</c:f>
              <c:strCache>
                <c:ptCount val="4"/>
                <c:pt idx="0">
                  <c:v>1st Qtr</c:v>
                </c:pt>
                <c:pt idx="1">
                  <c:v>2nd Qtr</c:v>
                </c:pt>
                <c:pt idx="2">
                  <c:v>3rd Qtr</c:v>
                </c:pt>
                <c:pt idx="3">
                  <c:v>4th Qtr</c:v>
                </c:pt>
              </c:strCache>
            </c:strRef>
          </c:cat>
          <c:val>
            <c:numRef>
              <c:f>Sheet1!$C$2:$C$5</c:f>
              <c:numCache>
                <c:formatCode>General</c:formatCode>
                <c:ptCount val="4"/>
                <c:pt idx="0">
                  <c:v>30.6</c:v>
                </c:pt>
                <c:pt idx="1">
                  <c:v>38.6</c:v>
                </c:pt>
                <c:pt idx="2">
                  <c:v>34.6</c:v>
                </c:pt>
                <c:pt idx="3">
                  <c:v>31.6</c:v>
                </c:pt>
              </c:numCache>
            </c:numRef>
          </c:val>
        </c:ser>
        <c:ser>
          <c:idx val="2"/>
          <c:order val="2"/>
          <c:tx>
            <c:strRef>
              <c:f>Sheet1!$D$1</c:f>
              <c:strCache>
                <c:ptCount val="1"/>
                <c:pt idx="0">
                  <c:v>North</c:v>
                </c:pt>
              </c:strCache>
            </c:strRef>
          </c:tx>
          <c:invertIfNegative val="0"/>
          <c:cat>
            <c:strRef>
              <c:f>Sheet1!$A$2:$A$5</c:f>
              <c:strCache>
                <c:ptCount val="4"/>
                <c:pt idx="0">
                  <c:v>1st Qtr</c:v>
                </c:pt>
                <c:pt idx="1">
                  <c:v>2nd Qtr</c:v>
                </c:pt>
                <c:pt idx="2">
                  <c:v>3rd Qtr</c:v>
                </c:pt>
                <c:pt idx="3">
                  <c:v>4th Qtr</c:v>
                </c:pt>
              </c:strCache>
            </c:strRef>
          </c:cat>
          <c:val>
            <c:numRef>
              <c:f>Sheet1!$D$2:$D$5</c:f>
              <c:numCache>
                <c:formatCode>General</c:formatCode>
                <c:ptCount val="4"/>
                <c:pt idx="0">
                  <c:v>45.9</c:v>
                </c:pt>
                <c:pt idx="1">
                  <c:v>46.9</c:v>
                </c:pt>
                <c:pt idx="2">
                  <c:v>45</c:v>
                </c:pt>
                <c:pt idx="3">
                  <c:v>43.9</c:v>
                </c:pt>
              </c:numCache>
            </c:numRef>
          </c:val>
        </c:ser>
        <c:ser>
          <c:idx val="3"/>
          <c:order val="3"/>
          <c:tx>
            <c:strRef>
              <c:f>Sheet1!$E$1</c:f>
              <c:strCache>
                <c:ptCount val="1"/>
                <c:pt idx="0">
                  <c:v>South</c:v>
                </c:pt>
              </c:strCache>
            </c:strRef>
          </c:tx>
          <c:invertIfNegative val="0"/>
          <c:cat>
            <c:strRef>
              <c:f>Sheet1!$A$2:$A$5</c:f>
              <c:strCache>
                <c:ptCount val="4"/>
                <c:pt idx="0">
                  <c:v>1st Qtr</c:v>
                </c:pt>
                <c:pt idx="1">
                  <c:v>2nd Qtr</c:v>
                </c:pt>
                <c:pt idx="2">
                  <c:v>3rd Qtr</c:v>
                </c:pt>
                <c:pt idx="3">
                  <c:v>4th Qtr</c:v>
                </c:pt>
              </c:strCache>
            </c:strRef>
          </c:cat>
          <c:val>
            <c:numRef>
              <c:f>Sheet1!$E$2:$E$5</c:f>
              <c:numCache>
                <c:formatCode>General</c:formatCode>
                <c:ptCount val="4"/>
                <c:pt idx="0">
                  <c:v>35</c:v>
                </c:pt>
                <c:pt idx="1">
                  <c:v>20</c:v>
                </c:pt>
                <c:pt idx="2">
                  <c:v>60</c:v>
                </c:pt>
                <c:pt idx="3">
                  <c:v>12</c:v>
                </c:pt>
              </c:numCache>
            </c:numRef>
          </c:val>
        </c:ser>
        <c:ser>
          <c:idx val="4"/>
          <c:order val="4"/>
          <c:tx>
            <c:strRef>
              <c:f>Sheet1!$F$1</c:f>
              <c:strCache>
                <c:ptCount val="1"/>
                <c:pt idx="0">
                  <c:v>Northeast</c:v>
                </c:pt>
              </c:strCache>
            </c:strRef>
          </c:tx>
          <c:invertIfNegative val="0"/>
          <c:cat>
            <c:strRef>
              <c:f>Sheet1!$A$2:$A$5</c:f>
              <c:strCache>
                <c:ptCount val="4"/>
                <c:pt idx="0">
                  <c:v>1st Qtr</c:v>
                </c:pt>
                <c:pt idx="1">
                  <c:v>2nd Qtr</c:v>
                </c:pt>
                <c:pt idx="2">
                  <c:v>3rd Qtr</c:v>
                </c:pt>
                <c:pt idx="3">
                  <c:v>4th Qtr</c:v>
                </c:pt>
              </c:strCache>
            </c:strRef>
          </c:cat>
          <c:val>
            <c:numRef>
              <c:f>Sheet1!$F$2:$F$5</c:f>
              <c:numCache>
                <c:formatCode>General</c:formatCode>
                <c:ptCount val="4"/>
                <c:pt idx="0">
                  <c:v>20.399999999999999</c:v>
                </c:pt>
                <c:pt idx="1">
                  <c:v>27.4</c:v>
                </c:pt>
                <c:pt idx="2">
                  <c:v>90</c:v>
                </c:pt>
                <c:pt idx="3">
                  <c:v>20.399999999999999</c:v>
                </c:pt>
              </c:numCache>
            </c:numRef>
          </c:val>
        </c:ser>
        <c:ser>
          <c:idx val="5"/>
          <c:order val="5"/>
          <c:tx>
            <c:strRef>
              <c:f>Sheet1!$G$1</c:f>
              <c:strCache>
                <c:ptCount val="1"/>
                <c:pt idx="0">
                  <c:v>Southwest</c:v>
                </c:pt>
              </c:strCache>
            </c:strRef>
          </c:tx>
          <c:invertIfNegative val="0"/>
          <c:cat>
            <c:strRef>
              <c:f>Sheet1!$A$2:$A$5</c:f>
              <c:strCache>
                <c:ptCount val="4"/>
                <c:pt idx="0">
                  <c:v>1st Qtr</c:v>
                </c:pt>
                <c:pt idx="1">
                  <c:v>2nd Qtr</c:v>
                </c:pt>
                <c:pt idx="2">
                  <c:v>3rd Qtr</c:v>
                </c:pt>
                <c:pt idx="3">
                  <c:v>4th Qtr</c:v>
                </c:pt>
              </c:strCache>
            </c:strRef>
          </c:cat>
          <c:val>
            <c:numRef>
              <c:f>Sheet1!$G$2:$G$5</c:f>
              <c:numCache>
                <c:formatCode>General</c:formatCode>
                <c:ptCount val="4"/>
                <c:pt idx="0">
                  <c:v>30.6</c:v>
                </c:pt>
                <c:pt idx="1">
                  <c:v>38.6</c:v>
                </c:pt>
                <c:pt idx="2">
                  <c:v>34.6</c:v>
                </c:pt>
                <c:pt idx="3">
                  <c:v>31.6</c:v>
                </c:pt>
              </c:numCache>
            </c:numRef>
          </c:val>
        </c:ser>
        <c:dLbls>
          <c:showLegendKey val="0"/>
          <c:showVal val="0"/>
          <c:showCatName val="0"/>
          <c:showSerName val="0"/>
          <c:showPercent val="0"/>
          <c:showBubbleSize val="0"/>
        </c:dLbls>
        <c:gapWidth val="150"/>
        <c:axId val="64226816"/>
        <c:axId val="64228352"/>
      </c:barChart>
      <c:catAx>
        <c:axId val="64226816"/>
        <c:scaling>
          <c:orientation val="minMax"/>
        </c:scaling>
        <c:delete val="0"/>
        <c:axPos val="b"/>
        <c:majorTickMark val="none"/>
        <c:minorTickMark val="none"/>
        <c:tickLblPos val="nextTo"/>
        <c:crossAx val="64228352"/>
        <c:crosses val="autoZero"/>
        <c:auto val="1"/>
        <c:lblAlgn val="ctr"/>
        <c:lblOffset val="100"/>
        <c:noMultiLvlLbl val="0"/>
      </c:catAx>
      <c:valAx>
        <c:axId val="64228352"/>
        <c:scaling>
          <c:orientation val="minMax"/>
        </c:scaling>
        <c:delete val="0"/>
        <c:axPos val="l"/>
        <c:majorGridlines/>
        <c:numFmt formatCode="General" sourceLinked="1"/>
        <c:majorTickMark val="none"/>
        <c:minorTickMark val="none"/>
        <c:tickLblPos val="nextTo"/>
        <c:spPr>
          <a:ln>
            <a:noFill/>
          </a:ln>
        </c:spPr>
        <c:crossAx val="64226816"/>
        <c:crosses val="autoZero"/>
        <c:crossBetween val="between"/>
        <c:majorUnit val="20"/>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bar"/>
        <c:grouping val="clustered"/>
        <c:varyColors val="0"/>
        <c:ser>
          <c:idx val="0"/>
          <c:order val="0"/>
          <c:tx>
            <c:strRef>
              <c:f>Sheet1!$B$1</c:f>
              <c:strCache>
                <c:ptCount val="1"/>
                <c:pt idx="0">
                  <c:v>East</c:v>
                </c:pt>
              </c:strCache>
            </c:strRef>
          </c:tx>
          <c:invertIfNegative val="0"/>
          <c:cat>
            <c:strRef>
              <c:f>Sheet1!$A$2:$A$5</c:f>
              <c:strCache>
                <c:ptCount val="4"/>
                <c:pt idx="0">
                  <c:v>1st Qtr</c:v>
                </c:pt>
                <c:pt idx="1">
                  <c:v>2nd Qtr</c:v>
                </c:pt>
                <c:pt idx="2">
                  <c:v>3rd Qtr</c:v>
                </c:pt>
                <c:pt idx="3">
                  <c:v>4th Qtr</c:v>
                </c:pt>
              </c:strCache>
            </c:strRef>
          </c:cat>
          <c:val>
            <c:numRef>
              <c:f>Sheet1!$B$2:$B$5</c:f>
              <c:numCache>
                <c:formatCode>General</c:formatCode>
                <c:ptCount val="4"/>
                <c:pt idx="0">
                  <c:v>20.399999999999999</c:v>
                </c:pt>
                <c:pt idx="1">
                  <c:v>27.4</c:v>
                </c:pt>
                <c:pt idx="2">
                  <c:v>90</c:v>
                </c:pt>
                <c:pt idx="3">
                  <c:v>20.399999999999999</c:v>
                </c:pt>
              </c:numCache>
            </c:numRef>
          </c:val>
        </c:ser>
        <c:ser>
          <c:idx val="1"/>
          <c:order val="1"/>
          <c:tx>
            <c:strRef>
              <c:f>Sheet1!$C$1</c:f>
              <c:strCache>
                <c:ptCount val="1"/>
                <c:pt idx="0">
                  <c:v>West</c:v>
                </c:pt>
              </c:strCache>
            </c:strRef>
          </c:tx>
          <c:invertIfNegative val="0"/>
          <c:cat>
            <c:strRef>
              <c:f>Sheet1!$A$2:$A$5</c:f>
              <c:strCache>
                <c:ptCount val="4"/>
                <c:pt idx="0">
                  <c:v>1st Qtr</c:v>
                </c:pt>
                <c:pt idx="1">
                  <c:v>2nd Qtr</c:v>
                </c:pt>
                <c:pt idx="2">
                  <c:v>3rd Qtr</c:v>
                </c:pt>
                <c:pt idx="3">
                  <c:v>4th Qtr</c:v>
                </c:pt>
              </c:strCache>
            </c:strRef>
          </c:cat>
          <c:val>
            <c:numRef>
              <c:f>Sheet1!$C$2:$C$5</c:f>
              <c:numCache>
                <c:formatCode>General</c:formatCode>
                <c:ptCount val="4"/>
                <c:pt idx="0">
                  <c:v>30.6</c:v>
                </c:pt>
                <c:pt idx="1">
                  <c:v>38.6</c:v>
                </c:pt>
                <c:pt idx="2">
                  <c:v>34.6</c:v>
                </c:pt>
                <c:pt idx="3">
                  <c:v>31.6</c:v>
                </c:pt>
              </c:numCache>
            </c:numRef>
          </c:val>
        </c:ser>
        <c:ser>
          <c:idx val="2"/>
          <c:order val="2"/>
          <c:tx>
            <c:strRef>
              <c:f>Sheet1!$D$1</c:f>
              <c:strCache>
                <c:ptCount val="1"/>
                <c:pt idx="0">
                  <c:v>North</c:v>
                </c:pt>
              </c:strCache>
            </c:strRef>
          </c:tx>
          <c:invertIfNegative val="0"/>
          <c:cat>
            <c:strRef>
              <c:f>Sheet1!$A$2:$A$5</c:f>
              <c:strCache>
                <c:ptCount val="4"/>
                <c:pt idx="0">
                  <c:v>1st Qtr</c:v>
                </c:pt>
                <c:pt idx="1">
                  <c:v>2nd Qtr</c:v>
                </c:pt>
                <c:pt idx="2">
                  <c:v>3rd Qtr</c:v>
                </c:pt>
                <c:pt idx="3">
                  <c:v>4th Qtr</c:v>
                </c:pt>
              </c:strCache>
            </c:strRef>
          </c:cat>
          <c:val>
            <c:numRef>
              <c:f>Sheet1!$D$2:$D$5</c:f>
              <c:numCache>
                <c:formatCode>General</c:formatCode>
                <c:ptCount val="4"/>
                <c:pt idx="0">
                  <c:v>45.9</c:v>
                </c:pt>
                <c:pt idx="1">
                  <c:v>46.9</c:v>
                </c:pt>
                <c:pt idx="2">
                  <c:v>45</c:v>
                </c:pt>
                <c:pt idx="3">
                  <c:v>43.9</c:v>
                </c:pt>
              </c:numCache>
            </c:numRef>
          </c:val>
        </c:ser>
        <c:ser>
          <c:idx val="3"/>
          <c:order val="3"/>
          <c:tx>
            <c:strRef>
              <c:f>Sheet1!$E$1</c:f>
              <c:strCache>
                <c:ptCount val="1"/>
                <c:pt idx="0">
                  <c:v>South</c:v>
                </c:pt>
              </c:strCache>
            </c:strRef>
          </c:tx>
          <c:invertIfNegative val="0"/>
          <c:cat>
            <c:strRef>
              <c:f>Sheet1!$A$2:$A$5</c:f>
              <c:strCache>
                <c:ptCount val="4"/>
                <c:pt idx="0">
                  <c:v>1st Qtr</c:v>
                </c:pt>
                <c:pt idx="1">
                  <c:v>2nd Qtr</c:v>
                </c:pt>
                <c:pt idx="2">
                  <c:v>3rd Qtr</c:v>
                </c:pt>
                <c:pt idx="3">
                  <c:v>4th Qtr</c:v>
                </c:pt>
              </c:strCache>
            </c:strRef>
          </c:cat>
          <c:val>
            <c:numRef>
              <c:f>Sheet1!$E$2:$E$5</c:f>
              <c:numCache>
                <c:formatCode>General</c:formatCode>
                <c:ptCount val="4"/>
                <c:pt idx="0">
                  <c:v>35</c:v>
                </c:pt>
                <c:pt idx="1">
                  <c:v>20</c:v>
                </c:pt>
                <c:pt idx="2">
                  <c:v>60</c:v>
                </c:pt>
                <c:pt idx="3">
                  <c:v>12</c:v>
                </c:pt>
              </c:numCache>
            </c:numRef>
          </c:val>
        </c:ser>
        <c:dLbls>
          <c:showLegendKey val="0"/>
          <c:showVal val="0"/>
          <c:showCatName val="0"/>
          <c:showSerName val="0"/>
          <c:showPercent val="0"/>
          <c:showBubbleSize val="0"/>
        </c:dLbls>
        <c:gapWidth val="150"/>
        <c:axId val="114758016"/>
        <c:axId val="114759552"/>
      </c:barChart>
      <c:catAx>
        <c:axId val="114758016"/>
        <c:scaling>
          <c:orientation val="minMax"/>
        </c:scaling>
        <c:delete val="0"/>
        <c:axPos val="l"/>
        <c:majorTickMark val="none"/>
        <c:minorTickMark val="none"/>
        <c:tickLblPos val="nextTo"/>
        <c:crossAx val="114759552"/>
        <c:crosses val="autoZero"/>
        <c:auto val="1"/>
        <c:lblAlgn val="ctr"/>
        <c:lblOffset val="100"/>
        <c:noMultiLvlLbl val="0"/>
      </c:catAx>
      <c:valAx>
        <c:axId val="114759552"/>
        <c:scaling>
          <c:orientation val="minMax"/>
        </c:scaling>
        <c:delete val="0"/>
        <c:axPos val="b"/>
        <c:majorGridlines/>
        <c:numFmt formatCode="General" sourceLinked="1"/>
        <c:majorTickMark val="none"/>
        <c:minorTickMark val="none"/>
        <c:tickLblPos val="nextTo"/>
        <c:spPr>
          <a:ln>
            <a:noFill/>
          </a:ln>
        </c:spPr>
        <c:crossAx val="11475801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0.26314578859460747"/>
          <c:y val="0.12307692307692369"/>
          <c:w val="0.43181818181818393"/>
          <c:h val="0.73076923076923073"/>
        </c:manualLayout>
      </c:layout>
      <c:pieChart>
        <c:varyColors val="1"/>
        <c:ser>
          <c:idx val="0"/>
          <c:order val="0"/>
          <c:tx>
            <c:strRef>
              <c:f>Sheet1!$B$1</c:f>
              <c:strCache>
                <c:ptCount val="1"/>
                <c:pt idx="0">
                  <c:v>Column1</c:v>
                </c:pt>
              </c:strCache>
            </c:strRef>
          </c:tx>
          <c:dLbls>
            <c:txPr>
              <a:bodyPr/>
              <a:lstStyle/>
              <a:p>
                <a:pPr>
                  <a:defRPr b="1">
                    <a:solidFill>
                      <a:schemeClr val="bg1"/>
                    </a:solidFill>
                  </a:defRPr>
                </a:pPr>
                <a:endParaRPr lang="en-US"/>
              </a:p>
            </c:txPr>
            <c:dLblPos val="inEnd"/>
            <c:showLegendKey val="0"/>
            <c:showVal val="0"/>
            <c:showCatName val="0"/>
            <c:showSerName val="0"/>
            <c:showPercent val="1"/>
            <c:showBubbleSize val="0"/>
            <c:showLeaderLines val="0"/>
          </c:dLbls>
          <c:cat>
            <c:strRef>
              <c:f>Sheet1!$A$2:$A$5</c:f>
              <c:strCache>
                <c:ptCount val="4"/>
                <c:pt idx="0">
                  <c:v>East</c:v>
                </c:pt>
                <c:pt idx="1">
                  <c:v>West</c:v>
                </c:pt>
                <c:pt idx="2">
                  <c:v>North</c:v>
                </c:pt>
                <c:pt idx="3">
                  <c:v>South</c:v>
                </c:pt>
              </c:strCache>
            </c:strRef>
          </c:cat>
          <c:val>
            <c:numRef>
              <c:f>Sheet1!$B$2:$B$5</c:f>
              <c:numCache>
                <c:formatCode>General</c:formatCode>
                <c:ptCount val="4"/>
                <c:pt idx="0">
                  <c:v>10</c:v>
                </c:pt>
                <c:pt idx="1">
                  <c:v>30</c:v>
                </c:pt>
                <c:pt idx="2">
                  <c:v>40</c:v>
                </c:pt>
                <c:pt idx="3">
                  <c:v>20</c:v>
                </c:pt>
              </c:numCache>
            </c:numRef>
          </c:val>
        </c:ser>
        <c:dLbls>
          <c:showLegendKey val="0"/>
          <c:showVal val="0"/>
          <c:showCatName val="0"/>
          <c:showSerName val="0"/>
          <c:showPercent val="0"/>
          <c:showBubbleSize val="0"/>
          <c:showLeaderLines val="0"/>
        </c:dLbls>
        <c:firstSliceAng val="0"/>
      </c:pieChart>
    </c:plotArea>
    <c:legend>
      <c:legendPos val="r"/>
      <c:overlay val="0"/>
    </c:legend>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lineChart>
        <c:grouping val="standard"/>
        <c:varyColors val="0"/>
        <c:ser>
          <c:idx val="0"/>
          <c:order val="0"/>
          <c:tx>
            <c:strRef>
              <c:f>Sheet1!$B$1</c:f>
              <c:strCache>
                <c:ptCount val="1"/>
                <c:pt idx="0">
                  <c:v>East</c:v>
                </c:pt>
              </c:strCache>
            </c:strRef>
          </c:tx>
          <c:marker>
            <c:symbol val="diamond"/>
            <c:size val="9"/>
          </c:marker>
          <c:cat>
            <c:strRef>
              <c:f>Sheet1!$A$2:$A$5</c:f>
              <c:strCache>
                <c:ptCount val="4"/>
                <c:pt idx="0">
                  <c:v>1st Qtr</c:v>
                </c:pt>
                <c:pt idx="1">
                  <c:v>2nd Qtr</c:v>
                </c:pt>
                <c:pt idx="2">
                  <c:v>3rd Qtr</c:v>
                </c:pt>
                <c:pt idx="3">
                  <c:v>4th Qtr</c:v>
                </c:pt>
              </c:strCache>
            </c:strRef>
          </c:cat>
          <c:val>
            <c:numRef>
              <c:f>Sheet1!$B$2:$B$5</c:f>
              <c:numCache>
                <c:formatCode>General</c:formatCode>
                <c:ptCount val="4"/>
                <c:pt idx="0">
                  <c:v>38</c:v>
                </c:pt>
                <c:pt idx="1">
                  <c:v>40</c:v>
                </c:pt>
                <c:pt idx="2">
                  <c:v>48</c:v>
                </c:pt>
                <c:pt idx="3">
                  <c:v>39</c:v>
                </c:pt>
              </c:numCache>
            </c:numRef>
          </c:val>
          <c:smooth val="0"/>
        </c:ser>
        <c:ser>
          <c:idx val="1"/>
          <c:order val="1"/>
          <c:tx>
            <c:strRef>
              <c:f>Sheet1!$C$1</c:f>
              <c:strCache>
                <c:ptCount val="1"/>
                <c:pt idx="0">
                  <c:v>West</c:v>
                </c:pt>
              </c:strCache>
            </c:strRef>
          </c:tx>
          <c:marker>
            <c:symbol val="square"/>
            <c:size val="7"/>
          </c:marker>
          <c:cat>
            <c:strRef>
              <c:f>Sheet1!$A$2:$A$5</c:f>
              <c:strCache>
                <c:ptCount val="4"/>
                <c:pt idx="0">
                  <c:v>1st Qtr</c:v>
                </c:pt>
                <c:pt idx="1">
                  <c:v>2nd Qtr</c:v>
                </c:pt>
                <c:pt idx="2">
                  <c:v>3rd Qtr</c:v>
                </c:pt>
                <c:pt idx="3">
                  <c:v>4th Qtr</c:v>
                </c:pt>
              </c:strCache>
            </c:strRef>
          </c:cat>
          <c:val>
            <c:numRef>
              <c:f>Sheet1!$C$2:$C$5</c:f>
              <c:numCache>
                <c:formatCode>General</c:formatCode>
                <c:ptCount val="4"/>
                <c:pt idx="0">
                  <c:v>30.6</c:v>
                </c:pt>
                <c:pt idx="1">
                  <c:v>25</c:v>
                </c:pt>
                <c:pt idx="2">
                  <c:v>34.6</c:v>
                </c:pt>
                <c:pt idx="3">
                  <c:v>31.6</c:v>
                </c:pt>
              </c:numCache>
            </c:numRef>
          </c:val>
          <c:smooth val="0"/>
        </c:ser>
        <c:ser>
          <c:idx val="2"/>
          <c:order val="2"/>
          <c:tx>
            <c:strRef>
              <c:f>Sheet1!$D$1</c:f>
              <c:strCache>
                <c:ptCount val="1"/>
                <c:pt idx="0">
                  <c:v>North</c:v>
                </c:pt>
              </c:strCache>
            </c:strRef>
          </c:tx>
          <c:marker>
            <c:symbol val="triangle"/>
            <c:size val="7"/>
          </c:marker>
          <c:cat>
            <c:strRef>
              <c:f>Sheet1!$A$2:$A$5</c:f>
              <c:strCache>
                <c:ptCount val="4"/>
                <c:pt idx="0">
                  <c:v>1st Qtr</c:v>
                </c:pt>
                <c:pt idx="1">
                  <c:v>2nd Qtr</c:v>
                </c:pt>
                <c:pt idx="2">
                  <c:v>3rd Qtr</c:v>
                </c:pt>
                <c:pt idx="3">
                  <c:v>4th Qtr</c:v>
                </c:pt>
              </c:strCache>
            </c:strRef>
          </c:cat>
          <c:val>
            <c:numRef>
              <c:f>Sheet1!$D$2:$D$5</c:f>
              <c:numCache>
                <c:formatCode>General</c:formatCode>
                <c:ptCount val="4"/>
                <c:pt idx="0">
                  <c:v>60</c:v>
                </c:pt>
                <c:pt idx="1">
                  <c:v>70</c:v>
                </c:pt>
                <c:pt idx="2">
                  <c:v>55</c:v>
                </c:pt>
                <c:pt idx="3">
                  <c:v>60</c:v>
                </c:pt>
              </c:numCache>
            </c:numRef>
          </c:val>
          <c:smooth val="0"/>
        </c:ser>
        <c:ser>
          <c:idx val="3"/>
          <c:order val="3"/>
          <c:tx>
            <c:strRef>
              <c:f>Sheet1!$E$1</c:f>
              <c:strCache>
                <c:ptCount val="1"/>
                <c:pt idx="0">
                  <c:v>South</c:v>
                </c:pt>
              </c:strCache>
            </c:strRef>
          </c:tx>
          <c:marker>
            <c:symbol val="circle"/>
            <c:size val="7"/>
          </c:marker>
          <c:cat>
            <c:strRef>
              <c:f>Sheet1!$A$2:$A$5</c:f>
              <c:strCache>
                <c:ptCount val="4"/>
                <c:pt idx="0">
                  <c:v>1st Qtr</c:v>
                </c:pt>
                <c:pt idx="1">
                  <c:v>2nd Qtr</c:v>
                </c:pt>
                <c:pt idx="2">
                  <c:v>3rd Qtr</c:v>
                </c:pt>
                <c:pt idx="3">
                  <c:v>4th Qtr</c:v>
                </c:pt>
              </c:strCache>
            </c:strRef>
          </c:cat>
          <c:val>
            <c:numRef>
              <c:f>Sheet1!$E$2:$E$5</c:f>
              <c:numCache>
                <c:formatCode>General</c:formatCode>
                <c:ptCount val="4"/>
                <c:pt idx="0">
                  <c:v>6</c:v>
                </c:pt>
                <c:pt idx="1">
                  <c:v>20</c:v>
                </c:pt>
                <c:pt idx="2">
                  <c:v>10</c:v>
                </c:pt>
                <c:pt idx="3">
                  <c:v>15</c:v>
                </c:pt>
              </c:numCache>
            </c:numRef>
          </c:val>
          <c:smooth val="0"/>
        </c:ser>
        <c:dLbls>
          <c:showLegendKey val="0"/>
          <c:showVal val="0"/>
          <c:showCatName val="0"/>
          <c:showSerName val="0"/>
          <c:showPercent val="0"/>
          <c:showBubbleSize val="0"/>
        </c:dLbls>
        <c:marker val="1"/>
        <c:smooth val="0"/>
        <c:axId val="115229824"/>
        <c:axId val="115231360"/>
      </c:lineChart>
      <c:catAx>
        <c:axId val="115229824"/>
        <c:scaling>
          <c:orientation val="minMax"/>
        </c:scaling>
        <c:delete val="0"/>
        <c:axPos val="b"/>
        <c:majorTickMark val="none"/>
        <c:minorTickMark val="none"/>
        <c:tickLblPos val="nextTo"/>
        <c:crossAx val="115231360"/>
        <c:crosses val="autoZero"/>
        <c:auto val="1"/>
        <c:lblAlgn val="ctr"/>
        <c:lblOffset val="100"/>
        <c:noMultiLvlLbl val="0"/>
      </c:catAx>
      <c:valAx>
        <c:axId val="115231360"/>
        <c:scaling>
          <c:orientation val="minMax"/>
        </c:scaling>
        <c:delete val="0"/>
        <c:axPos val="l"/>
        <c:majorGridlines/>
        <c:numFmt formatCode="General" sourceLinked="1"/>
        <c:majorTickMark val="none"/>
        <c:minorTickMark val="none"/>
        <c:tickLblPos val="nextTo"/>
        <c:spPr>
          <a:ln>
            <a:noFill/>
          </a:ln>
        </c:spPr>
        <c:crossAx val="115229824"/>
        <c:crosses val="autoZero"/>
        <c:crossBetween val="between"/>
        <c:majorUnit val="20"/>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stacked"/>
        <c:varyColors val="0"/>
        <c:ser>
          <c:idx val="0"/>
          <c:order val="0"/>
          <c:tx>
            <c:strRef>
              <c:f>Sheet1!$B$1</c:f>
              <c:strCache>
                <c:ptCount val="1"/>
                <c:pt idx="0">
                  <c:v>East</c:v>
                </c:pt>
              </c:strCache>
            </c:strRef>
          </c:tx>
          <c:invertIfNegative val="0"/>
          <c:cat>
            <c:strRef>
              <c:f>Sheet1!$A$2:$A$5</c:f>
              <c:strCache>
                <c:ptCount val="4"/>
                <c:pt idx="0">
                  <c:v>1st Qtr</c:v>
                </c:pt>
                <c:pt idx="1">
                  <c:v>2nd Qtr</c:v>
                </c:pt>
                <c:pt idx="2">
                  <c:v>3rd Qtr</c:v>
                </c:pt>
                <c:pt idx="3">
                  <c:v>4th Qtr</c:v>
                </c:pt>
              </c:strCache>
            </c:strRef>
          </c:cat>
          <c:val>
            <c:numRef>
              <c:f>Sheet1!$B$2:$B$5</c:f>
              <c:numCache>
                <c:formatCode>General</c:formatCode>
                <c:ptCount val="4"/>
                <c:pt idx="0">
                  <c:v>20.399999999999999</c:v>
                </c:pt>
                <c:pt idx="1">
                  <c:v>27.4</c:v>
                </c:pt>
                <c:pt idx="2">
                  <c:v>90</c:v>
                </c:pt>
                <c:pt idx="3">
                  <c:v>20.399999999999999</c:v>
                </c:pt>
              </c:numCache>
            </c:numRef>
          </c:val>
        </c:ser>
        <c:ser>
          <c:idx val="1"/>
          <c:order val="1"/>
          <c:tx>
            <c:strRef>
              <c:f>Sheet1!$C$1</c:f>
              <c:strCache>
                <c:ptCount val="1"/>
                <c:pt idx="0">
                  <c:v>West</c:v>
                </c:pt>
              </c:strCache>
            </c:strRef>
          </c:tx>
          <c:invertIfNegative val="0"/>
          <c:cat>
            <c:strRef>
              <c:f>Sheet1!$A$2:$A$5</c:f>
              <c:strCache>
                <c:ptCount val="4"/>
                <c:pt idx="0">
                  <c:v>1st Qtr</c:v>
                </c:pt>
                <c:pt idx="1">
                  <c:v>2nd Qtr</c:v>
                </c:pt>
                <c:pt idx="2">
                  <c:v>3rd Qtr</c:v>
                </c:pt>
                <c:pt idx="3">
                  <c:v>4th Qtr</c:v>
                </c:pt>
              </c:strCache>
            </c:strRef>
          </c:cat>
          <c:val>
            <c:numRef>
              <c:f>Sheet1!$C$2:$C$5</c:f>
              <c:numCache>
                <c:formatCode>General</c:formatCode>
                <c:ptCount val="4"/>
                <c:pt idx="0">
                  <c:v>30.6</c:v>
                </c:pt>
                <c:pt idx="1">
                  <c:v>38.6</c:v>
                </c:pt>
                <c:pt idx="2">
                  <c:v>34.6</c:v>
                </c:pt>
                <c:pt idx="3">
                  <c:v>31.6</c:v>
                </c:pt>
              </c:numCache>
            </c:numRef>
          </c:val>
        </c:ser>
        <c:ser>
          <c:idx val="2"/>
          <c:order val="2"/>
          <c:tx>
            <c:strRef>
              <c:f>Sheet1!$D$1</c:f>
              <c:strCache>
                <c:ptCount val="1"/>
                <c:pt idx="0">
                  <c:v>North</c:v>
                </c:pt>
              </c:strCache>
            </c:strRef>
          </c:tx>
          <c:invertIfNegative val="0"/>
          <c:cat>
            <c:strRef>
              <c:f>Sheet1!$A$2:$A$5</c:f>
              <c:strCache>
                <c:ptCount val="4"/>
                <c:pt idx="0">
                  <c:v>1st Qtr</c:v>
                </c:pt>
                <c:pt idx="1">
                  <c:v>2nd Qtr</c:v>
                </c:pt>
                <c:pt idx="2">
                  <c:v>3rd Qtr</c:v>
                </c:pt>
                <c:pt idx="3">
                  <c:v>4th Qtr</c:v>
                </c:pt>
              </c:strCache>
            </c:strRef>
          </c:cat>
          <c:val>
            <c:numRef>
              <c:f>Sheet1!$D$2:$D$5</c:f>
              <c:numCache>
                <c:formatCode>General</c:formatCode>
                <c:ptCount val="4"/>
                <c:pt idx="0">
                  <c:v>45.9</c:v>
                </c:pt>
                <c:pt idx="1">
                  <c:v>46.9</c:v>
                </c:pt>
                <c:pt idx="2">
                  <c:v>45</c:v>
                </c:pt>
                <c:pt idx="3">
                  <c:v>43.9</c:v>
                </c:pt>
              </c:numCache>
            </c:numRef>
          </c:val>
        </c:ser>
        <c:dLbls>
          <c:showLegendKey val="0"/>
          <c:showVal val="0"/>
          <c:showCatName val="0"/>
          <c:showSerName val="0"/>
          <c:showPercent val="0"/>
          <c:showBubbleSize val="0"/>
        </c:dLbls>
        <c:gapWidth val="150"/>
        <c:overlap val="100"/>
        <c:axId val="114953600"/>
        <c:axId val="114959488"/>
      </c:barChart>
      <c:catAx>
        <c:axId val="114953600"/>
        <c:scaling>
          <c:orientation val="minMax"/>
        </c:scaling>
        <c:delete val="0"/>
        <c:axPos val="b"/>
        <c:majorTickMark val="none"/>
        <c:minorTickMark val="none"/>
        <c:tickLblPos val="nextTo"/>
        <c:txPr>
          <a:bodyPr/>
          <a:lstStyle/>
          <a:p>
            <a:pPr>
              <a:defRPr>
                <a:solidFill>
                  <a:schemeClr val="tx1"/>
                </a:solidFill>
              </a:defRPr>
            </a:pPr>
            <a:endParaRPr lang="en-US"/>
          </a:p>
        </c:txPr>
        <c:crossAx val="114959488"/>
        <c:crosses val="autoZero"/>
        <c:auto val="1"/>
        <c:lblAlgn val="ctr"/>
        <c:lblOffset val="100"/>
        <c:noMultiLvlLbl val="0"/>
      </c:catAx>
      <c:valAx>
        <c:axId val="114959488"/>
        <c:scaling>
          <c:orientation val="minMax"/>
          <c:max val="200"/>
        </c:scaling>
        <c:delete val="0"/>
        <c:axPos val="l"/>
        <c:majorGridlines/>
        <c:numFmt formatCode="General" sourceLinked="1"/>
        <c:majorTickMark val="none"/>
        <c:minorTickMark val="none"/>
        <c:tickLblPos val="nextTo"/>
        <c:spPr>
          <a:ln>
            <a:noFill/>
          </a:ln>
        </c:spPr>
        <c:txPr>
          <a:bodyPr/>
          <a:lstStyle/>
          <a:p>
            <a:pPr>
              <a:defRPr>
                <a:solidFill>
                  <a:schemeClr val="tx1"/>
                </a:solidFill>
              </a:defRPr>
            </a:pPr>
            <a:endParaRPr lang="en-US"/>
          </a:p>
        </c:txPr>
        <c:crossAx val="114953600"/>
        <c:crosses val="autoZero"/>
        <c:crossBetween val="between"/>
        <c:majorUnit val="40"/>
      </c:valAx>
    </c:plotArea>
    <c:legend>
      <c:legendPos val="r"/>
      <c:overlay val="0"/>
      <c:txPr>
        <a:bodyPr/>
        <a:lstStyle/>
        <a:p>
          <a:pPr>
            <a:defRPr>
              <a:solidFill>
                <a:schemeClr val="tx1"/>
              </a:soli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0"/>
          <c:order val="0"/>
          <c:tx>
            <c:strRef>
              <c:f>Sheet1!$B$1</c:f>
              <c:strCache>
                <c:ptCount val="1"/>
                <c:pt idx="0">
                  <c:v>East</c:v>
                </c:pt>
              </c:strCache>
            </c:strRef>
          </c:tx>
          <c:invertIfNegative val="0"/>
          <c:cat>
            <c:strRef>
              <c:f>Sheet1!$A$2:$A$5</c:f>
              <c:strCache>
                <c:ptCount val="4"/>
                <c:pt idx="0">
                  <c:v>1st Qtr</c:v>
                </c:pt>
                <c:pt idx="1">
                  <c:v>2nd Qtr</c:v>
                </c:pt>
                <c:pt idx="2">
                  <c:v>3rd Qtr</c:v>
                </c:pt>
                <c:pt idx="3">
                  <c:v>4th Qtr</c:v>
                </c:pt>
              </c:strCache>
            </c:strRef>
          </c:cat>
          <c:val>
            <c:numRef>
              <c:f>Sheet1!$B$2:$B$5</c:f>
              <c:numCache>
                <c:formatCode>General</c:formatCode>
                <c:ptCount val="4"/>
                <c:pt idx="0">
                  <c:v>20.399999999999999</c:v>
                </c:pt>
                <c:pt idx="1">
                  <c:v>27.4</c:v>
                </c:pt>
                <c:pt idx="2">
                  <c:v>90</c:v>
                </c:pt>
                <c:pt idx="3">
                  <c:v>20.399999999999999</c:v>
                </c:pt>
              </c:numCache>
            </c:numRef>
          </c:val>
        </c:ser>
        <c:ser>
          <c:idx val="1"/>
          <c:order val="1"/>
          <c:tx>
            <c:strRef>
              <c:f>Sheet1!$C$1</c:f>
              <c:strCache>
                <c:ptCount val="1"/>
                <c:pt idx="0">
                  <c:v>North</c:v>
                </c:pt>
              </c:strCache>
            </c:strRef>
          </c:tx>
          <c:invertIfNegative val="0"/>
          <c:cat>
            <c:strRef>
              <c:f>Sheet1!$A$2:$A$5</c:f>
              <c:strCache>
                <c:ptCount val="4"/>
                <c:pt idx="0">
                  <c:v>1st Qtr</c:v>
                </c:pt>
                <c:pt idx="1">
                  <c:v>2nd Qtr</c:v>
                </c:pt>
                <c:pt idx="2">
                  <c:v>3rd Qtr</c:v>
                </c:pt>
                <c:pt idx="3">
                  <c:v>4th Qtr</c:v>
                </c:pt>
              </c:strCache>
            </c:strRef>
          </c:cat>
          <c:val>
            <c:numRef>
              <c:f>Sheet1!$C$2:$C$5</c:f>
              <c:numCache>
                <c:formatCode>General</c:formatCode>
                <c:ptCount val="4"/>
                <c:pt idx="0">
                  <c:v>45.9</c:v>
                </c:pt>
                <c:pt idx="1">
                  <c:v>46.9</c:v>
                </c:pt>
                <c:pt idx="2">
                  <c:v>45</c:v>
                </c:pt>
                <c:pt idx="3">
                  <c:v>43.9</c:v>
                </c:pt>
              </c:numCache>
            </c:numRef>
          </c:val>
        </c:ser>
        <c:dLbls>
          <c:showLegendKey val="0"/>
          <c:showVal val="0"/>
          <c:showCatName val="0"/>
          <c:showSerName val="0"/>
          <c:showPercent val="0"/>
          <c:showBubbleSize val="0"/>
        </c:dLbls>
        <c:gapWidth val="150"/>
        <c:axId val="115001600"/>
        <c:axId val="115007488"/>
      </c:barChart>
      <c:lineChart>
        <c:grouping val="standard"/>
        <c:varyColors val="0"/>
        <c:ser>
          <c:idx val="2"/>
          <c:order val="2"/>
          <c:tx>
            <c:strRef>
              <c:f>Sheet1!$D$1</c:f>
              <c:strCache>
                <c:ptCount val="1"/>
                <c:pt idx="0">
                  <c:v>West</c:v>
                </c:pt>
              </c:strCache>
            </c:strRef>
          </c:tx>
          <c:cat>
            <c:strRef>
              <c:f>Sheet1!$A$2:$A$5</c:f>
              <c:strCache>
                <c:ptCount val="4"/>
                <c:pt idx="0">
                  <c:v>1st Qtr</c:v>
                </c:pt>
                <c:pt idx="1">
                  <c:v>2nd Qtr</c:v>
                </c:pt>
                <c:pt idx="2">
                  <c:v>3rd Qtr</c:v>
                </c:pt>
                <c:pt idx="3">
                  <c:v>4th Qtr</c:v>
                </c:pt>
              </c:strCache>
            </c:strRef>
          </c:cat>
          <c:val>
            <c:numRef>
              <c:f>Sheet1!$D$2:$D$5</c:f>
              <c:numCache>
                <c:formatCode>General</c:formatCode>
                <c:ptCount val="4"/>
                <c:pt idx="0">
                  <c:v>30.6</c:v>
                </c:pt>
                <c:pt idx="1">
                  <c:v>38.6</c:v>
                </c:pt>
                <c:pt idx="2">
                  <c:v>34.6</c:v>
                </c:pt>
                <c:pt idx="3">
                  <c:v>31.6</c:v>
                </c:pt>
              </c:numCache>
            </c:numRef>
          </c:val>
          <c:smooth val="0"/>
        </c:ser>
        <c:dLbls>
          <c:showLegendKey val="0"/>
          <c:showVal val="0"/>
          <c:showCatName val="0"/>
          <c:showSerName val="0"/>
          <c:showPercent val="0"/>
          <c:showBubbleSize val="0"/>
        </c:dLbls>
        <c:marker val="1"/>
        <c:smooth val="0"/>
        <c:axId val="115001600"/>
        <c:axId val="115007488"/>
      </c:lineChart>
      <c:catAx>
        <c:axId val="115001600"/>
        <c:scaling>
          <c:orientation val="minMax"/>
        </c:scaling>
        <c:delete val="0"/>
        <c:axPos val="b"/>
        <c:majorTickMark val="none"/>
        <c:minorTickMark val="none"/>
        <c:tickLblPos val="nextTo"/>
        <c:crossAx val="115007488"/>
        <c:crosses val="autoZero"/>
        <c:auto val="1"/>
        <c:lblAlgn val="ctr"/>
        <c:lblOffset val="100"/>
        <c:noMultiLvlLbl val="0"/>
      </c:catAx>
      <c:valAx>
        <c:axId val="115007488"/>
        <c:scaling>
          <c:orientation val="minMax"/>
        </c:scaling>
        <c:delete val="0"/>
        <c:axPos val="l"/>
        <c:majorGridlines/>
        <c:numFmt formatCode="General" sourceLinked="1"/>
        <c:majorTickMark val="none"/>
        <c:minorTickMark val="none"/>
        <c:tickLblPos val="nextTo"/>
        <c:spPr>
          <a:ln>
            <a:noFill/>
          </a:ln>
        </c:spPr>
        <c:crossAx val="115001600"/>
        <c:crosses val="autoZero"/>
        <c:crossBetween val="between"/>
        <c:majorUnit val="20"/>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manualLayout>
          <c:layoutTarget val="inner"/>
          <c:xMode val="edge"/>
          <c:yMode val="edge"/>
          <c:x val="7.6630040563111429E-2"/>
          <c:y val="4.0993539269129832E-2"/>
          <c:w val="0.72288391791935103"/>
          <c:h val="0.85669452856854933"/>
        </c:manualLayout>
      </c:layout>
      <c:barChart>
        <c:barDir val="col"/>
        <c:grouping val="clustered"/>
        <c:varyColors val="0"/>
        <c:ser>
          <c:idx val="0"/>
          <c:order val="0"/>
          <c:tx>
            <c:strRef>
              <c:f>Sheet1!$B$1</c:f>
              <c:strCache>
                <c:ptCount val="1"/>
                <c:pt idx="0">
                  <c:v>East</c:v>
                </c:pt>
              </c:strCache>
            </c:strRef>
          </c:tx>
          <c:invertIfNegative val="0"/>
          <c:cat>
            <c:strRef>
              <c:f>Sheet1!$A$2:$A$5</c:f>
              <c:strCache>
                <c:ptCount val="4"/>
                <c:pt idx="0">
                  <c:v>1st Qtr</c:v>
                </c:pt>
                <c:pt idx="1">
                  <c:v>2nd Qtr</c:v>
                </c:pt>
                <c:pt idx="2">
                  <c:v>3rd Qtr</c:v>
                </c:pt>
                <c:pt idx="3">
                  <c:v>4th Qtr</c:v>
                </c:pt>
              </c:strCache>
            </c:strRef>
          </c:cat>
          <c:val>
            <c:numRef>
              <c:f>Sheet1!$B$2:$B$5</c:f>
              <c:numCache>
                <c:formatCode>General</c:formatCode>
                <c:ptCount val="4"/>
                <c:pt idx="0">
                  <c:v>20.399999999999999</c:v>
                </c:pt>
                <c:pt idx="1">
                  <c:v>27.4</c:v>
                </c:pt>
                <c:pt idx="2">
                  <c:v>90</c:v>
                </c:pt>
                <c:pt idx="3">
                  <c:v>20.399999999999999</c:v>
                </c:pt>
              </c:numCache>
            </c:numRef>
          </c:val>
        </c:ser>
        <c:ser>
          <c:idx val="1"/>
          <c:order val="1"/>
          <c:tx>
            <c:strRef>
              <c:f>Sheet1!$C$1</c:f>
              <c:strCache>
                <c:ptCount val="1"/>
                <c:pt idx="0">
                  <c:v>North</c:v>
                </c:pt>
              </c:strCache>
            </c:strRef>
          </c:tx>
          <c:invertIfNegative val="0"/>
          <c:cat>
            <c:strRef>
              <c:f>Sheet1!$A$2:$A$5</c:f>
              <c:strCache>
                <c:ptCount val="4"/>
                <c:pt idx="0">
                  <c:v>1st Qtr</c:v>
                </c:pt>
                <c:pt idx="1">
                  <c:v>2nd Qtr</c:v>
                </c:pt>
                <c:pt idx="2">
                  <c:v>3rd Qtr</c:v>
                </c:pt>
                <c:pt idx="3">
                  <c:v>4th Qtr</c:v>
                </c:pt>
              </c:strCache>
            </c:strRef>
          </c:cat>
          <c:val>
            <c:numRef>
              <c:f>Sheet1!$C$2:$C$5</c:f>
              <c:numCache>
                <c:formatCode>General</c:formatCode>
                <c:ptCount val="4"/>
                <c:pt idx="0">
                  <c:v>45.9</c:v>
                </c:pt>
                <c:pt idx="1">
                  <c:v>46.9</c:v>
                </c:pt>
                <c:pt idx="2">
                  <c:v>45</c:v>
                </c:pt>
                <c:pt idx="3">
                  <c:v>43.9</c:v>
                </c:pt>
              </c:numCache>
            </c:numRef>
          </c:val>
        </c:ser>
        <c:dLbls>
          <c:showLegendKey val="0"/>
          <c:showVal val="0"/>
          <c:showCatName val="0"/>
          <c:showSerName val="0"/>
          <c:showPercent val="0"/>
          <c:showBubbleSize val="0"/>
        </c:dLbls>
        <c:gapWidth val="150"/>
        <c:axId val="115111808"/>
        <c:axId val="115113344"/>
      </c:barChart>
      <c:lineChart>
        <c:grouping val="standard"/>
        <c:varyColors val="0"/>
        <c:ser>
          <c:idx val="2"/>
          <c:order val="2"/>
          <c:tx>
            <c:strRef>
              <c:f>Sheet1!$D$1</c:f>
              <c:strCache>
                <c:ptCount val="1"/>
                <c:pt idx="0">
                  <c:v>West</c:v>
                </c:pt>
              </c:strCache>
            </c:strRef>
          </c:tx>
          <c:cat>
            <c:strRef>
              <c:f>Sheet1!$A$2:$A$5</c:f>
              <c:strCache>
                <c:ptCount val="4"/>
                <c:pt idx="0">
                  <c:v>1st Qtr</c:v>
                </c:pt>
                <c:pt idx="1">
                  <c:v>2nd Qtr</c:v>
                </c:pt>
                <c:pt idx="2">
                  <c:v>3rd Qtr</c:v>
                </c:pt>
                <c:pt idx="3">
                  <c:v>4th Qtr</c:v>
                </c:pt>
              </c:strCache>
            </c:strRef>
          </c:cat>
          <c:val>
            <c:numRef>
              <c:f>Sheet1!$D$2:$D$5</c:f>
              <c:numCache>
                <c:formatCode>General</c:formatCode>
                <c:ptCount val="4"/>
                <c:pt idx="0">
                  <c:v>30.6</c:v>
                </c:pt>
                <c:pt idx="1">
                  <c:v>38.6</c:v>
                </c:pt>
                <c:pt idx="2">
                  <c:v>34.6</c:v>
                </c:pt>
                <c:pt idx="3">
                  <c:v>31.6</c:v>
                </c:pt>
              </c:numCache>
            </c:numRef>
          </c:val>
          <c:smooth val="0"/>
        </c:ser>
        <c:dLbls>
          <c:showLegendKey val="0"/>
          <c:showVal val="0"/>
          <c:showCatName val="0"/>
          <c:showSerName val="0"/>
          <c:showPercent val="0"/>
          <c:showBubbleSize val="0"/>
        </c:dLbls>
        <c:marker val="1"/>
        <c:smooth val="0"/>
        <c:axId val="115116672"/>
        <c:axId val="115115136"/>
      </c:lineChart>
      <c:catAx>
        <c:axId val="115111808"/>
        <c:scaling>
          <c:orientation val="minMax"/>
        </c:scaling>
        <c:delete val="0"/>
        <c:axPos val="b"/>
        <c:majorTickMark val="none"/>
        <c:minorTickMark val="none"/>
        <c:tickLblPos val="nextTo"/>
        <c:crossAx val="115113344"/>
        <c:crosses val="autoZero"/>
        <c:auto val="1"/>
        <c:lblAlgn val="ctr"/>
        <c:lblOffset val="100"/>
        <c:noMultiLvlLbl val="0"/>
      </c:catAx>
      <c:valAx>
        <c:axId val="115113344"/>
        <c:scaling>
          <c:orientation val="minMax"/>
        </c:scaling>
        <c:delete val="0"/>
        <c:axPos val="l"/>
        <c:majorGridlines/>
        <c:numFmt formatCode="General" sourceLinked="1"/>
        <c:majorTickMark val="none"/>
        <c:minorTickMark val="none"/>
        <c:tickLblPos val="nextTo"/>
        <c:spPr>
          <a:ln>
            <a:noFill/>
          </a:ln>
        </c:spPr>
        <c:crossAx val="115111808"/>
        <c:crosses val="autoZero"/>
        <c:crossBetween val="between"/>
        <c:majorUnit val="20"/>
      </c:valAx>
      <c:valAx>
        <c:axId val="115115136"/>
        <c:scaling>
          <c:orientation val="minMax"/>
        </c:scaling>
        <c:delete val="0"/>
        <c:axPos val="r"/>
        <c:numFmt formatCode="General" sourceLinked="1"/>
        <c:majorTickMark val="none"/>
        <c:minorTickMark val="none"/>
        <c:tickLblPos val="nextTo"/>
        <c:spPr>
          <a:ln>
            <a:noFill/>
          </a:ln>
        </c:spPr>
        <c:crossAx val="115116672"/>
        <c:crosses val="max"/>
        <c:crossBetween val="between"/>
        <c:majorUnit val="10"/>
      </c:valAx>
      <c:catAx>
        <c:axId val="115116672"/>
        <c:scaling>
          <c:orientation val="minMax"/>
        </c:scaling>
        <c:delete val="1"/>
        <c:axPos val="b"/>
        <c:majorTickMark val="out"/>
        <c:minorTickMark val="none"/>
        <c:tickLblPos val="none"/>
        <c:crossAx val="115115136"/>
        <c:crosses val="autoZero"/>
        <c:auto val="1"/>
        <c:lblAlgn val="ctr"/>
        <c:lblOffset val="100"/>
        <c:noMultiLvlLbl val="0"/>
      </c:cat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3/7/2015</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13</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r>
              <a:rPr lang="en-US" dirty="0" smtClean="0"/>
              <a:t>This is a sample </a:t>
            </a:r>
            <a:r>
              <a:rPr lang="en-US" b="1" dirty="0" smtClean="0"/>
              <a:t>Agenda/Preview</a:t>
            </a:r>
            <a:r>
              <a:rPr lang="en-US" dirty="0" smtClean="0"/>
              <a:t> slide. This slide is ideal for </a:t>
            </a:r>
            <a:r>
              <a:rPr lang="en-US" i="1" dirty="0" smtClean="0"/>
              <a:t>setting the scene </a:t>
            </a:r>
            <a:r>
              <a:rPr lang="en-US" dirty="0" smtClean="0"/>
              <a:t>at the beginning of your presentation by providing a big picture overview of what you plan to cover. </a:t>
            </a:r>
          </a:p>
          <a:p>
            <a:pPr>
              <a:spcBef>
                <a:spcPts val="0"/>
              </a:spcBef>
              <a:spcAft>
                <a:spcPts val="0"/>
              </a:spcAft>
            </a:pPr>
            <a:endParaRPr lang="en-US" b="1" dirty="0" smtClean="0"/>
          </a:p>
          <a:p>
            <a:pPr>
              <a:spcBef>
                <a:spcPts val="0"/>
              </a:spcBef>
              <a:spcAft>
                <a:spcPts val="0"/>
              </a:spcAft>
            </a:pPr>
            <a:r>
              <a:rPr lang="en-US" b="1" dirty="0" smtClean="0"/>
              <a:t>To Change Titles in Shapes (i.e.: “Text here”):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marL="0" marR="0" indent="0" algn="l" defTabSz="914400" rtl="0" eaLnBrk="1" fontAlgn="base" latinLnBrk="0" hangingPunct="1">
              <a:spcBef>
                <a:spcPts val="0"/>
              </a:spcBef>
              <a:spcAft>
                <a:spcPts val="0"/>
              </a:spcAft>
              <a:buClrTx/>
              <a:buSzTx/>
              <a:buFontTx/>
              <a:buNone/>
              <a:tabLst/>
              <a:defRPr/>
            </a:pPr>
            <a:endParaRPr lang="en-US" dirty="0" smtClean="0"/>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fld id="{5C470F54-82BE-4359-B235-95B33FFE1977}" type="slidenum">
              <a:rPr lang="en-US" smtClean="0"/>
              <a:pPr/>
              <a:t>15</a:t>
            </a:fld>
            <a:endParaRPr lang="en-US" smtClean="0"/>
          </a:p>
        </p:txBody>
      </p:sp>
      <p:sp>
        <p:nvSpPr>
          <p:cNvPr id="6" name="Slide Image Placeholder 5"/>
          <p:cNvSpPr>
            <a:spLocks noGrp="1" noRot="1" noChangeAspect="1"/>
          </p:cNvSpPr>
          <p:nvPr>
            <p:ph type="sldImg"/>
          </p:nvPr>
        </p:nvSpPr>
        <p:spPr>
          <a:xfrm>
            <a:off x="1558925" y="284163"/>
            <a:ext cx="3740150" cy="2805112"/>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fld id="{5C470F54-82BE-4359-B235-95B33FFE1977}" type="slidenum">
              <a:rPr lang="en-US" smtClean="0"/>
              <a:pPr/>
              <a:t>16</a:t>
            </a:fld>
            <a:endParaRPr lang="en-US" smtClean="0"/>
          </a:p>
        </p:txBody>
      </p:sp>
      <p:sp>
        <p:nvSpPr>
          <p:cNvPr id="6" name="Slide Image Placeholder 5"/>
          <p:cNvSpPr>
            <a:spLocks noGrp="1" noRot="1" noChangeAspect="1"/>
          </p:cNvSpPr>
          <p:nvPr>
            <p:ph type="sldImg"/>
          </p:nvPr>
        </p:nvSpPr>
        <p:spPr>
          <a:xfrm>
            <a:off x="1558925" y="284163"/>
            <a:ext cx="3740150" cy="2805112"/>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0"/>
            <a:r>
              <a:rPr lang="en-US" dirty="0" smtClean="0"/>
              <a:t>This is a sample </a:t>
            </a:r>
            <a:r>
              <a:rPr lang="en-US" b="1" dirty="0" smtClean="0"/>
              <a:t>Transition with Background Picture </a:t>
            </a:r>
            <a:r>
              <a:rPr lang="en-US" dirty="0" smtClean="0"/>
              <a:t>slide ideal for including a full-frame picture with a title.</a:t>
            </a:r>
          </a:p>
          <a:p>
            <a:pPr lvl="0"/>
            <a:endParaRPr lang="en-US" dirty="0" smtClean="0"/>
          </a:p>
          <a:p>
            <a:pPr lvl="0"/>
            <a:r>
              <a:rPr lang="en-US" b="1" dirty="0" smtClean="0"/>
              <a:t>Choose and resize a new picture for background:</a:t>
            </a:r>
          </a:p>
          <a:p>
            <a:pPr lvl="0"/>
            <a:r>
              <a:rPr lang="en-US" dirty="0" smtClean="0"/>
              <a:t>Select an approved and appropriate picture for your message from Atlantis</a:t>
            </a:r>
            <a:r>
              <a:rPr lang="en-US" baseline="0" dirty="0" smtClean="0"/>
              <a:t> (https://atlantis.symantec.com)</a:t>
            </a:r>
            <a:r>
              <a:rPr lang="en-US" dirty="0" smtClean="0"/>
              <a:t>. For more information on using pictures, refer to the template “how to guide.”</a:t>
            </a:r>
          </a:p>
          <a:p>
            <a:pPr lvl="0"/>
            <a:endParaRPr lang="en-US" dirty="0" smtClean="0"/>
          </a:p>
          <a:p>
            <a:pPr lvl="0"/>
            <a:r>
              <a:rPr lang="en-US" dirty="0" smtClean="0"/>
              <a:t>Note the file name and location of your picture.</a:t>
            </a:r>
          </a:p>
          <a:p>
            <a:pPr lvl="0"/>
            <a:endParaRPr lang="en-US" b="1" dirty="0" smtClean="0"/>
          </a:p>
          <a:p>
            <a:pPr lvl="0"/>
            <a:r>
              <a:rPr lang="en-US" b="1" dirty="0" smtClean="0"/>
              <a:t>To Change Background Picture:</a:t>
            </a:r>
          </a:p>
          <a:p>
            <a:pPr lvl="0"/>
            <a:r>
              <a:rPr lang="en-US" dirty="0" smtClean="0"/>
              <a:t>In Normal View (View &gt; Normal), right click on any area of the slide (besides text boxes) and select Format Background from the menu.</a:t>
            </a:r>
          </a:p>
          <a:p>
            <a:pPr lvl="0"/>
            <a:endParaRPr lang="en-US" dirty="0" smtClean="0"/>
          </a:p>
          <a:p>
            <a:pPr lvl="0"/>
            <a:r>
              <a:rPr lang="en-US" dirty="0" smtClean="0"/>
              <a:t>In the Format Background window, under Insert from: click File, and then locate and double-click the picture that you want to insert. Click Close.</a:t>
            </a:r>
          </a:p>
          <a:p>
            <a:pPr lvl="0"/>
            <a:endParaRPr lang="en-US" dirty="0" smtClean="0"/>
          </a:p>
          <a:p>
            <a:pPr lvl="0"/>
            <a:endParaRPr lang="en-US" dirty="0" smtClean="0"/>
          </a:p>
          <a:p>
            <a:endParaRPr lang="en-US" dirty="0"/>
          </a:p>
        </p:txBody>
      </p:sp>
      <p:sp>
        <p:nvSpPr>
          <p:cNvPr id="4" name="Slide Number Placeholder 3"/>
          <p:cNvSpPr>
            <a:spLocks noGrp="1"/>
          </p:cNvSpPr>
          <p:nvPr>
            <p:ph type="sldNum" sz="quarter" idx="10"/>
          </p:nvPr>
        </p:nvSpPr>
        <p:spPr/>
        <p:txBody>
          <a:bodyPr/>
          <a:lstStyle/>
          <a:p>
            <a:fld id="{CEA96130-80FE-450A-9D6E-2375B464A403}" type="slidenum">
              <a:rPr lang="en-US" smtClean="0"/>
              <a:pPr/>
              <a:t>18</a:t>
            </a:fld>
            <a:endParaRPr lang="en-US" dirty="0"/>
          </a:p>
        </p:txBody>
      </p:sp>
      <p:sp>
        <p:nvSpPr>
          <p:cNvPr id="7" name="Slide Image Placeholder 6"/>
          <p:cNvSpPr>
            <a:spLocks noGrp="1" noRot="1" noChangeAspect="1"/>
          </p:cNvSpPr>
          <p:nvPr>
            <p:ph type="sldImg"/>
          </p:nvPr>
        </p:nvSpPr>
        <p:spPr>
          <a:xfrm>
            <a:off x="1558925" y="284163"/>
            <a:ext cx="3740150" cy="2805112"/>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fld id="{C2844DBC-4A43-437D-8CBC-11D98FE37F28}" type="slidenum">
              <a:rPr lang="en-US" smtClean="0"/>
              <a:pPr/>
              <a:t>21</a:t>
            </a:fld>
            <a:endParaRPr lang="en-US" smtClean="0"/>
          </a:p>
        </p:txBody>
      </p:sp>
      <p:sp>
        <p:nvSpPr>
          <p:cNvPr id="7" name="Notes Placeholder 6"/>
          <p:cNvSpPr>
            <a:spLocks noGrp="1"/>
          </p:cNvSpPr>
          <p:nvPr>
            <p:ph type="body" idx="1"/>
          </p:nvPr>
        </p:nvSpPr>
        <p:spPr/>
        <p:txBody>
          <a:bodyPr>
            <a:normAutofit/>
          </a:bodyPr>
          <a:lstStyle/>
          <a:p>
            <a:endParaRPr lang="en-US" dirty="0"/>
          </a:p>
        </p:txBody>
      </p:sp>
      <p:sp>
        <p:nvSpPr>
          <p:cNvPr id="8" name="Slide Image Placeholder 7"/>
          <p:cNvSpPr>
            <a:spLocks noGrp="1" noRot="1" noChangeAspect="1"/>
          </p:cNvSpPr>
          <p:nvPr>
            <p:ph type="sldImg"/>
          </p:nvPr>
        </p:nvSpPr>
        <p:spPr>
          <a:xfrm>
            <a:off x="1558925" y="284163"/>
            <a:ext cx="3740150" cy="2805112"/>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pPr lvl="0">
              <a:spcBef>
                <a:spcPts val="0"/>
              </a:spcBef>
              <a:spcAft>
                <a:spcPts val="0"/>
              </a:spcAft>
            </a:pPr>
            <a:r>
              <a:rPr lang="en-US" sz="1000" dirty="0" smtClean="0"/>
              <a:t>This is a sample </a:t>
            </a:r>
            <a:r>
              <a:rPr lang="en-US" sz="1000" b="1" dirty="0" smtClean="0"/>
              <a:t>Column Chart (Vertical Bar Chart) </a:t>
            </a:r>
            <a:r>
              <a:rPr lang="en-US" sz="1000" dirty="0" smtClean="0"/>
              <a:t>slide ideal for showcasing revenue data, product or market information.</a:t>
            </a:r>
          </a:p>
          <a:p>
            <a:pPr lvl="0">
              <a:spcBef>
                <a:spcPts val="0"/>
              </a:spcBef>
              <a:spcAft>
                <a:spcPts val="0"/>
              </a:spcAft>
            </a:pPr>
            <a:endParaRPr lang="en-US" sz="1000" dirty="0" smtClean="0"/>
          </a:p>
          <a:p>
            <a:pPr lvl="0">
              <a:spcBef>
                <a:spcPts val="0"/>
              </a:spcBef>
              <a:spcAft>
                <a:spcPts val="0"/>
              </a:spcAft>
            </a:pPr>
            <a:r>
              <a:rPr lang="en-US" sz="1000" b="1" dirty="0" smtClean="0"/>
              <a:t>To Change Font Color/Size: </a:t>
            </a:r>
          </a:p>
          <a:p>
            <a:pPr lvl="0">
              <a:spcBef>
                <a:spcPts val="0"/>
              </a:spcBef>
              <a:spcAft>
                <a:spcPts val="0"/>
              </a:spcAft>
            </a:pPr>
            <a:r>
              <a:rPr lang="en-US" sz="1000" dirty="0" smtClean="0"/>
              <a:t>Select text, right-click and adjust the font setting on the </a:t>
            </a:r>
            <a:r>
              <a:rPr lang="en-US" sz="1000" i="1" dirty="0" smtClean="0"/>
              <a:t>Mini toolbar</a:t>
            </a:r>
            <a:r>
              <a:rPr lang="en-US" sz="1000" dirty="0" smtClean="0"/>
              <a:t>.  Select desired attributes to change: font, size, boldness, color, etc.  Note: many of the same commands can also be accessed from the Font group of the Home tab.</a:t>
            </a:r>
          </a:p>
          <a:p>
            <a:pPr lvl="0">
              <a:spcBef>
                <a:spcPts val="0"/>
              </a:spcBef>
              <a:spcAft>
                <a:spcPts val="0"/>
              </a:spcAft>
            </a:pPr>
            <a:endParaRPr lang="en-US" sz="1000" b="1" dirty="0" smtClean="0"/>
          </a:p>
          <a:p>
            <a:pPr lvl="0">
              <a:spcBef>
                <a:spcPts val="0"/>
              </a:spcBef>
              <a:spcAft>
                <a:spcPts val="0"/>
              </a:spcAft>
            </a:pPr>
            <a:r>
              <a:rPr lang="en-US" sz="1000" b="1" dirty="0" smtClean="0"/>
              <a:t>Edit Chart:</a:t>
            </a:r>
          </a:p>
          <a:p>
            <a:pPr lvl="0">
              <a:spcBef>
                <a:spcPts val="0"/>
              </a:spcBef>
              <a:spcAft>
                <a:spcPts val="0"/>
              </a:spcAft>
            </a:pPr>
            <a:r>
              <a:rPr lang="en-US" sz="1000" dirty="0" smtClean="0"/>
              <a:t>Click the chart to edit and select the </a:t>
            </a:r>
            <a:r>
              <a:rPr lang="en-US" sz="1000" i="1" dirty="0" smtClean="0"/>
              <a:t>Chart Tools Design</a:t>
            </a:r>
            <a:r>
              <a:rPr lang="en-US" sz="1000" dirty="0" smtClean="0"/>
              <a:t> tab (or double-click on the chart).  Click the </a:t>
            </a:r>
            <a:r>
              <a:rPr lang="en-US" sz="1000" i="1" dirty="0" smtClean="0"/>
              <a:t>Edit Data</a:t>
            </a:r>
            <a:r>
              <a:rPr lang="en-US" sz="1000" dirty="0" smtClean="0"/>
              <a:t> button to access the underlying Excel 2007 spreadsheet.</a:t>
            </a:r>
          </a:p>
          <a:p>
            <a:pPr lvl="0">
              <a:spcBef>
                <a:spcPts val="0"/>
              </a:spcBef>
              <a:spcAft>
                <a:spcPts val="0"/>
              </a:spcAft>
            </a:pPr>
            <a:endParaRPr lang="en-US" sz="1000" dirty="0" smtClean="0"/>
          </a:p>
          <a:p>
            <a:pPr lvl="0">
              <a:spcBef>
                <a:spcPts val="0"/>
              </a:spcBef>
              <a:spcAft>
                <a:spcPts val="0"/>
              </a:spcAft>
            </a:pPr>
            <a:r>
              <a:rPr lang="en-US" sz="1000" b="1" dirty="0" smtClean="0"/>
              <a:t>Copying Data From a Separate Excel Spreadsheet:</a:t>
            </a:r>
          </a:p>
          <a:p>
            <a:pPr lvl="0">
              <a:spcBef>
                <a:spcPts val="0"/>
              </a:spcBef>
              <a:spcAft>
                <a:spcPts val="0"/>
              </a:spcAft>
            </a:pPr>
            <a:r>
              <a:rPr lang="en-US" sz="1000" dirty="0" smtClean="0"/>
              <a:t>From an existing Excel spreadsheet, select the range of cells to be copied, select copy (Ctrl C).</a:t>
            </a:r>
          </a:p>
          <a:p>
            <a:pPr lvl="0">
              <a:spcBef>
                <a:spcPts val="0"/>
              </a:spcBef>
              <a:spcAft>
                <a:spcPts val="0"/>
              </a:spcAft>
            </a:pPr>
            <a:r>
              <a:rPr lang="en-US" sz="1000" dirty="0" smtClean="0"/>
              <a:t>In PowerPoint, click the chart to edit and select the </a:t>
            </a:r>
            <a:r>
              <a:rPr lang="en-US" sz="1000" i="1" dirty="0" smtClean="0"/>
              <a:t>Chart Tools Design </a:t>
            </a:r>
            <a:r>
              <a:rPr lang="en-US" sz="1000" dirty="0" smtClean="0"/>
              <a:t>tab (or double-click on the chart).  Click the </a:t>
            </a:r>
            <a:r>
              <a:rPr lang="en-US" sz="1000" i="1" dirty="0" smtClean="0"/>
              <a:t>Edit Data </a:t>
            </a:r>
            <a:r>
              <a:rPr lang="en-US" sz="1000" dirty="0" smtClean="0"/>
              <a:t>button to open the spreadsheet for editing.</a:t>
            </a:r>
          </a:p>
          <a:p>
            <a:pPr lvl="0">
              <a:spcBef>
                <a:spcPts val="0"/>
              </a:spcBef>
              <a:spcAft>
                <a:spcPts val="0"/>
              </a:spcAft>
            </a:pPr>
            <a:r>
              <a:rPr lang="en-US" sz="1000" dirty="0" smtClean="0"/>
              <a:t>Select all the data in the </a:t>
            </a:r>
            <a:r>
              <a:rPr lang="en-US" sz="1000" i="1" dirty="0" smtClean="0"/>
              <a:t>Chart in Microsoft Office PowerPoint</a:t>
            </a:r>
            <a:r>
              <a:rPr lang="en-US" sz="1000" dirty="0" smtClean="0"/>
              <a:t> spreadsheet by clicking the top left corner cell, right-click and select </a:t>
            </a:r>
            <a:r>
              <a:rPr lang="en-US" sz="1000" i="1" dirty="0" smtClean="0"/>
              <a:t>Delete.</a:t>
            </a:r>
          </a:p>
          <a:p>
            <a:pPr lvl="0">
              <a:spcBef>
                <a:spcPts val="0"/>
              </a:spcBef>
              <a:spcAft>
                <a:spcPts val="0"/>
              </a:spcAft>
            </a:pPr>
            <a:r>
              <a:rPr lang="en-US" sz="1000" dirty="0" smtClean="0"/>
              <a:t>Click in the first empty cell of the spreadsheet and paste (Ctrl V) to place the data copied from the other Excel file.  </a:t>
            </a:r>
          </a:p>
          <a:p>
            <a:pPr lvl="0">
              <a:spcBef>
                <a:spcPts val="0"/>
              </a:spcBef>
              <a:spcAft>
                <a:spcPts val="0"/>
              </a:spcAft>
            </a:pPr>
            <a:endParaRPr lang="en-US" sz="1000" b="1" dirty="0" smtClean="0"/>
          </a:p>
          <a:p>
            <a:pPr lvl="0">
              <a:spcBef>
                <a:spcPts val="0"/>
              </a:spcBef>
              <a:spcAft>
                <a:spcPts val="0"/>
              </a:spcAft>
            </a:pPr>
            <a:r>
              <a:rPr lang="en-US" sz="1000" b="1" dirty="0" smtClean="0"/>
              <a:t>Changing Orientation and/or Scale of Data: </a:t>
            </a:r>
          </a:p>
          <a:p>
            <a:pPr lvl="0">
              <a:spcBef>
                <a:spcPts val="0"/>
              </a:spcBef>
              <a:spcAft>
                <a:spcPts val="0"/>
              </a:spcAft>
            </a:pPr>
            <a:r>
              <a:rPr lang="en-US" sz="1000" dirty="0" smtClean="0"/>
              <a:t>If no chart elements appear in your chart it is because either 1) the default orientation for pre-made template charts displays data series in rows, not columns, or 2) the axis scale may have to be adjusted (see below).</a:t>
            </a:r>
          </a:p>
          <a:p>
            <a:pPr lvl="0">
              <a:spcBef>
                <a:spcPts val="0"/>
              </a:spcBef>
              <a:spcAft>
                <a:spcPts val="0"/>
              </a:spcAft>
            </a:pPr>
            <a:endParaRPr lang="en-US" sz="1000" dirty="0" smtClean="0"/>
          </a:p>
          <a:p>
            <a:pPr lvl="0">
              <a:spcBef>
                <a:spcPts val="0"/>
              </a:spcBef>
              <a:spcAft>
                <a:spcPts val="0"/>
              </a:spcAft>
            </a:pPr>
            <a:r>
              <a:rPr lang="en-US" sz="1000" b="1" dirty="0" smtClean="0"/>
              <a:t>Change Orientation:  </a:t>
            </a:r>
          </a:p>
          <a:p>
            <a:pPr lvl="0">
              <a:spcBef>
                <a:spcPts val="0"/>
              </a:spcBef>
              <a:spcAft>
                <a:spcPts val="0"/>
              </a:spcAft>
            </a:pPr>
            <a:r>
              <a:rPr lang="en-US" sz="1000" dirty="0" smtClean="0"/>
              <a:t>Click the chart to edit and select the </a:t>
            </a:r>
            <a:r>
              <a:rPr lang="en-US" sz="1000" i="1" dirty="0" smtClean="0"/>
              <a:t>Chart Tools Design</a:t>
            </a:r>
            <a:r>
              <a:rPr lang="en-US" sz="1000" dirty="0" smtClean="0"/>
              <a:t> tab (or double-click on the chart). Click the </a:t>
            </a:r>
            <a:r>
              <a:rPr lang="en-US" sz="1000" i="1" dirty="0" smtClean="0"/>
              <a:t>Switch</a:t>
            </a:r>
            <a:r>
              <a:rPr lang="en-US" sz="1000" dirty="0" smtClean="0"/>
              <a:t> </a:t>
            </a:r>
            <a:r>
              <a:rPr lang="en-US" sz="1000" i="1" dirty="0" smtClean="0"/>
              <a:t>Row/Column </a:t>
            </a:r>
            <a:r>
              <a:rPr lang="en-US" sz="1000" dirty="0" smtClean="0"/>
              <a:t>button.  If the </a:t>
            </a:r>
            <a:r>
              <a:rPr lang="en-US" sz="1000" i="1" dirty="0" smtClean="0"/>
              <a:t>Switch Row/Column </a:t>
            </a:r>
            <a:r>
              <a:rPr lang="en-US" sz="1000" dirty="0" smtClean="0"/>
              <a:t>button is disabled, click the </a:t>
            </a:r>
            <a:r>
              <a:rPr lang="en-US" sz="1000" i="1" dirty="0" smtClean="0"/>
              <a:t>Select Data</a:t>
            </a:r>
            <a:r>
              <a:rPr lang="en-US" sz="1000" dirty="0" smtClean="0"/>
              <a:t> button and then click the </a:t>
            </a:r>
            <a:r>
              <a:rPr lang="en-US" sz="1000" i="1" dirty="0" smtClean="0"/>
              <a:t>Switch Row/Column</a:t>
            </a:r>
            <a:r>
              <a:rPr lang="en-US" sz="1000" dirty="0" smtClean="0"/>
              <a:t> button from within the </a:t>
            </a:r>
            <a:r>
              <a:rPr lang="en-US" sz="1000" i="1" dirty="0" smtClean="0"/>
              <a:t>Select Data Source</a:t>
            </a:r>
            <a:r>
              <a:rPr lang="en-US" sz="1000" dirty="0" smtClean="0"/>
              <a:t> dialog box, click </a:t>
            </a:r>
            <a:r>
              <a:rPr lang="en-US" sz="1000" i="1" dirty="0" smtClean="0"/>
              <a:t>OK</a:t>
            </a:r>
            <a:r>
              <a:rPr lang="en-US" sz="1000" dirty="0" smtClean="0"/>
              <a:t>.</a:t>
            </a:r>
          </a:p>
          <a:p>
            <a:pPr lvl="0">
              <a:spcBef>
                <a:spcPts val="0"/>
              </a:spcBef>
              <a:spcAft>
                <a:spcPts val="0"/>
              </a:spcAft>
            </a:pPr>
            <a:endParaRPr lang="en-US" sz="1000" dirty="0" smtClean="0"/>
          </a:p>
          <a:p>
            <a:pPr lvl="0">
              <a:spcBef>
                <a:spcPts val="0"/>
              </a:spcBef>
              <a:spcAft>
                <a:spcPts val="0"/>
              </a:spcAft>
            </a:pPr>
            <a:r>
              <a:rPr lang="en-US" sz="1000" b="1" dirty="0" smtClean="0"/>
              <a:t>Change Scale:</a:t>
            </a:r>
          </a:p>
          <a:p>
            <a:pPr lvl="0">
              <a:spcBef>
                <a:spcPts val="0"/>
              </a:spcBef>
              <a:spcAft>
                <a:spcPts val="0"/>
              </a:spcAft>
            </a:pPr>
            <a:r>
              <a:rPr lang="en-US" sz="1000" dirty="0" smtClean="0"/>
              <a:t>Right-click the labels next to the chart’s vertical (value) axis, select </a:t>
            </a:r>
            <a:r>
              <a:rPr lang="en-US" sz="1000" i="1" dirty="0" smtClean="0"/>
              <a:t>Format Axis</a:t>
            </a:r>
            <a:r>
              <a:rPr lang="en-US" sz="1000" dirty="0" smtClean="0"/>
              <a:t> from the pop-up menu. With </a:t>
            </a:r>
            <a:r>
              <a:rPr lang="en-US" sz="1000" i="1" dirty="0" smtClean="0"/>
              <a:t>Axis Options </a:t>
            </a:r>
            <a:r>
              <a:rPr lang="en-US" sz="1000" dirty="0" smtClean="0"/>
              <a:t> selected on the left, check all boxes under </a:t>
            </a:r>
            <a:r>
              <a:rPr lang="en-US" sz="1000" i="1" dirty="0" smtClean="0"/>
              <a:t>Auto</a:t>
            </a:r>
            <a:r>
              <a:rPr lang="en-US" sz="1000" dirty="0" smtClean="0"/>
              <a:t> to automatically provide the appropriate scale based on the data.  To provide your own values, select the </a:t>
            </a:r>
            <a:r>
              <a:rPr lang="en-US" sz="1000" i="1" dirty="0" smtClean="0"/>
              <a:t>Fixed</a:t>
            </a:r>
            <a:r>
              <a:rPr lang="en-US" sz="1000" dirty="0" smtClean="0"/>
              <a:t> option, then type new values in the boxes provided to the right. Click </a:t>
            </a:r>
            <a:r>
              <a:rPr lang="en-US" sz="1000" i="1" dirty="0" smtClean="0"/>
              <a:t>Close</a:t>
            </a:r>
            <a:r>
              <a:rPr lang="en-US" sz="1000" dirty="0" smtClean="0"/>
              <a:t> when done.  </a:t>
            </a:r>
          </a:p>
          <a:p>
            <a:pPr>
              <a:spcBef>
                <a:spcPts val="0"/>
              </a:spcBef>
              <a:spcAft>
                <a:spcPts val="0"/>
              </a:spcAft>
            </a:pPr>
            <a:endParaRPr lang="en-US" sz="1000" dirty="0" smtClean="0"/>
          </a:p>
          <a:p>
            <a:endParaRPr lang="en-US" sz="1000"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pPr lvl="0">
              <a:spcBef>
                <a:spcPts val="0"/>
              </a:spcBef>
              <a:spcAft>
                <a:spcPts val="0"/>
              </a:spcAft>
            </a:pPr>
            <a:r>
              <a:rPr lang="en-US" sz="1000" dirty="0" smtClean="0"/>
              <a:t>This is a sample </a:t>
            </a:r>
            <a:r>
              <a:rPr lang="en-US" sz="1000" b="1" dirty="0" smtClean="0"/>
              <a:t>Horizontal Bar Chart </a:t>
            </a:r>
            <a:r>
              <a:rPr lang="en-US" sz="1000" dirty="0" smtClean="0"/>
              <a:t>slide ideal for showcasing revenue data, product or market information.</a:t>
            </a:r>
          </a:p>
          <a:p>
            <a:pPr lvl="0">
              <a:spcBef>
                <a:spcPts val="0"/>
              </a:spcBef>
              <a:spcAft>
                <a:spcPts val="0"/>
              </a:spcAft>
            </a:pPr>
            <a:endParaRPr lang="en-US" sz="1000" dirty="0" smtClean="0"/>
          </a:p>
          <a:p>
            <a:pPr lvl="0">
              <a:spcBef>
                <a:spcPts val="0"/>
              </a:spcBef>
              <a:spcAft>
                <a:spcPts val="0"/>
              </a:spcAft>
            </a:pPr>
            <a:r>
              <a:rPr lang="en-US" sz="1000" b="1" dirty="0" smtClean="0"/>
              <a:t>To Change Font Color/Size: </a:t>
            </a:r>
          </a:p>
          <a:p>
            <a:pPr lvl="0">
              <a:spcBef>
                <a:spcPts val="0"/>
              </a:spcBef>
              <a:spcAft>
                <a:spcPts val="0"/>
              </a:spcAft>
            </a:pPr>
            <a:r>
              <a:rPr lang="en-US" sz="1000" dirty="0" smtClean="0"/>
              <a:t>Select text, right-click and adjust the font setting on the </a:t>
            </a:r>
            <a:r>
              <a:rPr lang="en-US" sz="1000" i="1" dirty="0" smtClean="0"/>
              <a:t>Mini toolbar</a:t>
            </a:r>
            <a:r>
              <a:rPr lang="en-US" sz="1000" dirty="0" smtClean="0"/>
              <a:t>.  Select desired attributes to change: font, size, boldness, color, etc.  Note: many of the same commands can also be accessed from the </a:t>
            </a:r>
            <a:r>
              <a:rPr lang="en-US" sz="1000" i="1" dirty="0" smtClean="0"/>
              <a:t>Font</a:t>
            </a:r>
            <a:r>
              <a:rPr lang="en-US" sz="1000" dirty="0" smtClean="0"/>
              <a:t> group of the </a:t>
            </a:r>
            <a:r>
              <a:rPr lang="en-US" sz="1000" i="1" dirty="0" smtClean="0"/>
              <a:t>Home</a:t>
            </a:r>
            <a:r>
              <a:rPr lang="en-US" sz="1000" dirty="0" smtClean="0"/>
              <a:t> tab.</a:t>
            </a:r>
          </a:p>
          <a:p>
            <a:pPr lvl="0">
              <a:spcBef>
                <a:spcPts val="0"/>
              </a:spcBef>
              <a:spcAft>
                <a:spcPts val="0"/>
              </a:spcAft>
            </a:pPr>
            <a:endParaRPr lang="en-US" sz="1000" dirty="0" smtClean="0"/>
          </a:p>
          <a:p>
            <a:pPr lvl="0">
              <a:spcBef>
                <a:spcPts val="0"/>
              </a:spcBef>
              <a:spcAft>
                <a:spcPts val="0"/>
              </a:spcAft>
            </a:pPr>
            <a:r>
              <a:rPr lang="en-US" sz="1000" b="1" dirty="0" smtClean="0"/>
              <a:t>Edit Chart:</a:t>
            </a:r>
          </a:p>
          <a:p>
            <a:pPr lvl="0">
              <a:spcBef>
                <a:spcPts val="0"/>
              </a:spcBef>
              <a:spcAft>
                <a:spcPts val="0"/>
              </a:spcAft>
            </a:pPr>
            <a:r>
              <a:rPr lang="en-US" sz="1000" dirty="0" smtClean="0"/>
              <a:t>Click the chart to edit and select the </a:t>
            </a:r>
            <a:r>
              <a:rPr lang="en-US" sz="1000" i="1" dirty="0" smtClean="0"/>
              <a:t>Chart Tools Design</a:t>
            </a:r>
            <a:r>
              <a:rPr lang="en-US" sz="1000" dirty="0" smtClean="0"/>
              <a:t> tab (or double-click on the chart).  Click the </a:t>
            </a:r>
            <a:r>
              <a:rPr lang="en-US" sz="1000" i="1" dirty="0" smtClean="0"/>
              <a:t>Edit Data</a:t>
            </a:r>
            <a:r>
              <a:rPr lang="en-US" sz="1000" dirty="0" smtClean="0"/>
              <a:t> button to access the underlying Excel 2007 spreadsheet.</a:t>
            </a:r>
          </a:p>
          <a:p>
            <a:pPr lvl="0">
              <a:spcBef>
                <a:spcPts val="0"/>
              </a:spcBef>
              <a:spcAft>
                <a:spcPts val="0"/>
              </a:spcAft>
            </a:pPr>
            <a:endParaRPr lang="en-US" sz="1000" dirty="0" smtClean="0"/>
          </a:p>
          <a:p>
            <a:pPr lvl="0">
              <a:spcBef>
                <a:spcPts val="0"/>
              </a:spcBef>
              <a:spcAft>
                <a:spcPts val="0"/>
              </a:spcAft>
            </a:pPr>
            <a:r>
              <a:rPr lang="en-US" sz="1000" b="1" dirty="0" smtClean="0"/>
              <a:t>Copying Data From a Separate Excel Spreadsheet:</a:t>
            </a:r>
          </a:p>
          <a:p>
            <a:pPr lvl="0">
              <a:spcBef>
                <a:spcPts val="0"/>
              </a:spcBef>
              <a:spcAft>
                <a:spcPts val="0"/>
              </a:spcAft>
            </a:pPr>
            <a:r>
              <a:rPr lang="en-US" sz="1000" dirty="0" smtClean="0"/>
              <a:t>From an existing Excel spreadsheet, select the range of cells to be copied, select copy (Ctrl C).</a:t>
            </a:r>
          </a:p>
          <a:p>
            <a:pPr lvl="0">
              <a:spcBef>
                <a:spcPts val="0"/>
              </a:spcBef>
              <a:spcAft>
                <a:spcPts val="0"/>
              </a:spcAft>
            </a:pPr>
            <a:r>
              <a:rPr lang="en-US" sz="1000" dirty="0" smtClean="0"/>
              <a:t>In PowerPoint, click the chart to edit and select the </a:t>
            </a:r>
            <a:r>
              <a:rPr lang="en-US" sz="1000" i="1" dirty="0" smtClean="0"/>
              <a:t>Chart Tools Design</a:t>
            </a:r>
            <a:r>
              <a:rPr lang="en-US" sz="1000" dirty="0" smtClean="0"/>
              <a:t> tab (or double-click on the chart.)  Click the </a:t>
            </a:r>
            <a:r>
              <a:rPr lang="en-US" sz="1000" i="1" dirty="0" smtClean="0"/>
              <a:t>Edit Data</a:t>
            </a:r>
            <a:r>
              <a:rPr lang="en-US" sz="1000" dirty="0" smtClean="0"/>
              <a:t> button to open the spreadsheet for editing.</a:t>
            </a:r>
          </a:p>
          <a:p>
            <a:pPr lvl="0">
              <a:spcBef>
                <a:spcPts val="0"/>
              </a:spcBef>
              <a:spcAft>
                <a:spcPts val="0"/>
              </a:spcAft>
            </a:pPr>
            <a:r>
              <a:rPr lang="en-US" sz="1000" dirty="0" smtClean="0"/>
              <a:t>Select all the data in the </a:t>
            </a:r>
            <a:r>
              <a:rPr lang="en-US" sz="1000" i="1" dirty="0" smtClean="0"/>
              <a:t>Chart in Microsoft Office PowerPoint </a:t>
            </a:r>
            <a:r>
              <a:rPr lang="en-US" sz="1000" dirty="0" smtClean="0"/>
              <a:t>spreadsheet by clicking the top left corner cell, right-click and select </a:t>
            </a:r>
            <a:r>
              <a:rPr lang="en-US" sz="1000" i="1" dirty="0" smtClean="0"/>
              <a:t>Delete.</a:t>
            </a:r>
          </a:p>
          <a:p>
            <a:pPr lvl="0">
              <a:spcBef>
                <a:spcPts val="0"/>
              </a:spcBef>
              <a:spcAft>
                <a:spcPts val="0"/>
              </a:spcAft>
            </a:pPr>
            <a:r>
              <a:rPr lang="en-US" sz="1000" dirty="0" smtClean="0"/>
              <a:t>Click in the first empty cell of the spreadsheet and paste (Ctrl V) to place the data copied from the other Excel file.  </a:t>
            </a:r>
          </a:p>
          <a:p>
            <a:pPr lvl="0">
              <a:spcBef>
                <a:spcPts val="0"/>
              </a:spcBef>
              <a:spcAft>
                <a:spcPts val="0"/>
              </a:spcAft>
            </a:pPr>
            <a:endParaRPr lang="en-US" sz="1000" dirty="0" smtClean="0"/>
          </a:p>
          <a:p>
            <a:pPr lvl="0">
              <a:spcBef>
                <a:spcPts val="0"/>
              </a:spcBef>
              <a:spcAft>
                <a:spcPts val="0"/>
              </a:spcAft>
            </a:pPr>
            <a:r>
              <a:rPr lang="en-US" sz="1000" b="1" dirty="0" smtClean="0"/>
              <a:t>Changing Orientation and/or Scale of Data: </a:t>
            </a:r>
          </a:p>
          <a:p>
            <a:pPr lvl="0">
              <a:spcBef>
                <a:spcPts val="0"/>
              </a:spcBef>
              <a:spcAft>
                <a:spcPts val="0"/>
              </a:spcAft>
            </a:pPr>
            <a:r>
              <a:rPr lang="en-US" sz="1000" dirty="0" smtClean="0"/>
              <a:t>If no chart elements appear in your chart it is because either 1) the default orientation for pre-made template charts displays data series in rows, not columns, or 2) the axis scale may have to be adjusted (see below).</a:t>
            </a:r>
          </a:p>
          <a:p>
            <a:pPr lvl="0">
              <a:spcBef>
                <a:spcPts val="0"/>
              </a:spcBef>
              <a:spcAft>
                <a:spcPts val="0"/>
              </a:spcAft>
            </a:pPr>
            <a:endParaRPr lang="en-US" sz="1000" dirty="0" smtClean="0"/>
          </a:p>
          <a:p>
            <a:pPr lvl="0">
              <a:spcBef>
                <a:spcPts val="0"/>
              </a:spcBef>
              <a:spcAft>
                <a:spcPts val="0"/>
              </a:spcAft>
            </a:pPr>
            <a:r>
              <a:rPr lang="en-US" sz="1000" b="1" dirty="0" smtClean="0"/>
              <a:t>Change Orientation:  </a:t>
            </a:r>
          </a:p>
          <a:p>
            <a:pPr lvl="0">
              <a:spcBef>
                <a:spcPts val="0"/>
              </a:spcBef>
              <a:spcAft>
                <a:spcPts val="0"/>
              </a:spcAft>
            </a:pPr>
            <a:r>
              <a:rPr lang="en-US" sz="1000" dirty="0" smtClean="0"/>
              <a:t>Click the chart to edit and select the </a:t>
            </a:r>
            <a:r>
              <a:rPr lang="en-US" sz="1000" i="1" dirty="0" smtClean="0"/>
              <a:t>Chart Tools Design</a:t>
            </a:r>
            <a:r>
              <a:rPr lang="en-US" sz="1000" dirty="0" smtClean="0"/>
              <a:t> tab (or double-click on the chart). Click the </a:t>
            </a:r>
            <a:r>
              <a:rPr lang="en-US" sz="1000" i="1" dirty="0" smtClean="0"/>
              <a:t>Switch</a:t>
            </a:r>
            <a:r>
              <a:rPr lang="en-US" sz="1000" dirty="0" smtClean="0"/>
              <a:t> </a:t>
            </a:r>
            <a:r>
              <a:rPr lang="en-US" sz="1000" i="1" dirty="0" smtClean="0"/>
              <a:t>Row/Column </a:t>
            </a:r>
            <a:r>
              <a:rPr lang="en-US" sz="1000" dirty="0" smtClean="0"/>
              <a:t>button.  If the </a:t>
            </a:r>
            <a:r>
              <a:rPr lang="en-US" sz="1000" i="1" dirty="0" smtClean="0"/>
              <a:t>Switch Row/Column</a:t>
            </a:r>
            <a:r>
              <a:rPr lang="en-US" sz="1000" dirty="0" smtClean="0"/>
              <a:t> button is disabled, click the </a:t>
            </a:r>
            <a:r>
              <a:rPr lang="en-US" sz="1000" i="1" dirty="0" smtClean="0"/>
              <a:t>Select Data </a:t>
            </a:r>
            <a:r>
              <a:rPr lang="en-US" sz="1000" dirty="0" smtClean="0"/>
              <a:t>button and then click the</a:t>
            </a:r>
            <a:r>
              <a:rPr lang="en-US" sz="1000" i="1" dirty="0" smtClean="0"/>
              <a:t> Switch Row/Column </a:t>
            </a:r>
            <a:r>
              <a:rPr lang="en-US" sz="1000" dirty="0" smtClean="0"/>
              <a:t>button from within the </a:t>
            </a:r>
            <a:r>
              <a:rPr lang="en-US" sz="1000" i="1" dirty="0" smtClean="0"/>
              <a:t>Select Data Source</a:t>
            </a:r>
            <a:r>
              <a:rPr lang="en-US" sz="1000" dirty="0" smtClean="0"/>
              <a:t> dialog box, click </a:t>
            </a:r>
            <a:r>
              <a:rPr lang="en-US" sz="1000" i="1" dirty="0" smtClean="0"/>
              <a:t>OK</a:t>
            </a:r>
            <a:r>
              <a:rPr lang="en-US" sz="1000" dirty="0" smtClean="0"/>
              <a:t>.</a:t>
            </a:r>
          </a:p>
          <a:p>
            <a:pPr lvl="0">
              <a:spcBef>
                <a:spcPts val="0"/>
              </a:spcBef>
              <a:spcAft>
                <a:spcPts val="0"/>
              </a:spcAft>
            </a:pPr>
            <a:endParaRPr lang="en-US" sz="1000" dirty="0" smtClean="0"/>
          </a:p>
          <a:p>
            <a:pPr lvl="0">
              <a:spcBef>
                <a:spcPts val="0"/>
              </a:spcBef>
              <a:spcAft>
                <a:spcPts val="0"/>
              </a:spcAft>
            </a:pPr>
            <a:r>
              <a:rPr lang="en-US" sz="1000" b="1" dirty="0" smtClean="0"/>
              <a:t>Change Scale:</a:t>
            </a:r>
          </a:p>
          <a:p>
            <a:pPr lvl="0">
              <a:spcBef>
                <a:spcPts val="0"/>
              </a:spcBef>
              <a:spcAft>
                <a:spcPts val="0"/>
              </a:spcAft>
            </a:pPr>
            <a:r>
              <a:rPr lang="en-US" sz="1000" dirty="0" smtClean="0"/>
              <a:t>Right-click the labels next to the chart’s vertical (value) axis, select </a:t>
            </a:r>
            <a:r>
              <a:rPr lang="en-US" sz="1000" i="1" dirty="0" smtClean="0"/>
              <a:t>Format Axis</a:t>
            </a:r>
            <a:r>
              <a:rPr lang="en-US" sz="1000" dirty="0" smtClean="0"/>
              <a:t> from the pop-up menu. With </a:t>
            </a:r>
            <a:r>
              <a:rPr lang="en-US" sz="1000" i="1" dirty="0" smtClean="0"/>
              <a:t>Axis Options </a:t>
            </a:r>
            <a:r>
              <a:rPr lang="en-US" sz="1000" dirty="0" smtClean="0"/>
              <a:t> selected on the left, check all boxes under </a:t>
            </a:r>
            <a:r>
              <a:rPr lang="en-US" sz="1000" i="1" dirty="0" smtClean="0"/>
              <a:t>Auto</a:t>
            </a:r>
            <a:r>
              <a:rPr lang="en-US" sz="1000" dirty="0" smtClean="0"/>
              <a:t> to automatically provide the appropriate scale based on the data.  To provide your own values, select the </a:t>
            </a:r>
            <a:r>
              <a:rPr lang="en-US" sz="1000" i="1" dirty="0" smtClean="0"/>
              <a:t>Fixed</a:t>
            </a:r>
            <a:r>
              <a:rPr lang="en-US" sz="1000" dirty="0" smtClean="0"/>
              <a:t> option, then type new values in the boxes provided to the right. Click </a:t>
            </a:r>
            <a:r>
              <a:rPr lang="en-US" sz="1000" i="1" dirty="0" smtClean="0"/>
              <a:t>Close</a:t>
            </a:r>
            <a:r>
              <a:rPr lang="en-US" sz="1000" dirty="0" smtClean="0"/>
              <a:t> when done.  </a:t>
            </a:r>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2</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r>
              <a:rPr lang="en-US" dirty="0" smtClean="0"/>
              <a:t>This is a sample </a:t>
            </a:r>
            <a:r>
              <a:rPr lang="en-US" b="1" dirty="0" smtClean="0"/>
              <a:t>Agenda/Preview</a:t>
            </a:r>
            <a:r>
              <a:rPr lang="en-US" dirty="0" smtClean="0"/>
              <a:t> slide. This slide is ideal for </a:t>
            </a:r>
            <a:r>
              <a:rPr lang="en-US" i="1" dirty="0" smtClean="0"/>
              <a:t>setting the scene </a:t>
            </a:r>
            <a:r>
              <a:rPr lang="en-US" dirty="0" smtClean="0"/>
              <a:t>at the beginning of your presentation by providing a big picture overview of what you plan to cover. </a:t>
            </a:r>
          </a:p>
          <a:p>
            <a:pPr>
              <a:spcBef>
                <a:spcPts val="0"/>
              </a:spcBef>
              <a:spcAft>
                <a:spcPts val="0"/>
              </a:spcAft>
            </a:pPr>
            <a:endParaRPr lang="en-US" b="1" dirty="0" smtClean="0"/>
          </a:p>
          <a:p>
            <a:pPr>
              <a:spcBef>
                <a:spcPts val="0"/>
              </a:spcBef>
              <a:spcAft>
                <a:spcPts val="0"/>
              </a:spcAft>
            </a:pPr>
            <a:r>
              <a:rPr lang="en-US" b="1" dirty="0" smtClean="0"/>
              <a:t>To Change Titles in Shapes (i.e.: “Text here”):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marL="0" marR="0" indent="0" algn="l" defTabSz="914400" rtl="0" eaLnBrk="1" fontAlgn="base" latinLnBrk="0" hangingPunct="1">
              <a:spcBef>
                <a:spcPts val="0"/>
              </a:spcBef>
              <a:spcAft>
                <a:spcPts val="0"/>
              </a:spcAft>
              <a:buClrTx/>
              <a:buSzTx/>
              <a:buFontTx/>
              <a:buNone/>
              <a:tabLst/>
              <a:defRPr/>
            </a:pPr>
            <a:endParaRPr lang="en-US" dirty="0" smtClean="0"/>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pPr>
              <a:spcBef>
                <a:spcPts val="0"/>
              </a:spcBef>
              <a:spcAft>
                <a:spcPts val="0"/>
              </a:spcAft>
            </a:pPr>
            <a:r>
              <a:rPr lang="en-US" sz="1100" dirty="0" smtClean="0"/>
              <a:t>This is a sample </a:t>
            </a:r>
            <a:r>
              <a:rPr lang="en-US" sz="1100" b="1" dirty="0" smtClean="0"/>
              <a:t>Pie Chart</a:t>
            </a:r>
            <a:r>
              <a:rPr lang="en-US" sz="1100" dirty="0" smtClean="0"/>
              <a:t> slide, ideal for communicating product or market segmentation information.</a:t>
            </a:r>
          </a:p>
          <a:p>
            <a:pPr lvl="0">
              <a:spcBef>
                <a:spcPts val="0"/>
              </a:spcBef>
              <a:spcAft>
                <a:spcPts val="0"/>
              </a:spcAft>
            </a:pPr>
            <a:endParaRPr lang="en-US" sz="1100" dirty="0" smtClean="0">
              <a:solidFill>
                <a:srgbClr val="000000"/>
              </a:solidFill>
            </a:endParaRPr>
          </a:p>
          <a:p>
            <a:pPr lvl="0">
              <a:spcBef>
                <a:spcPts val="0"/>
              </a:spcBef>
              <a:spcAft>
                <a:spcPts val="0"/>
              </a:spcAft>
            </a:pPr>
            <a:r>
              <a:rPr lang="en-US" sz="1100" b="1" dirty="0" smtClean="0">
                <a:solidFill>
                  <a:srgbClr val="000000"/>
                </a:solidFill>
              </a:rPr>
              <a:t>To Change Font Color/Size: </a:t>
            </a:r>
            <a:endParaRPr lang="en-US" sz="1100" dirty="0" smtClean="0">
              <a:solidFill>
                <a:srgbClr val="000000"/>
              </a:solidFill>
            </a:endParaRPr>
          </a:p>
          <a:p>
            <a:pPr lvl="0">
              <a:spcBef>
                <a:spcPts val="0"/>
              </a:spcBef>
              <a:spcAft>
                <a:spcPts val="0"/>
              </a:spcAft>
            </a:pPr>
            <a:r>
              <a:rPr lang="en-US" sz="1100" dirty="0" smtClean="0">
                <a:solidFill>
                  <a:srgbClr val="000000"/>
                </a:solidFill>
              </a:rPr>
              <a:t>Select text,</a:t>
            </a:r>
            <a:r>
              <a:rPr lang="en-US" sz="1100" baseline="0" dirty="0" smtClean="0">
                <a:solidFill>
                  <a:srgbClr val="000000"/>
                </a:solidFill>
              </a:rPr>
              <a:t> </a:t>
            </a:r>
            <a:r>
              <a:rPr lang="en-US" sz="1100" dirty="0" smtClean="0">
                <a:solidFill>
                  <a:srgbClr val="000000"/>
                </a:solidFill>
              </a:rPr>
              <a:t>right-click and adjust the font setting on the </a:t>
            </a:r>
            <a:r>
              <a:rPr lang="en-US" sz="1100" i="1" dirty="0" smtClean="0">
                <a:solidFill>
                  <a:srgbClr val="000000"/>
                </a:solidFill>
              </a:rPr>
              <a:t>Mini toolbar</a:t>
            </a:r>
            <a:r>
              <a:rPr lang="en-US" sz="1100" dirty="0" smtClean="0">
                <a:solidFill>
                  <a:srgbClr val="000000"/>
                </a:solidFill>
              </a:rPr>
              <a:t>.  Select desired attributes to change: font, size, boldness, color, etc.  Note: many of the same commands can also be accessed from the </a:t>
            </a:r>
            <a:r>
              <a:rPr lang="en-US" sz="1100" i="1" dirty="0" smtClean="0">
                <a:solidFill>
                  <a:srgbClr val="000000"/>
                </a:solidFill>
              </a:rPr>
              <a:t>Font</a:t>
            </a:r>
            <a:r>
              <a:rPr lang="en-US" sz="1100" dirty="0" smtClean="0">
                <a:solidFill>
                  <a:srgbClr val="000000"/>
                </a:solidFill>
              </a:rPr>
              <a:t> group of the </a:t>
            </a:r>
            <a:r>
              <a:rPr lang="en-US" sz="1100" i="1" dirty="0" smtClean="0">
                <a:solidFill>
                  <a:srgbClr val="000000"/>
                </a:solidFill>
              </a:rPr>
              <a:t>Home</a:t>
            </a:r>
            <a:r>
              <a:rPr lang="en-US" sz="1100" dirty="0" smtClean="0">
                <a:solidFill>
                  <a:srgbClr val="000000"/>
                </a:solidFill>
              </a:rPr>
              <a:t> tab.</a:t>
            </a:r>
          </a:p>
          <a:p>
            <a:pPr lvl="0">
              <a:spcBef>
                <a:spcPts val="0"/>
              </a:spcBef>
              <a:spcAft>
                <a:spcPts val="0"/>
              </a:spcAft>
            </a:pPr>
            <a:endParaRPr lang="en-US" sz="1100" dirty="0" smtClean="0">
              <a:solidFill>
                <a:srgbClr val="000000"/>
              </a:solidFill>
            </a:endParaRPr>
          </a:p>
          <a:p>
            <a:pPr lvl="0">
              <a:spcBef>
                <a:spcPts val="0"/>
              </a:spcBef>
              <a:spcAft>
                <a:spcPts val="0"/>
              </a:spcAft>
            </a:pPr>
            <a:r>
              <a:rPr lang="en-US" sz="1100" b="1" dirty="0" smtClean="0">
                <a:solidFill>
                  <a:srgbClr val="000000"/>
                </a:solidFill>
              </a:rPr>
              <a:t>Edit Chart:</a:t>
            </a:r>
            <a:endParaRPr lang="en-US" sz="1100" dirty="0" smtClean="0">
              <a:solidFill>
                <a:srgbClr val="000000"/>
              </a:solidFill>
            </a:endParaRPr>
          </a:p>
          <a:p>
            <a:pPr lvl="0">
              <a:spcBef>
                <a:spcPts val="0"/>
              </a:spcBef>
              <a:spcAft>
                <a:spcPts val="0"/>
              </a:spcAft>
            </a:pPr>
            <a:r>
              <a:rPr lang="en-US" sz="1100" dirty="0" smtClean="0">
                <a:solidFill>
                  <a:srgbClr val="000000"/>
                </a:solidFill>
              </a:rPr>
              <a:t>Click</a:t>
            </a:r>
            <a:r>
              <a:rPr lang="en-US" sz="1100" baseline="0" dirty="0" smtClean="0">
                <a:solidFill>
                  <a:srgbClr val="000000"/>
                </a:solidFill>
              </a:rPr>
              <a:t> the chart to edit and select </a:t>
            </a:r>
            <a:r>
              <a:rPr lang="en-US" sz="1100" dirty="0" smtClean="0">
                <a:solidFill>
                  <a:srgbClr val="000000"/>
                </a:solidFill>
              </a:rPr>
              <a:t>the</a:t>
            </a:r>
            <a:r>
              <a:rPr lang="en-US" sz="1100" i="1" dirty="0" smtClean="0">
                <a:solidFill>
                  <a:srgbClr val="000000"/>
                </a:solidFill>
              </a:rPr>
              <a:t> Chart Tools Design </a:t>
            </a:r>
            <a:r>
              <a:rPr lang="en-US" sz="1100" dirty="0" smtClean="0">
                <a:solidFill>
                  <a:srgbClr val="000000"/>
                </a:solidFill>
              </a:rPr>
              <a:t>tab</a:t>
            </a:r>
            <a:r>
              <a:rPr lang="en-US" sz="1100" baseline="0" dirty="0" smtClean="0">
                <a:solidFill>
                  <a:srgbClr val="000000"/>
                </a:solidFill>
              </a:rPr>
              <a:t> (or double-click on the chart</a:t>
            </a:r>
            <a:r>
              <a:rPr lang="en-US" sz="1100" dirty="0" smtClean="0">
                <a:solidFill>
                  <a:srgbClr val="000000"/>
                </a:solidFill>
              </a:rPr>
              <a:t>).  Click the </a:t>
            </a:r>
            <a:r>
              <a:rPr lang="en-US" sz="1100" i="1" dirty="0" smtClean="0">
                <a:solidFill>
                  <a:srgbClr val="000000"/>
                </a:solidFill>
              </a:rPr>
              <a:t>Edit Data</a:t>
            </a:r>
            <a:r>
              <a:rPr lang="en-US" sz="1100" i="1" baseline="0" dirty="0" smtClean="0">
                <a:solidFill>
                  <a:srgbClr val="000000"/>
                </a:solidFill>
              </a:rPr>
              <a:t> </a:t>
            </a:r>
            <a:r>
              <a:rPr lang="en-US" sz="1100" dirty="0" smtClean="0">
                <a:solidFill>
                  <a:srgbClr val="000000"/>
                </a:solidFill>
              </a:rPr>
              <a:t>button to access</a:t>
            </a:r>
            <a:r>
              <a:rPr lang="en-US" sz="1100" baseline="0" dirty="0" smtClean="0">
                <a:solidFill>
                  <a:srgbClr val="000000"/>
                </a:solidFill>
              </a:rPr>
              <a:t> </a:t>
            </a:r>
            <a:r>
              <a:rPr lang="en-US" sz="1100" dirty="0" smtClean="0">
                <a:solidFill>
                  <a:srgbClr val="000000"/>
                </a:solidFill>
              </a:rPr>
              <a:t>the underlying Excel 2007 spreadsheet.</a:t>
            </a:r>
          </a:p>
          <a:p>
            <a:pPr lvl="0">
              <a:spcBef>
                <a:spcPts val="0"/>
              </a:spcBef>
              <a:spcAft>
                <a:spcPts val="0"/>
              </a:spcAft>
            </a:pPr>
            <a:endParaRPr lang="en-US" sz="1100" dirty="0" smtClean="0">
              <a:solidFill>
                <a:srgbClr val="000000"/>
              </a:solidFill>
            </a:endParaRPr>
          </a:p>
          <a:p>
            <a:pPr lvl="0">
              <a:spcBef>
                <a:spcPts val="0"/>
              </a:spcBef>
              <a:spcAft>
                <a:spcPts val="0"/>
              </a:spcAft>
            </a:pPr>
            <a:r>
              <a:rPr lang="en-US" sz="1100" b="1" dirty="0" smtClean="0">
                <a:solidFill>
                  <a:srgbClr val="000000"/>
                </a:solidFill>
              </a:rPr>
              <a:t>Copying Data From a Separate Excel Spreadsheet:</a:t>
            </a:r>
            <a:endParaRPr lang="en-US" sz="1100" dirty="0" smtClean="0">
              <a:solidFill>
                <a:srgbClr val="000000"/>
              </a:solidFill>
            </a:endParaRPr>
          </a:p>
          <a:p>
            <a:pPr lvl="0">
              <a:spcBef>
                <a:spcPts val="0"/>
              </a:spcBef>
              <a:spcAft>
                <a:spcPts val="0"/>
              </a:spcAft>
            </a:pPr>
            <a:r>
              <a:rPr lang="en-US" sz="1100" dirty="0" smtClean="0">
                <a:solidFill>
                  <a:srgbClr val="000000"/>
                </a:solidFill>
              </a:rPr>
              <a:t>From an existing Excel spreadsheet, select the range of cells to be copied, select copy (Ctrl C).</a:t>
            </a:r>
          </a:p>
          <a:p>
            <a:pPr lvl="0">
              <a:spcBef>
                <a:spcPts val="0"/>
              </a:spcBef>
              <a:spcAft>
                <a:spcPts val="0"/>
              </a:spcAft>
            </a:pPr>
            <a:r>
              <a:rPr lang="en-US" sz="1100" dirty="0" smtClean="0">
                <a:solidFill>
                  <a:srgbClr val="000000"/>
                </a:solidFill>
              </a:rPr>
              <a:t>In PowerPoint, click</a:t>
            </a:r>
            <a:r>
              <a:rPr lang="en-US" sz="1100" baseline="0" dirty="0" smtClean="0">
                <a:solidFill>
                  <a:srgbClr val="000000"/>
                </a:solidFill>
              </a:rPr>
              <a:t> the chart to edit and select </a:t>
            </a:r>
            <a:r>
              <a:rPr lang="en-US" sz="1100" dirty="0" smtClean="0">
                <a:solidFill>
                  <a:srgbClr val="000000"/>
                </a:solidFill>
              </a:rPr>
              <a:t>the</a:t>
            </a:r>
            <a:r>
              <a:rPr lang="en-US" sz="1100" i="1" dirty="0" smtClean="0">
                <a:solidFill>
                  <a:srgbClr val="000000"/>
                </a:solidFill>
              </a:rPr>
              <a:t> Chart Tools Design </a:t>
            </a:r>
            <a:r>
              <a:rPr lang="en-US" sz="1100" dirty="0" smtClean="0">
                <a:solidFill>
                  <a:srgbClr val="000000"/>
                </a:solidFill>
              </a:rPr>
              <a:t>tab</a:t>
            </a:r>
            <a:r>
              <a:rPr lang="en-US" sz="1100" baseline="0" dirty="0" smtClean="0">
                <a:solidFill>
                  <a:srgbClr val="000000"/>
                </a:solidFill>
              </a:rPr>
              <a:t> (or double-click on the chart</a:t>
            </a:r>
            <a:r>
              <a:rPr lang="en-US" sz="1100" dirty="0" smtClean="0">
                <a:solidFill>
                  <a:srgbClr val="000000"/>
                </a:solidFill>
              </a:rPr>
              <a:t>.)  Click the </a:t>
            </a:r>
            <a:r>
              <a:rPr lang="en-US" sz="1100" i="1" dirty="0" smtClean="0">
                <a:solidFill>
                  <a:srgbClr val="000000"/>
                </a:solidFill>
              </a:rPr>
              <a:t>Edit Data</a:t>
            </a:r>
            <a:r>
              <a:rPr lang="en-US" sz="1100" i="1" baseline="0" dirty="0" smtClean="0">
                <a:solidFill>
                  <a:srgbClr val="000000"/>
                </a:solidFill>
              </a:rPr>
              <a:t> </a:t>
            </a:r>
            <a:r>
              <a:rPr lang="en-US" sz="1100" dirty="0" smtClean="0">
                <a:solidFill>
                  <a:srgbClr val="000000"/>
                </a:solidFill>
              </a:rPr>
              <a:t>button to open the spreadsheet for editing.</a:t>
            </a:r>
          </a:p>
          <a:p>
            <a:pPr lvl="0">
              <a:spcBef>
                <a:spcPts val="0"/>
              </a:spcBef>
              <a:spcAft>
                <a:spcPts val="0"/>
              </a:spcAft>
            </a:pPr>
            <a:r>
              <a:rPr lang="en-US" sz="1100" dirty="0" smtClean="0">
                <a:solidFill>
                  <a:srgbClr val="000000"/>
                </a:solidFill>
              </a:rPr>
              <a:t>Select all the data in the </a:t>
            </a:r>
            <a:r>
              <a:rPr lang="en-US" sz="1100" i="1" dirty="0" smtClean="0">
                <a:solidFill>
                  <a:srgbClr val="000000"/>
                </a:solidFill>
              </a:rPr>
              <a:t>Chart in Microsoft Office PowerPoint </a:t>
            </a:r>
            <a:r>
              <a:rPr lang="en-US" sz="1100" dirty="0" smtClean="0">
                <a:solidFill>
                  <a:srgbClr val="000000"/>
                </a:solidFill>
              </a:rPr>
              <a:t>spreadsheet by clicking the top left corner cell, right-click and select </a:t>
            </a:r>
            <a:r>
              <a:rPr lang="en-US" sz="1100" i="1" dirty="0" smtClean="0">
                <a:solidFill>
                  <a:srgbClr val="000000"/>
                </a:solidFill>
              </a:rPr>
              <a:t>Delete.</a:t>
            </a:r>
          </a:p>
          <a:p>
            <a:pPr lvl="0">
              <a:spcBef>
                <a:spcPts val="0"/>
              </a:spcBef>
              <a:spcAft>
                <a:spcPts val="0"/>
              </a:spcAft>
            </a:pPr>
            <a:r>
              <a:rPr lang="en-US" sz="1100" dirty="0" smtClean="0">
                <a:solidFill>
                  <a:srgbClr val="000000"/>
                </a:solidFill>
              </a:rPr>
              <a:t>Click in the first empty cell of the spreadsheet and paste (Ctrl V) to place the data copied from the other Excel file.  </a:t>
            </a:r>
          </a:p>
          <a:p>
            <a:pPr lvl="0">
              <a:spcBef>
                <a:spcPts val="0"/>
              </a:spcBef>
              <a:spcAft>
                <a:spcPts val="0"/>
              </a:spcAft>
            </a:pPr>
            <a:endParaRPr lang="en-US" sz="1100" dirty="0" smtClean="0">
              <a:solidFill>
                <a:srgbClr val="000000"/>
              </a:solidFill>
            </a:endParaRPr>
          </a:p>
          <a:p>
            <a:pPr lvl="0">
              <a:spcBef>
                <a:spcPts val="0"/>
              </a:spcBef>
              <a:spcAft>
                <a:spcPts val="0"/>
              </a:spcAft>
            </a:pPr>
            <a:r>
              <a:rPr lang="en-US" sz="1100" b="1" dirty="0" smtClean="0">
                <a:solidFill>
                  <a:srgbClr val="000000"/>
                </a:solidFill>
              </a:rPr>
              <a:t>Change Orientation:</a:t>
            </a:r>
            <a:r>
              <a:rPr lang="en-US" sz="1100" dirty="0" smtClean="0">
                <a:solidFill>
                  <a:srgbClr val="000000"/>
                </a:solidFill>
              </a:rPr>
              <a:t>  </a:t>
            </a:r>
          </a:p>
          <a:p>
            <a:pPr lvl="0">
              <a:spcBef>
                <a:spcPts val="0"/>
              </a:spcBef>
              <a:spcAft>
                <a:spcPts val="0"/>
              </a:spcAft>
            </a:pPr>
            <a:r>
              <a:rPr lang="en-US" sz="1100" dirty="0" smtClean="0">
                <a:solidFill>
                  <a:srgbClr val="000000"/>
                </a:solidFill>
              </a:rPr>
              <a:t>Click</a:t>
            </a:r>
            <a:r>
              <a:rPr lang="en-US" sz="1100" baseline="0" dirty="0" smtClean="0">
                <a:solidFill>
                  <a:srgbClr val="000000"/>
                </a:solidFill>
              </a:rPr>
              <a:t> the chart to edit and select </a:t>
            </a:r>
            <a:r>
              <a:rPr lang="en-US" sz="1100" dirty="0" smtClean="0">
                <a:solidFill>
                  <a:srgbClr val="000000"/>
                </a:solidFill>
              </a:rPr>
              <a:t>the</a:t>
            </a:r>
            <a:r>
              <a:rPr lang="en-US" sz="1100" i="1" dirty="0" smtClean="0">
                <a:solidFill>
                  <a:srgbClr val="000000"/>
                </a:solidFill>
              </a:rPr>
              <a:t> Chart Tools Design </a:t>
            </a:r>
            <a:r>
              <a:rPr lang="en-US" sz="1100" dirty="0" smtClean="0">
                <a:solidFill>
                  <a:srgbClr val="000000"/>
                </a:solidFill>
              </a:rPr>
              <a:t>tab</a:t>
            </a:r>
            <a:r>
              <a:rPr lang="en-US" sz="1100" baseline="0" dirty="0" smtClean="0">
                <a:solidFill>
                  <a:srgbClr val="000000"/>
                </a:solidFill>
              </a:rPr>
              <a:t> (or double-click on the chart</a:t>
            </a:r>
            <a:r>
              <a:rPr lang="en-US" sz="1100" dirty="0" smtClean="0">
                <a:solidFill>
                  <a:srgbClr val="000000"/>
                </a:solidFill>
              </a:rPr>
              <a:t>.) Click the </a:t>
            </a:r>
            <a:r>
              <a:rPr lang="en-US" sz="1100" i="1" dirty="0" smtClean="0">
                <a:solidFill>
                  <a:srgbClr val="000000"/>
                </a:solidFill>
              </a:rPr>
              <a:t>Switch Row/Column </a:t>
            </a:r>
            <a:r>
              <a:rPr lang="en-US" sz="1100" dirty="0" smtClean="0">
                <a:solidFill>
                  <a:srgbClr val="000000"/>
                </a:solidFill>
              </a:rPr>
              <a:t>button.  If the </a:t>
            </a:r>
            <a:r>
              <a:rPr lang="en-US" sz="1100" i="1" dirty="0" smtClean="0">
                <a:solidFill>
                  <a:srgbClr val="000000"/>
                </a:solidFill>
              </a:rPr>
              <a:t>Switch Row/Column </a:t>
            </a:r>
            <a:r>
              <a:rPr lang="en-US" sz="1100" dirty="0" smtClean="0">
                <a:solidFill>
                  <a:srgbClr val="000000"/>
                </a:solidFill>
              </a:rPr>
              <a:t>button is disabled, click the </a:t>
            </a:r>
            <a:r>
              <a:rPr lang="en-US" sz="1100" i="1" dirty="0" smtClean="0">
                <a:solidFill>
                  <a:srgbClr val="000000"/>
                </a:solidFill>
              </a:rPr>
              <a:t>Select Data </a:t>
            </a:r>
            <a:r>
              <a:rPr lang="en-US" sz="1100" dirty="0" smtClean="0">
                <a:solidFill>
                  <a:srgbClr val="000000"/>
                </a:solidFill>
              </a:rPr>
              <a:t>button and then click the </a:t>
            </a:r>
            <a:r>
              <a:rPr lang="en-US" sz="1100" i="1" dirty="0" smtClean="0">
                <a:solidFill>
                  <a:srgbClr val="000000"/>
                </a:solidFill>
              </a:rPr>
              <a:t>Switch Row/Column </a:t>
            </a:r>
            <a:r>
              <a:rPr lang="en-US" sz="1100" dirty="0" smtClean="0">
                <a:solidFill>
                  <a:srgbClr val="000000"/>
                </a:solidFill>
              </a:rPr>
              <a:t>button from within the </a:t>
            </a:r>
            <a:r>
              <a:rPr lang="en-US" sz="1100" i="1" dirty="0" smtClean="0">
                <a:solidFill>
                  <a:srgbClr val="000000"/>
                </a:solidFill>
              </a:rPr>
              <a:t>Select Data Source </a:t>
            </a:r>
            <a:r>
              <a:rPr lang="en-US" sz="1100" dirty="0" smtClean="0">
                <a:solidFill>
                  <a:srgbClr val="000000"/>
                </a:solidFill>
              </a:rPr>
              <a:t>dialog box, click </a:t>
            </a:r>
            <a:r>
              <a:rPr lang="en-US" sz="1100" i="1" dirty="0" smtClean="0">
                <a:solidFill>
                  <a:srgbClr val="000000"/>
                </a:solidFill>
              </a:rPr>
              <a:t>OK</a:t>
            </a:r>
            <a:r>
              <a:rPr lang="en-US" sz="1100" dirty="0" smtClean="0">
                <a:solidFill>
                  <a:srgbClr val="000000"/>
                </a:solidFill>
              </a:rPr>
              <a:t>. </a:t>
            </a:r>
          </a:p>
          <a:p>
            <a:endParaRPr lang="en-US" sz="1100"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pPr>
              <a:spcBef>
                <a:spcPts val="0"/>
              </a:spcBef>
              <a:spcAft>
                <a:spcPts val="0"/>
              </a:spcAft>
            </a:pPr>
            <a:r>
              <a:rPr lang="en-US" sz="1000" dirty="0" smtClean="0"/>
              <a:t>This is a sample </a:t>
            </a:r>
            <a:r>
              <a:rPr lang="en-US" sz="1000" b="1" dirty="0" smtClean="0"/>
              <a:t>Line Chart </a:t>
            </a:r>
            <a:r>
              <a:rPr lang="en-US" sz="1000" dirty="0" smtClean="0"/>
              <a:t>slide ideal for showcasing revenue data, product or market information.</a:t>
            </a:r>
          </a:p>
          <a:p>
            <a:pPr>
              <a:spcBef>
                <a:spcPts val="0"/>
              </a:spcBef>
              <a:spcAft>
                <a:spcPts val="0"/>
              </a:spcAft>
            </a:pPr>
            <a:endParaRPr lang="en-US" sz="1000" dirty="0" smtClean="0"/>
          </a:p>
          <a:p>
            <a:pPr>
              <a:spcBef>
                <a:spcPts val="0"/>
              </a:spcBef>
              <a:spcAft>
                <a:spcPts val="0"/>
              </a:spcAft>
            </a:pPr>
            <a:r>
              <a:rPr lang="en-US" sz="1000" b="1" dirty="0" smtClean="0"/>
              <a:t>To Change Font Color/Size: </a:t>
            </a:r>
          </a:p>
          <a:p>
            <a:pPr>
              <a:spcBef>
                <a:spcPts val="0"/>
              </a:spcBef>
              <a:spcAft>
                <a:spcPts val="0"/>
              </a:spcAft>
            </a:pPr>
            <a:r>
              <a:rPr lang="en-US" sz="1000" dirty="0" smtClean="0"/>
              <a:t>Select text, right-click and adjust the font setting on the </a:t>
            </a:r>
            <a:r>
              <a:rPr lang="en-US" sz="1000" i="1" dirty="0" smtClean="0"/>
              <a:t>Mini toolbar</a:t>
            </a:r>
            <a:r>
              <a:rPr lang="en-US" sz="1000" dirty="0" smtClean="0"/>
              <a:t>.  Select desired attributes to change: font, size, boldness, color, etc.  Note: many of the same commands can also be accessed from the </a:t>
            </a:r>
            <a:r>
              <a:rPr lang="en-US" sz="1000" i="1" dirty="0" smtClean="0"/>
              <a:t>Font</a:t>
            </a:r>
            <a:r>
              <a:rPr lang="en-US" sz="1000" dirty="0" smtClean="0"/>
              <a:t> group of the </a:t>
            </a:r>
            <a:r>
              <a:rPr lang="en-US" sz="1000" i="1" dirty="0" smtClean="0"/>
              <a:t>Home</a:t>
            </a:r>
            <a:r>
              <a:rPr lang="en-US" sz="1000" dirty="0" smtClean="0"/>
              <a:t> tab.</a:t>
            </a:r>
          </a:p>
          <a:p>
            <a:pPr>
              <a:spcBef>
                <a:spcPts val="0"/>
              </a:spcBef>
              <a:spcAft>
                <a:spcPts val="0"/>
              </a:spcAft>
            </a:pPr>
            <a:endParaRPr lang="en-US" sz="1000" b="1" dirty="0" smtClean="0"/>
          </a:p>
          <a:p>
            <a:pPr>
              <a:spcBef>
                <a:spcPts val="0"/>
              </a:spcBef>
              <a:spcAft>
                <a:spcPts val="0"/>
              </a:spcAft>
            </a:pPr>
            <a:r>
              <a:rPr lang="en-US" sz="1000" b="1" dirty="0" smtClean="0"/>
              <a:t>Edit Chart:</a:t>
            </a:r>
          </a:p>
          <a:p>
            <a:pPr>
              <a:spcBef>
                <a:spcPts val="0"/>
              </a:spcBef>
              <a:spcAft>
                <a:spcPts val="0"/>
              </a:spcAft>
            </a:pPr>
            <a:r>
              <a:rPr lang="en-US" sz="1000" dirty="0" smtClean="0"/>
              <a:t>Click the chart to edit and select the </a:t>
            </a:r>
            <a:r>
              <a:rPr lang="en-US" sz="1000" i="1" dirty="0" smtClean="0"/>
              <a:t>Chart Tools Design </a:t>
            </a:r>
            <a:r>
              <a:rPr lang="en-US" sz="1000" dirty="0" smtClean="0"/>
              <a:t>tab (or double-click on the chart).  Click the </a:t>
            </a:r>
            <a:r>
              <a:rPr lang="en-US" sz="1000" i="1" dirty="0" smtClean="0"/>
              <a:t>Edit Data</a:t>
            </a:r>
            <a:r>
              <a:rPr lang="en-US" sz="1000" dirty="0" smtClean="0"/>
              <a:t> button to access the underlying Excel 2007 spreadsheet.</a:t>
            </a:r>
          </a:p>
          <a:p>
            <a:pPr>
              <a:spcBef>
                <a:spcPts val="0"/>
              </a:spcBef>
              <a:spcAft>
                <a:spcPts val="0"/>
              </a:spcAft>
            </a:pPr>
            <a:endParaRPr lang="en-US" sz="1000" dirty="0" smtClean="0"/>
          </a:p>
          <a:p>
            <a:pPr>
              <a:spcBef>
                <a:spcPts val="0"/>
              </a:spcBef>
              <a:spcAft>
                <a:spcPts val="0"/>
              </a:spcAft>
            </a:pPr>
            <a:r>
              <a:rPr lang="en-US" sz="1000" b="1" dirty="0" smtClean="0"/>
              <a:t>Copying Data From a Separate Excel Spreadsheet:</a:t>
            </a:r>
          </a:p>
          <a:p>
            <a:pPr>
              <a:spcBef>
                <a:spcPts val="0"/>
              </a:spcBef>
              <a:spcAft>
                <a:spcPts val="0"/>
              </a:spcAft>
            </a:pPr>
            <a:r>
              <a:rPr lang="en-US" sz="1000" dirty="0" smtClean="0"/>
              <a:t>From an existing Excel spreadsheet, select the range of cells to be copied, select copy (Ctrl C).</a:t>
            </a:r>
          </a:p>
          <a:p>
            <a:pPr>
              <a:spcBef>
                <a:spcPts val="0"/>
              </a:spcBef>
              <a:spcAft>
                <a:spcPts val="0"/>
              </a:spcAft>
            </a:pPr>
            <a:r>
              <a:rPr lang="en-US" sz="1000" dirty="0" smtClean="0"/>
              <a:t>In PowerPoint, click the chart to edit and select the </a:t>
            </a:r>
            <a:r>
              <a:rPr lang="en-US" sz="1000" i="1" dirty="0" smtClean="0"/>
              <a:t>Chart Tools Design</a:t>
            </a:r>
            <a:r>
              <a:rPr lang="en-US" sz="1000" dirty="0" smtClean="0"/>
              <a:t> tab (or double-click on the chart). Click the </a:t>
            </a:r>
            <a:r>
              <a:rPr lang="en-US" sz="1000" i="1" dirty="0" smtClean="0"/>
              <a:t>Edit Data</a:t>
            </a:r>
            <a:r>
              <a:rPr lang="en-US" sz="1000" dirty="0" smtClean="0"/>
              <a:t> button to open the spreadsheet for editing.</a:t>
            </a:r>
          </a:p>
          <a:p>
            <a:pPr>
              <a:spcBef>
                <a:spcPts val="0"/>
              </a:spcBef>
              <a:spcAft>
                <a:spcPts val="0"/>
              </a:spcAft>
            </a:pPr>
            <a:r>
              <a:rPr lang="en-US" sz="1000" dirty="0" smtClean="0"/>
              <a:t>Select all the data in the </a:t>
            </a:r>
            <a:r>
              <a:rPr lang="en-US" sz="1000" i="1" dirty="0" smtClean="0"/>
              <a:t>Chart in Microsoft Office PowerPoint</a:t>
            </a:r>
            <a:r>
              <a:rPr lang="en-US" sz="1000" dirty="0" smtClean="0"/>
              <a:t> spreadsheet by clicking the top left corner cell, right-click and select </a:t>
            </a:r>
            <a:r>
              <a:rPr lang="en-US" sz="1000" i="1" dirty="0" smtClean="0"/>
              <a:t>Delete</a:t>
            </a:r>
            <a:r>
              <a:rPr lang="en-US" sz="1000" dirty="0" smtClean="0"/>
              <a:t>.</a:t>
            </a:r>
          </a:p>
          <a:p>
            <a:pPr>
              <a:spcBef>
                <a:spcPts val="0"/>
              </a:spcBef>
              <a:spcAft>
                <a:spcPts val="0"/>
              </a:spcAft>
            </a:pPr>
            <a:r>
              <a:rPr lang="en-US" sz="1000" dirty="0" smtClean="0"/>
              <a:t>Click in the first empty cell of the spreadsheet and paste (Ctrl V) to place the data copied from the other Excel file.  </a:t>
            </a:r>
          </a:p>
          <a:p>
            <a:pPr>
              <a:spcBef>
                <a:spcPts val="0"/>
              </a:spcBef>
              <a:spcAft>
                <a:spcPts val="0"/>
              </a:spcAft>
            </a:pPr>
            <a:endParaRPr lang="en-US" sz="1000" dirty="0" smtClean="0"/>
          </a:p>
          <a:p>
            <a:pPr>
              <a:spcBef>
                <a:spcPts val="0"/>
              </a:spcBef>
              <a:spcAft>
                <a:spcPts val="0"/>
              </a:spcAft>
            </a:pPr>
            <a:r>
              <a:rPr lang="en-US" sz="1000" b="1" dirty="0" smtClean="0"/>
              <a:t>Changing Orientation and/or Scale of Data: </a:t>
            </a:r>
          </a:p>
          <a:p>
            <a:pPr>
              <a:spcBef>
                <a:spcPts val="0"/>
              </a:spcBef>
              <a:spcAft>
                <a:spcPts val="0"/>
              </a:spcAft>
            </a:pPr>
            <a:r>
              <a:rPr lang="en-US" sz="1000" dirty="0" smtClean="0"/>
              <a:t>If no chart elements appear in your chart it is because either 1) the default orientation for pre-made template charts displays data series in rows, not columns, or 2) the axis scale may have to be adjusted (see below).</a:t>
            </a:r>
          </a:p>
          <a:p>
            <a:pPr>
              <a:spcBef>
                <a:spcPts val="0"/>
              </a:spcBef>
              <a:spcAft>
                <a:spcPts val="0"/>
              </a:spcAft>
            </a:pPr>
            <a:endParaRPr lang="en-US" sz="1000" dirty="0" smtClean="0"/>
          </a:p>
          <a:p>
            <a:pPr>
              <a:spcBef>
                <a:spcPts val="0"/>
              </a:spcBef>
              <a:spcAft>
                <a:spcPts val="0"/>
              </a:spcAft>
            </a:pPr>
            <a:r>
              <a:rPr lang="en-US" sz="1000" b="1" dirty="0" smtClean="0"/>
              <a:t>Change Orientation:  </a:t>
            </a:r>
          </a:p>
          <a:p>
            <a:pPr>
              <a:spcBef>
                <a:spcPts val="0"/>
              </a:spcBef>
              <a:spcAft>
                <a:spcPts val="0"/>
              </a:spcAft>
            </a:pPr>
            <a:r>
              <a:rPr lang="en-US" sz="1000" dirty="0" smtClean="0"/>
              <a:t>Click the chart to edit and select the </a:t>
            </a:r>
            <a:r>
              <a:rPr lang="en-US" sz="1000" i="1" dirty="0" smtClean="0"/>
              <a:t>Chart Tools Design </a:t>
            </a:r>
            <a:r>
              <a:rPr lang="en-US" sz="1000" dirty="0" smtClean="0"/>
              <a:t>tab (or double-click on the chart). Click the </a:t>
            </a:r>
            <a:r>
              <a:rPr lang="en-US" sz="1000" i="1" dirty="0" smtClean="0"/>
              <a:t>Switch</a:t>
            </a:r>
            <a:r>
              <a:rPr lang="en-US" sz="1000" dirty="0" smtClean="0"/>
              <a:t> </a:t>
            </a:r>
            <a:r>
              <a:rPr lang="en-US" sz="1000" i="1" dirty="0" smtClean="0"/>
              <a:t>Row/Column </a:t>
            </a:r>
            <a:r>
              <a:rPr lang="en-US" sz="1000" dirty="0" smtClean="0"/>
              <a:t>button.  If the </a:t>
            </a:r>
            <a:r>
              <a:rPr lang="en-US" sz="1000" i="1" dirty="0" smtClean="0"/>
              <a:t>Switch Row/Column </a:t>
            </a:r>
            <a:r>
              <a:rPr lang="en-US" sz="1000" dirty="0" smtClean="0"/>
              <a:t>button is disabled, click the </a:t>
            </a:r>
            <a:r>
              <a:rPr lang="en-US" sz="1000" i="1" dirty="0" smtClean="0"/>
              <a:t>Select Data</a:t>
            </a:r>
            <a:r>
              <a:rPr lang="en-US" sz="1000" dirty="0" smtClean="0"/>
              <a:t> button and then click the </a:t>
            </a:r>
            <a:r>
              <a:rPr lang="en-US" sz="1000" i="1" dirty="0" smtClean="0"/>
              <a:t>Switch Row/Column</a:t>
            </a:r>
            <a:r>
              <a:rPr lang="en-US" sz="1000" dirty="0" smtClean="0"/>
              <a:t> button from within the </a:t>
            </a:r>
            <a:r>
              <a:rPr lang="en-US" sz="1000" i="1" dirty="0" smtClean="0"/>
              <a:t>Select Data Source </a:t>
            </a:r>
            <a:r>
              <a:rPr lang="en-US" sz="1000" dirty="0" smtClean="0"/>
              <a:t>dialog box, click </a:t>
            </a:r>
            <a:r>
              <a:rPr lang="en-US" sz="1000" i="1" dirty="0" smtClean="0"/>
              <a:t>OK</a:t>
            </a:r>
            <a:r>
              <a:rPr lang="en-US" sz="1000" dirty="0" smtClean="0"/>
              <a:t>.</a:t>
            </a:r>
          </a:p>
          <a:p>
            <a:pPr>
              <a:spcBef>
                <a:spcPts val="0"/>
              </a:spcBef>
              <a:spcAft>
                <a:spcPts val="0"/>
              </a:spcAft>
            </a:pPr>
            <a:endParaRPr lang="en-US" sz="1000" dirty="0" smtClean="0"/>
          </a:p>
          <a:p>
            <a:pPr>
              <a:spcBef>
                <a:spcPts val="0"/>
              </a:spcBef>
              <a:spcAft>
                <a:spcPts val="0"/>
              </a:spcAft>
            </a:pPr>
            <a:r>
              <a:rPr lang="en-US" sz="1000" b="1" dirty="0" smtClean="0"/>
              <a:t>Change Scale:</a:t>
            </a:r>
          </a:p>
          <a:p>
            <a:pPr>
              <a:spcBef>
                <a:spcPts val="0"/>
              </a:spcBef>
              <a:spcAft>
                <a:spcPts val="0"/>
              </a:spcAft>
            </a:pPr>
            <a:r>
              <a:rPr lang="en-US" sz="1000" dirty="0" smtClean="0"/>
              <a:t>Right-click the labels next to the chart’s vertical (value) axis, select </a:t>
            </a:r>
            <a:r>
              <a:rPr lang="en-US" sz="1000" i="1" dirty="0" smtClean="0"/>
              <a:t>Format Axis</a:t>
            </a:r>
            <a:r>
              <a:rPr lang="en-US" sz="1000" dirty="0" smtClean="0"/>
              <a:t> from the pop-up menu. With </a:t>
            </a:r>
            <a:r>
              <a:rPr lang="en-US" sz="1000" i="1" dirty="0" smtClean="0"/>
              <a:t>Axis Options</a:t>
            </a:r>
            <a:r>
              <a:rPr lang="en-US" sz="1000" dirty="0" smtClean="0"/>
              <a:t>  selected on the left, check all boxes under </a:t>
            </a:r>
            <a:r>
              <a:rPr lang="en-US" sz="1000" i="1" dirty="0" smtClean="0"/>
              <a:t>Auto</a:t>
            </a:r>
            <a:r>
              <a:rPr lang="en-US" sz="1000" dirty="0" smtClean="0"/>
              <a:t> to automatically provide the appropriate scale based on the data.  To provide your own values, select the </a:t>
            </a:r>
            <a:r>
              <a:rPr lang="en-US" sz="1000" i="1" dirty="0" smtClean="0"/>
              <a:t>Fixed</a:t>
            </a:r>
            <a:r>
              <a:rPr lang="en-US" sz="1000" dirty="0" smtClean="0"/>
              <a:t> option, then type new values in the boxes provided to the right. Click </a:t>
            </a:r>
            <a:r>
              <a:rPr lang="en-US" sz="1000" i="1" dirty="0" smtClean="0"/>
              <a:t>Close</a:t>
            </a:r>
            <a:r>
              <a:rPr lang="en-US" sz="1000" dirty="0" smtClean="0"/>
              <a:t> when done.  </a:t>
            </a:r>
          </a:p>
          <a:p>
            <a:pPr>
              <a:spcBef>
                <a:spcPts val="0"/>
              </a:spcBef>
              <a:spcAft>
                <a:spcPts val="0"/>
              </a:spcAft>
            </a:pPr>
            <a:endParaRPr lang="en-US" sz="1000" dirty="0" smtClean="0"/>
          </a:p>
          <a:p>
            <a:pPr>
              <a:spcBef>
                <a:spcPts val="0"/>
              </a:spcBef>
              <a:spcAft>
                <a:spcPts val="0"/>
              </a:spcAft>
            </a:pPr>
            <a:r>
              <a:rPr lang="en-US" sz="1000" b="1" dirty="0" smtClean="0"/>
              <a:t>Changing Line Marker Options:</a:t>
            </a:r>
          </a:p>
          <a:p>
            <a:pPr>
              <a:spcBef>
                <a:spcPts val="0"/>
              </a:spcBef>
              <a:spcAft>
                <a:spcPts val="0"/>
              </a:spcAft>
            </a:pPr>
            <a:r>
              <a:rPr lang="en-US" sz="1000" dirty="0" smtClean="0"/>
              <a:t>Right click on one data series in the chart and select </a:t>
            </a:r>
            <a:r>
              <a:rPr lang="en-US" sz="1000" i="1" dirty="0" smtClean="0"/>
              <a:t>Format Data Series</a:t>
            </a:r>
            <a:r>
              <a:rPr lang="en-US" sz="1000" dirty="0" smtClean="0"/>
              <a:t> from the pop-up menu. Choose </a:t>
            </a:r>
            <a:r>
              <a:rPr lang="en-US" sz="1000" i="1" dirty="0" smtClean="0"/>
              <a:t>Marker Options</a:t>
            </a:r>
            <a:r>
              <a:rPr lang="en-US" sz="1000" dirty="0" smtClean="0"/>
              <a:t> from the list on the left. From the </a:t>
            </a:r>
            <a:r>
              <a:rPr lang="en-US" sz="1000" i="1" dirty="0" smtClean="0"/>
              <a:t>Marker Type</a:t>
            </a:r>
            <a:r>
              <a:rPr lang="en-US" sz="1000" dirty="0" smtClean="0"/>
              <a:t> choices, select </a:t>
            </a:r>
            <a:r>
              <a:rPr lang="en-US" sz="1000" i="1" dirty="0" smtClean="0"/>
              <a:t>Built-in</a:t>
            </a:r>
            <a:r>
              <a:rPr lang="en-US" sz="1000" dirty="0" smtClean="0"/>
              <a:t>. Click the drop-down arrow next to </a:t>
            </a:r>
            <a:r>
              <a:rPr lang="en-US" sz="1000" i="1" dirty="0" smtClean="0"/>
              <a:t>Type</a:t>
            </a:r>
            <a:r>
              <a:rPr lang="en-US" sz="1000" dirty="0" smtClean="0"/>
              <a:t>: and choose from the available Marker types. Edit the numeral under </a:t>
            </a:r>
            <a:r>
              <a:rPr lang="en-US" sz="1000" i="1" dirty="0" smtClean="0"/>
              <a:t>Size</a:t>
            </a:r>
            <a:r>
              <a:rPr lang="en-US" sz="1000" dirty="0" smtClean="0"/>
              <a:t>: as desired.</a:t>
            </a:r>
          </a:p>
          <a:p>
            <a:endParaRPr lang="en-US" sz="1000"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pPr>
              <a:spcBef>
                <a:spcPts val="0"/>
              </a:spcBef>
              <a:spcAft>
                <a:spcPts val="0"/>
              </a:spcAft>
            </a:pPr>
            <a:r>
              <a:rPr lang="en-US" sz="1000" dirty="0" smtClean="0"/>
              <a:t>This is a sample </a:t>
            </a:r>
            <a:r>
              <a:rPr lang="en-US" sz="1000" b="1" dirty="0" smtClean="0"/>
              <a:t>Stacked Column Chart </a:t>
            </a:r>
            <a:r>
              <a:rPr lang="en-US" sz="1000" dirty="0" smtClean="0"/>
              <a:t>slide ideal for showcasing revenue data, product or market information.</a:t>
            </a:r>
          </a:p>
          <a:p>
            <a:pPr>
              <a:spcBef>
                <a:spcPts val="0"/>
              </a:spcBef>
              <a:spcAft>
                <a:spcPts val="0"/>
              </a:spcAft>
            </a:pPr>
            <a:endParaRPr lang="en-US" sz="1000" dirty="0" smtClean="0"/>
          </a:p>
          <a:p>
            <a:pPr>
              <a:spcBef>
                <a:spcPts val="0"/>
              </a:spcBef>
              <a:spcAft>
                <a:spcPts val="0"/>
              </a:spcAft>
            </a:pPr>
            <a:r>
              <a:rPr lang="en-US" sz="1000" b="1" dirty="0" smtClean="0"/>
              <a:t>To Change Font Color/Size: </a:t>
            </a:r>
          </a:p>
          <a:p>
            <a:pPr>
              <a:spcBef>
                <a:spcPts val="0"/>
              </a:spcBef>
              <a:spcAft>
                <a:spcPts val="0"/>
              </a:spcAft>
            </a:pPr>
            <a:r>
              <a:rPr lang="en-US" sz="1000" dirty="0" smtClean="0"/>
              <a:t>Select text, right-click and adjust the font setting on the </a:t>
            </a:r>
            <a:r>
              <a:rPr lang="en-US" sz="1000" i="1" dirty="0" smtClean="0"/>
              <a:t>Mini toolbar.</a:t>
            </a:r>
            <a:r>
              <a:rPr lang="en-US" sz="1000" dirty="0" smtClean="0"/>
              <a:t>  Select desired attributes to change: font, size, boldness, color, etc.  Note: many of the same commands can also be accessed from the </a:t>
            </a:r>
            <a:r>
              <a:rPr lang="en-US" sz="1000" i="1" dirty="0" smtClean="0"/>
              <a:t>Font</a:t>
            </a:r>
            <a:r>
              <a:rPr lang="en-US" sz="1000" dirty="0" smtClean="0"/>
              <a:t> group of the </a:t>
            </a:r>
            <a:r>
              <a:rPr lang="en-US" sz="1000" i="1" dirty="0" smtClean="0"/>
              <a:t>Home</a:t>
            </a:r>
            <a:r>
              <a:rPr lang="en-US" sz="1000" dirty="0" smtClean="0"/>
              <a:t> tab.</a:t>
            </a:r>
          </a:p>
          <a:p>
            <a:pPr>
              <a:spcBef>
                <a:spcPts val="0"/>
              </a:spcBef>
              <a:spcAft>
                <a:spcPts val="0"/>
              </a:spcAft>
            </a:pPr>
            <a:endParaRPr lang="en-US" sz="1000" dirty="0" smtClean="0"/>
          </a:p>
          <a:p>
            <a:pPr>
              <a:spcBef>
                <a:spcPts val="0"/>
              </a:spcBef>
              <a:spcAft>
                <a:spcPts val="0"/>
              </a:spcAft>
            </a:pPr>
            <a:r>
              <a:rPr lang="en-US" sz="1000" b="1" dirty="0" smtClean="0"/>
              <a:t>Edit Chart:</a:t>
            </a:r>
          </a:p>
          <a:p>
            <a:pPr>
              <a:spcBef>
                <a:spcPts val="0"/>
              </a:spcBef>
              <a:spcAft>
                <a:spcPts val="0"/>
              </a:spcAft>
            </a:pPr>
            <a:r>
              <a:rPr lang="en-US" sz="1000" dirty="0" smtClean="0"/>
              <a:t>Click the chart to edit and select the </a:t>
            </a:r>
            <a:r>
              <a:rPr lang="en-US" sz="1000" i="1" dirty="0" smtClean="0"/>
              <a:t>Chart Tools Design</a:t>
            </a:r>
            <a:r>
              <a:rPr lang="en-US" sz="1000" dirty="0" smtClean="0"/>
              <a:t> tab (or double-click on the chart). Click the </a:t>
            </a:r>
            <a:r>
              <a:rPr lang="en-US" sz="1000" i="1" dirty="0" smtClean="0"/>
              <a:t>Edit Data </a:t>
            </a:r>
            <a:r>
              <a:rPr lang="en-US" sz="1000" dirty="0" smtClean="0"/>
              <a:t>button to access the underlying Excel 2007 spreadsheet.</a:t>
            </a:r>
          </a:p>
          <a:p>
            <a:pPr>
              <a:spcBef>
                <a:spcPts val="0"/>
              </a:spcBef>
              <a:spcAft>
                <a:spcPts val="0"/>
              </a:spcAft>
            </a:pPr>
            <a:endParaRPr lang="en-US" sz="1000" dirty="0" smtClean="0"/>
          </a:p>
          <a:p>
            <a:pPr>
              <a:spcBef>
                <a:spcPts val="0"/>
              </a:spcBef>
              <a:spcAft>
                <a:spcPts val="0"/>
              </a:spcAft>
            </a:pPr>
            <a:r>
              <a:rPr lang="en-US" sz="1000" b="1" dirty="0" smtClean="0"/>
              <a:t>Copying Data From a Separate Excel Spreadsheet</a:t>
            </a:r>
            <a:r>
              <a:rPr lang="en-US" sz="1000" dirty="0" smtClean="0"/>
              <a:t>:</a:t>
            </a:r>
          </a:p>
          <a:p>
            <a:pPr>
              <a:spcBef>
                <a:spcPts val="0"/>
              </a:spcBef>
              <a:spcAft>
                <a:spcPts val="0"/>
              </a:spcAft>
            </a:pPr>
            <a:r>
              <a:rPr lang="en-US" sz="1000" dirty="0" smtClean="0"/>
              <a:t>From an existing Excel spreadsheet, select the range of cells to be copied, select copy (Ctrl C).</a:t>
            </a:r>
          </a:p>
          <a:p>
            <a:pPr>
              <a:spcBef>
                <a:spcPts val="0"/>
              </a:spcBef>
              <a:spcAft>
                <a:spcPts val="0"/>
              </a:spcAft>
            </a:pPr>
            <a:r>
              <a:rPr lang="en-US" sz="1000" dirty="0" smtClean="0"/>
              <a:t>In PowerPoint, click the chart to edit and select the </a:t>
            </a:r>
            <a:r>
              <a:rPr lang="en-US" sz="1000" i="1" dirty="0" smtClean="0"/>
              <a:t>Chart Tools Design</a:t>
            </a:r>
            <a:r>
              <a:rPr lang="en-US" sz="1000" dirty="0" smtClean="0"/>
              <a:t> tab (or double-click on the chart). Click the </a:t>
            </a:r>
            <a:r>
              <a:rPr lang="en-US" sz="1000" i="1" dirty="0" smtClean="0"/>
              <a:t>Edit Data</a:t>
            </a:r>
            <a:r>
              <a:rPr lang="en-US" sz="1000" dirty="0" smtClean="0"/>
              <a:t> button to open the spreadsheet for editing.</a:t>
            </a:r>
          </a:p>
          <a:p>
            <a:pPr>
              <a:spcBef>
                <a:spcPts val="0"/>
              </a:spcBef>
              <a:spcAft>
                <a:spcPts val="0"/>
              </a:spcAft>
            </a:pPr>
            <a:r>
              <a:rPr lang="en-US" sz="1000" dirty="0" smtClean="0"/>
              <a:t>Select all the data in the </a:t>
            </a:r>
            <a:r>
              <a:rPr lang="en-US" sz="1000" i="1" dirty="0" smtClean="0"/>
              <a:t>Chart in Microsoft Office PowerPoint </a:t>
            </a:r>
            <a:r>
              <a:rPr lang="en-US" sz="1000" dirty="0" smtClean="0"/>
              <a:t>spreadsheet by clicking the top left corner cell, right-click and select </a:t>
            </a:r>
            <a:r>
              <a:rPr lang="en-US" sz="1000" i="1" dirty="0" smtClean="0"/>
              <a:t>Delete</a:t>
            </a:r>
            <a:r>
              <a:rPr lang="en-US" sz="1000" dirty="0" smtClean="0"/>
              <a:t>.</a:t>
            </a:r>
          </a:p>
          <a:p>
            <a:pPr>
              <a:spcBef>
                <a:spcPts val="0"/>
              </a:spcBef>
              <a:spcAft>
                <a:spcPts val="0"/>
              </a:spcAft>
            </a:pPr>
            <a:r>
              <a:rPr lang="en-US" sz="1000" dirty="0" smtClean="0"/>
              <a:t>Click in the first empty cell of the spreadsheet and paste (Ctrl V) to place the data copied from the other Excel file.  </a:t>
            </a:r>
          </a:p>
          <a:p>
            <a:pPr>
              <a:spcBef>
                <a:spcPts val="0"/>
              </a:spcBef>
              <a:spcAft>
                <a:spcPts val="0"/>
              </a:spcAft>
            </a:pPr>
            <a:endParaRPr lang="en-US" sz="1000" dirty="0" smtClean="0"/>
          </a:p>
          <a:p>
            <a:pPr>
              <a:spcBef>
                <a:spcPts val="0"/>
              </a:spcBef>
              <a:spcAft>
                <a:spcPts val="0"/>
              </a:spcAft>
            </a:pPr>
            <a:r>
              <a:rPr lang="en-US" sz="1000" b="1" dirty="0" smtClean="0"/>
              <a:t>Changing Orientation and/or Scale of Data: </a:t>
            </a:r>
          </a:p>
          <a:p>
            <a:pPr>
              <a:spcBef>
                <a:spcPts val="0"/>
              </a:spcBef>
              <a:spcAft>
                <a:spcPts val="0"/>
              </a:spcAft>
            </a:pPr>
            <a:r>
              <a:rPr lang="en-US" sz="1000" dirty="0" smtClean="0"/>
              <a:t>If no chart elements appear in your chart it is because either 1) the default orientation for pre-made template charts displays data series in rows, not columns, or 2) the axis scale may have to be adjusted (see below).</a:t>
            </a:r>
          </a:p>
          <a:p>
            <a:pPr>
              <a:spcBef>
                <a:spcPts val="0"/>
              </a:spcBef>
              <a:spcAft>
                <a:spcPts val="0"/>
              </a:spcAft>
            </a:pPr>
            <a:endParaRPr lang="en-US" sz="1000" dirty="0" smtClean="0"/>
          </a:p>
          <a:p>
            <a:pPr>
              <a:spcBef>
                <a:spcPts val="0"/>
              </a:spcBef>
              <a:spcAft>
                <a:spcPts val="0"/>
              </a:spcAft>
            </a:pPr>
            <a:r>
              <a:rPr lang="en-US" sz="1000" b="1" dirty="0" smtClean="0"/>
              <a:t>Change Orientation:  </a:t>
            </a:r>
          </a:p>
          <a:p>
            <a:pPr>
              <a:spcBef>
                <a:spcPts val="0"/>
              </a:spcBef>
              <a:spcAft>
                <a:spcPts val="0"/>
              </a:spcAft>
            </a:pPr>
            <a:r>
              <a:rPr lang="en-US" sz="1000" dirty="0" smtClean="0"/>
              <a:t>Click the chart to edit and select the </a:t>
            </a:r>
            <a:r>
              <a:rPr lang="en-US" sz="1000" i="1" dirty="0" smtClean="0"/>
              <a:t>Chart Tools Design</a:t>
            </a:r>
            <a:r>
              <a:rPr lang="en-US" sz="1000" dirty="0" smtClean="0"/>
              <a:t> tab (or double-click on the chart.) Click the </a:t>
            </a:r>
            <a:r>
              <a:rPr lang="en-US" sz="1000" i="1" dirty="0" smtClean="0"/>
              <a:t>Switch</a:t>
            </a:r>
            <a:r>
              <a:rPr lang="en-US" sz="1000" dirty="0" smtClean="0"/>
              <a:t> </a:t>
            </a:r>
            <a:r>
              <a:rPr lang="en-US" sz="1000" i="1" dirty="0" smtClean="0"/>
              <a:t>Row/Column </a:t>
            </a:r>
            <a:r>
              <a:rPr lang="en-US" sz="1000" dirty="0" smtClean="0"/>
              <a:t>button.  If the </a:t>
            </a:r>
            <a:r>
              <a:rPr lang="en-US" sz="1000" i="1" dirty="0" smtClean="0"/>
              <a:t>Switch Row/Column</a:t>
            </a:r>
            <a:r>
              <a:rPr lang="en-US" sz="1000" dirty="0" smtClean="0"/>
              <a:t> button is disabled, click the </a:t>
            </a:r>
            <a:r>
              <a:rPr lang="en-US" sz="1000" i="1" dirty="0" smtClean="0"/>
              <a:t>Select Data</a:t>
            </a:r>
            <a:r>
              <a:rPr lang="en-US" sz="1000" dirty="0" smtClean="0"/>
              <a:t> button and then click the </a:t>
            </a:r>
            <a:r>
              <a:rPr lang="en-US" sz="1000" i="1" dirty="0" smtClean="0"/>
              <a:t>Switch Row/Column</a:t>
            </a:r>
            <a:r>
              <a:rPr lang="en-US" sz="1000" dirty="0" smtClean="0"/>
              <a:t> button from within the </a:t>
            </a:r>
            <a:r>
              <a:rPr lang="en-US" sz="1000" i="1" dirty="0" smtClean="0"/>
              <a:t>Select Data Source</a:t>
            </a:r>
            <a:r>
              <a:rPr lang="en-US" sz="1000" dirty="0" smtClean="0"/>
              <a:t> dialog box, click </a:t>
            </a:r>
            <a:r>
              <a:rPr lang="en-US" sz="1000" i="1" dirty="0" smtClean="0"/>
              <a:t>OK</a:t>
            </a:r>
            <a:r>
              <a:rPr lang="en-US" sz="1000" dirty="0" smtClean="0"/>
              <a:t>.</a:t>
            </a:r>
          </a:p>
          <a:p>
            <a:pPr>
              <a:spcBef>
                <a:spcPts val="0"/>
              </a:spcBef>
              <a:spcAft>
                <a:spcPts val="0"/>
              </a:spcAft>
            </a:pPr>
            <a:endParaRPr lang="en-US" sz="1000" dirty="0" smtClean="0"/>
          </a:p>
          <a:p>
            <a:pPr>
              <a:spcBef>
                <a:spcPts val="0"/>
              </a:spcBef>
              <a:spcAft>
                <a:spcPts val="0"/>
              </a:spcAft>
            </a:pPr>
            <a:r>
              <a:rPr lang="en-US" sz="1000" b="1" dirty="0" smtClean="0"/>
              <a:t>Change Scale:</a:t>
            </a:r>
          </a:p>
          <a:p>
            <a:pPr>
              <a:spcBef>
                <a:spcPts val="0"/>
              </a:spcBef>
              <a:spcAft>
                <a:spcPts val="0"/>
              </a:spcAft>
            </a:pPr>
            <a:r>
              <a:rPr lang="en-US" sz="1000" dirty="0" smtClean="0"/>
              <a:t>Right-click the labels next to the chart’s vertical (value) axis, select </a:t>
            </a:r>
            <a:r>
              <a:rPr lang="en-US" sz="1000" i="1" dirty="0" smtClean="0"/>
              <a:t>Format Axis </a:t>
            </a:r>
            <a:r>
              <a:rPr lang="en-US" sz="1000" dirty="0" smtClean="0"/>
              <a:t>from the pop-up menu. With </a:t>
            </a:r>
            <a:r>
              <a:rPr lang="en-US" sz="1000" i="1" dirty="0" smtClean="0"/>
              <a:t>Axis Options</a:t>
            </a:r>
            <a:r>
              <a:rPr lang="en-US" sz="1000" dirty="0" smtClean="0"/>
              <a:t>  selected on the left, check all boxes under </a:t>
            </a:r>
            <a:r>
              <a:rPr lang="en-US" sz="1000" i="1" dirty="0" smtClean="0"/>
              <a:t>Auto</a:t>
            </a:r>
            <a:r>
              <a:rPr lang="en-US" sz="1000" dirty="0" smtClean="0"/>
              <a:t> to automatically provide the appropriate scale based on the data.  To provide your own values, select the </a:t>
            </a:r>
            <a:r>
              <a:rPr lang="en-US" sz="1000" i="1" dirty="0" smtClean="0"/>
              <a:t>Fixed</a:t>
            </a:r>
            <a:r>
              <a:rPr lang="en-US" sz="1000" dirty="0" smtClean="0"/>
              <a:t> option, then type new values in the boxes provided to the right. Click </a:t>
            </a:r>
            <a:r>
              <a:rPr lang="en-US" sz="1000" i="1" dirty="0" smtClean="0"/>
              <a:t>Close</a:t>
            </a:r>
            <a:r>
              <a:rPr lang="en-US" sz="1000" dirty="0" smtClean="0"/>
              <a:t> when done.  </a:t>
            </a:r>
          </a:p>
          <a:p>
            <a:endParaRPr lang="en-US" sz="1000"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pPr>
              <a:spcBef>
                <a:spcPts val="0"/>
              </a:spcBef>
              <a:spcAft>
                <a:spcPts val="0"/>
              </a:spcAft>
            </a:pPr>
            <a:r>
              <a:rPr lang="en-US" sz="900" dirty="0" smtClean="0"/>
              <a:t>This is a sample </a:t>
            </a:r>
            <a:r>
              <a:rPr lang="en-US" sz="900" b="1" dirty="0" smtClean="0"/>
              <a:t>Line-Column Chart</a:t>
            </a:r>
            <a:r>
              <a:rPr lang="en-US" sz="900" dirty="0" smtClean="0"/>
              <a:t> slide ideal for showcasing revenue data, product or market information.</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To Change Font Color/Size: </a:t>
            </a:r>
            <a:endParaRPr lang="en-US" sz="900" dirty="0" smtClean="0">
              <a:solidFill>
                <a:srgbClr val="000000"/>
              </a:solidFill>
            </a:endParaRPr>
          </a:p>
          <a:p>
            <a:pPr lvl="0">
              <a:spcBef>
                <a:spcPts val="0"/>
              </a:spcBef>
              <a:spcAft>
                <a:spcPts val="0"/>
              </a:spcAft>
            </a:pPr>
            <a:r>
              <a:rPr lang="en-US" sz="900" dirty="0" smtClean="0">
                <a:solidFill>
                  <a:srgbClr val="000000"/>
                </a:solidFill>
              </a:rPr>
              <a:t>Select text,</a:t>
            </a:r>
            <a:r>
              <a:rPr lang="en-US" sz="900" baseline="0" dirty="0" smtClean="0">
                <a:solidFill>
                  <a:srgbClr val="000000"/>
                </a:solidFill>
              </a:rPr>
              <a:t> </a:t>
            </a:r>
            <a:r>
              <a:rPr lang="en-US" sz="900" dirty="0" smtClean="0">
                <a:solidFill>
                  <a:srgbClr val="000000"/>
                </a:solidFill>
              </a:rPr>
              <a:t>right-click and adjust the font setting on the </a:t>
            </a:r>
            <a:r>
              <a:rPr lang="en-US" sz="900" i="1" dirty="0" smtClean="0">
                <a:solidFill>
                  <a:srgbClr val="000000"/>
                </a:solidFill>
              </a:rPr>
              <a:t>Mini toolbar</a:t>
            </a:r>
            <a:r>
              <a:rPr lang="en-US" sz="900" dirty="0" smtClean="0">
                <a:solidFill>
                  <a:srgbClr val="000000"/>
                </a:solidFill>
              </a:rPr>
              <a:t>.  Select desired attributes to change: font, size, boldness, color, etc.  Note: many of the same commands can also be accessed from the </a:t>
            </a:r>
            <a:r>
              <a:rPr lang="en-US" sz="900" i="1" dirty="0" smtClean="0">
                <a:solidFill>
                  <a:srgbClr val="000000"/>
                </a:solidFill>
              </a:rPr>
              <a:t>Font</a:t>
            </a:r>
            <a:r>
              <a:rPr lang="en-US" sz="900" dirty="0" smtClean="0">
                <a:solidFill>
                  <a:srgbClr val="000000"/>
                </a:solidFill>
              </a:rPr>
              <a:t> group of the </a:t>
            </a:r>
            <a:r>
              <a:rPr lang="en-US" sz="900" i="1" dirty="0" smtClean="0">
                <a:solidFill>
                  <a:srgbClr val="000000"/>
                </a:solidFill>
              </a:rPr>
              <a:t>Home</a:t>
            </a:r>
            <a:r>
              <a:rPr lang="en-US" sz="900" dirty="0" smtClean="0">
                <a:solidFill>
                  <a:srgbClr val="000000"/>
                </a:solidFill>
              </a:rPr>
              <a:t> tab. </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Edit Chart:</a:t>
            </a:r>
            <a:endParaRPr lang="en-US" sz="900" dirty="0" smtClean="0">
              <a:solidFill>
                <a:srgbClr val="000000"/>
              </a:solidFill>
            </a:endParaRPr>
          </a:p>
          <a:p>
            <a:pPr lvl="0">
              <a:spcBef>
                <a:spcPts val="0"/>
              </a:spcBef>
              <a:spcAft>
                <a:spcPts val="0"/>
              </a:spcAft>
            </a:pPr>
            <a:r>
              <a:rPr lang="en-US" sz="900" dirty="0" smtClean="0">
                <a:solidFill>
                  <a:srgbClr val="000000"/>
                </a:solidFill>
              </a:rPr>
              <a:t>Click</a:t>
            </a:r>
            <a:r>
              <a:rPr lang="en-US" sz="900" baseline="0" dirty="0" smtClean="0">
                <a:solidFill>
                  <a:srgbClr val="000000"/>
                </a:solidFill>
              </a:rPr>
              <a:t> the chart to edit and select </a:t>
            </a:r>
            <a:r>
              <a:rPr lang="en-US" sz="900" dirty="0" smtClean="0">
                <a:solidFill>
                  <a:srgbClr val="000000"/>
                </a:solidFill>
              </a:rPr>
              <a:t>the</a:t>
            </a:r>
            <a:r>
              <a:rPr lang="en-US" sz="900" i="1" dirty="0" smtClean="0">
                <a:solidFill>
                  <a:srgbClr val="000000"/>
                </a:solidFill>
              </a:rPr>
              <a:t> Chart Tools Design </a:t>
            </a:r>
            <a:r>
              <a:rPr lang="en-US" sz="900" dirty="0" smtClean="0">
                <a:solidFill>
                  <a:srgbClr val="000000"/>
                </a:solidFill>
              </a:rPr>
              <a:t>tab</a:t>
            </a:r>
            <a:r>
              <a:rPr lang="en-US" sz="900" baseline="0" dirty="0" smtClean="0">
                <a:solidFill>
                  <a:srgbClr val="000000"/>
                </a:solidFill>
              </a:rPr>
              <a:t> (or double-click on the chart</a:t>
            </a:r>
            <a:r>
              <a:rPr lang="en-US" sz="900" dirty="0" smtClean="0">
                <a:solidFill>
                  <a:srgbClr val="000000"/>
                </a:solidFill>
              </a:rPr>
              <a:t>). Click the </a:t>
            </a:r>
            <a:r>
              <a:rPr lang="en-US" sz="900" i="1" dirty="0" smtClean="0">
                <a:solidFill>
                  <a:srgbClr val="000000"/>
                </a:solidFill>
              </a:rPr>
              <a:t>Edit Data</a:t>
            </a:r>
            <a:r>
              <a:rPr lang="en-US" sz="900" i="1" baseline="0" dirty="0" smtClean="0">
                <a:solidFill>
                  <a:srgbClr val="000000"/>
                </a:solidFill>
              </a:rPr>
              <a:t> </a:t>
            </a:r>
            <a:r>
              <a:rPr lang="en-US" sz="900" dirty="0" smtClean="0">
                <a:solidFill>
                  <a:srgbClr val="000000"/>
                </a:solidFill>
              </a:rPr>
              <a:t>button to access</a:t>
            </a:r>
            <a:r>
              <a:rPr lang="en-US" sz="900" baseline="0" dirty="0" smtClean="0">
                <a:solidFill>
                  <a:srgbClr val="000000"/>
                </a:solidFill>
              </a:rPr>
              <a:t> </a:t>
            </a:r>
            <a:r>
              <a:rPr lang="en-US" sz="900" dirty="0" smtClean="0">
                <a:solidFill>
                  <a:srgbClr val="000000"/>
                </a:solidFill>
              </a:rPr>
              <a:t>the underlying Excel 2007 spreadsheet.</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Copying Data From a Separate Excel Spreadsheet:</a:t>
            </a:r>
            <a:endParaRPr lang="en-US" sz="900" dirty="0" smtClean="0">
              <a:solidFill>
                <a:srgbClr val="000000"/>
              </a:solidFill>
            </a:endParaRPr>
          </a:p>
          <a:p>
            <a:pPr lvl="0">
              <a:spcBef>
                <a:spcPts val="0"/>
              </a:spcBef>
              <a:spcAft>
                <a:spcPts val="0"/>
              </a:spcAft>
            </a:pPr>
            <a:r>
              <a:rPr lang="en-US" sz="900" dirty="0" smtClean="0">
                <a:solidFill>
                  <a:srgbClr val="000000"/>
                </a:solidFill>
              </a:rPr>
              <a:t>From an existing Excel spreadsheet, select the range of cells to be copied, select copy (Ctrl C).</a:t>
            </a:r>
          </a:p>
          <a:p>
            <a:pPr lvl="0">
              <a:spcBef>
                <a:spcPts val="0"/>
              </a:spcBef>
              <a:spcAft>
                <a:spcPts val="0"/>
              </a:spcAft>
            </a:pPr>
            <a:r>
              <a:rPr lang="en-US" sz="900" dirty="0" smtClean="0">
                <a:solidFill>
                  <a:srgbClr val="000000"/>
                </a:solidFill>
              </a:rPr>
              <a:t>In PowerPoint, click</a:t>
            </a:r>
            <a:r>
              <a:rPr lang="en-US" sz="900" baseline="0" dirty="0" smtClean="0">
                <a:solidFill>
                  <a:srgbClr val="000000"/>
                </a:solidFill>
              </a:rPr>
              <a:t> the chart to edit and select </a:t>
            </a:r>
            <a:r>
              <a:rPr lang="en-US" sz="900" dirty="0" smtClean="0">
                <a:solidFill>
                  <a:srgbClr val="000000"/>
                </a:solidFill>
              </a:rPr>
              <a:t>the</a:t>
            </a:r>
            <a:r>
              <a:rPr lang="en-US" sz="900" i="1" dirty="0" smtClean="0">
                <a:solidFill>
                  <a:srgbClr val="000000"/>
                </a:solidFill>
              </a:rPr>
              <a:t> Chart Tools Design </a:t>
            </a:r>
            <a:r>
              <a:rPr lang="en-US" sz="900" dirty="0" smtClean="0">
                <a:solidFill>
                  <a:srgbClr val="000000"/>
                </a:solidFill>
              </a:rPr>
              <a:t>tab</a:t>
            </a:r>
            <a:r>
              <a:rPr lang="en-US" sz="900" baseline="0" dirty="0" smtClean="0">
                <a:solidFill>
                  <a:srgbClr val="000000"/>
                </a:solidFill>
              </a:rPr>
              <a:t> (or double-click on the chart</a:t>
            </a:r>
            <a:r>
              <a:rPr lang="en-US" sz="900" dirty="0" smtClean="0">
                <a:solidFill>
                  <a:srgbClr val="000000"/>
                </a:solidFill>
              </a:rPr>
              <a:t>). Click the </a:t>
            </a:r>
            <a:r>
              <a:rPr lang="en-US" sz="900" i="1" dirty="0" smtClean="0">
                <a:solidFill>
                  <a:srgbClr val="000000"/>
                </a:solidFill>
              </a:rPr>
              <a:t>Edit Data</a:t>
            </a:r>
            <a:r>
              <a:rPr lang="en-US" sz="900" i="1" baseline="0" dirty="0" smtClean="0">
                <a:solidFill>
                  <a:srgbClr val="000000"/>
                </a:solidFill>
              </a:rPr>
              <a:t> </a:t>
            </a:r>
            <a:r>
              <a:rPr lang="en-US" sz="900" dirty="0" smtClean="0">
                <a:solidFill>
                  <a:srgbClr val="000000"/>
                </a:solidFill>
              </a:rPr>
              <a:t>button to open the spreadsheet for editing.</a:t>
            </a:r>
          </a:p>
          <a:p>
            <a:pPr lvl="0">
              <a:spcBef>
                <a:spcPts val="0"/>
              </a:spcBef>
              <a:spcAft>
                <a:spcPts val="0"/>
              </a:spcAft>
            </a:pPr>
            <a:r>
              <a:rPr lang="en-US" sz="900" dirty="0" smtClean="0">
                <a:solidFill>
                  <a:srgbClr val="000000"/>
                </a:solidFill>
              </a:rPr>
              <a:t>Select all the data in the </a:t>
            </a:r>
            <a:r>
              <a:rPr lang="en-US" sz="900" i="1" dirty="0" smtClean="0">
                <a:solidFill>
                  <a:srgbClr val="000000"/>
                </a:solidFill>
              </a:rPr>
              <a:t>Chart in Microsoft Office PowerPoint </a:t>
            </a:r>
            <a:r>
              <a:rPr lang="en-US" sz="900" dirty="0" smtClean="0">
                <a:solidFill>
                  <a:srgbClr val="000000"/>
                </a:solidFill>
              </a:rPr>
              <a:t>spreadsheet by clicking the top left corner cell, right-click and select </a:t>
            </a:r>
            <a:r>
              <a:rPr lang="en-US" sz="900" i="1" dirty="0" smtClean="0">
                <a:solidFill>
                  <a:srgbClr val="000000"/>
                </a:solidFill>
              </a:rPr>
              <a:t>Delete.</a:t>
            </a:r>
          </a:p>
          <a:p>
            <a:pPr lvl="0">
              <a:spcBef>
                <a:spcPts val="0"/>
              </a:spcBef>
              <a:spcAft>
                <a:spcPts val="0"/>
              </a:spcAft>
            </a:pPr>
            <a:r>
              <a:rPr lang="en-US" sz="900" dirty="0" smtClean="0">
                <a:solidFill>
                  <a:srgbClr val="000000"/>
                </a:solidFill>
              </a:rPr>
              <a:t>Click in the first empty cell of the spreadsheet and paste (Ctrl V) to place the data copied from the other Excel file.  </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Changing Orientation and/or Scale of Data: </a:t>
            </a:r>
            <a:endParaRPr lang="en-US" sz="900" dirty="0" smtClean="0">
              <a:solidFill>
                <a:srgbClr val="000000"/>
              </a:solidFill>
            </a:endParaRPr>
          </a:p>
          <a:p>
            <a:pPr lvl="0">
              <a:spcBef>
                <a:spcPts val="0"/>
              </a:spcBef>
              <a:spcAft>
                <a:spcPts val="0"/>
              </a:spcAft>
            </a:pPr>
            <a:r>
              <a:rPr lang="en-US" sz="900" dirty="0" smtClean="0">
                <a:solidFill>
                  <a:srgbClr val="000000"/>
                </a:solidFill>
              </a:rPr>
              <a:t>If no chart elements appear in your chart it is because</a:t>
            </a:r>
            <a:r>
              <a:rPr lang="en-US" sz="900" baseline="0" dirty="0" smtClean="0">
                <a:solidFill>
                  <a:srgbClr val="000000"/>
                </a:solidFill>
              </a:rPr>
              <a:t> either 1) </a:t>
            </a:r>
            <a:r>
              <a:rPr lang="en-US" sz="900" dirty="0" smtClean="0">
                <a:solidFill>
                  <a:srgbClr val="000000"/>
                </a:solidFill>
              </a:rPr>
              <a:t>the default orientation for pre-made template charts displays data series in rows, not columns, or 2) the axis scale may have to be</a:t>
            </a:r>
            <a:r>
              <a:rPr lang="en-US" sz="900" baseline="0" dirty="0" smtClean="0">
                <a:solidFill>
                  <a:srgbClr val="000000"/>
                </a:solidFill>
              </a:rPr>
              <a:t> adjusted (see below).</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Change Orientation:</a:t>
            </a:r>
            <a:r>
              <a:rPr lang="en-US" sz="900" dirty="0" smtClean="0">
                <a:solidFill>
                  <a:srgbClr val="000000"/>
                </a:solidFill>
              </a:rPr>
              <a:t>  </a:t>
            </a:r>
          </a:p>
          <a:p>
            <a:pPr lvl="0">
              <a:spcBef>
                <a:spcPts val="0"/>
              </a:spcBef>
              <a:spcAft>
                <a:spcPts val="0"/>
              </a:spcAft>
            </a:pPr>
            <a:r>
              <a:rPr lang="en-US" sz="900" dirty="0" smtClean="0">
                <a:solidFill>
                  <a:srgbClr val="000000"/>
                </a:solidFill>
              </a:rPr>
              <a:t>Click</a:t>
            </a:r>
            <a:r>
              <a:rPr lang="en-US" sz="900" baseline="0" dirty="0" smtClean="0">
                <a:solidFill>
                  <a:srgbClr val="000000"/>
                </a:solidFill>
              </a:rPr>
              <a:t> the chart to edit and select </a:t>
            </a:r>
            <a:r>
              <a:rPr lang="en-US" sz="900" dirty="0" smtClean="0">
                <a:solidFill>
                  <a:srgbClr val="000000"/>
                </a:solidFill>
              </a:rPr>
              <a:t>the</a:t>
            </a:r>
            <a:r>
              <a:rPr lang="en-US" sz="900" i="1" dirty="0" smtClean="0">
                <a:solidFill>
                  <a:srgbClr val="000000"/>
                </a:solidFill>
              </a:rPr>
              <a:t> Chart Tools Design </a:t>
            </a:r>
            <a:r>
              <a:rPr lang="en-US" sz="900" dirty="0" smtClean="0">
                <a:solidFill>
                  <a:srgbClr val="000000"/>
                </a:solidFill>
              </a:rPr>
              <a:t>tab</a:t>
            </a:r>
            <a:r>
              <a:rPr lang="en-US" sz="900" baseline="0" dirty="0" smtClean="0">
                <a:solidFill>
                  <a:srgbClr val="000000"/>
                </a:solidFill>
              </a:rPr>
              <a:t> (or double-click on the chart</a:t>
            </a:r>
            <a:r>
              <a:rPr lang="en-US" sz="900" dirty="0" smtClean="0">
                <a:solidFill>
                  <a:srgbClr val="000000"/>
                </a:solidFill>
              </a:rPr>
              <a:t>.) Click the </a:t>
            </a:r>
            <a:r>
              <a:rPr lang="en-US" sz="900" i="1" dirty="0" smtClean="0">
                <a:solidFill>
                  <a:srgbClr val="000000"/>
                </a:solidFill>
              </a:rPr>
              <a:t>Switch Row/Column </a:t>
            </a:r>
            <a:r>
              <a:rPr lang="en-US" sz="900" dirty="0" smtClean="0">
                <a:solidFill>
                  <a:srgbClr val="000000"/>
                </a:solidFill>
              </a:rPr>
              <a:t>button.  If the </a:t>
            </a:r>
            <a:r>
              <a:rPr lang="en-US" sz="900" i="1" dirty="0" smtClean="0">
                <a:solidFill>
                  <a:srgbClr val="000000"/>
                </a:solidFill>
              </a:rPr>
              <a:t>Switch Row/Column </a:t>
            </a:r>
            <a:r>
              <a:rPr lang="en-US" sz="900" dirty="0" smtClean="0">
                <a:solidFill>
                  <a:srgbClr val="000000"/>
                </a:solidFill>
              </a:rPr>
              <a:t>button is disabled, click the </a:t>
            </a:r>
            <a:r>
              <a:rPr lang="en-US" sz="900" i="1" dirty="0" smtClean="0">
                <a:solidFill>
                  <a:srgbClr val="000000"/>
                </a:solidFill>
              </a:rPr>
              <a:t>Select Data </a:t>
            </a:r>
            <a:r>
              <a:rPr lang="en-US" sz="900" dirty="0" smtClean="0">
                <a:solidFill>
                  <a:srgbClr val="000000"/>
                </a:solidFill>
              </a:rPr>
              <a:t>button and then click the </a:t>
            </a:r>
            <a:r>
              <a:rPr lang="en-US" sz="900" i="1" dirty="0" smtClean="0">
                <a:solidFill>
                  <a:srgbClr val="000000"/>
                </a:solidFill>
              </a:rPr>
              <a:t>Switch Row/Column </a:t>
            </a:r>
            <a:r>
              <a:rPr lang="en-US" sz="900" dirty="0" smtClean="0">
                <a:solidFill>
                  <a:srgbClr val="000000"/>
                </a:solidFill>
              </a:rPr>
              <a:t>button from within the </a:t>
            </a:r>
            <a:r>
              <a:rPr lang="en-US" sz="900" i="1" dirty="0" smtClean="0">
                <a:solidFill>
                  <a:srgbClr val="000000"/>
                </a:solidFill>
              </a:rPr>
              <a:t>Select Data Source </a:t>
            </a:r>
            <a:r>
              <a:rPr lang="en-US" sz="900" dirty="0" smtClean="0">
                <a:solidFill>
                  <a:srgbClr val="000000"/>
                </a:solidFill>
              </a:rPr>
              <a:t>dialog box, click </a:t>
            </a:r>
            <a:r>
              <a:rPr lang="en-US" sz="900" i="1" dirty="0" smtClean="0">
                <a:solidFill>
                  <a:srgbClr val="000000"/>
                </a:solidFill>
              </a:rPr>
              <a:t>OK</a:t>
            </a:r>
            <a:r>
              <a:rPr lang="en-US" sz="900" dirty="0" smtClean="0">
                <a:solidFill>
                  <a:srgbClr val="000000"/>
                </a:solidFill>
              </a:rPr>
              <a:t>.</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Change Scale:</a:t>
            </a:r>
          </a:p>
          <a:p>
            <a:pPr lvl="0">
              <a:spcBef>
                <a:spcPts val="0"/>
              </a:spcBef>
              <a:spcAft>
                <a:spcPts val="0"/>
              </a:spcAft>
            </a:pPr>
            <a:r>
              <a:rPr lang="en-US" sz="900" b="0" dirty="0" smtClean="0">
                <a:solidFill>
                  <a:srgbClr val="000000"/>
                </a:solidFill>
              </a:rPr>
              <a:t>Right-click the labels next</a:t>
            </a:r>
            <a:r>
              <a:rPr lang="en-US" sz="900" b="0" baseline="0" dirty="0" smtClean="0">
                <a:solidFill>
                  <a:srgbClr val="000000"/>
                </a:solidFill>
              </a:rPr>
              <a:t> to the chart’s vertical (value) axis, select </a:t>
            </a:r>
            <a:r>
              <a:rPr lang="en-US" sz="900" b="0" i="1" baseline="0" dirty="0" smtClean="0">
                <a:solidFill>
                  <a:srgbClr val="000000"/>
                </a:solidFill>
              </a:rPr>
              <a:t>Format Axis </a:t>
            </a:r>
            <a:r>
              <a:rPr lang="en-US" sz="900" b="0" baseline="0" dirty="0" smtClean="0">
                <a:solidFill>
                  <a:srgbClr val="000000"/>
                </a:solidFill>
              </a:rPr>
              <a:t>from the pop-up menu.</a:t>
            </a:r>
            <a:r>
              <a:rPr lang="en-US" sz="900" b="0" dirty="0" smtClean="0">
                <a:solidFill>
                  <a:srgbClr val="000000"/>
                </a:solidFill>
              </a:rPr>
              <a:t> </a:t>
            </a:r>
            <a:r>
              <a:rPr lang="en-US" sz="900" dirty="0" smtClean="0">
                <a:solidFill>
                  <a:srgbClr val="000000"/>
                </a:solidFill>
              </a:rPr>
              <a:t>With </a:t>
            </a:r>
            <a:r>
              <a:rPr lang="en-US" sz="900" i="1" dirty="0" smtClean="0">
                <a:solidFill>
                  <a:srgbClr val="000000"/>
                </a:solidFill>
              </a:rPr>
              <a:t>Axis Options </a:t>
            </a:r>
            <a:r>
              <a:rPr lang="en-US" sz="900" dirty="0" smtClean="0">
                <a:solidFill>
                  <a:srgbClr val="000000"/>
                </a:solidFill>
              </a:rPr>
              <a:t> selected on the left, check all boxes under </a:t>
            </a:r>
            <a:r>
              <a:rPr lang="en-US" sz="900" i="1" dirty="0" smtClean="0">
                <a:solidFill>
                  <a:srgbClr val="000000"/>
                </a:solidFill>
              </a:rPr>
              <a:t>Auto </a:t>
            </a:r>
            <a:r>
              <a:rPr lang="en-US" sz="900" dirty="0" smtClean="0">
                <a:solidFill>
                  <a:srgbClr val="000000"/>
                </a:solidFill>
              </a:rPr>
              <a:t>to automatically provide the appropriate scale based on the data.  To provide your own values, select the </a:t>
            </a:r>
            <a:r>
              <a:rPr lang="en-US" sz="900" i="1" dirty="0" smtClean="0">
                <a:solidFill>
                  <a:srgbClr val="000000"/>
                </a:solidFill>
              </a:rPr>
              <a:t>Fixed</a:t>
            </a:r>
            <a:r>
              <a:rPr lang="en-US" sz="900" dirty="0" smtClean="0">
                <a:solidFill>
                  <a:srgbClr val="000000"/>
                </a:solidFill>
              </a:rPr>
              <a:t> option, then type new values in the boxes provided to the right.</a:t>
            </a:r>
            <a:r>
              <a:rPr lang="en-US" sz="900" baseline="0" dirty="0" smtClean="0">
                <a:solidFill>
                  <a:srgbClr val="000000"/>
                </a:solidFill>
              </a:rPr>
              <a:t> </a:t>
            </a:r>
            <a:r>
              <a:rPr lang="en-US" sz="900" i="1" baseline="0" dirty="0" smtClean="0">
                <a:solidFill>
                  <a:srgbClr val="000000"/>
                </a:solidFill>
              </a:rPr>
              <a:t>C</a:t>
            </a:r>
            <a:r>
              <a:rPr lang="en-US" sz="900" i="1" dirty="0" smtClean="0">
                <a:solidFill>
                  <a:srgbClr val="000000"/>
                </a:solidFill>
              </a:rPr>
              <a:t>lick Close </a:t>
            </a:r>
            <a:r>
              <a:rPr lang="en-US" sz="900" dirty="0" smtClean="0">
                <a:solidFill>
                  <a:srgbClr val="000000"/>
                </a:solidFill>
              </a:rPr>
              <a:t>when done.  </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Changing</a:t>
            </a:r>
            <a:r>
              <a:rPr lang="en-US" sz="900" b="1" baseline="0" dirty="0" smtClean="0">
                <a:solidFill>
                  <a:srgbClr val="000000"/>
                </a:solidFill>
              </a:rPr>
              <a:t> Line Marker Options:</a:t>
            </a:r>
          </a:p>
          <a:p>
            <a:pPr lvl="0">
              <a:spcBef>
                <a:spcPts val="0"/>
              </a:spcBef>
              <a:spcAft>
                <a:spcPts val="0"/>
              </a:spcAft>
            </a:pPr>
            <a:r>
              <a:rPr lang="en-US" sz="900" b="0" baseline="0" dirty="0" smtClean="0">
                <a:solidFill>
                  <a:srgbClr val="000000"/>
                </a:solidFill>
              </a:rPr>
              <a:t>Right click on one data series in the chart and select </a:t>
            </a:r>
            <a:r>
              <a:rPr lang="en-US" sz="900" b="0" i="1" baseline="0" dirty="0" smtClean="0">
                <a:solidFill>
                  <a:srgbClr val="000000"/>
                </a:solidFill>
              </a:rPr>
              <a:t>Format Data Series </a:t>
            </a:r>
            <a:r>
              <a:rPr lang="en-US" sz="900" b="0" baseline="0" dirty="0" smtClean="0">
                <a:solidFill>
                  <a:srgbClr val="000000"/>
                </a:solidFill>
              </a:rPr>
              <a:t>from the pop-up menu. Choose </a:t>
            </a:r>
            <a:r>
              <a:rPr lang="en-US" sz="900" b="0" i="1" baseline="0" dirty="0" smtClean="0">
                <a:solidFill>
                  <a:srgbClr val="000000"/>
                </a:solidFill>
              </a:rPr>
              <a:t>Marker Options </a:t>
            </a:r>
            <a:r>
              <a:rPr lang="en-US" sz="900" b="0" baseline="0" dirty="0" smtClean="0">
                <a:solidFill>
                  <a:srgbClr val="000000"/>
                </a:solidFill>
              </a:rPr>
              <a:t>from the list on the left. From the </a:t>
            </a:r>
            <a:r>
              <a:rPr lang="en-US" sz="900" b="0" i="1" baseline="0" dirty="0" smtClean="0">
                <a:solidFill>
                  <a:srgbClr val="000000"/>
                </a:solidFill>
              </a:rPr>
              <a:t>Marker Type </a:t>
            </a:r>
            <a:r>
              <a:rPr lang="en-US" sz="900" b="0" baseline="0" dirty="0" smtClean="0">
                <a:solidFill>
                  <a:srgbClr val="000000"/>
                </a:solidFill>
              </a:rPr>
              <a:t>choices, select </a:t>
            </a:r>
            <a:r>
              <a:rPr lang="en-US" sz="900" b="0" i="1" baseline="0" dirty="0" smtClean="0">
                <a:solidFill>
                  <a:srgbClr val="000000"/>
                </a:solidFill>
              </a:rPr>
              <a:t>Built-in</a:t>
            </a:r>
            <a:r>
              <a:rPr lang="en-US" sz="900" b="0" baseline="0" dirty="0" smtClean="0">
                <a:solidFill>
                  <a:srgbClr val="000000"/>
                </a:solidFill>
              </a:rPr>
              <a:t>. Click the drop-down arrow next to </a:t>
            </a:r>
            <a:r>
              <a:rPr lang="en-US" sz="900" b="0" i="1" baseline="0" dirty="0" smtClean="0">
                <a:solidFill>
                  <a:srgbClr val="000000"/>
                </a:solidFill>
              </a:rPr>
              <a:t>Type</a:t>
            </a:r>
            <a:r>
              <a:rPr lang="en-US" sz="900" b="0" baseline="0" dirty="0" smtClean="0">
                <a:solidFill>
                  <a:srgbClr val="000000"/>
                </a:solidFill>
              </a:rPr>
              <a:t>: and choose from the available Marker types. Edit the numeral under </a:t>
            </a:r>
            <a:r>
              <a:rPr lang="en-US" sz="900" b="0" i="1" baseline="0" dirty="0" smtClean="0">
                <a:solidFill>
                  <a:srgbClr val="000000"/>
                </a:solidFill>
              </a:rPr>
              <a:t>Size: </a:t>
            </a:r>
            <a:r>
              <a:rPr lang="en-US" sz="900" b="0" baseline="0" dirty="0" smtClean="0">
                <a:solidFill>
                  <a:srgbClr val="000000"/>
                </a:solidFill>
              </a:rPr>
              <a:t>as desired.</a:t>
            </a:r>
            <a:endParaRPr lang="en-US" sz="900" b="0" dirty="0" smtClean="0">
              <a:solidFill>
                <a:srgbClr val="000000"/>
              </a:solidFill>
            </a:endParaRPr>
          </a:p>
          <a:p>
            <a:pPr>
              <a:spcBef>
                <a:spcPts val="0"/>
              </a:spcBef>
              <a:spcAft>
                <a:spcPts val="0"/>
              </a:spcAft>
            </a:pPr>
            <a:endParaRPr lang="en-US" sz="900" dirty="0" smtClean="0"/>
          </a:p>
          <a:p>
            <a:pPr>
              <a:spcBef>
                <a:spcPts val="0"/>
              </a:spcBef>
              <a:spcAft>
                <a:spcPts val="0"/>
              </a:spcAft>
            </a:pPr>
            <a:r>
              <a:rPr lang="en-US" sz="900" b="1" dirty="0" smtClean="0"/>
              <a:t>To change one of the series in your</a:t>
            </a:r>
            <a:r>
              <a:rPr lang="en-US" sz="900" b="1" baseline="0" dirty="0" smtClean="0"/>
              <a:t> data from a column to a line:</a:t>
            </a:r>
          </a:p>
          <a:p>
            <a:pPr>
              <a:spcBef>
                <a:spcPts val="0"/>
              </a:spcBef>
              <a:spcAft>
                <a:spcPts val="0"/>
              </a:spcAft>
            </a:pPr>
            <a:r>
              <a:rPr lang="en-US" sz="900" baseline="0" dirty="0" smtClean="0"/>
              <a:t>Right click the column and choose Change Series Chart Type from the pop-up menu. Select one of the Line styles from the </a:t>
            </a:r>
            <a:r>
              <a:rPr lang="en-US" sz="900" i="1" baseline="0" dirty="0" smtClean="0"/>
              <a:t>Chart Type </a:t>
            </a:r>
            <a:r>
              <a:rPr lang="en-US" sz="900" baseline="0" dirty="0" smtClean="0"/>
              <a:t>Gallery.</a:t>
            </a:r>
            <a:endParaRPr lang="en-US" sz="900" dirty="0" smtClean="0"/>
          </a:p>
          <a:p>
            <a:pPr>
              <a:spcBef>
                <a:spcPts val="0"/>
              </a:spcBef>
              <a:spcAft>
                <a:spcPts val="0"/>
              </a:spcAft>
            </a:pPr>
            <a:endParaRPr lang="en-US" sz="900" dirty="0" smtClean="0"/>
          </a:p>
          <a:p>
            <a:pPr>
              <a:spcBef>
                <a:spcPts val="0"/>
              </a:spcBef>
              <a:spcAft>
                <a:spcPts val="0"/>
              </a:spcAft>
            </a:pPr>
            <a:endParaRPr lang="en-US" sz="900" dirty="0" smtClean="0"/>
          </a:p>
          <a:p>
            <a:endParaRPr lang="en-US" sz="900"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Autofit/>
          </a:bodyPr>
          <a:lstStyle/>
          <a:p>
            <a:pPr>
              <a:spcBef>
                <a:spcPts val="0"/>
              </a:spcBef>
              <a:spcAft>
                <a:spcPts val="0"/>
              </a:spcAft>
            </a:pPr>
            <a:r>
              <a:rPr lang="en-US" sz="900" dirty="0" smtClean="0"/>
              <a:t>This is a sample </a:t>
            </a:r>
            <a:r>
              <a:rPr lang="en-US" sz="900" b="1" dirty="0" smtClean="0"/>
              <a:t>Line-Column</a:t>
            </a:r>
            <a:r>
              <a:rPr lang="en-US" sz="900" b="1" baseline="0" dirty="0" smtClean="0"/>
              <a:t> </a:t>
            </a:r>
            <a:r>
              <a:rPr lang="en-US" sz="900" b="1" dirty="0" smtClean="0"/>
              <a:t>Chart</a:t>
            </a:r>
            <a:r>
              <a:rPr lang="en-US" sz="900" dirty="0" smtClean="0"/>
              <a:t> </a:t>
            </a:r>
            <a:r>
              <a:rPr lang="en-US" sz="900" b="1" dirty="0" smtClean="0"/>
              <a:t>on</a:t>
            </a:r>
            <a:r>
              <a:rPr lang="en-US" sz="900" b="1" baseline="0" dirty="0" smtClean="0"/>
              <a:t> 2 Axes </a:t>
            </a:r>
            <a:r>
              <a:rPr lang="en-US" sz="900" dirty="0" smtClean="0"/>
              <a:t>slide ideal for showcasing revenue data, product or market information.</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To Change Font Color/Size: </a:t>
            </a:r>
            <a:endParaRPr lang="en-US" sz="900" dirty="0" smtClean="0">
              <a:solidFill>
                <a:srgbClr val="000000"/>
              </a:solidFill>
            </a:endParaRPr>
          </a:p>
          <a:p>
            <a:pPr lvl="0">
              <a:spcBef>
                <a:spcPts val="0"/>
              </a:spcBef>
              <a:spcAft>
                <a:spcPts val="0"/>
              </a:spcAft>
            </a:pPr>
            <a:r>
              <a:rPr lang="en-US" sz="900" dirty="0" smtClean="0">
                <a:solidFill>
                  <a:srgbClr val="000000"/>
                </a:solidFill>
              </a:rPr>
              <a:t>Select text,</a:t>
            </a:r>
            <a:r>
              <a:rPr lang="en-US" sz="900" baseline="0" dirty="0" smtClean="0">
                <a:solidFill>
                  <a:srgbClr val="000000"/>
                </a:solidFill>
              </a:rPr>
              <a:t> </a:t>
            </a:r>
            <a:r>
              <a:rPr lang="en-US" sz="900" dirty="0" smtClean="0">
                <a:solidFill>
                  <a:srgbClr val="000000"/>
                </a:solidFill>
              </a:rPr>
              <a:t>right-click and adjust the font setting on the </a:t>
            </a:r>
            <a:r>
              <a:rPr lang="en-US" sz="900" i="1" dirty="0" smtClean="0">
                <a:solidFill>
                  <a:srgbClr val="000000"/>
                </a:solidFill>
              </a:rPr>
              <a:t>Mini toolbar</a:t>
            </a:r>
            <a:r>
              <a:rPr lang="en-US" sz="900" dirty="0" smtClean="0">
                <a:solidFill>
                  <a:srgbClr val="000000"/>
                </a:solidFill>
              </a:rPr>
              <a:t>.  Select desired attributes to change: font, size, boldness, color, etc.  Note: many of the same commands can also be accessed from the </a:t>
            </a:r>
            <a:r>
              <a:rPr lang="en-US" sz="900" i="1" dirty="0" smtClean="0">
                <a:solidFill>
                  <a:srgbClr val="000000"/>
                </a:solidFill>
              </a:rPr>
              <a:t>Font</a:t>
            </a:r>
            <a:r>
              <a:rPr lang="en-US" sz="900" dirty="0" smtClean="0">
                <a:solidFill>
                  <a:srgbClr val="000000"/>
                </a:solidFill>
              </a:rPr>
              <a:t> group of the </a:t>
            </a:r>
            <a:r>
              <a:rPr lang="en-US" sz="900" i="1" dirty="0" smtClean="0">
                <a:solidFill>
                  <a:srgbClr val="000000"/>
                </a:solidFill>
              </a:rPr>
              <a:t>Home</a:t>
            </a:r>
            <a:r>
              <a:rPr lang="en-US" sz="900" dirty="0" smtClean="0">
                <a:solidFill>
                  <a:srgbClr val="000000"/>
                </a:solidFill>
              </a:rPr>
              <a:t> tab.</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Edit Chart:</a:t>
            </a:r>
            <a:endParaRPr lang="en-US" sz="900" dirty="0" smtClean="0">
              <a:solidFill>
                <a:srgbClr val="000000"/>
              </a:solidFill>
            </a:endParaRPr>
          </a:p>
          <a:p>
            <a:pPr lvl="0">
              <a:spcBef>
                <a:spcPts val="0"/>
              </a:spcBef>
              <a:spcAft>
                <a:spcPts val="0"/>
              </a:spcAft>
            </a:pPr>
            <a:r>
              <a:rPr lang="en-US" sz="900" dirty="0" smtClean="0">
                <a:solidFill>
                  <a:srgbClr val="000000"/>
                </a:solidFill>
              </a:rPr>
              <a:t>Click</a:t>
            </a:r>
            <a:r>
              <a:rPr lang="en-US" sz="900" baseline="0" dirty="0" smtClean="0">
                <a:solidFill>
                  <a:srgbClr val="000000"/>
                </a:solidFill>
              </a:rPr>
              <a:t> the chart to edit and select </a:t>
            </a:r>
            <a:r>
              <a:rPr lang="en-US" sz="900" dirty="0" smtClean="0">
                <a:solidFill>
                  <a:srgbClr val="000000"/>
                </a:solidFill>
              </a:rPr>
              <a:t>the</a:t>
            </a:r>
            <a:r>
              <a:rPr lang="en-US" sz="900" i="1" dirty="0" smtClean="0">
                <a:solidFill>
                  <a:srgbClr val="000000"/>
                </a:solidFill>
              </a:rPr>
              <a:t> Chart Tools Design </a:t>
            </a:r>
            <a:r>
              <a:rPr lang="en-US" sz="900" dirty="0" smtClean="0">
                <a:solidFill>
                  <a:srgbClr val="000000"/>
                </a:solidFill>
              </a:rPr>
              <a:t>tab</a:t>
            </a:r>
            <a:r>
              <a:rPr lang="en-US" sz="900" baseline="0" dirty="0" smtClean="0">
                <a:solidFill>
                  <a:srgbClr val="000000"/>
                </a:solidFill>
              </a:rPr>
              <a:t> (or double-click on the chart</a:t>
            </a:r>
            <a:r>
              <a:rPr lang="en-US" sz="900" dirty="0" smtClean="0">
                <a:solidFill>
                  <a:srgbClr val="000000"/>
                </a:solidFill>
              </a:rPr>
              <a:t>). Click the </a:t>
            </a:r>
            <a:r>
              <a:rPr lang="en-US" sz="900" i="1" dirty="0" smtClean="0">
                <a:solidFill>
                  <a:srgbClr val="000000"/>
                </a:solidFill>
              </a:rPr>
              <a:t>Edit Data</a:t>
            </a:r>
            <a:r>
              <a:rPr lang="en-US" sz="900" i="1" baseline="0" dirty="0" smtClean="0">
                <a:solidFill>
                  <a:srgbClr val="000000"/>
                </a:solidFill>
              </a:rPr>
              <a:t> </a:t>
            </a:r>
            <a:r>
              <a:rPr lang="en-US" sz="900" dirty="0" smtClean="0">
                <a:solidFill>
                  <a:srgbClr val="000000"/>
                </a:solidFill>
              </a:rPr>
              <a:t>button to access</a:t>
            </a:r>
            <a:r>
              <a:rPr lang="en-US" sz="900" baseline="0" dirty="0" smtClean="0">
                <a:solidFill>
                  <a:srgbClr val="000000"/>
                </a:solidFill>
              </a:rPr>
              <a:t> </a:t>
            </a:r>
            <a:r>
              <a:rPr lang="en-US" sz="900" dirty="0" smtClean="0">
                <a:solidFill>
                  <a:srgbClr val="000000"/>
                </a:solidFill>
              </a:rPr>
              <a:t>the underlying Excel 2007 spreadsheet. </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Copying Data From a Separate Excel Spreadsheet:</a:t>
            </a:r>
            <a:endParaRPr lang="en-US" sz="900" dirty="0" smtClean="0">
              <a:solidFill>
                <a:srgbClr val="000000"/>
              </a:solidFill>
            </a:endParaRPr>
          </a:p>
          <a:p>
            <a:pPr lvl="0">
              <a:spcBef>
                <a:spcPts val="0"/>
              </a:spcBef>
              <a:spcAft>
                <a:spcPts val="0"/>
              </a:spcAft>
            </a:pPr>
            <a:r>
              <a:rPr lang="en-US" sz="900" dirty="0" smtClean="0">
                <a:solidFill>
                  <a:srgbClr val="000000"/>
                </a:solidFill>
              </a:rPr>
              <a:t>From an existing Excel spreadsheet, select the range of cells to be copied, select copy (Ctrl C).</a:t>
            </a:r>
          </a:p>
          <a:p>
            <a:pPr lvl="0">
              <a:spcBef>
                <a:spcPts val="0"/>
              </a:spcBef>
              <a:spcAft>
                <a:spcPts val="0"/>
              </a:spcAft>
            </a:pPr>
            <a:r>
              <a:rPr lang="en-US" sz="900" dirty="0" smtClean="0">
                <a:solidFill>
                  <a:srgbClr val="000000"/>
                </a:solidFill>
              </a:rPr>
              <a:t>In PowerPoint, click</a:t>
            </a:r>
            <a:r>
              <a:rPr lang="en-US" sz="900" baseline="0" dirty="0" smtClean="0">
                <a:solidFill>
                  <a:srgbClr val="000000"/>
                </a:solidFill>
              </a:rPr>
              <a:t> the chart to edit and select </a:t>
            </a:r>
            <a:r>
              <a:rPr lang="en-US" sz="900" dirty="0" smtClean="0">
                <a:solidFill>
                  <a:srgbClr val="000000"/>
                </a:solidFill>
              </a:rPr>
              <a:t>the</a:t>
            </a:r>
            <a:r>
              <a:rPr lang="en-US" sz="900" i="1" dirty="0" smtClean="0">
                <a:solidFill>
                  <a:srgbClr val="000000"/>
                </a:solidFill>
              </a:rPr>
              <a:t> Chart Tools Design </a:t>
            </a:r>
            <a:r>
              <a:rPr lang="en-US" sz="900" dirty="0" smtClean="0">
                <a:solidFill>
                  <a:srgbClr val="000000"/>
                </a:solidFill>
              </a:rPr>
              <a:t>tab</a:t>
            </a:r>
            <a:r>
              <a:rPr lang="en-US" sz="900" baseline="0" dirty="0" smtClean="0">
                <a:solidFill>
                  <a:srgbClr val="000000"/>
                </a:solidFill>
              </a:rPr>
              <a:t> (or double-click on the chart</a:t>
            </a:r>
            <a:r>
              <a:rPr lang="en-US" sz="900" dirty="0" smtClean="0">
                <a:solidFill>
                  <a:srgbClr val="000000"/>
                </a:solidFill>
              </a:rPr>
              <a:t>).  Click the </a:t>
            </a:r>
            <a:r>
              <a:rPr lang="en-US" sz="900" i="1" dirty="0" smtClean="0">
                <a:solidFill>
                  <a:srgbClr val="000000"/>
                </a:solidFill>
              </a:rPr>
              <a:t>Edit Data</a:t>
            </a:r>
            <a:r>
              <a:rPr lang="en-US" sz="900" i="1" baseline="0" dirty="0" smtClean="0">
                <a:solidFill>
                  <a:srgbClr val="000000"/>
                </a:solidFill>
              </a:rPr>
              <a:t> </a:t>
            </a:r>
            <a:r>
              <a:rPr lang="en-US" sz="900" dirty="0" smtClean="0">
                <a:solidFill>
                  <a:srgbClr val="000000"/>
                </a:solidFill>
              </a:rPr>
              <a:t>button to open the spreadsheet for editing.</a:t>
            </a:r>
          </a:p>
          <a:p>
            <a:pPr lvl="0">
              <a:spcBef>
                <a:spcPts val="0"/>
              </a:spcBef>
              <a:spcAft>
                <a:spcPts val="0"/>
              </a:spcAft>
            </a:pPr>
            <a:r>
              <a:rPr lang="en-US" sz="900" dirty="0" smtClean="0">
                <a:solidFill>
                  <a:srgbClr val="000000"/>
                </a:solidFill>
              </a:rPr>
              <a:t>Select all the data in the </a:t>
            </a:r>
            <a:r>
              <a:rPr lang="en-US" sz="900" i="1" dirty="0" smtClean="0">
                <a:solidFill>
                  <a:srgbClr val="000000"/>
                </a:solidFill>
              </a:rPr>
              <a:t>Chart in Microsoft Office PowerPoint</a:t>
            </a:r>
            <a:r>
              <a:rPr lang="en-US" sz="900" i="1" baseline="0" dirty="0" smtClean="0">
                <a:solidFill>
                  <a:srgbClr val="000000"/>
                </a:solidFill>
              </a:rPr>
              <a:t> </a:t>
            </a:r>
            <a:r>
              <a:rPr lang="en-US" sz="900" dirty="0" smtClean="0">
                <a:solidFill>
                  <a:srgbClr val="000000"/>
                </a:solidFill>
              </a:rPr>
              <a:t>spreadsheet by clicking the top left corner cell, right-click and select </a:t>
            </a:r>
            <a:r>
              <a:rPr lang="en-US" sz="900" i="1" dirty="0" smtClean="0">
                <a:solidFill>
                  <a:srgbClr val="000000"/>
                </a:solidFill>
              </a:rPr>
              <a:t>Delete.</a:t>
            </a:r>
          </a:p>
          <a:p>
            <a:pPr lvl="0">
              <a:spcBef>
                <a:spcPts val="0"/>
              </a:spcBef>
              <a:spcAft>
                <a:spcPts val="0"/>
              </a:spcAft>
            </a:pPr>
            <a:r>
              <a:rPr lang="en-US" sz="900" dirty="0" smtClean="0">
                <a:solidFill>
                  <a:srgbClr val="000000"/>
                </a:solidFill>
              </a:rPr>
              <a:t>Click in the first empty cell of the spreadsheet and paste (Ctrl V) to place the data copied from the other Excel file.  </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Changing Orientation and/or Scale of Data: </a:t>
            </a:r>
            <a:endParaRPr lang="en-US" sz="900" dirty="0" smtClean="0">
              <a:solidFill>
                <a:srgbClr val="000000"/>
              </a:solidFill>
            </a:endParaRPr>
          </a:p>
          <a:p>
            <a:pPr lvl="0">
              <a:spcBef>
                <a:spcPts val="0"/>
              </a:spcBef>
              <a:spcAft>
                <a:spcPts val="0"/>
              </a:spcAft>
            </a:pPr>
            <a:r>
              <a:rPr lang="en-US" sz="900" dirty="0" smtClean="0">
                <a:solidFill>
                  <a:srgbClr val="000000"/>
                </a:solidFill>
              </a:rPr>
              <a:t>If no chart elements appear in your chart it is because</a:t>
            </a:r>
            <a:r>
              <a:rPr lang="en-US" sz="900" baseline="0" dirty="0" smtClean="0">
                <a:solidFill>
                  <a:srgbClr val="000000"/>
                </a:solidFill>
              </a:rPr>
              <a:t> either 1) </a:t>
            </a:r>
            <a:r>
              <a:rPr lang="en-US" sz="900" dirty="0" smtClean="0">
                <a:solidFill>
                  <a:srgbClr val="000000"/>
                </a:solidFill>
              </a:rPr>
              <a:t>the default orientation for pre-made template charts displays data series in rows, not columns, or 2) the axis scale may have to be</a:t>
            </a:r>
            <a:r>
              <a:rPr lang="en-US" sz="900" baseline="0" dirty="0" smtClean="0">
                <a:solidFill>
                  <a:srgbClr val="000000"/>
                </a:solidFill>
              </a:rPr>
              <a:t> adjusted (see below).</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Change Orientation:</a:t>
            </a:r>
            <a:r>
              <a:rPr lang="en-US" sz="900" dirty="0" smtClean="0">
                <a:solidFill>
                  <a:srgbClr val="000000"/>
                </a:solidFill>
              </a:rPr>
              <a:t>  </a:t>
            </a:r>
          </a:p>
          <a:p>
            <a:pPr lvl="0">
              <a:spcBef>
                <a:spcPts val="0"/>
              </a:spcBef>
              <a:spcAft>
                <a:spcPts val="0"/>
              </a:spcAft>
            </a:pPr>
            <a:r>
              <a:rPr lang="en-US" sz="900" dirty="0" smtClean="0">
                <a:solidFill>
                  <a:srgbClr val="000000"/>
                </a:solidFill>
              </a:rPr>
              <a:t>Click</a:t>
            </a:r>
            <a:r>
              <a:rPr lang="en-US" sz="900" baseline="0" dirty="0" smtClean="0">
                <a:solidFill>
                  <a:srgbClr val="000000"/>
                </a:solidFill>
              </a:rPr>
              <a:t> the chart to edit and select </a:t>
            </a:r>
            <a:r>
              <a:rPr lang="en-US" sz="900" dirty="0" smtClean="0">
                <a:solidFill>
                  <a:srgbClr val="000000"/>
                </a:solidFill>
              </a:rPr>
              <a:t>the</a:t>
            </a:r>
            <a:r>
              <a:rPr lang="en-US" sz="900" i="1" dirty="0" smtClean="0">
                <a:solidFill>
                  <a:srgbClr val="000000"/>
                </a:solidFill>
              </a:rPr>
              <a:t> Chart Tools Design </a:t>
            </a:r>
            <a:r>
              <a:rPr lang="en-US" sz="900" dirty="0" smtClean="0">
                <a:solidFill>
                  <a:srgbClr val="000000"/>
                </a:solidFill>
              </a:rPr>
              <a:t>tab</a:t>
            </a:r>
            <a:r>
              <a:rPr lang="en-US" sz="900" baseline="0" dirty="0" smtClean="0">
                <a:solidFill>
                  <a:srgbClr val="000000"/>
                </a:solidFill>
              </a:rPr>
              <a:t> (or double-click on the chart</a:t>
            </a:r>
            <a:r>
              <a:rPr lang="en-US" sz="900" dirty="0" smtClean="0">
                <a:solidFill>
                  <a:srgbClr val="000000"/>
                </a:solidFill>
              </a:rPr>
              <a:t>.) Click the </a:t>
            </a:r>
            <a:r>
              <a:rPr lang="en-US" sz="900" i="1" dirty="0" smtClean="0">
                <a:solidFill>
                  <a:srgbClr val="000000"/>
                </a:solidFill>
              </a:rPr>
              <a:t>Switch Row/Column </a:t>
            </a:r>
            <a:r>
              <a:rPr lang="en-US" sz="900" dirty="0" smtClean="0">
                <a:solidFill>
                  <a:srgbClr val="000000"/>
                </a:solidFill>
              </a:rPr>
              <a:t>button.  If the </a:t>
            </a:r>
            <a:r>
              <a:rPr lang="en-US" sz="900" i="1" dirty="0" smtClean="0">
                <a:solidFill>
                  <a:srgbClr val="000000"/>
                </a:solidFill>
              </a:rPr>
              <a:t>Switch Row/Column </a:t>
            </a:r>
            <a:r>
              <a:rPr lang="en-US" sz="900" dirty="0" smtClean="0">
                <a:solidFill>
                  <a:srgbClr val="000000"/>
                </a:solidFill>
              </a:rPr>
              <a:t>button is disabled, click the </a:t>
            </a:r>
            <a:r>
              <a:rPr lang="en-US" sz="900" i="1" dirty="0" smtClean="0">
                <a:solidFill>
                  <a:srgbClr val="000000"/>
                </a:solidFill>
              </a:rPr>
              <a:t>Select Data </a:t>
            </a:r>
            <a:r>
              <a:rPr lang="en-US" sz="900" dirty="0" smtClean="0">
                <a:solidFill>
                  <a:srgbClr val="000000"/>
                </a:solidFill>
              </a:rPr>
              <a:t>button and then click the </a:t>
            </a:r>
            <a:r>
              <a:rPr lang="en-US" sz="900" i="1" dirty="0" smtClean="0">
                <a:solidFill>
                  <a:srgbClr val="000000"/>
                </a:solidFill>
              </a:rPr>
              <a:t>Switch Row/Column </a:t>
            </a:r>
            <a:r>
              <a:rPr lang="en-US" sz="900" dirty="0" smtClean="0">
                <a:solidFill>
                  <a:srgbClr val="000000"/>
                </a:solidFill>
              </a:rPr>
              <a:t>button from within the </a:t>
            </a:r>
            <a:r>
              <a:rPr lang="en-US" sz="900" i="1" dirty="0" smtClean="0">
                <a:solidFill>
                  <a:srgbClr val="000000"/>
                </a:solidFill>
              </a:rPr>
              <a:t>Select Data Source </a:t>
            </a:r>
            <a:r>
              <a:rPr lang="en-US" sz="900" dirty="0" smtClean="0">
                <a:solidFill>
                  <a:srgbClr val="000000"/>
                </a:solidFill>
              </a:rPr>
              <a:t>dialog box, click </a:t>
            </a:r>
            <a:r>
              <a:rPr lang="en-US" sz="900" i="1" dirty="0" smtClean="0">
                <a:solidFill>
                  <a:srgbClr val="000000"/>
                </a:solidFill>
              </a:rPr>
              <a:t>OK</a:t>
            </a:r>
            <a:r>
              <a:rPr lang="en-US" sz="900" dirty="0" smtClean="0">
                <a:solidFill>
                  <a:srgbClr val="000000"/>
                </a:solidFill>
              </a:rPr>
              <a:t>.</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Change Scale:</a:t>
            </a:r>
          </a:p>
          <a:p>
            <a:pPr lvl="0">
              <a:spcBef>
                <a:spcPts val="0"/>
              </a:spcBef>
              <a:spcAft>
                <a:spcPts val="0"/>
              </a:spcAft>
            </a:pPr>
            <a:r>
              <a:rPr lang="en-US" sz="900" b="0" dirty="0" smtClean="0">
                <a:solidFill>
                  <a:srgbClr val="000000"/>
                </a:solidFill>
              </a:rPr>
              <a:t>Right-click the labels next</a:t>
            </a:r>
            <a:r>
              <a:rPr lang="en-US" sz="900" b="0" baseline="0" dirty="0" smtClean="0">
                <a:solidFill>
                  <a:srgbClr val="000000"/>
                </a:solidFill>
              </a:rPr>
              <a:t> to the chart’s vertical (value) axis, select </a:t>
            </a:r>
            <a:r>
              <a:rPr lang="en-US" sz="900" b="0" i="1" baseline="0" dirty="0" smtClean="0">
                <a:solidFill>
                  <a:srgbClr val="000000"/>
                </a:solidFill>
              </a:rPr>
              <a:t>Format Axis </a:t>
            </a:r>
            <a:r>
              <a:rPr lang="en-US" sz="900" b="0" baseline="0" dirty="0" smtClean="0">
                <a:solidFill>
                  <a:srgbClr val="000000"/>
                </a:solidFill>
              </a:rPr>
              <a:t>from the pop-up menu.</a:t>
            </a:r>
            <a:r>
              <a:rPr lang="en-US" sz="900" b="0" dirty="0" smtClean="0">
                <a:solidFill>
                  <a:srgbClr val="000000"/>
                </a:solidFill>
              </a:rPr>
              <a:t> </a:t>
            </a:r>
            <a:r>
              <a:rPr lang="en-US" sz="900" dirty="0" smtClean="0">
                <a:solidFill>
                  <a:srgbClr val="000000"/>
                </a:solidFill>
              </a:rPr>
              <a:t>With </a:t>
            </a:r>
            <a:r>
              <a:rPr lang="en-US" sz="900" i="1" dirty="0" smtClean="0">
                <a:solidFill>
                  <a:srgbClr val="000000"/>
                </a:solidFill>
              </a:rPr>
              <a:t>Axis Options </a:t>
            </a:r>
            <a:r>
              <a:rPr lang="en-US" sz="900" dirty="0" smtClean="0">
                <a:solidFill>
                  <a:srgbClr val="000000"/>
                </a:solidFill>
              </a:rPr>
              <a:t> selected on the left, check all boxes under </a:t>
            </a:r>
            <a:r>
              <a:rPr lang="en-US" sz="900" i="1" dirty="0" smtClean="0">
                <a:solidFill>
                  <a:srgbClr val="000000"/>
                </a:solidFill>
              </a:rPr>
              <a:t>Auto </a:t>
            </a:r>
            <a:r>
              <a:rPr lang="en-US" sz="900" dirty="0" smtClean="0">
                <a:solidFill>
                  <a:srgbClr val="000000"/>
                </a:solidFill>
              </a:rPr>
              <a:t>to automatically provide the appropriate scale based on the data.  To provide your own values, select the </a:t>
            </a:r>
            <a:r>
              <a:rPr lang="en-US" sz="900" i="1" dirty="0" smtClean="0">
                <a:solidFill>
                  <a:srgbClr val="000000"/>
                </a:solidFill>
              </a:rPr>
              <a:t>Fixed</a:t>
            </a:r>
            <a:r>
              <a:rPr lang="en-US" sz="900" dirty="0" smtClean="0">
                <a:solidFill>
                  <a:srgbClr val="000000"/>
                </a:solidFill>
              </a:rPr>
              <a:t> option, then type new values in the boxes provided to the right.</a:t>
            </a:r>
            <a:r>
              <a:rPr lang="en-US" sz="900" baseline="0" dirty="0" smtClean="0">
                <a:solidFill>
                  <a:srgbClr val="000000"/>
                </a:solidFill>
              </a:rPr>
              <a:t> </a:t>
            </a:r>
            <a:r>
              <a:rPr lang="en-US" sz="900" i="1" baseline="0" dirty="0" smtClean="0">
                <a:solidFill>
                  <a:srgbClr val="000000"/>
                </a:solidFill>
              </a:rPr>
              <a:t>C</a:t>
            </a:r>
            <a:r>
              <a:rPr lang="en-US" sz="900" i="1" dirty="0" smtClean="0">
                <a:solidFill>
                  <a:srgbClr val="000000"/>
                </a:solidFill>
              </a:rPr>
              <a:t>lick Close </a:t>
            </a:r>
            <a:r>
              <a:rPr lang="en-US" sz="900" dirty="0" smtClean="0">
                <a:solidFill>
                  <a:srgbClr val="000000"/>
                </a:solidFill>
              </a:rPr>
              <a:t>when done.  </a:t>
            </a:r>
          </a:p>
          <a:p>
            <a:pPr lvl="0">
              <a:spcBef>
                <a:spcPts val="0"/>
              </a:spcBef>
              <a:spcAft>
                <a:spcPts val="0"/>
              </a:spcAft>
            </a:pPr>
            <a:endParaRPr lang="en-US" sz="900" dirty="0" smtClean="0">
              <a:solidFill>
                <a:srgbClr val="000000"/>
              </a:solidFill>
            </a:endParaRPr>
          </a:p>
          <a:p>
            <a:pPr lvl="0">
              <a:spcBef>
                <a:spcPts val="0"/>
              </a:spcBef>
              <a:spcAft>
                <a:spcPts val="0"/>
              </a:spcAft>
            </a:pPr>
            <a:r>
              <a:rPr lang="en-US" sz="900" b="1" dirty="0" smtClean="0">
                <a:solidFill>
                  <a:srgbClr val="000000"/>
                </a:solidFill>
              </a:rPr>
              <a:t>Changing</a:t>
            </a:r>
            <a:r>
              <a:rPr lang="en-US" sz="900" b="1" baseline="0" dirty="0" smtClean="0">
                <a:solidFill>
                  <a:srgbClr val="000000"/>
                </a:solidFill>
              </a:rPr>
              <a:t> Line Marker Options:</a:t>
            </a:r>
          </a:p>
          <a:p>
            <a:pPr lvl="0">
              <a:spcBef>
                <a:spcPts val="0"/>
              </a:spcBef>
              <a:spcAft>
                <a:spcPts val="0"/>
              </a:spcAft>
            </a:pPr>
            <a:r>
              <a:rPr lang="en-US" sz="900" b="0" baseline="0" dirty="0" smtClean="0">
                <a:solidFill>
                  <a:srgbClr val="000000"/>
                </a:solidFill>
              </a:rPr>
              <a:t>Right click on one data series in the chart and select </a:t>
            </a:r>
            <a:r>
              <a:rPr lang="en-US" sz="900" b="0" i="1" baseline="0" dirty="0" smtClean="0">
                <a:solidFill>
                  <a:srgbClr val="000000"/>
                </a:solidFill>
              </a:rPr>
              <a:t>Format Data Series </a:t>
            </a:r>
            <a:r>
              <a:rPr lang="en-US" sz="900" b="0" baseline="0" dirty="0" smtClean="0">
                <a:solidFill>
                  <a:srgbClr val="000000"/>
                </a:solidFill>
              </a:rPr>
              <a:t>from the pop-up menu. Choose </a:t>
            </a:r>
            <a:r>
              <a:rPr lang="en-US" sz="900" b="0" i="1" baseline="0" dirty="0" smtClean="0">
                <a:solidFill>
                  <a:srgbClr val="000000"/>
                </a:solidFill>
              </a:rPr>
              <a:t>Marker Options </a:t>
            </a:r>
            <a:r>
              <a:rPr lang="en-US" sz="900" b="0" baseline="0" dirty="0" smtClean="0">
                <a:solidFill>
                  <a:srgbClr val="000000"/>
                </a:solidFill>
              </a:rPr>
              <a:t>from the list on the left. From the </a:t>
            </a:r>
            <a:r>
              <a:rPr lang="en-US" sz="900" b="0" i="1" baseline="0" dirty="0" smtClean="0">
                <a:solidFill>
                  <a:srgbClr val="000000"/>
                </a:solidFill>
              </a:rPr>
              <a:t>Marker Type </a:t>
            </a:r>
            <a:r>
              <a:rPr lang="en-US" sz="900" b="0" baseline="0" dirty="0" smtClean="0">
                <a:solidFill>
                  <a:srgbClr val="000000"/>
                </a:solidFill>
              </a:rPr>
              <a:t>choices, select </a:t>
            </a:r>
            <a:r>
              <a:rPr lang="en-US" sz="900" b="0" i="1" baseline="0" dirty="0" smtClean="0">
                <a:solidFill>
                  <a:srgbClr val="000000"/>
                </a:solidFill>
              </a:rPr>
              <a:t>Built-in</a:t>
            </a:r>
            <a:r>
              <a:rPr lang="en-US" sz="900" b="0" baseline="0" dirty="0" smtClean="0">
                <a:solidFill>
                  <a:srgbClr val="000000"/>
                </a:solidFill>
              </a:rPr>
              <a:t>. Click the drop-down arrow next to </a:t>
            </a:r>
            <a:r>
              <a:rPr lang="en-US" sz="900" b="0" i="1" baseline="0" dirty="0" smtClean="0">
                <a:solidFill>
                  <a:srgbClr val="000000"/>
                </a:solidFill>
              </a:rPr>
              <a:t>Type</a:t>
            </a:r>
            <a:r>
              <a:rPr lang="en-US" sz="900" b="0" baseline="0" dirty="0" smtClean="0">
                <a:solidFill>
                  <a:srgbClr val="000000"/>
                </a:solidFill>
              </a:rPr>
              <a:t>: and choose from the available Marker types. Edit the numeral under </a:t>
            </a:r>
            <a:r>
              <a:rPr lang="en-US" sz="900" b="0" i="1" baseline="0" dirty="0" smtClean="0">
                <a:solidFill>
                  <a:srgbClr val="000000"/>
                </a:solidFill>
              </a:rPr>
              <a:t>Size: </a:t>
            </a:r>
            <a:r>
              <a:rPr lang="en-US" sz="900" b="0" baseline="0" dirty="0" smtClean="0">
                <a:solidFill>
                  <a:srgbClr val="000000"/>
                </a:solidFill>
              </a:rPr>
              <a:t>as desired.</a:t>
            </a:r>
            <a:endParaRPr lang="en-US" sz="900" b="0" dirty="0" smtClean="0">
              <a:solidFill>
                <a:srgbClr val="000000"/>
              </a:solidFill>
            </a:endParaRPr>
          </a:p>
          <a:p>
            <a:pPr>
              <a:spcBef>
                <a:spcPts val="0"/>
              </a:spcBef>
              <a:spcAft>
                <a:spcPts val="0"/>
              </a:spcAft>
            </a:pPr>
            <a:endParaRPr lang="en-US" sz="900" dirty="0" smtClean="0"/>
          </a:p>
          <a:p>
            <a:pPr>
              <a:spcBef>
                <a:spcPts val="0"/>
              </a:spcBef>
              <a:spcAft>
                <a:spcPts val="0"/>
              </a:spcAft>
            </a:pPr>
            <a:r>
              <a:rPr lang="en-US" sz="900" b="1" dirty="0" smtClean="0"/>
              <a:t>To change one of the series in your</a:t>
            </a:r>
            <a:r>
              <a:rPr lang="en-US" sz="900" b="1" baseline="0" dirty="0" smtClean="0"/>
              <a:t> data from a column to a line:</a:t>
            </a:r>
          </a:p>
          <a:p>
            <a:pPr>
              <a:spcBef>
                <a:spcPts val="0"/>
              </a:spcBef>
              <a:spcAft>
                <a:spcPts val="0"/>
              </a:spcAft>
            </a:pPr>
            <a:r>
              <a:rPr lang="en-US" sz="900" baseline="0" dirty="0" smtClean="0"/>
              <a:t>Right click the column and choose </a:t>
            </a:r>
            <a:r>
              <a:rPr lang="en-US" sz="900" i="1" baseline="0" dirty="0" smtClean="0"/>
              <a:t>Change Series Chart Type </a:t>
            </a:r>
            <a:r>
              <a:rPr lang="en-US" sz="900" baseline="0" dirty="0" smtClean="0"/>
              <a:t>from the pop-up menu. Select one of the </a:t>
            </a:r>
            <a:r>
              <a:rPr lang="en-US" sz="900" i="1" baseline="0" dirty="0" smtClean="0"/>
              <a:t>Line Styles </a:t>
            </a:r>
            <a:r>
              <a:rPr lang="en-US" sz="900" baseline="0" dirty="0" smtClean="0"/>
              <a:t>from the </a:t>
            </a:r>
            <a:r>
              <a:rPr lang="en-US" sz="900" i="1" baseline="0" dirty="0" smtClean="0"/>
              <a:t>Chart Type Gallery.</a:t>
            </a:r>
            <a:endParaRPr lang="en-US" sz="900" i="1" dirty="0" smtClean="0"/>
          </a:p>
          <a:p>
            <a:pPr>
              <a:spcBef>
                <a:spcPts val="0"/>
              </a:spcBef>
              <a:spcAft>
                <a:spcPts val="0"/>
              </a:spcAft>
            </a:pPr>
            <a:endParaRPr lang="en-US" sz="900" dirty="0" smtClean="0"/>
          </a:p>
          <a:p>
            <a:pPr>
              <a:spcBef>
                <a:spcPts val="0"/>
              </a:spcBef>
              <a:spcAft>
                <a:spcPts val="0"/>
              </a:spcAft>
            </a:pPr>
            <a:r>
              <a:rPr lang="en-US" sz="900" b="1" dirty="0" smtClean="0"/>
              <a:t>To change</a:t>
            </a:r>
            <a:r>
              <a:rPr lang="en-US" sz="900" b="1" baseline="0" dirty="0" smtClean="0"/>
              <a:t> the axis for a series of data</a:t>
            </a:r>
            <a:r>
              <a:rPr lang="en-US" sz="900" baseline="0" dirty="0" smtClean="0"/>
              <a:t>, right-click the line or column in the chart and choose </a:t>
            </a:r>
            <a:r>
              <a:rPr lang="en-US" sz="900" i="1" baseline="0" dirty="0" smtClean="0"/>
              <a:t>Format Data Series</a:t>
            </a:r>
            <a:r>
              <a:rPr lang="en-US" sz="900" baseline="0" dirty="0" smtClean="0"/>
              <a:t>. In the </a:t>
            </a:r>
            <a:r>
              <a:rPr lang="en-US" sz="900" i="1" baseline="0" dirty="0" smtClean="0"/>
              <a:t>Series Options </a:t>
            </a:r>
            <a:r>
              <a:rPr lang="en-US" sz="900" baseline="0" dirty="0" smtClean="0"/>
              <a:t>dialog choose </a:t>
            </a:r>
            <a:r>
              <a:rPr lang="en-US" sz="900" i="1" baseline="0" dirty="0" smtClean="0"/>
              <a:t>Plot Series On Primary Axis </a:t>
            </a:r>
            <a:r>
              <a:rPr lang="en-US" sz="900" baseline="0" dirty="0" smtClean="0"/>
              <a:t>or </a:t>
            </a:r>
            <a:r>
              <a:rPr lang="en-US" sz="900" i="1" baseline="0" dirty="0" smtClean="0"/>
              <a:t>Secondary Axis</a:t>
            </a:r>
            <a:r>
              <a:rPr lang="en-US" sz="900" baseline="0" dirty="0" smtClean="0"/>
              <a:t>.</a:t>
            </a:r>
            <a:endParaRPr lang="en-US" sz="900" dirty="0" smtClean="0"/>
          </a:p>
          <a:p>
            <a:pPr>
              <a:spcBef>
                <a:spcPts val="0"/>
              </a:spcBef>
              <a:spcAft>
                <a:spcPts val="0"/>
              </a:spcAft>
            </a:pPr>
            <a:endParaRPr lang="en-US" sz="900" dirty="0" smtClean="0"/>
          </a:p>
          <a:p>
            <a:pPr>
              <a:spcBef>
                <a:spcPts val="0"/>
              </a:spcBef>
              <a:spcAft>
                <a:spcPts val="0"/>
              </a:spcAft>
            </a:pPr>
            <a:endParaRPr lang="en-US" sz="900"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28803F2-90DB-405D-A922-436E0B6B5F07}" type="slidenum">
              <a:rPr lang="en-US" smtClean="0"/>
              <a:pPr/>
              <a:t>29</a:t>
            </a:fld>
            <a:endParaRPr lang="en-US" smtClean="0"/>
          </a:p>
        </p:txBody>
      </p:sp>
      <p:sp>
        <p:nvSpPr>
          <p:cNvPr id="5" name="Notes Placeholder 4"/>
          <p:cNvSpPr>
            <a:spLocks noGrp="1"/>
          </p:cNvSpPr>
          <p:nvPr>
            <p:ph type="body" sz="quarter" idx="10"/>
          </p:nvPr>
        </p:nvSpPr>
        <p:spPr/>
        <p:txBody>
          <a:bodyPr>
            <a:noAutofit/>
          </a:bodyPr>
          <a:lstStyle/>
          <a:p>
            <a:r>
              <a:rPr lang="en-US" sz="1000" dirty="0" smtClean="0"/>
              <a:t>This is a sample </a:t>
            </a:r>
            <a:r>
              <a:rPr lang="en-US" sz="1000" b="1" dirty="0" smtClean="0"/>
              <a:t>Table</a:t>
            </a:r>
            <a:r>
              <a:rPr lang="en-US" sz="1000" dirty="0" smtClean="0"/>
              <a:t> slide, ideal for comparing data by year, product, revenues, etc.</a:t>
            </a:r>
          </a:p>
          <a:p>
            <a:endParaRPr lang="en-US" sz="1000" b="1" dirty="0" smtClean="0"/>
          </a:p>
          <a:p>
            <a:r>
              <a:rPr lang="en-US" sz="1000" b="1" dirty="0" smtClean="0"/>
              <a:t>To Change Text in Table:</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000" dirty="0" smtClean="0"/>
              <a:t>Select text</a:t>
            </a:r>
            <a:r>
              <a:rPr lang="en-US" sz="1000" baseline="0" dirty="0" smtClean="0"/>
              <a:t> in table.</a:t>
            </a:r>
            <a:r>
              <a:rPr lang="en-US" sz="1000" dirty="0" smtClean="0"/>
              <a:t> Begin typing desired text.</a:t>
            </a:r>
            <a:r>
              <a:rPr lang="en-US" sz="1000" baseline="0" dirty="0" smtClean="0"/>
              <a:t> To move from one cell to another, press Tab.</a:t>
            </a:r>
            <a:endParaRPr lang="en-US" sz="1000" dirty="0" smtClean="0"/>
          </a:p>
          <a:p>
            <a:endParaRPr lang="en-US" sz="1000" b="1" dirty="0" smtClean="0"/>
          </a:p>
          <a:p>
            <a:pPr lvl="0"/>
            <a:r>
              <a:rPr lang="en-US" sz="1000" b="1" dirty="0" smtClean="0">
                <a:solidFill>
                  <a:srgbClr val="000000"/>
                </a:solidFill>
              </a:rPr>
              <a:t>To Change Font Color/Size: </a:t>
            </a:r>
            <a:endParaRPr lang="en-US" sz="1000" dirty="0" smtClean="0">
              <a:solidFill>
                <a:srgbClr val="000000"/>
              </a:solidFill>
            </a:endParaRPr>
          </a:p>
          <a:p>
            <a:pPr lvl="0"/>
            <a:r>
              <a:rPr lang="en-US" sz="1000" dirty="0" smtClean="0">
                <a:solidFill>
                  <a:srgbClr val="000000"/>
                </a:solidFill>
              </a:rPr>
              <a:t>Select text,</a:t>
            </a:r>
            <a:r>
              <a:rPr lang="en-US" sz="1000" baseline="0" dirty="0" smtClean="0">
                <a:solidFill>
                  <a:srgbClr val="000000"/>
                </a:solidFill>
              </a:rPr>
              <a:t> </a:t>
            </a:r>
            <a:r>
              <a:rPr lang="en-US" sz="1000" dirty="0" smtClean="0">
                <a:solidFill>
                  <a:srgbClr val="000000"/>
                </a:solidFill>
              </a:rPr>
              <a:t>right-click and adjust the font setting on the </a:t>
            </a:r>
            <a:r>
              <a:rPr lang="en-US" sz="1000" i="1" dirty="0" smtClean="0">
                <a:solidFill>
                  <a:srgbClr val="000000"/>
                </a:solidFill>
              </a:rPr>
              <a:t>Mini toolbar</a:t>
            </a:r>
            <a:r>
              <a:rPr lang="en-US" sz="1000" dirty="0" smtClean="0">
                <a:solidFill>
                  <a:srgbClr val="000000"/>
                </a:solidFill>
              </a:rPr>
              <a:t>.  Select desired attributes to change: font, size, boldness, color, etc.  Note: many of the same commands can also be accessed from the </a:t>
            </a:r>
            <a:r>
              <a:rPr lang="en-US" sz="1000" i="1" dirty="0" smtClean="0">
                <a:solidFill>
                  <a:srgbClr val="000000"/>
                </a:solidFill>
              </a:rPr>
              <a:t>Font</a:t>
            </a:r>
            <a:r>
              <a:rPr lang="en-US" sz="1000" dirty="0" smtClean="0">
                <a:solidFill>
                  <a:srgbClr val="000000"/>
                </a:solidFill>
              </a:rPr>
              <a:t> group of the </a:t>
            </a:r>
            <a:r>
              <a:rPr lang="en-US" sz="1000" i="1" dirty="0" smtClean="0">
                <a:solidFill>
                  <a:srgbClr val="000000"/>
                </a:solidFill>
              </a:rPr>
              <a:t>Home</a:t>
            </a:r>
            <a:r>
              <a:rPr lang="en-US" sz="1000" dirty="0" smtClean="0">
                <a:solidFill>
                  <a:srgbClr val="000000"/>
                </a:solidFill>
              </a:rPr>
              <a:t> tab.</a:t>
            </a:r>
          </a:p>
          <a:p>
            <a:endParaRPr lang="en-US" sz="1000" b="1" dirty="0" smtClean="0"/>
          </a:p>
          <a:p>
            <a:r>
              <a:rPr lang="en-US" sz="1000" b="1" dirty="0" smtClean="0"/>
              <a:t>To Insert or Delete Rows in Table:</a:t>
            </a:r>
          </a:p>
          <a:p>
            <a:r>
              <a:rPr lang="en-US" sz="1000" dirty="0" smtClean="0"/>
              <a:t>To delete a row place cursor in a cell of the row, right-click for a pop up menu, select </a:t>
            </a:r>
            <a:r>
              <a:rPr lang="en-US" sz="1000" i="1" dirty="0" smtClean="0"/>
              <a:t>Delete Row</a:t>
            </a:r>
            <a:r>
              <a:rPr lang="en-US" sz="1000" dirty="0" smtClean="0"/>
              <a:t>.</a:t>
            </a:r>
          </a:p>
          <a:p>
            <a:r>
              <a:rPr lang="en-US" sz="1000" dirty="0" smtClean="0"/>
              <a:t>To Insert a row, place cursor in the row you want to place a row before, right-click for a pop up menu, select </a:t>
            </a:r>
            <a:r>
              <a:rPr lang="en-US" sz="1000" i="1" dirty="0" smtClean="0"/>
              <a:t>Insert</a:t>
            </a:r>
            <a:r>
              <a:rPr lang="en-US" sz="1000" dirty="0" smtClean="0"/>
              <a:t> and</a:t>
            </a:r>
            <a:r>
              <a:rPr lang="en-US" sz="1000" baseline="0" dirty="0" smtClean="0"/>
              <a:t> make a selection from the submenu</a:t>
            </a:r>
            <a:r>
              <a:rPr lang="en-US" sz="1000" dirty="0" smtClean="0"/>
              <a:t>.</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000" dirty="0" smtClean="0"/>
              <a:t>You can also use the </a:t>
            </a:r>
            <a:r>
              <a:rPr lang="en-US" sz="1000" i="1" dirty="0" smtClean="0"/>
              <a:t>Insert</a:t>
            </a:r>
            <a:r>
              <a:rPr lang="en-US" sz="1000" baseline="0" dirty="0" smtClean="0"/>
              <a:t> and </a:t>
            </a:r>
            <a:r>
              <a:rPr lang="en-US" sz="1000" i="1" baseline="0" dirty="0" smtClean="0"/>
              <a:t>Delete</a:t>
            </a:r>
            <a:r>
              <a:rPr lang="en-US" sz="1000" baseline="0" dirty="0" smtClean="0"/>
              <a:t> </a:t>
            </a:r>
            <a:r>
              <a:rPr lang="en-US" sz="1000" i="1" baseline="0" dirty="0" smtClean="0"/>
              <a:t>Rows and Columns</a:t>
            </a:r>
            <a:r>
              <a:rPr lang="en-US" sz="1000" baseline="0" dirty="0" smtClean="0"/>
              <a:t> tools on the </a:t>
            </a:r>
            <a:r>
              <a:rPr lang="en-US" sz="1000" i="1" baseline="0" dirty="0" smtClean="0"/>
              <a:t>Table Tools Layout</a:t>
            </a:r>
            <a:r>
              <a:rPr lang="en-US" sz="1000" baseline="0" dirty="0" smtClean="0"/>
              <a:t> tab to perform these actions.</a:t>
            </a:r>
            <a:endParaRPr lang="en-US" sz="1000" dirty="0" smtClean="0"/>
          </a:p>
          <a:p>
            <a:endParaRPr lang="en-US" sz="1000" dirty="0" smtClean="0"/>
          </a:p>
          <a:p>
            <a:r>
              <a:rPr lang="en-US" sz="1000" b="1" dirty="0" smtClean="0"/>
              <a:t>To Insert or Delete Columns in Table:</a:t>
            </a:r>
          </a:p>
          <a:p>
            <a:r>
              <a:rPr lang="en-US" sz="1000" dirty="0" smtClean="0"/>
              <a:t>To delete a column, place cursor above the column (you will see a solid downward pointing arrow) click to select the column, right-click on the selected column, chose </a:t>
            </a:r>
            <a:r>
              <a:rPr lang="en-US" sz="1000" i="1" dirty="0" smtClean="0"/>
              <a:t>Delete Column </a:t>
            </a:r>
            <a:r>
              <a:rPr lang="en-US" sz="1000" dirty="0" smtClean="0"/>
              <a:t>from the pop up menu. </a:t>
            </a:r>
          </a:p>
          <a:p>
            <a:r>
              <a:rPr lang="en-US" sz="1000" dirty="0" smtClean="0"/>
              <a:t>To insert a column, place cursor above the column you wish to insert the new column before (you will see a solid downward pointing arrow) click to select the column, right-click for</a:t>
            </a:r>
            <a:r>
              <a:rPr lang="en-US" sz="1000" baseline="0" dirty="0" smtClean="0"/>
              <a:t> a pop up menu</a:t>
            </a:r>
            <a:r>
              <a:rPr lang="en-US" sz="1000" dirty="0" smtClean="0"/>
              <a:t>, select </a:t>
            </a:r>
            <a:r>
              <a:rPr lang="en-US" sz="1000" i="1" dirty="0" smtClean="0"/>
              <a:t>Insert</a:t>
            </a:r>
            <a:r>
              <a:rPr lang="en-US" sz="1000" dirty="0" smtClean="0"/>
              <a:t> and</a:t>
            </a:r>
            <a:r>
              <a:rPr lang="en-US" sz="1000" baseline="0" dirty="0" smtClean="0"/>
              <a:t> make a selection from the submenu</a:t>
            </a:r>
            <a:r>
              <a:rPr lang="en-US" sz="1000" dirty="0" smtClean="0"/>
              <a:t>.</a:t>
            </a:r>
          </a:p>
          <a:p>
            <a:r>
              <a:rPr lang="en-US" sz="1000" dirty="0" smtClean="0"/>
              <a:t>You can also use the </a:t>
            </a:r>
            <a:r>
              <a:rPr lang="en-US" sz="1000" i="1" dirty="0" smtClean="0"/>
              <a:t>Insert</a:t>
            </a:r>
            <a:r>
              <a:rPr lang="en-US" sz="1000" baseline="0" dirty="0" smtClean="0"/>
              <a:t> and </a:t>
            </a:r>
            <a:r>
              <a:rPr lang="en-US" sz="1000" i="1" baseline="0" dirty="0" smtClean="0"/>
              <a:t>Delete</a:t>
            </a:r>
            <a:r>
              <a:rPr lang="en-US" sz="1000" baseline="0" dirty="0" smtClean="0"/>
              <a:t> </a:t>
            </a:r>
            <a:r>
              <a:rPr lang="en-US" sz="1000" i="1" baseline="0" dirty="0" smtClean="0"/>
              <a:t>Rows and Columns</a:t>
            </a:r>
            <a:r>
              <a:rPr lang="en-US" sz="1000" baseline="0" dirty="0" smtClean="0"/>
              <a:t> tools on the </a:t>
            </a:r>
            <a:r>
              <a:rPr lang="en-US" sz="1000" i="1" baseline="0" dirty="0" smtClean="0"/>
              <a:t>Table Tools Layout</a:t>
            </a:r>
            <a:r>
              <a:rPr lang="en-US" sz="1000" baseline="0" dirty="0" smtClean="0"/>
              <a:t> tab to perform these actions.</a:t>
            </a:r>
            <a:endParaRPr lang="en-US" sz="1000" dirty="0" smtClean="0"/>
          </a:p>
          <a:p>
            <a:endParaRPr lang="en-US" sz="1000" b="1" dirty="0" smtClean="0"/>
          </a:p>
          <a:p>
            <a:r>
              <a:rPr lang="en-US" sz="1000" b="1" dirty="0" smtClean="0"/>
              <a:t>To Highlight a Cell, Column or Row (for emphasis):</a:t>
            </a:r>
          </a:p>
          <a:p>
            <a:r>
              <a:rPr lang="en-US" sz="1000" dirty="0" smtClean="0"/>
              <a:t>Click to select an individual cell or click and drag through the desired column(s) or row(s). From the </a:t>
            </a:r>
            <a:r>
              <a:rPr lang="en-US" sz="1000" i="1" dirty="0" smtClean="0"/>
              <a:t>Table</a:t>
            </a:r>
            <a:r>
              <a:rPr lang="en-US" sz="1000" i="1" baseline="0" dirty="0" smtClean="0"/>
              <a:t> Tools Design </a:t>
            </a:r>
            <a:r>
              <a:rPr lang="en-US" sz="1000" baseline="0" dirty="0" smtClean="0"/>
              <a:t>tab, s</a:t>
            </a:r>
            <a:r>
              <a:rPr lang="en-US" sz="1000" dirty="0" smtClean="0"/>
              <a:t>elect the </a:t>
            </a:r>
            <a:r>
              <a:rPr lang="en-US" sz="1000" i="1" dirty="0" smtClean="0"/>
              <a:t>Shading</a:t>
            </a:r>
            <a:r>
              <a:rPr lang="en-US" sz="1000" baseline="0" dirty="0" smtClean="0"/>
              <a:t> </a:t>
            </a:r>
            <a:r>
              <a:rPr lang="en-US" sz="1000" dirty="0" smtClean="0"/>
              <a:t>button and select a desired fill color. (Note: It is best to use white text over dark backgrounds and black or dark gray</a:t>
            </a:r>
            <a:r>
              <a:rPr lang="en-US" sz="1000" baseline="0" dirty="0" smtClean="0"/>
              <a:t> text</a:t>
            </a:r>
            <a:r>
              <a:rPr lang="en-US" sz="1000" dirty="0" smtClean="0"/>
              <a:t> over light backgrounds.)  </a:t>
            </a:r>
          </a:p>
          <a:p>
            <a:endParaRPr lang="en-US" sz="1000" dirty="0" smtClean="0"/>
          </a:p>
          <a:p>
            <a:r>
              <a:rPr lang="en-US" sz="1000" dirty="0" smtClean="0"/>
              <a:t>While a table is selected, other formatting</a:t>
            </a:r>
            <a:r>
              <a:rPr lang="en-US" sz="1000" baseline="0" dirty="0" smtClean="0"/>
              <a:t> options are available on the </a:t>
            </a:r>
            <a:r>
              <a:rPr lang="en-US" sz="1000" i="1" baseline="0" dirty="0" smtClean="0"/>
              <a:t>Table Tools Design </a:t>
            </a:r>
            <a:r>
              <a:rPr lang="en-US" sz="1000" baseline="0" dirty="0" smtClean="0"/>
              <a:t>and </a:t>
            </a:r>
            <a:r>
              <a:rPr lang="en-US" sz="1000" i="1" baseline="0" dirty="0" smtClean="0"/>
              <a:t>Layout</a:t>
            </a:r>
            <a:r>
              <a:rPr lang="en-US" sz="1000" baseline="0" dirty="0" smtClean="0"/>
              <a:t> tabs. </a:t>
            </a:r>
            <a:endParaRPr lang="en-US" sz="1000" dirty="0" smtClean="0"/>
          </a:p>
          <a:p>
            <a:endParaRPr lang="en-US" sz="1000" baseline="0" dirty="0" smtClean="0"/>
          </a:p>
          <a:p>
            <a:endParaRPr lang="en-US" sz="1000" dirty="0"/>
          </a:p>
        </p:txBody>
      </p:sp>
      <p:sp>
        <p:nvSpPr>
          <p:cNvPr id="7" name="Slide Image Placeholder 6"/>
          <p:cNvSpPr>
            <a:spLocks noGrp="1" noRot="1" noChangeAspect="1"/>
          </p:cNvSpPr>
          <p:nvPr>
            <p:ph type="sldImg"/>
          </p:nvPr>
        </p:nvSpPr>
        <p:spPr>
          <a:xfrm>
            <a:off x="1558925" y="284163"/>
            <a:ext cx="3740150" cy="2805112"/>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fld id="{028803F2-90DB-405D-A922-436E0B6B5F07}" type="slidenum">
              <a:rPr lang="en-US" smtClean="0"/>
              <a:pPr/>
              <a:t>30</a:t>
            </a:fld>
            <a:endParaRPr lang="en-US" smtClean="0"/>
          </a:p>
        </p:txBody>
      </p:sp>
      <p:sp>
        <p:nvSpPr>
          <p:cNvPr id="5" name="Notes Placeholder 4"/>
          <p:cNvSpPr>
            <a:spLocks noGrp="1"/>
          </p:cNvSpPr>
          <p:nvPr>
            <p:ph type="body" sz="quarter" idx="10"/>
          </p:nvPr>
        </p:nvSpPr>
        <p:spPr/>
        <p:txBody>
          <a:bodyPr>
            <a:noAutofit/>
          </a:bodyPr>
          <a:lstStyle/>
          <a:p>
            <a:r>
              <a:rPr lang="en-US" sz="1000" dirty="0" smtClean="0"/>
              <a:t>This is a sample </a:t>
            </a:r>
            <a:r>
              <a:rPr lang="en-US" sz="1000" b="1" dirty="0" smtClean="0"/>
              <a:t>Table</a:t>
            </a:r>
            <a:r>
              <a:rPr lang="en-US" sz="1000" dirty="0" smtClean="0"/>
              <a:t> slide, ideal for comparing data by year, product, revenues, etc.</a:t>
            </a:r>
          </a:p>
          <a:p>
            <a:endParaRPr lang="en-US" sz="1000" b="1" dirty="0" smtClean="0"/>
          </a:p>
          <a:p>
            <a:r>
              <a:rPr lang="en-US" sz="1000" b="1" dirty="0" smtClean="0"/>
              <a:t>To Change Text in Table:</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000" dirty="0" smtClean="0"/>
              <a:t>Select text</a:t>
            </a:r>
            <a:r>
              <a:rPr lang="en-US" sz="1000" baseline="0" dirty="0" smtClean="0"/>
              <a:t> in table.</a:t>
            </a:r>
            <a:r>
              <a:rPr lang="en-US" sz="1000" dirty="0" smtClean="0"/>
              <a:t> Begin typing desired text.</a:t>
            </a:r>
            <a:r>
              <a:rPr lang="en-US" sz="1000" baseline="0" dirty="0" smtClean="0"/>
              <a:t> To move from one cell to another, press Tab.</a:t>
            </a:r>
            <a:endParaRPr lang="en-US" sz="1000" dirty="0" smtClean="0"/>
          </a:p>
          <a:p>
            <a:endParaRPr lang="en-US" sz="1000" b="1" dirty="0" smtClean="0"/>
          </a:p>
          <a:p>
            <a:pPr lvl="0"/>
            <a:r>
              <a:rPr lang="en-US" sz="1000" b="1" dirty="0" smtClean="0">
                <a:solidFill>
                  <a:srgbClr val="000000"/>
                </a:solidFill>
              </a:rPr>
              <a:t>To Change Font Color/Size: </a:t>
            </a:r>
            <a:endParaRPr lang="en-US" sz="1000" dirty="0" smtClean="0">
              <a:solidFill>
                <a:srgbClr val="000000"/>
              </a:solidFill>
            </a:endParaRPr>
          </a:p>
          <a:p>
            <a:pPr lvl="0"/>
            <a:r>
              <a:rPr lang="en-US" sz="1000" dirty="0" smtClean="0">
                <a:solidFill>
                  <a:srgbClr val="000000"/>
                </a:solidFill>
              </a:rPr>
              <a:t>Select text,</a:t>
            </a:r>
            <a:r>
              <a:rPr lang="en-US" sz="1000" baseline="0" dirty="0" smtClean="0">
                <a:solidFill>
                  <a:srgbClr val="000000"/>
                </a:solidFill>
              </a:rPr>
              <a:t> </a:t>
            </a:r>
            <a:r>
              <a:rPr lang="en-US" sz="1000" dirty="0" smtClean="0">
                <a:solidFill>
                  <a:srgbClr val="000000"/>
                </a:solidFill>
              </a:rPr>
              <a:t>right-click and adjust the font setting on the </a:t>
            </a:r>
            <a:r>
              <a:rPr lang="en-US" sz="1000" i="1" dirty="0" smtClean="0">
                <a:solidFill>
                  <a:srgbClr val="000000"/>
                </a:solidFill>
              </a:rPr>
              <a:t>Mini toolbar</a:t>
            </a:r>
            <a:r>
              <a:rPr lang="en-US" sz="1000" dirty="0" smtClean="0">
                <a:solidFill>
                  <a:srgbClr val="000000"/>
                </a:solidFill>
              </a:rPr>
              <a:t>.  Select desired attributes to change: font, size, boldness, color, etc.  Note: many of the same commands can also be accessed from the </a:t>
            </a:r>
            <a:r>
              <a:rPr lang="en-US" sz="1000" i="1" dirty="0" smtClean="0">
                <a:solidFill>
                  <a:srgbClr val="000000"/>
                </a:solidFill>
              </a:rPr>
              <a:t>Font</a:t>
            </a:r>
            <a:r>
              <a:rPr lang="en-US" sz="1000" dirty="0" smtClean="0">
                <a:solidFill>
                  <a:srgbClr val="000000"/>
                </a:solidFill>
              </a:rPr>
              <a:t> group of the </a:t>
            </a:r>
            <a:r>
              <a:rPr lang="en-US" sz="1000" i="1" dirty="0" smtClean="0">
                <a:solidFill>
                  <a:srgbClr val="000000"/>
                </a:solidFill>
              </a:rPr>
              <a:t>Home</a:t>
            </a:r>
            <a:r>
              <a:rPr lang="en-US" sz="1000" dirty="0" smtClean="0">
                <a:solidFill>
                  <a:srgbClr val="000000"/>
                </a:solidFill>
              </a:rPr>
              <a:t> tab.</a:t>
            </a:r>
          </a:p>
          <a:p>
            <a:endParaRPr lang="en-US" sz="1000" b="1" dirty="0" smtClean="0"/>
          </a:p>
          <a:p>
            <a:r>
              <a:rPr lang="en-US" sz="1000" b="1" dirty="0" smtClean="0"/>
              <a:t>To Insert or Delete Rows in Table:</a:t>
            </a:r>
          </a:p>
          <a:p>
            <a:r>
              <a:rPr lang="en-US" sz="1000" dirty="0" smtClean="0"/>
              <a:t>To delete a row place cursor in a cell of the row, right-click for a pop up menu, select </a:t>
            </a:r>
            <a:r>
              <a:rPr lang="en-US" sz="1000" i="1" dirty="0" smtClean="0"/>
              <a:t>Delete Row</a:t>
            </a:r>
            <a:r>
              <a:rPr lang="en-US" sz="1000" dirty="0" smtClean="0"/>
              <a:t>.</a:t>
            </a:r>
          </a:p>
          <a:p>
            <a:r>
              <a:rPr lang="en-US" sz="1000" dirty="0" smtClean="0"/>
              <a:t>To Insert a row, place cursor in the row you want to place a row before, right-click for a pop up menu, select </a:t>
            </a:r>
            <a:r>
              <a:rPr lang="en-US" sz="1000" i="1" dirty="0" smtClean="0"/>
              <a:t>Insert</a:t>
            </a:r>
            <a:r>
              <a:rPr lang="en-US" sz="1000" dirty="0" smtClean="0"/>
              <a:t> and</a:t>
            </a:r>
            <a:r>
              <a:rPr lang="en-US" sz="1000" baseline="0" dirty="0" smtClean="0"/>
              <a:t> make a selection from the submenu</a:t>
            </a:r>
            <a:r>
              <a:rPr lang="en-US" sz="1000" dirty="0" smtClean="0"/>
              <a:t>.</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000" dirty="0" smtClean="0"/>
              <a:t>You can also use the </a:t>
            </a:r>
            <a:r>
              <a:rPr lang="en-US" sz="1000" i="1" dirty="0" smtClean="0"/>
              <a:t>Insert</a:t>
            </a:r>
            <a:r>
              <a:rPr lang="en-US" sz="1000" baseline="0" dirty="0" smtClean="0"/>
              <a:t> and </a:t>
            </a:r>
            <a:r>
              <a:rPr lang="en-US" sz="1000" i="1" baseline="0" dirty="0" smtClean="0"/>
              <a:t>Delete</a:t>
            </a:r>
            <a:r>
              <a:rPr lang="en-US" sz="1000" baseline="0" dirty="0" smtClean="0"/>
              <a:t> </a:t>
            </a:r>
            <a:r>
              <a:rPr lang="en-US" sz="1000" i="1" baseline="0" dirty="0" smtClean="0"/>
              <a:t>Rows and Columns</a:t>
            </a:r>
            <a:r>
              <a:rPr lang="en-US" sz="1000" baseline="0" dirty="0" smtClean="0"/>
              <a:t> tools on the </a:t>
            </a:r>
            <a:r>
              <a:rPr lang="en-US" sz="1000" i="1" baseline="0" dirty="0" smtClean="0"/>
              <a:t>Table Tools Layout</a:t>
            </a:r>
            <a:r>
              <a:rPr lang="en-US" sz="1000" baseline="0" dirty="0" smtClean="0"/>
              <a:t> tab to perform these actions.</a:t>
            </a:r>
            <a:endParaRPr lang="en-US" sz="1000" dirty="0" smtClean="0"/>
          </a:p>
          <a:p>
            <a:endParaRPr lang="en-US" sz="1000" dirty="0" smtClean="0"/>
          </a:p>
          <a:p>
            <a:r>
              <a:rPr lang="en-US" sz="1000" b="1" dirty="0" smtClean="0"/>
              <a:t>To Insert or Delete Columns in Table:</a:t>
            </a:r>
          </a:p>
          <a:p>
            <a:r>
              <a:rPr lang="en-US" sz="1000" dirty="0" smtClean="0"/>
              <a:t>To delete a column, place cursor above the column (you will see a solid downward pointing arrow) click to select the column, right-click on the selected column, chose </a:t>
            </a:r>
            <a:r>
              <a:rPr lang="en-US" sz="1000" i="1" dirty="0" smtClean="0"/>
              <a:t>Delete Column </a:t>
            </a:r>
            <a:r>
              <a:rPr lang="en-US" sz="1000" dirty="0" smtClean="0"/>
              <a:t>from the pop up menu. </a:t>
            </a:r>
          </a:p>
          <a:p>
            <a:r>
              <a:rPr lang="en-US" sz="1000" dirty="0" smtClean="0"/>
              <a:t>To insert a column, place cursor above the column you wish to insert the new column before (you will see a solid downward pointing arrow) click to select the column, right-click for</a:t>
            </a:r>
            <a:r>
              <a:rPr lang="en-US" sz="1000" baseline="0" dirty="0" smtClean="0"/>
              <a:t> a pop up menu</a:t>
            </a:r>
            <a:r>
              <a:rPr lang="en-US" sz="1000" dirty="0" smtClean="0"/>
              <a:t>, select </a:t>
            </a:r>
            <a:r>
              <a:rPr lang="en-US" sz="1000" i="1" dirty="0" smtClean="0"/>
              <a:t>Insert</a:t>
            </a:r>
            <a:r>
              <a:rPr lang="en-US" sz="1000" dirty="0" smtClean="0"/>
              <a:t> and</a:t>
            </a:r>
            <a:r>
              <a:rPr lang="en-US" sz="1000" baseline="0" dirty="0" smtClean="0"/>
              <a:t> make a selection from the submenu</a:t>
            </a:r>
            <a:r>
              <a:rPr lang="en-US" sz="1000" dirty="0" smtClean="0"/>
              <a:t>.</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000" dirty="0" smtClean="0"/>
              <a:t>You can also use the </a:t>
            </a:r>
            <a:r>
              <a:rPr lang="en-US" sz="1000" i="1" dirty="0" smtClean="0"/>
              <a:t>Insert</a:t>
            </a:r>
            <a:r>
              <a:rPr lang="en-US" sz="1000" baseline="0" dirty="0" smtClean="0"/>
              <a:t> and </a:t>
            </a:r>
            <a:r>
              <a:rPr lang="en-US" sz="1000" i="1" baseline="0" dirty="0" smtClean="0"/>
              <a:t>Delete</a:t>
            </a:r>
            <a:r>
              <a:rPr lang="en-US" sz="1000" baseline="0" dirty="0" smtClean="0"/>
              <a:t> </a:t>
            </a:r>
            <a:r>
              <a:rPr lang="en-US" sz="1000" i="1" baseline="0" dirty="0" smtClean="0"/>
              <a:t>Rows and Columns</a:t>
            </a:r>
            <a:r>
              <a:rPr lang="en-US" sz="1000" baseline="0" dirty="0" smtClean="0"/>
              <a:t> tools on the </a:t>
            </a:r>
            <a:r>
              <a:rPr lang="en-US" sz="1000" i="1" baseline="0" dirty="0" smtClean="0"/>
              <a:t>Table Tools Layout</a:t>
            </a:r>
            <a:r>
              <a:rPr lang="en-US" sz="1000" baseline="0" dirty="0" smtClean="0"/>
              <a:t> tab to perform these actions.</a:t>
            </a:r>
            <a:endParaRPr lang="en-US" sz="1000" dirty="0" smtClean="0"/>
          </a:p>
          <a:p>
            <a:endParaRPr lang="en-US" sz="1000" b="1" dirty="0" smtClean="0"/>
          </a:p>
          <a:p>
            <a:r>
              <a:rPr lang="en-US" sz="1000" b="1" dirty="0" smtClean="0"/>
              <a:t>To Highlight a Cell, Column or Row (for emphasis):</a:t>
            </a:r>
          </a:p>
          <a:p>
            <a:r>
              <a:rPr lang="en-US" sz="1000" dirty="0" smtClean="0"/>
              <a:t>Click to select an individual cell or click and drag through the desired column(s) or row(s). From the </a:t>
            </a:r>
            <a:r>
              <a:rPr lang="en-US" sz="1000" i="1" dirty="0" smtClean="0"/>
              <a:t>Table</a:t>
            </a:r>
            <a:r>
              <a:rPr lang="en-US" sz="1000" i="1" baseline="0" dirty="0" smtClean="0"/>
              <a:t> Tools Design </a:t>
            </a:r>
            <a:r>
              <a:rPr lang="en-US" sz="1000" baseline="0" dirty="0" smtClean="0"/>
              <a:t>tab, s</a:t>
            </a:r>
            <a:r>
              <a:rPr lang="en-US" sz="1000" dirty="0" smtClean="0"/>
              <a:t>elect the </a:t>
            </a:r>
            <a:r>
              <a:rPr lang="en-US" sz="1000" i="1" dirty="0" smtClean="0"/>
              <a:t>Shading</a:t>
            </a:r>
            <a:r>
              <a:rPr lang="en-US" sz="1000" baseline="0" dirty="0" smtClean="0"/>
              <a:t> </a:t>
            </a:r>
            <a:r>
              <a:rPr lang="en-US" sz="1000" dirty="0" smtClean="0"/>
              <a:t>button and select a desired fill color. (Note: It is best to use white text over dark backgrounds and black or dark gray</a:t>
            </a:r>
            <a:r>
              <a:rPr lang="en-US" sz="1000" baseline="0" dirty="0" smtClean="0"/>
              <a:t> text</a:t>
            </a:r>
            <a:r>
              <a:rPr lang="en-US" sz="1000" dirty="0" smtClean="0"/>
              <a:t> over light backgrounds.)  </a:t>
            </a:r>
          </a:p>
          <a:p>
            <a:endParaRPr lang="en-US" sz="1000" dirty="0" smtClean="0"/>
          </a:p>
          <a:p>
            <a:r>
              <a:rPr lang="en-US" sz="1000" dirty="0" smtClean="0"/>
              <a:t>While a table is selected, other formatting</a:t>
            </a:r>
            <a:r>
              <a:rPr lang="en-US" sz="1000" baseline="0" dirty="0" smtClean="0"/>
              <a:t> options are available on the </a:t>
            </a:r>
            <a:r>
              <a:rPr lang="en-US" sz="1000" i="1" baseline="0" dirty="0" smtClean="0"/>
              <a:t>Table Tools Design </a:t>
            </a:r>
            <a:r>
              <a:rPr lang="en-US" sz="1000" baseline="0" dirty="0" smtClean="0"/>
              <a:t>and </a:t>
            </a:r>
            <a:r>
              <a:rPr lang="en-US" sz="1000" i="1" baseline="0" dirty="0" smtClean="0"/>
              <a:t>Layout</a:t>
            </a:r>
            <a:r>
              <a:rPr lang="en-US" sz="1000" baseline="0" dirty="0" smtClean="0"/>
              <a:t> tabs. </a:t>
            </a:r>
            <a:endParaRPr lang="en-US" sz="1000" dirty="0" smtClean="0"/>
          </a:p>
          <a:p>
            <a:endParaRPr lang="en-US" sz="1000" baseline="0" dirty="0" smtClean="0"/>
          </a:p>
          <a:p>
            <a:endParaRPr lang="en-US" sz="1000" dirty="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fld id="{028803F2-90DB-405D-A922-436E0B6B5F07}" type="slidenum">
              <a:rPr lang="en-US" smtClean="0"/>
              <a:pPr/>
              <a:t>31</a:t>
            </a:fld>
            <a:endParaRPr lang="en-US" smtClean="0"/>
          </a:p>
        </p:txBody>
      </p:sp>
      <p:sp>
        <p:nvSpPr>
          <p:cNvPr id="5" name="Notes Placeholder 4"/>
          <p:cNvSpPr>
            <a:spLocks noGrp="1"/>
          </p:cNvSpPr>
          <p:nvPr>
            <p:ph type="body" sz="quarter" idx="10"/>
          </p:nvPr>
        </p:nvSpPr>
        <p:spPr/>
        <p:txBody>
          <a:bodyPr>
            <a:noAutofit/>
          </a:bodyPr>
          <a:lstStyle/>
          <a:p>
            <a:r>
              <a:rPr lang="en-US" sz="1000" dirty="0" smtClean="0"/>
              <a:t>This is a sample </a:t>
            </a:r>
            <a:r>
              <a:rPr lang="en-US" sz="1000" b="1" dirty="0" smtClean="0"/>
              <a:t>Agenda Table</a:t>
            </a:r>
            <a:r>
              <a:rPr lang="en-US" sz="1000" dirty="0" smtClean="0"/>
              <a:t> slide, ideal for showcasing event subject matter based on time, speaker and location.</a:t>
            </a:r>
          </a:p>
          <a:p>
            <a:endParaRPr lang="en-US" sz="1000" b="1" dirty="0" smtClean="0"/>
          </a:p>
          <a:p>
            <a:r>
              <a:rPr lang="en-US" sz="1000" b="1" dirty="0" smtClean="0"/>
              <a:t>To Change Text in Table:</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000" dirty="0" smtClean="0"/>
              <a:t>Select text</a:t>
            </a:r>
            <a:r>
              <a:rPr lang="en-US" sz="1000" baseline="0" dirty="0" smtClean="0"/>
              <a:t> in table.</a:t>
            </a:r>
            <a:r>
              <a:rPr lang="en-US" sz="1000" dirty="0" smtClean="0"/>
              <a:t> Begin typing desired text.</a:t>
            </a:r>
            <a:r>
              <a:rPr lang="en-US" sz="1000" baseline="0" dirty="0" smtClean="0"/>
              <a:t> To move from one cell to another, press Tab.</a:t>
            </a:r>
            <a:endParaRPr lang="en-US" sz="1000" dirty="0" smtClean="0"/>
          </a:p>
          <a:p>
            <a:endParaRPr lang="en-US" sz="1000" b="1" dirty="0" smtClean="0"/>
          </a:p>
          <a:p>
            <a:pPr lvl="0"/>
            <a:r>
              <a:rPr lang="en-US" sz="1000" b="1" dirty="0" smtClean="0">
                <a:solidFill>
                  <a:srgbClr val="000000"/>
                </a:solidFill>
              </a:rPr>
              <a:t>To Change Font Color/Size: </a:t>
            </a:r>
            <a:endParaRPr lang="en-US" sz="1000" dirty="0" smtClean="0">
              <a:solidFill>
                <a:srgbClr val="000000"/>
              </a:solidFill>
            </a:endParaRPr>
          </a:p>
          <a:p>
            <a:pPr lvl="0"/>
            <a:r>
              <a:rPr lang="en-US" sz="1000" dirty="0" smtClean="0">
                <a:solidFill>
                  <a:srgbClr val="000000"/>
                </a:solidFill>
              </a:rPr>
              <a:t>Select text,</a:t>
            </a:r>
            <a:r>
              <a:rPr lang="en-US" sz="1000" baseline="0" dirty="0" smtClean="0">
                <a:solidFill>
                  <a:srgbClr val="000000"/>
                </a:solidFill>
              </a:rPr>
              <a:t> </a:t>
            </a:r>
            <a:r>
              <a:rPr lang="en-US" sz="1000" dirty="0" smtClean="0">
                <a:solidFill>
                  <a:srgbClr val="000000"/>
                </a:solidFill>
              </a:rPr>
              <a:t>right-click and adjust the font setting on the </a:t>
            </a:r>
            <a:r>
              <a:rPr lang="en-US" sz="1000" i="1" dirty="0" smtClean="0">
                <a:solidFill>
                  <a:srgbClr val="000000"/>
                </a:solidFill>
              </a:rPr>
              <a:t>Mini toolbar</a:t>
            </a:r>
            <a:r>
              <a:rPr lang="en-US" sz="1000" dirty="0" smtClean="0">
                <a:solidFill>
                  <a:srgbClr val="000000"/>
                </a:solidFill>
              </a:rPr>
              <a:t>.  Select desired attributes to change: font, size, boldness, color, etc.  Note: many of the same commands can also be accessed from the </a:t>
            </a:r>
            <a:r>
              <a:rPr lang="en-US" sz="1000" i="1" dirty="0" smtClean="0">
                <a:solidFill>
                  <a:srgbClr val="000000"/>
                </a:solidFill>
              </a:rPr>
              <a:t>Font</a:t>
            </a:r>
            <a:r>
              <a:rPr lang="en-US" sz="1000" dirty="0" smtClean="0">
                <a:solidFill>
                  <a:srgbClr val="000000"/>
                </a:solidFill>
              </a:rPr>
              <a:t> group of the </a:t>
            </a:r>
            <a:r>
              <a:rPr lang="en-US" sz="1000" i="1" dirty="0" smtClean="0">
                <a:solidFill>
                  <a:srgbClr val="000000"/>
                </a:solidFill>
              </a:rPr>
              <a:t>Home</a:t>
            </a:r>
            <a:r>
              <a:rPr lang="en-US" sz="1000" dirty="0" smtClean="0">
                <a:solidFill>
                  <a:srgbClr val="000000"/>
                </a:solidFill>
              </a:rPr>
              <a:t> tab.</a:t>
            </a:r>
          </a:p>
          <a:p>
            <a:endParaRPr lang="en-US" sz="1000" b="1" dirty="0" smtClean="0"/>
          </a:p>
          <a:p>
            <a:r>
              <a:rPr lang="en-US" sz="1000" b="1" dirty="0" smtClean="0"/>
              <a:t>To Insert or Delete Rows in Table:</a:t>
            </a:r>
          </a:p>
          <a:p>
            <a:r>
              <a:rPr lang="en-US" sz="1000" dirty="0" smtClean="0"/>
              <a:t>To delete a row place cursor in a cell of the row, right-click for a pop up menu, select </a:t>
            </a:r>
            <a:r>
              <a:rPr lang="en-US" sz="1000" i="1" dirty="0" smtClean="0"/>
              <a:t>Delete Row</a:t>
            </a:r>
            <a:r>
              <a:rPr lang="en-US" sz="1000" dirty="0" smtClean="0"/>
              <a:t>.</a:t>
            </a:r>
          </a:p>
          <a:p>
            <a:r>
              <a:rPr lang="en-US" sz="1000" dirty="0" smtClean="0"/>
              <a:t>To Insert a row, place cursor in the row you want to place a row before, right-click for a pop up menu, select </a:t>
            </a:r>
            <a:r>
              <a:rPr lang="en-US" sz="1000" i="1" dirty="0" smtClean="0"/>
              <a:t>Insert</a:t>
            </a:r>
            <a:r>
              <a:rPr lang="en-US" sz="1000" dirty="0" smtClean="0"/>
              <a:t> and</a:t>
            </a:r>
            <a:r>
              <a:rPr lang="en-US" sz="1000" baseline="0" dirty="0" smtClean="0"/>
              <a:t> make a selection from the submenu</a:t>
            </a:r>
            <a:r>
              <a:rPr lang="en-US" sz="1000" dirty="0" smtClean="0"/>
              <a:t>.</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000" dirty="0" smtClean="0"/>
              <a:t>You can also use the </a:t>
            </a:r>
            <a:r>
              <a:rPr lang="en-US" sz="1000" i="1" dirty="0" smtClean="0"/>
              <a:t>Insert</a:t>
            </a:r>
            <a:r>
              <a:rPr lang="en-US" sz="1000" baseline="0" dirty="0" smtClean="0"/>
              <a:t> and </a:t>
            </a:r>
            <a:r>
              <a:rPr lang="en-US" sz="1000" i="1" baseline="0" dirty="0" smtClean="0"/>
              <a:t>Delete</a:t>
            </a:r>
            <a:r>
              <a:rPr lang="en-US" sz="1000" baseline="0" dirty="0" smtClean="0"/>
              <a:t> </a:t>
            </a:r>
            <a:r>
              <a:rPr lang="en-US" sz="1000" i="1" baseline="0" dirty="0" smtClean="0"/>
              <a:t>Rows and Columns</a:t>
            </a:r>
            <a:r>
              <a:rPr lang="en-US" sz="1000" baseline="0" dirty="0" smtClean="0"/>
              <a:t> tools on the </a:t>
            </a:r>
            <a:r>
              <a:rPr lang="en-US" sz="1000" i="1" baseline="0" dirty="0" smtClean="0"/>
              <a:t>Table Tools Layout</a:t>
            </a:r>
            <a:r>
              <a:rPr lang="en-US" sz="1000" baseline="0" dirty="0" smtClean="0"/>
              <a:t> tab to perform these actions.</a:t>
            </a:r>
            <a:endParaRPr lang="en-US" sz="1000" dirty="0" smtClean="0"/>
          </a:p>
          <a:p>
            <a:endParaRPr lang="en-US" sz="1000" dirty="0" smtClean="0"/>
          </a:p>
          <a:p>
            <a:r>
              <a:rPr lang="en-US" sz="1000" b="1" dirty="0" smtClean="0"/>
              <a:t>To Insert or Delete Columns in Table:</a:t>
            </a:r>
          </a:p>
          <a:p>
            <a:r>
              <a:rPr lang="en-US" sz="1000" dirty="0" smtClean="0"/>
              <a:t>To delete a column, place cursor above the column (you will see a solid downward pointing arrow) click to select the column, right-click on the selected column, chose </a:t>
            </a:r>
            <a:r>
              <a:rPr lang="en-US" sz="1000" i="1" dirty="0" smtClean="0"/>
              <a:t>Delete Column </a:t>
            </a:r>
            <a:r>
              <a:rPr lang="en-US" sz="1000" dirty="0" smtClean="0"/>
              <a:t>from the pop up menu. </a:t>
            </a:r>
          </a:p>
          <a:p>
            <a:r>
              <a:rPr lang="en-US" sz="1000" dirty="0" smtClean="0"/>
              <a:t>To insert a column, place cursor above the column you wish to insert the new column before (you will see a solid downward pointing arrow) click to select the column, right-click for</a:t>
            </a:r>
            <a:r>
              <a:rPr lang="en-US" sz="1000" baseline="0" dirty="0" smtClean="0"/>
              <a:t> a pop up menu</a:t>
            </a:r>
            <a:r>
              <a:rPr lang="en-US" sz="1000" dirty="0" smtClean="0"/>
              <a:t>, select </a:t>
            </a:r>
            <a:r>
              <a:rPr lang="en-US" sz="1000" i="1" dirty="0" smtClean="0"/>
              <a:t>Insert</a:t>
            </a:r>
            <a:r>
              <a:rPr lang="en-US" sz="1000" dirty="0" smtClean="0"/>
              <a:t> and</a:t>
            </a:r>
            <a:r>
              <a:rPr lang="en-US" sz="1000" baseline="0" dirty="0" smtClean="0"/>
              <a:t> make a selection from the submenu</a:t>
            </a:r>
            <a:r>
              <a:rPr lang="en-US" sz="1000" dirty="0" smtClean="0"/>
              <a:t>.</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000" dirty="0" smtClean="0"/>
              <a:t>You can also use the </a:t>
            </a:r>
            <a:r>
              <a:rPr lang="en-US" sz="1000" i="1" dirty="0" smtClean="0"/>
              <a:t>Insert</a:t>
            </a:r>
            <a:r>
              <a:rPr lang="en-US" sz="1000" baseline="0" dirty="0" smtClean="0"/>
              <a:t> and </a:t>
            </a:r>
            <a:r>
              <a:rPr lang="en-US" sz="1000" i="1" baseline="0" dirty="0" smtClean="0"/>
              <a:t>Delete</a:t>
            </a:r>
            <a:r>
              <a:rPr lang="en-US" sz="1000" baseline="0" dirty="0" smtClean="0"/>
              <a:t> </a:t>
            </a:r>
            <a:r>
              <a:rPr lang="en-US" sz="1000" i="1" baseline="0" dirty="0" smtClean="0"/>
              <a:t>Rows and Columns</a:t>
            </a:r>
            <a:r>
              <a:rPr lang="en-US" sz="1000" baseline="0" dirty="0" smtClean="0"/>
              <a:t> tools on the </a:t>
            </a:r>
            <a:r>
              <a:rPr lang="en-US" sz="1000" i="1" baseline="0" dirty="0" smtClean="0"/>
              <a:t>Table Tools Layout</a:t>
            </a:r>
            <a:r>
              <a:rPr lang="en-US" sz="1000" baseline="0" dirty="0" smtClean="0"/>
              <a:t> tab to perform these actions.</a:t>
            </a:r>
            <a:endParaRPr lang="en-US" sz="1000" dirty="0" smtClean="0"/>
          </a:p>
          <a:p>
            <a:endParaRPr lang="en-US" sz="1000" b="1" dirty="0" smtClean="0"/>
          </a:p>
          <a:p>
            <a:r>
              <a:rPr lang="en-US" sz="1000" b="1" dirty="0" smtClean="0"/>
              <a:t>To Highlight a Cell, Column or Row (for emphasis):</a:t>
            </a:r>
          </a:p>
          <a:p>
            <a:r>
              <a:rPr lang="en-US" sz="1000" dirty="0" smtClean="0"/>
              <a:t>Click to select an individual cell or click and drag through the desired column(s) or row(s). From the </a:t>
            </a:r>
            <a:r>
              <a:rPr lang="en-US" sz="1000" i="1" dirty="0" smtClean="0"/>
              <a:t>Table</a:t>
            </a:r>
            <a:r>
              <a:rPr lang="en-US" sz="1000" i="1" baseline="0" dirty="0" smtClean="0"/>
              <a:t> Tools Design </a:t>
            </a:r>
            <a:r>
              <a:rPr lang="en-US" sz="1000" baseline="0" dirty="0" smtClean="0"/>
              <a:t>tab, s</a:t>
            </a:r>
            <a:r>
              <a:rPr lang="en-US" sz="1000" dirty="0" smtClean="0"/>
              <a:t>elect the </a:t>
            </a:r>
            <a:r>
              <a:rPr lang="en-US" sz="1000" i="1" dirty="0" smtClean="0"/>
              <a:t>Shading</a:t>
            </a:r>
            <a:r>
              <a:rPr lang="en-US" sz="1000" baseline="0" dirty="0" smtClean="0"/>
              <a:t> </a:t>
            </a:r>
            <a:r>
              <a:rPr lang="en-US" sz="1000" dirty="0" smtClean="0"/>
              <a:t>button and select a desired fill color. (Note: It is best to use white text over dark backgrounds and black or dark gray</a:t>
            </a:r>
            <a:r>
              <a:rPr lang="en-US" sz="1000" baseline="0" dirty="0" smtClean="0"/>
              <a:t> text</a:t>
            </a:r>
            <a:r>
              <a:rPr lang="en-US" sz="1000" dirty="0" smtClean="0"/>
              <a:t> over light backgrounds.)  </a:t>
            </a:r>
          </a:p>
          <a:p>
            <a:endParaRPr lang="en-US" sz="1000" dirty="0" smtClean="0"/>
          </a:p>
          <a:p>
            <a:r>
              <a:rPr lang="en-US" sz="1000" dirty="0" smtClean="0"/>
              <a:t>While a table is selected, other formatting</a:t>
            </a:r>
            <a:r>
              <a:rPr lang="en-US" sz="1000" baseline="0" dirty="0" smtClean="0"/>
              <a:t> options are available on the </a:t>
            </a:r>
            <a:r>
              <a:rPr lang="en-US" sz="1000" i="1" baseline="0" dirty="0" smtClean="0"/>
              <a:t>Table Tools Design </a:t>
            </a:r>
            <a:r>
              <a:rPr lang="en-US" sz="1000" baseline="0" dirty="0" smtClean="0"/>
              <a:t>and </a:t>
            </a:r>
            <a:r>
              <a:rPr lang="en-US" sz="1000" i="1" baseline="0" dirty="0" smtClean="0"/>
              <a:t>Layout</a:t>
            </a:r>
            <a:r>
              <a:rPr lang="en-US" sz="1000" baseline="0" dirty="0" smtClean="0"/>
              <a:t> tabs. </a:t>
            </a:r>
            <a:endParaRPr lang="en-US" sz="1000" dirty="0" smtClean="0"/>
          </a:p>
          <a:p>
            <a:endParaRPr lang="en-US" sz="1000" baseline="0" dirty="0" smtClean="0"/>
          </a:p>
          <a:p>
            <a:endParaRPr lang="en-US" sz="1000" dirty="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pPr>
              <a:lnSpc>
                <a:spcPct val="100000"/>
              </a:lnSpc>
              <a:spcBef>
                <a:spcPts val="0"/>
              </a:spcBef>
              <a:spcAft>
                <a:spcPts val="0"/>
              </a:spcAft>
            </a:pPr>
            <a:r>
              <a:rPr lang="en-US" dirty="0" smtClean="0"/>
              <a:t>This is a sample </a:t>
            </a:r>
            <a:r>
              <a:rPr lang="en-US" b="1" dirty="0" smtClean="0"/>
              <a:t>Quote </a:t>
            </a:r>
            <a:r>
              <a:rPr lang="en-US" dirty="0" smtClean="0"/>
              <a:t>slide, ideal for communicating customer quotes and/or third-party research findings. </a:t>
            </a:r>
          </a:p>
          <a:p>
            <a:pPr>
              <a:lnSpc>
                <a:spcPct val="100000"/>
              </a:lnSpc>
              <a:spcBef>
                <a:spcPts val="0"/>
              </a:spcBef>
              <a:spcAft>
                <a:spcPts val="0"/>
              </a:spcAft>
            </a:pPr>
            <a:endParaRPr lang="en-US" dirty="0" smtClean="0"/>
          </a:p>
          <a:p>
            <a:pPr>
              <a:lnSpc>
                <a:spcPct val="100000"/>
              </a:lnSpc>
              <a:spcBef>
                <a:spcPts val="0"/>
              </a:spcBef>
              <a:spcAft>
                <a:spcPts val="0"/>
              </a:spcAft>
            </a:pPr>
            <a:r>
              <a:rPr lang="en-US" b="1" dirty="0" smtClean="0"/>
              <a:t>To Change Text in Shapes </a:t>
            </a:r>
            <a:r>
              <a:rPr lang="en-US" dirty="0" smtClean="0"/>
              <a:t>(i.e.: “Type your quote…” and “person quoted…”):</a:t>
            </a:r>
          </a:p>
          <a:p>
            <a:pPr>
              <a:lnSpc>
                <a:spcPct val="100000"/>
              </a:lnSpc>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lnSpc>
                <a:spcPct val="100000"/>
              </a:lnSpc>
              <a:spcBef>
                <a:spcPts val="0"/>
              </a:spcBef>
              <a:spcAft>
                <a:spcPts val="0"/>
              </a:spcAft>
            </a:pPr>
            <a:endParaRPr lang="en-US" dirty="0" smtClean="0"/>
          </a:p>
          <a:p>
            <a:pPr lvl="0">
              <a:lnSpc>
                <a:spcPct val="100000"/>
              </a:lnSpc>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lnSpc>
                <a:spcPct val="100000"/>
              </a:lnSpc>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lnSpc>
                <a:spcPct val="100000"/>
              </a:lnSpc>
              <a:spcBef>
                <a:spcPts val="0"/>
              </a:spcBef>
              <a:spcAft>
                <a:spcPts val="0"/>
              </a:spcAft>
            </a:pPr>
            <a:endParaRPr lang="en-US" dirty="0" smtClean="0"/>
          </a:p>
          <a:p>
            <a:pPr>
              <a:lnSpc>
                <a:spcPct val="100000"/>
              </a:lnSpc>
              <a:spcBef>
                <a:spcPts val="0"/>
              </a:spcBef>
              <a:spcAft>
                <a:spcPts val="0"/>
              </a:spcAft>
            </a:pPr>
            <a:r>
              <a:rPr lang="en-US" b="1" dirty="0" smtClean="0"/>
              <a:t>To Delete a Text Box or Shape:</a:t>
            </a:r>
          </a:p>
          <a:p>
            <a:pPr>
              <a:lnSpc>
                <a:spcPct val="100000"/>
              </a:lnSpc>
              <a:spcBef>
                <a:spcPts val="0"/>
              </a:spcBef>
              <a:spcAft>
                <a:spcPts val="0"/>
              </a:spcAft>
            </a:pPr>
            <a:r>
              <a:rPr lang="en-US" kern="1200" dirty="0" smtClean="0">
                <a:solidFill>
                  <a:schemeClr val="tx1"/>
                </a:solidFill>
              </a:rPr>
              <a:t>Select the text box or shape; press the Delete key on your keyboard. Note: Make sure to select the entire object, not just the text, by clicking the edge of the text box or shape.</a:t>
            </a:r>
          </a:p>
          <a:p>
            <a:pPr>
              <a:lnSpc>
                <a:spcPct val="100000"/>
              </a:lnSpc>
              <a:spcBef>
                <a:spcPts val="0"/>
              </a:spcBef>
              <a:spcAft>
                <a:spcPts val="0"/>
              </a:spcAft>
            </a:pPr>
            <a:endParaRPr lang="en-US" dirty="0" smtClean="0"/>
          </a:p>
          <a:p>
            <a:pPr>
              <a:lnSpc>
                <a:spcPct val="100000"/>
              </a:lnSpc>
              <a:spcBef>
                <a:spcPts val="0"/>
              </a:spcBef>
              <a:spcAft>
                <a:spcPts val="0"/>
              </a:spcAft>
            </a:pPr>
            <a:r>
              <a:rPr lang="en-US" b="1" dirty="0" smtClean="0"/>
              <a:t>To Copy a Text Box or Shape:</a:t>
            </a:r>
          </a:p>
          <a:p>
            <a:pPr marL="0" marR="0" indent="0" algn="l" defTabSz="914400" rtl="0" eaLnBrk="0" fontAlgn="base" latinLnBrk="0" hangingPunct="0">
              <a:lnSpc>
                <a:spcPct val="100000"/>
              </a:lnSpc>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lnSpc>
                <a:spcPct val="100000"/>
              </a:lnSpc>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a:p>
            <a:pPr>
              <a:lnSpc>
                <a:spcPct val="100000"/>
              </a:lnSpc>
              <a:spcBef>
                <a:spcPts val="0"/>
              </a:spcBef>
              <a:spcAft>
                <a:spcPts val="0"/>
              </a:spcAft>
            </a:pPr>
            <a:endParaRPr lang="en-US" dirty="0" smtClean="0"/>
          </a:p>
          <a:p>
            <a:pPr>
              <a:lnSpc>
                <a:spcPct val="100000"/>
              </a:lnSpc>
              <a:spcBef>
                <a:spcPts val="0"/>
              </a:spcBef>
              <a:spcAft>
                <a:spcPts val="0"/>
              </a:spcAft>
            </a:pPr>
            <a:r>
              <a:rPr lang="en-US" b="1" dirty="0" smtClean="0"/>
              <a:t>To</a:t>
            </a:r>
            <a:r>
              <a:rPr lang="en-US" b="1" baseline="0" dirty="0" smtClean="0"/>
              <a:t> Move the Quotation Marks:</a:t>
            </a:r>
          </a:p>
          <a:p>
            <a:pPr marL="0" marR="0" indent="0" algn="l" defTabSz="914400" rtl="0" eaLnBrk="0" fontAlgn="base" latinLnBrk="0" hangingPunct="0">
              <a:lnSpc>
                <a:spcPct val="100000"/>
              </a:lnSpc>
              <a:spcBef>
                <a:spcPts val="0"/>
              </a:spcBef>
              <a:spcAft>
                <a:spcPts val="0"/>
              </a:spcAft>
              <a:buClrTx/>
              <a:buSzTx/>
              <a:buFontTx/>
              <a:buNone/>
              <a:tabLst/>
              <a:defRPr/>
            </a:pPr>
            <a:r>
              <a:rPr lang="en-US" kern="1200" dirty="0" smtClean="0">
                <a:solidFill>
                  <a:schemeClr val="tx1"/>
                </a:solidFill>
              </a:rPr>
              <a:t>You may</a:t>
            </a:r>
            <a:r>
              <a:rPr lang="en-US" kern="1200" baseline="0" dirty="0" smtClean="0">
                <a:solidFill>
                  <a:schemeClr val="tx1"/>
                </a:solidFill>
              </a:rPr>
              <a:t> need to reposition the quotation marks, depending on how much copy you have. Simply click the edge of the quotation marks and drag them into place.</a:t>
            </a:r>
            <a:endParaRPr lang="en-US" b="1" dirty="0" smtClean="0"/>
          </a:p>
          <a:p>
            <a:pPr>
              <a:lnSpc>
                <a:spcPct val="100000"/>
              </a:lnSpc>
              <a:spcBef>
                <a:spcPts val="0"/>
              </a:spcBef>
              <a:spcAft>
                <a:spcPts val="0"/>
              </a:spcAft>
            </a:pPr>
            <a:endParaRPr lang="en-US" dirty="0" smtClean="0"/>
          </a:p>
          <a:p>
            <a:pPr>
              <a:lnSpc>
                <a:spcPct val="100000"/>
              </a:lnSpc>
              <a:spcBef>
                <a:spcPts val="0"/>
              </a:spcBef>
              <a:spcAft>
                <a:spcPts val="0"/>
              </a:spcAft>
            </a:pP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32</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pPr>
              <a:spcBef>
                <a:spcPts val="0"/>
              </a:spcBef>
              <a:spcAft>
                <a:spcPts val="0"/>
              </a:spcAft>
            </a:pPr>
            <a:r>
              <a:rPr lang="en-US" dirty="0" smtClean="0"/>
              <a:t>This is a sample </a:t>
            </a:r>
            <a:r>
              <a:rPr lang="en-US" b="1" dirty="0" smtClean="0"/>
              <a:t>Quote with Photo</a:t>
            </a:r>
            <a:r>
              <a:rPr lang="en-US" dirty="0" smtClean="0"/>
              <a:t> slide, ideal for communicating customer quotes and/or third-party research findings. </a:t>
            </a:r>
          </a:p>
          <a:p>
            <a:pPr>
              <a:spcBef>
                <a:spcPts val="0"/>
              </a:spcBef>
              <a:spcAft>
                <a:spcPts val="0"/>
              </a:spcAft>
            </a:pPr>
            <a:endParaRPr lang="en-US" b="1" dirty="0" smtClean="0"/>
          </a:p>
          <a:p>
            <a:pPr>
              <a:spcBef>
                <a:spcPts val="0"/>
              </a:spcBef>
              <a:spcAft>
                <a:spcPts val="0"/>
              </a:spcAft>
            </a:pPr>
            <a:r>
              <a:rPr lang="en-US" b="1" dirty="0" smtClean="0"/>
              <a:t>To Insert a Photo in Shape (i.e.: “Insert Photo Here”):</a:t>
            </a:r>
          </a:p>
          <a:p>
            <a:pPr>
              <a:spcBef>
                <a:spcPts val="0"/>
              </a:spcBef>
              <a:spcAft>
                <a:spcPts val="0"/>
              </a:spcAft>
            </a:pPr>
            <a:r>
              <a:rPr lang="en-US" dirty="0" smtClean="0"/>
              <a:t>Click the icon inside the shape to open the Insert Picture dialog box. Navigate to the location where the picture is stored, select desired picture and click on the</a:t>
            </a:r>
            <a:r>
              <a:rPr lang="en-US" baseline="0" dirty="0" smtClean="0"/>
              <a:t> </a:t>
            </a:r>
            <a:r>
              <a:rPr lang="en-US" i="1" dirty="0" smtClean="0"/>
              <a:t>Insert</a:t>
            </a:r>
            <a:r>
              <a:rPr lang="en-US" dirty="0" smtClean="0"/>
              <a:t> button to fit the image proportionally within the shape. </a:t>
            </a:r>
          </a:p>
          <a:p>
            <a:pPr>
              <a:spcBef>
                <a:spcPts val="0"/>
              </a:spcBef>
              <a:spcAft>
                <a:spcPts val="0"/>
              </a:spcAft>
            </a:pPr>
            <a:endParaRPr lang="en-US" b="1" dirty="0" smtClean="0"/>
          </a:p>
          <a:p>
            <a:pPr>
              <a:spcBef>
                <a:spcPts val="0"/>
              </a:spcBef>
              <a:spcAft>
                <a:spcPts val="0"/>
              </a:spcAft>
            </a:pPr>
            <a:r>
              <a:rPr lang="en-US" b="1" dirty="0" smtClean="0"/>
              <a:t>To Change Text in Shapes (i.e.: “Type your quote…” and “person quoted…”):</a:t>
            </a:r>
          </a:p>
          <a:p>
            <a:pPr marL="0" marR="0" indent="0" algn="l" defTabSz="914400" rtl="0" eaLnBrk="0" fontAlgn="base" latinLnBrk="0" hangingPunct="0">
              <a:spcBef>
                <a:spcPts val="0"/>
              </a:spcBef>
              <a:spcAft>
                <a:spcPts val="0"/>
              </a:spcAft>
              <a:buClrTx/>
              <a:buSzTx/>
              <a:buFontTx/>
              <a:buNone/>
              <a:tabLst/>
              <a:defRPr/>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b="1"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a:p>
            <a:pPr>
              <a:spcBef>
                <a:spcPts val="0"/>
              </a:spcBef>
              <a:spcAft>
                <a:spcPts val="0"/>
              </a:spcAft>
            </a:pPr>
            <a:endParaRPr lang="en-US" dirty="0" smtClean="0"/>
          </a:p>
          <a:p>
            <a:pPr>
              <a:spcBef>
                <a:spcPts val="0"/>
              </a:spcBef>
              <a:spcAft>
                <a:spcPts val="0"/>
              </a:spcAft>
            </a:pPr>
            <a:r>
              <a:rPr lang="en-US" b="1" dirty="0" smtClean="0"/>
              <a:t>To</a:t>
            </a:r>
            <a:r>
              <a:rPr lang="en-US" b="1" baseline="0" dirty="0" smtClean="0"/>
              <a:t> Move the Quotation Marks:</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You may</a:t>
            </a:r>
            <a:r>
              <a:rPr lang="en-US" kern="1200" baseline="0" dirty="0" smtClean="0">
                <a:solidFill>
                  <a:schemeClr val="tx1"/>
                </a:solidFill>
              </a:rPr>
              <a:t> need to reposition the quotation marks, depending on how much copy you have. Simply click the edge of the quotation marks and drag them into place.</a:t>
            </a:r>
            <a:endParaRPr lang="en-US" b="1" dirty="0" smtClean="0"/>
          </a:p>
          <a:p>
            <a:pPr>
              <a:spcBef>
                <a:spcPts val="0"/>
              </a:spcBef>
              <a:spcAft>
                <a:spcPts val="0"/>
              </a:spcAft>
            </a:pPr>
            <a:endParaRPr lang="en-US" dirty="0" smtClean="0"/>
          </a:p>
          <a:p>
            <a:pPr>
              <a:spcBef>
                <a:spcPts val="0"/>
              </a:spcBef>
              <a:spcAft>
                <a:spcPts val="0"/>
              </a:spcAft>
            </a:pPr>
            <a:endParaRPr lang="en-US" b="1" dirty="0" smtClean="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JSHint</a:t>
            </a:r>
            <a:r>
              <a:rPr lang="en-US" dirty="0" smtClean="0"/>
              <a:t> is a community-driven tool to detect errors and potential problems in JavaScript code. It is very flexible so you can easily adjust it to your particular coding guidelines and the environment you expect your code to execute in.</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4</a:t>
            </a:fld>
            <a:endParaRPr lang="en-US" dirty="0"/>
          </a:p>
        </p:txBody>
      </p:sp>
    </p:spTree>
    <p:extLst>
      <p:ext uri="{BB962C8B-B14F-4D97-AF65-F5344CB8AC3E}">
        <p14:creationId xmlns:p14="http://schemas.microsoft.com/office/powerpoint/2010/main" val="626382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fld id="{FDA2265F-1F41-4221-80FB-3DB7D06EEBBB}" type="slidenum">
              <a:rPr lang="en-US" smtClean="0"/>
              <a:pPr/>
              <a:t>34</a:t>
            </a:fld>
            <a:endParaRPr lang="en-US" smtClean="0"/>
          </a:p>
        </p:txBody>
      </p:sp>
      <p:sp>
        <p:nvSpPr>
          <p:cNvPr id="53252" name="Rectangle 3"/>
          <p:cNvSpPr>
            <a:spLocks noGrp="1" noChangeArrowheads="1"/>
          </p:cNvSpPr>
          <p:nvPr>
            <p:ph type="body" idx="1"/>
          </p:nvPr>
        </p:nvSpPr>
        <p:spPr/>
        <p:txBody>
          <a:bodyPr>
            <a:noAutofit/>
          </a:bodyPr>
          <a:lstStyle/>
          <a:p>
            <a:pPr>
              <a:spcBef>
                <a:spcPts val="0"/>
              </a:spcBef>
              <a:spcAft>
                <a:spcPts val="0"/>
              </a:spcAft>
            </a:pPr>
            <a:r>
              <a:rPr lang="en-US" dirty="0" smtClean="0"/>
              <a:t>This is a sample </a:t>
            </a:r>
            <a:r>
              <a:rPr lang="en-US" b="1" dirty="0" smtClean="0"/>
              <a:t>Organizational Chart</a:t>
            </a:r>
            <a:r>
              <a:rPr lang="en-US" dirty="0" smtClean="0"/>
              <a:t> slide, ideal for showing the structure and relationship of an organization. </a:t>
            </a:r>
          </a:p>
          <a:p>
            <a:pPr>
              <a:spcBef>
                <a:spcPts val="0"/>
              </a:spcBef>
              <a:spcAft>
                <a:spcPts val="0"/>
              </a:spcAft>
            </a:pPr>
            <a:endParaRPr lang="en-US" dirty="0" smtClean="0"/>
          </a:p>
          <a:p>
            <a:pPr>
              <a:spcBef>
                <a:spcPts val="0"/>
              </a:spcBef>
              <a:spcAft>
                <a:spcPts val="0"/>
              </a:spcAft>
            </a:pPr>
            <a:r>
              <a:rPr lang="en-US" b="1" dirty="0" smtClean="0"/>
              <a:t>To Change Titles in Shapes </a:t>
            </a:r>
            <a:r>
              <a:rPr lang="en-US" dirty="0" smtClean="0"/>
              <a:t>(i.e.: “Name” and “Title”):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Color/Size/Style: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5" name="Slide Image Placeholder 4"/>
          <p:cNvSpPr>
            <a:spLocks noGrp="1" noRot="1" noChangeAspect="1"/>
          </p:cNvSpPr>
          <p:nvPr>
            <p:ph type="sldImg"/>
          </p:nvPr>
        </p:nvSpPr>
        <p:spPr>
          <a:xfrm>
            <a:off x="1558925" y="284163"/>
            <a:ext cx="3740150" cy="2805112"/>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35</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r>
              <a:rPr lang="en-US" dirty="0" smtClean="0"/>
              <a:t>This is a sample </a:t>
            </a:r>
            <a:r>
              <a:rPr lang="en-US" b="1" dirty="0" smtClean="0"/>
              <a:t>Agenda/Preview</a:t>
            </a:r>
            <a:r>
              <a:rPr lang="en-US" dirty="0" smtClean="0"/>
              <a:t> slide. This slide is ideal for </a:t>
            </a:r>
            <a:r>
              <a:rPr lang="en-US" i="1" dirty="0" smtClean="0"/>
              <a:t>setting the scene </a:t>
            </a:r>
            <a:r>
              <a:rPr lang="en-US" dirty="0" smtClean="0"/>
              <a:t>at the beginning of your presentation by providing a big picture overview of what you plan to cover. </a:t>
            </a:r>
          </a:p>
          <a:p>
            <a:pPr>
              <a:spcBef>
                <a:spcPts val="0"/>
              </a:spcBef>
              <a:spcAft>
                <a:spcPts val="0"/>
              </a:spcAft>
            </a:pPr>
            <a:endParaRPr lang="en-US" b="1" dirty="0" smtClean="0"/>
          </a:p>
          <a:p>
            <a:pPr>
              <a:spcBef>
                <a:spcPts val="0"/>
              </a:spcBef>
              <a:spcAft>
                <a:spcPts val="0"/>
              </a:spcAft>
            </a:pPr>
            <a:r>
              <a:rPr lang="en-US" b="1" dirty="0" smtClean="0"/>
              <a:t>To Change Titles in Shapes (i.e.: “Text here”):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marL="0" marR="0" indent="0" algn="l" defTabSz="914400" rtl="0" eaLnBrk="1" fontAlgn="base" latinLnBrk="0" hangingPunct="1">
              <a:spcBef>
                <a:spcPts val="0"/>
              </a:spcBef>
              <a:spcAft>
                <a:spcPts val="0"/>
              </a:spcAft>
              <a:buClrTx/>
              <a:buSzTx/>
              <a:buFontTx/>
              <a:buNone/>
              <a:tabLst/>
              <a:defRPr/>
            </a:pPr>
            <a:endParaRPr lang="en-US" dirty="0" smtClean="0"/>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36</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r>
              <a:rPr lang="en-US" dirty="0" smtClean="0"/>
              <a:t>This is a sample </a:t>
            </a:r>
            <a:r>
              <a:rPr lang="en-US" b="1" dirty="0" smtClean="0"/>
              <a:t>Agenda/Preview</a:t>
            </a:r>
            <a:r>
              <a:rPr lang="en-US" dirty="0" smtClean="0"/>
              <a:t> slide. This slide is ideal for </a:t>
            </a:r>
            <a:r>
              <a:rPr lang="en-US" i="1" dirty="0" smtClean="0"/>
              <a:t>setting the scene </a:t>
            </a:r>
            <a:r>
              <a:rPr lang="en-US" dirty="0" smtClean="0"/>
              <a:t>at the beginning of your presentation by providing a big picture overview of what you plan to cover. </a:t>
            </a:r>
          </a:p>
          <a:p>
            <a:pPr>
              <a:spcBef>
                <a:spcPts val="0"/>
              </a:spcBef>
              <a:spcAft>
                <a:spcPts val="0"/>
              </a:spcAft>
            </a:pPr>
            <a:endParaRPr lang="en-US" b="1" dirty="0" smtClean="0"/>
          </a:p>
          <a:p>
            <a:pPr>
              <a:spcBef>
                <a:spcPts val="0"/>
              </a:spcBef>
              <a:spcAft>
                <a:spcPts val="0"/>
              </a:spcAft>
            </a:pPr>
            <a:r>
              <a:rPr lang="en-US" b="1" dirty="0" smtClean="0"/>
              <a:t>To Change Titles in Shapes (i.e.: “Text here”):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marL="0" marR="0" indent="0" algn="l" defTabSz="914400" rtl="0" eaLnBrk="1" fontAlgn="base" latinLnBrk="0" hangingPunct="1">
              <a:spcBef>
                <a:spcPts val="0"/>
              </a:spcBef>
              <a:spcAft>
                <a:spcPts val="0"/>
              </a:spcAft>
              <a:buClrTx/>
              <a:buSzTx/>
              <a:buFontTx/>
              <a:buNone/>
              <a:tabLst/>
              <a:defRPr/>
            </a:pPr>
            <a:endParaRPr lang="en-US" dirty="0" smtClean="0"/>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5</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r>
              <a:rPr lang="en-US" dirty="0" smtClean="0"/>
              <a:t>This is a sample </a:t>
            </a:r>
            <a:r>
              <a:rPr lang="en-US" b="1" dirty="0" smtClean="0"/>
              <a:t>Agenda/Preview</a:t>
            </a:r>
            <a:r>
              <a:rPr lang="en-US" dirty="0" smtClean="0"/>
              <a:t> slide. This slide is ideal for </a:t>
            </a:r>
            <a:r>
              <a:rPr lang="en-US" i="1" dirty="0" smtClean="0"/>
              <a:t>setting the scene </a:t>
            </a:r>
            <a:r>
              <a:rPr lang="en-US" dirty="0" smtClean="0"/>
              <a:t>at the beginning of your presentation by providing a big picture overview of what you plan to cover. </a:t>
            </a:r>
          </a:p>
          <a:p>
            <a:pPr>
              <a:spcBef>
                <a:spcPts val="0"/>
              </a:spcBef>
              <a:spcAft>
                <a:spcPts val="0"/>
              </a:spcAft>
            </a:pPr>
            <a:endParaRPr lang="en-US" b="1" dirty="0" smtClean="0"/>
          </a:p>
          <a:p>
            <a:pPr>
              <a:spcBef>
                <a:spcPts val="0"/>
              </a:spcBef>
              <a:spcAft>
                <a:spcPts val="0"/>
              </a:spcAft>
            </a:pPr>
            <a:r>
              <a:rPr lang="en-US" b="1" dirty="0" smtClean="0"/>
              <a:t>To Change Titles in Shapes (i.e.: “Text here”):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marL="0" marR="0" indent="0" algn="l" defTabSz="914400" rtl="0" eaLnBrk="1" fontAlgn="base" latinLnBrk="0" hangingPunct="1">
              <a:spcBef>
                <a:spcPts val="0"/>
              </a:spcBef>
              <a:spcAft>
                <a:spcPts val="0"/>
              </a:spcAft>
              <a:buClrTx/>
              <a:buSzTx/>
              <a:buFontTx/>
              <a:buNone/>
              <a:tabLst/>
              <a:defRPr/>
            </a:pPr>
            <a:endParaRPr lang="en-US" dirty="0" smtClean="0"/>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pPr marL="228600" indent="-228600">
              <a:buAutoNum type="arabicPeriod"/>
            </a:pPr>
            <a:r>
              <a:rPr lang="en-US" sz="1200" kern="1200" dirty="0" smtClean="0">
                <a:solidFill>
                  <a:schemeClr val="tx1"/>
                </a:solidFill>
                <a:effectLst/>
                <a:latin typeface="+mn-lt"/>
                <a:ea typeface="+mn-ea"/>
                <a:cs typeface="+mn-cs"/>
              </a:rPr>
              <a:t>The easiest way to use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is to install it as a Node program. To do so, simply run the following command in your terminal </a:t>
            </a:r>
            <a:r>
              <a:rPr lang="en-US" sz="1200" kern="1200" dirty="0" err="1" smtClean="0">
                <a:solidFill>
                  <a:schemeClr val="tx1"/>
                </a:solidFill>
                <a:effectLst/>
                <a:latin typeface="+mn-lt"/>
                <a:ea typeface="+mn-ea"/>
                <a:cs typeface="+mn-cs"/>
              </a:rPr>
              <a:t>npm</a:t>
            </a:r>
            <a:r>
              <a:rPr lang="en-US" sz="1200" kern="1200" dirty="0" smtClean="0">
                <a:solidFill>
                  <a:schemeClr val="tx1"/>
                </a:solidFill>
                <a:effectLst/>
                <a:latin typeface="+mn-lt"/>
                <a:ea typeface="+mn-ea"/>
                <a:cs typeface="+mn-cs"/>
              </a:rPr>
              <a:t> install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–g</a:t>
            </a:r>
          </a:p>
          <a:p>
            <a:pPr marL="228600" indent="-228600">
              <a:buAutoNum type="arabicPeriod"/>
            </a:pPr>
            <a:r>
              <a:rPr lang="en-US" sz="1200" kern="1200" dirty="0" smtClean="0">
                <a:solidFill>
                  <a:schemeClr val="tx1"/>
                </a:solidFill>
                <a:effectLst/>
                <a:latin typeface="+mn-lt"/>
                <a:ea typeface="+mn-ea"/>
                <a:cs typeface="+mn-cs"/>
              </a:rPr>
              <a:t>After you've done that you should be able to use the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program. The simplest use case  would be </a:t>
            </a:r>
            <a:r>
              <a:rPr lang="en-US" sz="1200" kern="1200" dirty="0" err="1" smtClean="0">
                <a:solidFill>
                  <a:schemeClr val="tx1"/>
                </a:solidFill>
                <a:effectLst/>
                <a:latin typeface="+mn-lt"/>
                <a:ea typeface="+mn-ea"/>
                <a:cs typeface="+mn-cs"/>
              </a:rPr>
              <a:t>linting</a:t>
            </a:r>
            <a:r>
              <a:rPr lang="en-US" sz="1200" kern="1200" dirty="0" smtClean="0">
                <a:solidFill>
                  <a:schemeClr val="tx1"/>
                </a:solidFill>
                <a:effectLst/>
                <a:latin typeface="+mn-lt"/>
                <a:ea typeface="+mn-ea"/>
                <a:cs typeface="+mn-cs"/>
              </a:rPr>
              <a:t> a single file or all JavaScript files in a directory.</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6</a:t>
            </a:fld>
            <a:endParaRPr lang="en-US" dirty="0"/>
          </a:p>
        </p:txBody>
      </p:sp>
    </p:spTree>
    <p:extLst>
      <p:ext uri="{BB962C8B-B14F-4D97-AF65-F5344CB8AC3E}">
        <p14:creationId xmlns:p14="http://schemas.microsoft.com/office/powerpoint/2010/main" val="348776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comes with a default set of warnings but it was designed to be very configurable. You have three methods to configure your copy of </a:t>
            </a:r>
            <a:r>
              <a:rPr lang="en-US" sz="1200" kern="1200" dirty="0" err="1" smtClean="0">
                <a:solidFill>
                  <a:schemeClr val="tx1"/>
                </a:solidFill>
                <a:effectLst/>
                <a:latin typeface="+mn-lt"/>
                <a:ea typeface="+mn-ea"/>
                <a:cs typeface="+mn-cs"/>
              </a:rPr>
              <a:t>JSHint</a:t>
            </a:r>
            <a:endParaRPr lang="en-US" sz="1200" kern="1200" dirty="0" smtClean="0">
              <a:solidFill>
                <a:schemeClr val="tx1"/>
              </a:solidFill>
              <a:effectLst/>
              <a:latin typeface="+mn-lt"/>
              <a:ea typeface="+mn-ea"/>
              <a:cs typeface="+mn-cs"/>
            </a:endParaRPr>
          </a:p>
          <a:p>
            <a:pPr marL="228600" indent="-228600">
              <a:buAutoNum type="arabicParenR"/>
            </a:pPr>
            <a:r>
              <a:rPr lang="en-US" sz="1200" kern="1200" baseline="0" dirty="0" err="1" smtClean="0">
                <a:solidFill>
                  <a:schemeClr val="tx1"/>
                </a:solidFill>
                <a:effectLst/>
                <a:latin typeface="+mn-lt"/>
                <a:ea typeface="+mn-ea"/>
                <a:cs typeface="+mn-cs"/>
              </a:rPr>
              <a:t>jshint</a:t>
            </a:r>
            <a:r>
              <a:rPr lang="en-US" sz="1200" kern="1200" baseline="0" dirty="0" smtClean="0">
                <a:solidFill>
                  <a:schemeClr val="tx1"/>
                </a:solidFill>
                <a:effectLst/>
                <a:latin typeface="+mn-lt"/>
                <a:ea typeface="+mn-ea"/>
                <a:cs typeface="+mn-cs"/>
              </a:rPr>
              <a:t>  undefined.js –</a:t>
            </a:r>
            <a:r>
              <a:rPr lang="en-US" sz="1200" kern="1200" baseline="0" dirty="0" err="1" smtClean="0">
                <a:solidFill>
                  <a:schemeClr val="tx1"/>
                </a:solidFill>
                <a:effectLst/>
                <a:latin typeface="+mn-lt"/>
                <a:ea typeface="+mn-ea"/>
                <a:cs typeface="+mn-cs"/>
              </a:rPr>
              <a:t>config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jshintrc</a:t>
            </a:r>
            <a:endParaRPr lang="en-US" sz="1200" kern="1200" baseline="0" dirty="0" smtClean="0">
              <a:solidFill>
                <a:schemeClr val="tx1"/>
              </a:solidFill>
              <a:effectLst/>
              <a:latin typeface="+mn-lt"/>
              <a:ea typeface="+mn-ea"/>
              <a:cs typeface="+mn-cs"/>
            </a:endParaRPr>
          </a:p>
          <a:p>
            <a:pPr marL="228600" marR="0" indent="-228600" algn="l" defTabSz="914400" rtl="0" eaLnBrk="0" fontAlgn="base" latinLnBrk="0" hangingPunct="0">
              <a:lnSpc>
                <a:spcPct val="90000"/>
              </a:lnSpc>
              <a:spcBef>
                <a:spcPct val="20000"/>
              </a:spcBef>
              <a:spcAft>
                <a:spcPct val="20000"/>
              </a:spcAft>
              <a:buClrTx/>
              <a:buSzTx/>
              <a:buFontTx/>
              <a:buAutoNum type="arabicParenR"/>
              <a:tabLst/>
              <a:defRPr/>
            </a:pPr>
            <a:r>
              <a:rPr lang="en-US" sz="1200" kern="1200" dirty="0" smtClean="0">
                <a:solidFill>
                  <a:schemeClr val="tx1"/>
                </a:solidFill>
                <a:effectLst/>
                <a:latin typeface="+mn-lt"/>
                <a:ea typeface="+mn-ea"/>
                <a:cs typeface="+mn-cs"/>
              </a:rPr>
              <a:t>The third method is recommended, using .</a:t>
            </a:r>
            <a:r>
              <a:rPr lang="en-US" sz="1200" kern="1200" dirty="0" err="1" smtClean="0">
                <a:solidFill>
                  <a:schemeClr val="tx1"/>
                </a:solidFill>
                <a:effectLst/>
                <a:latin typeface="+mn-lt"/>
                <a:ea typeface="+mn-ea"/>
                <a:cs typeface="+mn-cs"/>
              </a:rPr>
              <a:t>jshintrc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will start looking for this file in the same folder as the files to be </a:t>
            </a:r>
            <a:r>
              <a:rPr lang="en-US" sz="1200" kern="1200" dirty="0" err="1" smtClean="0">
                <a:solidFill>
                  <a:schemeClr val="tx1"/>
                </a:solidFill>
                <a:effectLst/>
                <a:latin typeface="+mn-lt"/>
                <a:ea typeface="+mn-ea"/>
                <a:cs typeface="+mn-cs"/>
              </a:rPr>
              <a:t>linted</a:t>
            </a:r>
            <a:r>
              <a:rPr lang="en-US" sz="1200" kern="1200" dirty="0" smtClean="0">
                <a:solidFill>
                  <a:schemeClr val="tx1"/>
                </a:solidFill>
                <a:effectLst/>
                <a:latin typeface="+mn-lt"/>
                <a:ea typeface="+mn-ea"/>
                <a:cs typeface="+mn-cs"/>
              </a:rPr>
              <a:t>. If not found, it will move one level up the directory tree all the way up to the file system root. You can make use of this character, place your file into the project root directory and, as long as you run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from anywhere within your project directory tree, the same configuration file will be used.</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7</a:t>
            </a:fld>
            <a:endParaRPr lang="en-US" dirty="0"/>
          </a:p>
        </p:txBody>
      </p:sp>
    </p:spTree>
    <p:extLst>
      <p:ext uri="{BB962C8B-B14F-4D97-AF65-F5344CB8AC3E}">
        <p14:creationId xmlns:p14="http://schemas.microsoft.com/office/powerpoint/2010/main" val="376960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In addition to using configuration files you can configure </a:t>
            </a:r>
            <a:r>
              <a:rPr lang="en-US" dirty="0" err="1" smtClean="0"/>
              <a:t>JSHint</a:t>
            </a:r>
            <a:r>
              <a:rPr lang="en-US" dirty="0" smtClean="0"/>
              <a:t> from within your files using special comments. These comments start either with </a:t>
            </a:r>
            <a:r>
              <a:rPr lang="en-US" dirty="0" err="1" smtClean="0"/>
              <a:t>jshint</a:t>
            </a:r>
            <a:r>
              <a:rPr lang="en-US" dirty="0" smtClean="0"/>
              <a:t> or global and are followed by a comma-separated list of values.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9</a:t>
            </a:fld>
            <a:endParaRPr lang="en-US" dirty="0"/>
          </a:p>
        </p:txBody>
      </p:sp>
    </p:spTree>
    <p:extLst>
      <p:ext uri="{BB962C8B-B14F-4D97-AF65-F5344CB8AC3E}">
        <p14:creationId xmlns:p14="http://schemas.microsoft.com/office/powerpoint/2010/main" val="81472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11</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r>
              <a:rPr lang="en-US" dirty="0" smtClean="0"/>
              <a:t>This is a sample </a:t>
            </a:r>
            <a:r>
              <a:rPr lang="en-US" b="1" dirty="0" smtClean="0"/>
              <a:t>Agenda/Preview</a:t>
            </a:r>
            <a:r>
              <a:rPr lang="en-US" dirty="0" smtClean="0"/>
              <a:t> slide. This slide is ideal for </a:t>
            </a:r>
            <a:r>
              <a:rPr lang="en-US" i="1" dirty="0" smtClean="0"/>
              <a:t>setting the scene </a:t>
            </a:r>
            <a:r>
              <a:rPr lang="en-US" dirty="0" smtClean="0"/>
              <a:t>at the beginning of your presentation by providing a big picture overview of what you plan to cover. </a:t>
            </a:r>
          </a:p>
          <a:p>
            <a:pPr>
              <a:spcBef>
                <a:spcPts val="0"/>
              </a:spcBef>
              <a:spcAft>
                <a:spcPts val="0"/>
              </a:spcAft>
            </a:pPr>
            <a:endParaRPr lang="en-US" b="1" dirty="0" smtClean="0"/>
          </a:p>
          <a:p>
            <a:pPr>
              <a:spcBef>
                <a:spcPts val="0"/>
              </a:spcBef>
              <a:spcAft>
                <a:spcPts val="0"/>
              </a:spcAft>
            </a:pPr>
            <a:r>
              <a:rPr lang="en-US" b="1" dirty="0" smtClean="0"/>
              <a:t>To Change Titles in Shapes (i.e.: “Text here”):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marL="0" marR="0" indent="0" algn="l" defTabSz="914400" rtl="0" eaLnBrk="1" fontAlgn="base" latinLnBrk="0" hangingPunct="1">
              <a:spcBef>
                <a:spcPts val="0"/>
              </a:spcBef>
              <a:spcAft>
                <a:spcPts val="0"/>
              </a:spcAft>
              <a:buClrTx/>
              <a:buSzTx/>
              <a:buFontTx/>
              <a:buNone/>
              <a:tabLst/>
              <a:defRPr/>
            </a:pPr>
            <a:endParaRPr lang="en-US" dirty="0" smtClean="0"/>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12</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r>
              <a:rPr lang="en-US" dirty="0" smtClean="0"/>
              <a:t>This is a sample </a:t>
            </a:r>
            <a:r>
              <a:rPr lang="en-US" b="1" dirty="0" smtClean="0"/>
              <a:t>Agenda/Preview</a:t>
            </a:r>
            <a:r>
              <a:rPr lang="en-US" dirty="0" smtClean="0"/>
              <a:t> slide. This slide is ideal for </a:t>
            </a:r>
            <a:r>
              <a:rPr lang="en-US" i="1" dirty="0" smtClean="0"/>
              <a:t>setting the scene </a:t>
            </a:r>
            <a:r>
              <a:rPr lang="en-US" dirty="0" smtClean="0"/>
              <a:t>at the beginning of your presentation by providing a big picture overview of what you plan to cover. </a:t>
            </a:r>
          </a:p>
          <a:p>
            <a:pPr>
              <a:spcBef>
                <a:spcPts val="0"/>
              </a:spcBef>
              <a:spcAft>
                <a:spcPts val="0"/>
              </a:spcAft>
            </a:pPr>
            <a:endParaRPr lang="en-US" b="1" dirty="0" smtClean="0"/>
          </a:p>
          <a:p>
            <a:pPr>
              <a:spcBef>
                <a:spcPts val="0"/>
              </a:spcBef>
              <a:spcAft>
                <a:spcPts val="0"/>
              </a:spcAft>
            </a:pPr>
            <a:r>
              <a:rPr lang="en-US" b="1" dirty="0" smtClean="0"/>
              <a:t>To Change Titles in Shapes (i.e.: “Text here”):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marL="0" marR="0" indent="0" algn="l" defTabSz="914400" rtl="0" eaLnBrk="1" fontAlgn="base" latinLnBrk="0" hangingPunct="1">
              <a:spcBef>
                <a:spcPts val="0"/>
              </a:spcBef>
              <a:spcAft>
                <a:spcPts val="0"/>
              </a:spcAft>
              <a:buClrTx/>
              <a:buSzTx/>
              <a:buFontTx/>
              <a:buNone/>
              <a:tabLst/>
              <a:defRPr/>
            </a:pPr>
            <a:endParaRPr lang="en-US" dirty="0" smtClean="0"/>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2012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2012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www.jshint.com/" TargetMode="External"/><Relationship Id="rId2" Type="http://schemas.openxmlformats.org/officeDocument/2006/relationships/hyperlink" Target="https://github.com/jshint/jshint" TargetMode="External"/><Relationship Id="rId1" Type="http://schemas.openxmlformats.org/officeDocument/2006/relationships/slideLayout" Target="../slideLayouts/slideLayout2.xml"/><Relationship Id="rId4" Type="http://schemas.openxmlformats.org/officeDocument/2006/relationships/hyperlink" Target="http://www.jshint.com/option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pPr>
              <a:defRPr/>
            </a:pPr>
            <a:r>
              <a:rPr lang="en-US" smtClean="0"/>
              <a:t>Presentation Identifier Goes Here</a:t>
            </a:r>
            <a:endParaRPr lang="en-US" dirty="0"/>
          </a:p>
        </p:txBody>
      </p:sp>
      <p:sp>
        <p:nvSpPr>
          <p:cNvPr id="2" name="Slide Number Placeholder 1"/>
          <p:cNvSpPr>
            <a:spLocks noGrp="1"/>
          </p:cNvSpPr>
          <p:nvPr>
            <p:ph type="sldNum" sz="quarter" idx="4"/>
          </p:nvPr>
        </p:nvSpPr>
        <p:spPr/>
        <p:txBody>
          <a:bodyPr/>
          <a:lstStyle/>
          <a:p>
            <a:pPr>
              <a:defRPr/>
            </a:pPr>
            <a:fld id="{46082381-925A-4C25-AB18-0C99AD89CFC0}" type="slidenum">
              <a:rPr lang="en-US" smtClean="0"/>
              <a:pPr>
                <a:defRPr/>
              </a:pPr>
              <a:t>1</a:t>
            </a:fld>
            <a:endParaRPr lang="en-US" dirty="0"/>
          </a:p>
        </p:txBody>
      </p:sp>
      <p:sp>
        <p:nvSpPr>
          <p:cNvPr id="3" name="Title 2"/>
          <p:cNvSpPr>
            <a:spLocks noGrp="1"/>
          </p:cNvSpPr>
          <p:nvPr>
            <p:ph type="ctrTitle"/>
          </p:nvPr>
        </p:nvSpPr>
        <p:spPr>
          <a:xfrm>
            <a:off x="685800" y="2590800"/>
            <a:ext cx="7772400" cy="914400"/>
          </a:xfrm>
        </p:spPr>
        <p:txBody>
          <a:bodyPr/>
          <a:lstStyle/>
          <a:p>
            <a:r>
              <a:rPr lang="en-US" dirty="0" err="1" smtClean="0"/>
              <a:t>JSHint</a:t>
            </a:r>
            <a:r>
              <a:rPr lang="en-US" dirty="0"/>
              <a:t> </a:t>
            </a:r>
            <a:r>
              <a:rPr lang="en-US" dirty="0" smtClean="0"/>
              <a:t>- A </a:t>
            </a:r>
            <a:r>
              <a:rPr lang="en-US" dirty="0" err="1" smtClean="0"/>
              <a:t>Javascript</a:t>
            </a:r>
            <a:r>
              <a:rPr lang="en-US" dirty="0" smtClean="0"/>
              <a:t> static Analysis Tool</a:t>
            </a:r>
            <a:endParaRPr lang="en-US" dirty="0"/>
          </a:p>
        </p:txBody>
      </p:sp>
      <p:sp>
        <p:nvSpPr>
          <p:cNvPr id="4" name="Subtitle 3"/>
          <p:cNvSpPr>
            <a:spLocks noGrp="1"/>
          </p:cNvSpPr>
          <p:nvPr>
            <p:ph type="subTitle" idx="1"/>
          </p:nvPr>
        </p:nvSpPr>
        <p:spPr/>
        <p:txBody>
          <a:bodyPr/>
          <a:lstStyle/>
          <a:p>
            <a:r>
              <a:rPr lang="en-US" dirty="0" smtClean="0"/>
              <a:t>Guangwei(Joe) Qiao</a:t>
            </a:r>
            <a:endParaRPr lang="en-US" dirty="0"/>
          </a:p>
        </p:txBody>
      </p:sp>
      <p:sp>
        <p:nvSpPr>
          <p:cNvPr id="5" name="Text Placeholder 4"/>
          <p:cNvSpPr>
            <a:spLocks noGrp="1"/>
          </p:cNvSpPr>
          <p:nvPr>
            <p:ph type="body" sz="quarter" idx="10"/>
          </p:nvPr>
        </p:nvSpPr>
        <p:spPr/>
        <p:txBody>
          <a:bodyPr/>
          <a:lstStyle/>
          <a:p>
            <a:r>
              <a:rPr lang="en-US" dirty="0" smtClean="0"/>
              <a:t>Software Engineer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Options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10</a:t>
            </a:fld>
            <a:endParaRPr lang="en-US" dirty="0"/>
          </a:p>
        </p:txBody>
      </p:sp>
    </p:spTree>
    <p:extLst>
      <p:ext uri="{BB962C8B-B14F-4D97-AF65-F5344CB8AC3E}">
        <p14:creationId xmlns:p14="http://schemas.microsoft.com/office/powerpoint/2010/main" val="261055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11</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a:t>
            </a:r>
            <a:r>
              <a:rPr lang="en-US" dirty="0" smtClean="0">
                <a:solidFill>
                  <a:srgbClr val="FFFFFF"/>
                </a:solidFill>
                <a:latin typeface="Calibri" pitchFamily="34" charset="0"/>
              </a:rPr>
              <a:t> </a:t>
            </a:r>
            <a:r>
              <a:rPr lang="en-US" dirty="0" smtClean="0">
                <a:solidFill>
                  <a:srgbClr val="FFFFFF"/>
                </a:solidFill>
                <a:latin typeface="Calibri" pitchFamily="34" charset="0"/>
              </a:rPr>
              <a:t>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5" name="Rectangle 10"/>
          <p:cNvSpPr>
            <a:spLocks noChangeArrowheads="1"/>
          </p:cNvSpPr>
          <p:nvPr/>
        </p:nvSpPr>
        <p:spPr bwMode="gray">
          <a:xfrm>
            <a:off x="1268609" y="2671763"/>
            <a:ext cx="6894739" cy="787400"/>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Plugins for Text Editors and IDEs</a:t>
            </a:r>
            <a:endParaRPr lang="en-US" dirty="0">
              <a:solidFill>
                <a:srgbClr val="FFFFFF"/>
              </a:solidFill>
              <a:latin typeface="Calibri" pitchFamily="34" charset="0"/>
            </a:endParaRPr>
          </a:p>
        </p:txBody>
      </p:sp>
      <p:sp>
        <p:nvSpPr>
          <p:cNvPr id="167947" name="Oval 11"/>
          <p:cNvSpPr>
            <a:spLocks noChangeArrowheads="1"/>
          </p:cNvSpPr>
          <p:nvPr/>
        </p:nvSpPr>
        <p:spPr bwMode="gray">
          <a:xfrm>
            <a:off x="980653" y="2781999"/>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3</a:t>
            </a:r>
          </a:p>
        </p:txBody>
      </p:sp>
      <p:sp>
        <p:nvSpPr>
          <p:cNvPr id="28683" name="Rectangle 13"/>
          <p:cNvSpPr>
            <a:spLocks noChangeArrowheads="1"/>
          </p:cNvSpPr>
          <p:nvPr/>
        </p:nvSpPr>
        <p:spPr bwMode="gray">
          <a:xfrm>
            <a:off x="1268609" y="3571875"/>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3681317"/>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28681" name="Rectangle 16"/>
          <p:cNvSpPr>
            <a:spLocks noChangeArrowheads="1"/>
          </p:cNvSpPr>
          <p:nvPr/>
        </p:nvSpPr>
        <p:spPr bwMode="gray">
          <a:xfrm>
            <a:off x="1268609" y="4471987"/>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4581429"/>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
        <p:nvSpPr>
          <p:cNvPr id="15" name="Rectangle 16"/>
          <p:cNvSpPr>
            <a:spLocks noChangeArrowheads="1"/>
          </p:cNvSpPr>
          <p:nvPr/>
        </p:nvSpPr>
        <p:spPr bwMode="gray">
          <a:xfrm>
            <a:off x="1258661" y="5410200"/>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5562600"/>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6</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12</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a:t>
            </a:r>
            <a:r>
              <a:rPr lang="en-US" dirty="0" smtClean="0">
                <a:solidFill>
                  <a:srgbClr val="FFFFFF"/>
                </a:solidFill>
                <a:latin typeface="Calibri" pitchFamily="34" charset="0"/>
              </a:rPr>
              <a:t>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5" name="Rectangle 10"/>
          <p:cNvSpPr>
            <a:spLocks noChangeArrowheads="1"/>
          </p:cNvSpPr>
          <p:nvPr/>
        </p:nvSpPr>
        <p:spPr bwMode="gray">
          <a:xfrm>
            <a:off x="1268609" y="2671763"/>
            <a:ext cx="6894739" cy="78740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Plugins for Text Editors and IDEs</a:t>
            </a:r>
            <a:endParaRPr lang="en-US" dirty="0">
              <a:solidFill>
                <a:srgbClr val="FFFFFF"/>
              </a:solidFill>
              <a:latin typeface="Calibri" pitchFamily="34" charset="0"/>
            </a:endParaRPr>
          </a:p>
        </p:txBody>
      </p:sp>
      <p:sp>
        <p:nvSpPr>
          <p:cNvPr id="167947" name="Oval 11"/>
          <p:cNvSpPr>
            <a:spLocks noChangeArrowheads="1"/>
          </p:cNvSpPr>
          <p:nvPr/>
        </p:nvSpPr>
        <p:spPr bwMode="gray">
          <a:xfrm>
            <a:off x="980653" y="2781999"/>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3" name="Rectangle 13"/>
          <p:cNvSpPr>
            <a:spLocks noChangeArrowheads="1"/>
          </p:cNvSpPr>
          <p:nvPr/>
        </p:nvSpPr>
        <p:spPr bwMode="gray">
          <a:xfrm>
            <a:off x="1268609" y="3571875"/>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3681317"/>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4</a:t>
            </a:r>
          </a:p>
        </p:txBody>
      </p:sp>
      <p:sp>
        <p:nvSpPr>
          <p:cNvPr id="28681" name="Rectangle 16"/>
          <p:cNvSpPr>
            <a:spLocks noChangeArrowheads="1"/>
          </p:cNvSpPr>
          <p:nvPr/>
        </p:nvSpPr>
        <p:spPr bwMode="gray">
          <a:xfrm>
            <a:off x="1268609" y="4471987"/>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4581429"/>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
        <p:nvSpPr>
          <p:cNvPr id="15" name="Rectangle 16"/>
          <p:cNvSpPr>
            <a:spLocks noChangeArrowheads="1"/>
          </p:cNvSpPr>
          <p:nvPr/>
        </p:nvSpPr>
        <p:spPr bwMode="gray">
          <a:xfrm>
            <a:off x="1258661" y="5410200"/>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5562600"/>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6</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13</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a:t>
            </a:r>
            <a:r>
              <a:rPr lang="en-US" dirty="0" smtClean="0">
                <a:solidFill>
                  <a:srgbClr val="FFFFFF"/>
                </a:solidFill>
                <a:latin typeface="Calibri" pitchFamily="34" charset="0"/>
              </a:rPr>
              <a:t>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5" name="Rectangle 10"/>
          <p:cNvSpPr>
            <a:spLocks noChangeArrowheads="1"/>
          </p:cNvSpPr>
          <p:nvPr/>
        </p:nvSpPr>
        <p:spPr bwMode="gray">
          <a:xfrm>
            <a:off x="1268609" y="2671763"/>
            <a:ext cx="6894739" cy="78740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Plugins for Text Editors and IDEs</a:t>
            </a:r>
            <a:endParaRPr lang="en-US" dirty="0">
              <a:solidFill>
                <a:srgbClr val="FFFFFF"/>
              </a:solidFill>
              <a:latin typeface="Calibri" pitchFamily="34" charset="0"/>
            </a:endParaRPr>
          </a:p>
        </p:txBody>
      </p:sp>
      <p:sp>
        <p:nvSpPr>
          <p:cNvPr id="167947" name="Oval 11"/>
          <p:cNvSpPr>
            <a:spLocks noChangeArrowheads="1"/>
          </p:cNvSpPr>
          <p:nvPr/>
        </p:nvSpPr>
        <p:spPr bwMode="gray">
          <a:xfrm>
            <a:off x="980653" y="2781999"/>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3" name="Rectangle 13"/>
          <p:cNvSpPr>
            <a:spLocks noChangeArrowheads="1"/>
          </p:cNvSpPr>
          <p:nvPr/>
        </p:nvSpPr>
        <p:spPr bwMode="gray">
          <a:xfrm>
            <a:off x="1268609" y="3571875"/>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3681317"/>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28681" name="Rectangle 16"/>
          <p:cNvSpPr>
            <a:spLocks noChangeArrowheads="1"/>
          </p:cNvSpPr>
          <p:nvPr/>
        </p:nvSpPr>
        <p:spPr bwMode="gray">
          <a:xfrm>
            <a:off x="1268609" y="4471987"/>
            <a:ext cx="6894739" cy="785813"/>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4581429"/>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5</a:t>
            </a:r>
          </a:p>
        </p:txBody>
      </p:sp>
      <p:sp>
        <p:nvSpPr>
          <p:cNvPr id="15" name="Rectangle 16"/>
          <p:cNvSpPr>
            <a:spLocks noChangeArrowheads="1"/>
          </p:cNvSpPr>
          <p:nvPr/>
        </p:nvSpPr>
        <p:spPr bwMode="gray">
          <a:xfrm>
            <a:off x="1258661" y="5410200"/>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5562600"/>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6</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err="1" smtClean="0"/>
              <a:t>JSHint</a:t>
            </a:r>
            <a:r>
              <a:rPr lang="en-US" dirty="0" smtClean="0"/>
              <a:t> source code   </a:t>
            </a:r>
            <a:r>
              <a:rPr lang="en-US" dirty="0" smtClean="0">
                <a:hlinkClick r:id="rId2"/>
              </a:rPr>
              <a:t>https</a:t>
            </a:r>
            <a:r>
              <a:rPr lang="en-US" dirty="0">
                <a:hlinkClick r:id="rId2"/>
              </a:rPr>
              <a:t>://</a:t>
            </a:r>
            <a:r>
              <a:rPr lang="en-US" dirty="0" smtClean="0">
                <a:hlinkClick r:id="rId2"/>
              </a:rPr>
              <a:t>github.com/jshint/jshint</a:t>
            </a:r>
            <a:endParaRPr lang="en-US" dirty="0" smtClean="0"/>
          </a:p>
          <a:p>
            <a:r>
              <a:rPr lang="en-US" dirty="0" err="1"/>
              <a:t>JSHint</a:t>
            </a:r>
            <a:r>
              <a:rPr lang="en-US" dirty="0"/>
              <a:t> Home: </a:t>
            </a:r>
            <a:r>
              <a:rPr lang="en-US" dirty="0">
                <a:hlinkClick r:id="rId3"/>
              </a:rPr>
              <a:t>http://www.jshint.com</a:t>
            </a:r>
            <a:r>
              <a:rPr lang="en-US" dirty="0" smtClean="0">
                <a:hlinkClick r:id="rId3"/>
              </a:rPr>
              <a:t>/</a:t>
            </a:r>
            <a:endParaRPr lang="en-US" dirty="0" smtClean="0"/>
          </a:p>
          <a:p>
            <a:r>
              <a:rPr lang="en-US" dirty="0" err="1"/>
              <a:t>JSHint</a:t>
            </a:r>
            <a:r>
              <a:rPr lang="en-US" dirty="0"/>
              <a:t> Options: </a:t>
            </a:r>
            <a:r>
              <a:rPr lang="en-US" dirty="0">
                <a:hlinkClick r:id="rId4"/>
              </a:rPr>
              <a:t>http://www.jshint.com/options</a:t>
            </a:r>
            <a:r>
              <a:rPr lang="en-US" dirty="0" smtClean="0">
                <a:hlinkClick r:id="rId4"/>
              </a:rPr>
              <a:t>/</a:t>
            </a:r>
            <a:endParaRPr lang="en-US" dirty="0" smtClean="0"/>
          </a:p>
          <a:p>
            <a:endParaRPr lang="en-US" dirty="0"/>
          </a:p>
          <a:p>
            <a:pPr marL="0" indent="0">
              <a:buNone/>
            </a:pP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14</a:t>
            </a:fld>
            <a:endParaRPr lang="en-US" dirty="0"/>
          </a:p>
        </p:txBody>
      </p:sp>
    </p:spTree>
    <p:extLst>
      <p:ext uri="{BB962C8B-B14F-4D97-AF65-F5344CB8AC3E}">
        <p14:creationId xmlns:p14="http://schemas.microsoft.com/office/powerpoint/2010/main" val="139571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dirty="0" smtClean="0"/>
              <a:t>Titles Are 28 Pt Calibri Bold (Title Case)</a:t>
            </a:r>
          </a:p>
        </p:txBody>
      </p:sp>
      <p:sp>
        <p:nvSpPr>
          <p:cNvPr id="16388" name="Rectangle 3"/>
          <p:cNvSpPr>
            <a:spLocks noGrp="1" noChangeArrowheads="1"/>
          </p:cNvSpPr>
          <p:nvPr>
            <p:ph idx="1"/>
          </p:nvPr>
        </p:nvSpPr>
        <p:spPr/>
        <p:txBody>
          <a:bodyPr/>
          <a:lstStyle/>
          <a:p>
            <a:r>
              <a:rPr lang="en-US" dirty="0" smtClean="0"/>
              <a:t>Primary bullets are 24-point</a:t>
            </a:r>
          </a:p>
          <a:p>
            <a:pPr lvl="1"/>
            <a:r>
              <a:rPr lang="en-US" dirty="0" smtClean="0"/>
              <a:t>Secondary bullets (press tab key) are 20-point</a:t>
            </a:r>
          </a:p>
          <a:p>
            <a:pPr lvl="2"/>
            <a:r>
              <a:rPr lang="en-US" dirty="0" smtClean="0"/>
              <a:t>Tertiary bullets (press tab key again) are 16-point</a:t>
            </a:r>
          </a:p>
          <a:p>
            <a:r>
              <a:rPr lang="en-US" dirty="0" smtClean="0"/>
              <a:t>All bulleted text is Calibri font, non-bold</a:t>
            </a:r>
          </a:p>
          <a:p>
            <a:r>
              <a:rPr lang="en-US" dirty="0" smtClean="0"/>
              <a:t>All bulleted text is sentence case (capitalize first letter of first word only)</a:t>
            </a:r>
          </a:p>
          <a:p>
            <a:r>
              <a:rPr lang="en-US" dirty="0" smtClean="0"/>
              <a:t>Use </a:t>
            </a:r>
            <a:r>
              <a:rPr lang="en-US" dirty="0" smtClean="0">
                <a:solidFill>
                  <a:schemeClr val="accent6"/>
                </a:solidFill>
              </a:rPr>
              <a:t>Symantec orange </a:t>
            </a:r>
            <a:r>
              <a:rPr lang="en-US" dirty="0" smtClean="0"/>
              <a:t>for highlight text</a:t>
            </a:r>
          </a:p>
        </p:txBody>
      </p:sp>
      <p:sp>
        <p:nvSpPr>
          <p:cNvPr id="8" name="Footer Placeholder 7"/>
          <p:cNvSpPr>
            <a:spLocks noGrp="1"/>
          </p:cNvSpPr>
          <p:nvPr>
            <p:ph type="ftr" sz="quarter" idx="10"/>
          </p:nvPr>
        </p:nvSpPr>
        <p:spPr/>
        <p:txBody>
          <a:bodyPr/>
          <a:lstStyle/>
          <a:p>
            <a:pPr>
              <a:defRPr/>
            </a:pPr>
            <a:r>
              <a:rPr lang="en-US" smtClean="0"/>
              <a:t>Presentation Identifier Goes Here</a:t>
            </a:r>
            <a:endParaRPr lang="en-US"/>
          </a:p>
        </p:txBody>
      </p:sp>
      <p:sp>
        <p:nvSpPr>
          <p:cNvPr id="7" name="Slide Number Placeholder 6"/>
          <p:cNvSpPr>
            <a:spLocks noGrp="1"/>
          </p:cNvSpPr>
          <p:nvPr>
            <p:ph type="sldNum" sz="quarter" idx="11"/>
          </p:nvPr>
        </p:nvSpPr>
        <p:spPr/>
        <p:txBody>
          <a:bodyPr/>
          <a:lstStyle/>
          <a:p>
            <a:pPr>
              <a:defRPr/>
            </a:pPr>
            <a:fld id="{446C9BED-6FD4-4BA4-B6B0-4A26058AC9EF}"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dirty="0" smtClean="0"/>
              <a:t>Titles Are 28 Pt Calibri Bold (Title Case)</a:t>
            </a:r>
            <a:br>
              <a:rPr lang="en-US" dirty="0" smtClean="0"/>
            </a:br>
            <a:r>
              <a:rPr lang="en-US" dirty="0" smtClean="0"/>
              <a:t>Space For Two-Line Titles</a:t>
            </a:r>
          </a:p>
        </p:txBody>
      </p:sp>
      <p:sp>
        <p:nvSpPr>
          <p:cNvPr id="16388" name="Rectangle 3"/>
          <p:cNvSpPr>
            <a:spLocks noGrp="1" noChangeArrowheads="1"/>
          </p:cNvSpPr>
          <p:nvPr>
            <p:ph idx="1"/>
          </p:nvPr>
        </p:nvSpPr>
        <p:spPr/>
        <p:txBody>
          <a:bodyPr/>
          <a:lstStyle/>
          <a:p>
            <a:r>
              <a:rPr lang="en-US" dirty="0" smtClean="0"/>
              <a:t>Primary bullets are 24-point</a:t>
            </a:r>
          </a:p>
          <a:p>
            <a:pPr lvl="1"/>
            <a:r>
              <a:rPr lang="en-US" dirty="0" smtClean="0"/>
              <a:t>Secondary bullets (press tab key) are 20-point</a:t>
            </a:r>
          </a:p>
          <a:p>
            <a:pPr lvl="2"/>
            <a:r>
              <a:rPr lang="en-US" dirty="0" smtClean="0"/>
              <a:t>Tertiary bullets (press tab key again) are 16-point</a:t>
            </a:r>
          </a:p>
          <a:p>
            <a:r>
              <a:rPr lang="en-US" dirty="0" smtClean="0"/>
              <a:t>All bulleted text is Calibri font, non-bold</a:t>
            </a:r>
          </a:p>
          <a:p>
            <a:r>
              <a:rPr lang="en-US" dirty="0" smtClean="0"/>
              <a:t>All bulleted text is sentence case (capitalize first letter of first word only)</a:t>
            </a:r>
          </a:p>
          <a:p>
            <a:r>
              <a:rPr lang="en-US" dirty="0" smtClean="0"/>
              <a:t>Use </a:t>
            </a:r>
            <a:r>
              <a:rPr lang="en-US" dirty="0" smtClean="0">
                <a:solidFill>
                  <a:schemeClr val="accent6"/>
                </a:solidFill>
              </a:rPr>
              <a:t>Symantec orange</a:t>
            </a:r>
            <a:r>
              <a:rPr lang="en-US" dirty="0" smtClean="0">
                <a:solidFill>
                  <a:schemeClr val="accent4"/>
                </a:solidFill>
              </a:rPr>
              <a:t> </a:t>
            </a:r>
            <a:r>
              <a:rPr lang="en-US" dirty="0" smtClean="0"/>
              <a:t>for highlight text</a:t>
            </a:r>
          </a:p>
        </p:txBody>
      </p:sp>
      <p:sp>
        <p:nvSpPr>
          <p:cNvPr id="7" name="Footer Placeholder 6"/>
          <p:cNvSpPr>
            <a:spLocks noGrp="1"/>
          </p:cNvSpPr>
          <p:nvPr>
            <p:ph type="ftr" sz="quarter" idx="10"/>
          </p:nvPr>
        </p:nvSpPr>
        <p:spPr/>
        <p:txBody>
          <a:bodyPr/>
          <a:lstStyle/>
          <a:p>
            <a:r>
              <a:rPr lang="en-US" smtClean="0"/>
              <a:t>Presentation Identifier Goes Here</a:t>
            </a:r>
            <a:endParaRPr lang="en-US"/>
          </a:p>
        </p:txBody>
      </p:sp>
      <p:sp>
        <p:nvSpPr>
          <p:cNvPr id="6" name="Slide Number Placeholder 5"/>
          <p:cNvSpPr>
            <a:spLocks noGrp="1"/>
          </p:cNvSpPr>
          <p:nvPr>
            <p:ph type="sldNum" sz="quarter" idx="11"/>
          </p:nvPr>
        </p:nvSpPr>
        <p:spPr/>
        <p:txBody>
          <a:bodyPr/>
          <a:lstStyle/>
          <a:p>
            <a:fld id="{446C9BED-6FD4-4BA4-B6B0-4A26058AC9EF}" type="slidenum">
              <a:rPr lang="en-US" smtClean="0"/>
              <a:pPr/>
              <a:t>16</a:t>
            </a:fld>
            <a:endParaRPr lang="en-US" dirty="0"/>
          </a:p>
        </p:txBody>
      </p:sp>
      <p:sp>
        <p:nvSpPr>
          <p:cNvPr id="5" name="Text Placeholder 4"/>
          <p:cNvSpPr>
            <a:spLocks noGrp="1"/>
          </p:cNvSpPr>
          <p:nvPr>
            <p:ph type="body" sz="quarter" idx="12"/>
          </p:nvPr>
        </p:nvSpPr>
        <p:spPr/>
        <p:txBody>
          <a:bodyPr/>
          <a:lstStyle/>
          <a:p>
            <a:r>
              <a:rPr lang="en-US" dirty="0" smtClean="0"/>
              <a:t>Subtitle Here, Calibri Bold 24 </a:t>
            </a:r>
            <a:r>
              <a:rPr lang="en-US" dirty="0" err="1" smtClean="0"/>
              <a:t>pt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Presentation Identifier Goes Here</a:t>
            </a:r>
            <a:endParaRPr lang="en-US" dirty="0"/>
          </a:p>
        </p:txBody>
      </p:sp>
      <p:sp>
        <p:nvSpPr>
          <p:cNvPr id="4" name="Slide Number Placeholder 3"/>
          <p:cNvSpPr>
            <a:spLocks noGrp="1"/>
          </p:cNvSpPr>
          <p:nvPr>
            <p:ph type="sldNum" sz="quarter" idx="4"/>
          </p:nvPr>
        </p:nvSpPr>
        <p:spPr/>
        <p:txBody>
          <a:bodyPr/>
          <a:lstStyle/>
          <a:p>
            <a:fld id="{46082381-925A-4C25-AB18-0C99AD89CFC0}" type="slidenum">
              <a:rPr lang="en-US" smtClean="0"/>
              <a:pPr/>
              <a:t>17</a:t>
            </a:fld>
            <a:endParaRPr lang="en-US" dirty="0"/>
          </a:p>
        </p:txBody>
      </p:sp>
      <p:sp>
        <p:nvSpPr>
          <p:cNvPr id="3" name="Title 2"/>
          <p:cNvSpPr>
            <a:spLocks noGrp="1"/>
          </p:cNvSpPr>
          <p:nvPr>
            <p:ph type="ctrTitle"/>
          </p:nvPr>
        </p:nvSpPr>
        <p:spPr/>
        <p:txBody>
          <a:bodyPr/>
          <a:lstStyle/>
          <a:p>
            <a:r>
              <a:rPr lang="en-US" smtClean="0"/>
              <a:t>Transition Slide</a:t>
            </a:r>
            <a:endParaRPr lang="en-US" dirty="0"/>
          </a:p>
        </p:txBody>
      </p:sp>
      <p:sp>
        <p:nvSpPr>
          <p:cNvPr id="9" name="Subtitle 8"/>
          <p:cNvSpPr>
            <a:spLocks noGrp="1"/>
          </p:cNvSpPr>
          <p:nvPr>
            <p:ph type="subTitle" idx="1"/>
          </p:nvPr>
        </p:nvSpPr>
        <p:spPr/>
        <p:txBody>
          <a:bodyPr/>
          <a:lstStyle/>
          <a:p>
            <a:r>
              <a:rPr lang="en-US" dirty="0" smtClean="0"/>
              <a:t>Subtitle here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With Background Picture</a:t>
            </a:r>
            <a:endParaRPr lang="en-US" dirty="0"/>
          </a:p>
        </p:txBody>
      </p:sp>
      <p:sp>
        <p:nvSpPr>
          <p:cNvPr id="3" name="Footer Placeholder 2"/>
          <p:cNvSpPr>
            <a:spLocks noGrp="1"/>
          </p:cNvSpPr>
          <p:nvPr>
            <p:ph type="ftr" sz="quarter" idx="10"/>
          </p:nvPr>
        </p:nvSpPr>
        <p:spPr/>
        <p:txBody>
          <a:bodyPr/>
          <a:lstStyle/>
          <a:p>
            <a:r>
              <a:rPr lang="en-US" smtClean="0"/>
              <a:t>Presentation Identifier Goes Here</a:t>
            </a:r>
            <a:endParaRPr lang="en-US"/>
          </a:p>
        </p:txBody>
      </p:sp>
      <p:sp>
        <p:nvSpPr>
          <p:cNvPr id="4" name="Slide Number Placeholder 3"/>
          <p:cNvSpPr>
            <a:spLocks noGrp="1"/>
          </p:cNvSpPr>
          <p:nvPr>
            <p:ph type="sldNum" sz="quarter" idx="11"/>
          </p:nvPr>
        </p:nvSpPr>
        <p:spPr/>
        <p:txBody>
          <a:bodyPr/>
          <a:lstStyle/>
          <a:p>
            <a:fld id="{446C9BED-6FD4-4BA4-B6B0-4A26058AC9EF}"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Presentation Identifier Goes Here</a:t>
            </a:r>
            <a:endParaRPr lang="en-US" dirty="0"/>
          </a:p>
        </p:txBody>
      </p:sp>
      <p:sp>
        <p:nvSpPr>
          <p:cNvPr id="3" name="Slide Number Placeholder 2"/>
          <p:cNvSpPr>
            <a:spLocks noGrp="1"/>
          </p:cNvSpPr>
          <p:nvPr>
            <p:ph type="sldNum" sz="quarter" idx="4"/>
          </p:nvPr>
        </p:nvSpPr>
        <p:spPr/>
        <p:txBody>
          <a:bodyPr/>
          <a:lstStyle/>
          <a:p>
            <a:pPr>
              <a:defRPr/>
            </a:pPr>
            <a:fld id="{46082381-925A-4C25-AB18-0C99AD89CFC0}" type="slidenum">
              <a:rPr lang="en-US" smtClean="0"/>
              <a:pPr>
                <a:defRPr/>
              </a:pPr>
              <a:t>19</a:t>
            </a:fld>
            <a:endParaRPr lang="en-US" dirty="0"/>
          </a:p>
        </p:txBody>
      </p:sp>
      <p:sp>
        <p:nvSpPr>
          <p:cNvPr id="4" name="Subtitle 3"/>
          <p:cNvSpPr>
            <a:spLocks noGrp="1"/>
          </p:cNvSpPr>
          <p:nvPr>
            <p:ph type="subTitle" idx="1"/>
          </p:nvPr>
        </p:nvSpPr>
        <p:spPr/>
        <p:txBody>
          <a:bodyPr/>
          <a:lstStyle/>
          <a:p>
            <a:r>
              <a:rPr lang="en-US" dirty="0" smtClean="0"/>
              <a:t>Presenter’s Name</a:t>
            </a:r>
          </a:p>
          <a:p>
            <a:r>
              <a:rPr lang="en-US" dirty="0" smtClean="0"/>
              <a:t>Presenter’s Email</a:t>
            </a:r>
          </a:p>
          <a:p>
            <a:r>
              <a:rPr lang="en-US" dirty="0" smtClean="0"/>
              <a:t>Presenter’s Phone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r>
              <a:rPr lang="en-US" dirty="0" smtClean="0"/>
              <a:t>Agenda</a:t>
            </a:r>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2</a:t>
            </a:fld>
            <a:endParaRPr lang="en-US" smtClean="0"/>
          </a:p>
        </p:txBody>
      </p:sp>
      <p:sp>
        <p:nvSpPr>
          <p:cNvPr id="28689" name="Rectangle 4"/>
          <p:cNvSpPr>
            <a:spLocks noChangeArrowheads="1"/>
          </p:cNvSpPr>
          <p:nvPr/>
        </p:nvSpPr>
        <p:spPr bwMode="gray">
          <a:xfrm>
            <a:off x="1268609" y="862013"/>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a:t>
            </a:r>
            <a:r>
              <a:rPr lang="en-US" dirty="0" smtClean="0">
                <a:solidFill>
                  <a:srgbClr val="FFFFFF"/>
                </a:solidFill>
                <a:latin typeface="Calibri" pitchFamily="34" charset="0"/>
              </a:rPr>
              <a:t>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5" name="Rectangle 10"/>
          <p:cNvSpPr>
            <a:spLocks noChangeArrowheads="1"/>
          </p:cNvSpPr>
          <p:nvPr/>
        </p:nvSpPr>
        <p:spPr bwMode="gray">
          <a:xfrm>
            <a:off x="1268609" y="2671763"/>
            <a:ext cx="6894739" cy="78740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Plugins for Text Editors and IDEs</a:t>
            </a:r>
            <a:endParaRPr lang="en-US" dirty="0">
              <a:solidFill>
                <a:srgbClr val="FFFFFF"/>
              </a:solidFill>
              <a:latin typeface="Calibri" pitchFamily="34" charset="0"/>
            </a:endParaRPr>
          </a:p>
        </p:txBody>
      </p:sp>
      <p:sp>
        <p:nvSpPr>
          <p:cNvPr id="167947" name="Oval 11"/>
          <p:cNvSpPr>
            <a:spLocks noChangeArrowheads="1"/>
          </p:cNvSpPr>
          <p:nvPr/>
        </p:nvSpPr>
        <p:spPr bwMode="gray">
          <a:xfrm>
            <a:off x="980653" y="2781999"/>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3" name="Rectangle 13"/>
          <p:cNvSpPr>
            <a:spLocks noChangeArrowheads="1"/>
          </p:cNvSpPr>
          <p:nvPr/>
        </p:nvSpPr>
        <p:spPr bwMode="gray">
          <a:xfrm>
            <a:off x="1268609" y="3571875"/>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3681317"/>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28681" name="Rectangle 16"/>
          <p:cNvSpPr>
            <a:spLocks noChangeArrowheads="1"/>
          </p:cNvSpPr>
          <p:nvPr/>
        </p:nvSpPr>
        <p:spPr bwMode="gray">
          <a:xfrm>
            <a:off x="1268609" y="4471987"/>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4581429"/>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
        <p:nvSpPr>
          <p:cNvPr id="15" name="Rectangle 16"/>
          <p:cNvSpPr>
            <a:spLocks noChangeArrowheads="1"/>
          </p:cNvSpPr>
          <p:nvPr/>
        </p:nvSpPr>
        <p:spPr bwMode="gray">
          <a:xfrm>
            <a:off x="1258661" y="5410200"/>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5562600"/>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6</a:t>
            </a:r>
          </a:p>
        </p:txBody>
      </p:sp>
    </p:spTree>
    <p:extLst>
      <p:ext uri="{BB962C8B-B14F-4D97-AF65-F5344CB8AC3E}">
        <p14:creationId xmlns:p14="http://schemas.microsoft.com/office/powerpoint/2010/main" val="98362795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Presentation Identifier Goes Here</a:t>
            </a:r>
            <a:endParaRPr lang="en-US" dirty="0"/>
          </a:p>
        </p:txBody>
      </p:sp>
      <p:sp>
        <p:nvSpPr>
          <p:cNvPr id="3" name="Slide Number Placeholder 2"/>
          <p:cNvSpPr>
            <a:spLocks noGrp="1"/>
          </p:cNvSpPr>
          <p:nvPr>
            <p:ph type="sldNum" sz="quarter" idx="4"/>
          </p:nvPr>
        </p:nvSpPr>
        <p:spPr/>
        <p:txBody>
          <a:bodyPr/>
          <a:lstStyle/>
          <a:p>
            <a:pPr>
              <a:defRPr/>
            </a:pPr>
            <a:fld id="{46082381-925A-4C25-AB18-0C99AD89CFC0}" type="slidenum">
              <a:rPr lang="en-US" smtClean="0"/>
              <a:pPr>
                <a:defRPr/>
              </a:pPr>
              <a:t>20</a:t>
            </a:fld>
            <a:endParaRPr lang="en-US" dirty="0"/>
          </a:p>
        </p:txBody>
      </p:sp>
      <p:sp>
        <p:nvSpPr>
          <p:cNvPr id="4" name="Subtitle 3"/>
          <p:cNvSpPr>
            <a:spLocks noGrp="1"/>
          </p:cNvSpPr>
          <p:nvPr>
            <p:ph type="subTitle" idx="1"/>
          </p:nvPr>
        </p:nvSpPr>
        <p:spPr/>
        <p:txBody>
          <a:bodyPr/>
          <a:lstStyle/>
          <a:p>
            <a:r>
              <a:rPr lang="en-US" dirty="0" smtClean="0"/>
              <a:t>Presenter’s Name</a:t>
            </a:r>
          </a:p>
          <a:p>
            <a:r>
              <a:rPr lang="en-US" dirty="0" smtClean="0"/>
              <a:t>Presenter’s Email</a:t>
            </a:r>
          </a:p>
          <a:p>
            <a:r>
              <a:rPr lang="en-US" dirty="0" smtClean="0"/>
              <a:t>Presenter’s Phone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dirty="0" smtClean="0"/>
              <a:t>Symantec Color Palette</a:t>
            </a:r>
          </a:p>
        </p:txBody>
      </p:sp>
      <p:sp>
        <p:nvSpPr>
          <p:cNvPr id="33" name="Footer Placeholder 32"/>
          <p:cNvSpPr>
            <a:spLocks noGrp="1"/>
          </p:cNvSpPr>
          <p:nvPr>
            <p:ph type="ftr" sz="quarter" idx="10"/>
          </p:nvPr>
        </p:nvSpPr>
        <p:spPr/>
        <p:txBody>
          <a:bodyPr/>
          <a:lstStyle/>
          <a:p>
            <a:pPr>
              <a:defRPr/>
            </a:pPr>
            <a:r>
              <a:rPr lang="en-US" smtClean="0"/>
              <a:t>Presentation Identifier Goes Here</a:t>
            </a:r>
            <a:endParaRPr lang="en-US"/>
          </a:p>
        </p:txBody>
      </p:sp>
      <p:sp>
        <p:nvSpPr>
          <p:cNvPr id="34" name="Slide Number Placeholder 4"/>
          <p:cNvSpPr>
            <a:spLocks noGrp="1"/>
          </p:cNvSpPr>
          <p:nvPr>
            <p:ph type="sldNum" sz="quarter" idx="11"/>
          </p:nvPr>
        </p:nvSpPr>
        <p:spPr/>
        <p:txBody>
          <a:bodyPr/>
          <a:lstStyle/>
          <a:p>
            <a:fld id="{36A681BC-DFFD-4FD1-9C27-6686410D056B}" type="slidenum">
              <a:rPr lang="en-US" smtClean="0"/>
              <a:pPr/>
              <a:t>21</a:t>
            </a:fld>
            <a:endParaRPr lang="en-US" smtClean="0"/>
          </a:p>
        </p:txBody>
      </p:sp>
      <p:sp>
        <p:nvSpPr>
          <p:cNvPr id="69" name="Content Placeholder 37"/>
          <p:cNvSpPr txBox="1">
            <a:spLocks/>
          </p:cNvSpPr>
          <p:nvPr/>
        </p:nvSpPr>
        <p:spPr>
          <a:xfrm>
            <a:off x="2819400" y="1219200"/>
            <a:ext cx="3505200" cy="381000"/>
          </a:xfrm>
          <a:prstGeom prst="rect">
            <a:avLst/>
          </a:prstGeom>
        </p:spPr>
        <p:txBody>
          <a:bodyPr>
            <a:normAutofit/>
          </a:bodyPr>
          <a:lstStyle/>
          <a:p>
            <a:pPr marL="233310" marR="0" lvl="0" indent="-233310" algn="ctr" defTabSz="914400" rtl="0" eaLnBrk="1" fontAlgn="base" latinLnBrk="0" hangingPunct="1">
              <a:lnSpc>
                <a:spcPct val="90000"/>
              </a:lnSpc>
              <a:spcBef>
                <a:spcPct val="0"/>
              </a:spcBef>
              <a:spcAft>
                <a:spcPts val="1200"/>
              </a:spcAft>
              <a:buClr>
                <a:schemeClr val="bg2">
                  <a:lumMod val="50000"/>
                </a:schemeClr>
              </a:buClr>
              <a:buSzTx/>
              <a:buFontTx/>
              <a:buNone/>
              <a:tabLst/>
              <a:defRPr/>
            </a:pPr>
            <a:r>
              <a:rPr kumimoji="0" lang="en-US" sz="2000" b="1" i="0" u="none" strike="noStrike" kern="0" cap="none" spc="0" normalizeH="0" baseline="0" noProof="0" smtClean="0">
                <a:ln>
                  <a:noFill/>
                </a:ln>
                <a:solidFill>
                  <a:schemeClr val="bg2">
                    <a:lumMod val="50000"/>
                  </a:schemeClr>
                </a:solidFill>
                <a:effectLst/>
                <a:uLnTx/>
                <a:uFillTx/>
                <a:latin typeface="+mn-lt"/>
                <a:ea typeface="+mn-ea"/>
                <a:cs typeface="+mn-cs"/>
              </a:rPr>
              <a:t>Text/Background Colors</a:t>
            </a:r>
            <a:endParaRPr kumimoji="0" lang="en-US" sz="1400" b="1" i="0" u="none" strike="noStrike" kern="0" cap="none" spc="0" normalizeH="0" baseline="0" noProof="0" dirty="0" smtClean="0">
              <a:ln>
                <a:noFill/>
              </a:ln>
              <a:solidFill>
                <a:schemeClr val="bg2">
                  <a:lumMod val="50000"/>
                </a:schemeClr>
              </a:solidFill>
              <a:effectLst/>
              <a:uLnTx/>
              <a:uFillTx/>
              <a:latin typeface="+mn-lt"/>
              <a:ea typeface="+mn-ea"/>
              <a:cs typeface="+mn-cs"/>
            </a:endParaRPr>
          </a:p>
        </p:txBody>
      </p:sp>
      <p:sp>
        <p:nvSpPr>
          <p:cNvPr id="70" name="AutoShape 6"/>
          <p:cNvSpPr>
            <a:spLocks noChangeArrowheads="1"/>
          </p:cNvSpPr>
          <p:nvPr/>
        </p:nvSpPr>
        <p:spPr bwMode="gray">
          <a:xfrm>
            <a:off x="1465900" y="1990724"/>
            <a:ext cx="920750" cy="776288"/>
          </a:xfrm>
          <a:prstGeom prst="roundRect">
            <a:avLst>
              <a:gd name="adj" fmla="val 4505"/>
            </a:avLst>
          </a:prstGeom>
          <a:solidFill>
            <a:srgbClr val="FFFFFF"/>
          </a:solidFill>
          <a:ln w="19050" algn="ctr">
            <a:solidFill>
              <a:schemeClr val="bg1"/>
            </a:solidFill>
            <a:round/>
            <a:headEnd/>
            <a:tailEnd/>
          </a:ln>
          <a:scene3d>
            <a:camera prst="orthographicFront"/>
            <a:lightRig rig="threePt" dir="t"/>
          </a:scene3d>
          <a:sp3d>
            <a:bevelT/>
          </a:sp3d>
        </p:spPr>
        <p:txBody>
          <a:bodyPr lIns="91419" tIns="45710" rIns="91419" bIns="45710" anchor="ctr"/>
          <a:lstStyle/>
          <a:p>
            <a:endParaRPr lang="en-US" sz="1200" dirty="0">
              <a:latin typeface="Calibri" pitchFamily="34" charset="0"/>
            </a:endParaRPr>
          </a:p>
        </p:txBody>
      </p:sp>
      <p:sp>
        <p:nvSpPr>
          <p:cNvPr id="71" name="AutoShape 7"/>
          <p:cNvSpPr>
            <a:spLocks noChangeArrowheads="1"/>
          </p:cNvSpPr>
          <p:nvPr/>
        </p:nvSpPr>
        <p:spPr bwMode="gray">
          <a:xfrm>
            <a:off x="2489838" y="1990724"/>
            <a:ext cx="920750" cy="776288"/>
          </a:xfrm>
          <a:prstGeom prst="roundRect">
            <a:avLst>
              <a:gd name="adj" fmla="val 4505"/>
            </a:avLst>
          </a:prstGeom>
          <a:solidFill>
            <a:srgbClr val="000000"/>
          </a:solidFill>
          <a:ln w="19050" algn="ctr">
            <a:solidFill>
              <a:schemeClr val="tx1"/>
            </a:solidFill>
            <a:round/>
            <a:headEnd/>
            <a:tailEnd/>
          </a:ln>
          <a:scene3d>
            <a:camera prst="orthographicFront"/>
            <a:lightRig rig="threePt" dir="t"/>
          </a:scene3d>
          <a:sp3d>
            <a:bevelT/>
          </a:sp3d>
        </p:spPr>
        <p:txBody>
          <a:bodyPr lIns="91419" tIns="45710" rIns="91419" bIns="45710" anchor="ctr"/>
          <a:lstStyle/>
          <a:p>
            <a:endParaRPr lang="en-US" sz="1600" dirty="0">
              <a:solidFill>
                <a:schemeClr val="bg1"/>
              </a:solidFill>
              <a:latin typeface="Calibri" pitchFamily="34" charset="0"/>
            </a:endParaRPr>
          </a:p>
        </p:txBody>
      </p:sp>
      <p:sp>
        <p:nvSpPr>
          <p:cNvPr id="72" name="AutoShape 8"/>
          <p:cNvSpPr>
            <a:spLocks noChangeArrowheads="1"/>
          </p:cNvSpPr>
          <p:nvPr/>
        </p:nvSpPr>
        <p:spPr bwMode="gray">
          <a:xfrm>
            <a:off x="3513775" y="1990724"/>
            <a:ext cx="920750" cy="776288"/>
          </a:xfrm>
          <a:prstGeom prst="roundRect">
            <a:avLst>
              <a:gd name="adj" fmla="val 4505"/>
            </a:avLst>
          </a:prstGeom>
          <a:solidFill>
            <a:srgbClr val="9A918C"/>
          </a:solidFill>
          <a:ln w="19050" algn="ctr">
            <a:solidFill>
              <a:schemeClr val="bg2"/>
            </a:solidFill>
            <a:round/>
            <a:headEnd/>
            <a:tailEnd/>
          </a:ln>
          <a:scene3d>
            <a:camera prst="orthographicFront"/>
            <a:lightRig rig="threePt" dir="t"/>
          </a:scene3d>
          <a:sp3d>
            <a:bevelT/>
          </a:sp3d>
        </p:spPr>
        <p:txBody>
          <a:bodyPr lIns="91419" tIns="45710" rIns="91419" bIns="45710" anchor="ctr"/>
          <a:lstStyle/>
          <a:p>
            <a:endParaRPr lang="en-US" sz="1200" dirty="0">
              <a:solidFill>
                <a:schemeClr val="bg1"/>
              </a:solidFill>
              <a:latin typeface="Calibri" pitchFamily="34" charset="0"/>
            </a:endParaRPr>
          </a:p>
        </p:txBody>
      </p:sp>
      <p:sp>
        <p:nvSpPr>
          <p:cNvPr id="73" name="AutoShape 9"/>
          <p:cNvSpPr>
            <a:spLocks noChangeArrowheads="1"/>
          </p:cNvSpPr>
          <p:nvPr/>
        </p:nvSpPr>
        <p:spPr bwMode="gray">
          <a:xfrm>
            <a:off x="4539300" y="1990724"/>
            <a:ext cx="920750" cy="776288"/>
          </a:xfrm>
          <a:prstGeom prst="roundRect">
            <a:avLst>
              <a:gd name="adj" fmla="val 4505"/>
            </a:avLst>
          </a:prstGeom>
          <a:solidFill>
            <a:srgbClr val="000000"/>
          </a:solidFill>
          <a:ln w="19050" algn="ctr">
            <a:solidFill>
              <a:schemeClr val="tx2"/>
            </a:solidFill>
            <a:round/>
            <a:headEnd/>
            <a:tailEnd/>
          </a:ln>
          <a:scene3d>
            <a:camera prst="orthographicFront"/>
            <a:lightRig rig="threePt" dir="t"/>
          </a:scene3d>
          <a:sp3d>
            <a:bevelT/>
          </a:sp3d>
        </p:spPr>
        <p:txBody>
          <a:bodyPr lIns="91419" tIns="45710" rIns="91419" bIns="45710" anchor="ctr"/>
          <a:lstStyle/>
          <a:p>
            <a:endParaRPr lang="en-US" sz="1400" dirty="0">
              <a:solidFill>
                <a:schemeClr val="bg1"/>
              </a:solidFill>
              <a:latin typeface="Calibri" pitchFamily="34" charset="0"/>
            </a:endParaRPr>
          </a:p>
        </p:txBody>
      </p:sp>
      <p:sp>
        <p:nvSpPr>
          <p:cNvPr id="74" name="Text Box 10"/>
          <p:cNvSpPr txBox="1">
            <a:spLocks noChangeArrowheads="1"/>
          </p:cNvSpPr>
          <p:nvPr/>
        </p:nvSpPr>
        <p:spPr bwMode="black">
          <a:xfrm>
            <a:off x="1630469" y="1698626"/>
            <a:ext cx="599994" cy="276979"/>
          </a:xfrm>
          <a:prstGeom prst="rect">
            <a:avLst/>
          </a:prstGeom>
          <a:noFill/>
          <a:ln w="9525">
            <a:noFill/>
            <a:miter lim="800000"/>
            <a:headEnd/>
            <a:tailEnd/>
          </a:ln>
        </p:spPr>
        <p:txBody>
          <a:bodyPr wrap="none" lIns="91419" tIns="45710" rIns="91419" bIns="45710">
            <a:spAutoFit/>
          </a:bodyPr>
          <a:lstStyle/>
          <a:p>
            <a:pPr>
              <a:spcBef>
                <a:spcPct val="50000"/>
              </a:spcBef>
            </a:pPr>
            <a:r>
              <a:rPr lang="en-US" sz="1200" dirty="0" smtClean="0">
                <a:latin typeface="+mn-lt"/>
              </a:rPr>
              <a:t>Light 1</a:t>
            </a:r>
            <a:endParaRPr lang="en-US" sz="1200" dirty="0">
              <a:latin typeface="+mn-lt"/>
            </a:endParaRPr>
          </a:p>
        </p:txBody>
      </p:sp>
      <p:sp>
        <p:nvSpPr>
          <p:cNvPr id="75" name="Text Box 11"/>
          <p:cNvSpPr txBox="1">
            <a:spLocks noChangeArrowheads="1"/>
          </p:cNvSpPr>
          <p:nvPr/>
        </p:nvSpPr>
        <p:spPr bwMode="black">
          <a:xfrm>
            <a:off x="2651757" y="1698626"/>
            <a:ext cx="590184" cy="276979"/>
          </a:xfrm>
          <a:prstGeom prst="rect">
            <a:avLst/>
          </a:prstGeom>
          <a:noFill/>
          <a:ln w="9525">
            <a:noFill/>
            <a:miter lim="800000"/>
            <a:headEnd/>
            <a:tailEnd/>
          </a:ln>
        </p:spPr>
        <p:txBody>
          <a:bodyPr wrap="none" lIns="91419" tIns="45710" rIns="91419" bIns="45710">
            <a:spAutoFit/>
          </a:bodyPr>
          <a:lstStyle/>
          <a:p>
            <a:pPr>
              <a:spcBef>
                <a:spcPct val="50000"/>
              </a:spcBef>
            </a:pPr>
            <a:r>
              <a:rPr lang="en-US" sz="1200" dirty="0" smtClean="0">
                <a:latin typeface="+mn-lt"/>
              </a:rPr>
              <a:t>Dark 1</a:t>
            </a:r>
            <a:endParaRPr lang="en-US" sz="1200" dirty="0">
              <a:latin typeface="+mn-lt"/>
            </a:endParaRPr>
          </a:p>
        </p:txBody>
      </p:sp>
      <p:sp>
        <p:nvSpPr>
          <p:cNvPr id="76" name="Text Box 12"/>
          <p:cNvSpPr txBox="1">
            <a:spLocks noChangeArrowheads="1"/>
          </p:cNvSpPr>
          <p:nvPr/>
        </p:nvSpPr>
        <p:spPr bwMode="black">
          <a:xfrm>
            <a:off x="3678231" y="1698626"/>
            <a:ext cx="599994" cy="276979"/>
          </a:xfrm>
          <a:prstGeom prst="rect">
            <a:avLst/>
          </a:prstGeom>
          <a:noFill/>
          <a:ln w="9525">
            <a:noFill/>
            <a:miter lim="800000"/>
            <a:headEnd/>
            <a:tailEnd/>
          </a:ln>
        </p:spPr>
        <p:txBody>
          <a:bodyPr wrap="none" lIns="91419" tIns="45710" rIns="91419" bIns="45710">
            <a:spAutoFit/>
          </a:bodyPr>
          <a:lstStyle/>
          <a:p>
            <a:pPr>
              <a:spcBef>
                <a:spcPct val="50000"/>
              </a:spcBef>
            </a:pPr>
            <a:r>
              <a:rPr lang="en-US" sz="1200" dirty="0" smtClean="0">
                <a:latin typeface="+mn-lt"/>
              </a:rPr>
              <a:t>Light 2</a:t>
            </a:r>
            <a:endParaRPr lang="en-US" sz="1200" dirty="0">
              <a:latin typeface="+mn-lt"/>
            </a:endParaRPr>
          </a:p>
        </p:txBody>
      </p:sp>
      <p:sp>
        <p:nvSpPr>
          <p:cNvPr id="77" name="Text Box 13"/>
          <p:cNvSpPr txBox="1">
            <a:spLocks noChangeArrowheads="1"/>
          </p:cNvSpPr>
          <p:nvPr/>
        </p:nvSpPr>
        <p:spPr bwMode="black">
          <a:xfrm>
            <a:off x="4721760" y="1698626"/>
            <a:ext cx="590184" cy="276979"/>
          </a:xfrm>
          <a:prstGeom prst="rect">
            <a:avLst/>
          </a:prstGeom>
          <a:noFill/>
          <a:ln w="9525">
            <a:noFill/>
            <a:miter lim="800000"/>
            <a:headEnd/>
            <a:tailEnd/>
          </a:ln>
        </p:spPr>
        <p:txBody>
          <a:bodyPr wrap="none" lIns="91419" tIns="45710" rIns="91419" bIns="45710">
            <a:spAutoFit/>
          </a:bodyPr>
          <a:lstStyle/>
          <a:p>
            <a:pPr>
              <a:spcBef>
                <a:spcPct val="50000"/>
              </a:spcBef>
            </a:pPr>
            <a:r>
              <a:rPr lang="en-US" sz="1200" dirty="0" smtClean="0">
                <a:latin typeface="+mn-lt"/>
              </a:rPr>
              <a:t>Dark 2</a:t>
            </a:r>
            <a:endParaRPr lang="en-US" sz="1200" dirty="0">
              <a:latin typeface="+mn-lt"/>
            </a:endParaRPr>
          </a:p>
        </p:txBody>
      </p:sp>
      <p:sp>
        <p:nvSpPr>
          <p:cNvPr id="78" name="AutoShape 15"/>
          <p:cNvSpPr>
            <a:spLocks noChangeArrowheads="1"/>
          </p:cNvSpPr>
          <p:nvPr/>
        </p:nvSpPr>
        <p:spPr bwMode="gray">
          <a:xfrm>
            <a:off x="7185183" y="1990724"/>
            <a:ext cx="920750" cy="776288"/>
          </a:xfrm>
          <a:prstGeom prst="roundRect">
            <a:avLst>
              <a:gd name="adj" fmla="val 4505"/>
            </a:avLst>
          </a:prstGeom>
          <a:solidFill>
            <a:srgbClr val="E98306"/>
          </a:solidFill>
          <a:ln w="19050" algn="ctr">
            <a:solidFill>
              <a:srgbClr val="E98306"/>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233</a:t>
            </a:r>
          </a:p>
          <a:p>
            <a:r>
              <a:rPr lang="en-US" sz="1200" b="1" dirty="0" smtClean="0">
                <a:solidFill>
                  <a:schemeClr val="bg1"/>
                </a:solidFill>
                <a:latin typeface="Calibri" pitchFamily="34" charset="0"/>
              </a:rPr>
              <a:t>131</a:t>
            </a:r>
          </a:p>
          <a:p>
            <a:r>
              <a:rPr lang="en-US" sz="1200" b="1" dirty="0" smtClean="0">
                <a:solidFill>
                  <a:schemeClr val="bg1"/>
                </a:solidFill>
                <a:latin typeface="Calibri" pitchFamily="34" charset="0"/>
              </a:rPr>
              <a:t>6</a:t>
            </a:r>
            <a:endParaRPr lang="en-US" sz="1200" b="1" dirty="0">
              <a:solidFill>
                <a:schemeClr val="bg1"/>
              </a:solidFill>
              <a:latin typeface="Calibri" pitchFamily="34" charset="0"/>
            </a:endParaRPr>
          </a:p>
        </p:txBody>
      </p:sp>
      <p:sp>
        <p:nvSpPr>
          <p:cNvPr id="79" name="AutoShape 16"/>
          <p:cNvSpPr>
            <a:spLocks noChangeArrowheads="1"/>
          </p:cNvSpPr>
          <p:nvPr/>
        </p:nvSpPr>
        <p:spPr bwMode="gray">
          <a:xfrm>
            <a:off x="6151720" y="1990724"/>
            <a:ext cx="920750" cy="776288"/>
          </a:xfrm>
          <a:prstGeom prst="roundRect">
            <a:avLst>
              <a:gd name="adj" fmla="val 4505"/>
            </a:avLst>
          </a:prstGeom>
          <a:solidFill>
            <a:srgbClr val="5482AB"/>
          </a:solidFill>
          <a:ln w="19050" algn="ctr">
            <a:solidFill>
              <a:srgbClr val="5482AB"/>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84</a:t>
            </a:r>
          </a:p>
          <a:p>
            <a:r>
              <a:rPr lang="en-US" sz="1200" b="1" dirty="0" smtClean="0">
                <a:solidFill>
                  <a:schemeClr val="bg1"/>
                </a:solidFill>
                <a:latin typeface="Calibri" pitchFamily="34" charset="0"/>
              </a:rPr>
              <a:t>130</a:t>
            </a:r>
          </a:p>
          <a:p>
            <a:r>
              <a:rPr lang="en-US" sz="1200" b="1" dirty="0" smtClean="0">
                <a:solidFill>
                  <a:schemeClr val="bg1"/>
                </a:solidFill>
                <a:latin typeface="Calibri" pitchFamily="34" charset="0"/>
              </a:rPr>
              <a:t>171</a:t>
            </a:r>
            <a:endParaRPr lang="en-US" sz="1200" b="1" dirty="0">
              <a:solidFill>
                <a:schemeClr val="bg1"/>
              </a:solidFill>
              <a:latin typeface="Calibri" pitchFamily="34" charset="0"/>
            </a:endParaRPr>
          </a:p>
        </p:txBody>
      </p:sp>
      <p:sp>
        <p:nvSpPr>
          <p:cNvPr id="80" name="Text Box 19"/>
          <p:cNvSpPr txBox="1">
            <a:spLocks noChangeArrowheads="1"/>
          </p:cNvSpPr>
          <p:nvPr/>
        </p:nvSpPr>
        <p:spPr bwMode="black">
          <a:xfrm>
            <a:off x="6209073" y="1687513"/>
            <a:ext cx="780941" cy="276979"/>
          </a:xfrm>
          <a:prstGeom prst="rect">
            <a:avLst/>
          </a:prstGeom>
          <a:noFill/>
          <a:ln w="9525">
            <a:noFill/>
            <a:miter lim="800000"/>
            <a:headEnd/>
            <a:tailEnd/>
          </a:ln>
        </p:spPr>
        <p:txBody>
          <a:bodyPr wrap="none" lIns="91419" tIns="45710" rIns="91419" bIns="45710">
            <a:spAutoFit/>
          </a:bodyPr>
          <a:lstStyle/>
          <a:p>
            <a:pPr>
              <a:spcBef>
                <a:spcPct val="50000"/>
              </a:spcBef>
            </a:pPr>
            <a:r>
              <a:rPr lang="en-US" sz="1200" dirty="0">
                <a:latin typeface="+mn-lt"/>
              </a:rPr>
              <a:t>Hyperlink</a:t>
            </a:r>
          </a:p>
        </p:txBody>
      </p:sp>
      <p:sp>
        <p:nvSpPr>
          <p:cNvPr id="81" name="Text Box 20"/>
          <p:cNvSpPr txBox="1">
            <a:spLocks noChangeArrowheads="1"/>
          </p:cNvSpPr>
          <p:nvPr/>
        </p:nvSpPr>
        <p:spPr bwMode="black">
          <a:xfrm>
            <a:off x="7231885" y="1524000"/>
            <a:ext cx="788122" cy="461645"/>
          </a:xfrm>
          <a:prstGeom prst="rect">
            <a:avLst/>
          </a:prstGeom>
          <a:noFill/>
          <a:ln w="9525">
            <a:noFill/>
            <a:miter lim="800000"/>
            <a:headEnd/>
            <a:tailEnd/>
          </a:ln>
        </p:spPr>
        <p:txBody>
          <a:bodyPr wrap="none" lIns="91419" tIns="45710" rIns="91419" bIns="45710">
            <a:spAutoFit/>
          </a:bodyPr>
          <a:lstStyle/>
          <a:p>
            <a:pPr>
              <a:spcBef>
                <a:spcPct val="50000"/>
              </a:spcBef>
            </a:pPr>
            <a:r>
              <a:rPr lang="en-US" sz="1200" dirty="0">
                <a:latin typeface="+mn-lt"/>
              </a:rPr>
              <a:t>Followed </a:t>
            </a:r>
            <a:br>
              <a:rPr lang="en-US" sz="1200" dirty="0">
                <a:latin typeface="+mn-lt"/>
              </a:rPr>
            </a:br>
            <a:r>
              <a:rPr lang="en-US" sz="1200" dirty="0">
                <a:latin typeface="+mn-lt"/>
              </a:rPr>
              <a:t>Hyperlink</a:t>
            </a:r>
          </a:p>
        </p:txBody>
      </p:sp>
      <p:sp>
        <p:nvSpPr>
          <p:cNvPr id="82" name="AutoShape 3"/>
          <p:cNvSpPr>
            <a:spLocks noChangeArrowheads="1"/>
          </p:cNvSpPr>
          <p:nvPr/>
        </p:nvSpPr>
        <p:spPr bwMode="gray">
          <a:xfrm>
            <a:off x="2616200" y="3484425"/>
            <a:ext cx="920750" cy="776288"/>
          </a:xfrm>
          <a:prstGeom prst="roundRect">
            <a:avLst>
              <a:gd name="adj" fmla="val 4505"/>
            </a:avLst>
          </a:prstGeom>
          <a:solidFill>
            <a:srgbClr val="FDBB30"/>
          </a:solidFill>
          <a:ln w="19050" algn="ctr">
            <a:solidFill>
              <a:srgbClr val="FDBB30"/>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253</a:t>
            </a:r>
          </a:p>
          <a:p>
            <a:r>
              <a:rPr lang="en-US" sz="1200" b="1" dirty="0" smtClean="0">
                <a:solidFill>
                  <a:schemeClr val="bg1"/>
                </a:solidFill>
                <a:latin typeface="Calibri" pitchFamily="34" charset="0"/>
              </a:rPr>
              <a:t>187</a:t>
            </a:r>
          </a:p>
          <a:p>
            <a:r>
              <a:rPr lang="en-US" sz="1200" b="1" dirty="0" smtClean="0">
                <a:solidFill>
                  <a:schemeClr val="bg1"/>
                </a:solidFill>
                <a:latin typeface="Calibri" pitchFamily="34" charset="0"/>
              </a:rPr>
              <a:t>48</a:t>
            </a:r>
            <a:endParaRPr lang="en-US" sz="1200" b="1" dirty="0">
              <a:solidFill>
                <a:schemeClr val="bg1"/>
              </a:solidFill>
              <a:latin typeface="Calibri" pitchFamily="34" charset="0"/>
            </a:endParaRPr>
          </a:p>
        </p:txBody>
      </p:sp>
      <p:sp>
        <p:nvSpPr>
          <p:cNvPr id="83" name="AutoShape 5"/>
          <p:cNvSpPr>
            <a:spLocks noChangeArrowheads="1"/>
          </p:cNvSpPr>
          <p:nvPr/>
        </p:nvSpPr>
        <p:spPr bwMode="gray">
          <a:xfrm>
            <a:off x="5634038" y="3484426"/>
            <a:ext cx="920750" cy="776287"/>
          </a:xfrm>
          <a:prstGeom prst="roundRect">
            <a:avLst>
              <a:gd name="adj" fmla="val 4505"/>
            </a:avLst>
          </a:prstGeom>
          <a:solidFill>
            <a:srgbClr val="7CA295"/>
          </a:solidFill>
          <a:ln w="19050" algn="ctr">
            <a:solidFill>
              <a:srgbClr val="7CA295"/>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124</a:t>
            </a:r>
          </a:p>
          <a:p>
            <a:r>
              <a:rPr lang="en-US" sz="1200" b="1" dirty="0" smtClean="0">
                <a:solidFill>
                  <a:schemeClr val="bg1"/>
                </a:solidFill>
                <a:latin typeface="Calibri" pitchFamily="34" charset="0"/>
              </a:rPr>
              <a:t>162</a:t>
            </a:r>
          </a:p>
          <a:p>
            <a:r>
              <a:rPr lang="en-US" sz="1200" b="1" dirty="0" smtClean="0">
                <a:solidFill>
                  <a:schemeClr val="bg1"/>
                </a:solidFill>
                <a:latin typeface="Calibri" pitchFamily="34" charset="0"/>
              </a:rPr>
              <a:t>149</a:t>
            </a:r>
            <a:endParaRPr lang="en-US" sz="1200" b="1" dirty="0">
              <a:solidFill>
                <a:schemeClr val="bg1"/>
              </a:solidFill>
              <a:latin typeface="Calibri" pitchFamily="34" charset="0"/>
            </a:endParaRPr>
          </a:p>
        </p:txBody>
      </p:sp>
      <p:sp>
        <p:nvSpPr>
          <p:cNvPr id="84" name="AutoShape 14"/>
          <p:cNvSpPr>
            <a:spLocks noChangeArrowheads="1"/>
          </p:cNvSpPr>
          <p:nvPr/>
        </p:nvSpPr>
        <p:spPr bwMode="gray">
          <a:xfrm>
            <a:off x="1584325" y="3484425"/>
            <a:ext cx="920750" cy="776288"/>
          </a:xfrm>
          <a:prstGeom prst="roundRect">
            <a:avLst>
              <a:gd name="adj" fmla="val 4505"/>
            </a:avLst>
          </a:prstGeom>
          <a:solidFill>
            <a:srgbClr val="5482AB"/>
          </a:solidFill>
          <a:ln w="19050" algn="ctr">
            <a:solidFill>
              <a:srgbClr val="5482AB"/>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84</a:t>
            </a:r>
          </a:p>
          <a:p>
            <a:r>
              <a:rPr lang="en-US" sz="1200" b="1" dirty="0" smtClean="0">
                <a:solidFill>
                  <a:schemeClr val="bg1"/>
                </a:solidFill>
                <a:latin typeface="Calibri" pitchFamily="34" charset="0"/>
              </a:rPr>
              <a:t>130</a:t>
            </a:r>
          </a:p>
          <a:p>
            <a:r>
              <a:rPr lang="en-US" sz="1200" b="1" dirty="0" smtClean="0">
                <a:solidFill>
                  <a:schemeClr val="bg1"/>
                </a:solidFill>
                <a:latin typeface="Calibri" pitchFamily="34" charset="0"/>
              </a:rPr>
              <a:t>171</a:t>
            </a:r>
            <a:endParaRPr lang="en-US" sz="1200" b="1" dirty="0">
              <a:solidFill>
                <a:schemeClr val="bg1"/>
              </a:solidFill>
              <a:latin typeface="Calibri" pitchFamily="34" charset="0"/>
            </a:endParaRPr>
          </a:p>
        </p:txBody>
      </p:sp>
      <p:sp>
        <p:nvSpPr>
          <p:cNvPr id="85" name="AutoShape 22"/>
          <p:cNvSpPr>
            <a:spLocks noChangeArrowheads="1"/>
          </p:cNvSpPr>
          <p:nvPr/>
        </p:nvSpPr>
        <p:spPr bwMode="gray">
          <a:xfrm>
            <a:off x="6638925" y="3484426"/>
            <a:ext cx="920750" cy="776287"/>
          </a:xfrm>
          <a:prstGeom prst="roundRect">
            <a:avLst>
              <a:gd name="adj" fmla="val 4505"/>
            </a:avLst>
          </a:prstGeom>
          <a:solidFill>
            <a:srgbClr val="E98306"/>
          </a:solidFill>
          <a:ln w="19050" algn="ctr">
            <a:solidFill>
              <a:srgbClr val="E98306"/>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233</a:t>
            </a:r>
          </a:p>
          <a:p>
            <a:r>
              <a:rPr lang="en-US" sz="1200" b="1" dirty="0" smtClean="0">
                <a:solidFill>
                  <a:schemeClr val="bg1"/>
                </a:solidFill>
                <a:latin typeface="Calibri" pitchFamily="34" charset="0"/>
              </a:rPr>
              <a:t>131</a:t>
            </a:r>
          </a:p>
          <a:p>
            <a:r>
              <a:rPr lang="en-US" sz="1200" b="1" dirty="0" smtClean="0">
                <a:solidFill>
                  <a:schemeClr val="bg1"/>
                </a:solidFill>
                <a:latin typeface="Calibri" pitchFamily="34" charset="0"/>
              </a:rPr>
              <a:t>6</a:t>
            </a:r>
            <a:endParaRPr lang="en-US" sz="1200" b="1" dirty="0">
              <a:solidFill>
                <a:schemeClr val="bg1"/>
              </a:solidFill>
              <a:latin typeface="Calibri" pitchFamily="34" charset="0"/>
            </a:endParaRPr>
          </a:p>
        </p:txBody>
      </p:sp>
      <p:sp>
        <p:nvSpPr>
          <p:cNvPr id="86" name="AutoShape 25"/>
          <p:cNvSpPr>
            <a:spLocks noChangeArrowheads="1"/>
          </p:cNvSpPr>
          <p:nvPr/>
        </p:nvSpPr>
        <p:spPr bwMode="gray">
          <a:xfrm>
            <a:off x="3627438" y="3484426"/>
            <a:ext cx="920750" cy="776287"/>
          </a:xfrm>
          <a:prstGeom prst="roundRect">
            <a:avLst>
              <a:gd name="adj" fmla="val 4505"/>
            </a:avLst>
          </a:prstGeom>
          <a:solidFill>
            <a:srgbClr val="8E9300"/>
          </a:solidFill>
          <a:ln w="19050" algn="ctr">
            <a:solidFill>
              <a:srgbClr val="8E9300"/>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142</a:t>
            </a:r>
          </a:p>
          <a:p>
            <a:r>
              <a:rPr lang="en-US" sz="1200" b="1" dirty="0" smtClean="0">
                <a:solidFill>
                  <a:schemeClr val="bg1"/>
                </a:solidFill>
                <a:latin typeface="Calibri" pitchFamily="34" charset="0"/>
              </a:rPr>
              <a:t>147</a:t>
            </a:r>
          </a:p>
          <a:p>
            <a:r>
              <a:rPr lang="en-US" sz="1200" b="1" dirty="0" smtClean="0">
                <a:solidFill>
                  <a:schemeClr val="bg1"/>
                </a:solidFill>
                <a:latin typeface="Calibri" pitchFamily="34" charset="0"/>
              </a:rPr>
              <a:t>0</a:t>
            </a:r>
            <a:endParaRPr lang="en-US" sz="1200" b="1" dirty="0">
              <a:solidFill>
                <a:schemeClr val="bg1"/>
              </a:solidFill>
              <a:latin typeface="Calibri" pitchFamily="34" charset="0"/>
            </a:endParaRPr>
          </a:p>
        </p:txBody>
      </p:sp>
      <p:sp>
        <p:nvSpPr>
          <p:cNvPr id="87" name="AutoShape 15"/>
          <p:cNvSpPr>
            <a:spLocks noChangeArrowheads="1"/>
          </p:cNvSpPr>
          <p:nvPr/>
        </p:nvSpPr>
        <p:spPr bwMode="gray">
          <a:xfrm>
            <a:off x="4640263" y="3484426"/>
            <a:ext cx="920750" cy="776288"/>
          </a:xfrm>
          <a:prstGeom prst="roundRect">
            <a:avLst>
              <a:gd name="adj" fmla="val 4505"/>
            </a:avLst>
          </a:prstGeom>
          <a:solidFill>
            <a:srgbClr val="E84920"/>
          </a:solidFill>
          <a:ln w="19050" algn="ctr">
            <a:solidFill>
              <a:srgbClr val="E84920"/>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232</a:t>
            </a:r>
          </a:p>
          <a:p>
            <a:r>
              <a:rPr lang="en-US" sz="1200" b="1" dirty="0" smtClean="0">
                <a:solidFill>
                  <a:schemeClr val="bg1"/>
                </a:solidFill>
                <a:latin typeface="Calibri" pitchFamily="34" charset="0"/>
              </a:rPr>
              <a:t>73</a:t>
            </a:r>
          </a:p>
          <a:p>
            <a:r>
              <a:rPr lang="en-US" sz="1200" b="1" dirty="0" smtClean="0">
                <a:solidFill>
                  <a:schemeClr val="bg1"/>
                </a:solidFill>
                <a:latin typeface="Calibri" pitchFamily="34" charset="0"/>
              </a:rPr>
              <a:t>32</a:t>
            </a:r>
            <a:endParaRPr lang="en-US" sz="1200" b="1" dirty="0">
              <a:solidFill>
                <a:schemeClr val="bg1"/>
              </a:solidFill>
              <a:latin typeface="Calibri" pitchFamily="34" charset="0"/>
            </a:endParaRPr>
          </a:p>
        </p:txBody>
      </p:sp>
      <p:sp>
        <p:nvSpPr>
          <p:cNvPr id="88" name="Rounded Rectangle 87"/>
          <p:cNvSpPr/>
          <p:nvPr/>
        </p:nvSpPr>
        <p:spPr bwMode="auto">
          <a:xfrm>
            <a:off x="6019800" y="1539456"/>
            <a:ext cx="2209800" cy="1316334"/>
          </a:xfrm>
          <a:prstGeom prst="roundRect">
            <a:avLst>
              <a:gd name="adj" fmla="val 5016"/>
            </a:avLst>
          </a:prstGeom>
          <a:noFill/>
          <a:ln w="12700" cap="flat" cmpd="sng" algn="ctr">
            <a:solidFill>
              <a:schemeClr val="bg2"/>
            </a:solidFill>
            <a:prstDash val="dash"/>
            <a:round/>
            <a:headEnd type="none" w="med" len="med"/>
            <a:tailEnd type="none" w="med" len="med"/>
          </a:ln>
          <a:effectLst/>
        </p:spPr>
        <p:txBody>
          <a:bodyPr vert="horz" wrap="square" lIns="91419" tIns="45710" rIns="91419" bIns="45710" numCol="1" rtlCol="0" anchor="ctr" anchorCtr="0" compatLnSpc="1">
            <a:prstTxWarp prst="textNoShape">
              <a:avLst/>
            </a:prstTxWarp>
          </a:bodyPr>
          <a:lstStyle/>
          <a:p>
            <a:pPr defTabSz="914192"/>
            <a:endParaRPr lang="en-US" dirty="0" smtClean="0">
              <a:latin typeface="Calibri" pitchFamily="34" charset="0"/>
            </a:endParaRPr>
          </a:p>
        </p:txBody>
      </p:sp>
      <p:sp>
        <p:nvSpPr>
          <p:cNvPr id="89" name="Text Box 20"/>
          <p:cNvSpPr txBox="1">
            <a:spLocks noChangeArrowheads="1"/>
          </p:cNvSpPr>
          <p:nvPr/>
        </p:nvSpPr>
        <p:spPr bwMode="black">
          <a:xfrm>
            <a:off x="5771699" y="2888572"/>
            <a:ext cx="2747587" cy="215423"/>
          </a:xfrm>
          <a:prstGeom prst="rect">
            <a:avLst/>
          </a:prstGeom>
          <a:noFill/>
          <a:ln w="9525">
            <a:noFill/>
            <a:miter lim="800000"/>
            <a:headEnd/>
            <a:tailEnd/>
          </a:ln>
        </p:spPr>
        <p:txBody>
          <a:bodyPr wrap="square" lIns="91419" tIns="45710" rIns="91419" bIns="45710">
            <a:spAutoFit/>
          </a:bodyPr>
          <a:lstStyle/>
          <a:p>
            <a:pPr>
              <a:spcBef>
                <a:spcPct val="50000"/>
              </a:spcBef>
            </a:pPr>
            <a:r>
              <a:rPr lang="en-US" sz="800" dirty="0" smtClean="0">
                <a:latin typeface="+mn-lt"/>
              </a:rPr>
              <a:t>Note: These colors do not appear in the theme palette</a:t>
            </a:r>
            <a:endParaRPr lang="en-US" sz="800" dirty="0">
              <a:latin typeface="+mn-lt"/>
            </a:endParaRPr>
          </a:p>
        </p:txBody>
      </p:sp>
      <p:sp>
        <p:nvSpPr>
          <p:cNvPr id="90" name="AutoShape 4"/>
          <p:cNvSpPr>
            <a:spLocks noChangeArrowheads="1"/>
          </p:cNvSpPr>
          <p:nvPr/>
        </p:nvSpPr>
        <p:spPr bwMode="gray">
          <a:xfrm>
            <a:off x="2060152" y="5015350"/>
            <a:ext cx="920750" cy="776287"/>
          </a:xfrm>
          <a:prstGeom prst="roundRect">
            <a:avLst>
              <a:gd name="adj" fmla="val 4505"/>
            </a:avLst>
          </a:prstGeom>
          <a:solidFill>
            <a:srgbClr val="B32317"/>
          </a:solidFill>
          <a:ln w="19050" algn="ctr">
            <a:solidFill>
              <a:srgbClr val="B32317"/>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179</a:t>
            </a:r>
          </a:p>
          <a:p>
            <a:r>
              <a:rPr lang="en-US" sz="1200" b="1" dirty="0" smtClean="0">
                <a:solidFill>
                  <a:schemeClr val="bg1"/>
                </a:solidFill>
                <a:latin typeface="Calibri" pitchFamily="34" charset="0"/>
              </a:rPr>
              <a:t>35</a:t>
            </a:r>
          </a:p>
          <a:p>
            <a:r>
              <a:rPr lang="en-US" sz="1200" b="1" dirty="0" smtClean="0">
                <a:solidFill>
                  <a:schemeClr val="bg1"/>
                </a:solidFill>
                <a:latin typeface="Calibri" pitchFamily="34" charset="0"/>
              </a:rPr>
              <a:t>23</a:t>
            </a:r>
            <a:endParaRPr lang="en-US" sz="1200" b="1" dirty="0">
              <a:solidFill>
                <a:schemeClr val="bg1"/>
              </a:solidFill>
              <a:latin typeface="Calibri" pitchFamily="34" charset="0"/>
            </a:endParaRPr>
          </a:p>
        </p:txBody>
      </p:sp>
      <p:sp>
        <p:nvSpPr>
          <p:cNvPr id="91" name="AutoShape 26"/>
          <p:cNvSpPr>
            <a:spLocks noChangeArrowheads="1"/>
          </p:cNvSpPr>
          <p:nvPr/>
        </p:nvSpPr>
        <p:spPr bwMode="gray">
          <a:xfrm>
            <a:off x="4106439" y="5015350"/>
            <a:ext cx="920750" cy="776287"/>
          </a:xfrm>
          <a:prstGeom prst="roundRect">
            <a:avLst>
              <a:gd name="adj" fmla="val 4505"/>
            </a:avLst>
          </a:prstGeom>
          <a:solidFill>
            <a:srgbClr val="E0991A"/>
          </a:solidFill>
          <a:ln w="19050" algn="ctr">
            <a:solidFill>
              <a:srgbClr val="E0991A"/>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224</a:t>
            </a:r>
          </a:p>
          <a:p>
            <a:r>
              <a:rPr lang="en-US" sz="1200" b="1" dirty="0" smtClean="0">
                <a:solidFill>
                  <a:schemeClr val="bg1"/>
                </a:solidFill>
                <a:latin typeface="Calibri" pitchFamily="34" charset="0"/>
              </a:rPr>
              <a:t>153</a:t>
            </a:r>
          </a:p>
          <a:p>
            <a:r>
              <a:rPr lang="en-US" sz="1200" b="1" dirty="0" smtClean="0">
                <a:solidFill>
                  <a:schemeClr val="bg1"/>
                </a:solidFill>
                <a:latin typeface="Calibri" pitchFamily="34" charset="0"/>
              </a:rPr>
              <a:t>26</a:t>
            </a:r>
            <a:endParaRPr lang="en-US" sz="1200" b="1" dirty="0">
              <a:solidFill>
                <a:schemeClr val="bg1"/>
              </a:solidFill>
              <a:latin typeface="Calibri" pitchFamily="34" charset="0"/>
            </a:endParaRPr>
          </a:p>
        </p:txBody>
      </p:sp>
      <p:sp>
        <p:nvSpPr>
          <p:cNvPr id="92" name="AutoShape 27"/>
          <p:cNvSpPr>
            <a:spLocks noChangeArrowheads="1"/>
          </p:cNvSpPr>
          <p:nvPr/>
        </p:nvSpPr>
        <p:spPr bwMode="gray">
          <a:xfrm>
            <a:off x="3082502" y="5015350"/>
            <a:ext cx="920750" cy="776287"/>
          </a:xfrm>
          <a:prstGeom prst="roundRect">
            <a:avLst>
              <a:gd name="adj" fmla="val 4505"/>
            </a:avLst>
          </a:prstGeom>
          <a:solidFill>
            <a:srgbClr val="3B3B69"/>
          </a:solidFill>
          <a:ln w="19050" algn="ctr">
            <a:solidFill>
              <a:srgbClr val="3B3B69"/>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59</a:t>
            </a:r>
          </a:p>
          <a:p>
            <a:r>
              <a:rPr lang="en-US" sz="1200" b="1" dirty="0" smtClean="0">
                <a:solidFill>
                  <a:schemeClr val="bg1"/>
                </a:solidFill>
                <a:latin typeface="Calibri" pitchFamily="34" charset="0"/>
              </a:rPr>
              <a:t>59</a:t>
            </a:r>
          </a:p>
          <a:p>
            <a:r>
              <a:rPr lang="en-US" sz="1200" b="1" dirty="0" smtClean="0">
                <a:solidFill>
                  <a:schemeClr val="bg1"/>
                </a:solidFill>
                <a:latin typeface="Calibri" pitchFamily="34" charset="0"/>
              </a:rPr>
              <a:t>105</a:t>
            </a:r>
            <a:endParaRPr lang="en-US" sz="1200" b="1" dirty="0">
              <a:solidFill>
                <a:schemeClr val="bg1"/>
              </a:solidFill>
              <a:latin typeface="Calibri" pitchFamily="34" charset="0"/>
            </a:endParaRPr>
          </a:p>
        </p:txBody>
      </p:sp>
      <p:sp>
        <p:nvSpPr>
          <p:cNvPr id="93" name="AutoShape 28"/>
          <p:cNvSpPr>
            <a:spLocks noChangeArrowheads="1"/>
          </p:cNvSpPr>
          <p:nvPr/>
        </p:nvSpPr>
        <p:spPr bwMode="gray">
          <a:xfrm>
            <a:off x="5133552" y="5015350"/>
            <a:ext cx="920750" cy="776287"/>
          </a:xfrm>
          <a:prstGeom prst="roundRect">
            <a:avLst>
              <a:gd name="adj" fmla="val 4505"/>
            </a:avLst>
          </a:prstGeom>
          <a:solidFill>
            <a:srgbClr val="867C50"/>
          </a:solidFill>
          <a:ln w="19050" algn="ctr">
            <a:solidFill>
              <a:srgbClr val="867C50"/>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134</a:t>
            </a:r>
          </a:p>
          <a:p>
            <a:r>
              <a:rPr lang="en-US" sz="1200" b="1" dirty="0" smtClean="0">
                <a:solidFill>
                  <a:schemeClr val="bg1"/>
                </a:solidFill>
                <a:latin typeface="Calibri" pitchFamily="34" charset="0"/>
              </a:rPr>
              <a:t>124</a:t>
            </a:r>
          </a:p>
          <a:p>
            <a:r>
              <a:rPr lang="en-US" sz="1200" b="1" dirty="0" smtClean="0">
                <a:solidFill>
                  <a:schemeClr val="bg1"/>
                </a:solidFill>
                <a:latin typeface="Calibri" pitchFamily="34" charset="0"/>
              </a:rPr>
              <a:t>80</a:t>
            </a:r>
            <a:endParaRPr lang="en-US" sz="1200" b="1" dirty="0">
              <a:solidFill>
                <a:schemeClr val="bg1"/>
              </a:solidFill>
              <a:latin typeface="Calibri" pitchFamily="34" charset="0"/>
            </a:endParaRPr>
          </a:p>
        </p:txBody>
      </p:sp>
      <p:sp>
        <p:nvSpPr>
          <p:cNvPr id="94" name="AutoShape 25"/>
          <p:cNvSpPr>
            <a:spLocks noChangeArrowheads="1"/>
          </p:cNvSpPr>
          <p:nvPr/>
        </p:nvSpPr>
        <p:spPr bwMode="gray">
          <a:xfrm>
            <a:off x="6163098" y="5015350"/>
            <a:ext cx="920750" cy="776287"/>
          </a:xfrm>
          <a:prstGeom prst="roundRect">
            <a:avLst>
              <a:gd name="adj" fmla="val 4505"/>
            </a:avLst>
          </a:prstGeom>
          <a:solidFill>
            <a:srgbClr val="31565D"/>
          </a:solidFill>
          <a:ln w="19050" algn="ctr">
            <a:solidFill>
              <a:srgbClr val="31565D"/>
            </a:solidFill>
            <a:round/>
            <a:headEnd/>
            <a:tailEnd/>
          </a:ln>
          <a:scene3d>
            <a:camera prst="orthographicFront"/>
            <a:lightRig rig="threePt" dir="t"/>
          </a:scene3d>
          <a:sp3d>
            <a:bevelT/>
          </a:sp3d>
        </p:spPr>
        <p:txBody>
          <a:bodyPr lIns="91419" tIns="45710" rIns="91419" bIns="45710" anchor="ctr"/>
          <a:lstStyle/>
          <a:p>
            <a:r>
              <a:rPr lang="en-US" sz="1200" b="1" dirty="0" smtClean="0">
                <a:solidFill>
                  <a:schemeClr val="bg1"/>
                </a:solidFill>
                <a:latin typeface="Calibri" pitchFamily="34" charset="0"/>
              </a:rPr>
              <a:t>49</a:t>
            </a:r>
          </a:p>
          <a:p>
            <a:r>
              <a:rPr lang="en-US" sz="1200" b="1" dirty="0" smtClean="0">
                <a:solidFill>
                  <a:schemeClr val="bg1"/>
                </a:solidFill>
                <a:latin typeface="Calibri" pitchFamily="34" charset="0"/>
              </a:rPr>
              <a:t>86</a:t>
            </a:r>
          </a:p>
          <a:p>
            <a:r>
              <a:rPr lang="en-US" sz="1200" b="1" dirty="0" smtClean="0">
                <a:solidFill>
                  <a:schemeClr val="bg1"/>
                </a:solidFill>
                <a:latin typeface="Calibri" pitchFamily="34" charset="0"/>
              </a:rPr>
              <a:t>93</a:t>
            </a:r>
            <a:endParaRPr lang="en-US" sz="1200" b="1" dirty="0">
              <a:solidFill>
                <a:schemeClr val="bg1"/>
              </a:solidFill>
              <a:latin typeface="Calibri" pitchFamily="34" charset="0"/>
            </a:endParaRPr>
          </a:p>
        </p:txBody>
      </p:sp>
      <p:sp>
        <p:nvSpPr>
          <p:cNvPr id="95" name="Rectangle 94"/>
          <p:cNvSpPr/>
          <p:nvPr/>
        </p:nvSpPr>
        <p:spPr>
          <a:xfrm>
            <a:off x="3035300" y="3059668"/>
            <a:ext cx="3079750" cy="369332"/>
          </a:xfrm>
          <a:prstGeom prst="rect">
            <a:avLst/>
          </a:prstGeom>
        </p:spPr>
        <p:txBody>
          <a:bodyPr wrap="square">
            <a:spAutoFit/>
          </a:bodyPr>
          <a:lstStyle/>
          <a:p>
            <a:pPr marL="233310" lvl="0" indent="-233310">
              <a:lnSpc>
                <a:spcPct val="90000"/>
              </a:lnSpc>
              <a:spcAft>
                <a:spcPts val="1200"/>
              </a:spcAft>
              <a:buClr>
                <a:srgbClr val="9A918C">
                  <a:lumMod val="50000"/>
                </a:srgbClr>
              </a:buClr>
            </a:pPr>
            <a:r>
              <a:rPr lang="en-US" sz="2000" b="1" kern="0" dirty="0" smtClean="0">
                <a:solidFill>
                  <a:srgbClr val="9A918C">
                    <a:lumMod val="50000"/>
                  </a:srgbClr>
                </a:solidFill>
                <a:latin typeface="Calibri"/>
              </a:rPr>
              <a:t>Accent/Chart Colors</a:t>
            </a:r>
          </a:p>
        </p:txBody>
      </p:sp>
      <p:sp>
        <p:nvSpPr>
          <p:cNvPr id="96" name="Rectangle 95"/>
          <p:cNvSpPr/>
          <p:nvPr/>
        </p:nvSpPr>
        <p:spPr>
          <a:xfrm>
            <a:off x="1757362" y="4572000"/>
            <a:ext cx="5635625" cy="369332"/>
          </a:xfrm>
          <a:prstGeom prst="rect">
            <a:avLst/>
          </a:prstGeom>
        </p:spPr>
        <p:txBody>
          <a:bodyPr wrap="square">
            <a:spAutoFit/>
          </a:bodyPr>
          <a:lstStyle/>
          <a:p>
            <a:pPr marL="233310" lvl="0" indent="-233310">
              <a:lnSpc>
                <a:spcPct val="90000"/>
              </a:lnSpc>
              <a:spcAft>
                <a:spcPts val="1200"/>
              </a:spcAft>
              <a:buClr>
                <a:srgbClr val="9A918C">
                  <a:lumMod val="50000"/>
                </a:srgbClr>
              </a:buClr>
            </a:pPr>
            <a:r>
              <a:rPr lang="en-US" sz="2000" b="1" kern="0" dirty="0" smtClean="0">
                <a:solidFill>
                  <a:srgbClr val="9A918C">
                    <a:lumMod val="50000"/>
                  </a:srgbClr>
                </a:solidFill>
                <a:latin typeface="Calibri"/>
              </a:rPr>
              <a:t>Additional Colors </a:t>
            </a:r>
            <a:r>
              <a:rPr lang="en-US" sz="1400" b="1" kern="0" dirty="0" smtClean="0">
                <a:solidFill>
                  <a:srgbClr val="9A918C">
                    <a:lumMod val="50000"/>
                  </a:srgbClr>
                </a:solidFill>
                <a:latin typeface="Calibri"/>
              </a:rPr>
              <a:t>(appear as Custom Colors)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Column Chart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22</a:t>
            </a:fld>
            <a:endParaRPr lang="en-US" dirty="0"/>
          </a:p>
        </p:txBody>
      </p:sp>
      <p:graphicFrame>
        <p:nvGraphicFramePr>
          <p:cNvPr id="8" name="Chart Placeholder 7"/>
          <p:cNvGraphicFramePr>
            <a:graphicFrameLocks noGrp="1"/>
          </p:cNvGraphicFramePr>
          <p:nvPr>
            <p:ph type="chart" idx="12"/>
          </p:nvPr>
        </p:nvGraphicFramePr>
        <p:xfrm>
          <a:off x="381000" y="1219200"/>
          <a:ext cx="83820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4"/>
          <p:cNvSpPr>
            <a:spLocks noChangeArrowheads="1"/>
          </p:cNvSpPr>
          <p:nvPr/>
        </p:nvSpPr>
        <p:spPr bwMode="auto">
          <a:xfrm>
            <a:off x="6061167" y="1371600"/>
            <a:ext cx="2823754" cy="1046440"/>
          </a:xfrm>
          <a:prstGeom prst="rect">
            <a:avLst/>
          </a:prstGeom>
          <a:solidFill>
            <a:schemeClr val="bg1">
              <a:lumMod val="95000"/>
            </a:schemeClr>
          </a:solidFill>
          <a:ln w="15875" cap="sq">
            <a:solidFill>
              <a:srgbClr val="FF0000"/>
            </a:solidFill>
            <a:prstDash val="sysDash"/>
            <a:bevel/>
            <a:headEnd/>
            <a:tailEnd/>
          </a:ln>
          <a:effectLst/>
        </p:spPr>
        <p:txBody>
          <a:bodyPr wrap="square" lIns="91440" rIns="91440" anchor="ctr">
            <a:spAutoFit/>
          </a:bodyPr>
          <a:lstStyle/>
          <a:p>
            <a:pPr algn="l" eaLnBrk="0" hangingPunct="0">
              <a:buFont typeface="Wingdings 2" pitchFamily="18" charset="2"/>
              <a:buNone/>
            </a:pPr>
            <a:r>
              <a:rPr lang="en-US" sz="1400" b="1" dirty="0">
                <a:solidFill>
                  <a:schemeClr val="bg2">
                    <a:lumMod val="50000"/>
                  </a:schemeClr>
                </a:solidFill>
                <a:latin typeface="+mn-lt"/>
              </a:rPr>
              <a:t>Note: </a:t>
            </a:r>
          </a:p>
          <a:p>
            <a:pPr algn="l" eaLnBrk="0" hangingPunct="0">
              <a:buFont typeface="Wingdings 2" pitchFamily="18" charset="2"/>
              <a:buNone/>
            </a:pPr>
            <a:r>
              <a:rPr lang="en-US" sz="1200" dirty="0">
                <a:solidFill>
                  <a:schemeClr val="bg2">
                    <a:lumMod val="50000"/>
                  </a:schemeClr>
                </a:solidFill>
                <a:latin typeface="+mn-lt"/>
              </a:rPr>
              <a:t>Detailed instructions on how to insert and customize this sample </a:t>
            </a:r>
            <a:r>
              <a:rPr lang="en-US" sz="1200" dirty="0" smtClean="0">
                <a:solidFill>
                  <a:schemeClr val="bg2">
                    <a:lumMod val="50000"/>
                  </a:schemeClr>
                </a:solidFill>
                <a:latin typeface="+mn-lt"/>
              </a:rPr>
              <a:t>chart with </a:t>
            </a:r>
            <a:r>
              <a:rPr lang="en-US" sz="1200" dirty="0">
                <a:solidFill>
                  <a:schemeClr val="bg2">
                    <a:lumMod val="50000"/>
                  </a:schemeClr>
                </a:solidFill>
                <a:latin typeface="+mn-lt"/>
              </a:rPr>
              <a:t>your data can be found in the speaker notes</a:t>
            </a:r>
            <a:r>
              <a:rPr lang="en-US" sz="1200" dirty="0" smtClean="0">
                <a:solidFill>
                  <a:schemeClr val="bg2">
                    <a:lumMod val="50000"/>
                  </a:schemeClr>
                </a:solidFill>
                <a:latin typeface="+mn-lt"/>
              </a:rPr>
              <a:t>. </a:t>
            </a:r>
            <a:r>
              <a:rPr lang="en-US" sz="1200" b="1" dirty="0" smtClean="0">
                <a:solidFill>
                  <a:schemeClr val="bg2">
                    <a:lumMod val="50000"/>
                  </a:schemeClr>
                </a:solidFill>
                <a:latin typeface="+mn-lt"/>
              </a:rPr>
              <a:t>Tip! </a:t>
            </a:r>
            <a:r>
              <a:rPr lang="en-US" sz="1200" dirty="0" smtClean="0">
                <a:solidFill>
                  <a:schemeClr val="bg2">
                    <a:lumMod val="50000"/>
                  </a:schemeClr>
                </a:solidFill>
                <a:latin typeface="+mn-lt"/>
              </a:rPr>
              <a:t>Remember to remove this text box.</a:t>
            </a:r>
            <a:endParaRPr lang="en-US" sz="1200" dirty="0">
              <a:solidFill>
                <a:schemeClr val="bg2">
                  <a:lumMod val="50000"/>
                </a:schemeClr>
              </a:solidFill>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Horizontal Bar Chart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23</a:t>
            </a:fld>
            <a:endParaRPr lang="en-US" dirty="0"/>
          </a:p>
        </p:txBody>
      </p:sp>
      <p:graphicFrame>
        <p:nvGraphicFramePr>
          <p:cNvPr id="9" name="Chart Placeholder 8"/>
          <p:cNvGraphicFramePr>
            <a:graphicFrameLocks noGrp="1"/>
          </p:cNvGraphicFramePr>
          <p:nvPr>
            <p:ph type="chart" idx="12"/>
          </p:nvPr>
        </p:nvGraphicFramePr>
        <p:xfrm>
          <a:off x="381000" y="1219200"/>
          <a:ext cx="83820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4"/>
          <p:cNvSpPr>
            <a:spLocks noChangeArrowheads="1"/>
          </p:cNvSpPr>
          <p:nvPr/>
        </p:nvSpPr>
        <p:spPr bwMode="auto">
          <a:xfrm>
            <a:off x="6061167" y="1371600"/>
            <a:ext cx="2823754" cy="1046440"/>
          </a:xfrm>
          <a:prstGeom prst="rect">
            <a:avLst/>
          </a:prstGeom>
          <a:solidFill>
            <a:schemeClr val="bg1">
              <a:lumMod val="95000"/>
            </a:schemeClr>
          </a:solidFill>
          <a:ln w="15875" cap="sq">
            <a:solidFill>
              <a:srgbClr val="FF0000"/>
            </a:solidFill>
            <a:prstDash val="sysDash"/>
            <a:bevel/>
            <a:headEnd/>
            <a:tailEnd/>
          </a:ln>
          <a:effectLst/>
        </p:spPr>
        <p:txBody>
          <a:bodyPr wrap="square" lIns="91440" rIns="91440" anchor="ctr">
            <a:spAutoFit/>
          </a:bodyPr>
          <a:lstStyle/>
          <a:p>
            <a:pPr algn="l" eaLnBrk="0" hangingPunct="0">
              <a:buFont typeface="Wingdings 2" pitchFamily="18" charset="2"/>
              <a:buNone/>
            </a:pPr>
            <a:r>
              <a:rPr lang="en-US" sz="1400" b="1" dirty="0">
                <a:solidFill>
                  <a:schemeClr val="bg2">
                    <a:lumMod val="50000"/>
                  </a:schemeClr>
                </a:solidFill>
                <a:latin typeface="+mn-lt"/>
              </a:rPr>
              <a:t>Note: </a:t>
            </a:r>
          </a:p>
          <a:p>
            <a:pPr algn="l" eaLnBrk="0" hangingPunct="0">
              <a:buFont typeface="Wingdings 2" pitchFamily="18" charset="2"/>
              <a:buNone/>
            </a:pPr>
            <a:r>
              <a:rPr lang="en-US" sz="1200" dirty="0">
                <a:solidFill>
                  <a:schemeClr val="bg2">
                    <a:lumMod val="50000"/>
                  </a:schemeClr>
                </a:solidFill>
                <a:latin typeface="+mn-lt"/>
              </a:rPr>
              <a:t>Detailed instructions on how to insert and customize this sample </a:t>
            </a:r>
            <a:r>
              <a:rPr lang="en-US" sz="1200" dirty="0" smtClean="0">
                <a:solidFill>
                  <a:schemeClr val="bg2">
                    <a:lumMod val="50000"/>
                  </a:schemeClr>
                </a:solidFill>
                <a:latin typeface="+mn-lt"/>
              </a:rPr>
              <a:t>chart with </a:t>
            </a:r>
            <a:r>
              <a:rPr lang="en-US" sz="1200" dirty="0">
                <a:solidFill>
                  <a:schemeClr val="bg2">
                    <a:lumMod val="50000"/>
                  </a:schemeClr>
                </a:solidFill>
                <a:latin typeface="+mn-lt"/>
              </a:rPr>
              <a:t>your data can be found in the speaker notes</a:t>
            </a:r>
            <a:r>
              <a:rPr lang="en-US" sz="1200" dirty="0" smtClean="0">
                <a:solidFill>
                  <a:schemeClr val="bg2">
                    <a:lumMod val="50000"/>
                  </a:schemeClr>
                </a:solidFill>
                <a:latin typeface="+mn-lt"/>
              </a:rPr>
              <a:t>. </a:t>
            </a:r>
            <a:r>
              <a:rPr lang="en-US" sz="1200" b="1" dirty="0" smtClean="0">
                <a:solidFill>
                  <a:schemeClr val="bg2">
                    <a:lumMod val="50000"/>
                  </a:schemeClr>
                </a:solidFill>
                <a:latin typeface="+mn-lt"/>
              </a:rPr>
              <a:t>Tip! </a:t>
            </a:r>
            <a:r>
              <a:rPr lang="en-US" sz="1200" dirty="0" smtClean="0">
                <a:solidFill>
                  <a:schemeClr val="bg2">
                    <a:lumMod val="50000"/>
                  </a:schemeClr>
                </a:solidFill>
                <a:latin typeface="+mn-lt"/>
              </a:rPr>
              <a:t>Remember to remove this text box.</a:t>
            </a:r>
            <a:endParaRPr lang="en-US" sz="1200" dirty="0">
              <a:solidFill>
                <a:schemeClr val="bg2">
                  <a:lumMod val="50000"/>
                </a:schemeClr>
              </a:solidFill>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Placeholder 5"/>
          <p:cNvGraphicFramePr>
            <a:graphicFrameLocks noGrp="1"/>
          </p:cNvGraphicFramePr>
          <p:nvPr>
            <p:ph type="chart" idx="12"/>
          </p:nvPr>
        </p:nvGraphicFramePr>
        <p:xfrm>
          <a:off x="381000" y="1219200"/>
          <a:ext cx="83820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p:txBody>
          <a:bodyPr/>
          <a:lstStyle/>
          <a:p>
            <a:r>
              <a:rPr lang="en-US" dirty="0" smtClean="0"/>
              <a:t>Sample Pie Chart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24</a:t>
            </a:fld>
            <a:endParaRPr lang="en-US" dirty="0"/>
          </a:p>
        </p:txBody>
      </p:sp>
      <p:sp>
        <p:nvSpPr>
          <p:cNvPr id="7" name="Rectangle 4"/>
          <p:cNvSpPr>
            <a:spLocks noChangeArrowheads="1"/>
          </p:cNvSpPr>
          <p:nvPr/>
        </p:nvSpPr>
        <p:spPr bwMode="auto">
          <a:xfrm>
            <a:off x="6061167" y="1371600"/>
            <a:ext cx="2823754" cy="1046440"/>
          </a:xfrm>
          <a:prstGeom prst="rect">
            <a:avLst/>
          </a:prstGeom>
          <a:solidFill>
            <a:schemeClr val="bg1">
              <a:lumMod val="95000"/>
            </a:schemeClr>
          </a:solidFill>
          <a:ln w="15875" cap="sq">
            <a:solidFill>
              <a:srgbClr val="FF0000"/>
            </a:solidFill>
            <a:prstDash val="sysDash"/>
            <a:bevel/>
            <a:headEnd/>
            <a:tailEnd/>
          </a:ln>
          <a:effectLst/>
        </p:spPr>
        <p:txBody>
          <a:bodyPr wrap="square" lIns="91440" rIns="91440" anchor="ctr">
            <a:spAutoFit/>
          </a:bodyPr>
          <a:lstStyle/>
          <a:p>
            <a:pPr algn="l" eaLnBrk="0" hangingPunct="0">
              <a:buFont typeface="Wingdings 2" pitchFamily="18" charset="2"/>
              <a:buNone/>
            </a:pPr>
            <a:r>
              <a:rPr lang="en-US" sz="1400" b="1" dirty="0">
                <a:solidFill>
                  <a:schemeClr val="bg2">
                    <a:lumMod val="50000"/>
                  </a:schemeClr>
                </a:solidFill>
                <a:latin typeface="+mn-lt"/>
              </a:rPr>
              <a:t>Note: </a:t>
            </a:r>
          </a:p>
          <a:p>
            <a:pPr algn="l" eaLnBrk="0" hangingPunct="0">
              <a:buFont typeface="Wingdings 2" pitchFamily="18" charset="2"/>
              <a:buNone/>
            </a:pPr>
            <a:r>
              <a:rPr lang="en-US" sz="1200" dirty="0">
                <a:solidFill>
                  <a:schemeClr val="bg2">
                    <a:lumMod val="50000"/>
                  </a:schemeClr>
                </a:solidFill>
                <a:latin typeface="+mn-lt"/>
              </a:rPr>
              <a:t>Detailed instructions on how to insert and customize this sample </a:t>
            </a:r>
            <a:r>
              <a:rPr lang="en-US" sz="1200" dirty="0" smtClean="0">
                <a:solidFill>
                  <a:schemeClr val="bg2">
                    <a:lumMod val="50000"/>
                  </a:schemeClr>
                </a:solidFill>
                <a:latin typeface="+mn-lt"/>
              </a:rPr>
              <a:t>chart with </a:t>
            </a:r>
            <a:r>
              <a:rPr lang="en-US" sz="1200" dirty="0">
                <a:solidFill>
                  <a:schemeClr val="bg2">
                    <a:lumMod val="50000"/>
                  </a:schemeClr>
                </a:solidFill>
                <a:latin typeface="+mn-lt"/>
              </a:rPr>
              <a:t>your data can be found in the speaker notes</a:t>
            </a:r>
            <a:r>
              <a:rPr lang="en-US" sz="1200" dirty="0" smtClean="0">
                <a:solidFill>
                  <a:schemeClr val="bg2">
                    <a:lumMod val="50000"/>
                  </a:schemeClr>
                </a:solidFill>
                <a:latin typeface="+mn-lt"/>
              </a:rPr>
              <a:t>. </a:t>
            </a:r>
            <a:r>
              <a:rPr lang="en-US" sz="1200" b="1" dirty="0" smtClean="0">
                <a:solidFill>
                  <a:schemeClr val="bg2">
                    <a:lumMod val="50000"/>
                  </a:schemeClr>
                </a:solidFill>
                <a:latin typeface="+mn-lt"/>
              </a:rPr>
              <a:t>Tip! </a:t>
            </a:r>
            <a:r>
              <a:rPr lang="en-US" sz="1200" dirty="0" smtClean="0">
                <a:solidFill>
                  <a:schemeClr val="bg2">
                    <a:lumMod val="50000"/>
                  </a:schemeClr>
                </a:solidFill>
                <a:latin typeface="+mn-lt"/>
              </a:rPr>
              <a:t>Remember to remove this text box.</a:t>
            </a:r>
            <a:endParaRPr lang="en-US" sz="1200" dirty="0">
              <a:solidFill>
                <a:schemeClr val="bg2">
                  <a:lumMod val="50000"/>
                </a:schemeClr>
              </a:solidFill>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Line Chart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25</a:t>
            </a:fld>
            <a:endParaRPr lang="en-US" dirty="0"/>
          </a:p>
        </p:txBody>
      </p:sp>
      <p:graphicFrame>
        <p:nvGraphicFramePr>
          <p:cNvPr id="9" name="Chart Placeholder 8"/>
          <p:cNvGraphicFramePr>
            <a:graphicFrameLocks noGrp="1"/>
          </p:cNvGraphicFramePr>
          <p:nvPr>
            <p:ph type="chart" idx="12"/>
          </p:nvPr>
        </p:nvGraphicFramePr>
        <p:xfrm>
          <a:off x="381000" y="1219200"/>
          <a:ext cx="83820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4"/>
          <p:cNvSpPr>
            <a:spLocks noChangeArrowheads="1"/>
          </p:cNvSpPr>
          <p:nvPr/>
        </p:nvSpPr>
        <p:spPr bwMode="auto">
          <a:xfrm>
            <a:off x="6061167" y="1371600"/>
            <a:ext cx="2823754" cy="1046440"/>
          </a:xfrm>
          <a:prstGeom prst="rect">
            <a:avLst/>
          </a:prstGeom>
          <a:solidFill>
            <a:schemeClr val="bg1">
              <a:lumMod val="95000"/>
            </a:schemeClr>
          </a:solidFill>
          <a:ln w="15875" cap="sq">
            <a:solidFill>
              <a:srgbClr val="FF0000"/>
            </a:solidFill>
            <a:prstDash val="sysDash"/>
            <a:bevel/>
            <a:headEnd/>
            <a:tailEnd/>
          </a:ln>
          <a:effectLst/>
        </p:spPr>
        <p:txBody>
          <a:bodyPr wrap="square" lIns="91440" rIns="91440" anchor="ctr">
            <a:spAutoFit/>
          </a:bodyPr>
          <a:lstStyle/>
          <a:p>
            <a:pPr algn="l" eaLnBrk="0" hangingPunct="0">
              <a:buFont typeface="Wingdings 2" pitchFamily="18" charset="2"/>
              <a:buNone/>
            </a:pPr>
            <a:r>
              <a:rPr lang="en-US" sz="1400" b="1" dirty="0">
                <a:solidFill>
                  <a:schemeClr val="bg2">
                    <a:lumMod val="50000"/>
                  </a:schemeClr>
                </a:solidFill>
                <a:latin typeface="+mn-lt"/>
              </a:rPr>
              <a:t>Note: </a:t>
            </a:r>
          </a:p>
          <a:p>
            <a:pPr algn="l" eaLnBrk="0" hangingPunct="0">
              <a:buFont typeface="Wingdings 2" pitchFamily="18" charset="2"/>
              <a:buNone/>
            </a:pPr>
            <a:r>
              <a:rPr lang="en-US" sz="1200" dirty="0">
                <a:solidFill>
                  <a:schemeClr val="bg2">
                    <a:lumMod val="50000"/>
                  </a:schemeClr>
                </a:solidFill>
                <a:latin typeface="+mn-lt"/>
              </a:rPr>
              <a:t>Detailed instructions on how to insert and customize this sample </a:t>
            </a:r>
            <a:r>
              <a:rPr lang="en-US" sz="1200" dirty="0" smtClean="0">
                <a:solidFill>
                  <a:schemeClr val="bg2">
                    <a:lumMod val="50000"/>
                  </a:schemeClr>
                </a:solidFill>
                <a:latin typeface="+mn-lt"/>
              </a:rPr>
              <a:t>chart with </a:t>
            </a:r>
            <a:r>
              <a:rPr lang="en-US" sz="1200" dirty="0">
                <a:solidFill>
                  <a:schemeClr val="bg2">
                    <a:lumMod val="50000"/>
                  </a:schemeClr>
                </a:solidFill>
                <a:latin typeface="+mn-lt"/>
              </a:rPr>
              <a:t>your data can be found in the speaker notes</a:t>
            </a:r>
            <a:r>
              <a:rPr lang="en-US" sz="1200" dirty="0" smtClean="0">
                <a:solidFill>
                  <a:schemeClr val="bg2">
                    <a:lumMod val="50000"/>
                  </a:schemeClr>
                </a:solidFill>
                <a:latin typeface="+mn-lt"/>
              </a:rPr>
              <a:t>. </a:t>
            </a:r>
            <a:r>
              <a:rPr lang="en-US" sz="1200" b="1" dirty="0" smtClean="0">
                <a:solidFill>
                  <a:schemeClr val="bg2">
                    <a:lumMod val="50000"/>
                  </a:schemeClr>
                </a:solidFill>
                <a:latin typeface="+mn-lt"/>
              </a:rPr>
              <a:t>Tip! </a:t>
            </a:r>
            <a:r>
              <a:rPr lang="en-US" sz="1200" dirty="0" smtClean="0">
                <a:solidFill>
                  <a:schemeClr val="bg2">
                    <a:lumMod val="50000"/>
                  </a:schemeClr>
                </a:solidFill>
                <a:latin typeface="+mn-lt"/>
              </a:rPr>
              <a:t>Remember to remove this text box.</a:t>
            </a:r>
            <a:endParaRPr lang="en-US" sz="1200" dirty="0">
              <a:solidFill>
                <a:schemeClr val="bg2">
                  <a:lumMod val="50000"/>
                </a:schemeClr>
              </a:solidFill>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Placeholder 5"/>
          <p:cNvGraphicFramePr>
            <a:graphicFrameLocks noGrp="1"/>
          </p:cNvGraphicFramePr>
          <p:nvPr>
            <p:ph type="chart" idx="12"/>
          </p:nvPr>
        </p:nvGraphicFramePr>
        <p:xfrm>
          <a:off x="381000" y="1219200"/>
          <a:ext cx="83820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p:txBody>
          <a:bodyPr/>
          <a:lstStyle/>
          <a:p>
            <a:r>
              <a:rPr lang="en-US" dirty="0" smtClean="0"/>
              <a:t>Sample Stacked Column Chart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26</a:t>
            </a:fld>
            <a:endParaRPr lang="en-US" dirty="0"/>
          </a:p>
        </p:txBody>
      </p:sp>
      <p:sp>
        <p:nvSpPr>
          <p:cNvPr id="7" name="Rectangle 4"/>
          <p:cNvSpPr>
            <a:spLocks noChangeArrowheads="1"/>
          </p:cNvSpPr>
          <p:nvPr/>
        </p:nvSpPr>
        <p:spPr bwMode="auto">
          <a:xfrm>
            <a:off x="6061167" y="1371600"/>
            <a:ext cx="2823754" cy="1046440"/>
          </a:xfrm>
          <a:prstGeom prst="rect">
            <a:avLst/>
          </a:prstGeom>
          <a:solidFill>
            <a:schemeClr val="bg1">
              <a:lumMod val="95000"/>
            </a:schemeClr>
          </a:solidFill>
          <a:ln w="15875" cap="sq">
            <a:solidFill>
              <a:srgbClr val="FF0000"/>
            </a:solidFill>
            <a:prstDash val="sysDash"/>
            <a:bevel/>
            <a:headEnd/>
            <a:tailEnd/>
          </a:ln>
          <a:effectLst/>
        </p:spPr>
        <p:txBody>
          <a:bodyPr wrap="square" lIns="91440" rIns="91440" anchor="ctr">
            <a:spAutoFit/>
          </a:bodyPr>
          <a:lstStyle/>
          <a:p>
            <a:pPr algn="l" eaLnBrk="0" hangingPunct="0">
              <a:buFont typeface="Wingdings 2" pitchFamily="18" charset="2"/>
              <a:buNone/>
            </a:pPr>
            <a:r>
              <a:rPr lang="en-US" sz="1400" b="1" dirty="0">
                <a:solidFill>
                  <a:schemeClr val="bg2">
                    <a:lumMod val="50000"/>
                  </a:schemeClr>
                </a:solidFill>
                <a:latin typeface="+mn-lt"/>
              </a:rPr>
              <a:t>Note: </a:t>
            </a:r>
          </a:p>
          <a:p>
            <a:pPr algn="l" eaLnBrk="0" hangingPunct="0">
              <a:buFont typeface="Wingdings 2" pitchFamily="18" charset="2"/>
              <a:buNone/>
            </a:pPr>
            <a:r>
              <a:rPr lang="en-US" sz="1200" dirty="0">
                <a:solidFill>
                  <a:schemeClr val="bg2">
                    <a:lumMod val="50000"/>
                  </a:schemeClr>
                </a:solidFill>
                <a:latin typeface="+mn-lt"/>
              </a:rPr>
              <a:t>Detailed instructions on how to insert and customize this sample </a:t>
            </a:r>
            <a:r>
              <a:rPr lang="en-US" sz="1200" dirty="0" smtClean="0">
                <a:solidFill>
                  <a:schemeClr val="bg2">
                    <a:lumMod val="50000"/>
                  </a:schemeClr>
                </a:solidFill>
                <a:latin typeface="+mn-lt"/>
              </a:rPr>
              <a:t>chart with </a:t>
            </a:r>
            <a:r>
              <a:rPr lang="en-US" sz="1200" dirty="0">
                <a:solidFill>
                  <a:schemeClr val="bg2">
                    <a:lumMod val="50000"/>
                  </a:schemeClr>
                </a:solidFill>
                <a:latin typeface="+mn-lt"/>
              </a:rPr>
              <a:t>your data can be found in the speaker notes</a:t>
            </a:r>
            <a:r>
              <a:rPr lang="en-US" sz="1200" dirty="0" smtClean="0">
                <a:solidFill>
                  <a:schemeClr val="bg2">
                    <a:lumMod val="50000"/>
                  </a:schemeClr>
                </a:solidFill>
                <a:latin typeface="+mn-lt"/>
              </a:rPr>
              <a:t>. </a:t>
            </a:r>
            <a:r>
              <a:rPr lang="en-US" sz="1200" b="1" dirty="0" smtClean="0">
                <a:solidFill>
                  <a:schemeClr val="bg2">
                    <a:lumMod val="50000"/>
                  </a:schemeClr>
                </a:solidFill>
                <a:latin typeface="+mn-lt"/>
              </a:rPr>
              <a:t>Tip! </a:t>
            </a:r>
            <a:r>
              <a:rPr lang="en-US" sz="1200" dirty="0" smtClean="0">
                <a:solidFill>
                  <a:schemeClr val="bg2">
                    <a:lumMod val="50000"/>
                  </a:schemeClr>
                </a:solidFill>
                <a:latin typeface="+mn-lt"/>
              </a:rPr>
              <a:t>Remember to remove this text box.</a:t>
            </a:r>
            <a:endParaRPr lang="en-US" sz="1200" dirty="0">
              <a:solidFill>
                <a:schemeClr val="bg2">
                  <a:lumMod val="50000"/>
                </a:schemeClr>
              </a:solidFill>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Placeholder 5"/>
          <p:cNvGraphicFramePr>
            <a:graphicFrameLocks noGrp="1"/>
          </p:cNvGraphicFramePr>
          <p:nvPr>
            <p:ph type="chart" idx="12"/>
          </p:nvPr>
        </p:nvGraphicFramePr>
        <p:xfrm>
          <a:off x="381000" y="1219200"/>
          <a:ext cx="83820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p:txBody>
          <a:bodyPr/>
          <a:lstStyle/>
          <a:p>
            <a:r>
              <a:rPr lang="en-US" dirty="0" smtClean="0"/>
              <a:t>Sample Line-Column Chart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27</a:t>
            </a:fld>
            <a:endParaRPr lang="en-US" dirty="0"/>
          </a:p>
        </p:txBody>
      </p:sp>
      <p:sp>
        <p:nvSpPr>
          <p:cNvPr id="7" name="Rectangle 4"/>
          <p:cNvSpPr>
            <a:spLocks noChangeArrowheads="1"/>
          </p:cNvSpPr>
          <p:nvPr/>
        </p:nvSpPr>
        <p:spPr bwMode="auto">
          <a:xfrm>
            <a:off x="6061167" y="1371600"/>
            <a:ext cx="2823754" cy="1046440"/>
          </a:xfrm>
          <a:prstGeom prst="rect">
            <a:avLst/>
          </a:prstGeom>
          <a:solidFill>
            <a:schemeClr val="bg1">
              <a:lumMod val="95000"/>
            </a:schemeClr>
          </a:solidFill>
          <a:ln w="15875" cap="sq">
            <a:solidFill>
              <a:srgbClr val="FF0000"/>
            </a:solidFill>
            <a:prstDash val="sysDash"/>
            <a:bevel/>
            <a:headEnd/>
            <a:tailEnd/>
          </a:ln>
          <a:effectLst/>
        </p:spPr>
        <p:txBody>
          <a:bodyPr wrap="square" lIns="91440" rIns="91440" anchor="ctr">
            <a:spAutoFit/>
          </a:bodyPr>
          <a:lstStyle/>
          <a:p>
            <a:pPr algn="l" eaLnBrk="0" hangingPunct="0">
              <a:buFont typeface="Wingdings 2" pitchFamily="18" charset="2"/>
              <a:buNone/>
            </a:pPr>
            <a:r>
              <a:rPr lang="en-US" sz="1400" b="1" dirty="0">
                <a:solidFill>
                  <a:schemeClr val="bg2">
                    <a:lumMod val="50000"/>
                  </a:schemeClr>
                </a:solidFill>
                <a:latin typeface="+mn-lt"/>
              </a:rPr>
              <a:t>Note: </a:t>
            </a:r>
          </a:p>
          <a:p>
            <a:pPr algn="l" eaLnBrk="0" hangingPunct="0">
              <a:buFont typeface="Wingdings 2" pitchFamily="18" charset="2"/>
              <a:buNone/>
            </a:pPr>
            <a:r>
              <a:rPr lang="en-US" sz="1200" dirty="0">
                <a:solidFill>
                  <a:schemeClr val="bg2">
                    <a:lumMod val="50000"/>
                  </a:schemeClr>
                </a:solidFill>
                <a:latin typeface="+mn-lt"/>
              </a:rPr>
              <a:t>Detailed instructions on how to insert and customize this sample </a:t>
            </a:r>
            <a:r>
              <a:rPr lang="en-US" sz="1200" dirty="0" smtClean="0">
                <a:solidFill>
                  <a:schemeClr val="bg2">
                    <a:lumMod val="50000"/>
                  </a:schemeClr>
                </a:solidFill>
                <a:latin typeface="+mn-lt"/>
              </a:rPr>
              <a:t>chart with </a:t>
            </a:r>
            <a:r>
              <a:rPr lang="en-US" sz="1200" dirty="0">
                <a:solidFill>
                  <a:schemeClr val="bg2">
                    <a:lumMod val="50000"/>
                  </a:schemeClr>
                </a:solidFill>
                <a:latin typeface="+mn-lt"/>
              </a:rPr>
              <a:t>your data can be found in the speaker notes</a:t>
            </a:r>
            <a:r>
              <a:rPr lang="en-US" sz="1200" dirty="0" smtClean="0">
                <a:solidFill>
                  <a:schemeClr val="bg2">
                    <a:lumMod val="50000"/>
                  </a:schemeClr>
                </a:solidFill>
                <a:latin typeface="+mn-lt"/>
              </a:rPr>
              <a:t>. </a:t>
            </a:r>
            <a:r>
              <a:rPr lang="en-US" sz="1200" b="1" dirty="0" smtClean="0">
                <a:solidFill>
                  <a:schemeClr val="bg2">
                    <a:lumMod val="50000"/>
                  </a:schemeClr>
                </a:solidFill>
                <a:latin typeface="+mn-lt"/>
              </a:rPr>
              <a:t>Tip! </a:t>
            </a:r>
            <a:r>
              <a:rPr lang="en-US" sz="1200" dirty="0" smtClean="0">
                <a:solidFill>
                  <a:schemeClr val="bg2">
                    <a:lumMod val="50000"/>
                  </a:schemeClr>
                </a:solidFill>
                <a:latin typeface="+mn-lt"/>
              </a:rPr>
              <a:t>Remember to remove this text box.</a:t>
            </a:r>
            <a:endParaRPr lang="en-US" sz="1200" dirty="0">
              <a:solidFill>
                <a:schemeClr val="bg2">
                  <a:lumMod val="50000"/>
                </a:schemeClr>
              </a:solidFill>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Placeholder 5"/>
          <p:cNvGraphicFramePr>
            <a:graphicFrameLocks noGrp="1"/>
          </p:cNvGraphicFramePr>
          <p:nvPr>
            <p:ph type="chart" idx="12"/>
          </p:nvPr>
        </p:nvGraphicFramePr>
        <p:xfrm>
          <a:off x="381000" y="1219200"/>
          <a:ext cx="83820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p:txBody>
          <a:bodyPr/>
          <a:lstStyle/>
          <a:p>
            <a:r>
              <a:rPr lang="en-US" dirty="0" smtClean="0"/>
              <a:t>Sample Line-Column Chart on 2 Axes</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28</a:t>
            </a:fld>
            <a:endParaRPr lang="en-US" dirty="0"/>
          </a:p>
        </p:txBody>
      </p:sp>
      <p:sp>
        <p:nvSpPr>
          <p:cNvPr id="8" name="Rectangle 4"/>
          <p:cNvSpPr>
            <a:spLocks noChangeArrowheads="1"/>
          </p:cNvSpPr>
          <p:nvPr/>
        </p:nvSpPr>
        <p:spPr bwMode="auto">
          <a:xfrm>
            <a:off x="6061167" y="1371600"/>
            <a:ext cx="2823754" cy="1046440"/>
          </a:xfrm>
          <a:prstGeom prst="rect">
            <a:avLst/>
          </a:prstGeom>
          <a:solidFill>
            <a:schemeClr val="bg1">
              <a:lumMod val="95000"/>
            </a:schemeClr>
          </a:solidFill>
          <a:ln w="15875" cap="sq">
            <a:solidFill>
              <a:srgbClr val="FF0000"/>
            </a:solidFill>
            <a:prstDash val="sysDash"/>
            <a:bevel/>
            <a:headEnd/>
            <a:tailEnd/>
          </a:ln>
          <a:effectLst/>
        </p:spPr>
        <p:txBody>
          <a:bodyPr wrap="square" lIns="91440" rIns="91440" anchor="ctr">
            <a:spAutoFit/>
          </a:bodyPr>
          <a:lstStyle/>
          <a:p>
            <a:pPr algn="l" eaLnBrk="0" hangingPunct="0">
              <a:buFont typeface="Wingdings 2" pitchFamily="18" charset="2"/>
              <a:buNone/>
            </a:pPr>
            <a:r>
              <a:rPr lang="en-US" sz="1400" b="1" dirty="0">
                <a:solidFill>
                  <a:schemeClr val="bg2">
                    <a:lumMod val="50000"/>
                  </a:schemeClr>
                </a:solidFill>
                <a:latin typeface="+mn-lt"/>
              </a:rPr>
              <a:t>Note: </a:t>
            </a:r>
          </a:p>
          <a:p>
            <a:pPr algn="l" eaLnBrk="0" hangingPunct="0">
              <a:buFont typeface="Wingdings 2" pitchFamily="18" charset="2"/>
              <a:buNone/>
            </a:pPr>
            <a:r>
              <a:rPr lang="en-US" sz="1200" dirty="0">
                <a:solidFill>
                  <a:schemeClr val="bg2">
                    <a:lumMod val="50000"/>
                  </a:schemeClr>
                </a:solidFill>
                <a:latin typeface="+mn-lt"/>
              </a:rPr>
              <a:t>Detailed instructions on how to insert and customize this sample </a:t>
            </a:r>
            <a:r>
              <a:rPr lang="en-US" sz="1200" dirty="0" smtClean="0">
                <a:solidFill>
                  <a:schemeClr val="bg2">
                    <a:lumMod val="50000"/>
                  </a:schemeClr>
                </a:solidFill>
                <a:latin typeface="+mn-lt"/>
              </a:rPr>
              <a:t>chart with </a:t>
            </a:r>
            <a:r>
              <a:rPr lang="en-US" sz="1200" dirty="0">
                <a:solidFill>
                  <a:schemeClr val="bg2">
                    <a:lumMod val="50000"/>
                  </a:schemeClr>
                </a:solidFill>
                <a:latin typeface="+mn-lt"/>
              </a:rPr>
              <a:t>your data can be found in the speaker notes</a:t>
            </a:r>
            <a:r>
              <a:rPr lang="en-US" sz="1200" dirty="0" smtClean="0">
                <a:solidFill>
                  <a:schemeClr val="bg2">
                    <a:lumMod val="50000"/>
                  </a:schemeClr>
                </a:solidFill>
                <a:latin typeface="+mn-lt"/>
              </a:rPr>
              <a:t>. </a:t>
            </a:r>
            <a:r>
              <a:rPr lang="en-US" sz="1200" b="1" dirty="0" smtClean="0">
                <a:solidFill>
                  <a:schemeClr val="bg2">
                    <a:lumMod val="50000"/>
                  </a:schemeClr>
                </a:solidFill>
                <a:latin typeface="+mn-lt"/>
              </a:rPr>
              <a:t>Tip! </a:t>
            </a:r>
            <a:r>
              <a:rPr lang="en-US" sz="1200" dirty="0" smtClean="0">
                <a:solidFill>
                  <a:schemeClr val="bg2">
                    <a:lumMod val="50000"/>
                  </a:schemeClr>
                </a:solidFill>
                <a:latin typeface="+mn-lt"/>
              </a:rPr>
              <a:t>Remember to remove this text box.</a:t>
            </a:r>
            <a:endParaRPr lang="en-US" sz="1200" dirty="0">
              <a:solidFill>
                <a:schemeClr val="bg2">
                  <a:lumMod val="50000"/>
                </a:schemeClr>
              </a:solidFill>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Placeholder 8"/>
          <p:cNvGraphicFramePr>
            <a:graphicFrameLocks noGrp="1"/>
          </p:cNvGraphicFramePr>
          <p:nvPr>
            <p:ph type="tbl" sz="quarter" idx="13"/>
          </p:nvPr>
        </p:nvGraphicFramePr>
        <p:xfrm>
          <a:off x="381000" y="1219200"/>
          <a:ext cx="8381296" cy="4432193"/>
        </p:xfrm>
        <a:graphic>
          <a:graphicData uri="http://schemas.openxmlformats.org/drawingml/2006/table">
            <a:tbl>
              <a:tblPr firstRow="1" bandRow="1">
                <a:tableStyleId>{72833802-FEF1-4C79-8D5D-14CF1EAF98D9}</a:tableStyleId>
              </a:tblPr>
              <a:tblGrid>
                <a:gridCol w="4013528"/>
                <a:gridCol w="2183884"/>
                <a:gridCol w="2183884"/>
              </a:tblGrid>
              <a:tr h="569854">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smtClean="0">
                          <a:ln>
                            <a:noFill/>
                          </a:ln>
                          <a:effectLst/>
                        </a:rPr>
                        <a:t>Title</a:t>
                      </a:r>
                      <a:endParaRPr kumimoji="0" lang="en-US" sz="18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smtClean="0">
                          <a:ln>
                            <a:noFill/>
                          </a:ln>
                          <a:effectLst/>
                        </a:rPr>
                        <a:t>Title</a:t>
                      </a:r>
                      <a:endParaRPr kumimoji="0" lang="en-US" sz="18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smtClean="0">
                          <a:ln>
                            <a:noFill/>
                          </a:ln>
                          <a:effectLst/>
                        </a:rPr>
                        <a:t>Title</a:t>
                      </a:r>
                      <a:endParaRPr kumimoji="0" lang="en-US" sz="18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r>
              <a:tr h="53531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Text Here</a:t>
                      </a:r>
                      <a:endParaRPr kumimoji="0" lang="en-US" sz="20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58341">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58341">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58341">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58341">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58341">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3531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bl>
          </a:graphicData>
        </a:graphic>
      </p:graphicFrame>
      <p:sp>
        <p:nvSpPr>
          <p:cNvPr id="20483" name="Rectangle 2"/>
          <p:cNvSpPr>
            <a:spLocks noGrp="1" noChangeArrowheads="1"/>
          </p:cNvSpPr>
          <p:nvPr>
            <p:ph type="title"/>
          </p:nvPr>
        </p:nvSpPr>
        <p:spPr/>
        <p:txBody>
          <a:bodyPr/>
          <a:lstStyle/>
          <a:p>
            <a:r>
              <a:rPr lang="en-US" smtClean="0"/>
              <a:t>Custom Table</a:t>
            </a:r>
            <a:endParaRPr lang="en-US" dirty="0" smtClean="0"/>
          </a:p>
        </p:txBody>
      </p:sp>
      <p:sp>
        <p:nvSpPr>
          <p:cNvPr id="5" name="Footer Placeholder 4"/>
          <p:cNvSpPr>
            <a:spLocks noGrp="1"/>
          </p:cNvSpPr>
          <p:nvPr>
            <p:ph type="ftr" sz="quarter" idx="10"/>
          </p:nvPr>
        </p:nvSpPr>
        <p:spPr/>
        <p:txBody>
          <a:bodyPr/>
          <a:lstStyle/>
          <a:p>
            <a:r>
              <a:rPr lang="en-US" smtClean="0"/>
              <a:t>Presentation Identifier Goes Here</a:t>
            </a:r>
            <a:endParaRPr lang="en-US"/>
          </a:p>
        </p:txBody>
      </p:sp>
      <p:sp>
        <p:nvSpPr>
          <p:cNvPr id="20482" name="Slide Number Placeholder 4"/>
          <p:cNvSpPr>
            <a:spLocks noGrp="1"/>
          </p:cNvSpPr>
          <p:nvPr>
            <p:ph type="sldNum" sz="quarter" idx="11"/>
          </p:nvPr>
        </p:nvSpPr>
        <p:spPr/>
        <p:txBody>
          <a:bodyPr/>
          <a:lstStyle/>
          <a:p>
            <a:fld id="{EFA7DDC7-C81E-46C8-BE7C-ABADEC733296}" type="slidenum">
              <a:rPr lang="en-US" smtClean="0"/>
              <a:pPr/>
              <a:t>29</a:t>
            </a:fld>
            <a:endParaRPr lang="en-US" smtClean="0"/>
          </a:p>
        </p:txBody>
      </p:sp>
      <p:sp>
        <p:nvSpPr>
          <p:cNvPr id="6" name="Rectangle 4"/>
          <p:cNvSpPr>
            <a:spLocks noChangeArrowheads="1"/>
          </p:cNvSpPr>
          <p:nvPr/>
        </p:nvSpPr>
        <p:spPr bwMode="auto">
          <a:xfrm>
            <a:off x="6061167" y="1543978"/>
            <a:ext cx="2823754" cy="1046440"/>
          </a:xfrm>
          <a:prstGeom prst="rect">
            <a:avLst/>
          </a:prstGeom>
          <a:solidFill>
            <a:schemeClr val="bg1">
              <a:lumMod val="95000"/>
            </a:schemeClr>
          </a:solidFill>
          <a:ln w="15875" cap="sq">
            <a:solidFill>
              <a:srgbClr val="FF0000"/>
            </a:solidFill>
            <a:prstDash val="sysDash"/>
            <a:bevel/>
            <a:headEnd/>
            <a:tailEnd/>
          </a:ln>
          <a:effectLst/>
        </p:spPr>
        <p:txBody>
          <a:bodyPr wrap="square" lIns="91440" rIns="91440" anchor="ctr">
            <a:spAutoFit/>
          </a:bodyPr>
          <a:lstStyle/>
          <a:p>
            <a:pPr algn="l" eaLnBrk="0" hangingPunct="0">
              <a:buFont typeface="Wingdings 2" pitchFamily="18" charset="2"/>
              <a:buNone/>
            </a:pPr>
            <a:r>
              <a:rPr lang="en-US" sz="1400" b="1" dirty="0">
                <a:solidFill>
                  <a:schemeClr val="bg2">
                    <a:lumMod val="50000"/>
                  </a:schemeClr>
                </a:solidFill>
                <a:latin typeface="+mn-lt"/>
              </a:rPr>
              <a:t>Note: </a:t>
            </a:r>
          </a:p>
          <a:p>
            <a:pPr algn="l" eaLnBrk="0" hangingPunct="0">
              <a:buFont typeface="Wingdings 2" pitchFamily="18" charset="2"/>
              <a:buNone/>
            </a:pPr>
            <a:r>
              <a:rPr lang="en-US" sz="1200" dirty="0">
                <a:solidFill>
                  <a:schemeClr val="bg2">
                    <a:lumMod val="50000"/>
                  </a:schemeClr>
                </a:solidFill>
                <a:latin typeface="+mn-lt"/>
              </a:rPr>
              <a:t>Detailed instructions on how to insert and customize this </a:t>
            </a:r>
            <a:r>
              <a:rPr lang="en-US" sz="1200" dirty="0" smtClean="0">
                <a:solidFill>
                  <a:schemeClr val="bg2">
                    <a:lumMod val="50000"/>
                  </a:schemeClr>
                </a:solidFill>
                <a:latin typeface="+mn-lt"/>
              </a:rPr>
              <a:t>custom table with </a:t>
            </a:r>
            <a:r>
              <a:rPr lang="en-US" sz="1200" dirty="0">
                <a:solidFill>
                  <a:schemeClr val="bg2">
                    <a:lumMod val="50000"/>
                  </a:schemeClr>
                </a:solidFill>
                <a:latin typeface="+mn-lt"/>
              </a:rPr>
              <a:t>your data can be found in the speaker notes</a:t>
            </a:r>
            <a:r>
              <a:rPr lang="en-US" sz="1200" dirty="0" smtClean="0">
                <a:solidFill>
                  <a:schemeClr val="bg2">
                    <a:lumMod val="50000"/>
                  </a:schemeClr>
                </a:solidFill>
                <a:latin typeface="+mn-lt"/>
              </a:rPr>
              <a:t>. </a:t>
            </a:r>
            <a:r>
              <a:rPr lang="en-US" sz="1200" b="1" dirty="0" smtClean="0">
                <a:solidFill>
                  <a:schemeClr val="bg2">
                    <a:lumMod val="50000"/>
                  </a:schemeClr>
                </a:solidFill>
                <a:latin typeface="+mn-lt"/>
              </a:rPr>
              <a:t>Tip! </a:t>
            </a:r>
            <a:r>
              <a:rPr lang="en-US" sz="1200" dirty="0" smtClean="0">
                <a:solidFill>
                  <a:schemeClr val="bg2">
                    <a:lumMod val="50000"/>
                  </a:schemeClr>
                </a:solidFill>
                <a:latin typeface="+mn-lt"/>
              </a:rPr>
              <a:t>Remember to remove this text box.</a:t>
            </a:r>
            <a:endParaRPr lang="en-US" sz="1200" dirty="0">
              <a:solidFill>
                <a:schemeClr val="bg2">
                  <a:lumMod val="50000"/>
                </a:schemeClr>
              </a:solidFill>
              <a:latin typeface="+mn-l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Main Factors </a:t>
            </a:r>
            <a:r>
              <a:rPr lang="en-US" smtClean="0"/>
              <a:t>for </a:t>
            </a:r>
            <a:r>
              <a:rPr lang="en-US" smtClean="0"/>
              <a:t>High </a:t>
            </a:r>
            <a:r>
              <a:rPr lang="en-US" dirty="0" smtClean="0"/>
              <a:t>Code </a:t>
            </a:r>
            <a:r>
              <a:rPr lang="en-US" dirty="0" smtClean="0"/>
              <a:t>Quality</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a:t>
            </a:fld>
            <a:endParaRPr lang="en-US" dirty="0"/>
          </a:p>
        </p:txBody>
      </p:sp>
      <p:sp>
        <p:nvSpPr>
          <p:cNvPr id="7" name="Oval 6"/>
          <p:cNvSpPr/>
          <p:nvPr/>
        </p:nvSpPr>
        <p:spPr bwMode="auto">
          <a:xfrm>
            <a:off x="838200" y="1828800"/>
            <a:ext cx="6629400" cy="3886200"/>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p:txBody>
      </p:sp>
      <p:sp>
        <p:nvSpPr>
          <p:cNvPr id="8" name="Rectangle 7"/>
          <p:cNvSpPr/>
          <p:nvPr/>
        </p:nvSpPr>
        <p:spPr bwMode="auto">
          <a:xfrm>
            <a:off x="3238500" y="2209800"/>
            <a:ext cx="2019300" cy="9906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dirty="0" smtClean="0">
                <a:solidFill>
                  <a:schemeClr val="bg1"/>
                </a:solidFill>
                <a:latin typeface="+mn-lt"/>
              </a:rPr>
              <a:t>Unit Test</a:t>
            </a:r>
            <a:endParaRPr kumimoji="0" lang="en-US" sz="2400" i="0" u="none" strike="noStrike" cap="none" normalizeH="0" baseline="0" dirty="0" smtClean="0">
              <a:ln>
                <a:noFill/>
              </a:ln>
              <a:solidFill>
                <a:schemeClr val="bg1"/>
              </a:solidFill>
              <a:effectLst/>
              <a:latin typeface="+mn-lt"/>
            </a:endParaRPr>
          </a:p>
        </p:txBody>
      </p:sp>
      <p:sp>
        <p:nvSpPr>
          <p:cNvPr id="9" name="Rectangle 8"/>
          <p:cNvSpPr/>
          <p:nvPr/>
        </p:nvSpPr>
        <p:spPr bwMode="auto">
          <a:xfrm>
            <a:off x="1676400" y="3962400"/>
            <a:ext cx="2095500" cy="9144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Coverage</a:t>
            </a:r>
          </a:p>
        </p:txBody>
      </p:sp>
      <p:sp>
        <p:nvSpPr>
          <p:cNvPr id="11" name="Rectangle 10"/>
          <p:cNvSpPr/>
          <p:nvPr/>
        </p:nvSpPr>
        <p:spPr bwMode="auto">
          <a:xfrm>
            <a:off x="4648200" y="3962400"/>
            <a:ext cx="1981200" cy="914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Static Analysis</a:t>
            </a:r>
          </a:p>
        </p:txBody>
      </p:sp>
    </p:spTree>
    <p:extLst>
      <p:ext uri="{BB962C8B-B14F-4D97-AF65-F5344CB8AC3E}">
        <p14:creationId xmlns:p14="http://schemas.microsoft.com/office/powerpoint/2010/main" val="1721484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6"/>
          <p:cNvGraphicFramePr>
            <a:graphicFrameLocks noGrp="1"/>
          </p:cNvGraphicFramePr>
          <p:nvPr>
            <p:ph type="tbl" sz="quarter" idx="13"/>
          </p:nvPr>
        </p:nvGraphicFramePr>
        <p:xfrm>
          <a:off x="381000" y="1219200"/>
          <a:ext cx="8381786" cy="4364035"/>
        </p:xfrm>
        <a:graphic>
          <a:graphicData uri="http://schemas.openxmlformats.org/drawingml/2006/table">
            <a:tbl>
              <a:tblPr firstRow="1" bandRow="1">
                <a:tableStyleId>{72833802-FEF1-4C79-8D5D-14CF1EAF98D9}</a:tableStyleId>
              </a:tblPr>
              <a:tblGrid>
                <a:gridCol w="2849880"/>
                <a:gridCol w="2897102"/>
                <a:gridCol w="2634804"/>
              </a:tblGrid>
              <a:tr h="539575">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Title Here</a:t>
                      </a:r>
                      <a:endParaRPr kumimoji="0" lang="en-US" sz="16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Title Here</a:t>
                      </a:r>
                      <a:endParaRPr kumimoji="0" lang="en-US" sz="16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Title Here</a:t>
                      </a:r>
                      <a:endParaRPr kumimoji="0" lang="en-US" sz="16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r>
              <a:tr h="956115">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p>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p>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956115">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p>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p>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956115">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p>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p>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956115">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p>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p>
                    <a:p>
                      <a:pPr marL="119063" marR="0" lvl="0" indent="-119063" algn="l" defTabSz="914400" rtl="0" eaLnBrk="1" fontAlgn="base" latinLnBrk="0" hangingPunct="1">
                        <a:lnSpc>
                          <a:spcPct val="90000"/>
                        </a:lnSpc>
                        <a:spcBef>
                          <a:spcPct val="0"/>
                        </a:spcBef>
                        <a:spcAft>
                          <a:spcPts val="600"/>
                        </a:spcAft>
                        <a:buClr>
                          <a:schemeClr val="tx1"/>
                        </a:buClr>
                        <a:buSzPct val="80000"/>
                        <a:buFontTx/>
                        <a:buChar char="•"/>
                        <a:tabLst/>
                      </a:pPr>
                      <a:r>
                        <a:rPr kumimoji="0" lang="en-US" sz="1600" u="none" strike="noStrike" cap="none" normalizeH="0" baseline="0" dirty="0" smtClean="0">
                          <a:ln>
                            <a:noFill/>
                          </a:ln>
                          <a:effectLst/>
                        </a:rPr>
                        <a:t>Bulleted text here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bl>
          </a:graphicData>
        </a:graphic>
      </p:graphicFrame>
      <p:sp>
        <p:nvSpPr>
          <p:cNvPr id="20483" name="Rectangle 2"/>
          <p:cNvSpPr>
            <a:spLocks noGrp="1" noChangeArrowheads="1"/>
          </p:cNvSpPr>
          <p:nvPr>
            <p:ph type="title"/>
          </p:nvPr>
        </p:nvSpPr>
        <p:spPr/>
        <p:txBody>
          <a:bodyPr/>
          <a:lstStyle/>
          <a:p>
            <a:r>
              <a:rPr lang="en-US" smtClean="0"/>
              <a:t>Custom Table</a:t>
            </a:r>
            <a:endParaRPr lang="en-US" dirty="0" smtClean="0"/>
          </a:p>
        </p:txBody>
      </p:sp>
      <p:sp>
        <p:nvSpPr>
          <p:cNvPr id="5" name="Footer Placeholder 4"/>
          <p:cNvSpPr>
            <a:spLocks noGrp="1"/>
          </p:cNvSpPr>
          <p:nvPr>
            <p:ph type="ftr" sz="quarter" idx="10"/>
          </p:nvPr>
        </p:nvSpPr>
        <p:spPr/>
        <p:txBody>
          <a:bodyPr/>
          <a:lstStyle/>
          <a:p>
            <a:r>
              <a:rPr lang="en-US" smtClean="0"/>
              <a:t>Presentation Identifier Goes Here</a:t>
            </a:r>
            <a:endParaRPr lang="en-US"/>
          </a:p>
        </p:txBody>
      </p:sp>
      <p:sp>
        <p:nvSpPr>
          <p:cNvPr id="20482" name="Slide Number Placeholder 4"/>
          <p:cNvSpPr>
            <a:spLocks noGrp="1"/>
          </p:cNvSpPr>
          <p:nvPr>
            <p:ph type="sldNum" sz="quarter" idx="11"/>
          </p:nvPr>
        </p:nvSpPr>
        <p:spPr/>
        <p:txBody>
          <a:bodyPr/>
          <a:lstStyle/>
          <a:p>
            <a:fld id="{EFA7DDC7-C81E-46C8-BE7C-ABADEC733296}" type="slidenum">
              <a:rPr lang="en-US" smtClean="0"/>
              <a:pPr/>
              <a:t>30</a:t>
            </a:fld>
            <a:endParaRPr lang="en-US" smtClean="0"/>
          </a:p>
        </p:txBody>
      </p:sp>
      <p:sp>
        <p:nvSpPr>
          <p:cNvPr id="6" name="Rectangle 4"/>
          <p:cNvSpPr>
            <a:spLocks noChangeArrowheads="1"/>
          </p:cNvSpPr>
          <p:nvPr/>
        </p:nvSpPr>
        <p:spPr bwMode="auto">
          <a:xfrm>
            <a:off x="6061167" y="1543978"/>
            <a:ext cx="2823754" cy="1046440"/>
          </a:xfrm>
          <a:prstGeom prst="rect">
            <a:avLst/>
          </a:prstGeom>
          <a:solidFill>
            <a:schemeClr val="bg1">
              <a:lumMod val="95000"/>
            </a:schemeClr>
          </a:solidFill>
          <a:ln w="15875" cap="sq">
            <a:solidFill>
              <a:srgbClr val="FF0000"/>
            </a:solidFill>
            <a:prstDash val="sysDash"/>
            <a:bevel/>
            <a:headEnd/>
            <a:tailEnd/>
          </a:ln>
          <a:effectLst/>
        </p:spPr>
        <p:txBody>
          <a:bodyPr wrap="square" lIns="91440" rIns="91440" anchor="ctr">
            <a:spAutoFit/>
          </a:bodyPr>
          <a:lstStyle/>
          <a:p>
            <a:pPr algn="l" eaLnBrk="0" hangingPunct="0">
              <a:buFont typeface="Wingdings 2" pitchFamily="18" charset="2"/>
              <a:buNone/>
            </a:pPr>
            <a:r>
              <a:rPr lang="en-US" sz="1400" b="1" dirty="0">
                <a:solidFill>
                  <a:schemeClr val="bg2">
                    <a:lumMod val="50000"/>
                  </a:schemeClr>
                </a:solidFill>
                <a:latin typeface="+mn-lt"/>
              </a:rPr>
              <a:t>Note: </a:t>
            </a:r>
          </a:p>
          <a:p>
            <a:pPr algn="l" eaLnBrk="0" hangingPunct="0">
              <a:buFont typeface="Wingdings 2" pitchFamily="18" charset="2"/>
              <a:buNone/>
            </a:pPr>
            <a:r>
              <a:rPr lang="en-US" sz="1200" dirty="0">
                <a:solidFill>
                  <a:schemeClr val="bg2">
                    <a:lumMod val="50000"/>
                  </a:schemeClr>
                </a:solidFill>
                <a:latin typeface="+mn-lt"/>
              </a:rPr>
              <a:t>Detailed instructions on how to insert and customize this </a:t>
            </a:r>
            <a:r>
              <a:rPr lang="en-US" sz="1200" dirty="0" smtClean="0">
                <a:solidFill>
                  <a:schemeClr val="bg2">
                    <a:lumMod val="50000"/>
                  </a:schemeClr>
                </a:solidFill>
                <a:latin typeface="+mn-lt"/>
              </a:rPr>
              <a:t>custom table with </a:t>
            </a:r>
            <a:r>
              <a:rPr lang="en-US" sz="1200" dirty="0">
                <a:solidFill>
                  <a:schemeClr val="bg2">
                    <a:lumMod val="50000"/>
                  </a:schemeClr>
                </a:solidFill>
                <a:latin typeface="+mn-lt"/>
              </a:rPr>
              <a:t>your data can be found in the speaker notes</a:t>
            </a:r>
            <a:r>
              <a:rPr lang="en-US" sz="1200" dirty="0" smtClean="0">
                <a:solidFill>
                  <a:schemeClr val="bg2">
                    <a:lumMod val="50000"/>
                  </a:schemeClr>
                </a:solidFill>
                <a:latin typeface="+mn-lt"/>
              </a:rPr>
              <a:t>. </a:t>
            </a:r>
            <a:r>
              <a:rPr lang="en-US" sz="1200" b="1" dirty="0" smtClean="0">
                <a:solidFill>
                  <a:schemeClr val="bg2">
                    <a:lumMod val="50000"/>
                  </a:schemeClr>
                </a:solidFill>
                <a:latin typeface="+mn-lt"/>
              </a:rPr>
              <a:t>Tip! </a:t>
            </a:r>
            <a:r>
              <a:rPr lang="en-US" sz="1200" dirty="0" smtClean="0">
                <a:solidFill>
                  <a:schemeClr val="bg2">
                    <a:lumMod val="50000"/>
                  </a:schemeClr>
                </a:solidFill>
                <a:latin typeface="+mn-lt"/>
              </a:rPr>
              <a:t>Remember to remove this text box.</a:t>
            </a:r>
            <a:endParaRPr lang="en-US" sz="1200" dirty="0">
              <a:solidFill>
                <a:schemeClr val="bg2">
                  <a:lumMod val="50000"/>
                </a:schemeClr>
              </a:solidFill>
              <a:latin typeface="+mn-lt"/>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6"/>
          <p:cNvGraphicFramePr>
            <a:graphicFrameLocks noGrp="1"/>
          </p:cNvGraphicFramePr>
          <p:nvPr>
            <p:ph type="tbl" sz="quarter" idx="13"/>
          </p:nvPr>
        </p:nvGraphicFramePr>
        <p:xfrm>
          <a:off x="381000" y="1219200"/>
          <a:ext cx="8382240" cy="4364036"/>
        </p:xfrm>
        <a:graphic>
          <a:graphicData uri="http://schemas.openxmlformats.org/drawingml/2006/table">
            <a:tbl>
              <a:tblPr firstRow="1" bandRow="1">
                <a:tableStyleId>{72833802-FEF1-4C79-8D5D-14CF1EAF98D9}</a:tableStyleId>
              </a:tblPr>
              <a:tblGrid>
                <a:gridCol w="2263928"/>
                <a:gridCol w="1929371"/>
                <a:gridCol w="2102673"/>
                <a:gridCol w="2086268"/>
              </a:tblGrid>
              <a:tr h="53659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Time</a:t>
                      </a:r>
                      <a:endParaRPr kumimoji="0" lang="en-US" sz="16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Topic</a:t>
                      </a:r>
                      <a:endParaRPr kumimoji="0" lang="en-US" sz="16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Speaker</a:t>
                      </a:r>
                      <a:endParaRPr kumimoji="0" lang="en-US" sz="16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Location</a:t>
                      </a:r>
                      <a:endParaRPr kumimoji="0" lang="en-US" sz="16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r>
              <a:tr h="54677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8:00am-9:00am</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Topic 1</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GB" sz="1600" u="none" strike="noStrike" cap="none" normalizeH="0" baseline="0" dirty="0" smtClean="0">
                          <a:ln>
                            <a:noFill/>
                          </a:ln>
                          <a:effectLst/>
                        </a:rPr>
                        <a:t>Speaker 1</a:t>
                      </a:r>
                      <a:endParaRPr kumimoji="0" lang="en-GB"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Room Name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4677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9:00am-10:30am</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Topic 2</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GB" sz="1600" u="none" strike="noStrike" cap="none" normalizeH="0" baseline="0" dirty="0" smtClean="0">
                          <a:ln>
                            <a:noFill/>
                          </a:ln>
                          <a:effectLst/>
                        </a:rPr>
                        <a:t>Speaker 2</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Room Name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4677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10:30am-12:00pm</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Topic 3</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GB" sz="1600" u="none" strike="noStrike" cap="none" normalizeH="0" baseline="0" dirty="0" smtClean="0">
                          <a:ln>
                            <a:noFill/>
                          </a:ln>
                          <a:effectLst/>
                        </a:rPr>
                        <a:t>Speaker 3</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Room Name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4677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12:00pm-1:00pm</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gridSpan="2">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Lunch</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h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Room Name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4677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1:00pm-2:30pm</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Topic 4</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GB" sz="1600" u="none" strike="noStrike" cap="none" normalizeH="0" baseline="0" dirty="0" smtClean="0">
                          <a:ln>
                            <a:noFill/>
                          </a:ln>
                          <a:effectLst/>
                        </a:rPr>
                        <a:t>Speaker 4</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Room Name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4677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2:30pm-4:00pm</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Topic 5</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GB" sz="1600" u="none" strike="noStrike" cap="none" normalizeH="0" baseline="0" dirty="0" smtClean="0">
                          <a:ln>
                            <a:noFill/>
                          </a:ln>
                          <a:effectLst/>
                        </a:rPr>
                        <a:t>Speaker 5</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Room Name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4677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4:00pm-5:00pm</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Topic 6</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GB" sz="1600" u="none" strike="noStrike" cap="none" normalizeH="0" baseline="0" dirty="0" smtClean="0">
                          <a:ln>
                            <a:noFill/>
                          </a:ln>
                          <a:effectLst/>
                        </a:rPr>
                        <a:t>Speaker 6</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Room Name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bl>
          </a:graphicData>
        </a:graphic>
      </p:graphicFrame>
      <p:sp>
        <p:nvSpPr>
          <p:cNvPr id="20483" name="Rectangle 2"/>
          <p:cNvSpPr>
            <a:spLocks noGrp="1" noChangeArrowheads="1"/>
          </p:cNvSpPr>
          <p:nvPr>
            <p:ph type="title"/>
          </p:nvPr>
        </p:nvSpPr>
        <p:spPr/>
        <p:txBody>
          <a:bodyPr/>
          <a:lstStyle/>
          <a:p>
            <a:r>
              <a:rPr lang="en-US" smtClean="0"/>
              <a:t>Custom Table</a:t>
            </a:r>
            <a:endParaRPr lang="en-US" dirty="0" smtClean="0"/>
          </a:p>
        </p:txBody>
      </p:sp>
      <p:sp>
        <p:nvSpPr>
          <p:cNvPr id="5" name="Footer Placeholder 4"/>
          <p:cNvSpPr>
            <a:spLocks noGrp="1"/>
          </p:cNvSpPr>
          <p:nvPr>
            <p:ph type="ftr" sz="quarter" idx="10"/>
          </p:nvPr>
        </p:nvSpPr>
        <p:spPr/>
        <p:txBody>
          <a:bodyPr/>
          <a:lstStyle/>
          <a:p>
            <a:r>
              <a:rPr lang="en-US" smtClean="0"/>
              <a:t>Presentation Identifier Goes Here</a:t>
            </a:r>
            <a:endParaRPr lang="en-US"/>
          </a:p>
        </p:txBody>
      </p:sp>
      <p:sp>
        <p:nvSpPr>
          <p:cNvPr id="20482" name="Slide Number Placeholder 4"/>
          <p:cNvSpPr>
            <a:spLocks noGrp="1"/>
          </p:cNvSpPr>
          <p:nvPr>
            <p:ph type="sldNum" sz="quarter" idx="11"/>
          </p:nvPr>
        </p:nvSpPr>
        <p:spPr/>
        <p:txBody>
          <a:bodyPr/>
          <a:lstStyle/>
          <a:p>
            <a:fld id="{EFA7DDC7-C81E-46C8-BE7C-ABADEC733296}" type="slidenum">
              <a:rPr lang="en-US" smtClean="0"/>
              <a:pPr/>
              <a:t>31</a:t>
            </a:fld>
            <a:endParaRPr lang="en-US" smtClean="0"/>
          </a:p>
        </p:txBody>
      </p:sp>
      <p:sp>
        <p:nvSpPr>
          <p:cNvPr id="6" name="Rectangle 4"/>
          <p:cNvSpPr>
            <a:spLocks noChangeArrowheads="1"/>
          </p:cNvSpPr>
          <p:nvPr/>
        </p:nvSpPr>
        <p:spPr bwMode="auto">
          <a:xfrm>
            <a:off x="6061167" y="1543978"/>
            <a:ext cx="2823754" cy="1046440"/>
          </a:xfrm>
          <a:prstGeom prst="rect">
            <a:avLst/>
          </a:prstGeom>
          <a:solidFill>
            <a:schemeClr val="bg1">
              <a:lumMod val="95000"/>
            </a:schemeClr>
          </a:solidFill>
          <a:ln w="15875" cap="sq">
            <a:solidFill>
              <a:srgbClr val="FF0000"/>
            </a:solidFill>
            <a:prstDash val="sysDash"/>
            <a:bevel/>
            <a:headEnd/>
            <a:tailEnd/>
          </a:ln>
          <a:effectLst/>
        </p:spPr>
        <p:txBody>
          <a:bodyPr wrap="square" lIns="91440" rIns="91440" anchor="ctr">
            <a:spAutoFit/>
          </a:bodyPr>
          <a:lstStyle/>
          <a:p>
            <a:pPr algn="l" eaLnBrk="0" hangingPunct="0">
              <a:buFont typeface="Wingdings 2" pitchFamily="18" charset="2"/>
              <a:buNone/>
            </a:pPr>
            <a:r>
              <a:rPr lang="en-US" sz="1400" b="1" dirty="0">
                <a:solidFill>
                  <a:schemeClr val="bg2">
                    <a:lumMod val="50000"/>
                  </a:schemeClr>
                </a:solidFill>
                <a:latin typeface="+mn-lt"/>
              </a:rPr>
              <a:t>Note: </a:t>
            </a:r>
          </a:p>
          <a:p>
            <a:pPr algn="l" eaLnBrk="0" hangingPunct="0">
              <a:buFont typeface="Wingdings 2" pitchFamily="18" charset="2"/>
              <a:buNone/>
            </a:pPr>
            <a:r>
              <a:rPr lang="en-US" sz="1200" dirty="0">
                <a:solidFill>
                  <a:schemeClr val="bg2">
                    <a:lumMod val="50000"/>
                  </a:schemeClr>
                </a:solidFill>
                <a:latin typeface="+mn-lt"/>
              </a:rPr>
              <a:t>Detailed instructions on how to insert and customize this </a:t>
            </a:r>
            <a:r>
              <a:rPr lang="en-US" sz="1200" dirty="0" smtClean="0">
                <a:solidFill>
                  <a:schemeClr val="bg2">
                    <a:lumMod val="50000"/>
                  </a:schemeClr>
                </a:solidFill>
                <a:latin typeface="+mn-lt"/>
              </a:rPr>
              <a:t>custom table with </a:t>
            </a:r>
            <a:r>
              <a:rPr lang="en-US" sz="1200" dirty="0">
                <a:solidFill>
                  <a:schemeClr val="bg2">
                    <a:lumMod val="50000"/>
                  </a:schemeClr>
                </a:solidFill>
                <a:latin typeface="+mn-lt"/>
              </a:rPr>
              <a:t>your data can be found in the speaker notes</a:t>
            </a:r>
            <a:r>
              <a:rPr lang="en-US" sz="1200" dirty="0" smtClean="0">
                <a:solidFill>
                  <a:schemeClr val="bg2">
                    <a:lumMod val="50000"/>
                  </a:schemeClr>
                </a:solidFill>
                <a:latin typeface="+mn-lt"/>
              </a:rPr>
              <a:t>. </a:t>
            </a:r>
            <a:r>
              <a:rPr lang="en-US" sz="1200" b="1" dirty="0" smtClean="0">
                <a:solidFill>
                  <a:schemeClr val="bg2">
                    <a:lumMod val="50000"/>
                  </a:schemeClr>
                </a:solidFill>
                <a:latin typeface="+mn-lt"/>
              </a:rPr>
              <a:t>Tip! </a:t>
            </a:r>
            <a:r>
              <a:rPr lang="en-US" sz="1200" dirty="0" smtClean="0">
                <a:solidFill>
                  <a:schemeClr val="bg2">
                    <a:lumMod val="50000"/>
                  </a:schemeClr>
                </a:solidFill>
                <a:latin typeface="+mn-lt"/>
              </a:rPr>
              <a:t>Remember to remove this text box.</a:t>
            </a:r>
            <a:endParaRPr lang="en-US" sz="1200" dirty="0">
              <a:solidFill>
                <a:schemeClr val="bg2">
                  <a:lumMod val="50000"/>
                </a:schemeClr>
              </a:solidFill>
              <a:latin typeface="+mn-lt"/>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pPr lvl="0"/>
            <a:r>
              <a:rPr lang="en-US" dirty="0" smtClean="0"/>
              <a:t>This is a sample quote slide. Type your quotation inside the quotation marks. Click the edge of the quotation marks and drag them into place.</a:t>
            </a:r>
          </a:p>
          <a:p>
            <a:endParaRPr lang="en-US" dirty="0"/>
          </a:p>
        </p:txBody>
      </p:sp>
      <p:sp>
        <p:nvSpPr>
          <p:cNvPr id="7" name="Footer Placeholder 6"/>
          <p:cNvSpPr>
            <a:spLocks noGrp="1"/>
          </p:cNvSpPr>
          <p:nvPr>
            <p:ph type="ftr" sz="quarter" idx="10"/>
          </p:nvPr>
        </p:nvSpPr>
        <p:spPr/>
        <p:txBody>
          <a:bodyPr/>
          <a:lstStyle/>
          <a:p>
            <a:r>
              <a:rPr lang="en-US" smtClean="0"/>
              <a:t>Presentation Identifier Goes Here</a:t>
            </a:r>
            <a:endParaRPr lang="en-US" dirty="0"/>
          </a:p>
        </p:txBody>
      </p:sp>
      <p:sp>
        <p:nvSpPr>
          <p:cNvPr id="4" name="Slide Number Placeholder 3"/>
          <p:cNvSpPr>
            <a:spLocks noGrp="1"/>
          </p:cNvSpPr>
          <p:nvPr>
            <p:ph type="sldNum" sz="quarter" idx="11"/>
          </p:nvPr>
        </p:nvSpPr>
        <p:spPr/>
        <p:txBody>
          <a:bodyPr/>
          <a:lstStyle/>
          <a:p>
            <a:fld id="{29F62691-FC9C-4E2F-9CE1-4D4177CD1763}" type="slidenum">
              <a:rPr lang="en-US" smtClean="0"/>
              <a:pPr/>
              <a:t>32</a:t>
            </a:fld>
            <a:endParaRPr lang="en-US"/>
          </a:p>
        </p:txBody>
      </p:sp>
      <p:sp>
        <p:nvSpPr>
          <p:cNvPr id="14" name="Text Placeholder 13"/>
          <p:cNvSpPr>
            <a:spLocks noGrp="1"/>
          </p:cNvSpPr>
          <p:nvPr>
            <p:ph type="body" sz="quarter" idx="16"/>
          </p:nvPr>
        </p:nvSpPr>
        <p:spPr/>
        <p:txBody>
          <a:bodyPr/>
          <a:lstStyle/>
          <a:p>
            <a:endParaRPr lang="en-US"/>
          </a:p>
        </p:txBody>
      </p:sp>
      <p:sp>
        <p:nvSpPr>
          <p:cNvPr id="17" name="Text Placeholder 16"/>
          <p:cNvSpPr>
            <a:spLocks noGrp="1"/>
          </p:cNvSpPr>
          <p:nvPr>
            <p:ph type="body" sz="quarter" idx="18"/>
          </p:nvPr>
        </p:nvSpPr>
        <p:spPr/>
        <p:txBody>
          <a:bodyPr/>
          <a:lstStyle/>
          <a:p>
            <a:endParaRPr lang="en-US" dirty="0"/>
          </a:p>
        </p:txBody>
      </p:sp>
      <p:sp>
        <p:nvSpPr>
          <p:cNvPr id="2" name="Text Placeholder 1"/>
          <p:cNvSpPr>
            <a:spLocks noGrp="1"/>
          </p:cNvSpPr>
          <p:nvPr>
            <p:ph type="body" sz="quarter" idx="15"/>
          </p:nvPr>
        </p:nvSpPr>
        <p:spPr/>
        <p:txBody>
          <a:bodyPr/>
          <a:lstStyle/>
          <a:p>
            <a:pPr lvl="0"/>
            <a:r>
              <a:rPr lang="en-US" smtClean="0"/>
              <a:t>Name of Person Quoted,</a:t>
            </a:r>
            <a:br>
              <a:rPr lang="en-US" smtClean="0"/>
            </a:br>
            <a:r>
              <a:rPr lang="en-US" smtClean="0"/>
              <a:t>XYZ Company</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93750" y="4191000"/>
            <a:ext cx="3221292" cy="914400"/>
          </a:xfrm>
        </p:spPr>
        <p:txBody>
          <a:bodyPr/>
          <a:lstStyle/>
          <a:p>
            <a:pPr lvl="0"/>
            <a:r>
              <a:rPr lang="en-US" smtClean="0"/>
              <a:t>Name of Person Quoted,</a:t>
            </a:r>
            <a:br>
              <a:rPr lang="en-US" smtClean="0"/>
            </a:br>
            <a:r>
              <a:rPr lang="en-US" smtClean="0"/>
              <a:t>XYZ Company</a:t>
            </a:r>
            <a:endParaRPr lang="en-US" dirty="0"/>
          </a:p>
        </p:txBody>
      </p:sp>
      <p:sp>
        <p:nvSpPr>
          <p:cNvPr id="3" name="Text Placeholder 2"/>
          <p:cNvSpPr>
            <a:spLocks noGrp="1"/>
          </p:cNvSpPr>
          <p:nvPr>
            <p:ph type="body" sz="quarter" idx="14"/>
          </p:nvPr>
        </p:nvSpPr>
        <p:spPr>
          <a:xfrm>
            <a:off x="4152901" y="1162050"/>
            <a:ext cx="4192588" cy="3886200"/>
          </a:xfrm>
        </p:spPr>
        <p:txBody>
          <a:bodyPr/>
          <a:lstStyle/>
          <a:p>
            <a:pPr lvl="0"/>
            <a:r>
              <a:rPr lang="en-US" smtClean="0"/>
              <a:t>This is a sample quote slide with photo. Type your quotation inside the quotation marks. Click the edge of the quotation marks and drag them into place.</a:t>
            </a:r>
          </a:p>
          <a:p>
            <a:endParaRPr lang="en-US" dirty="0"/>
          </a:p>
        </p:txBody>
      </p:sp>
      <p:sp>
        <p:nvSpPr>
          <p:cNvPr id="8" name="Footer Placeholder 7"/>
          <p:cNvSpPr>
            <a:spLocks noGrp="1"/>
          </p:cNvSpPr>
          <p:nvPr>
            <p:ph type="ftr" sz="quarter" idx="10"/>
          </p:nvPr>
        </p:nvSpPr>
        <p:spPr/>
        <p:txBody>
          <a:bodyPr/>
          <a:lstStyle/>
          <a:p>
            <a:r>
              <a:rPr lang="en-US" smtClean="0"/>
              <a:t>Presentation Identifier Goes Here</a:t>
            </a:r>
            <a:endParaRPr lang="en-US" dirty="0"/>
          </a:p>
        </p:txBody>
      </p:sp>
      <p:sp>
        <p:nvSpPr>
          <p:cNvPr id="4" name="Slide Number Placeholder 3"/>
          <p:cNvSpPr>
            <a:spLocks noGrp="1"/>
          </p:cNvSpPr>
          <p:nvPr>
            <p:ph type="sldNum" sz="quarter" idx="11"/>
          </p:nvPr>
        </p:nvSpPr>
        <p:spPr/>
        <p:txBody>
          <a:bodyPr/>
          <a:lstStyle/>
          <a:p>
            <a:fld id="{29F62691-FC9C-4E2F-9CE1-4D4177CD1763}" type="slidenum">
              <a:rPr lang="en-US" smtClean="0"/>
              <a:pPr/>
              <a:t>33</a:t>
            </a:fld>
            <a:endParaRPr lang="en-US"/>
          </a:p>
        </p:txBody>
      </p:sp>
      <p:sp>
        <p:nvSpPr>
          <p:cNvPr id="13" name="Picture Placeholder 12"/>
          <p:cNvSpPr>
            <a:spLocks noGrp="1"/>
          </p:cNvSpPr>
          <p:nvPr>
            <p:ph type="pic" sz="quarter" idx="16"/>
          </p:nvPr>
        </p:nvSpPr>
        <p:spPr>
          <a:xfrm>
            <a:off x="793750" y="1371600"/>
            <a:ext cx="2290482" cy="2667000"/>
          </a:xfrm>
          <a:ln w="19050"/>
        </p:spPr>
      </p:sp>
      <p:sp>
        <p:nvSpPr>
          <p:cNvPr id="14" name="Text Placeholder 13"/>
          <p:cNvSpPr>
            <a:spLocks noGrp="1"/>
          </p:cNvSpPr>
          <p:nvPr>
            <p:ph type="body" sz="quarter" idx="17"/>
          </p:nvPr>
        </p:nvSpPr>
        <p:spPr/>
        <p:txBody>
          <a:bodyPr/>
          <a:lstStyle/>
          <a:p>
            <a:endParaRPr lang="en-US"/>
          </a:p>
        </p:txBody>
      </p:sp>
      <p:sp>
        <p:nvSpPr>
          <p:cNvPr id="15" name="Text Placeholder 14"/>
          <p:cNvSpPr>
            <a:spLocks noGrp="1"/>
          </p:cNvSpPr>
          <p:nvPr>
            <p:ph type="body" sz="quarter" idx="18"/>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AutoShape 6"/>
          <p:cNvCxnSpPr>
            <a:cxnSpLocks noChangeShapeType="1"/>
            <a:stCxn id="6" idx="2"/>
            <a:endCxn id="7" idx="0"/>
          </p:cNvCxnSpPr>
          <p:nvPr/>
        </p:nvCxnSpPr>
        <p:spPr bwMode="gray">
          <a:xfrm rot="5400000">
            <a:off x="3723185" y="1642099"/>
            <a:ext cx="508595" cy="1033462"/>
          </a:xfrm>
          <a:prstGeom prst="bentConnector3">
            <a:avLst>
              <a:gd name="adj1" fmla="val 50000"/>
            </a:avLst>
          </a:prstGeom>
          <a:noFill/>
          <a:ln w="19050">
            <a:solidFill>
              <a:srgbClr val="808080"/>
            </a:solidFill>
            <a:miter lim="800000"/>
            <a:headEnd/>
            <a:tailEnd/>
          </a:ln>
          <a:effectLst/>
        </p:spPr>
      </p:cxnSp>
      <p:cxnSp>
        <p:nvCxnSpPr>
          <p:cNvPr id="10" name="AutoShape 7"/>
          <p:cNvCxnSpPr>
            <a:cxnSpLocks noChangeShapeType="1"/>
            <a:stCxn id="6" idx="2"/>
            <a:endCxn id="8" idx="0"/>
          </p:cNvCxnSpPr>
          <p:nvPr/>
        </p:nvCxnSpPr>
        <p:spPr bwMode="gray">
          <a:xfrm rot="16200000" flipH="1">
            <a:off x="4775697" y="1623048"/>
            <a:ext cx="508595" cy="1071563"/>
          </a:xfrm>
          <a:prstGeom prst="bentConnector3">
            <a:avLst>
              <a:gd name="adj1" fmla="val 50000"/>
            </a:avLst>
          </a:prstGeom>
          <a:noFill/>
          <a:ln w="19050">
            <a:solidFill>
              <a:srgbClr val="808080"/>
            </a:solidFill>
            <a:miter lim="800000"/>
            <a:headEnd/>
            <a:tailEnd/>
          </a:ln>
          <a:effectLst/>
        </p:spPr>
      </p:cxnSp>
      <p:cxnSp>
        <p:nvCxnSpPr>
          <p:cNvPr id="11" name="AutoShape 8"/>
          <p:cNvCxnSpPr>
            <a:cxnSpLocks noChangeShapeType="1"/>
            <a:stCxn id="7" idx="2"/>
            <a:endCxn id="13" idx="0"/>
          </p:cNvCxnSpPr>
          <p:nvPr/>
        </p:nvCxnSpPr>
        <p:spPr bwMode="gray">
          <a:xfrm rot="5400000">
            <a:off x="2190750" y="2016253"/>
            <a:ext cx="330200" cy="2209800"/>
          </a:xfrm>
          <a:prstGeom prst="bentConnector3">
            <a:avLst>
              <a:gd name="adj1" fmla="val 50000"/>
            </a:avLst>
          </a:prstGeom>
          <a:noFill/>
          <a:ln w="19050">
            <a:solidFill>
              <a:srgbClr val="808080"/>
            </a:solidFill>
            <a:miter lim="800000"/>
            <a:headEnd/>
            <a:tailEnd/>
          </a:ln>
          <a:effectLst/>
        </p:spPr>
      </p:cxnSp>
      <p:cxnSp>
        <p:nvCxnSpPr>
          <p:cNvPr id="12" name="AutoShape 9"/>
          <p:cNvCxnSpPr>
            <a:cxnSpLocks noChangeShapeType="1"/>
            <a:stCxn id="8" idx="2"/>
            <a:endCxn id="34" idx="0"/>
          </p:cNvCxnSpPr>
          <p:nvPr/>
        </p:nvCxnSpPr>
        <p:spPr bwMode="gray">
          <a:xfrm rot="16200000" flipH="1">
            <a:off x="6547537" y="1961592"/>
            <a:ext cx="355600" cy="2319122"/>
          </a:xfrm>
          <a:prstGeom prst="bentConnector3">
            <a:avLst>
              <a:gd name="adj1" fmla="val 50000"/>
            </a:avLst>
          </a:prstGeom>
          <a:noFill/>
          <a:ln w="19050">
            <a:solidFill>
              <a:srgbClr val="808080"/>
            </a:solidFill>
            <a:miter lim="800000"/>
            <a:headEnd/>
            <a:tailEnd/>
          </a:ln>
          <a:effectLst/>
        </p:spPr>
      </p:cxnSp>
      <p:cxnSp>
        <p:nvCxnSpPr>
          <p:cNvPr id="17" name="AutoShape 14"/>
          <p:cNvCxnSpPr>
            <a:cxnSpLocks noChangeShapeType="1"/>
            <a:stCxn id="13" idx="2"/>
            <a:endCxn id="14" idx="0"/>
          </p:cNvCxnSpPr>
          <p:nvPr/>
        </p:nvCxnSpPr>
        <p:spPr bwMode="gray">
          <a:xfrm>
            <a:off x="1250951" y="3829178"/>
            <a:ext cx="0" cy="147252"/>
          </a:xfrm>
          <a:prstGeom prst="straightConnector1">
            <a:avLst/>
          </a:prstGeom>
          <a:noFill/>
          <a:ln w="19050">
            <a:solidFill>
              <a:srgbClr val="808080"/>
            </a:solidFill>
            <a:round/>
            <a:headEnd/>
            <a:tailEnd/>
          </a:ln>
          <a:effectLst/>
        </p:spPr>
      </p:cxnSp>
      <p:cxnSp>
        <p:nvCxnSpPr>
          <p:cNvPr id="18" name="AutoShape 15"/>
          <p:cNvCxnSpPr>
            <a:cxnSpLocks noChangeShapeType="1"/>
            <a:stCxn id="14" idx="2"/>
            <a:endCxn id="15" idx="0"/>
          </p:cNvCxnSpPr>
          <p:nvPr/>
        </p:nvCxnSpPr>
        <p:spPr bwMode="gray">
          <a:xfrm>
            <a:off x="1250951" y="4506655"/>
            <a:ext cx="0" cy="147252"/>
          </a:xfrm>
          <a:prstGeom prst="straightConnector1">
            <a:avLst/>
          </a:prstGeom>
          <a:noFill/>
          <a:ln w="19050">
            <a:solidFill>
              <a:srgbClr val="808080"/>
            </a:solidFill>
            <a:round/>
            <a:headEnd/>
            <a:tailEnd/>
          </a:ln>
          <a:effectLst/>
        </p:spPr>
      </p:cxnSp>
      <p:cxnSp>
        <p:nvCxnSpPr>
          <p:cNvPr id="19" name="AutoShape 16"/>
          <p:cNvCxnSpPr>
            <a:cxnSpLocks noChangeShapeType="1"/>
            <a:stCxn id="15" idx="2"/>
            <a:endCxn id="16" idx="0"/>
          </p:cNvCxnSpPr>
          <p:nvPr/>
        </p:nvCxnSpPr>
        <p:spPr bwMode="gray">
          <a:xfrm>
            <a:off x="1250951" y="5184132"/>
            <a:ext cx="0" cy="147252"/>
          </a:xfrm>
          <a:prstGeom prst="straightConnector1">
            <a:avLst/>
          </a:prstGeom>
          <a:noFill/>
          <a:ln w="19050">
            <a:solidFill>
              <a:srgbClr val="808080"/>
            </a:solidFill>
            <a:round/>
            <a:headEnd/>
            <a:tailEnd/>
          </a:ln>
          <a:effectLst/>
        </p:spPr>
      </p:cxnSp>
      <p:cxnSp>
        <p:nvCxnSpPr>
          <p:cNvPr id="24" name="AutoShape 21"/>
          <p:cNvCxnSpPr>
            <a:cxnSpLocks noChangeShapeType="1"/>
            <a:stCxn id="20" idx="2"/>
            <a:endCxn id="21" idx="0"/>
          </p:cNvCxnSpPr>
          <p:nvPr/>
        </p:nvCxnSpPr>
        <p:spPr bwMode="gray">
          <a:xfrm>
            <a:off x="3238501" y="3829178"/>
            <a:ext cx="0" cy="147252"/>
          </a:xfrm>
          <a:prstGeom prst="straightConnector1">
            <a:avLst/>
          </a:prstGeom>
          <a:noFill/>
          <a:ln w="19050">
            <a:solidFill>
              <a:srgbClr val="808080"/>
            </a:solidFill>
            <a:round/>
            <a:headEnd/>
            <a:tailEnd/>
          </a:ln>
          <a:effectLst/>
        </p:spPr>
      </p:cxnSp>
      <p:cxnSp>
        <p:nvCxnSpPr>
          <p:cNvPr id="25" name="AutoShape 22"/>
          <p:cNvCxnSpPr>
            <a:cxnSpLocks noChangeShapeType="1"/>
            <a:stCxn id="21" idx="2"/>
            <a:endCxn id="22" idx="0"/>
          </p:cNvCxnSpPr>
          <p:nvPr/>
        </p:nvCxnSpPr>
        <p:spPr bwMode="gray">
          <a:xfrm>
            <a:off x="3238501" y="4506655"/>
            <a:ext cx="0" cy="147252"/>
          </a:xfrm>
          <a:prstGeom prst="straightConnector1">
            <a:avLst/>
          </a:prstGeom>
          <a:noFill/>
          <a:ln w="19050">
            <a:solidFill>
              <a:srgbClr val="808080"/>
            </a:solidFill>
            <a:round/>
            <a:headEnd/>
            <a:tailEnd/>
          </a:ln>
          <a:effectLst/>
        </p:spPr>
      </p:cxnSp>
      <p:cxnSp>
        <p:nvCxnSpPr>
          <p:cNvPr id="26" name="AutoShape 23"/>
          <p:cNvCxnSpPr>
            <a:cxnSpLocks noChangeShapeType="1"/>
            <a:stCxn id="22" idx="2"/>
            <a:endCxn id="23" idx="0"/>
          </p:cNvCxnSpPr>
          <p:nvPr/>
        </p:nvCxnSpPr>
        <p:spPr bwMode="gray">
          <a:xfrm>
            <a:off x="3238501" y="5184132"/>
            <a:ext cx="0" cy="147252"/>
          </a:xfrm>
          <a:prstGeom prst="straightConnector1">
            <a:avLst/>
          </a:prstGeom>
          <a:noFill/>
          <a:ln w="19050">
            <a:solidFill>
              <a:srgbClr val="808080"/>
            </a:solidFill>
            <a:round/>
            <a:headEnd/>
            <a:tailEnd/>
          </a:ln>
          <a:effectLst/>
        </p:spPr>
      </p:cxnSp>
      <p:cxnSp>
        <p:nvCxnSpPr>
          <p:cNvPr id="31" name="AutoShape 28"/>
          <p:cNvCxnSpPr>
            <a:cxnSpLocks noChangeShapeType="1"/>
            <a:stCxn id="27" idx="2"/>
            <a:endCxn id="28" idx="0"/>
          </p:cNvCxnSpPr>
          <p:nvPr/>
        </p:nvCxnSpPr>
        <p:spPr bwMode="gray">
          <a:xfrm>
            <a:off x="5920174" y="3829178"/>
            <a:ext cx="0" cy="147252"/>
          </a:xfrm>
          <a:prstGeom prst="straightConnector1">
            <a:avLst/>
          </a:prstGeom>
          <a:noFill/>
          <a:ln w="19050">
            <a:solidFill>
              <a:srgbClr val="808080"/>
            </a:solidFill>
            <a:round/>
            <a:headEnd/>
            <a:tailEnd/>
          </a:ln>
          <a:effectLst/>
        </p:spPr>
      </p:cxnSp>
      <p:cxnSp>
        <p:nvCxnSpPr>
          <p:cNvPr id="32" name="AutoShape 29"/>
          <p:cNvCxnSpPr>
            <a:cxnSpLocks noChangeShapeType="1"/>
            <a:stCxn id="28" idx="2"/>
            <a:endCxn id="29" idx="0"/>
          </p:cNvCxnSpPr>
          <p:nvPr/>
        </p:nvCxnSpPr>
        <p:spPr bwMode="gray">
          <a:xfrm>
            <a:off x="5920174" y="4506655"/>
            <a:ext cx="0" cy="147252"/>
          </a:xfrm>
          <a:prstGeom prst="straightConnector1">
            <a:avLst/>
          </a:prstGeom>
          <a:noFill/>
          <a:ln w="19050">
            <a:solidFill>
              <a:srgbClr val="808080"/>
            </a:solidFill>
            <a:round/>
            <a:headEnd/>
            <a:tailEnd/>
          </a:ln>
          <a:effectLst/>
        </p:spPr>
      </p:cxnSp>
      <p:cxnSp>
        <p:nvCxnSpPr>
          <p:cNvPr id="33" name="AutoShape 30"/>
          <p:cNvCxnSpPr>
            <a:cxnSpLocks noChangeShapeType="1"/>
            <a:stCxn id="29" idx="2"/>
            <a:endCxn id="30" idx="0"/>
          </p:cNvCxnSpPr>
          <p:nvPr/>
        </p:nvCxnSpPr>
        <p:spPr bwMode="gray">
          <a:xfrm>
            <a:off x="5920174" y="5184132"/>
            <a:ext cx="0" cy="147252"/>
          </a:xfrm>
          <a:prstGeom prst="straightConnector1">
            <a:avLst/>
          </a:prstGeom>
          <a:noFill/>
          <a:ln w="19050">
            <a:solidFill>
              <a:srgbClr val="808080"/>
            </a:solidFill>
            <a:round/>
            <a:headEnd/>
            <a:tailEnd/>
          </a:ln>
          <a:effectLst/>
        </p:spPr>
      </p:cxnSp>
      <p:cxnSp>
        <p:nvCxnSpPr>
          <p:cNvPr id="38" name="AutoShape 35"/>
          <p:cNvCxnSpPr>
            <a:cxnSpLocks noChangeShapeType="1"/>
            <a:stCxn id="34" idx="2"/>
            <a:endCxn id="35" idx="0"/>
          </p:cNvCxnSpPr>
          <p:nvPr/>
        </p:nvCxnSpPr>
        <p:spPr bwMode="gray">
          <a:xfrm>
            <a:off x="7884898" y="3829178"/>
            <a:ext cx="0" cy="147252"/>
          </a:xfrm>
          <a:prstGeom prst="straightConnector1">
            <a:avLst/>
          </a:prstGeom>
          <a:noFill/>
          <a:ln w="19050">
            <a:solidFill>
              <a:srgbClr val="808080"/>
            </a:solidFill>
            <a:round/>
            <a:headEnd/>
            <a:tailEnd/>
          </a:ln>
          <a:effectLst/>
        </p:spPr>
      </p:cxnSp>
      <p:cxnSp>
        <p:nvCxnSpPr>
          <p:cNvPr id="39" name="AutoShape 36"/>
          <p:cNvCxnSpPr>
            <a:cxnSpLocks noChangeShapeType="1"/>
            <a:stCxn id="35" idx="2"/>
            <a:endCxn id="36" idx="0"/>
          </p:cNvCxnSpPr>
          <p:nvPr/>
        </p:nvCxnSpPr>
        <p:spPr bwMode="gray">
          <a:xfrm>
            <a:off x="7884898" y="4506655"/>
            <a:ext cx="0" cy="147252"/>
          </a:xfrm>
          <a:prstGeom prst="straightConnector1">
            <a:avLst/>
          </a:prstGeom>
          <a:noFill/>
          <a:ln w="19050">
            <a:solidFill>
              <a:srgbClr val="808080"/>
            </a:solidFill>
            <a:round/>
            <a:headEnd/>
            <a:tailEnd/>
          </a:ln>
          <a:effectLst/>
        </p:spPr>
      </p:cxnSp>
      <p:cxnSp>
        <p:nvCxnSpPr>
          <p:cNvPr id="40" name="AutoShape 37"/>
          <p:cNvCxnSpPr>
            <a:cxnSpLocks noChangeShapeType="1"/>
            <a:stCxn id="36" idx="2"/>
            <a:endCxn id="37" idx="0"/>
          </p:cNvCxnSpPr>
          <p:nvPr/>
        </p:nvCxnSpPr>
        <p:spPr bwMode="gray">
          <a:xfrm>
            <a:off x="7884898" y="5184132"/>
            <a:ext cx="0" cy="147252"/>
          </a:xfrm>
          <a:prstGeom prst="straightConnector1">
            <a:avLst/>
          </a:prstGeom>
          <a:noFill/>
          <a:ln w="19050">
            <a:solidFill>
              <a:srgbClr val="808080"/>
            </a:solidFill>
            <a:round/>
            <a:headEnd/>
            <a:tailEnd/>
          </a:ln>
          <a:effectLst/>
        </p:spPr>
      </p:cxnSp>
      <p:cxnSp>
        <p:nvCxnSpPr>
          <p:cNvPr id="41" name="AutoShape 38"/>
          <p:cNvCxnSpPr>
            <a:cxnSpLocks noChangeShapeType="1"/>
            <a:stCxn id="20" idx="0"/>
            <a:endCxn id="7" idx="2"/>
          </p:cNvCxnSpPr>
          <p:nvPr/>
        </p:nvCxnSpPr>
        <p:spPr bwMode="gray">
          <a:xfrm rot="16200000">
            <a:off x="3184525" y="3010028"/>
            <a:ext cx="330200" cy="222250"/>
          </a:xfrm>
          <a:prstGeom prst="bentConnector3">
            <a:avLst>
              <a:gd name="adj1" fmla="val 50000"/>
            </a:avLst>
          </a:prstGeom>
          <a:noFill/>
          <a:ln w="19050">
            <a:solidFill>
              <a:srgbClr val="808080"/>
            </a:solidFill>
            <a:miter lim="800000"/>
            <a:headEnd/>
            <a:tailEnd/>
          </a:ln>
          <a:effectLst/>
        </p:spPr>
      </p:cxnSp>
      <p:cxnSp>
        <p:nvCxnSpPr>
          <p:cNvPr id="43" name="AutoShape 39"/>
          <p:cNvCxnSpPr>
            <a:cxnSpLocks noChangeShapeType="1"/>
            <a:stCxn id="27" idx="0"/>
            <a:endCxn id="8" idx="2"/>
          </p:cNvCxnSpPr>
          <p:nvPr/>
        </p:nvCxnSpPr>
        <p:spPr bwMode="gray">
          <a:xfrm rot="16200000" flipV="1">
            <a:off x="5565175" y="2943954"/>
            <a:ext cx="355600" cy="354398"/>
          </a:xfrm>
          <a:prstGeom prst="bentConnector3">
            <a:avLst>
              <a:gd name="adj1" fmla="val 50000"/>
            </a:avLst>
          </a:prstGeom>
          <a:noFill/>
          <a:ln w="19050">
            <a:solidFill>
              <a:srgbClr val="808080"/>
            </a:solidFill>
            <a:miter lim="800000"/>
            <a:headEnd/>
            <a:tailEnd/>
          </a:ln>
          <a:effectLst/>
        </p:spPr>
      </p:cxnSp>
      <p:sp>
        <p:nvSpPr>
          <p:cNvPr id="27651" name="Rectangle 2"/>
          <p:cNvSpPr>
            <a:spLocks noGrp="1" noChangeArrowheads="1"/>
          </p:cNvSpPr>
          <p:nvPr>
            <p:ph type="title"/>
          </p:nvPr>
        </p:nvSpPr>
        <p:spPr/>
        <p:txBody>
          <a:bodyPr/>
          <a:lstStyle/>
          <a:p>
            <a:r>
              <a:rPr lang="en-US" dirty="0" smtClean="0"/>
              <a:t>Sample Organizational Chart</a:t>
            </a:r>
          </a:p>
        </p:txBody>
      </p:sp>
      <p:sp>
        <p:nvSpPr>
          <p:cNvPr id="5" name="Footer Placeholder 4"/>
          <p:cNvSpPr>
            <a:spLocks noGrp="1"/>
          </p:cNvSpPr>
          <p:nvPr>
            <p:ph type="ftr" sz="quarter" idx="10"/>
          </p:nvPr>
        </p:nvSpPr>
        <p:spPr/>
        <p:txBody>
          <a:bodyPr/>
          <a:lstStyle/>
          <a:p>
            <a:r>
              <a:rPr lang="en-US" smtClean="0"/>
              <a:t>Presentation Identifier Goes Here</a:t>
            </a:r>
            <a:endParaRPr lang="en-US"/>
          </a:p>
        </p:txBody>
      </p:sp>
      <p:sp>
        <p:nvSpPr>
          <p:cNvPr id="27650" name="Slide Number Placeholder 3"/>
          <p:cNvSpPr>
            <a:spLocks noGrp="1"/>
          </p:cNvSpPr>
          <p:nvPr>
            <p:ph type="sldNum" sz="quarter" idx="11"/>
          </p:nvPr>
        </p:nvSpPr>
        <p:spPr/>
        <p:txBody>
          <a:bodyPr/>
          <a:lstStyle/>
          <a:p>
            <a:fld id="{D9857C7D-1864-49EF-92BC-C6EBCCF3FF21}" type="slidenum">
              <a:rPr lang="en-US" smtClean="0"/>
              <a:pPr/>
              <a:t>34</a:t>
            </a:fld>
            <a:endParaRPr lang="en-US" smtClean="0"/>
          </a:p>
        </p:txBody>
      </p:sp>
      <p:sp>
        <p:nvSpPr>
          <p:cNvPr id="6" name="AutoShape 3"/>
          <p:cNvSpPr>
            <a:spLocks noChangeArrowheads="1"/>
          </p:cNvSpPr>
          <p:nvPr/>
        </p:nvSpPr>
        <p:spPr bwMode="gray">
          <a:xfrm>
            <a:off x="3622675" y="1374308"/>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dirty="0">
                <a:solidFill>
                  <a:srgbClr val="FFFFFF"/>
                </a:solidFill>
                <a:latin typeface="+mn-lt"/>
                <a:cs typeface="Arial" charset="0"/>
              </a:rPr>
              <a:t>Name</a:t>
            </a:r>
          </a:p>
          <a:p>
            <a:r>
              <a:rPr lang="en-US" sz="1200" dirty="0">
                <a:solidFill>
                  <a:srgbClr val="FFFFFF"/>
                </a:solidFill>
                <a:latin typeface="+mn-lt"/>
                <a:cs typeface="Arial" charset="0"/>
              </a:rPr>
              <a:t>Title</a:t>
            </a:r>
            <a:endParaRPr lang="en-US" sz="2800" dirty="0">
              <a:solidFill>
                <a:srgbClr val="FFFFFF"/>
              </a:solidFill>
              <a:latin typeface="+mn-lt"/>
              <a:cs typeface="Arial" charset="0"/>
            </a:endParaRPr>
          </a:p>
        </p:txBody>
      </p:sp>
      <p:sp>
        <p:nvSpPr>
          <p:cNvPr id="7" name="AutoShape 4"/>
          <p:cNvSpPr>
            <a:spLocks noChangeArrowheads="1"/>
          </p:cNvSpPr>
          <p:nvPr/>
        </p:nvSpPr>
        <p:spPr bwMode="gray">
          <a:xfrm>
            <a:off x="2589213" y="2413128"/>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8" name="AutoShape 5"/>
          <p:cNvSpPr>
            <a:spLocks noChangeArrowheads="1"/>
          </p:cNvSpPr>
          <p:nvPr/>
        </p:nvSpPr>
        <p:spPr bwMode="gray">
          <a:xfrm>
            <a:off x="4694238" y="2413128"/>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13" name="AutoShape 10"/>
          <p:cNvSpPr>
            <a:spLocks noChangeArrowheads="1"/>
          </p:cNvSpPr>
          <p:nvPr/>
        </p:nvSpPr>
        <p:spPr bwMode="gray">
          <a:xfrm>
            <a:off x="379413" y="3298953"/>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14" name="AutoShape 11"/>
          <p:cNvSpPr>
            <a:spLocks noChangeArrowheads="1"/>
          </p:cNvSpPr>
          <p:nvPr/>
        </p:nvSpPr>
        <p:spPr bwMode="gray">
          <a:xfrm>
            <a:off x="379413" y="3976430"/>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15" name="AutoShape 12"/>
          <p:cNvSpPr>
            <a:spLocks noChangeArrowheads="1"/>
          </p:cNvSpPr>
          <p:nvPr/>
        </p:nvSpPr>
        <p:spPr bwMode="gray">
          <a:xfrm>
            <a:off x="379413" y="4653907"/>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16" name="AutoShape 13"/>
          <p:cNvSpPr>
            <a:spLocks noChangeArrowheads="1"/>
          </p:cNvSpPr>
          <p:nvPr/>
        </p:nvSpPr>
        <p:spPr bwMode="gray">
          <a:xfrm>
            <a:off x="379413" y="5331384"/>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20" name="AutoShape 17"/>
          <p:cNvSpPr>
            <a:spLocks noChangeArrowheads="1"/>
          </p:cNvSpPr>
          <p:nvPr/>
        </p:nvSpPr>
        <p:spPr bwMode="gray">
          <a:xfrm>
            <a:off x="2366963" y="3298953"/>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21" name="AutoShape 18"/>
          <p:cNvSpPr>
            <a:spLocks noChangeArrowheads="1"/>
          </p:cNvSpPr>
          <p:nvPr/>
        </p:nvSpPr>
        <p:spPr bwMode="gray">
          <a:xfrm>
            <a:off x="2366963" y="3976430"/>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22" name="AutoShape 19"/>
          <p:cNvSpPr>
            <a:spLocks noChangeArrowheads="1"/>
          </p:cNvSpPr>
          <p:nvPr/>
        </p:nvSpPr>
        <p:spPr bwMode="gray">
          <a:xfrm>
            <a:off x="2366963" y="4653907"/>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23" name="AutoShape 20"/>
          <p:cNvSpPr>
            <a:spLocks noChangeArrowheads="1"/>
          </p:cNvSpPr>
          <p:nvPr/>
        </p:nvSpPr>
        <p:spPr bwMode="gray">
          <a:xfrm>
            <a:off x="2366963" y="5331384"/>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27" name="AutoShape 24"/>
          <p:cNvSpPr>
            <a:spLocks noChangeArrowheads="1"/>
          </p:cNvSpPr>
          <p:nvPr/>
        </p:nvSpPr>
        <p:spPr bwMode="gray">
          <a:xfrm>
            <a:off x="5048636" y="3298953"/>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28" name="AutoShape 25"/>
          <p:cNvSpPr>
            <a:spLocks noChangeArrowheads="1"/>
          </p:cNvSpPr>
          <p:nvPr/>
        </p:nvSpPr>
        <p:spPr bwMode="gray">
          <a:xfrm>
            <a:off x="5048636" y="3976430"/>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29" name="AutoShape 26"/>
          <p:cNvSpPr>
            <a:spLocks noChangeArrowheads="1"/>
          </p:cNvSpPr>
          <p:nvPr/>
        </p:nvSpPr>
        <p:spPr bwMode="gray">
          <a:xfrm>
            <a:off x="5048636" y="4653907"/>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30" name="AutoShape 27"/>
          <p:cNvSpPr>
            <a:spLocks noChangeArrowheads="1"/>
          </p:cNvSpPr>
          <p:nvPr/>
        </p:nvSpPr>
        <p:spPr bwMode="gray">
          <a:xfrm>
            <a:off x="5048636" y="5331384"/>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34" name="AutoShape 31"/>
          <p:cNvSpPr>
            <a:spLocks noChangeArrowheads="1"/>
          </p:cNvSpPr>
          <p:nvPr/>
        </p:nvSpPr>
        <p:spPr bwMode="gray">
          <a:xfrm>
            <a:off x="7013360" y="3298953"/>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35" name="AutoShape 32"/>
          <p:cNvSpPr>
            <a:spLocks noChangeArrowheads="1"/>
          </p:cNvSpPr>
          <p:nvPr/>
        </p:nvSpPr>
        <p:spPr bwMode="gray">
          <a:xfrm>
            <a:off x="7013360" y="3976430"/>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36" name="AutoShape 33"/>
          <p:cNvSpPr>
            <a:spLocks noChangeArrowheads="1"/>
          </p:cNvSpPr>
          <p:nvPr/>
        </p:nvSpPr>
        <p:spPr bwMode="gray">
          <a:xfrm>
            <a:off x="7013360" y="4653907"/>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
        <p:nvSpPr>
          <p:cNvPr id="37" name="AutoShape 34"/>
          <p:cNvSpPr>
            <a:spLocks noChangeArrowheads="1"/>
          </p:cNvSpPr>
          <p:nvPr/>
        </p:nvSpPr>
        <p:spPr bwMode="gray">
          <a:xfrm>
            <a:off x="7013360" y="5331384"/>
            <a:ext cx="1743075" cy="530225"/>
          </a:xfrm>
          <a:prstGeom prst="roundRect">
            <a:avLst>
              <a:gd name="adj" fmla="val 16667"/>
            </a:avLst>
          </a:prstGeom>
          <a:solidFill>
            <a:srgbClr val="808080"/>
          </a:solidFill>
          <a:ln w="25400" algn="ctr">
            <a:solidFill>
              <a:srgbClr val="808080"/>
            </a:solidFill>
            <a:round/>
            <a:headEnd/>
            <a:tailEnd/>
          </a:ln>
          <a:effectLst/>
          <a:scene3d>
            <a:camera prst="orthographicFront"/>
            <a:lightRig rig="threePt" dir="t"/>
          </a:scene3d>
          <a:sp3d>
            <a:bevelT/>
          </a:sp3d>
        </p:spPr>
        <p:txBody>
          <a:bodyPr tIns="91440" bIns="91440" anchor="ctr"/>
          <a:lstStyle/>
          <a:p>
            <a:r>
              <a:rPr lang="en-US" sz="1200" b="1">
                <a:solidFill>
                  <a:srgbClr val="FFFFFF"/>
                </a:solidFill>
                <a:latin typeface="+mn-lt"/>
                <a:cs typeface="Arial" charset="0"/>
              </a:rPr>
              <a:t>Name</a:t>
            </a:r>
          </a:p>
          <a:p>
            <a:r>
              <a:rPr lang="en-US" sz="1200">
                <a:solidFill>
                  <a:srgbClr val="FFFFFF"/>
                </a:solidFill>
                <a:latin typeface="+mn-lt"/>
                <a:cs typeface="Arial" charset="0"/>
              </a:rPr>
              <a:t>Title</a:t>
            </a:r>
            <a:endParaRPr lang="en-US" sz="2800">
              <a:solidFill>
                <a:srgbClr val="FFFFFF"/>
              </a:solidFill>
              <a:latin typeface="+mn-lt"/>
              <a:cs typeface="Arial"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smtClean="0"/>
              <a:t>Sample Agenda</a:t>
            </a:r>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35</a:t>
            </a:fld>
            <a:endParaRPr lang="en-US" smtClean="0"/>
          </a:p>
        </p:txBody>
      </p:sp>
      <p:sp>
        <p:nvSpPr>
          <p:cNvPr id="28689" name="Rectangle 4"/>
          <p:cNvSpPr>
            <a:spLocks noChangeArrowheads="1"/>
          </p:cNvSpPr>
          <p:nvPr/>
        </p:nvSpPr>
        <p:spPr bwMode="gray">
          <a:xfrm>
            <a:off x="1268609" y="13716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cs typeface="Calibri" pitchFamily="34" charset="0"/>
              </a:rPr>
              <a:t>Text here  </a:t>
            </a:r>
          </a:p>
        </p:txBody>
      </p:sp>
      <p:sp>
        <p:nvSpPr>
          <p:cNvPr id="167941" name="Oval 5"/>
          <p:cNvSpPr>
            <a:spLocks noChangeArrowheads="1"/>
          </p:cNvSpPr>
          <p:nvPr/>
        </p:nvSpPr>
        <p:spPr bwMode="gray">
          <a:xfrm>
            <a:off x="980653" y="14810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2281237"/>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rPr>
              <a:t>Text here  </a:t>
            </a:r>
          </a:p>
        </p:txBody>
      </p:sp>
      <p:sp>
        <p:nvSpPr>
          <p:cNvPr id="167944" name="Oval 8"/>
          <p:cNvSpPr>
            <a:spLocks noChangeArrowheads="1"/>
          </p:cNvSpPr>
          <p:nvPr/>
        </p:nvSpPr>
        <p:spPr bwMode="gray">
          <a:xfrm>
            <a:off x="980653" y="2390679"/>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5" name="Rectangle 10"/>
          <p:cNvSpPr>
            <a:spLocks noChangeArrowheads="1"/>
          </p:cNvSpPr>
          <p:nvPr/>
        </p:nvSpPr>
        <p:spPr bwMode="gray">
          <a:xfrm>
            <a:off x="1268609" y="3181350"/>
            <a:ext cx="6894739" cy="78740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rPr>
              <a:t>Text here  </a:t>
            </a:r>
          </a:p>
        </p:txBody>
      </p:sp>
      <p:sp>
        <p:nvSpPr>
          <p:cNvPr id="167947" name="Oval 11"/>
          <p:cNvSpPr>
            <a:spLocks noChangeArrowheads="1"/>
          </p:cNvSpPr>
          <p:nvPr/>
        </p:nvSpPr>
        <p:spPr bwMode="gray">
          <a:xfrm>
            <a:off x="980653" y="3291586"/>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3" name="Rectangle 13"/>
          <p:cNvSpPr>
            <a:spLocks noChangeArrowheads="1"/>
          </p:cNvSpPr>
          <p:nvPr/>
        </p:nvSpPr>
        <p:spPr bwMode="gray">
          <a:xfrm>
            <a:off x="1268609" y="4081462"/>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rPr>
              <a:t>Text here  </a:t>
            </a:r>
          </a:p>
        </p:txBody>
      </p:sp>
      <p:sp>
        <p:nvSpPr>
          <p:cNvPr id="167950" name="Oval 14"/>
          <p:cNvSpPr>
            <a:spLocks noChangeArrowheads="1"/>
          </p:cNvSpPr>
          <p:nvPr/>
        </p:nvSpPr>
        <p:spPr bwMode="gray">
          <a:xfrm>
            <a:off x="980653" y="419090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28681" name="Rectangle 16"/>
          <p:cNvSpPr>
            <a:spLocks noChangeArrowheads="1"/>
          </p:cNvSpPr>
          <p:nvPr/>
        </p:nvSpPr>
        <p:spPr bwMode="gray">
          <a:xfrm>
            <a:off x="1268609" y="4981574"/>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rPr>
              <a:t>Text here  </a:t>
            </a:r>
          </a:p>
        </p:txBody>
      </p:sp>
      <p:sp>
        <p:nvSpPr>
          <p:cNvPr id="167953" name="Oval 17"/>
          <p:cNvSpPr>
            <a:spLocks noChangeArrowheads="1"/>
          </p:cNvSpPr>
          <p:nvPr/>
        </p:nvSpPr>
        <p:spPr bwMode="gray">
          <a:xfrm>
            <a:off x="980653" y="5091016"/>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smtClean="0"/>
              <a:t>Sample Agenda</a:t>
            </a:r>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36</a:t>
            </a:fld>
            <a:endParaRPr lang="en-US" smtClean="0"/>
          </a:p>
        </p:txBody>
      </p:sp>
      <p:sp>
        <p:nvSpPr>
          <p:cNvPr id="28689" name="Rectangle 4"/>
          <p:cNvSpPr>
            <a:spLocks noChangeArrowheads="1"/>
          </p:cNvSpPr>
          <p:nvPr/>
        </p:nvSpPr>
        <p:spPr bwMode="gray">
          <a:xfrm>
            <a:off x="1238974" y="1219200"/>
            <a:ext cx="6894739" cy="59436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cs typeface="Calibri" pitchFamily="34" charset="0"/>
              </a:rPr>
              <a:t>Text here  </a:t>
            </a:r>
          </a:p>
        </p:txBody>
      </p:sp>
      <p:sp>
        <p:nvSpPr>
          <p:cNvPr id="167941" name="Oval 5"/>
          <p:cNvSpPr>
            <a:spLocks noChangeAspect="1" noChangeArrowheads="1"/>
          </p:cNvSpPr>
          <p:nvPr/>
        </p:nvSpPr>
        <p:spPr bwMode="gray">
          <a:xfrm>
            <a:off x="1010287" y="1306068"/>
            <a:ext cx="420624" cy="420624"/>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sz="2000" b="1" dirty="0">
                <a:solidFill>
                  <a:schemeClr val="accent2"/>
                </a:solidFill>
                <a:latin typeface="Calibri" pitchFamily="34" charset="0"/>
                <a:cs typeface="Calibri" pitchFamily="34" charset="0"/>
              </a:rPr>
              <a:t>1</a:t>
            </a:r>
          </a:p>
        </p:txBody>
      </p:sp>
      <p:sp>
        <p:nvSpPr>
          <p:cNvPr id="25" name="Rectangle 4"/>
          <p:cNvSpPr>
            <a:spLocks noChangeArrowheads="1"/>
          </p:cNvSpPr>
          <p:nvPr/>
        </p:nvSpPr>
        <p:spPr bwMode="gray">
          <a:xfrm>
            <a:off x="1238974" y="1917700"/>
            <a:ext cx="6894739" cy="59436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cs typeface="Calibri" pitchFamily="34" charset="0"/>
              </a:rPr>
              <a:t>Text here  </a:t>
            </a:r>
          </a:p>
        </p:txBody>
      </p:sp>
      <p:sp>
        <p:nvSpPr>
          <p:cNvPr id="26" name="Rectangle 4"/>
          <p:cNvSpPr>
            <a:spLocks noChangeArrowheads="1"/>
          </p:cNvSpPr>
          <p:nvPr/>
        </p:nvSpPr>
        <p:spPr bwMode="gray">
          <a:xfrm>
            <a:off x="1238974" y="2616200"/>
            <a:ext cx="6894739" cy="59436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cs typeface="Calibri" pitchFamily="34" charset="0"/>
              </a:rPr>
              <a:t>Text here  </a:t>
            </a:r>
          </a:p>
        </p:txBody>
      </p:sp>
      <p:sp>
        <p:nvSpPr>
          <p:cNvPr id="27" name="Rectangle 4"/>
          <p:cNvSpPr>
            <a:spLocks noChangeArrowheads="1"/>
          </p:cNvSpPr>
          <p:nvPr/>
        </p:nvSpPr>
        <p:spPr bwMode="gray">
          <a:xfrm>
            <a:off x="1238974" y="3314700"/>
            <a:ext cx="6894739" cy="59436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cs typeface="Calibri" pitchFamily="34" charset="0"/>
              </a:rPr>
              <a:t>Text here  </a:t>
            </a:r>
          </a:p>
        </p:txBody>
      </p:sp>
      <p:sp>
        <p:nvSpPr>
          <p:cNvPr id="28" name="Rectangle 4"/>
          <p:cNvSpPr>
            <a:spLocks noChangeArrowheads="1"/>
          </p:cNvSpPr>
          <p:nvPr/>
        </p:nvSpPr>
        <p:spPr bwMode="gray">
          <a:xfrm>
            <a:off x="1238974" y="4013200"/>
            <a:ext cx="6894739" cy="59436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cs typeface="Calibri" pitchFamily="34" charset="0"/>
              </a:rPr>
              <a:t>Text here  </a:t>
            </a:r>
          </a:p>
        </p:txBody>
      </p:sp>
      <p:sp>
        <p:nvSpPr>
          <p:cNvPr id="29" name="Rectangle 4"/>
          <p:cNvSpPr>
            <a:spLocks noChangeArrowheads="1"/>
          </p:cNvSpPr>
          <p:nvPr/>
        </p:nvSpPr>
        <p:spPr bwMode="gray">
          <a:xfrm>
            <a:off x="1238974" y="4711700"/>
            <a:ext cx="6894739" cy="59436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cs typeface="Calibri" pitchFamily="34" charset="0"/>
              </a:rPr>
              <a:t>Text here  </a:t>
            </a:r>
          </a:p>
        </p:txBody>
      </p:sp>
      <p:sp>
        <p:nvSpPr>
          <p:cNvPr id="30" name="Rectangle 4"/>
          <p:cNvSpPr>
            <a:spLocks noChangeArrowheads="1"/>
          </p:cNvSpPr>
          <p:nvPr/>
        </p:nvSpPr>
        <p:spPr bwMode="gray">
          <a:xfrm>
            <a:off x="1238974" y="5410200"/>
            <a:ext cx="6894739" cy="59436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a:solidFill>
                  <a:srgbClr val="FFFFFF"/>
                </a:solidFill>
                <a:latin typeface="Calibri" pitchFamily="34" charset="0"/>
                <a:cs typeface="Calibri" pitchFamily="34" charset="0"/>
              </a:rPr>
              <a:t>Text here  </a:t>
            </a:r>
          </a:p>
        </p:txBody>
      </p:sp>
      <p:sp>
        <p:nvSpPr>
          <p:cNvPr id="31" name="Oval 5"/>
          <p:cNvSpPr>
            <a:spLocks noChangeAspect="1" noChangeArrowheads="1"/>
          </p:cNvSpPr>
          <p:nvPr/>
        </p:nvSpPr>
        <p:spPr bwMode="gray">
          <a:xfrm>
            <a:off x="1010287" y="2004568"/>
            <a:ext cx="420624" cy="420624"/>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sz="2000" b="1" dirty="0" smtClean="0">
                <a:solidFill>
                  <a:schemeClr val="accent2"/>
                </a:solidFill>
                <a:latin typeface="Calibri" pitchFamily="34" charset="0"/>
                <a:cs typeface="Calibri" pitchFamily="34" charset="0"/>
              </a:rPr>
              <a:t>2</a:t>
            </a:r>
            <a:endParaRPr lang="en-US" sz="2000" b="1" dirty="0">
              <a:solidFill>
                <a:schemeClr val="accent2"/>
              </a:solidFill>
              <a:latin typeface="Calibri" pitchFamily="34" charset="0"/>
              <a:cs typeface="Calibri" pitchFamily="34" charset="0"/>
            </a:endParaRPr>
          </a:p>
        </p:txBody>
      </p:sp>
      <p:sp>
        <p:nvSpPr>
          <p:cNvPr id="32" name="Oval 5"/>
          <p:cNvSpPr>
            <a:spLocks noChangeAspect="1" noChangeArrowheads="1"/>
          </p:cNvSpPr>
          <p:nvPr/>
        </p:nvSpPr>
        <p:spPr bwMode="gray">
          <a:xfrm>
            <a:off x="1010287" y="2703068"/>
            <a:ext cx="420624" cy="420624"/>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sz="2000" b="1" dirty="0" smtClean="0">
                <a:solidFill>
                  <a:schemeClr val="accent2"/>
                </a:solidFill>
                <a:latin typeface="Calibri" pitchFamily="34" charset="0"/>
                <a:cs typeface="Calibri" pitchFamily="34" charset="0"/>
              </a:rPr>
              <a:t>3</a:t>
            </a:r>
            <a:endParaRPr lang="en-US" sz="2000" b="1" dirty="0">
              <a:solidFill>
                <a:schemeClr val="accent2"/>
              </a:solidFill>
              <a:latin typeface="Calibri" pitchFamily="34" charset="0"/>
              <a:cs typeface="Calibri" pitchFamily="34" charset="0"/>
            </a:endParaRPr>
          </a:p>
        </p:txBody>
      </p:sp>
      <p:sp>
        <p:nvSpPr>
          <p:cNvPr id="33" name="Oval 5"/>
          <p:cNvSpPr>
            <a:spLocks noChangeAspect="1" noChangeArrowheads="1"/>
          </p:cNvSpPr>
          <p:nvPr/>
        </p:nvSpPr>
        <p:spPr bwMode="gray">
          <a:xfrm>
            <a:off x="1010287" y="3401568"/>
            <a:ext cx="420624" cy="420624"/>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sz="2000" b="1" dirty="0" smtClean="0">
                <a:solidFill>
                  <a:schemeClr val="accent2"/>
                </a:solidFill>
                <a:latin typeface="Calibri" pitchFamily="34" charset="0"/>
                <a:cs typeface="Calibri" pitchFamily="34" charset="0"/>
              </a:rPr>
              <a:t>4</a:t>
            </a:r>
            <a:endParaRPr lang="en-US" sz="2000" b="1" dirty="0">
              <a:solidFill>
                <a:schemeClr val="accent2"/>
              </a:solidFill>
              <a:latin typeface="Calibri" pitchFamily="34" charset="0"/>
              <a:cs typeface="Calibri" pitchFamily="34" charset="0"/>
            </a:endParaRPr>
          </a:p>
        </p:txBody>
      </p:sp>
      <p:sp>
        <p:nvSpPr>
          <p:cNvPr id="34" name="Oval 5"/>
          <p:cNvSpPr>
            <a:spLocks noChangeAspect="1" noChangeArrowheads="1"/>
          </p:cNvSpPr>
          <p:nvPr/>
        </p:nvSpPr>
        <p:spPr bwMode="gray">
          <a:xfrm>
            <a:off x="1010287" y="4100068"/>
            <a:ext cx="420624" cy="420624"/>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sz="2000" b="1" dirty="0" smtClean="0">
                <a:solidFill>
                  <a:schemeClr val="accent2"/>
                </a:solidFill>
                <a:latin typeface="Calibri" pitchFamily="34" charset="0"/>
                <a:cs typeface="Calibri" pitchFamily="34" charset="0"/>
              </a:rPr>
              <a:t>5</a:t>
            </a:r>
            <a:endParaRPr lang="en-US" sz="2000" b="1" dirty="0">
              <a:solidFill>
                <a:schemeClr val="accent2"/>
              </a:solidFill>
              <a:latin typeface="Calibri" pitchFamily="34" charset="0"/>
              <a:cs typeface="Calibri" pitchFamily="34" charset="0"/>
            </a:endParaRPr>
          </a:p>
        </p:txBody>
      </p:sp>
      <p:sp>
        <p:nvSpPr>
          <p:cNvPr id="35" name="Oval 5"/>
          <p:cNvSpPr>
            <a:spLocks noChangeAspect="1" noChangeArrowheads="1"/>
          </p:cNvSpPr>
          <p:nvPr/>
        </p:nvSpPr>
        <p:spPr bwMode="gray">
          <a:xfrm>
            <a:off x="1010287" y="4798568"/>
            <a:ext cx="420624" cy="420624"/>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sz="2000" b="1" dirty="0" smtClean="0">
                <a:solidFill>
                  <a:schemeClr val="accent2"/>
                </a:solidFill>
                <a:latin typeface="Calibri" pitchFamily="34" charset="0"/>
                <a:cs typeface="Calibri" pitchFamily="34" charset="0"/>
              </a:rPr>
              <a:t>6</a:t>
            </a:r>
            <a:endParaRPr lang="en-US" sz="2000" b="1" dirty="0">
              <a:solidFill>
                <a:schemeClr val="accent2"/>
              </a:solidFill>
              <a:latin typeface="Calibri" pitchFamily="34" charset="0"/>
              <a:cs typeface="Calibri" pitchFamily="34" charset="0"/>
            </a:endParaRPr>
          </a:p>
        </p:txBody>
      </p:sp>
      <p:sp>
        <p:nvSpPr>
          <p:cNvPr id="36" name="Oval 5"/>
          <p:cNvSpPr>
            <a:spLocks noChangeAspect="1" noChangeArrowheads="1"/>
          </p:cNvSpPr>
          <p:nvPr/>
        </p:nvSpPr>
        <p:spPr bwMode="gray">
          <a:xfrm>
            <a:off x="1010287" y="5497068"/>
            <a:ext cx="420624" cy="420624"/>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sz="2000" b="1" dirty="0" smtClean="0">
                <a:solidFill>
                  <a:schemeClr val="accent2"/>
                </a:solidFill>
                <a:latin typeface="Calibri" pitchFamily="34" charset="0"/>
                <a:cs typeface="Calibri" pitchFamily="34" charset="0"/>
              </a:rPr>
              <a:t>7</a:t>
            </a:r>
            <a:endParaRPr lang="en-US" sz="2000" b="1" dirty="0">
              <a:solidFill>
                <a:schemeClr val="accent2"/>
              </a:solidFill>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tretch>
            <a:fillRect/>
          </a:stretch>
        </p:blipFill>
        <p:spPr bwMode="auto">
          <a:xfrm>
            <a:off x="5201331" y="1349827"/>
            <a:ext cx="2595173" cy="2812869"/>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When To Use White Or Black Templates</a:t>
            </a:r>
            <a:endParaRPr lang="en-US" dirty="0"/>
          </a:p>
        </p:txBody>
      </p:sp>
      <p:sp>
        <p:nvSpPr>
          <p:cNvPr id="3" name="Content Placeholder 2"/>
          <p:cNvSpPr>
            <a:spLocks noGrp="1"/>
          </p:cNvSpPr>
          <p:nvPr>
            <p:ph idx="1"/>
          </p:nvPr>
        </p:nvSpPr>
        <p:spPr>
          <a:xfrm>
            <a:off x="381000" y="1371600"/>
            <a:ext cx="4876800" cy="4800600"/>
          </a:xfrm>
        </p:spPr>
        <p:txBody>
          <a:bodyPr>
            <a:noAutofit/>
          </a:bodyPr>
          <a:lstStyle/>
          <a:p>
            <a:r>
              <a:rPr lang="en-US" sz="2000" dirty="0" smtClean="0"/>
              <a:t>There are two versions of the new PowerPoint 2007 templates: White Background and Black Background</a:t>
            </a:r>
            <a:endParaRPr lang="en-US" sz="1600" dirty="0" smtClean="0"/>
          </a:p>
          <a:p>
            <a:r>
              <a:rPr lang="en-US" sz="2000" dirty="0" smtClean="0">
                <a:solidFill>
                  <a:schemeClr val="accent6"/>
                </a:solidFill>
              </a:rPr>
              <a:t>Do not mix </a:t>
            </a:r>
            <a:r>
              <a:rPr lang="en-US" sz="2000" b="1" dirty="0" smtClean="0">
                <a:solidFill>
                  <a:schemeClr val="accent6"/>
                </a:solidFill>
              </a:rPr>
              <a:t>White </a:t>
            </a:r>
            <a:r>
              <a:rPr lang="en-US" sz="2000" dirty="0" smtClean="0">
                <a:solidFill>
                  <a:schemeClr val="accent6"/>
                </a:solidFill>
              </a:rPr>
              <a:t>and </a:t>
            </a:r>
            <a:r>
              <a:rPr lang="en-US" sz="2000" b="1" dirty="0" smtClean="0">
                <a:solidFill>
                  <a:schemeClr val="accent6"/>
                </a:solidFill>
              </a:rPr>
              <a:t>Black </a:t>
            </a:r>
            <a:r>
              <a:rPr lang="en-US" sz="2000" dirty="0" smtClean="0">
                <a:solidFill>
                  <a:schemeClr val="accent6"/>
                </a:solidFill>
              </a:rPr>
              <a:t>slides</a:t>
            </a:r>
            <a:r>
              <a:rPr lang="en-US" sz="2000" b="1" dirty="0" smtClean="0">
                <a:solidFill>
                  <a:schemeClr val="accent6"/>
                </a:solidFill>
              </a:rPr>
              <a:t> </a:t>
            </a:r>
            <a:r>
              <a:rPr lang="en-US" sz="2000" dirty="0" smtClean="0">
                <a:solidFill>
                  <a:schemeClr val="accent6"/>
                </a:solidFill>
              </a:rPr>
              <a:t>in the same presentation!</a:t>
            </a:r>
          </a:p>
          <a:p>
            <a:pPr>
              <a:spcAft>
                <a:spcPts val="600"/>
              </a:spcAft>
            </a:pPr>
            <a:r>
              <a:rPr lang="en-US" sz="2000" dirty="0" smtClean="0"/>
              <a:t>Use the White Background template for:</a:t>
            </a:r>
          </a:p>
          <a:p>
            <a:pPr lvl="1">
              <a:spcAft>
                <a:spcPts val="600"/>
              </a:spcAft>
            </a:pPr>
            <a:r>
              <a:rPr lang="en-US" sz="1800" dirty="0" smtClean="0"/>
              <a:t>Presenting on a laptop or monitor</a:t>
            </a:r>
          </a:p>
          <a:p>
            <a:pPr lvl="1">
              <a:spcAft>
                <a:spcPts val="600"/>
              </a:spcAft>
            </a:pPr>
            <a:r>
              <a:rPr lang="en-US" sz="1800" dirty="0" smtClean="0"/>
              <a:t>Projecting in a well-lit room</a:t>
            </a:r>
          </a:p>
          <a:p>
            <a:pPr lvl="1">
              <a:spcAft>
                <a:spcPts val="600"/>
              </a:spcAft>
            </a:pPr>
            <a:r>
              <a:rPr lang="en-US" sz="1800" dirty="0" smtClean="0"/>
              <a:t>Delivering webinar presentations</a:t>
            </a:r>
          </a:p>
          <a:p>
            <a:pPr lvl="1"/>
            <a:r>
              <a:rPr lang="en-US" sz="1800" dirty="0" smtClean="0"/>
              <a:t>Developing a presentation for </a:t>
            </a:r>
            <a:br>
              <a:rPr lang="en-US" sz="1800" dirty="0" smtClean="0"/>
            </a:br>
            <a:r>
              <a:rPr lang="en-US" sz="1800" dirty="0" smtClean="0"/>
              <a:t>print only</a:t>
            </a:r>
          </a:p>
          <a:p>
            <a:pPr>
              <a:spcAft>
                <a:spcPts val="600"/>
              </a:spcAft>
            </a:pPr>
            <a:r>
              <a:rPr lang="en-US" sz="2000" dirty="0" smtClean="0"/>
              <a:t>Use the Black Background template for:</a:t>
            </a:r>
          </a:p>
          <a:p>
            <a:pPr lvl="1">
              <a:spcAft>
                <a:spcPts val="600"/>
              </a:spcAft>
            </a:pPr>
            <a:r>
              <a:rPr lang="en-US" sz="1800" dirty="0" smtClean="0"/>
              <a:t>Projecting in a darkened or </a:t>
            </a:r>
            <a:br>
              <a:rPr lang="en-US" sz="1800" dirty="0" smtClean="0"/>
            </a:br>
            <a:r>
              <a:rPr lang="en-US" sz="1800" dirty="0" smtClean="0"/>
              <a:t>semi-darkened room</a:t>
            </a:r>
          </a:p>
        </p:txBody>
      </p:sp>
      <p:sp>
        <p:nvSpPr>
          <p:cNvPr id="4" name="Footer Placeholder 3"/>
          <p:cNvSpPr>
            <a:spLocks noGrp="1"/>
          </p:cNvSpPr>
          <p:nvPr>
            <p:ph type="ftr" sz="quarter" idx="10"/>
          </p:nvPr>
        </p:nvSpPr>
        <p:spPr/>
        <p:txBody>
          <a:bodyPr/>
          <a:lstStyle/>
          <a:p>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fld id="{446C9BED-6FD4-4BA4-B6B0-4A26058AC9EF}" type="slidenum">
              <a:rPr lang="en-US" smtClean="0"/>
              <a:pPr/>
              <a:t>37</a:t>
            </a:fld>
            <a:endParaRPr lang="en-US" dirty="0"/>
          </a:p>
        </p:txBody>
      </p:sp>
      <p:pic>
        <p:nvPicPr>
          <p:cNvPr id="7" name="Picture 3"/>
          <p:cNvPicPr>
            <a:picLocks noChangeAspect="1" noChangeArrowheads="1"/>
          </p:cNvPicPr>
          <p:nvPr/>
        </p:nvPicPr>
        <p:blipFill>
          <a:blip r:embed="rId4" cstate="print"/>
          <a:stretch>
            <a:fillRect/>
          </a:stretch>
        </p:blipFill>
        <p:spPr bwMode="auto">
          <a:xfrm>
            <a:off x="6156960" y="3063834"/>
            <a:ext cx="2606039" cy="28246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Community driven and open source in </a:t>
            </a:r>
            <a:r>
              <a:rPr lang="en-US" dirty="0" err="1" smtClean="0"/>
              <a:t>github</a:t>
            </a:r>
            <a:r>
              <a:rPr lang="en-US" dirty="0" smtClean="0"/>
              <a:t>. </a:t>
            </a:r>
          </a:p>
          <a:p>
            <a:r>
              <a:rPr lang="en-US" dirty="0" smtClean="0"/>
              <a:t>Detect errors and potential problems.</a:t>
            </a:r>
          </a:p>
          <a:p>
            <a:r>
              <a:rPr lang="en-US" dirty="0" smtClean="0"/>
              <a:t>Flexible and configurable.</a:t>
            </a:r>
          </a:p>
          <a:p>
            <a:r>
              <a:rPr lang="en-US" dirty="0" smtClean="0"/>
              <a:t>Provide amazing plugins for Text Editors and IDEs.</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4</a:t>
            </a:fld>
            <a:endParaRPr lang="en-US" dirty="0"/>
          </a:p>
        </p:txBody>
      </p:sp>
    </p:spTree>
    <p:extLst>
      <p:ext uri="{BB962C8B-B14F-4D97-AF65-F5344CB8AC3E}">
        <p14:creationId xmlns:p14="http://schemas.microsoft.com/office/powerpoint/2010/main" val="3923421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5</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a:t>
            </a:r>
            <a:r>
              <a:rPr lang="en-US" dirty="0" smtClean="0">
                <a:solidFill>
                  <a:srgbClr val="FFFFFF"/>
                </a:solidFill>
                <a:latin typeface="Calibri" pitchFamily="34" charset="0"/>
              </a:rPr>
              <a:t>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2</a:t>
            </a:r>
          </a:p>
        </p:txBody>
      </p:sp>
      <p:sp>
        <p:nvSpPr>
          <p:cNvPr id="28685" name="Rectangle 10"/>
          <p:cNvSpPr>
            <a:spLocks noChangeArrowheads="1"/>
          </p:cNvSpPr>
          <p:nvPr/>
        </p:nvSpPr>
        <p:spPr bwMode="gray">
          <a:xfrm>
            <a:off x="1268609" y="2671763"/>
            <a:ext cx="6894739" cy="787400"/>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Plugins for Text Editors and IDEs</a:t>
            </a:r>
            <a:endParaRPr lang="en-US" dirty="0">
              <a:solidFill>
                <a:srgbClr val="FFFFFF"/>
              </a:solidFill>
              <a:latin typeface="Calibri" pitchFamily="34" charset="0"/>
            </a:endParaRPr>
          </a:p>
        </p:txBody>
      </p:sp>
      <p:sp>
        <p:nvSpPr>
          <p:cNvPr id="167947" name="Oval 11"/>
          <p:cNvSpPr>
            <a:spLocks noChangeArrowheads="1"/>
          </p:cNvSpPr>
          <p:nvPr/>
        </p:nvSpPr>
        <p:spPr bwMode="gray">
          <a:xfrm>
            <a:off x="980653" y="2781999"/>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3" name="Rectangle 13"/>
          <p:cNvSpPr>
            <a:spLocks noChangeArrowheads="1"/>
          </p:cNvSpPr>
          <p:nvPr/>
        </p:nvSpPr>
        <p:spPr bwMode="gray">
          <a:xfrm>
            <a:off x="1268609" y="3571875"/>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3681317"/>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28681" name="Rectangle 16"/>
          <p:cNvSpPr>
            <a:spLocks noChangeArrowheads="1"/>
          </p:cNvSpPr>
          <p:nvPr/>
        </p:nvSpPr>
        <p:spPr bwMode="gray">
          <a:xfrm>
            <a:off x="1268609" y="4471987"/>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4581429"/>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
        <p:nvSpPr>
          <p:cNvPr id="15" name="Rectangle 16"/>
          <p:cNvSpPr>
            <a:spLocks noChangeArrowheads="1"/>
          </p:cNvSpPr>
          <p:nvPr/>
        </p:nvSpPr>
        <p:spPr bwMode="gray">
          <a:xfrm>
            <a:off x="1258661" y="5410200"/>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5562600"/>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6</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Base </a:t>
            </a:r>
            <a:r>
              <a:rPr lang="en-US" dirty="0" err="1" smtClean="0"/>
              <a:t>Usuage</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JSHint</a:t>
            </a:r>
            <a:r>
              <a:rPr lang="en-US" dirty="0" smtClean="0"/>
              <a:t> as a Node program.</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6</a:t>
            </a:fld>
            <a:endParaRPr lang="en-US" dirty="0"/>
          </a:p>
        </p:txBody>
      </p:sp>
      <p:pic>
        <p:nvPicPr>
          <p:cNvPr id="6" name="Picture 5"/>
          <p:cNvPicPr/>
          <p:nvPr/>
        </p:nvPicPr>
        <p:blipFill>
          <a:blip r:embed="rId3"/>
          <a:stretch>
            <a:fillRect/>
          </a:stretch>
        </p:blipFill>
        <p:spPr>
          <a:xfrm>
            <a:off x="609600" y="1834738"/>
            <a:ext cx="7772400" cy="2590800"/>
          </a:xfrm>
          <a:prstGeom prst="rect">
            <a:avLst/>
          </a:prstGeom>
        </p:spPr>
      </p:pic>
      <p:pic>
        <p:nvPicPr>
          <p:cNvPr id="7" name="Picture 6"/>
          <p:cNvPicPr/>
          <p:nvPr/>
        </p:nvPicPr>
        <p:blipFill>
          <a:blip r:embed="rId4"/>
          <a:stretch>
            <a:fillRect/>
          </a:stretch>
        </p:blipFill>
        <p:spPr>
          <a:xfrm>
            <a:off x="609600" y="4648200"/>
            <a:ext cx="7772400" cy="1295400"/>
          </a:xfrm>
          <a:prstGeom prst="rect">
            <a:avLst/>
          </a:prstGeom>
        </p:spPr>
      </p:pic>
    </p:spTree>
    <p:extLst>
      <p:ext uri="{BB962C8B-B14F-4D97-AF65-F5344CB8AC3E}">
        <p14:creationId xmlns:p14="http://schemas.microsoft.com/office/powerpoint/2010/main" val="253420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Configuration</a:t>
            </a:r>
            <a:endParaRPr lang="en-US" dirty="0"/>
          </a:p>
        </p:txBody>
      </p:sp>
      <p:sp>
        <p:nvSpPr>
          <p:cNvPr id="3" name="Content Placeholder 2"/>
          <p:cNvSpPr>
            <a:spLocks noGrp="1"/>
          </p:cNvSpPr>
          <p:nvPr>
            <p:ph idx="1"/>
          </p:nvPr>
        </p:nvSpPr>
        <p:spPr/>
        <p:txBody>
          <a:bodyPr/>
          <a:lstStyle/>
          <a:p>
            <a:pPr lvl="0"/>
            <a:r>
              <a:rPr lang="en-US" dirty="0"/>
              <a:t>Specify configuration file manually via the  --</a:t>
            </a:r>
            <a:r>
              <a:rPr lang="en-US" dirty="0" err="1"/>
              <a:t>config</a:t>
            </a:r>
            <a:r>
              <a:rPr lang="en-US" dirty="0"/>
              <a:t> flag.</a:t>
            </a:r>
          </a:p>
          <a:p>
            <a:pPr lvl="0"/>
            <a:r>
              <a:rPr lang="en-US" dirty="0"/>
              <a:t>Put you </a:t>
            </a:r>
            <a:r>
              <a:rPr lang="en-US" dirty="0" err="1"/>
              <a:t>config</a:t>
            </a:r>
            <a:r>
              <a:rPr lang="en-US" dirty="0"/>
              <a:t> into your projects </a:t>
            </a:r>
            <a:r>
              <a:rPr lang="en-US" dirty="0" err="1"/>
              <a:t>package.json</a:t>
            </a:r>
            <a:r>
              <a:rPr lang="en-US" dirty="0"/>
              <a:t> file under </a:t>
            </a:r>
            <a:r>
              <a:rPr lang="en-US" dirty="0" err="1"/>
              <a:t>jshintconfig</a:t>
            </a:r>
            <a:r>
              <a:rPr lang="en-US" dirty="0"/>
              <a:t> property.(For grunt project)</a:t>
            </a:r>
          </a:p>
          <a:p>
            <a:pPr lvl="0"/>
            <a:r>
              <a:rPr lang="en-US" dirty="0"/>
              <a:t>Use a special file .</a:t>
            </a:r>
            <a:r>
              <a:rPr lang="en-US" dirty="0" err="1" smtClean="0"/>
              <a:t>jshintrc</a:t>
            </a:r>
            <a:r>
              <a:rPr lang="en-US" dirty="0" smtClean="0"/>
              <a:t> (recommended)</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7</a:t>
            </a:fld>
            <a:endParaRPr lang="en-US" dirty="0"/>
          </a:p>
        </p:txBody>
      </p:sp>
    </p:spTree>
    <p:extLst>
      <p:ext uri="{BB962C8B-B14F-4D97-AF65-F5344CB8AC3E}">
        <p14:creationId xmlns:p14="http://schemas.microsoft.com/office/powerpoint/2010/main" val="1193502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JSHint</a:t>
            </a:r>
            <a:r>
              <a:rPr lang="en-US" dirty="0"/>
              <a:t> </a:t>
            </a:r>
            <a:r>
              <a:rPr lang="en-US" dirty="0" smtClean="0"/>
              <a:t>Configuration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Configuration file is a simple JSON file that specifies which </a:t>
            </a:r>
            <a:r>
              <a:rPr lang="en-US" dirty="0" err="1"/>
              <a:t>JSHint</a:t>
            </a:r>
            <a:r>
              <a:rPr lang="en-US" dirty="0"/>
              <a:t> options to turn on or off. For example, the following file will enable warnings about undefined and unused variables and tell </a:t>
            </a:r>
            <a:r>
              <a:rPr lang="en-US" dirty="0" err="1"/>
              <a:t>JSHint</a:t>
            </a:r>
            <a:r>
              <a:rPr lang="en-US" dirty="0"/>
              <a:t> about a global variable named “angular” as read-only.</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8</a:t>
            </a:fld>
            <a:endParaRPr lang="en-US" dirty="0"/>
          </a:p>
        </p:txBody>
      </p:sp>
      <p:pic>
        <p:nvPicPr>
          <p:cNvPr id="6" name="Picture 5"/>
          <p:cNvPicPr/>
          <p:nvPr/>
        </p:nvPicPr>
        <p:blipFill>
          <a:blip r:embed="rId2"/>
          <a:stretch>
            <a:fillRect/>
          </a:stretch>
        </p:blipFill>
        <p:spPr>
          <a:xfrm>
            <a:off x="762000" y="2810008"/>
            <a:ext cx="7696200" cy="2929573"/>
          </a:xfrm>
          <a:prstGeom prst="rect">
            <a:avLst/>
          </a:prstGeom>
        </p:spPr>
      </p:pic>
    </p:spTree>
    <p:extLst>
      <p:ext uri="{BB962C8B-B14F-4D97-AF65-F5344CB8AC3E}">
        <p14:creationId xmlns:p14="http://schemas.microsoft.com/office/powerpoint/2010/main" val="1268753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Configuration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a:t>Inline </a:t>
            </a:r>
            <a:r>
              <a:rPr lang="en-US" b="1" dirty="0" smtClean="0"/>
              <a:t>configuration</a:t>
            </a:r>
          </a:p>
          <a:p>
            <a:endParaRPr lang="en-US" b="1" dirty="0"/>
          </a:p>
          <a:p>
            <a:pPr marL="0" indent="0">
              <a:buNone/>
            </a:pPr>
            <a:r>
              <a:rPr lang="en-US" dirty="0" smtClean="0"/>
              <a:t> </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9</a:t>
            </a:fld>
            <a:endParaRPr lang="en-US" dirty="0"/>
          </a:p>
        </p:txBody>
      </p:sp>
      <p:sp>
        <p:nvSpPr>
          <p:cNvPr id="6" name="Rectangle 5"/>
          <p:cNvSpPr/>
          <p:nvPr/>
        </p:nvSpPr>
        <p:spPr bwMode="auto">
          <a:xfrm>
            <a:off x="1066800" y="2286000"/>
            <a:ext cx="5410200" cy="13716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indent="0" algn="l">
              <a:buNone/>
            </a:pPr>
            <a:r>
              <a:rPr lang="en-US" dirty="0" smtClean="0">
                <a:solidFill>
                  <a:srgbClr val="00B050"/>
                </a:solidFill>
              </a:rPr>
              <a:t>  /* </a:t>
            </a:r>
            <a:r>
              <a:rPr lang="en-US" dirty="0" err="1">
                <a:solidFill>
                  <a:srgbClr val="00B050"/>
                </a:solidFill>
              </a:rPr>
              <a:t>jshint</a:t>
            </a:r>
            <a:r>
              <a:rPr lang="en-US" dirty="0">
                <a:solidFill>
                  <a:srgbClr val="00B050"/>
                </a:solidFill>
              </a:rPr>
              <a:t> </a:t>
            </a:r>
            <a:r>
              <a:rPr lang="en-US" dirty="0" err="1">
                <a:solidFill>
                  <a:srgbClr val="00B050"/>
                </a:solidFill>
              </a:rPr>
              <a:t>undef</a:t>
            </a:r>
            <a:r>
              <a:rPr lang="en-US" dirty="0">
                <a:solidFill>
                  <a:srgbClr val="00B050"/>
                </a:solidFill>
              </a:rPr>
              <a:t>: true, unused: true </a:t>
            </a:r>
            <a:r>
              <a:rPr lang="en-US" dirty="0" smtClean="0">
                <a:solidFill>
                  <a:srgbClr val="00B050"/>
                </a:solidFill>
              </a:rPr>
              <a:t>*/</a:t>
            </a:r>
          </a:p>
          <a:p>
            <a:pPr marL="0" indent="0" algn="l">
              <a:buNone/>
            </a:pPr>
            <a:r>
              <a:rPr lang="en-US" dirty="0" smtClean="0">
                <a:solidFill>
                  <a:srgbClr val="00B050"/>
                </a:solidFill>
              </a:rPr>
              <a:t>  /* </a:t>
            </a:r>
            <a:r>
              <a:rPr lang="en-US" dirty="0">
                <a:solidFill>
                  <a:srgbClr val="00B050"/>
                </a:solidFill>
              </a:rPr>
              <a:t>global angular*/</a:t>
            </a:r>
            <a:endParaRPr lang="en-US" b="1" dirty="0">
              <a:solidFill>
                <a:srgbClr val="00B050"/>
              </a:solidFill>
            </a:endParaRPr>
          </a:p>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Tree>
    <p:extLst>
      <p:ext uri="{BB962C8B-B14F-4D97-AF65-F5344CB8AC3E}">
        <p14:creationId xmlns:p14="http://schemas.microsoft.com/office/powerpoint/2010/main" val="20018809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8778</Words>
  <Application>Microsoft Office PowerPoint</Application>
  <PresentationFormat>On-screen Show (4:3)</PresentationFormat>
  <Paragraphs>892</Paragraphs>
  <Slides>37</Slides>
  <Notes>33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Blank</vt:lpstr>
      <vt:lpstr>JSHint - A Javascript static Analysis Tool</vt:lpstr>
      <vt:lpstr>Agenda</vt:lpstr>
      <vt:lpstr>Main Factors for High Code Quality</vt:lpstr>
      <vt:lpstr>JSHint Overview</vt:lpstr>
      <vt:lpstr>PowerPoint Presentation</vt:lpstr>
      <vt:lpstr>JSHint Base Usuage</vt:lpstr>
      <vt:lpstr>JSHint Configuration</vt:lpstr>
      <vt:lpstr>JSHint Configuration (contd)</vt:lpstr>
      <vt:lpstr>JSHint Configuration (contd)</vt:lpstr>
      <vt:lpstr>JSHint Options</vt:lpstr>
      <vt:lpstr>PowerPoint Presentation</vt:lpstr>
      <vt:lpstr>PowerPoint Presentation</vt:lpstr>
      <vt:lpstr>PowerPoint Presentation</vt:lpstr>
      <vt:lpstr>Reference</vt:lpstr>
      <vt:lpstr>Titles Are 28 Pt Calibri Bold (Title Case)</vt:lpstr>
      <vt:lpstr>Titles Are 28 Pt Calibri Bold (Title Case) Space For Two-Line Titles</vt:lpstr>
      <vt:lpstr>Transition Slide</vt:lpstr>
      <vt:lpstr>Transition With Background Picture</vt:lpstr>
      <vt:lpstr>PowerPoint Presentation</vt:lpstr>
      <vt:lpstr>PowerPoint Presentation</vt:lpstr>
      <vt:lpstr>Symantec Color Palette</vt:lpstr>
      <vt:lpstr>Sample Column Chart</vt:lpstr>
      <vt:lpstr>Sample Horizontal Bar Chart</vt:lpstr>
      <vt:lpstr>Sample Pie Chart</vt:lpstr>
      <vt:lpstr>Sample Line Chart</vt:lpstr>
      <vt:lpstr>Sample Stacked Column Chart</vt:lpstr>
      <vt:lpstr>Sample Line-Column Chart</vt:lpstr>
      <vt:lpstr>Sample Line-Column Chart on 2 Axes</vt:lpstr>
      <vt:lpstr>Custom Table</vt:lpstr>
      <vt:lpstr>Custom Table</vt:lpstr>
      <vt:lpstr>Custom Table</vt:lpstr>
      <vt:lpstr>PowerPoint Presentation</vt:lpstr>
      <vt:lpstr>PowerPoint Presentation</vt:lpstr>
      <vt:lpstr>Sample Organizational Chart</vt:lpstr>
      <vt:lpstr>Sample Agenda</vt:lpstr>
      <vt:lpstr>Sample Agenda</vt:lpstr>
      <vt:lpstr>When To Use White Or Black Templates</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2015-03-05T13:41:09Z</dcterms:created>
  <dcterms:modified xsi:type="dcterms:W3CDTF">2015-03-07T14:30:49Z</dcterms:modified>
</cp:coreProperties>
</file>