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Lst>
  <p:notesMasterIdLst>
    <p:notesMasterId r:id="rId20"/>
  </p:notesMasterIdLst>
  <p:handoutMasterIdLst>
    <p:handoutMasterId r:id="rId21"/>
  </p:handoutMasterIdLst>
  <p:sldIdLst>
    <p:sldId id="302" r:id="rId2"/>
    <p:sldId id="413" r:id="rId3"/>
    <p:sldId id="418" r:id="rId4"/>
    <p:sldId id="419" r:id="rId5"/>
    <p:sldId id="414" r:id="rId6"/>
    <p:sldId id="421" r:id="rId7"/>
    <p:sldId id="422" r:id="rId8"/>
    <p:sldId id="423" r:id="rId9"/>
    <p:sldId id="424" r:id="rId10"/>
    <p:sldId id="426" r:id="rId11"/>
    <p:sldId id="425" r:id="rId12"/>
    <p:sldId id="427" r:id="rId13"/>
    <p:sldId id="428" r:id="rId14"/>
    <p:sldId id="429" r:id="rId15"/>
    <p:sldId id="416" r:id="rId16"/>
    <p:sldId id="417" r:id="rId17"/>
    <p:sldId id="420" r:id="rId18"/>
    <p:sldId id="303" r:id="rId19"/>
  </p:sldIdLst>
  <p:sldSz cx="9144000" cy="6858000" type="screen4x3"/>
  <p:notesSz cx="6858000" cy="9144000"/>
  <p:custDataLst>
    <p:tags r:id="rId22"/>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71655" autoAdjust="0"/>
  </p:normalViewPr>
  <p:slideViewPr>
    <p:cSldViewPr>
      <p:cViewPr varScale="1">
        <p:scale>
          <a:sx n="65" d="100"/>
          <a:sy n="65" d="100"/>
        </p:scale>
        <p:origin x="-2220" y="-102"/>
      </p:cViewPr>
      <p:guideLst>
        <p:guide orient="horz" pos="2159"/>
        <p:guide orient="horz" pos="3888"/>
        <p:guide orient="horz" pos="192"/>
        <p:guide orient="horz" pos="768"/>
        <p:guide pos="2882"/>
        <p:guide pos="240"/>
        <p:guide pos="552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9" d="100"/>
          <a:sy n="59" d="100"/>
        </p:scale>
        <p:origin x="-2630" y="-82"/>
      </p:cViewPr>
      <p:guideLst>
        <p:guide orient="horz" pos="2880"/>
        <p:guide orient="horz" pos="179"/>
        <p:guide pos="2160"/>
        <p:guide pos="204"/>
        <p:guide pos="4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3/8/2015</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val="125634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05087679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15</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16</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r>
              <a:rPr lang="en-US" dirty="0" smtClean="0"/>
              <a:t>This is a sample </a:t>
            </a:r>
            <a:r>
              <a:rPr lang="en-US" b="1" dirty="0" smtClean="0"/>
              <a:t>Agenda/Preview</a:t>
            </a:r>
            <a:r>
              <a:rPr lang="en-US" dirty="0" smtClean="0"/>
              <a:t> slide. This slide is ideal for </a:t>
            </a:r>
            <a:r>
              <a:rPr lang="en-US" i="1" dirty="0" smtClean="0"/>
              <a:t>setting the scene </a:t>
            </a:r>
            <a:r>
              <a:rPr lang="en-US" dirty="0" smtClean="0"/>
              <a:t>at the beginning of your presentation by providing a big picture overview of what you plan to cover. </a:t>
            </a:r>
          </a:p>
          <a:p>
            <a:pPr>
              <a:spcBef>
                <a:spcPts val="0"/>
              </a:spcBef>
              <a:spcAft>
                <a:spcPts val="0"/>
              </a:spcAft>
            </a:pPr>
            <a:endParaRPr lang="en-US" b="1" dirty="0" smtClean="0"/>
          </a:p>
          <a:p>
            <a:pPr>
              <a:spcBef>
                <a:spcPts val="0"/>
              </a:spcBef>
              <a:spcAft>
                <a:spcPts val="0"/>
              </a:spcAft>
            </a:pPr>
            <a:r>
              <a:rPr lang="en-US" b="1" dirty="0" smtClean="0"/>
              <a:t>To Change Titles in Shapes (i.e.: “Text here”):</a:t>
            </a:r>
          </a:p>
          <a:p>
            <a:pPr>
              <a:spcBef>
                <a:spcPts val="0"/>
              </a:spcBef>
              <a:spcAft>
                <a:spcPts val="0"/>
              </a:spcAft>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spcBef>
                <a:spcPts val="0"/>
              </a:spcBef>
              <a:spcAft>
                <a:spcPts val="0"/>
              </a:spcAft>
            </a:pPr>
            <a:endParaRPr lang="en-US" dirty="0" smtClean="0"/>
          </a:p>
          <a:p>
            <a:pPr lvl="0">
              <a:spcBef>
                <a:spcPts val="0"/>
              </a:spcBef>
              <a:spcAft>
                <a:spcPts val="0"/>
              </a:spcAft>
            </a:pPr>
            <a:r>
              <a:rPr lang="en-US" b="1" dirty="0" smtClean="0">
                <a:solidFill>
                  <a:srgbClr val="000000"/>
                </a:solidFill>
              </a:rPr>
              <a:t>To Change Font Color/Size: </a:t>
            </a:r>
            <a:endParaRPr lang="en-US" dirty="0" smtClean="0">
              <a:solidFill>
                <a:srgbClr val="000000"/>
              </a:solidFill>
            </a:endParaRPr>
          </a:p>
          <a:p>
            <a:pPr lvl="0">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spcBef>
                <a:spcPts val="0"/>
              </a:spcBef>
              <a:spcAft>
                <a:spcPts val="0"/>
              </a:spcAft>
            </a:pPr>
            <a:endParaRPr lang="en-US" b="1" dirty="0" smtClean="0"/>
          </a:p>
          <a:p>
            <a:pPr>
              <a:spcBef>
                <a:spcPts val="0"/>
              </a:spcBef>
              <a:spcAft>
                <a:spcPts val="0"/>
              </a:spcAft>
            </a:pPr>
            <a:r>
              <a:rPr lang="en-US" b="1" dirty="0" smtClean="0"/>
              <a:t>To Change a Shape’s Fill Color:</a:t>
            </a:r>
          </a:p>
          <a:p>
            <a:pPr marL="0" marR="0" indent="0" algn="l" defTabSz="914400" rtl="0" eaLnBrk="1" fontAlgn="base" latinLnBrk="0" hangingPunct="1">
              <a:spcBef>
                <a:spcPts val="0"/>
              </a:spcBef>
              <a:spcAft>
                <a:spcPts val="0"/>
              </a:spcAft>
              <a:buClrTx/>
              <a:buSzTx/>
              <a:buFontTx/>
              <a:buNone/>
              <a:tabLst/>
              <a:defRPr/>
            </a:pPr>
            <a:r>
              <a:rPr lang="en-US" dirty="0" smtClean="0"/>
              <a:t>Select the desired object by clicking once</a:t>
            </a:r>
            <a:r>
              <a:rPr lang="en-US" baseline="0" dirty="0" smtClean="0"/>
              <a:t> on its edge. O</a:t>
            </a:r>
            <a:r>
              <a:rPr lang="en-US" dirty="0" smtClean="0"/>
              <a:t>n the </a:t>
            </a:r>
            <a:r>
              <a:rPr lang="en-US" i="1" dirty="0" smtClean="0"/>
              <a:t>Home</a:t>
            </a:r>
            <a:r>
              <a:rPr lang="en-US" dirty="0" smtClean="0"/>
              <a:t> tab, click the </a:t>
            </a:r>
            <a:r>
              <a:rPr lang="en-US" i="1" dirty="0" smtClean="0"/>
              <a:t>Shape Fill </a:t>
            </a:r>
            <a:r>
              <a:rPr lang="en-US" dirty="0" smtClean="0"/>
              <a:t>button within the </a:t>
            </a:r>
            <a:r>
              <a:rPr lang="en-US" i="1" dirty="0" smtClean="0"/>
              <a:t>Drawing</a:t>
            </a:r>
            <a:r>
              <a:rPr lang="en-US" dirty="0" smtClean="0"/>
              <a:t> group to select a theme color from the Symantec color palette. </a:t>
            </a:r>
          </a:p>
          <a:p>
            <a:pPr marL="0" marR="0" indent="0" algn="l" defTabSz="914400" rtl="0" eaLnBrk="1" fontAlgn="base" latinLnBrk="0" hangingPunct="1">
              <a:spcBef>
                <a:spcPts val="0"/>
              </a:spcBef>
              <a:spcAft>
                <a:spcPts val="0"/>
              </a:spcAft>
              <a:buClrTx/>
              <a:buSzTx/>
              <a:buFontTx/>
              <a:buNone/>
              <a:tabLst/>
              <a:defRPr/>
            </a:pPr>
            <a:endParaRPr lang="en-US" dirty="0" smtClean="0"/>
          </a:p>
          <a:p>
            <a:pPr>
              <a:spcBef>
                <a:spcPts val="0"/>
              </a:spcBef>
              <a:spcAft>
                <a:spcPts val="0"/>
              </a:spcAft>
            </a:pPr>
            <a:endParaRPr lang="en-US" dirty="0" smtClean="0"/>
          </a:p>
          <a:p>
            <a:pPr>
              <a:spcBef>
                <a:spcPts val="0"/>
              </a:spcBef>
              <a:spcAft>
                <a:spcPts val="0"/>
              </a:spcAft>
            </a:pPr>
            <a:r>
              <a:rPr lang="en-US" b="1" dirty="0" smtClean="0"/>
              <a:t>To Delete a Shape:</a:t>
            </a:r>
          </a:p>
          <a:p>
            <a:pPr>
              <a:spcBef>
                <a:spcPts val="0"/>
              </a:spcBef>
              <a:spcAft>
                <a:spcPts val="0"/>
              </a:spcAft>
            </a:pPr>
            <a:r>
              <a:rPr lang="en-US" dirty="0" smtClean="0"/>
              <a:t>Select the desired object by clicking once</a:t>
            </a:r>
            <a:r>
              <a:rPr lang="en-US" baseline="0" dirty="0" smtClean="0"/>
              <a:t> on its edge. </a:t>
            </a:r>
            <a:r>
              <a:rPr lang="en-US" dirty="0" smtClean="0"/>
              <a:t>Press the </a:t>
            </a:r>
            <a:r>
              <a:rPr lang="en-US" i="1" dirty="0" smtClean="0"/>
              <a:t>Delete</a:t>
            </a:r>
            <a:r>
              <a:rPr lang="en-US" dirty="0" smtClean="0"/>
              <a:t> key</a:t>
            </a:r>
            <a:r>
              <a:rPr lang="en-US" baseline="0" dirty="0" smtClean="0"/>
              <a:t> on your keyboard.</a:t>
            </a:r>
            <a:endParaRPr lang="en-US" dirty="0" smtClean="0"/>
          </a:p>
          <a:p>
            <a:pPr>
              <a:spcBef>
                <a:spcPts val="0"/>
              </a:spcBef>
              <a:spcAft>
                <a:spcPts val="0"/>
              </a:spcAft>
            </a:pPr>
            <a:endParaRPr lang="en-US" dirty="0" smtClean="0"/>
          </a:p>
          <a:p>
            <a:pPr>
              <a:spcBef>
                <a:spcPts val="0"/>
              </a:spcBef>
              <a:spcAft>
                <a:spcPts val="0"/>
              </a:spcAft>
            </a:pPr>
            <a:r>
              <a:rPr lang="en-US" b="1" dirty="0" smtClean="0"/>
              <a:t>To Copy a Text Box or Shape:</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2</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err="1" smtClean="0"/>
              <a:t>JSHint</a:t>
            </a:r>
            <a:r>
              <a:rPr lang="en-US" dirty="0" smtClean="0"/>
              <a:t> is a community-driven tool to detect errors and potential problems in </a:t>
            </a:r>
            <a:r>
              <a:rPr lang="en-US" dirty="0" err="1" smtClean="0"/>
              <a:t>Javascript</a:t>
            </a:r>
            <a:r>
              <a:rPr lang="en-US" dirty="0" smtClean="0"/>
              <a:t> </a:t>
            </a:r>
            <a:r>
              <a:rPr lang="en-US" dirty="0" smtClean="0"/>
              <a:t>code. It is very flexible so you can easily adjust it to your particular coding guidelines and the environment you expect your code to execute in.</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4</a:t>
            </a:fld>
            <a:endParaRPr lang="en-US" dirty="0"/>
          </a:p>
        </p:txBody>
      </p:sp>
    </p:spTree>
    <p:extLst>
      <p:ext uri="{BB962C8B-B14F-4D97-AF65-F5344CB8AC3E}">
        <p14:creationId xmlns:p14="http://schemas.microsoft.com/office/powerpoint/2010/main" val="626382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5</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r>
              <a:rPr lang="en-US" dirty="0" smtClean="0"/>
              <a:t>This is a sample </a:t>
            </a:r>
            <a:r>
              <a:rPr lang="en-US" b="1" dirty="0" smtClean="0"/>
              <a:t>Agenda/Preview</a:t>
            </a:r>
            <a:r>
              <a:rPr lang="en-US" dirty="0" smtClean="0"/>
              <a:t> slide. This slide is ideal for </a:t>
            </a:r>
            <a:r>
              <a:rPr lang="en-US" i="1" dirty="0" smtClean="0"/>
              <a:t>setting the scene </a:t>
            </a:r>
            <a:r>
              <a:rPr lang="en-US" dirty="0" smtClean="0"/>
              <a:t>at the beginning of your presentation by providing a big picture overview of what you plan to cover. </a:t>
            </a:r>
          </a:p>
          <a:p>
            <a:pPr>
              <a:spcBef>
                <a:spcPts val="0"/>
              </a:spcBef>
              <a:spcAft>
                <a:spcPts val="0"/>
              </a:spcAft>
            </a:pPr>
            <a:endParaRPr lang="en-US" b="1" dirty="0" smtClean="0"/>
          </a:p>
          <a:p>
            <a:pPr>
              <a:spcBef>
                <a:spcPts val="0"/>
              </a:spcBef>
              <a:spcAft>
                <a:spcPts val="0"/>
              </a:spcAft>
            </a:pPr>
            <a:r>
              <a:rPr lang="en-US" b="1" dirty="0" smtClean="0"/>
              <a:t>To Change Titles in Shapes (i.e.: “Text here”):</a:t>
            </a:r>
          </a:p>
          <a:p>
            <a:pPr>
              <a:spcBef>
                <a:spcPts val="0"/>
              </a:spcBef>
              <a:spcAft>
                <a:spcPts val="0"/>
              </a:spcAft>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spcBef>
                <a:spcPts val="0"/>
              </a:spcBef>
              <a:spcAft>
                <a:spcPts val="0"/>
              </a:spcAft>
            </a:pPr>
            <a:endParaRPr lang="en-US" dirty="0" smtClean="0"/>
          </a:p>
          <a:p>
            <a:pPr lvl="0">
              <a:spcBef>
                <a:spcPts val="0"/>
              </a:spcBef>
              <a:spcAft>
                <a:spcPts val="0"/>
              </a:spcAft>
            </a:pPr>
            <a:r>
              <a:rPr lang="en-US" b="1" dirty="0" smtClean="0">
                <a:solidFill>
                  <a:srgbClr val="000000"/>
                </a:solidFill>
              </a:rPr>
              <a:t>To Change Font Color/Size: </a:t>
            </a:r>
            <a:endParaRPr lang="en-US" dirty="0" smtClean="0">
              <a:solidFill>
                <a:srgbClr val="000000"/>
              </a:solidFill>
            </a:endParaRPr>
          </a:p>
          <a:p>
            <a:pPr lvl="0">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spcBef>
                <a:spcPts val="0"/>
              </a:spcBef>
              <a:spcAft>
                <a:spcPts val="0"/>
              </a:spcAft>
            </a:pPr>
            <a:endParaRPr lang="en-US" b="1" dirty="0" smtClean="0"/>
          </a:p>
          <a:p>
            <a:pPr>
              <a:spcBef>
                <a:spcPts val="0"/>
              </a:spcBef>
              <a:spcAft>
                <a:spcPts val="0"/>
              </a:spcAft>
            </a:pPr>
            <a:r>
              <a:rPr lang="en-US" b="1" dirty="0" smtClean="0"/>
              <a:t>To Change a Shape’s Fill Color:</a:t>
            </a:r>
          </a:p>
          <a:p>
            <a:pPr marL="0" marR="0" indent="0" algn="l" defTabSz="914400" rtl="0" eaLnBrk="1" fontAlgn="base" latinLnBrk="0" hangingPunct="1">
              <a:spcBef>
                <a:spcPts val="0"/>
              </a:spcBef>
              <a:spcAft>
                <a:spcPts val="0"/>
              </a:spcAft>
              <a:buClrTx/>
              <a:buSzTx/>
              <a:buFontTx/>
              <a:buNone/>
              <a:tabLst/>
              <a:defRPr/>
            </a:pPr>
            <a:r>
              <a:rPr lang="en-US" dirty="0" smtClean="0"/>
              <a:t>Select the desired object by clicking once</a:t>
            </a:r>
            <a:r>
              <a:rPr lang="en-US" baseline="0" dirty="0" smtClean="0"/>
              <a:t> on its edge. O</a:t>
            </a:r>
            <a:r>
              <a:rPr lang="en-US" dirty="0" smtClean="0"/>
              <a:t>n the </a:t>
            </a:r>
            <a:r>
              <a:rPr lang="en-US" i="1" dirty="0" smtClean="0"/>
              <a:t>Home</a:t>
            </a:r>
            <a:r>
              <a:rPr lang="en-US" dirty="0" smtClean="0"/>
              <a:t> tab, click the </a:t>
            </a:r>
            <a:r>
              <a:rPr lang="en-US" i="1" dirty="0" smtClean="0"/>
              <a:t>Shape Fill </a:t>
            </a:r>
            <a:r>
              <a:rPr lang="en-US" dirty="0" smtClean="0"/>
              <a:t>button within the </a:t>
            </a:r>
            <a:r>
              <a:rPr lang="en-US" i="1" dirty="0" smtClean="0"/>
              <a:t>Drawing</a:t>
            </a:r>
            <a:r>
              <a:rPr lang="en-US" dirty="0" smtClean="0"/>
              <a:t> group to select a theme color from the Symantec color palette. </a:t>
            </a:r>
          </a:p>
          <a:p>
            <a:pPr marL="0" marR="0" indent="0" algn="l" defTabSz="914400" rtl="0" eaLnBrk="1" fontAlgn="base" latinLnBrk="0" hangingPunct="1">
              <a:spcBef>
                <a:spcPts val="0"/>
              </a:spcBef>
              <a:spcAft>
                <a:spcPts val="0"/>
              </a:spcAft>
              <a:buClrTx/>
              <a:buSzTx/>
              <a:buFontTx/>
              <a:buNone/>
              <a:tabLst/>
              <a:defRPr/>
            </a:pPr>
            <a:endParaRPr lang="en-US" dirty="0" smtClean="0"/>
          </a:p>
          <a:p>
            <a:pPr>
              <a:spcBef>
                <a:spcPts val="0"/>
              </a:spcBef>
              <a:spcAft>
                <a:spcPts val="0"/>
              </a:spcAft>
            </a:pPr>
            <a:endParaRPr lang="en-US" dirty="0" smtClean="0"/>
          </a:p>
          <a:p>
            <a:pPr>
              <a:spcBef>
                <a:spcPts val="0"/>
              </a:spcBef>
              <a:spcAft>
                <a:spcPts val="0"/>
              </a:spcAft>
            </a:pPr>
            <a:r>
              <a:rPr lang="en-US" b="1" dirty="0" smtClean="0"/>
              <a:t>To Delete a Shape:</a:t>
            </a:r>
          </a:p>
          <a:p>
            <a:pPr>
              <a:spcBef>
                <a:spcPts val="0"/>
              </a:spcBef>
              <a:spcAft>
                <a:spcPts val="0"/>
              </a:spcAft>
            </a:pPr>
            <a:r>
              <a:rPr lang="en-US" dirty="0" smtClean="0"/>
              <a:t>Select the desired object by clicking once</a:t>
            </a:r>
            <a:r>
              <a:rPr lang="en-US" baseline="0" dirty="0" smtClean="0"/>
              <a:t> on its edge. </a:t>
            </a:r>
            <a:r>
              <a:rPr lang="en-US" dirty="0" smtClean="0"/>
              <a:t>Press the </a:t>
            </a:r>
            <a:r>
              <a:rPr lang="en-US" i="1" dirty="0" smtClean="0"/>
              <a:t>Delete</a:t>
            </a:r>
            <a:r>
              <a:rPr lang="en-US" dirty="0" smtClean="0"/>
              <a:t> key</a:t>
            </a:r>
            <a:r>
              <a:rPr lang="en-US" baseline="0" dirty="0" smtClean="0"/>
              <a:t> on your keyboard.</a:t>
            </a:r>
            <a:endParaRPr lang="en-US" dirty="0" smtClean="0"/>
          </a:p>
          <a:p>
            <a:pPr>
              <a:spcBef>
                <a:spcPts val="0"/>
              </a:spcBef>
              <a:spcAft>
                <a:spcPts val="0"/>
              </a:spcAft>
            </a:pPr>
            <a:endParaRPr lang="en-US" dirty="0" smtClean="0"/>
          </a:p>
          <a:p>
            <a:pPr>
              <a:spcBef>
                <a:spcPts val="0"/>
              </a:spcBef>
              <a:spcAft>
                <a:spcPts val="0"/>
              </a:spcAft>
            </a:pPr>
            <a:r>
              <a:rPr lang="en-US" b="1" dirty="0" smtClean="0"/>
              <a:t>To Copy a Text Box or Shape:</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pPr marL="228600" indent="-228600">
              <a:buAutoNum type="arabicPeriod"/>
            </a:pPr>
            <a:r>
              <a:rPr lang="en-US" sz="1200" kern="1200" dirty="0" smtClean="0">
                <a:solidFill>
                  <a:schemeClr val="tx1"/>
                </a:solidFill>
                <a:effectLst/>
                <a:latin typeface="+mn-lt"/>
                <a:ea typeface="+mn-ea"/>
                <a:cs typeface="+mn-cs"/>
              </a:rPr>
              <a:t>The easiest way to use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is to install it as a Node program. To do so, simply run the following command in your terminal </a:t>
            </a:r>
            <a:r>
              <a:rPr lang="en-US" sz="1200" kern="1200" dirty="0" err="1" smtClean="0">
                <a:solidFill>
                  <a:schemeClr val="tx1"/>
                </a:solidFill>
                <a:effectLst/>
                <a:latin typeface="+mn-lt"/>
                <a:ea typeface="+mn-ea"/>
                <a:cs typeface="+mn-cs"/>
              </a:rPr>
              <a:t>npm</a:t>
            </a:r>
            <a:r>
              <a:rPr lang="en-US" sz="1200" kern="1200" dirty="0" smtClean="0">
                <a:solidFill>
                  <a:schemeClr val="tx1"/>
                </a:solidFill>
                <a:effectLst/>
                <a:latin typeface="+mn-lt"/>
                <a:ea typeface="+mn-ea"/>
                <a:cs typeface="+mn-cs"/>
              </a:rPr>
              <a:t> install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–g</a:t>
            </a:r>
          </a:p>
          <a:p>
            <a:pPr marL="228600" indent="-228600">
              <a:buAutoNum type="arabicPeriod"/>
            </a:pPr>
            <a:r>
              <a:rPr lang="en-US" sz="1200" kern="1200" dirty="0" smtClean="0">
                <a:solidFill>
                  <a:schemeClr val="tx1"/>
                </a:solidFill>
                <a:effectLst/>
                <a:latin typeface="+mn-lt"/>
                <a:ea typeface="+mn-ea"/>
                <a:cs typeface="+mn-cs"/>
              </a:rPr>
              <a:t>After you've done that you should be able to use the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program. The simplest use case  would be </a:t>
            </a:r>
            <a:r>
              <a:rPr lang="en-US" sz="1200" kern="1200" dirty="0" err="1" smtClean="0">
                <a:solidFill>
                  <a:schemeClr val="tx1"/>
                </a:solidFill>
                <a:effectLst/>
                <a:latin typeface="+mn-lt"/>
                <a:ea typeface="+mn-ea"/>
                <a:cs typeface="+mn-cs"/>
              </a:rPr>
              <a:t>linting</a:t>
            </a:r>
            <a:r>
              <a:rPr lang="en-US" sz="1200" kern="1200" dirty="0" smtClean="0">
                <a:solidFill>
                  <a:schemeClr val="tx1"/>
                </a:solidFill>
                <a:effectLst/>
                <a:latin typeface="+mn-lt"/>
                <a:ea typeface="+mn-ea"/>
                <a:cs typeface="+mn-cs"/>
              </a:rPr>
              <a:t> a single file or all JavaScript files in a directory.</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6</a:t>
            </a:fld>
            <a:endParaRPr lang="en-US" dirty="0"/>
          </a:p>
        </p:txBody>
      </p:sp>
    </p:spTree>
    <p:extLst>
      <p:ext uri="{BB962C8B-B14F-4D97-AF65-F5344CB8AC3E}">
        <p14:creationId xmlns:p14="http://schemas.microsoft.com/office/powerpoint/2010/main" val="3487769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comes with a default set of warnings but it was designed to be very configurable. You have three methods to configure your copy of </a:t>
            </a:r>
            <a:r>
              <a:rPr lang="en-US" sz="1200" kern="1200" dirty="0" err="1" smtClean="0">
                <a:solidFill>
                  <a:schemeClr val="tx1"/>
                </a:solidFill>
                <a:effectLst/>
                <a:latin typeface="+mn-lt"/>
                <a:ea typeface="+mn-ea"/>
                <a:cs typeface="+mn-cs"/>
              </a:rPr>
              <a:t>JSHint</a:t>
            </a:r>
            <a:endParaRPr lang="en-US" sz="1200" kern="1200" dirty="0" smtClean="0">
              <a:solidFill>
                <a:schemeClr val="tx1"/>
              </a:solidFill>
              <a:effectLst/>
              <a:latin typeface="+mn-lt"/>
              <a:ea typeface="+mn-ea"/>
              <a:cs typeface="+mn-cs"/>
            </a:endParaRPr>
          </a:p>
          <a:p>
            <a:pPr marL="228600" indent="-228600">
              <a:buAutoNum type="arabicParenR"/>
            </a:pPr>
            <a:r>
              <a:rPr lang="en-US" sz="1200" kern="1200" baseline="0" dirty="0" err="1" smtClean="0">
                <a:solidFill>
                  <a:schemeClr val="tx1"/>
                </a:solidFill>
                <a:effectLst/>
                <a:latin typeface="+mn-lt"/>
                <a:ea typeface="+mn-ea"/>
                <a:cs typeface="+mn-cs"/>
              </a:rPr>
              <a:t>jshint</a:t>
            </a:r>
            <a:r>
              <a:rPr lang="en-US" sz="1200" kern="1200" baseline="0" dirty="0" smtClean="0">
                <a:solidFill>
                  <a:schemeClr val="tx1"/>
                </a:solidFill>
                <a:effectLst/>
                <a:latin typeface="+mn-lt"/>
                <a:ea typeface="+mn-ea"/>
                <a:cs typeface="+mn-cs"/>
              </a:rPr>
              <a:t>  undefined.js –</a:t>
            </a:r>
            <a:r>
              <a:rPr lang="en-US" sz="1200" kern="1200" baseline="0" dirty="0" err="1" smtClean="0">
                <a:solidFill>
                  <a:schemeClr val="tx1"/>
                </a:solidFill>
                <a:effectLst/>
                <a:latin typeface="+mn-lt"/>
                <a:ea typeface="+mn-ea"/>
                <a:cs typeface="+mn-cs"/>
              </a:rPr>
              <a:t>config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jshintrc</a:t>
            </a:r>
            <a:endParaRPr lang="en-US" sz="1200" kern="1200" baseline="0" dirty="0" smtClean="0">
              <a:solidFill>
                <a:schemeClr val="tx1"/>
              </a:solidFill>
              <a:effectLst/>
              <a:latin typeface="+mn-lt"/>
              <a:ea typeface="+mn-ea"/>
              <a:cs typeface="+mn-cs"/>
            </a:endParaRPr>
          </a:p>
          <a:p>
            <a:pPr marL="228600" marR="0" indent="-228600" algn="l" defTabSz="914400" rtl="0" eaLnBrk="0" fontAlgn="base" latinLnBrk="0" hangingPunct="0">
              <a:lnSpc>
                <a:spcPct val="90000"/>
              </a:lnSpc>
              <a:spcBef>
                <a:spcPct val="20000"/>
              </a:spcBef>
              <a:spcAft>
                <a:spcPct val="20000"/>
              </a:spcAft>
              <a:buClrTx/>
              <a:buSzTx/>
              <a:buFontTx/>
              <a:buAutoNum type="arabicParenR"/>
              <a:tabLst/>
              <a:defRPr/>
            </a:pPr>
            <a:r>
              <a:rPr lang="en-US" sz="1200" kern="1200" dirty="0" smtClean="0">
                <a:solidFill>
                  <a:schemeClr val="tx1"/>
                </a:solidFill>
                <a:effectLst/>
                <a:latin typeface="+mn-lt"/>
                <a:ea typeface="+mn-ea"/>
                <a:cs typeface="+mn-cs"/>
              </a:rPr>
              <a:t>The third method is recommended, using .</a:t>
            </a:r>
            <a:r>
              <a:rPr lang="en-US" sz="1200" kern="1200" dirty="0" err="1" smtClean="0">
                <a:solidFill>
                  <a:schemeClr val="tx1"/>
                </a:solidFill>
                <a:effectLst/>
                <a:latin typeface="+mn-lt"/>
                <a:ea typeface="+mn-ea"/>
                <a:cs typeface="+mn-cs"/>
              </a:rPr>
              <a:t>jshintrc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will start looking for this file in the same folder as the files to be </a:t>
            </a:r>
            <a:r>
              <a:rPr lang="en-US" sz="1200" kern="1200" dirty="0" err="1" smtClean="0">
                <a:solidFill>
                  <a:schemeClr val="tx1"/>
                </a:solidFill>
                <a:effectLst/>
                <a:latin typeface="+mn-lt"/>
                <a:ea typeface="+mn-ea"/>
                <a:cs typeface="+mn-cs"/>
              </a:rPr>
              <a:t>linted</a:t>
            </a:r>
            <a:r>
              <a:rPr lang="en-US" sz="1200" kern="1200" dirty="0" smtClean="0">
                <a:solidFill>
                  <a:schemeClr val="tx1"/>
                </a:solidFill>
                <a:effectLst/>
                <a:latin typeface="+mn-lt"/>
                <a:ea typeface="+mn-ea"/>
                <a:cs typeface="+mn-cs"/>
              </a:rPr>
              <a:t>. If not found, it will move one level up the directory tree all the way up to the file system root. You can make use of this character, place your file into the project root directory and, as long as you run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from anywhere within your project directory tree, the same configuration file will be used.</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7</a:t>
            </a:fld>
            <a:endParaRPr lang="en-US" dirty="0"/>
          </a:p>
        </p:txBody>
      </p:sp>
    </p:spTree>
    <p:extLst>
      <p:ext uri="{BB962C8B-B14F-4D97-AF65-F5344CB8AC3E}">
        <p14:creationId xmlns:p14="http://schemas.microsoft.com/office/powerpoint/2010/main" val="3769607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In addition to using configuration files you can configure </a:t>
            </a:r>
            <a:r>
              <a:rPr lang="en-US" dirty="0" err="1" smtClean="0"/>
              <a:t>JSHint</a:t>
            </a:r>
            <a:r>
              <a:rPr lang="en-US" dirty="0" smtClean="0"/>
              <a:t> from within your files using special comments. These comments start either with </a:t>
            </a:r>
            <a:r>
              <a:rPr lang="en-US" dirty="0" err="1" smtClean="0"/>
              <a:t>jshint</a:t>
            </a:r>
            <a:r>
              <a:rPr lang="en-US" dirty="0" smtClean="0"/>
              <a:t> or global and are followed by a comma-separated list of values.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9</a:t>
            </a:fld>
            <a:endParaRPr lang="en-US" dirty="0"/>
          </a:p>
        </p:txBody>
      </p:sp>
    </p:spTree>
    <p:extLst>
      <p:ext uri="{BB962C8B-B14F-4D97-AF65-F5344CB8AC3E}">
        <p14:creationId xmlns:p14="http://schemas.microsoft.com/office/powerpoint/2010/main" val="81472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Here's a list of configuration directives supported by </a:t>
            </a:r>
            <a:r>
              <a:rPr lang="en-US" dirty="0" err="1" smtClean="0"/>
              <a:t>JSHint</a:t>
            </a:r>
            <a:r>
              <a:rPr lang="en-US" dirty="0" smtClean="0"/>
              <a:t>.</a:t>
            </a:r>
          </a:p>
          <a:p>
            <a:endParaRPr lang="en-US" dirty="0" smtClean="0"/>
          </a:p>
          <a:p>
            <a:r>
              <a:rPr lang="en-US" dirty="0" smtClean="0"/>
              <a:t>You can also blacklist certain global variables to make sure they are not used anywhere in the current file.</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10</a:t>
            </a:fld>
            <a:endParaRPr lang="en-US" dirty="0"/>
          </a:p>
        </p:txBody>
      </p:sp>
    </p:spTree>
    <p:extLst>
      <p:ext uri="{BB962C8B-B14F-4D97-AF65-F5344CB8AC3E}">
        <p14:creationId xmlns:p14="http://schemas.microsoft.com/office/powerpoint/2010/main" val="143345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0000"/>
              </a:lnSpc>
              <a:spcBef>
                <a:spcPct val="20000"/>
              </a:spcBef>
              <a:spcAft>
                <a:spcPct val="20000"/>
              </a:spcAft>
              <a:buClrTx/>
              <a:buSzTx/>
              <a:buFontTx/>
              <a:buNone/>
              <a:tabLst/>
              <a:defRPr/>
            </a:pPr>
            <a:r>
              <a:rPr lang="en-US" b="1" dirty="0" smtClean="0">
                <a:solidFill>
                  <a:srgbClr val="00B050"/>
                </a:solidFill>
              </a:rPr>
              <a:t>Enforcing Options</a:t>
            </a:r>
            <a:r>
              <a:rPr lang="en-US" b="1" baseline="0" dirty="0" smtClean="0">
                <a:solidFill>
                  <a:srgbClr val="00B050"/>
                </a:solidFill>
              </a:rPr>
              <a:t> </a:t>
            </a:r>
            <a:r>
              <a:rPr lang="en-US" baseline="0" dirty="0" smtClean="0"/>
              <a:t>:</a:t>
            </a:r>
            <a:r>
              <a:rPr lang="en-US" dirty="0" smtClean="0"/>
              <a:t>When set to true, these options will make </a:t>
            </a:r>
            <a:r>
              <a:rPr lang="en-US" dirty="0" err="1" smtClean="0"/>
              <a:t>JSHint</a:t>
            </a:r>
            <a:r>
              <a:rPr lang="en-US" dirty="0" smtClean="0"/>
              <a:t> produce more warnings about your code.</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b="1" dirty="0" smtClean="0"/>
              <a:t>Relaxing Options</a:t>
            </a:r>
            <a:r>
              <a:rPr lang="en-US" dirty="0" smtClean="0"/>
              <a:t>: </a:t>
            </a:r>
            <a:r>
              <a:rPr lang="en-US" dirty="0" smtClean="0"/>
              <a:t>When set to true, these options will make </a:t>
            </a:r>
            <a:r>
              <a:rPr lang="en-US" dirty="0" err="1" smtClean="0"/>
              <a:t>JSHint</a:t>
            </a:r>
            <a:r>
              <a:rPr lang="en-US" dirty="0" smtClean="0"/>
              <a:t> produce fewer warnings about your code.</a:t>
            </a:r>
            <a:endParaRPr lang="en-US" dirty="0" smtClean="0"/>
          </a:p>
          <a:p>
            <a:r>
              <a:rPr lang="en-US" b="1" dirty="0" smtClean="0"/>
              <a:t>Environments</a:t>
            </a:r>
            <a:r>
              <a:rPr lang="en-US" dirty="0" smtClean="0"/>
              <a:t>:  </a:t>
            </a:r>
            <a:r>
              <a:rPr lang="en-US" dirty="0" smtClean="0"/>
              <a:t>These options let </a:t>
            </a:r>
            <a:r>
              <a:rPr lang="en-US" dirty="0" err="1" smtClean="0"/>
              <a:t>JSHint</a:t>
            </a:r>
            <a:r>
              <a:rPr lang="en-US" dirty="0" smtClean="0"/>
              <a:t> know about some pre-defined global variables.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11</a:t>
            </a:fld>
            <a:endParaRPr lang="en-US" dirty="0"/>
          </a:p>
        </p:txBody>
      </p:sp>
    </p:spTree>
    <p:extLst>
      <p:ext uri="{BB962C8B-B14F-4D97-AF65-F5344CB8AC3E}">
        <p14:creationId xmlns:p14="http://schemas.microsoft.com/office/powerpoint/2010/main" val="3752541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smtClean="0"/>
              <a:t>Click to add title</a:t>
            </a:r>
            <a:endParaRPr lang="en-US" dirty="0"/>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smtClean="0"/>
              <a:t>Click to add presenter’s name</a:t>
            </a:r>
            <a:endParaRPr lang="en-US" dirty="0"/>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smtClean="0"/>
              <a:t>Click to add presenter’s title</a:t>
            </a:r>
            <a:endParaRPr lang="en-US" dirty="0"/>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smtClean="0"/>
              <a:t>This is a sample quote slide.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smtClean="0"/>
              <a:t>This is a sample quote slide with photo.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smtClean="0"/>
              <a:t>Insert Photo Here</a:t>
            </a:r>
            <a:endParaRPr lang="en-US" dirty="0"/>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Copyright © 2012 Symantec Corporation. All rights reserved. </a:t>
            </a:r>
            <a:r>
              <a:rPr lang="en-US" sz="800" dirty="0" smtClean="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smtClean="0">
              <a:latin typeface="Calibri" pitchFamily="34" charset="0"/>
            </a:endParaRPr>
          </a:p>
          <a:p>
            <a:pPr marL="0" indent="0" algn="l">
              <a:lnSpc>
                <a:spcPct val="90000"/>
              </a:lnSpc>
              <a:buNone/>
            </a:pPr>
            <a:r>
              <a:rPr lang="en-US" sz="800" dirty="0" smtClean="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SYMANTEC PROPRIETARY/CONFIDENTIAL – INTERNAL USE ONLY</a:t>
            </a:r>
            <a:br>
              <a:rPr lang="en-US" sz="800" b="1" dirty="0" smtClean="0">
                <a:latin typeface="Calibri" pitchFamily="34" charset="0"/>
              </a:rPr>
            </a:br>
            <a:r>
              <a:rPr lang="en-US" sz="800" b="0" dirty="0" smtClean="0">
                <a:latin typeface="Calibri" pitchFamily="34" charset="0"/>
              </a:rPr>
              <a:t>Copyright © 2012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smtClean="0"/>
              <a:t>Click to add transition statement here</a:t>
            </a:r>
            <a:endParaRPr lang="en-US" dirty="0"/>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smtClean="0"/>
              <a:t>Click to add subtitle here</a:t>
            </a:r>
            <a:endParaRPr lang="en-US" dirty="0"/>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smtClean="0"/>
              <a:t>Click to add transition statement here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smtClean="0"/>
              <a:t>Click icon to add table</a:t>
            </a:r>
            <a:endParaRPr lang="en-US"/>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smtClean="0"/>
              <a:t>Click to add title </a:t>
            </a:r>
            <a:br>
              <a:rPr lang="en-US" dirty="0" smtClean="0"/>
            </a:br>
            <a:r>
              <a:rPr lang="en-US" dirty="0" smtClean="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7"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www.jshint.com/" TargetMode="External"/><Relationship Id="rId2" Type="http://schemas.openxmlformats.org/officeDocument/2006/relationships/hyperlink" Target="https://github.com/jshint/jshint" TargetMode="External"/><Relationship Id="rId1" Type="http://schemas.openxmlformats.org/officeDocument/2006/relationships/slideLayout" Target="../slideLayouts/slideLayout2.xml"/><Relationship Id="rId5" Type="http://schemas.openxmlformats.org/officeDocument/2006/relationships/hyperlink" Target="https://symweb.rmnus.sen.symantec.com/BnR/Appliance/Engineering/DocumentsTechnologyTrack/JSHint.docx" TargetMode="External"/><Relationship Id="rId4" Type="http://schemas.openxmlformats.org/officeDocument/2006/relationships/hyperlink" Target="http://www.jshint.com/option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p:txBody>
          <a:bodyPr/>
          <a:lstStyle/>
          <a:p>
            <a:pPr>
              <a:defRPr/>
            </a:pPr>
            <a:r>
              <a:rPr lang="en-US" smtClean="0"/>
              <a:t>Presentation Identifier Goes Here</a:t>
            </a:r>
            <a:endParaRPr lang="en-US" dirty="0"/>
          </a:p>
        </p:txBody>
      </p:sp>
      <p:sp>
        <p:nvSpPr>
          <p:cNvPr id="2" name="Slide Number Placeholder 1"/>
          <p:cNvSpPr>
            <a:spLocks noGrp="1"/>
          </p:cNvSpPr>
          <p:nvPr>
            <p:ph type="sldNum" sz="quarter" idx="4"/>
          </p:nvPr>
        </p:nvSpPr>
        <p:spPr/>
        <p:txBody>
          <a:bodyPr/>
          <a:lstStyle/>
          <a:p>
            <a:pPr>
              <a:defRPr/>
            </a:pPr>
            <a:fld id="{46082381-925A-4C25-AB18-0C99AD89CFC0}" type="slidenum">
              <a:rPr lang="en-US" smtClean="0"/>
              <a:pPr>
                <a:defRPr/>
              </a:pPr>
              <a:t>1</a:t>
            </a:fld>
            <a:endParaRPr lang="en-US" dirty="0"/>
          </a:p>
        </p:txBody>
      </p:sp>
      <p:sp>
        <p:nvSpPr>
          <p:cNvPr id="3" name="Title 2"/>
          <p:cNvSpPr>
            <a:spLocks noGrp="1"/>
          </p:cNvSpPr>
          <p:nvPr>
            <p:ph type="ctrTitle"/>
          </p:nvPr>
        </p:nvSpPr>
        <p:spPr>
          <a:xfrm>
            <a:off x="685800" y="2590800"/>
            <a:ext cx="7772400" cy="914400"/>
          </a:xfrm>
        </p:spPr>
        <p:txBody>
          <a:bodyPr/>
          <a:lstStyle/>
          <a:p>
            <a:r>
              <a:rPr lang="en-US" dirty="0" err="1" smtClean="0"/>
              <a:t>JSHint</a:t>
            </a:r>
            <a:r>
              <a:rPr lang="en-US" dirty="0"/>
              <a:t> </a:t>
            </a:r>
            <a:r>
              <a:rPr lang="en-US" dirty="0" smtClean="0"/>
              <a:t>- A </a:t>
            </a:r>
            <a:r>
              <a:rPr lang="en-US" dirty="0" err="1" smtClean="0"/>
              <a:t>Javascript</a:t>
            </a:r>
            <a:r>
              <a:rPr lang="en-US" dirty="0" smtClean="0"/>
              <a:t> static Analysis Tool</a:t>
            </a:r>
            <a:endParaRPr lang="en-US" dirty="0"/>
          </a:p>
        </p:txBody>
      </p:sp>
      <p:sp>
        <p:nvSpPr>
          <p:cNvPr id="4" name="Subtitle 3"/>
          <p:cNvSpPr>
            <a:spLocks noGrp="1"/>
          </p:cNvSpPr>
          <p:nvPr>
            <p:ph type="subTitle" idx="1"/>
          </p:nvPr>
        </p:nvSpPr>
        <p:spPr/>
        <p:txBody>
          <a:bodyPr/>
          <a:lstStyle/>
          <a:p>
            <a:r>
              <a:rPr lang="en-US" dirty="0" smtClean="0"/>
              <a:t>Guangwei(Joe) Qiao</a:t>
            </a:r>
            <a:endParaRPr lang="en-US" dirty="0"/>
          </a:p>
        </p:txBody>
      </p:sp>
      <p:sp>
        <p:nvSpPr>
          <p:cNvPr id="5" name="Text Placeholder 4"/>
          <p:cNvSpPr>
            <a:spLocks noGrp="1"/>
          </p:cNvSpPr>
          <p:nvPr>
            <p:ph type="body" sz="quarter" idx="10"/>
          </p:nvPr>
        </p:nvSpPr>
        <p:spPr/>
        <p:txBody>
          <a:bodyPr/>
          <a:lstStyle/>
          <a:p>
            <a:r>
              <a:rPr lang="en-US" dirty="0" smtClean="0"/>
              <a:t>Software Engineer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439056"/>
          </a:xfrm>
        </p:spPr>
        <p:txBody>
          <a:bodyPr/>
          <a:lstStyle/>
          <a:p>
            <a:r>
              <a:rPr lang="en-US" dirty="0" err="1" smtClean="0"/>
              <a:t>JSHint</a:t>
            </a:r>
            <a:r>
              <a:rPr lang="en-US" dirty="0" smtClean="0"/>
              <a:t> Directives</a:t>
            </a:r>
            <a:endParaRPr lang="en-US" dirty="0"/>
          </a:p>
        </p:txBody>
      </p:sp>
      <p:sp>
        <p:nvSpPr>
          <p:cNvPr id="3" name="Content Placeholder 2"/>
          <p:cNvSpPr>
            <a:spLocks noGrp="1"/>
          </p:cNvSpPr>
          <p:nvPr>
            <p:ph idx="1"/>
          </p:nvPr>
        </p:nvSpPr>
        <p:spPr>
          <a:xfrm>
            <a:off x="381000" y="685800"/>
            <a:ext cx="8382000" cy="5486400"/>
          </a:xfrm>
        </p:spPr>
        <p:txBody>
          <a:bodyPr>
            <a:normAutofit fontScale="92500" lnSpcReduction="10000"/>
          </a:bodyPr>
          <a:lstStyle/>
          <a:p>
            <a:r>
              <a:rPr lang="en-US" b="1" dirty="0" err="1" smtClean="0"/>
              <a:t>Jshint</a:t>
            </a:r>
            <a:r>
              <a:rPr lang="en-US" b="1" dirty="0" smtClean="0"/>
              <a:t> - </a:t>
            </a:r>
            <a:r>
              <a:rPr lang="en-US" dirty="0" smtClean="0"/>
              <a:t>A </a:t>
            </a:r>
            <a:r>
              <a:rPr lang="en-US" dirty="0"/>
              <a:t>directive for setting </a:t>
            </a:r>
            <a:r>
              <a:rPr lang="en-US" dirty="0" err="1"/>
              <a:t>JSHint</a:t>
            </a:r>
            <a:r>
              <a:rPr lang="en-US" dirty="0"/>
              <a:t>-compatible </a:t>
            </a:r>
            <a:r>
              <a:rPr lang="en-US" dirty="0" err="1"/>
              <a:t>JSLint</a:t>
            </a:r>
            <a:r>
              <a:rPr lang="en-US" dirty="0"/>
              <a:t> options.</a:t>
            </a:r>
          </a:p>
          <a:p>
            <a:pPr marL="0" indent="0">
              <a:buNone/>
            </a:pPr>
            <a:r>
              <a:rPr lang="en-US" sz="2000" dirty="0" smtClean="0"/>
              <a:t>     </a:t>
            </a:r>
            <a:r>
              <a:rPr lang="en-US" sz="2000" dirty="0" smtClean="0">
                <a:solidFill>
                  <a:srgbClr val="00B050"/>
                </a:solidFill>
              </a:rPr>
              <a:t>/* </a:t>
            </a:r>
            <a:r>
              <a:rPr lang="en-US" sz="2000" dirty="0" err="1">
                <a:solidFill>
                  <a:srgbClr val="00B050"/>
                </a:solidFill>
              </a:rPr>
              <a:t>jslint</a:t>
            </a:r>
            <a:r>
              <a:rPr lang="en-US" sz="2000" dirty="0">
                <a:solidFill>
                  <a:srgbClr val="00B050"/>
                </a:solidFill>
              </a:rPr>
              <a:t> </a:t>
            </a:r>
            <a:r>
              <a:rPr lang="en-US" sz="2000" dirty="0" err="1">
                <a:solidFill>
                  <a:srgbClr val="00B050"/>
                </a:solidFill>
              </a:rPr>
              <a:t>vars</a:t>
            </a:r>
            <a:r>
              <a:rPr lang="en-US" sz="2000" dirty="0">
                <a:solidFill>
                  <a:srgbClr val="00B050"/>
                </a:solidFill>
              </a:rPr>
              <a:t>: true </a:t>
            </a:r>
            <a:r>
              <a:rPr lang="en-US" sz="2000" dirty="0" smtClean="0">
                <a:solidFill>
                  <a:srgbClr val="00B050"/>
                </a:solidFill>
              </a:rPr>
              <a:t>*/</a:t>
            </a:r>
          </a:p>
          <a:p>
            <a:r>
              <a:rPr lang="en-US" b="1" dirty="0">
                <a:solidFill>
                  <a:schemeClr val="tx1"/>
                </a:solidFill>
              </a:rPr>
              <a:t>g</a:t>
            </a:r>
            <a:r>
              <a:rPr lang="en-US" b="1" dirty="0" smtClean="0">
                <a:solidFill>
                  <a:schemeClr val="tx1"/>
                </a:solidFill>
              </a:rPr>
              <a:t>lobal</a:t>
            </a:r>
            <a:r>
              <a:rPr lang="en-US" b="1" dirty="0" smtClean="0">
                <a:solidFill>
                  <a:srgbClr val="00B050"/>
                </a:solidFill>
              </a:rPr>
              <a:t> - </a:t>
            </a:r>
            <a:r>
              <a:rPr lang="en-US" dirty="0" smtClean="0"/>
              <a:t>A </a:t>
            </a:r>
            <a:r>
              <a:rPr lang="en-US" dirty="0"/>
              <a:t>directive for telling </a:t>
            </a:r>
            <a:r>
              <a:rPr lang="en-US" dirty="0" err="1"/>
              <a:t>JSHint</a:t>
            </a:r>
            <a:r>
              <a:rPr lang="en-US" dirty="0"/>
              <a:t> about global variables that are defined elsewhere. If value is false (default), </a:t>
            </a:r>
            <a:r>
              <a:rPr lang="en-US" dirty="0" err="1"/>
              <a:t>JSHint</a:t>
            </a:r>
            <a:r>
              <a:rPr lang="en-US" dirty="0"/>
              <a:t> will consider that variable as </a:t>
            </a:r>
            <a:r>
              <a:rPr lang="en-US" dirty="0" smtClean="0"/>
              <a:t>read-only</a:t>
            </a:r>
          </a:p>
          <a:p>
            <a:pPr marL="0" indent="0">
              <a:buNone/>
            </a:pPr>
            <a:r>
              <a:rPr lang="en-US" sz="2000" b="1" dirty="0" smtClean="0">
                <a:solidFill>
                  <a:schemeClr val="tx1"/>
                </a:solidFill>
              </a:rPr>
              <a:t>    </a:t>
            </a:r>
            <a:r>
              <a:rPr lang="en-US" sz="2000" dirty="0">
                <a:solidFill>
                  <a:srgbClr val="00B050"/>
                </a:solidFill>
              </a:rPr>
              <a:t>/* global MY_LIB: false </a:t>
            </a:r>
            <a:r>
              <a:rPr lang="en-US" sz="2000" dirty="0" smtClean="0">
                <a:solidFill>
                  <a:srgbClr val="00B050"/>
                </a:solidFill>
              </a:rPr>
              <a:t>*/</a:t>
            </a:r>
          </a:p>
          <a:p>
            <a:pPr marL="0" indent="0">
              <a:buNone/>
            </a:pPr>
            <a:r>
              <a:rPr lang="en-US" sz="2000" dirty="0">
                <a:solidFill>
                  <a:srgbClr val="00B050"/>
                </a:solidFill>
              </a:rPr>
              <a:t> </a:t>
            </a:r>
            <a:r>
              <a:rPr lang="en-US" sz="2000" dirty="0" smtClean="0">
                <a:solidFill>
                  <a:srgbClr val="00B050"/>
                </a:solidFill>
              </a:rPr>
              <a:t>   </a:t>
            </a:r>
            <a:r>
              <a:rPr lang="en-US" sz="2000" dirty="0">
                <a:solidFill>
                  <a:srgbClr val="00B050"/>
                </a:solidFill>
              </a:rPr>
              <a:t>/* global -BAD_LIB </a:t>
            </a:r>
            <a:r>
              <a:rPr lang="en-US" sz="2000" dirty="0" smtClean="0">
                <a:solidFill>
                  <a:srgbClr val="00B050"/>
                </a:solidFill>
              </a:rPr>
              <a:t>*/        --</a:t>
            </a:r>
            <a:r>
              <a:rPr lang="en-US" sz="2000" dirty="0"/>
              <a:t>blacklist certain global variables </a:t>
            </a:r>
            <a:endParaRPr lang="en-US" sz="2000" dirty="0" smtClean="0">
              <a:solidFill>
                <a:srgbClr val="00B050"/>
              </a:solidFill>
            </a:endParaRPr>
          </a:p>
          <a:p>
            <a:r>
              <a:rPr lang="en-US" b="1" dirty="0" smtClean="0"/>
              <a:t>Exported - </a:t>
            </a:r>
            <a:r>
              <a:rPr lang="en-US" dirty="0"/>
              <a:t>A directive for telling </a:t>
            </a:r>
            <a:r>
              <a:rPr lang="en-US" dirty="0" err="1"/>
              <a:t>JSHint</a:t>
            </a:r>
            <a:r>
              <a:rPr lang="en-US" dirty="0"/>
              <a:t> about global variables that are defined in the current file but used elsewhere</a:t>
            </a:r>
            <a:r>
              <a:rPr lang="en-US" dirty="0" smtClean="0"/>
              <a:t>.</a:t>
            </a:r>
          </a:p>
          <a:p>
            <a:pPr marL="0" indent="0">
              <a:buNone/>
            </a:pPr>
            <a:r>
              <a:rPr lang="en-US" dirty="0" smtClean="0"/>
              <a:t>    </a:t>
            </a:r>
            <a:r>
              <a:rPr lang="en-US" sz="2000" dirty="0" smtClean="0">
                <a:solidFill>
                  <a:srgbClr val="00B050"/>
                </a:solidFill>
              </a:rPr>
              <a:t>/* </a:t>
            </a:r>
            <a:r>
              <a:rPr lang="en-US" sz="2000" dirty="0">
                <a:solidFill>
                  <a:srgbClr val="00B050"/>
                </a:solidFill>
              </a:rPr>
              <a:t>exported EXPORTED_LIB </a:t>
            </a:r>
            <a:r>
              <a:rPr lang="en-US" sz="2000" dirty="0" smtClean="0">
                <a:solidFill>
                  <a:srgbClr val="00B050"/>
                </a:solidFill>
              </a:rPr>
              <a:t>*/</a:t>
            </a:r>
          </a:p>
          <a:p>
            <a:r>
              <a:rPr lang="en-US" b="1" dirty="0" smtClean="0"/>
              <a:t>Ignore - </a:t>
            </a:r>
            <a:r>
              <a:rPr lang="en-US" dirty="0"/>
              <a:t>A directive for telling </a:t>
            </a:r>
            <a:r>
              <a:rPr lang="en-US" dirty="0" err="1"/>
              <a:t>JSHint</a:t>
            </a:r>
            <a:r>
              <a:rPr lang="en-US" dirty="0"/>
              <a:t> to ignore a block of code</a:t>
            </a:r>
            <a:r>
              <a:rPr lang="en-US" dirty="0" smtClean="0"/>
              <a:t>.</a:t>
            </a:r>
          </a:p>
          <a:p>
            <a:pPr marL="0" indent="0">
              <a:buNone/>
            </a:pPr>
            <a:r>
              <a:rPr lang="en-US" sz="2200" b="1" dirty="0">
                <a:solidFill>
                  <a:srgbClr val="00B050"/>
                </a:solidFill>
              </a:rPr>
              <a:t> </a:t>
            </a:r>
            <a:r>
              <a:rPr lang="en-US" sz="2200" b="1" dirty="0" smtClean="0">
                <a:solidFill>
                  <a:srgbClr val="00B050"/>
                </a:solidFill>
              </a:rPr>
              <a:t>   </a:t>
            </a:r>
            <a:r>
              <a:rPr lang="en-US" sz="2200" dirty="0">
                <a:solidFill>
                  <a:srgbClr val="00B050"/>
                </a:solidFill>
              </a:rPr>
              <a:t>/* </a:t>
            </a:r>
            <a:r>
              <a:rPr lang="en-US" sz="2200" dirty="0" err="1">
                <a:solidFill>
                  <a:srgbClr val="00B050"/>
                </a:solidFill>
              </a:rPr>
              <a:t>jshint</a:t>
            </a:r>
            <a:r>
              <a:rPr lang="en-US" sz="2200" dirty="0">
                <a:solidFill>
                  <a:srgbClr val="00B050"/>
                </a:solidFill>
              </a:rPr>
              <a:t> </a:t>
            </a:r>
            <a:r>
              <a:rPr lang="en-US" sz="2200" dirty="0" err="1">
                <a:solidFill>
                  <a:srgbClr val="00B050"/>
                </a:solidFill>
              </a:rPr>
              <a:t>ignore:start</a:t>
            </a:r>
            <a:r>
              <a:rPr lang="en-US" sz="2200" dirty="0">
                <a:solidFill>
                  <a:srgbClr val="00B050"/>
                </a:solidFill>
              </a:rPr>
              <a:t> */ </a:t>
            </a:r>
            <a:endParaRPr lang="en-US" sz="2200" dirty="0" smtClean="0">
              <a:solidFill>
                <a:srgbClr val="00B050"/>
              </a:solidFill>
            </a:endParaRPr>
          </a:p>
          <a:p>
            <a:pPr marL="0" indent="0">
              <a:buNone/>
            </a:pPr>
            <a:r>
              <a:rPr lang="en-US" sz="2200" dirty="0">
                <a:solidFill>
                  <a:srgbClr val="00B050"/>
                </a:solidFill>
              </a:rPr>
              <a:t> </a:t>
            </a:r>
            <a:r>
              <a:rPr lang="en-US" sz="2200" dirty="0" smtClean="0">
                <a:solidFill>
                  <a:srgbClr val="00B050"/>
                </a:solidFill>
              </a:rPr>
              <a:t>   // </a:t>
            </a:r>
            <a:r>
              <a:rPr lang="en-US" sz="2200" dirty="0">
                <a:solidFill>
                  <a:srgbClr val="00B050"/>
                </a:solidFill>
              </a:rPr>
              <a:t>Code here will be ignored by </a:t>
            </a:r>
            <a:r>
              <a:rPr lang="en-US" sz="2200" dirty="0" err="1">
                <a:solidFill>
                  <a:srgbClr val="00B050"/>
                </a:solidFill>
              </a:rPr>
              <a:t>JSHint</a:t>
            </a:r>
            <a:r>
              <a:rPr lang="en-US" sz="2200" dirty="0" smtClean="0">
                <a:solidFill>
                  <a:srgbClr val="00B050"/>
                </a:solidFill>
              </a:rPr>
              <a:t>.</a:t>
            </a:r>
          </a:p>
          <a:p>
            <a:pPr marL="0" indent="0">
              <a:buNone/>
            </a:pPr>
            <a:r>
              <a:rPr lang="en-US" sz="2200" dirty="0">
                <a:solidFill>
                  <a:srgbClr val="00B050"/>
                </a:solidFill>
              </a:rPr>
              <a:t> </a:t>
            </a:r>
            <a:r>
              <a:rPr lang="en-US" sz="2200" dirty="0" smtClean="0">
                <a:solidFill>
                  <a:srgbClr val="00B050"/>
                </a:solidFill>
              </a:rPr>
              <a:t>   </a:t>
            </a:r>
            <a:r>
              <a:rPr lang="en-US" sz="2200" dirty="0">
                <a:solidFill>
                  <a:srgbClr val="00B050"/>
                </a:solidFill>
              </a:rPr>
              <a:t>/* </a:t>
            </a:r>
            <a:r>
              <a:rPr lang="en-US" sz="2200" dirty="0" err="1">
                <a:solidFill>
                  <a:srgbClr val="00B050"/>
                </a:solidFill>
              </a:rPr>
              <a:t>jshint</a:t>
            </a:r>
            <a:r>
              <a:rPr lang="en-US" sz="2200" dirty="0">
                <a:solidFill>
                  <a:srgbClr val="00B050"/>
                </a:solidFill>
              </a:rPr>
              <a:t> </a:t>
            </a:r>
            <a:r>
              <a:rPr lang="en-US" sz="2200" dirty="0" err="1">
                <a:solidFill>
                  <a:srgbClr val="00B050"/>
                </a:solidFill>
              </a:rPr>
              <a:t>ignore:end</a:t>
            </a:r>
            <a:r>
              <a:rPr lang="en-US" sz="2200" dirty="0">
                <a:solidFill>
                  <a:srgbClr val="00B050"/>
                </a:solidFill>
              </a:rPr>
              <a:t> */</a:t>
            </a:r>
            <a:endParaRPr lang="en-US" sz="2200" b="1" dirty="0">
              <a:solidFill>
                <a:srgbClr val="00B050"/>
              </a:solidFill>
            </a:endParaRPr>
          </a:p>
          <a:p>
            <a:pPr marL="0" indent="0">
              <a:buNone/>
            </a:pPr>
            <a:endParaRPr lang="en-US" sz="2000" b="1" dirty="0" smtClean="0">
              <a:solidFill>
                <a:srgbClr val="00B050"/>
              </a:solidFill>
            </a:endParaRPr>
          </a:p>
          <a:p>
            <a:pPr marL="0" indent="0">
              <a:buNone/>
            </a:pPr>
            <a:endParaRPr lang="en-US" b="1" dirty="0">
              <a:solidFill>
                <a:srgbClr val="00B050"/>
              </a:solidFill>
            </a:endParaRP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10</a:t>
            </a:fld>
            <a:endParaRPr lang="en-US" dirty="0"/>
          </a:p>
        </p:txBody>
      </p:sp>
    </p:spTree>
    <p:extLst>
      <p:ext uri="{BB962C8B-B14F-4D97-AF65-F5344CB8AC3E}">
        <p14:creationId xmlns:p14="http://schemas.microsoft.com/office/powerpoint/2010/main" val="3145144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a:t>
            </a:r>
            <a:r>
              <a:rPr lang="en-US" dirty="0"/>
              <a:t>Options - </a:t>
            </a:r>
            <a:r>
              <a:rPr lang="en-US" sz="2400" dirty="0"/>
              <a:t>define your own </a:t>
            </a:r>
            <a:r>
              <a:rPr lang="en-US" sz="2400" dirty="0" err="1"/>
              <a:t>javascript</a:t>
            </a:r>
            <a:r>
              <a:rPr lang="en-US" sz="2400" dirty="0"/>
              <a:t> code standard</a:t>
            </a:r>
            <a:endParaRPr lang="en-US" sz="2400" dirty="0"/>
          </a:p>
        </p:txBody>
      </p:sp>
      <p:sp>
        <p:nvSpPr>
          <p:cNvPr id="3" name="Content Placeholder 2"/>
          <p:cNvSpPr>
            <a:spLocks noGrp="1"/>
          </p:cNvSpPr>
          <p:nvPr>
            <p:ph idx="1"/>
          </p:nvPr>
        </p:nvSpPr>
        <p:spPr/>
        <p:txBody>
          <a:bodyPr/>
          <a:lstStyle/>
          <a:p>
            <a:r>
              <a:rPr lang="en-US" dirty="0" smtClean="0"/>
              <a:t>Enforcing Options</a:t>
            </a:r>
          </a:p>
          <a:p>
            <a:r>
              <a:rPr lang="en-US" dirty="0" smtClean="0"/>
              <a:t>Relaxing Options</a:t>
            </a:r>
          </a:p>
          <a:p>
            <a:r>
              <a:rPr lang="en-US" dirty="0" smtClean="0"/>
              <a:t>Environments</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11</a:t>
            </a:fld>
            <a:endParaRPr lang="en-US" dirty="0"/>
          </a:p>
        </p:txBody>
      </p:sp>
    </p:spTree>
    <p:extLst>
      <p:ext uri="{BB962C8B-B14F-4D97-AF65-F5344CB8AC3E}">
        <p14:creationId xmlns:p14="http://schemas.microsoft.com/office/powerpoint/2010/main" val="2610555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515256"/>
          </a:xfrm>
        </p:spPr>
        <p:txBody>
          <a:bodyPr/>
          <a:lstStyle/>
          <a:p>
            <a:r>
              <a:rPr lang="en-US" dirty="0" err="1"/>
              <a:t>JSHint</a:t>
            </a:r>
            <a:r>
              <a:rPr lang="en-US" dirty="0"/>
              <a:t> </a:t>
            </a:r>
            <a:r>
              <a:rPr lang="en-US" dirty="0" smtClean="0"/>
              <a:t>Options (</a:t>
            </a:r>
            <a:r>
              <a:rPr lang="en-US" dirty="0" err="1" smtClean="0"/>
              <a:t>contd</a:t>
            </a:r>
            <a:r>
              <a:rPr lang="en-US" dirty="0" smtClean="0"/>
              <a:t>) --</a:t>
            </a:r>
            <a:r>
              <a:rPr lang="en-US" dirty="0"/>
              <a:t> Enforcing</a:t>
            </a:r>
          </a:p>
        </p:txBody>
      </p:sp>
      <p:sp>
        <p:nvSpPr>
          <p:cNvPr id="3" name="Content Placeholder 2"/>
          <p:cNvSpPr>
            <a:spLocks noGrp="1"/>
          </p:cNvSpPr>
          <p:nvPr>
            <p:ph idx="1"/>
          </p:nvPr>
        </p:nvSpPr>
        <p:spPr/>
        <p:txBody>
          <a:bodyPr/>
          <a:lstStyle/>
          <a:p>
            <a:r>
              <a:rPr lang="en-US" dirty="0"/>
              <a:t>Enforcing Options</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9877773"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4893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591456"/>
          </a:xfrm>
        </p:spPr>
        <p:txBody>
          <a:bodyPr/>
          <a:lstStyle/>
          <a:p>
            <a:r>
              <a:rPr lang="en-US" dirty="0" err="1"/>
              <a:t>JSHint</a:t>
            </a:r>
            <a:r>
              <a:rPr lang="en-US" dirty="0"/>
              <a:t> Options (</a:t>
            </a:r>
            <a:r>
              <a:rPr lang="en-US" dirty="0" err="1"/>
              <a:t>contd</a:t>
            </a:r>
            <a:r>
              <a:rPr lang="en-US" dirty="0"/>
              <a:t>) -- </a:t>
            </a:r>
            <a:r>
              <a:rPr lang="en-US" dirty="0" smtClean="0"/>
              <a:t>Relaxing</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13</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77656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25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591456"/>
          </a:xfrm>
        </p:spPr>
        <p:txBody>
          <a:bodyPr/>
          <a:lstStyle/>
          <a:p>
            <a:r>
              <a:rPr lang="en-US" dirty="0" err="1"/>
              <a:t>JSHint</a:t>
            </a:r>
            <a:r>
              <a:rPr lang="en-US" dirty="0"/>
              <a:t> Options (</a:t>
            </a:r>
            <a:r>
              <a:rPr lang="en-US" dirty="0" err="1"/>
              <a:t>contd</a:t>
            </a:r>
            <a:r>
              <a:rPr lang="en-US" dirty="0"/>
              <a:t>) -- </a:t>
            </a:r>
            <a:r>
              <a:rPr lang="en-US" dirty="0" smtClean="0"/>
              <a:t>Environment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14</a:t>
            </a:fld>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0100" y="990601"/>
            <a:ext cx="8039100" cy="491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6053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15</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a:solidFill>
                  <a:srgbClr val="FFFFFF"/>
                </a:solidFill>
                <a:latin typeface="Calibri" pitchFamily="34" charset="0"/>
              </a:rPr>
              <a:t> </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667000"/>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err="1" smtClean="0">
                <a:solidFill>
                  <a:srgbClr val="FFFFFF"/>
                </a:solidFill>
                <a:latin typeface="Calibri" pitchFamily="34" charset="0"/>
              </a:rPr>
              <a:t>Mave</a:t>
            </a:r>
            <a:r>
              <a:rPr lang="en-US" dirty="0" smtClean="0">
                <a:solidFill>
                  <a:srgbClr val="FFFFFF"/>
                </a:solidFill>
                <a:latin typeface="Calibri" pitchFamily="34" charset="0"/>
              </a:rPr>
              <a:t>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776442"/>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3</a:t>
            </a:r>
            <a:endParaRPr lang="en-US" b="1" dirty="0">
              <a:solidFill>
                <a:schemeClr val="accent2"/>
              </a:solidFill>
              <a:latin typeface="Calibri" pitchFamily="34" charset="0"/>
              <a:cs typeface="Calibri" pitchFamily="34" charset="0"/>
            </a:endParaRPr>
          </a:p>
        </p:txBody>
      </p:sp>
      <p:sp>
        <p:nvSpPr>
          <p:cNvPr id="28681" name="Rectangle 16"/>
          <p:cNvSpPr>
            <a:spLocks noChangeArrowheads="1"/>
          </p:cNvSpPr>
          <p:nvPr/>
        </p:nvSpPr>
        <p:spPr bwMode="gray">
          <a:xfrm>
            <a:off x="1268609" y="35671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6765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endParaRPr lang="en-US" b="1" dirty="0">
              <a:solidFill>
                <a:schemeClr val="accent2"/>
              </a:solidFill>
              <a:latin typeface="Calibri" pitchFamily="34" charset="0"/>
              <a:cs typeface="Calibri" pitchFamily="34" charset="0"/>
            </a:endParaRPr>
          </a:p>
        </p:txBody>
      </p:sp>
      <p:sp>
        <p:nvSpPr>
          <p:cNvPr id="15" name="Rectangle 16"/>
          <p:cNvSpPr>
            <a:spLocks noChangeArrowheads="1"/>
          </p:cNvSpPr>
          <p:nvPr/>
        </p:nvSpPr>
        <p:spPr bwMode="gray">
          <a:xfrm>
            <a:off x="1258661" y="45053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6577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endParaRPr lang="en-US" b="1" dirty="0">
              <a:solidFill>
                <a:schemeClr val="accent2"/>
              </a:solidFill>
              <a:latin typeface="Calibri" pitchFamily="34" charset="0"/>
              <a:cs typeface="Calibri" pitchFamily="34" charset="0"/>
            </a:endParaRP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16</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a:solidFill>
                  <a:srgbClr val="FFFFFF"/>
                </a:solidFill>
                <a:latin typeface="Calibri" pitchFamily="34" charset="0"/>
              </a:rPr>
              <a:t> </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err="1" smtClean="0">
                <a:solidFill>
                  <a:srgbClr val="FFFFFF"/>
                </a:solidFill>
                <a:latin typeface="Calibri" pitchFamily="34" charset="0"/>
              </a:rPr>
              <a:t>Mave</a:t>
            </a:r>
            <a:r>
              <a:rPr lang="en-US" dirty="0" smtClean="0">
                <a:solidFill>
                  <a:srgbClr val="FFFFFF"/>
                </a:solidFill>
                <a:latin typeface="Calibri" pitchFamily="34" charset="0"/>
              </a:rPr>
              <a:t>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endParaRPr lang="en-US" b="1" dirty="0">
              <a:solidFill>
                <a:schemeClr val="accent2"/>
              </a:solidFill>
              <a:latin typeface="Calibri" pitchFamily="34" charset="0"/>
              <a:cs typeface="Calibri" pitchFamily="34" charset="0"/>
            </a:endParaRPr>
          </a:p>
        </p:txBody>
      </p:sp>
      <p:sp>
        <p:nvSpPr>
          <p:cNvPr id="28681" name="Rectangle 16"/>
          <p:cNvSpPr>
            <a:spLocks noChangeArrowheads="1"/>
          </p:cNvSpPr>
          <p:nvPr/>
        </p:nvSpPr>
        <p:spPr bwMode="gray">
          <a:xfrm>
            <a:off x="1268609" y="3643312"/>
            <a:ext cx="6894739" cy="785813"/>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4</a:t>
            </a:r>
            <a:endParaRPr lang="en-US" b="1" dirty="0">
              <a:solidFill>
                <a:schemeClr val="accent2"/>
              </a:solidFill>
              <a:latin typeface="Calibri" pitchFamily="34" charset="0"/>
              <a:cs typeface="Calibri" pitchFamily="34" charset="0"/>
            </a:endParaRP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endParaRPr lang="en-US" b="1" dirty="0">
              <a:solidFill>
                <a:schemeClr val="accent2"/>
              </a:solidFill>
              <a:latin typeface="Calibri" pitchFamily="34" charset="0"/>
              <a:cs typeface="Calibri" pitchFamily="34" charset="0"/>
            </a:endParaRP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err="1" smtClean="0"/>
              <a:t>JSHint</a:t>
            </a:r>
            <a:r>
              <a:rPr lang="en-US" dirty="0" smtClean="0"/>
              <a:t> source code   </a:t>
            </a:r>
            <a:r>
              <a:rPr lang="en-US" dirty="0" smtClean="0">
                <a:hlinkClick r:id="rId2"/>
              </a:rPr>
              <a:t>https</a:t>
            </a:r>
            <a:r>
              <a:rPr lang="en-US" dirty="0">
                <a:hlinkClick r:id="rId2"/>
              </a:rPr>
              <a:t>://</a:t>
            </a:r>
            <a:r>
              <a:rPr lang="en-US" dirty="0" smtClean="0">
                <a:hlinkClick r:id="rId2"/>
              </a:rPr>
              <a:t>github.com/jshint/jshint</a:t>
            </a:r>
            <a:endParaRPr lang="en-US" dirty="0" smtClean="0"/>
          </a:p>
          <a:p>
            <a:r>
              <a:rPr lang="en-US" dirty="0" err="1"/>
              <a:t>JSHint</a:t>
            </a:r>
            <a:r>
              <a:rPr lang="en-US" dirty="0"/>
              <a:t> Home: </a:t>
            </a:r>
            <a:r>
              <a:rPr lang="en-US" dirty="0">
                <a:hlinkClick r:id="rId3"/>
              </a:rPr>
              <a:t>http://www.jshint.com</a:t>
            </a:r>
            <a:r>
              <a:rPr lang="en-US" dirty="0" smtClean="0">
                <a:hlinkClick r:id="rId3"/>
              </a:rPr>
              <a:t>/</a:t>
            </a:r>
            <a:endParaRPr lang="en-US" dirty="0" smtClean="0"/>
          </a:p>
          <a:p>
            <a:r>
              <a:rPr lang="en-US" dirty="0" err="1"/>
              <a:t>JSHint</a:t>
            </a:r>
            <a:r>
              <a:rPr lang="en-US" dirty="0"/>
              <a:t> Options: </a:t>
            </a:r>
            <a:r>
              <a:rPr lang="en-US" dirty="0">
                <a:hlinkClick r:id="rId4"/>
              </a:rPr>
              <a:t>http://www.jshint.com/options</a:t>
            </a:r>
            <a:r>
              <a:rPr lang="en-US" dirty="0" smtClean="0">
                <a:hlinkClick r:id="rId4"/>
              </a:rPr>
              <a:t>/</a:t>
            </a:r>
            <a:endParaRPr lang="en-US" dirty="0" smtClean="0"/>
          </a:p>
          <a:p>
            <a:r>
              <a:rPr lang="en-US" dirty="0" err="1" smtClean="0"/>
              <a:t>JSHint</a:t>
            </a:r>
            <a:r>
              <a:rPr lang="en-US" dirty="0"/>
              <a:t> Wiki </a:t>
            </a:r>
            <a:r>
              <a:rPr lang="en-US" dirty="0" smtClean="0"/>
              <a:t> in </a:t>
            </a:r>
            <a:r>
              <a:rPr lang="en-US" dirty="0" err="1" smtClean="0"/>
              <a:t>Symweb</a:t>
            </a:r>
            <a:r>
              <a:rPr lang="en-US" dirty="0" smtClean="0"/>
              <a:t>: </a:t>
            </a:r>
            <a:r>
              <a:rPr lang="en-US" dirty="0">
                <a:hlinkClick r:id="rId5"/>
              </a:rPr>
              <a:t>https://symweb.rmnus.sen.symantec.com/BnR/Appliance/Engineering/DocumentsTechnologyTrack/JSHint.docx</a:t>
            </a:r>
            <a:endParaRPr lang="en-US" dirty="0" smtClean="0"/>
          </a:p>
          <a:p>
            <a:endParaRPr lang="en-US" dirty="0"/>
          </a:p>
          <a:p>
            <a:pPr marL="0" indent="0">
              <a:buNone/>
            </a:pP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17</a:t>
            </a:fld>
            <a:endParaRPr lang="en-US" dirty="0"/>
          </a:p>
        </p:txBody>
      </p:sp>
    </p:spTree>
    <p:extLst>
      <p:ext uri="{BB962C8B-B14F-4D97-AF65-F5344CB8AC3E}">
        <p14:creationId xmlns:p14="http://schemas.microsoft.com/office/powerpoint/2010/main" val="139571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Presentation Identifier Goes Here</a:t>
            </a:r>
            <a:endParaRPr lang="en-US" dirty="0"/>
          </a:p>
        </p:txBody>
      </p:sp>
      <p:sp>
        <p:nvSpPr>
          <p:cNvPr id="3" name="Slide Number Placeholder 2"/>
          <p:cNvSpPr>
            <a:spLocks noGrp="1"/>
          </p:cNvSpPr>
          <p:nvPr>
            <p:ph type="sldNum" sz="quarter" idx="4"/>
          </p:nvPr>
        </p:nvSpPr>
        <p:spPr/>
        <p:txBody>
          <a:bodyPr/>
          <a:lstStyle/>
          <a:p>
            <a:pPr>
              <a:defRPr/>
            </a:pPr>
            <a:fld id="{46082381-925A-4C25-AB18-0C99AD89CFC0}" type="slidenum">
              <a:rPr lang="en-US" smtClean="0"/>
              <a:pPr>
                <a:defRPr/>
              </a:pPr>
              <a:t>18</a:t>
            </a:fld>
            <a:endParaRPr lang="en-US" dirty="0"/>
          </a:p>
        </p:txBody>
      </p:sp>
      <p:sp>
        <p:nvSpPr>
          <p:cNvPr id="4" name="Subtitle 3"/>
          <p:cNvSpPr>
            <a:spLocks noGrp="1"/>
          </p:cNvSpPr>
          <p:nvPr>
            <p:ph type="subTitle" idx="1"/>
          </p:nvPr>
        </p:nvSpPr>
        <p:spPr/>
        <p:txBody>
          <a:bodyPr/>
          <a:lstStyle/>
          <a:p>
            <a:r>
              <a:rPr lang="en-US" dirty="0" smtClean="0"/>
              <a:t>Presenter’s Name</a:t>
            </a:r>
          </a:p>
          <a:p>
            <a:r>
              <a:rPr lang="en-US" dirty="0" smtClean="0"/>
              <a:t>Presenter’s Email</a:t>
            </a:r>
          </a:p>
          <a:p>
            <a:r>
              <a:rPr lang="en-US" dirty="0" smtClean="0"/>
              <a:t>Presenter’s Phone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r>
              <a:rPr lang="en-US" dirty="0" smtClean="0"/>
              <a:t>Agenda</a:t>
            </a:r>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2</a:t>
            </a:fld>
            <a:endParaRPr lang="en-US" smtClean="0"/>
          </a:p>
        </p:txBody>
      </p:sp>
      <p:sp>
        <p:nvSpPr>
          <p:cNvPr id="28689" name="Rectangle 4"/>
          <p:cNvSpPr>
            <a:spLocks noChangeArrowheads="1"/>
          </p:cNvSpPr>
          <p:nvPr/>
        </p:nvSpPr>
        <p:spPr bwMode="gray">
          <a:xfrm>
            <a:off x="1268609" y="862013"/>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err="1" smtClean="0">
                <a:solidFill>
                  <a:srgbClr val="FFFFFF"/>
                </a:solidFill>
                <a:latin typeface="Calibri" pitchFamily="34" charset="0"/>
              </a:rPr>
              <a:t>Mave</a:t>
            </a:r>
            <a:r>
              <a:rPr lang="en-US" dirty="0" smtClean="0">
                <a:solidFill>
                  <a:srgbClr val="FFFFFF"/>
                </a:solidFill>
                <a:latin typeface="Calibri" pitchFamily="34" charset="0"/>
              </a:rPr>
              <a:t>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endParaRPr lang="en-US" b="1" dirty="0">
              <a:solidFill>
                <a:schemeClr val="accent2"/>
              </a:solidFill>
              <a:latin typeface="Calibri" pitchFamily="34" charset="0"/>
              <a:cs typeface="Calibri" pitchFamily="34" charset="0"/>
            </a:endParaRPr>
          </a:p>
        </p:txBody>
      </p:sp>
      <p:sp>
        <p:nvSpPr>
          <p:cNvPr id="28681" name="Rectangle 16"/>
          <p:cNvSpPr>
            <a:spLocks noChangeArrowheads="1"/>
          </p:cNvSpPr>
          <p:nvPr/>
        </p:nvSpPr>
        <p:spPr bwMode="gray">
          <a:xfrm>
            <a:off x="1268609" y="36433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endParaRPr lang="en-US" b="1" dirty="0">
              <a:solidFill>
                <a:schemeClr val="accent2"/>
              </a:solidFill>
              <a:latin typeface="Calibri" pitchFamily="34" charset="0"/>
              <a:cs typeface="Calibri" pitchFamily="34" charset="0"/>
            </a:endParaRP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endParaRPr lang="en-US" b="1" dirty="0">
              <a:solidFill>
                <a:schemeClr val="accent2"/>
              </a:solidFill>
              <a:latin typeface="Calibri" pitchFamily="34" charset="0"/>
              <a:cs typeface="Calibri" pitchFamily="34" charset="0"/>
            </a:endParaRPr>
          </a:p>
        </p:txBody>
      </p:sp>
    </p:spTree>
    <p:extLst>
      <p:ext uri="{BB962C8B-B14F-4D97-AF65-F5344CB8AC3E}">
        <p14:creationId xmlns:p14="http://schemas.microsoft.com/office/powerpoint/2010/main" val="9836279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Main Factors </a:t>
            </a:r>
            <a:r>
              <a:rPr lang="en-US" smtClean="0"/>
              <a:t>for High </a:t>
            </a:r>
            <a:r>
              <a:rPr lang="en-US" dirty="0" smtClean="0"/>
              <a:t>Code Quality</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3</a:t>
            </a:fld>
            <a:endParaRPr lang="en-US" dirty="0"/>
          </a:p>
        </p:txBody>
      </p:sp>
      <p:sp>
        <p:nvSpPr>
          <p:cNvPr id="7" name="Oval 6"/>
          <p:cNvSpPr/>
          <p:nvPr/>
        </p:nvSpPr>
        <p:spPr bwMode="auto">
          <a:xfrm>
            <a:off x="838200" y="1828800"/>
            <a:ext cx="6629400" cy="3886200"/>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p:txBody>
      </p:sp>
      <p:sp>
        <p:nvSpPr>
          <p:cNvPr id="8" name="Rectangle 7"/>
          <p:cNvSpPr/>
          <p:nvPr/>
        </p:nvSpPr>
        <p:spPr bwMode="auto">
          <a:xfrm>
            <a:off x="3238500" y="2209800"/>
            <a:ext cx="2019300" cy="9906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dirty="0" smtClean="0">
                <a:solidFill>
                  <a:schemeClr val="bg1"/>
                </a:solidFill>
                <a:latin typeface="+mn-lt"/>
              </a:rPr>
              <a:t>Unit Test</a:t>
            </a:r>
            <a:endParaRPr kumimoji="0" lang="en-US" sz="2400" i="0" u="none" strike="noStrike" cap="none" normalizeH="0" baseline="0" dirty="0" smtClean="0">
              <a:ln>
                <a:noFill/>
              </a:ln>
              <a:solidFill>
                <a:schemeClr val="bg1"/>
              </a:solidFill>
              <a:effectLst/>
              <a:latin typeface="+mn-lt"/>
            </a:endParaRPr>
          </a:p>
        </p:txBody>
      </p:sp>
      <p:sp>
        <p:nvSpPr>
          <p:cNvPr id="9" name="Rectangle 8"/>
          <p:cNvSpPr/>
          <p:nvPr/>
        </p:nvSpPr>
        <p:spPr bwMode="auto">
          <a:xfrm>
            <a:off x="1676400" y="3962400"/>
            <a:ext cx="2095500" cy="9144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Code Coverage</a:t>
            </a:r>
          </a:p>
        </p:txBody>
      </p:sp>
      <p:sp>
        <p:nvSpPr>
          <p:cNvPr id="11" name="Rectangle 10"/>
          <p:cNvSpPr/>
          <p:nvPr/>
        </p:nvSpPr>
        <p:spPr bwMode="auto">
          <a:xfrm>
            <a:off x="4648200" y="3962400"/>
            <a:ext cx="1981200" cy="914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Code Static Analysis</a:t>
            </a:r>
          </a:p>
        </p:txBody>
      </p:sp>
    </p:spTree>
    <p:extLst>
      <p:ext uri="{BB962C8B-B14F-4D97-AF65-F5344CB8AC3E}">
        <p14:creationId xmlns:p14="http://schemas.microsoft.com/office/powerpoint/2010/main" val="1721484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Community driven and open source in </a:t>
            </a:r>
            <a:r>
              <a:rPr lang="en-US" dirty="0" err="1" smtClean="0"/>
              <a:t>github</a:t>
            </a:r>
            <a:r>
              <a:rPr lang="en-US" dirty="0" smtClean="0"/>
              <a:t>. </a:t>
            </a:r>
          </a:p>
          <a:p>
            <a:r>
              <a:rPr lang="en-US" dirty="0" smtClean="0"/>
              <a:t>Detect errors and potential </a:t>
            </a:r>
            <a:r>
              <a:rPr lang="en-US" dirty="0" smtClean="0"/>
              <a:t>problems in </a:t>
            </a:r>
            <a:r>
              <a:rPr lang="en-US" dirty="0" err="1" smtClean="0"/>
              <a:t>javascript</a:t>
            </a:r>
            <a:r>
              <a:rPr lang="en-US" dirty="0" smtClean="0"/>
              <a:t> code.</a:t>
            </a:r>
            <a:endParaRPr lang="en-US" dirty="0" smtClean="0"/>
          </a:p>
          <a:p>
            <a:r>
              <a:rPr lang="en-US" dirty="0" smtClean="0"/>
              <a:t>Flexible and configurable.</a:t>
            </a:r>
          </a:p>
          <a:p>
            <a:r>
              <a:rPr lang="en-US" dirty="0" smtClean="0"/>
              <a:t>Provide amazing plugins for Text Editors and IDEs.</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4</a:t>
            </a:fld>
            <a:endParaRPr lang="en-US" dirty="0"/>
          </a:p>
        </p:txBody>
      </p:sp>
    </p:spTree>
    <p:extLst>
      <p:ext uri="{BB962C8B-B14F-4D97-AF65-F5344CB8AC3E}">
        <p14:creationId xmlns:p14="http://schemas.microsoft.com/office/powerpoint/2010/main" val="3923421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5</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err="1" smtClean="0">
                <a:solidFill>
                  <a:srgbClr val="FFFFFF"/>
                </a:solidFill>
                <a:latin typeface="Calibri" pitchFamily="34" charset="0"/>
              </a:rPr>
              <a:t>Mave</a:t>
            </a:r>
            <a:r>
              <a:rPr lang="en-US" dirty="0" smtClean="0">
                <a:solidFill>
                  <a:srgbClr val="FFFFFF"/>
                </a:solidFill>
                <a:latin typeface="Calibri" pitchFamily="34" charset="0"/>
              </a:rPr>
              <a:t>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endParaRPr lang="en-US" b="1" dirty="0">
              <a:solidFill>
                <a:schemeClr val="accent2"/>
              </a:solidFill>
              <a:latin typeface="Calibri" pitchFamily="34" charset="0"/>
              <a:cs typeface="Calibri" pitchFamily="34" charset="0"/>
            </a:endParaRPr>
          </a:p>
        </p:txBody>
      </p:sp>
      <p:sp>
        <p:nvSpPr>
          <p:cNvPr id="28681" name="Rectangle 16"/>
          <p:cNvSpPr>
            <a:spLocks noChangeArrowheads="1"/>
          </p:cNvSpPr>
          <p:nvPr/>
        </p:nvSpPr>
        <p:spPr bwMode="gray">
          <a:xfrm>
            <a:off x="1268609" y="36433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endParaRPr lang="en-US" b="1" dirty="0">
              <a:solidFill>
                <a:schemeClr val="accent2"/>
              </a:solidFill>
              <a:latin typeface="Calibri" pitchFamily="34" charset="0"/>
              <a:cs typeface="Calibri" pitchFamily="34" charset="0"/>
            </a:endParaRP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endParaRPr lang="en-US" b="1" dirty="0">
              <a:solidFill>
                <a:schemeClr val="accent2"/>
              </a:solidFill>
              <a:latin typeface="Calibri" pitchFamily="34" charset="0"/>
              <a:cs typeface="Calibri" pitchFamily="34" charset="0"/>
            </a:endParaRP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Base </a:t>
            </a:r>
            <a:r>
              <a:rPr lang="en-US" dirty="0" err="1" smtClean="0"/>
              <a:t>Usuage</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JSHint</a:t>
            </a:r>
            <a:r>
              <a:rPr lang="en-US" dirty="0" smtClean="0"/>
              <a:t> as a Node program.</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6</a:t>
            </a:fld>
            <a:endParaRPr lang="en-US" dirty="0"/>
          </a:p>
        </p:txBody>
      </p:sp>
      <p:pic>
        <p:nvPicPr>
          <p:cNvPr id="6" name="Picture 5"/>
          <p:cNvPicPr/>
          <p:nvPr/>
        </p:nvPicPr>
        <p:blipFill>
          <a:blip r:embed="rId3"/>
          <a:stretch>
            <a:fillRect/>
          </a:stretch>
        </p:blipFill>
        <p:spPr>
          <a:xfrm>
            <a:off x="609600" y="1834738"/>
            <a:ext cx="7772400" cy="2590800"/>
          </a:xfrm>
          <a:prstGeom prst="rect">
            <a:avLst/>
          </a:prstGeom>
        </p:spPr>
      </p:pic>
      <p:pic>
        <p:nvPicPr>
          <p:cNvPr id="7" name="Picture 6"/>
          <p:cNvPicPr/>
          <p:nvPr/>
        </p:nvPicPr>
        <p:blipFill>
          <a:blip r:embed="rId4"/>
          <a:stretch>
            <a:fillRect/>
          </a:stretch>
        </p:blipFill>
        <p:spPr>
          <a:xfrm>
            <a:off x="609600" y="4648200"/>
            <a:ext cx="7772400" cy="1295400"/>
          </a:xfrm>
          <a:prstGeom prst="rect">
            <a:avLst/>
          </a:prstGeom>
        </p:spPr>
      </p:pic>
    </p:spTree>
    <p:extLst>
      <p:ext uri="{BB962C8B-B14F-4D97-AF65-F5344CB8AC3E}">
        <p14:creationId xmlns:p14="http://schemas.microsoft.com/office/powerpoint/2010/main" val="253420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Configuration</a:t>
            </a:r>
            <a:endParaRPr lang="en-US" dirty="0"/>
          </a:p>
        </p:txBody>
      </p:sp>
      <p:sp>
        <p:nvSpPr>
          <p:cNvPr id="3" name="Content Placeholder 2"/>
          <p:cNvSpPr>
            <a:spLocks noGrp="1"/>
          </p:cNvSpPr>
          <p:nvPr>
            <p:ph idx="1"/>
          </p:nvPr>
        </p:nvSpPr>
        <p:spPr/>
        <p:txBody>
          <a:bodyPr/>
          <a:lstStyle/>
          <a:p>
            <a:pPr lvl="0"/>
            <a:r>
              <a:rPr lang="en-US" dirty="0" smtClean="0"/>
              <a:t>Using </a:t>
            </a:r>
            <a:r>
              <a:rPr lang="en-US" dirty="0" smtClean="0"/>
              <a:t>Configuration File</a:t>
            </a:r>
          </a:p>
          <a:p>
            <a:pPr marL="457200" indent="-457200">
              <a:buFont typeface="+mj-lt"/>
              <a:buAutoNum type="alphaLcParenR"/>
            </a:pPr>
            <a:r>
              <a:rPr lang="en-US" sz="2200" dirty="0" smtClean="0"/>
              <a:t>Specify </a:t>
            </a:r>
            <a:r>
              <a:rPr lang="en-US" sz="2200" dirty="0"/>
              <a:t>configuration file manually via the  --</a:t>
            </a:r>
            <a:r>
              <a:rPr lang="en-US" sz="2200" dirty="0" err="1"/>
              <a:t>config</a:t>
            </a:r>
            <a:r>
              <a:rPr lang="en-US" sz="2200" dirty="0"/>
              <a:t> flag.</a:t>
            </a:r>
          </a:p>
          <a:p>
            <a:pPr marL="457200" lvl="0" indent="-457200">
              <a:buFont typeface="+mj-lt"/>
              <a:buAutoNum type="alphaLcParenR"/>
            </a:pPr>
            <a:r>
              <a:rPr lang="en-US" sz="2200" dirty="0"/>
              <a:t>Put you </a:t>
            </a:r>
            <a:r>
              <a:rPr lang="en-US" sz="2200" dirty="0" err="1"/>
              <a:t>config</a:t>
            </a:r>
            <a:r>
              <a:rPr lang="en-US" sz="2200" dirty="0"/>
              <a:t> into your projects </a:t>
            </a:r>
            <a:r>
              <a:rPr lang="en-US" sz="2200" dirty="0" err="1"/>
              <a:t>package.json</a:t>
            </a:r>
            <a:r>
              <a:rPr lang="en-US" sz="2200" dirty="0"/>
              <a:t> file under </a:t>
            </a:r>
            <a:r>
              <a:rPr lang="en-US" sz="2200" dirty="0" err="1"/>
              <a:t>jshintconfig</a:t>
            </a:r>
            <a:r>
              <a:rPr lang="en-US" sz="2200" dirty="0"/>
              <a:t> property.(For </a:t>
            </a:r>
            <a:r>
              <a:rPr lang="en-US" sz="2200" dirty="0" smtClean="0"/>
              <a:t>Node project)</a:t>
            </a:r>
          </a:p>
          <a:p>
            <a:pPr marL="457200" lvl="0" indent="-457200">
              <a:buFont typeface="+mj-lt"/>
              <a:buAutoNum type="alphaLcParenR"/>
            </a:pPr>
            <a:r>
              <a:rPr lang="en-US" sz="2200" dirty="0" smtClean="0"/>
              <a:t>Use </a:t>
            </a:r>
            <a:r>
              <a:rPr lang="en-US" sz="2200" dirty="0"/>
              <a:t>a special file .</a:t>
            </a:r>
            <a:r>
              <a:rPr lang="en-US" sz="2200" dirty="0" err="1" smtClean="0"/>
              <a:t>jshintrc</a:t>
            </a:r>
            <a:r>
              <a:rPr lang="en-US" sz="2200" dirty="0" smtClean="0"/>
              <a:t> (recommended</a:t>
            </a:r>
            <a:r>
              <a:rPr lang="en-US" sz="2200" dirty="0" smtClean="0"/>
              <a:t>)</a:t>
            </a:r>
          </a:p>
          <a:p>
            <a:pPr marL="0" lvl="0" indent="0">
              <a:buNone/>
            </a:pPr>
            <a:endParaRPr lang="en-US" dirty="0" smtClean="0"/>
          </a:p>
          <a:p>
            <a:pPr lvl="0"/>
            <a:r>
              <a:rPr lang="en-US" dirty="0" smtClean="0"/>
              <a:t>Inline Configuration</a:t>
            </a:r>
            <a:endParaRPr lang="en-US" dirty="0" smtClean="0"/>
          </a:p>
          <a:p>
            <a:pPr lvl="0"/>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7</a:t>
            </a:fld>
            <a:endParaRPr lang="en-US" dirty="0"/>
          </a:p>
        </p:txBody>
      </p:sp>
    </p:spTree>
    <p:extLst>
      <p:ext uri="{BB962C8B-B14F-4D97-AF65-F5344CB8AC3E}">
        <p14:creationId xmlns:p14="http://schemas.microsoft.com/office/powerpoint/2010/main" val="1193502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JSHint</a:t>
            </a:r>
            <a:r>
              <a:rPr lang="en-US" dirty="0"/>
              <a:t> </a:t>
            </a:r>
            <a:r>
              <a:rPr lang="en-US" dirty="0" smtClean="0"/>
              <a:t>Configuration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Configuration file is a simple JSON file that specifies which </a:t>
            </a:r>
            <a:r>
              <a:rPr lang="en-US" dirty="0" err="1"/>
              <a:t>JSHint</a:t>
            </a:r>
            <a:r>
              <a:rPr lang="en-US" dirty="0"/>
              <a:t> options to turn on or off. For example, the following file will enable warnings about undefined and unused variables and tell </a:t>
            </a:r>
            <a:r>
              <a:rPr lang="en-US" dirty="0" err="1"/>
              <a:t>JSHint</a:t>
            </a:r>
            <a:r>
              <a:rPr lang="en-US" dirty="0"/>
              <a:t> about a global variable named “angular” as read-only.</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8</a:t>
            </a:fld>
            <a:endParaRPr lang="en-US" dirty="0"/>
          </a:p>
        </p:txBody>
      </p:sp>
      <p:pic>
        <p:nvPicPr>
          <p:cNvPr id="6" name="Picture 5"/>
          <p:cNvPicPr/>
          <p:nvPr/>
        </p:nvPicPr>
        <p:blipFill>
          <a:blip r:embed="rId2"/>
          <a:stretch>
            <a:fillRect/>
          </a:stretch>
        </p:blipFill>
        <p:spPr>
          <a:xfrm>
            <a:off x="762000" y="2810008"/>
            <a:ext cx="7696200" cy="2929573"/>
          </a:xfrm>
          <a:prstGeom prst="rect">
            <a:avLst/>
          </a:prstGeom>
        </p:spPr>
      </p:pic>
    </p:spTree>
    <p:extLst>
      <p:ext uri="{BB962C8B-B14F-4D97-AF65-F5344CB8AC3E}">
        <p14:creationId xmlns:p14="http://schemas.microsoft.com/office/powerpoint/2010/main" val="1268753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Configuration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a:t>Inline </a:t>
            </a:r>
            <a:r>
              <a:rPr lang="en-US" b="1" dirty="0" smtClean="0"/>
              <a:t>configuration in </a:t>
            </a:r>
            <a:r>
              <a:rPr lang="en-US" b="1" dirty="0" err="1" smtClean="0"/>
              <a:t>javascript</a:t>
            </a:r>
            <a:r>
              <a:rPr lang="en-US" b="1" dirty="0" smtClean="0"/>
              <a:t> file</a:t>
            </a:r>
            <a:endParaRPr lang="en-US" b="1" dirty="0" smtClean="0"/>
          </a:p>
          <a:p>
            <a:endParaRPr lang="en-US" b="1" dirty="0"/>
          </a:p>
          <a:p>
            <a:pPr marL="0" indent="0">
              <a:buNone/>
            </a:pPr>
            <a:r>
              <a:rPr lang="en-US" dirty="0" smtClean="0"/>
              <a:t> </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9</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1193"/>
            <a:ext cx="7086600" cy="4693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18809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1425</Words>
  <Application>Microsoft Office PowerPoint</Application>
  <PresentationFormat>On-screen Show (4:3)</PresentationFormat>
  <Paragraphs>198</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Blank</vt:lpstr>
      <vt:lpstr>JSHint - A Javascript static Analysis Tool</vt:lpstr>
      <vt:lpstr>Agenda</vt:lpstr>
      <vt:lpstr>Main Factors for High Code Quality</vt:lpstr>
      <vt:lpstr>JSHint Overview</vt:lpstr>
      <vt:lpstr>PowerPoint Presentation</vt:lpstr>
      <vt:lpstr>JSHint Base Usuage</vt:lpstr>
      <vt:lpstr>JSHint Configuration</vt:lpstr>
      <vt:lpstr>JSHint Configuration (contd)</vt:lpstr>
      <vt:lpstr>JSHint Configuration (contd)</vt:lpstr>
      <vt:lpstr>JSHint Directives</vt:lpstr>
      <vt:lpstr>JSHint Options - define your own javascript code standard</vt:lpstr>
      <vt:lpstr>JSHint Options (contd) -- Enforcing</vt:lpstr>
      <vt:lpstr>JSHint Options (contd) -- Relaxing</vt:lpstr>
      <vt:lpstr>JSHint Options (contd) -- Environment</vt:lpstr>
      <vt:lpstr>PowerPoint Presentation</vt:lpstr>
      <vt:lpstr>PowerPoint Presentation</vt:lpstr>
      <vt:lpstr>Reference</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2015-03-05T13:41:09Z</dcterms:created>
  <dcterms:modified xsi:type="dcterms:W3CDTF">2015-03-08T14:05:11Z</dcterms:modified>
</cp:coreProperties>
</file>