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26"/>
  </p:notesMasterIdLst>
  <p:handoutMasterIdLst>
    <p:handoutMasterId r:id="rId27"/>
  </p:handoutMasterIdLst>
  <p:sldIdLst>
    <p:sldId id="302" r:id="rId2"/>
    <p:sldId id="413" r:id="rId3"/>
    <p:sldId id="418" r:id="rId4"/>
    <p:sldId id="419" r:id="rId5"/>
    <p:sldId id="414" r:id="rId6"/>
    <p:sldId id="421" r:id="rId7"/>
    <p:sldId id="422" r:id="rId8"/>
    <p:sldId id="423" r:id="rId9"/>
    <p:sldId id="424" r:id="rId10"/>
    <p:sldId id="426" r:id="rId11"/>
    <p:sldId id="425" r:id="rId12"/>
    <p:sldId id="427" r:id="rId13"/>
    <p:sldId id="428" r:id="rId14"/>
    <p:sldId id="429" r:id="rId15"/>
    <p:sldId id="416" r:id="rId16"/>
    <p:sldId id="430" r:id="rId17"/>
    <p:sldId id="431" r:id="rId18"/>
    <p:sldId id="417" r:id="rId19"/>
    <p:sldId id="432" r:id="rId20"/>
    <p:sldId id="433" r:id="rId21"/>
    <p:sldId id="434" r:id="rId22"/>
    <p:sldId id="420" r:id="rId23"/>
    <p:sldId id="436" r:id="rId24"/>
    <p:sldId id="435" r:id="rId25"/>
  </p:sldIdLst>
  <p:sldSz cx="9144000" cy="6858000" type="screen4x3"/>
  <p:notesSz cx="6858000" cy="9144000"/>
  <p:custDataLst>
    <p:tags r:id="rId28"/>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84173" autoAdjust="0"/>
  </p:normalViewPr>
  <p:slideViewPr>
    <p:cSldViewPr>
      <p:cViewPr>
        <p:scale>
          <a:sx n="125" d="100"/>
          <a:sy n="125" d="100"/>
        </p:scale>
        <p:origin x="-468" y="954"/>
      </p:cViewPr>
      <p:guideLst>
        <p:guide orient="horz" pos="2159"/>
        <p:guide orient="horz" pos="3888"/>
        <p:guide orient="horz" pos="192"/>
        <p:guide orient="horz" pos="768"/>
        <p:guide pos="2882"/>
        <p:guide pos="240"/>
        <p:guide pos="5520"/>
      </p:guideLst>
    </p:cSldViewPr>
  </p:slideViewPr>
  <p:notesTextViewPr>
    <p:cViewPr>
      <p:scale>
        <a:sx n="150" d="100"/>
        <a:sy n="15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3/10/2015</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solidFill>
                  <a:srgbClr val="00B050"/>
                </a:solidFill>
              </a:rPr>
              <a:t>Enforcing Options</a:t>
            </a:r>
            <a:r>
              <a:rPr lang="en-US" b="1" baseline="0" dirty="0" smtClean="0">
                <a:solidFill>
                  <a:srgbClr val="00B050"/>
                </a:solidFill>
              </a:rPr>
              <a:t> </a:t>
            </a:r>
            <a:r>
              <a:rPr lang="en-US" baseline="0" dirty="0" smtClean="0"/>
              <a:t>:</a:t>
            </a:r>
            <a:r>
              <a:rPr lang="en-US" dirty="0" smtClean="0"/>
              <a:t>When set to true, these options will make </a:t>
            </a:r>
            <a:r>
              <a:rPr lang="en-US" dirty="0" err="1" smtClean="0"/>
              <a:t>JSHint</a:t>
            </a:r>
            <a:r>
              <a:rPr lang="en-US" dirty="0" smtClean="0"/>
              <a:t> produce more warnings about your code.</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t>Relaxing Options</a:t>
            </a:r>
            <a:r>
              <a:rPr lang="en-US" dirty="0" smtClean="0"/>
              <a:t>: When set to true, these options will make </a:t>
            </a:r>
            <a:r>
              <a:rPr lang="en-US" dirty="0" err="1" smtClean="0"/>
              <a:t>JSHint</a:t>
            </a:r>
            <a:r>
              <a:rPr lang="en-US" dirty="0" smtClean="0"/>
              <a:t> produce fewer warnings about your code.</a:t>
            </a:r>
          </a:p>
          <a:p>
            <a:r>
              <a:rPr lang="en-US" b="1" dirty="0" smtClean="0"/>
              <a:t>Environments</a:t>
            </a:r>
            <a:r>
              <a:rPr lang="en-US" dirty="0" smtClean="0"/>
              <a:t>:  These options let </a:t>
            </a:r>
            <a:r>
              <a:rPr lang="en-US" dirty="0" err="1" smtClean="0"/>
              <a:t>JSHint</a:t>
            </a:r>
            <a:r>
              <a:rPr lang="en-US" dirty="0" smtClean="0"/>
              <a:t> know about some pre-defined global variables.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11</a:t>
            </a:fld>
            <a:endParaRPr lang="en-US" dirty="0"/>
          </a:p>
        </p:txBody>
      </p:sp>
    </p:spTree>
    <p:extLst>
      <p:ext uri="{BB962C8B-B14F-4D97-AF65-F5344CB8AC3E}">
        <p14:creationId xmlns:p14="http://schemas.microsoft.com/office/powerpoint/2010/main" val="375254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12</a:t>
            </a:fld>
            <a:endParaRPr lang="en-US" dirty="0"/>
          </a:p>
        </p:txBody>
      </p:sp>
    </p:spTree>
    <p:extLst>
      <p:ext uri="{BB962C8B-B14F-4D97-AF65-F5344CB8AC3E}">
        <p14:creationId xmlns:p14="http://schemas.microsoft.com/office/powerpoint/2010/main" val="399078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a:t>
            </a:r>
            <a:r>
              <a:rPr lang="en-US" baseline="0" dirty="0" smtClean="0"/>
              <a:t> we define these relaxing options as false to expose problems as many as we can. Of course, how to use these options depends yourself.</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13</a:t>
            </a:fld>
            <a:endParaRPr lang="en-US" dirty="0"/>
          </a:p>
        </p:txBody>
      </p:sp>
    </p:spTree>
    <p:extLst>
      <p:ext uri="{BB962C8B-B14F-4D97-AF65-F5344CB8AC3E}">
        <p14:creationId xmlns:p14="http://schemas.microsoft.com/office/powerpoint/2010/main" val="2690912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options let </a:t>
            </a:r>
            <a:r>
              <a:rPr lang="en-US" dirty="0" err="1" smtClean="0"/>
              <a:t>JSHint</a:t>
            </a:r>
            <a:r>
              <a:rPr lang="en-US" dirty="0" smtClean="0"/>
              <a:t> know about some pre-defined global variables.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14</a:t>
            </a:fld>
            <a:endParaRPr lang="en-US" dirty="0"/>
          </a:p>
        </p:txBody>
      </p:sp>
    </p:spTree>
    <p:extLst>
      <p:ext uri="{BB962C8B-B14F-4D97-AF65-F5344CB8AC3E}">
        <p14:creationId xmlns:p14="http://schemas.microsoft.com/office/powerpoint/2010/main" val="1933030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We prefer Maven</a:t>
            </a:r>
            <a:r>
              <a:rPr lang="en-US" baseline="0" dirty="0" smtClean="0"/>
              <a:t> as our project building tool in new architecture. So we’d better know how to integrate </a:t>
            </a:r>
            <a:r>
              <a:rPr lang="en-US" baseline="0" dirty="0" err="1" smtClean="0"/>
              <a:t>JSHint</a:t>
            </a:r>
            <a:r>
              <a:rPr lang="en-US" baseline="0" dirty="0" smtClean="0"/>
              <a:t> with Maven.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16</a:t>
            </a:fld>
            <a:endParaRPr lang="en-US" dirty="0"/>
          </a:p>
        </p:txBody>
      </p:sp>
    </p:spTree>
    <p:extLst>
      <p:ext uri="{BB962C8B-B14F-4D97-AF65-F5344CB8AC3E}">
        <p14:creationId xmlns:p14="http://schemas.microsoft.com/office/powerpoint/2010/main" val="1170059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18</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Currently,</a:t>
            </a:r>
            <a:r>
              <a:rPr lang="en-US" baseline="0" dirty="0" smtClean="0"/>
              <a:t> we are using Jenkins as our CI server. </a:t>
            </a:r>
            <a:r>
              <a:rPr lang="en-US" baseline="0" dirty="0" err="1" smtClean="0"/>
              <a:t>JSHint</a:t>
            </a:r>
            <a:r>
              <a:rPr lang="en-US" baseline="0" dirty="0" smtClean="0"/>
              <a:t> also provides a plugin to integrate with Jenkins.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19</a:t>
            </a:fld>
            <a:endParaRPr lang="en-US" dirty="0"/>
          </a:p>
        </p:txBody>
      </p:sp>
    </p:spTree>
    <p:extLst>
      <p:ext uri="{BB962C8B-B14F-4D97-AF65-F5344CB8AC3E}">
        <p14:creationId xmlns:p14="http://schemas.microsoft.com/office/powerpoint/2010/main" val="405342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2</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pursue the quality of code. These three aspects should be considered. </a:t>
            </a:r>
          </a:p>
          <a:p>
            <a:r>
              <a:rPr lang="en-US" baseline="0" dirty="0" smtClean="0"/>
              <a:t>Fortunately, we have adopted many amazing tools into developing and building environments.</a:t>
            </a:r>
          </a:p>
          <a:p>
            <a:r>
              <a:rPr lang="en-US" baseline="0" dirty="0" smtClean="0"/>
              <a:t>For example, </a:t>
            </a:r>
            <a:r>
              <a:rPr lang="en-US" baseline="0" dirty="0" err="1" smtClean="0"/>
              <a:t>TestNG</a:t>
            </a:r>
            <a:r>
              <a:rPr lang="en-US" baseline="0" dirty="0" smtClean="0"/>
              <a:t>, </a:t>
            </a:r>
            <a:r>
              <a:rPr lang="en-US" baseline="0" dirty="0" err="1" smtClean="0"/>
              <a:t>Jmokit</a:t>
            </a:r>
            <a:r>
              <a:rPr lang="en-US" baseline="0" dirty="0" smtClean="0"/>
              <a:t> for Java Unit Test, Clover for Code Coverage, </a:t>
            </a:r>
            <a:r>
              <a:rPr lang="en-US" baseline="0" dirty="0" err="1" smtClean="0"/>
              <a:t>CheckStyle</a:t>
            </a:r>
            <a:r>
              <a:rPr lang="en-US" baseline="0" dirty="0" smtClean="0"/>
              <a:t> for Java code static analysis.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a:t>
            </a:fld>
            <a:endParaRPr lang="en-US" dirty="0"/>
          </a:p>
        </p:txBody>
      </p:sp>
    </p:spTree>
    <p:extLst>
      <p:ext uri="{BB962C8B-B14F-4D97-AF65-F5344CB8AC3E}">
        <p14:creationId xmlns:p14="http://schemas.microsoft.com/office/powerpoint/2010/main" val="210988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err="1" smtClean="0"/>
              <a:t>JSHint</a:t>
            </a:r>
            <a:r>
              <a:rPr lang="en-US" dirty="0" smtClean="0"/>
              <a:t> is a community-driven tool to detect errors and potential problems in </a:t>
            </a:r>
            <a:r>
              <a:rPr lang="en-US" dirty="0" err="1" smtClean="0"/>
              <a:t>Javascript</a:t>
            </a:r>
            <a:r>
              <a:rPr lang="en-US" dirty="0" smtClean="0"/>
              <a:t> code. It is very flexible so you can easily </a:t>
            </a:r>
            <a:r>
              <a:rPr lang="en-US" dirty="0" smtClean="0"/>
              <a:t>customize it </a:t>
            </a:r>
            <a:r>
              <a:rPr lang="en-US" dirty="0" smtClean="0"/>
              <a:t>to </a:t>
            </a:r>
            <a:r>
              <a:rPr lang="en-US" dirty="0" smtClean="0"/>
              <a:t>your </a:t>
            </a:r>
            <a:r>
              <a:rPr lang="en-US" dirty="0" smtClean="0"/>
              <a:t>coding guidelines and the environment you expect your code to execute in.</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4</a:t>
            </a:fld>
            <a:endParaRPr lang="en-US" dirty="0"/>
          </a:p>
        </p:txBody>
      </p:sp>
    </p:spTree>
    <p:extLst>
      <p:ext uri="{BB962C8B-B14F-4D97-AF65-F5344CB8AC3E}">
        <p14:creationId xmlns:p14="http://schemas.microsoft.com/office/powerpoint/2010/main" val="62638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The easiest way to use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is to install it as a Node program. To do so, simply run the following command in your terminal </a:t>
            </a:r>
            <a:r>
              <a:rPr lang="en-US" sz="1200" kern="1200" dirty="0" err="1" smtClean="0">
                <a:solidFill>
                  <a:schemeClr val="tx1"/>
                </a:solidFill>
                <a:effectLst/>
                <a:latin typeface="+mn-lt"/>
                <a:ea typeface="+mn-ea"/>
                <a:cs typeface="+mn-cs"/>
              </a:rPr>
              <a:t>npm</a:t>
            </a:r>
            <a:r>
              <a:rPr lang="en-US" sz="1200" kern="1200" dirty="0" smtClean="0">
                <a:solidFill>
                  <a:schemeClr val="tx1"/>
                </a:solidFill>
                <a:effectLst/>
                <a:latin typeface="+mn-lt"/>
                <a:ea typeface="+mn-ea"/>
                <a:cs typeface="+mn-cs"/>
              </a:rPr>
              <a:t> install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–g</a:t>
            </a:r>
          </a:p>
          <a:p>
            <a:pPr marL="228600" indent="-228600">
              <a:buAutoNum type="arabicPeriod"/>
            </a:pPr>
            <a:r>
              <a:rPr lang="en-US" sz="1200" kern="1200" dirty="0" smtClean="0">
                <a:solidFill>
                  <a:schemeClr val="tx1"/>
                </a:solidFill>
                <a:effectLst/>
                <a:latin typeface="+mn-lt"/>
                <a:ea typeface="+mn-ea"/>
                <a:cs typeface="+mn-cs"/>
              </a:rPr>
              <a:t>After you've done that you should be able to use the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program. The simplest use case  would be </a:t>
            </a:r>
            <a:r>
              <a:rPr lang="en-US" sz="1200" kern="1200" dirty="0" err="1" smtClean="0">
                <a:solidFill>
                  <a:schemeClr val="tx1"/>
                </a:solidFill>
                <a:effectLst/>
                <a:latin typeface="+mn-lt"/>
                <a:ea typeface="+mn-ea"/>
                <a:cs typeface="+mn-cs"/>
              </a:rPr>
              <a:t>linting</a:t>
            </a:r>
            <a:r>
              <a:rPr lang="en-US" sz="1200" kern="1200" dirty="0" smtClean="0">
                <a:solidFill>
                  <a:schemeClr val="tx1"/>
                </a:solidFill>
                <a:effectLst/>
                <a:latin typeface="+mn-lt"/>
                <a:ea typeface="+mn-ea"/>
                <a:cs typeface="+mn-cs"/>
              </a:rPr>
              <a:t> a single file or all JavaScript files in a directory</a:t>
            </a:r>
            <a:r>
              <a:rPr lang="en-US" sz="1200" kern="1200" dirty="0" smtClean="0">
                <a:solidFill>
                  <a:schemeClr val="tx1"/>
                </a:solidFill>
                <a:effectLst/>
                <a:latin typeface="+mn-lt"/>
                <a:ea typeface="+mn-ea"/>
                <a:cs typeface="+mn-cs"/>
              </a:rPr>
              <a:t>.</a:t>
            </a:r>
          </a:p>
          <a:p>
            <a:pPr marL="228600" indent="-228600">
              <a:buAutoNum type="arabicPeriod"/>
            </a:pPr>
            <a:endParaRPr lang="en-US" sz="1200" kern="1200" dirty="0" smtClean="0">
              <a:solidFill>
                <a:schemeClr val="tx1"/>
              </a:solidFill>
              <a:effectLst/>
              <a:latin typeface="+mn-lt"/>
              <a:ea typeface="+mn-ea"/>
              <a:cs typeface="+mn-cs"/>
            </a:endParaRPr>
          </a:p>
          <a:p>
            <a:pPr marL="228600" indent="-228600">
              <a:buAutoNum type="arabicPeriod"/>
            </a:pPr>
            <a:r>
              <a:rPr lang="en-US" sz="1200" kern="1200" dirty="0" smtClean="0">
                <a:solidFill>
                  <a:schemeClr val="tx1"/>
                </a:solidFill>
                <a:effectLst/>
                <a:latin typeface="+mn-lt"/>
                <a:ea typeface="+mn-ea"/>
                <a:cs typeface="+mn-cs"/>
              </a:rPr>
              <a:t>By</a:t>
            </a:r>
            <a:r>
              <a:rPr lang="en-US" sz="1200" kern="1200" baseline="0" dirty="0" smtClean="0">
                <a:solidFill>
                  <a:schemeClr val="tx1"/>
                </a:solidFill>
                <a:effectLst/>
                <a:latin typeface="+mn-lt"/>
                <a:ea typeface="+mn-ea"/>
                <a:cs typeface="+mn-cs"/>
              </a:rPr>
              <a:t> default, </a:t>
            </a: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will search for a configuration file named ‘.</a:t>
            </a:r>
            <a:r>
              <a:rPr lang="en-US" sz="1200" kern="1200" baseline="0" dirty="0" err="1" smtClean="0">
                <a:solidFill>
                  <a:schemeClr val="tx1"/>
                </a:solidFill>
                <a:effectLst/>
                <a:latin typeface="+mn-lt"/>
                <a:ea typeface="+mn-ea"/>
                <a:cs typeface="+mn-cs"/>
              </a:rPr>
              <a:t>jshintrc</a:t>
            </a:r>
            <a:r>
              <a:rPr lang="en-US" sz="1200" kern="1200" baseline="0" dirty="0" smtClean="0">
                <a:solidFill>
                  <a:schemeClr val="tx1"/>
                </a:solidFill>
                <a:effectLst/>
                <a:latin typeface="+mn-lt"/>
                <a:ea typeface="+mn-ea"/>
                <a:cs typeface="+mn-cs"/>
              </a:rPr>
              <a:t>’ , all the code checking criterion will be found. Take it easy for the options, I am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explain them later.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extLst>
      <p:ext uri="{BB962C8B-B14F-4D97-AF65-F5344CB8AC3E}">
        <p14:creationId xmlns:p14="http://schemas.microsoft.com/office/powerpoint/2010/main" val="348776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comes with a default set of warnings but it was designed to be very configurable. You have three methods to configure your copy of </a:t>
            </a:r>
            <a:r>
              <a:rPr lang="en-US" sz="1200" kern="1200" dirty="0" err="1" smtClean="0">
                <a:solidFill>
                  <a:schemeClr val="tx1"/>
                </a:solidFill>
                <a:effectLst/>
                <a:latin typeface="+mn-lt"/>
                <a:ea typeface="+mn-ea"/>
                <a:cs typeface="+mn-cs"/>
              </a:rPr>
              <a:t>JSHint</a:t>
            </a:r>
            <a:endParaRPr lang="en-US" sz="1200" kern="1200" dirty="0" smtClean="0">
              <a:solidFill>
                <a:schemeClr val="tx1"/>
              </a:solidFill>
              <a:effectLst/>
              <a:latin typeface="+mn-lt"/>
              <a:ea typeface="+mn-ea"/>
              <a:cs typeface="+mn-cs"/>
            </a:endParaRPr>
          </a:p>
          <a:p>
            <a:pPr marL="228600" indent="-228600">
              <a:buAutoNum type="arabicParenR"/>
            </a:pP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undefined.js –</a:t>
            </a:r>
            <a:r>
              <a:rPr lang="en-US" sz="1200" kern="1200" baseline="0" dirty="0" err="1" smtClean="0">
                <a:solidFill>
                  <a:schemeClr val="tx1"/>
                </a:solidFill>
                <a:effectLst/>
                <a:latin typeface="+mn-lt"/>
                <a:ea typeface="+mn-ea"/>
                <a:cs typeface="+mn-cs"/>
              </a:rPr>
              <a:t>config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jshintrc</a:t>
            </a:r>
            <a:endParaRPr lang="en-US" sz="1200" kern="1200" baseline="0" dirty="0" smtClean="0">
              <a:solidFill>
                <a:schemeClr val="tx1"/>
              </a:solidFill>
              <a:effectLst/>
              <a:latin typeface="+mn-lt"/>
              <a:ea typeface="+mn-ea"/>
              <a:cs typeface="+mn-cs"/>
            </a:endParaRPr>
          </a:p>
          <a:p>
            <a:pPr marL="228600" marR="0" indent="-228600" algn="l" defTabSz="914400" rtl="0" eaLnBrk="0" fontAlgn="base" latinLnBrk="0" hangingPunct="0">
              <a:lnSpc>
                <a:spcPct val="90000"/>
              </a:lnSpc>
              <a:spcBef>
                <a:spcPct val="20000"/>
              </a:spcBef>
              <a:spcAft>
                <a:spcPct val="20000"/>
              </a:spcAft>
              <a:buClrTx/>
              <a:buSzTx/>
              <a:buFontTx/>
              <a:buAutoNum type="arabicParenR"/>
              <a:tabLst/>
              <a:defRPr/>
            </a:pPr>
            <a:r>
              <a:rPr lang="en-US" sz="1200" kern="1200" dirty="0" smtClean="0">
                <a:solidFill>
                  <a:schemeClr val="tx1"/>
                </a:solidFill>
                <a:effectLst/>
                <a:latin typeface="+mn-lt"/>
                <a:ea typeface="+mn-ea"/>
                <a:cs typeface="+mn-cs"/>
              </a:rPr>
              <a:t>The third method is recommended, using .</a:t>
            </a:r>
            <a:r>
              <a:rPr lang="en-US" sz="1200" kern="1200" dirty="0" err="1" smtClean="0">
                <a:solidFill>
                  <a:schemeClr val="tx1"/>
                </a:solidFill>
                <a:effectLst/>
                <a:latin typeface="+mn-lt"/>
                <a:ea typeface="+mn-ea"/>
                <a:cs typeface="+mn-cs"/>
              </a:rPr>
              <a:t>jshintrc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will start looking for this file in the same folder as the files to be </a:t>
            </a:r>
            <a:r>
              <a:rPr lang="en-US" sz="1200" kern="1200" dirty="0" err="1" smtClean="0">
                <a:solidFill>
                  <a:schemeClr val="tx1"/>
                </a:solidFill>
                <a:effectLst/>
                <a:latin typeface="+mn-lt"/>
                <a:ea typeface="+mn-ea"/>
                <a:cs typeface="+mn-cs"/>
              </a:rPr>
              <a:t>linted</a:t>
            </a:r>
            <a:r>
              <a:rPr lang="en-US" sz="1200" kern="1200" dirty="0" smtClean="0">
                <a:solidFill>
                  <a:schemeClr val="tx1"/>
                </a:solidFill>
                <a:effectLst/>
                <a:latin typeface="+mn-lt"/>
                <a:ea typeface="+mn-ea"/>
                <a:cs typeface="+mn-cs"/>
              </a:rPr>
              <a:t>. If not found, it will move one level up the directory tree all the way up to the file system root. You can make use of this character, place your file into the project root directory and, as long as you run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from anywhere within your project directory tree, the same configuration file will be used.</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extLst>
      <p:ext uri="{BB962C8B-B14F-4D97-AF65-F5344CB8AC3E}">
        <p14:creationId xmlns:p14="http://schemas.microsoft.com/office/powerpoint/2010/main" val="376960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In addition to using configuration files you can configure </a:t>
            </a:r>
            <a:r>
              <a:rPr lang="en-US" dirty="0" err="1" smtClean="0"/>
              <a:t>JSHint</a:t>
            </a:r>
            <a:r>
              <a:rPr lang="en-US" dirty="0" smtClean="0"/>
              <a:t> </a:t>
            </a:r>
            <a:r>
              <a:rPr lang="en-US" dirty="0" smtClean="0"/>
              <a:t>options</a:t>
            </a:r>
            <a:r>
              <a:rPr lang="en-US" baseline="0" dirty="0" smtClean="0"/>
              <a:t> </a:t>
            </a:r>
            <a:r>
              <a:rPr lang="en-US" dirty="0" smtClean="0"/>
              <a:t>within </a:t>
            </a:r>
            <a:r>
              <a:rPr lang="en-US" dirty="0" smtClean="0"/>
              <a:t>your files using special comments. These comments start either with </a:t>
            </a:r>
            <a:r>
              <a:rPr lang="en-US" dirty="0" err="1" smtClean="0"/>
              <a:t>jshint</a:t>
            </a:r>
            <a:r>
              <a:rPr lang="en-US" dirty="0" smtClean="0"/>
              <a:t> or global and are followed by a comma-separated list of values.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9</a:t>
            </a:fld>
            <a:endParaRPr lang="en-US" dirty="0"/>
          </a:p>
        </p:txBody>
      </p:sp>
    </p:spTree>
    <p:extLst>
      <p:ext uri="{BB962C8B-B14F-4D97-AF65-F5344CB8AC3E}">
        <p14:creationId xmlns:p14="http://schemas.microsoft.com/office/powerpoint/2010/main" val="814726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Here's a list of configuration directives supported by </a:t>
            </a:r>
            <a:r>
              <a:rPr lang="en-US" dirty="0" err="1" smtClean="0"/>
              <a:t>JSHint</a:t>
            </a:r>
            <a:r>
              <a:rPr lang="en-US" dirty="0" smtClean="0"/>
              <a:t>.</a:t>
            </a:r>
          </a:p>
          <a:p>
            <a:endParaRPr lang="en-US" dirty="0" smtClean="0"/>
          </a:p>
          <a:p>
            <a:r>
              <a:rPr lang="en-US" dirty="0" smtClean="0"/>
              <a:t>You can also blacklist certain global variables to make sure they are not used anywhere in the current file.</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10</a:t>
            </a:fld>
            <a:endParaRPr lang="en-US" dirty="0"/>
          </a:p>
        </p:txBody>
      </p:sp>
    </p:spTree>
    <p:extLst>
      <p:ext uri="{BB962C8B-B14F-4D97-AF65-F5344CB8AC3E}">
        <p14:creationId xmlns:p14="http://schemas.microsoft.com/office/powerpoint/2010/main" val="1433458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cid:image003.png@01D037D6.802EBCA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jshint.com/" TargetMode="External"/><Relationship Id="rId2" Type="http://schemas.openxmlformats.org/officeDocument/2006/relationships/hyperlink" Target="https://github.com/jshint/jshint" TargetMode="External"/><Relationship Id="rId1" Type="http://schemas.openxmlformats.org/officeDocument/2006/relationships/slideLayout" Target="../slideLayouts/slideLayout2.xml"/><Relationship Id="rId5" Type="http://schemas.openxmlformats.org/officeDocument/2006/relationships/hyperlink" Target="https://symweb.rmnus.sen.symantec.com/BnR/Appliance/Engineering/DocumentsTechnologyTrack/JSHint.docx" TargetMode="External"/><Relationship Id="rId4" Type="http://schemas.openxmlformats.org/officeDocument/2006/relationships/hyperlink" Target="http://www.jshint.com/op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Presentation Identifier Goes Here</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a:xfrm>
            <a:off x="685800" y="2590800"/>
            <a:ext cx="7772400" cy="914400"/>
          </a:xfrm>
        </p:spPr>
        <p:txBody>
          <a:bodyPr/>
          <a:lstStyle/>
          <a:p>
            <a:r>
              <a:rPr lang="en-US" dirty="0" err="1" smtClean="0"/>
              <a:t>JSHint</a:t>
            </a:r>
            <a:r>
              <a:rPr lang="en-US" dirty="0"/>
              <a:t> </a:t>
            </a:r>
            <a:r>
              <a:rPr lang="en-US" dirty="0" smtClean="0"/>
              <a:t>- A </a:t>
            </a:r>
            <a:r>
              <a:rPr lang="en-US" dirty="0" err="1" smtClean="0"/>
              <a:t>Javascript</a:t>
            </a:r>
            <a:r>
              <a:rPr lang="en-US" dirty="0" smtClean="0"/>
              <a:t> static Analysis Tool</a:t>
            </a:r>
            <a:endParaRPr lang="en-US" dirty="0"/>
          </a:p>
        </p:txBody>
      </p:sp>
      <p:sp>
        <p:nvSpPr>
          <p:cNvPr id="4" name="Subtitle 3"/>
          <p:cNvSpPr>
            <a:spLocks noGrp="1"/>
          </p:cNvSpPr>
          <p:nvPr>
            <p:ph type="subTitle" idx="1"/>
          </p:nvPr>
        </p:nvSpPr>
        <p:spPr/>
        <p:txBody>
          <a:bodyPr/>
          <a:lstStyle/>
          <a:p>
            <a:r>
              <a:rPr lang="en-US" dirty="0" smtClean="0"/>
              <a:t>Guangwei(Joe) Qiao</a:t>
            </a:r>
            <a:endParaRPr lang="en-US" dirty="0"/>
          </a:p>
        </p:txBody>
      </p:sp>
      <p:sp>
        <p:nvSpPr>
          <p:cNvPr id="5" name="Text Placeholder 4"/>
          <p:cNvSpPr>
            <a:spLocks noGrp="1"/>
          </p:cNvSpPr>
          <p:nvPr>
            <p:ph type="body" sz="quarter" idx="10"/>
          </p:nvPr>
        </p:nvSpPr>
        <p:spPr/>
        <p:txBody>
          <a:bodyPr/>
          <a:lstStyle/>
          <a:p>
            <a:r>
              <a:rPr lang="en-US" dirty="0" smtClean="0"/>
              <a:t>Software Engineer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err="1" smtClean="0"/>
              <a:t>JSHint</a:t>
            </a:r>
            <a:r>
              <a:rPr lang="en-US" dirty="0" smtClean="0"/>
              <a:t> Directives</a:t>
            </a:r>
            <a:endParaRPr lang="en-US" dirty="0"/>
          </a:p>
        </p:txBody>
      </p:sp>
      <p:sp>
        <p:nvSpPr>
          <p:cNvPr id="3" name="Content Placeholder 2"/>
          <p:cNvSpPr>
            <a:spLocks noGrp="1"/>
          </p:cNvSpPr>
          <p:nvPr>
            <p:ph idx="1"/>
          </p:nvPr>
        </p:nvSpPr>
        <p:spPr>
          <a:xfrm>
            <a:off x="381000" y="685800"/>
            <a:ext cx="8382000" cy="5486400"/>
          </a:xfrm>
        </p:spPr>
        <p:txBody>
          <a:bodyPr>
            <a:normAutofit fontScale="92500" lnSpcReduction="10000"/>
          </a:bodyPr>
          <a:lstStyle/>
          <a:p>
            <a:r>
              <a:rPr lang="en-US" b="1" dirty="0" err="1" smtClean="0"/>
              <a:t>Jshint</a:t>
            </a:r>
            <a:r>
              <a:rPr lang="en-US" b="1" dirty="0" smtClean="0"/>
              <a:t> - </a:t>
            </a:r>
            <a:r>
              <a:rPr lang="en-US" dirty="0" smtClean="0"/>
              <a:t>A </a:t>
            </a:r>
            <a:r>
              <a:rPr lang="en-US" dirty="0"/>
              <a:t>directive for setting </a:t>
            </a:r>
            <a:r>
              <a:rPr lang="en-US" dirty="0" err="1"/>
              <a:t>JSHint</a:t>
            </a:r>
            <a:r>
              <a:rPr lang="en-US" dirty="0"/>
              <a:t>-compatible </a:t>
            </a:r>
            <a:r>
              <a:rPr lang="en-US" dirty="0" err="1"/>
              <a:t>JSLint</a:t>
            </a:r>
            <a:r>
              <a:rPr lang="en-US" dirty="0"/>
              <a:t> options.</a:t>
            </a:r>
          </a:p>
          <a:p>
            <a:pPr marL="0" indent="0">
              <a:buNone/>
            </a:pPr>
            <a:r>
              <a:rPr lang="en-US" sz="2000" dirty="0" smtClean="0"/>
              <a:t>     </a:t>
            </a:r>
            <a:r>
              <a:rPr lang="en-US" sz="2000" dirty="0" smtClean="0">
                <a:solidFill>
                  <a:srgbClr val="00B050"/>
                </a:solidFill>
              </a:rPr>
              <a:t>/* </a:t>
            </a:r>
            <a:r>
              <a:rPr lang="en-US" sz="2000" dirty="0" err="1">
                <a:solidFill>
                  <a:srgbClr val="00B050"/>
                </a:solidFill>
              </a:rPr>
              <a:t>jslint</a:t>
            </a:r>
            <a:r>
              <a:rPr lang="en-US" sz="2000" dirty="0">
                <a:solidFill>
                  <a:srgbClr val="00B050"/>
                </a:solidFill>
              </a:rPr>
              <a:t> </a:t>
            </a:r>
            <a:r>
              <a:rPr lang="en-US" sz="2000" dirty="0" err="1">
                <a:solidFill>
                  <a:srgbClr val="00B050"/>
                </a:solidFill>
              </a:rPr>
              <a:t>vars</a:t>
            </a:r>
            <a:r>
              <a:rPr lang="en-US" sz="2000" dirty="0">
                <a:solidFill>
                  <a:srgbClr val="00B050"/>
                </a:solidFill>
              </a:rPr>
              <a:t>: true </a:t>
            </a:r>
            <a:r>
              <a:rPr lang="en-US" sz="2000" dirty="0" smtClean="0">
                <a:solidFill>
                  <a:srgbClr val="00B050"/>
                </a:solidFill>
              </a:rPr>
              <a:t>*/</a:t>
            </a:r>
          </a:p>
          <a:p>
            <a:r>
              <a:rPr lang="en-US" b="1" dirty="0">
                <a:solidFill>
                  <a:schemeClr val="tx1"/>
                </a:solidFill>
              </a:rPr>
              <a:t>g</a:t>
            </a:r>
            <a:r>
              <a:rPr lang="en-US" b="1" dirty="0" smtClean="0">
                <a:solidFill>
                  <a:schemeClr val="tx1"/>
                </a:solidFill>
              </a:rPr>
              <a:t>lobal</a:t>
            </a:r>
            <a:r>
              <a:rPr lang="en-US" b="1" dirty="0" smtClean="0">
                <a:solidFill>
                  <a:srgbClr val="00B050"/>
                </a:solidFill>
              </a:rPr>
              <a:t> - </a:t>
            </a:r>
            <a:r>
              <a:rPr lang="en-US" dirty="0" smtClean="0"/>
              <a:t>A </a:t>
            </a:r>
            <a:r>
              <a:rPr lang="en-US" dirty="0"/>
              <a:t>directive for telling </a:t>
            </a:r>
            <a:r>
              <a:rPr lang="en-US" dirty="0" err="1"/>
              <a:t>JSHint</a:t>
            </a:r>
            <a:r>
              <a:rPr lang="en-US" dirty="0"/>
              <a:t> about global variables that are defined elsewhere. If value is false (default), </a:t>
            </a:r>
            <a:r>
              <a:rPr lang="en-US" dirty="0" err="1"/>
              <a:t>JSHint</a:t>
            </a:r>
            <a:r>
              <a:rPr lang="en-US" dirty="0"/>
              <a:t> will consider that variable as </a:t>
            </a:r>
            <a:r>
              <a:rPr lang="en-US" dirty="0" smtClean="0"/>
              <a:t>read-only</a:t>
            </a:r>
          </a:p>
          <a:p>
            <a:pPr marL="0" indent="0">
              <a:buNone/>
            </a:pPr>
            <a:r>
              <a:rPr lang="en-US" sz="2000" b="1" dirty="0" smtClean="0">
                <a:solidFill>
                  <a:schemeClr val="tx1"/>
                </a:solidFill>
              </a:rPr>
              <a:t>    </a:t>
            </a:r>
            <a:r>
              <a:rPr lang="en-US" sz="2000" dirty="0">
                <a:solidFill>
                  <a:srgbClr val="00B050"/>
                </a:solidFill>
              </a:rPr>
              <a:t>/* global MY_LIB: false </a:t>
            </a:r>
            <a:r>
              <a:rPr lang="en-US" sz="2000" dirty="0" smtClean="0">
                <a:solidFill>
                  <a:srgbClr val="00B050"/>
                </a:solidFill>
              </a:rPr>
              <a:t>*/</a:t>
            </a:r>
          </a:p>
          <a:p>
            <a:pPr marL="0" indent="0">
              <a:buNone/>
            </a:pPr>
            <a:r>
              <a:rPr lang="en-US" sz="2000" dirty="0">
                <a:solidFill>
                  <a:srgbClr val="00B050"/>
                </a:solidFill>
              </a:rPr>
              <a:t> </a:t>
            </a:r>
            <a:r>
              <a:rPr lang="en-US" sz="2000" dirty="0" smtClean="0">
                <a:solidFill>
                  <a:srgbClr val="00B050"/>
                </a:solidFill>
              </a:rPr>
              <a:t>   </a:t>
            </a:r>
            <a:r>
              <a:rPr lang="en-US" sz="2000" dirty="0">
                <a:solidFill>
                  <a:srgbClr val="00B050"/>
                </a:solidFill>
              </a:rPr>
              <a:t>/* global -BAD_LIB </a:t>
            </a:r>
            <a:r>
              <a:rPr lang="en-US" sz="2000" dirty="0" smtClean="0">
                <a:solidFill>
                  <a:srgbClr val="00B050"/>
                </a:solidFill>
              </a:rPr>
              <a:t>*/        --</a:t>
            </a:r>
            <a:r>
              <a:rPr lang="en-US" sz="2000" dirty="0"/>
              <a:t>blacklist certain global variables </a:t>
            </a:r>
            <a:endParaRPr lang="en-US" sz="2000" dirty="0" smtClean="0">
              <a:solidFill>
                <a:srgbClr val="00B050"/>
              </a:solidFill>
            </a:endParaRPr>
          </a:p>
          <a:p>
            <a:r>
              <a:rPr lang="en-US" b="1" dirty="0" smtClean="0"/>
              <a:t>Exported - </a:t>
            </a:r>
            <a:r>
              <a:rPr lang="en-US" dirty="0"/>
              <a:t>A directive for telling </a:t>
            </a:r>
            <a:r>
              <a:rPr lang="en-US" dirty="0" err="1"/>
              <a:t>JSHint</a:t>
            </a:r>
            <a:r>
              <a:rPr lang="en-US" dirty="0"/>
              <a:t> about global variables that are defined in the current file but used elsewhere</a:t>
            </a:r>
            <a:r>
              <a:rPr lang="en-US" dirty="0" smtClean="0"/>
              <a:t>.</a:t>
            </a:r>
          </a:p>
          <a:p>
            <a:pPr marL="0" indent="0">
              <a:buNone/>
            </a:pPr>
            <a:r>
              <a:rPr lang="en-US" dirty="0" smtClean="0"/>
              <a:t>    </a:t>
            </a:r>
            <a:r>
              <a:rPr lang="en-US" sz="2000" dirty="0" smtClean="0">
                <a:solidFill>
                  <a:srgbClr val="00B050"/>
                </a:solidFill>
              </a:rPr>
              <a:t>/* </a:t>
            </a:r>
            <a:r>
              <a:rPr lang="en-US" sz="2000" dirty="0">
                <a:solidFill>
                  <a:srgbClr val="00B050"/>
                </a:solidFill>
              </a:rPr>
              <a:t>exported EXPORTED_LIB </a:t>
            </a:r>
            <a:r>
              <a:rPr lang="en-US" sz="2000" dirty="0" smtClean="0">
                <a:solidFill>
                  <a:srgbClr val="00B050"/>
                </a:solidFill>
              </a:rPr>
              <a:t>*/</a:t>
            </a:r>
          </a:p>
          <a:p>
            <a:r>
              <a:rPr lang="en-US" b="1" dirty="0" smtClean="0"/>
              <a:t>Ignore - </a:t>
            </a:r>
            <a:r>
              <a:rPr lang="en-US" dirty="0"/>
              <a:t>A directive for telling </a:t>
            </a:r>
            <a:r>
              <a:rPr lang="en-US" dirty="0" err="1"/>
              <a:t>JSHint</a:t>
            </a:r>
            <a:r>
              <a:rPr lang="en-US" dirty="0"/>
              <a:t> to ignore a block of code</a:t>
            </a:r>
            <a:r>
              <a:rPr lang="en-US" dirty="0" smtClean="0"/>
              <a:t>.</a:t>
            </a:r>
          </a:p>
          <a:p>
            <a:pPr marL="0" indent="0">
              <a:buNone/>
            </a:pPr>
            <a:r>
              <a:rPr lang="en-US" sz="2200" b="1" dirty="0">
                <a:solidFill>
                  <a:srgbClr val="00B050"/>
                </a:solidFill>
              </a:rPr>
              <a:t> </a:t>
            </a:r>
            <a:r>
              <a:rPr lang="en-US" sz="2200" b="1" dirty="0" smtClean="0">
                <a:solidFill>
                  <a:srgbClr val="00B050"/>
                </a:solidFill>
              </a:rPr>
              <a:t>   </a:t>
            </a:r>
            <a:r>
              <a:rPr lang="en-US" sz="2200" dirty="0">
                <a:solidFill>
                  <a:srgbClr val="00B050"/>
                </a:solidFill>
              </a:rPr>
              <a:t>/* </a:t>
            </a:r>
            <a:r>
              <a:rPr lang="en-US" sz="2200" dirty="0" err="1">
                <a:solidFill>
                  <a:srgbClr val="00B050"/>
                </a:solidFill>
              </a:rPr>
              <a:t>jshint</a:t>
            </a:r>
            <a:r>
              <a:rPr lang="en-US" sz="2200" dirty="0">
                <a:solidFill>
                  <a:srgbClr val="00B050"/>
                </a:solidFill>
              </a:rPr>
              <a:t> </a:t>
            </a:r>
            <a:r>
              <a:rPr lang="en-US" sz="2200" dirty="0" err="1">
                <a:solidFill>
                  <a:srgbClr val="00B050"/>
                </a:solidFill>
              </a:rPr>
              <a:t>ignore:start</a:t>
            </a:r>
            <a:r>
              <a:rPr lang="en-US" sz="2200" dirty="0">
                <a:solidFill>
                  <a:srgbClr val="00B050"/>
                </a:solidFill>
              </a:rPr>
              <a:t> */ </a:t>
            </a:r>
            <a:endParaRPr lang="en-US" sz="2200" dirty="0" smtClean="0">
              <a:solidFill>
                <a:srgbClr val="00B050"/>
              </a:solidFill>
            </a:endParaRPr>
          </a:p>
          <a:p>
            <a:pPr marL="0" indent="0">
              <a:buNone/>
            </a:pPr>
            <a:r>
              <a:rPr lang="en-US" sz="2200" dirty="0">
                <a:solidFill>
                  <a:srgbClr val="00B050"/>
                </a:solidFill>
              </a:rPr>
              <a:t> </a:t>
            </a:r>
            <a:r>
              <a:rPr lang="en-US" sz="2200" dirty="0" smtClean="0">
                <a:solidFill>
                  <a:srgbClr val="00B050"/>
                </a:solidFill>
              </a:rPr>
              <a:t>   // </a:t>
            </a:r>
            <a:r>
              <a:rPr lang="en-US" sz="2200" dirty="0">
                <a:solidFill>
                  <a:srgbClr val="00B050"/>
                </a:solidFill>
              </a:rPr>
              <a:t>Code here will be ignored by </a:t>
            </a:r>
            <a:r>
              <a:rPr lang="en-US" sz="2200" dirty="0" err="1">
                <a:solidFill>
                  <a:srgbClr val="00B050"/>
                </a:solidFill>
              </a:rPr>
              <a:t>JSHint</a:t>
            </a:r>
            <a:r>
              <a:rPr lang="en-US" sz="2200" dirty="0" smtClean="0">
                <a:solidFill>
                  <a:srgbClr val="00B050"/>
                </a:solidFill>
              </a:rPr>
              <a:t>.</a:t>
            </a:r>
          </a:p>
          <a:p>
            <a:pPr marL="0" indent="0">
              <a:buNone/>
            </a:pPr>
            <a:r>
              <a:rPr lang="en-US" sz="2200" dirty="0">
                <a:solidFill>
                  <a:srgbClr val="00B050"/>
                </a:solidFill>
              </a:rPr>
              <a:t> </a:t>
            </a:r>
            <a:r>
              <a:rPr lang="en-US" sz="2200" dirty="0" smtClean="0">
                <a:solidFill>
                  <a:srgbClr val="00B050"/>
                </a:solidFill>
              </a:rPr>
              <a:t>   </a:t>
            </a:r>
            <a:r>
              <a:rPr lang="en-US" sz="2200" dirty="0">
                <a:solidFill>
                  <a:srgbClr val="00B050"/>
                </a:solidFill>
              </a:rPr>
              <a:t>/* </a:t>
            </a:r>
            <a:r>
              <a:rPr lang="en-US" sz="2200" dirty="0" err="1">
                <a:solidFill>
                  <a:srgbClr val="00B050"/>
                </a:solidFill>
              </a:rPr>
              <a:t>jshint</a:t>
            </a:r>
            <a:r>
              <a:rPr lang="en-US" sz="2200" dirty="0">
                <a:solidFill>
                  <a:srgbClr val="00B050"/>
                </a:solidFill>
              </a:rPr>
              <a:t> </a:t>
            </a:r>
            <a:r>
              <a:rPr lang="en-US" sz="2200" dirty="0" err="1">
                <a:solidFill>
                  <a:srgbClr val="00B050"/>
                </a:solidFill>
              </a:rPr>
              <a:t>ignore:end</a:t>
            </a:r>
            <a:r>
              <a:rPr lang="en-US" sz="2200" dirty="0">
                <a:solidFill>
                  <a:srgbClr val="00B050"/>
                </a:solidFill>
              </a:rPr>
              <a:t> */</a:t>
            </a:r>
            <a:endParaRPr lang="en-US" sz="2200" b="1" dirty="0">
              <a:solidFill>
                <a:srgbClr val="00B050"/>
              </a:solidFill>
            </a:endParaRPr>
          </a:p>
          <a:p>
            <a:pPr marL="0" indent="0">
              <a:buNone/>
            </a:pPr>
            <a:endParaRPr lang="en-US" sz="2000" b="1" dirty="0" smtClean="0">
              <a:solidFill>
                <a:srgbClr val="00B050"/>
              </a:solidFill>
            </a:endParaRPr>
          </a:p>
          <a:p>
            <a:pPr marL="0" indent="0">
              <a:buNone/>
            </a:pPr>
            <a:endParaRPr lang="en-US" b="1" dirty="0">
              <a:solidFill>
                <a:srgbClr val="00B050"/>
              </a:solidFill>
            </a:endParaRP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10</a:t>
            </a:fld>
            <a:endParaRPr lang="en-US" dirty="0"/>
          </a:p>
        </p:txBody>
      </p:sp>
    </p:spTree>
    <p:extLst>
      <p:ext uri="{BB962C8B-B14F-4D97-AF65-F5344CB8AC3E}">
        <p14:creationId xmlns:p14="http://schemas.microsoft.com/office/powerpoint/2010/main" val="314514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a:t>
            </a:r>
            <a:r>
              <a:rPr lang="en-US" dirty="0"/>
              <a:t>Options - </a:t>
            </a:r>
            <a:r>
              <a:rPr lang="en-US" sz="2400" dirty="0"/>
              <a:t>define your own </a:t>
            </a:r>
            <a:r>
              <a:rPr lang="en-US" sz="2400" dirty="0" err="1"/>
              <a:t>javascript</a:t>
            </a:r>
            <a:r>
              <a:rPr lang="en-US" sz="2400" dirty="0"/>
              <a:t> code standard</a:t>
            </a:r>
          </a:p>
        </p:txBody>
      </p:sp>
      <p:sp>
        <p:nvSpPr>
          <p:cNvPr id="3" name="Content Placeholder 2"/>
          <p:cNvSpPr>
            <a:spLocks noGrp="1"/>
          </p:cNvSpPr>
          <p:nvPr>
            <p:ph idx="1"/>
          </p:nvPr>
        </p:nvSpPr>
        <p:spPr/>
        <p:txBody>
          <a:bodyPr/>
          <a:lstStyle/>
          <a:p>
            <a:r>
              <a:rPr lang="en-US" dirty="0" smtClean="0"/>
              <a:t>Enforcing Options</a:t>
            </a:r>
          </a:p>
          <a:p>
            <a:r>
              <a:rPr lang="en-US" dirty="0" smtClean="0"/>
              <a:t>Relaxing Options</a:t>
            </a:r>
          </a:p>
          <a:p>
            <a:r>
              <a:rPr lang="en-US" dirty="0" smtClean="0"/>
              <a:t>Environments</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11</a:t>
            </a:fld>
            <a:endParaRPr lang="en-US" dirty="0"/>
          </a:p>
        </p:txBody>
      </p:sp>
    </p:spTree>
    <p:extLst>
      <p:ext uri="{BB962C8B-B14F-4D97-AF65-F5344CB8AC3E}">
        <p14:creationId xmlns:p14="http://schemas.microsoft.com/office/powerpoint/2010/main" val="261055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15256"/>
          </a:xfrm>
        </p:spPr>
        <p:txBody>
          <a:bodyPr/>
          <a:lstStyle/>
          <a:p>
            <a:r>
              <a:rPr lang="en-US" dirty="0" err="1"/>
              <a:t>JSHint</a:t>
            </a:r>
            <a:r>
              <a:rPr lang="en-US" dirty="0"/>
              <a:t> </a:t>
            </a:r>
            <a:r>
              <a:rPr lang="en-US" dirty="0" smtClean="0"/>
              <a:t>Options (</a:t>
            </a:r>
            <a:r>
              <a:rPr lang="en-US" dirty="0" err="1" smtClean="0"/>
              <a:t>contd</a:t>
            </a:r>
            <a:r>
              <a:rPr lang="en-US" dirty="0" smtClean="0"/>
              <a:t>) --</a:t>
            </a:r>
            <a:r>
              <a:rPr lang="en-US" dirty="0"/>
              <a:t> Enforcing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 y="990600"/>
            <a:ext cx="9139084"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4893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91456"/>
          </a:xfrm>
        </p:spPr>
        <p:txBody>
          <a:bodyPr/>
          <a:lstStyle/>
          <a:p>
            <a:r>
              <a:rPr lang="en-US" dirty="0" err="1"/>
              <a:t>JSHint</a:t>
            </a:r>
            <a:r>
              <a:rPr lang="en-US" dirty="0"/>
              <a:t> Options (</a:t>
            </a:r>
            <a:r>
              <a:rPr lang="en-US" dirty="0" err="1"/>
              <a:t>contd</a:t>
            </a:r>
            <a:r>
              <a:rPr lang="en-US" dirty="0"/>
              <a:t>) -- </a:t>
            </a:r>
            <a:r>
              <a:rPr lang="en-US" dirty="0" smtClean="0"/>
              <a:t>Relaxing</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13</a:t>
            </a:fld>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77656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2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91456"/>
          </a:xfrm>
        </p:spPr>
        <p:txBody>
          <a:bodyPr/>
          <a:lstStyle/>
          <a:p>
            <a:r>
              <a:rPr lang="en-US" dirty="0" err="1"/>
              <a:t>JSHint</a:t>
            </a:r>
            <a:r>
              <a:rPr lang="en-US" dirty="0"/>
              <a:t> Options (</a:t>
            </a:r>
            <a:r>
              <a:rPr lang="en-US" dirty="0" err="1"/>
              <a:t>contd</a:t>
            </a:r>
            <a:r>
              <a:rPr lang="en-US" dirty="0"/>
              <a:t>) -- </a:t>
            </a:r>
            <a:r>
              <a:rPr lang="en-US" dirty="0" smtClean="0"/>
              <a:t>Environment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14</a:t>
            </a:fld>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00100" y="990601"/>
            <a:ext cx="8039100" cy="491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053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66700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smtClean="0">
                <a:solidFill>
                  <a:srgbClr val="FFFFFF"/>
                </a:solidFill>
                <a:latin typeface="Calibri" pitchFamily="34" charset="0"/>
              </a:rPr>
              <a:t>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77644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5671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6765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053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6577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Maven</a:t>
            </a:r>
            <a:endParaRPr lang="en-US" dirty="0"/>
          </a:p>
        </p:txBody>
      </p:sp>
      <p:sp>
        <p:nvSpPr>
          <p:cNvPr id="3" name="Content Placeholder 2"/>
          <p:cNvSpPr>
            <a:spLocks noGrp="1"/>
          </p:cNvSpPr>
          <p:nvPr>
            <p:ph idx="1"/>
          </p:nvPr>
        </p:nvSpPr>
        <p:spPr/>
        <p:txBody>
          <a:bodyPr/>
          <a:lstStyle/>
          <a:p>
            <a:r>
              <a:rPr lang="en-US" sz="2800" b="1" dirty="0" err="1"/>
              <a:t>j</a:t>
            </a:r>
            <a:r>
              <a:rPr lang="en-US" sz="2800" b="1" dirty="0" err="1" smtClean="0"/>
              <a:t>shint</a:t>
            </a:r>
            <a:r>
              <a:rPr lang="en-US" sz="2800" b="1" dirty="0" smtClean="0"/>
              <a:t>-mojo</a:t>
            </a:r>
            <a:r>
              <a:rPr lang="en-US" dirty="0" smtClean="0"/>
              <a:t> is a </a:t>
            </a:r>
            <a:r>
              <a:rPr lang="en-US" dirty="0"/>
              <a:t>recommended plugin for </a:t>
            </a:r>
            <a:r>
              <a:rPr lang="en-US" dirty="0" smtClean="0"/>
              <a:t>Maven.</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16</a:t>
            </a:fld>
            <a:endParaRPr lang="en-US" dirty="0"/>
          </a:p>
        </p:txBody>
      </p:sp>
      <p:pic>
        <p:nvPicPr>
          <p:cNvPr id="6" name="Picture 5" descr="cid:image003.png@01D037D6.802EBCA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09600" y="2362200"/>
            <a:ext cx="6629400" cy="2057400"/>
          </a:xfrm>
          <a:prstGeom prst="rect">
            <a:avLst/>
          </a:prstGeom>
          <a:noFill/>
          <a:ln>
            <a:noFill/>
          </a:ln>
        </p:spPr>
      </p:pic>
    </p:spTree>
    <p:extLst>
      <p:ext uri="{BB962C8B-B14F-4D97-AF65-F5344CB8AC3E}">
        <p14:creationId xmlns:p14="http://schemas.microsoft.com/office/powerpoint/2010/main" val="3333707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a:t>Integrate </a:t>
            </a:r>
            <a:r>
              <a:rPr lang="en-US" dirty="0" err="1"/>
              <a:t>JSHint</a:t>
            </a:r>
            <a:r>
              <a:rPr lang="en-US" dirty="0"/>
              <a:t> with </a:t>
            </a:r>
            <a:r>
              <a:rPr lang="en-US" dirty="0" smtClean="0"/>
              <a:t>Maven(</a:t>
            </a:r>
            <a:r>
              <a:rPr lang="en-US" dirty="0" err="1" smtClean="0"/>
              <a:t>contd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17</a:t>
            </a:fld>
            <a:endParaRPr lang="en-US" dirty="0"/>
          </a:p>
        </p:txBody>
      </p:sp>
      <p:pic>
        <p:nvPicPr>
          <p:cNvPr id="6" name="Content Placeholder 5"/>
          <p:cNvPicPr>
            <a:picLocks noGrp="1"/>
          </p:cNvPicPr>
          <p:nvPr>
            <p:ph idx="1"/>
          </p:nvPr>
        </p:nvPicPr>
        <p:blipFill>
          <a:blip r:embed="rId2"/>
          <a:stretch>
            <a:fillRect/>
          </a:stretch>
        </p:blipFill>
        <p:spPr>
          <a:xfrm>
            <a:off x="381000" y="762001"/>
            <a:ext cx="9067800" cy="5791200"/>
          </a:xfrm>
          <a:prstGeom prst="rect">
            <a:avLst/>
          </a:prstGeom>
        </p:spPr>
      </p:pic>
    </p:spTree>
    <p:extLst>
      <p:ext uri="{BB962C8B-B14F-4D97-AF65-F5344CB8AC3E}">
        <p14:creationId xmlns:p14="http://schemas.microsoft.com/office/powerpoint/2010/main" val="727599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18</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smtClean="0">
                <a:solidFill>
                  <a:srgbClr val="FFFFFF"/>
                </a:solidFill>
                <a:latin typeface="Calibri" pitchFamily="34" charset="0"/>
              </a:rPr>
              <a:t>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Jenkins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Checkstyle</a:t>
            </a:r>
            <a:r>
              <a:rPr lang="en-US" dirty="0" smtClean="0"/>
              <a:t> Plugin’  is recommended tool.</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19</a:t>
            </a:fld>
            <a:endParaRPr lang="en-US" dirty="0"/>
          </a:p>
        </p:txBody>
      </p:sp>
      <p:pic>
        <p:nvPicPr>
          <p:cNvPr id="8" name="Picture 7"/>
          <p:cNvPicPr/>
          <p:nvPr/>
        </p:nvPicPr>
        <p:blipFill>
          <a:blip r:embed="rId3"/>
          <a:stretch>
            <a:fillRect/>
          </a:stretch>
        </p:blipFill>
        <p:spPr>
          <a:xfrm>
            <a:off x="3897486" y="3733800"/>
            <a:ext cx="5231765" cy="2272030"/>
          </a:xfrm>
          <a:prstGeom prst="rect">
            <a:avLst/>
          </a:prstGeom>
        </p:spPr>
      </p:pic>
      <p:pic>
        <p:nvPicPr>
          <p:cNvPr id="9" name="Picture 8"/>
          <p:cNvPicPr/>
          <p:nvPr/>
        </p:nvPicPr>
        <p:blipFill>
          <a:blip r:embed="rId4"/>
          <a:stretch>
            <a:fillRect/>
          </a:stretch>
        </p:blipFill>
        <p:spPr>
          <a:xfrm>
            <a:off x="228600" y="2012376"/>
            <a:ext cx="5486400" cy="3093024"/>
          </a:xfrm>
          <a:prstGeom prst="rect">
            <a:avLst/>
          </a:prstGeom>
        </p:spPr>
      </p:pic>
    </p:spTree>
    <p:extLst>
      <p:ext uri="{BB962C8B-B14F-4D97-AF65-F5344CB8AC3E}">
        <p14:creationId xmlns:p14="http://schemas.microsoft.com/office/powerpoint/2010/main" val="1056585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r>
              <a:rPr lang="en-US" dirty="0" smtClean="0"/>
              <a:t>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2</a:t>
            </a:fld>
            <a:endParaRPr lang="en-US" smtClean="0"/>
          </a:p>
        </p:txBody>
      </p:sp>
      <p:sp>
        <p:nvSpPr>
          <p:cNvPr id="28689" name="Rectangle 4"/>
          <p:cNvSpPr>
            <a:spLocks noChangeArrowheads="1"/>
          </p:cNvSpPr>
          <p:nvPr/>
        </p:nvSpPr>
        <p:spPr bwMode="gray">
          <a:xfrm>
            <a:off x="1268609" y="862013"/>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smtClean="0">
                <a:solidFill>
                  <a:srgbClr val="FFFFFF"/>
                </a:solidFill>
                <a:latin typeface="Calibri" pitchFamily="34" charset="0"/>
              </a:rPr>
              <a:t>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9836279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a:t>
            </a:r>
            <a:r>
              <a:rPr lang="en-US" dirty="0" smtClean="0"/>
              <a:t>Jenkins(</a:t>
            </a:r>
            <a:r>
              <a:rPr lang="en-US" dirty="0" err="1"/>
              <a:t>c</a:t>
            </a:r>
            <a:r>
              <a:rPr lang="en-US" dirty="0" err="1" smtClean="0"/>
              <a:t>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20</a:t>
            </a:fld>
            <a:endParaRPr lang="en-US" dirty="0"/>
          </a:p>
        </p:txBody>
      </p:sp>
      <p:pic>
        <p:nvPicPr>
          <p:cNvPr id="6" name="Content Placeholder 5"/>
          <p:cNvPicPr>
            <a:picLocks noGrp="1"/>
          </p:cNvPicPr>
          <p:nvPr>
            <p:ph idx="1"/>
          </p:nvPr>
        </p:nvPicPr>
        <p:blipFill>
          <a:blip r:embed="rId2"/>
          <a:stretch>
            <a:fillRect/>
          </a:stretch>
        </p:blipFill>
        <p:spPr>
          <a:xfrm>
            <a:off x="381000" y="1459157"/>
            <a:ext cx="8382000" cy="4473086"/>
          </a:xfrm>
          <a:prstGeom prst="rect">
            <a:avLst/>
          </a:prstGeom>
        </p:spPr>
      </p:pic>
    </p:spTree>
    <p:extLst>
      <p:ext uri="{BB962C8B-B14F-4D97-AF65-F5344CB8AC3E}">
        <p14:creationId xmlns:p14="http://schemas.microsoft.com/office/powerpoint/2010/main" val="3982459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Jenkins(</a:t>
            </a:r>
            <a:r>
              <a:rPr lang="en-US" dirty="0" err="1"/>
              <a:t>contd</a:t>
            </a:r>
            <a:r>
              <a:rPr lang="en-US" dirty="0"/>
              <a:t>)</a:t>
            </a: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21</a:t>
            </a:fld>
            <a:endParaRPr lang="en-US" dirty="0"/>
          </a:p>
        </p:txBody>
      </p:sp>
      <p:pic>
        <p:nvPicPr>
          <p:cNvPr id="6" name="Content Placeholder 5"/>
          <p:cNvPicPr>
            <a:picLocks noGrp="1"/>
          </p:cNvPicPr>
          <p:nvPr>
            <p:ph idx="1"/>
          </p:nvPr>
        </p:nvPicPr>
        <p:blipFill>
          <a:blip r:embed="rId2"/>
          <a:stretch>
            <a:fillRect/>
          </a:stretch>
        </p:blipFill>
        <p:spPr>
          <a:xfrm>
            <a:off x="381000" y="1300294"/>
            <a:ext cx="8382000" cy="4790812"/>
          </a:xfrm>
          <a:prstGeom prst="rect">
            <a:avLst/>
          </a:prstGeom>
        </p:spPr>
      </p:pic>
    </p:spTree>
    <p:extLst>
      <p:ext uri="{BB962C8B-B14F-4D97-AF65-F5344CB8AC3E}">
        <p14:creationId xmlns:p14="http://schemas.microsoft.com/office/powerpoint/2010/main" val="399923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err="1" smtClean="0"/>
              <a:t>JSHint</a:t>
            </a:r>
            <a:r>
              <a:rPr lang="en-US" dirty="0" smtClean="0"/>
              <a:t> source code   </a:t>
            </a:r>
            <a:r>
              <a:rPr lang="en-US" dirty="0" smtClean="0">
                <a:hlinkClick r:id="rId2"/>
              </a:rPr>
              <a:t>https</a:t>
            </a:r>
            <a:r>
              <a:rPr lang="en-US" dirty="0">
                <a:hlinkClick r:id="rId2"/>
              </a:rPr>
              <a:t>://</a:t>
            </a:r>
            <a:r>
              <a:rPr lang="en-US" dirty="0" smtClean="0">
                <a:hlinkClick r:id="rId2"/>
              </a:rPr>
              <a:t>github.com/jshint/jshint</a:t>
            </a:r>
            <a:endParaRPr lang="en-US" dirty="0" smtClean="0"/>
          </a:p>
          <a:p>
            <a:r>
              <a:rPr lang="en-US" dirty="0" err="1"/>
              <a:t>JSHint</a:t>
            </a:r>
            <a:r>
              <a:rPr lang="en-US" dirty="0"/>
              <a:t> Home: </a:t>
            </a:r>
            <a:r>
              <a:rPr lang="en-US" dirty="0">
                <a:hlinkClick r:id="rId3"/>
              </a:rPr>
              <a:t>http://www.jshint.com</a:t>
            </a:r>
            <a:r>
              <a:rPr lang="en-US" dirty="0" smtClean="0">
                <a:hlinkClick r:id="rId3"/>
              </a:rPr>
              <a:t>/</a:t>
            </a:r>
            <a:endParaRPr lang="en-US" dirty="0" smtClean="0"/>
          </a:p>
          <a:p>
            <a:r>
              <a:rPr lang="en-US" dirty="0" err="1"/>
              <a:t>JSHint</a:t>
            </a:r>
            <a:r>
              <a:rPr lang="en-US" dirty="0"/>
              <a:t> Options: </a:t>
            </a:r>
            <a:r>
              <a:rPr lang="en-US" dirty="0">
                <a:hlinkClick r:id="rId4"/>
              </a:rPr>
              <a:t>http://www.jshint.com/options</a:t>
            </a:r>
            <a:r>
              <a:rPr lang="en-US" dirty="0" smtClean="0">
                <a:hlinkClick r:id="rId4"/>
              </a:rPr>
              <a:t>/</a:t>
            </a:r>
            <a:endParaRPr lang="en-US" dirty="0" smtClean="0"/>
          </a:p>
          <a:p>
            <a:r>
              <a:rPr lang="en-US" dirty="0" err="1" smtClean="0"/>
              <a:t>JSHint</a:t>
            </a:r>
            <a:r>
              <a:rPr lang="en-US" dirty="0"/>
              <a:t> Wiki </a:t>
            </a:r>
            <a:r>
              <a:rPr lang="en-US" dirty="0" smtClean="0"/>
              <a:t> in </a:t>
            </a:r>
            <a:r>
              <a:rPr lang="en-US" dirty="0" err="1" smtClean="0"/>
              <a:t>Symweb</a:t>
            </a:r>
            <a:r>
              <a:rPr lang="en-US" dirty="0" smtClean="0"/>
              <a:t>: </a:t>
            </a:r>
            <a:r>
              <a:rPr lang="en-US" dirty="0">
                <a:hlinkClick r:id="rId5"/>
              </a:rPr>
              <a:t>https://symweb.rmnus.sen.symantec.com/BnR/Appliance/Engineering/DocumentsTechnologyTrack/JSHint.docx</a:t>
            </a:r>
            <a:endParaRPr lang="en-US" dirty="0" smtClean="0"/>
          </a:p>
          <a:p>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22</a:t>
            </a:fld>
            <a:endParaRPr lang="en-US" dirty="0"/>
          </a:p>
        </p:txBody>
      </p:sp>
    </p:spTree>
    <p:extLst>
      <p:ext uri="{BB962C8B-B14F-4D97-AF65-F5344CB8AC3E}">
        <p14:creationId xmlns:p14="http://schemas.microsoft.com/office/powerpoint/2010/main" val="1395716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3334656"/>
          </a:xfrm>
        </p:spPr>
        <p:txBody>
          <a:bodyPr/>
          <a:lstStyle/>
          <a:p>
            <a:pPr algn="ctr"/>
            <a:r>
              <a:rPr lang="en-US" sz="6000" dirty="0" smtClean="0"/>
              <a:t>Q &amp; A</a:t>
            </a:r>
            <a:endParaRPr lang="en-US" sz="6000" dirty="0"/>
          </a:p>
        </p:txBody>
      </p:sp>
      <p:sp>
        <p:nvSpPr>
          <p:cNvPr id="3" name="Footer Placeholder 2"/>
          <p:cNvSpPr>
            <a:spLocks noGrp="1"/>
          </p:cNvSpPr>
          <p:nvPr>
            <p:ph type="ftr" sz="quarter" idx="10"/>
          </p:nvPr>
        </p:nvSpPr>
        <p:spPr/>
        <p:txBody>
          <a:bodyPr/>
          <a:lstStyle/>
          <a:p>
            <a:pPr>
              <a:defRPr/>
            </a:pPr>
            <a:r>
              <a:rPr lang="en-US" smtClean="0"/>
              <a:t>Presentation Identifier Goes Here</a:t>
            </a:r>
            <a:endParaRPr lang="en-US"/>
          </a:p>
        </p:txBody>
      </p:sp>
      <p:sp>
        <p:nvSpPr>
          <p:cNvPr id="4" name="Slide Number Placeholder 3"/>
          <p:cNvSpPr>
            <a:spLocks noGrp="1"/>
          </p:cNvSpPr>
          <p:nvPr>
            <p:ph type="sldNum" sz="quarter" idx="11"/>
          </p:nvPr>
        </p:nvSpPr>
        <p:spPr/>
        <p:txBody>
          <a:bodyPr/>
          <a:lstStyle/>
          <a:p>
            <a:pPr>
              <a:defRPr/>
            </a:pPr>
            <a:fld id="{446C9BED-6FD4-4BA4-B6B0-4A26058AC9EF}" type="slidenum">
              <a:rPr lang="en-US" smtClean="0"/>
              <a:pPr>
                <a:defRPr/>
              </a:pPr>
              <a:t>23</a:t>
            </a:fld>
            <a:endParaRPr lang="en-US" dirty="0"/>
          </a:p>
        </p:txBody>
      </p:sp>
    </p:spTree>
    <p:extLst>
      <p:ext uri="{BB962C8B-B14F-4D97-AF65-F5344CB8AC3E}">
        <p14:creationId xmlns:p14="http://schemas.microsoft.com/office/powerpoint/2010/main" val="935841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24</a:t>
            </a:fld>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727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Factors </a:t>
            </a:r>
            <a:r>
              <a:rPr lang="en-US" smtClean="0"/>
              <a:t>for High </a:t>
            </a:r>
            <a:r>
              <a:rPr lang="en-US" dirty="0" smtClean="0"/>
              <a:t>Code Quality</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sp>
        <p:nvSpPr>
          <p:cNvPr id="7" name="Oval 6"/>
          <p:cNvSpPr/>
          <p:nvPr/>
        </p:nvSpPr>
        <p:spPr bwMode="auto">
          <a:xfrm>
            <a:off x="838200" y="1828800"/>
            <a:ext cx="6629400" cy="388620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8" name="Rectangle 7"/>
          <p:cNvSpPr/>
          <p:nvPr/>
        </p:nvSpPr>
        <p:spPr bwMode="auto">
          <a:xfrm>
            <a:off x="3238500" y="2209800"/>
            <a:ext cx="2019300" cy="9906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dirty="0" smtClean="0">
                <a:solidFill>
                  <a:schemeClr val="bg1"/>
                </a:solidFill>
                <a:latin typeface="+mn-lt"/>
              </a:rPr>
              <a:t>Unit Test</a:t>
            </a:r>
            <a:endParaRPr kumimoji="0" lang="en-US" sz="2400" i="0" u="none" strike="noStrike" cap="none" normalizeH="0" baseline="0" dirty="0" smtClean="0">
              <a:ln>
                <a:noFill/>
              </a:ln>
              <a:solidFill>
                <a:schemeClr val="bg1"/>
              </a:solidFill>
              <a:effectLst/>
              <a:latin typeface="+mn-lt"/>
            </a:endParaRPr>
          </a:p>
        </p:txBody>
      </p:sp>
      <p:sp>
        <p:nvSpPr>
          <p:cNvPr id="9" name="Rectangle 8"/>
          <p:cNvSpPr/>
          <p:nvPr/>
        </p:nvSpPr>
        <p:spPr bwMode="auto">
          <a:xfrm>
            <a:off x="1676400" y="3962400"/>
            <a:ext cx="2095500" cy="9144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Coverage</a:t>
            </a:r>
          </a:p>
        </p:txBody>
      </p:sp>
      <p:sp>
        <p:nvSpPr>
          <p:cNvPr id="11" name="Rectangle 10"/>
          <p:cNvSpPr/>
          <p:nvPr/>
        </p:nvSpPr>
        <p:spPr bwMode="auto">
          <a:xfrm>
            <a:off x="4648200" y="3962400"/>
            <a:ext cx="1981200" cy="914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Static Analysis</a:t>
            </a:r>
          </a:p>
        </p:txBody>
      </p:sp>
    </p:spTree>
    <p:extLst>
      <p:ext uri="{BB962C8B-B14F-4D97-AF65-F5344CB8AC3E}">
        <p14:creationId xmlns:p14="http://schemas.microsoft.com/office/powerpoint/2010/main" val="172148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Community driven and open source in </a:t>
            </a:r>
            <a:r>
              <a:rPr lang="en-US" dirty="0" err="1" smtClean="0"/>
              <a:t>github</a:t>
            </a:r>
            <a:r>
              <a:rPr lang="en-US" dirty="0" smtClean="0"/>
              <a:t>. </a:t>
            </a:r>
          </a:p>
          <a:p>
            <a:r>
              <a:rPr lang="en-US" dirty="0" smtClean="0"/>
              <a:t>Detect errors and potential problems in </a:t>
            </a:r>
            <a:r>
              <a:rPr lang="en-US" dirty="0" err="1" smtClean="0"/>
              <a:t>javascript</a:t>
            </a:r>
            <a:r>
              <a:rPr lang="en-US" dirty="0" smtClean="0"/>
              <a:t> code.</a:t>
            </a:r>
          </a:p>
          <a:p>
            <a:r>
              <a:rPr lang="en-US" dirty="0" smtClean="0"/>
              <a:t>Flexible and configurable.</a:t>
            </a:r>
          </a:p>
          <a:p>
            <a:r>
              <a:rPr lang="en-US" dirty="0" smtClean="0"/>
              <a:t>Provide amazing plugins for Text Editors and IDEs.</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spTree>
    <p:extLst>
      <p:ext uri="{BB962C8B-B14F-4D97-AF65-F5344CB8AC3E}">
        <p14:creationId xmlns:p14="http://schemas.microsoft.com/office/powerpoint/2010/main" val="392342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smtClean="0">
                <a:solidFill>
                  <a:srgbClr val="FFFFFF"/>
                </a:solidFill>
                <a:latin typeface="Calibri" pitchFamily="34" charset="0"/>
              </a:rPr>
              <a:t>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Base </a:t>
            </a:r>
            <a:r>
              <a:rPr lang="en-US" dirty="0" err="1" smtClean="0"/>
              <a:t>Usuage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JSHint</a:t>
            </a:r>
            <a:r>
              <a:rPr lang="en-US" dirty="0" smtClean="0"/>
              <a:t> as a Node program.</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pic>
        <p:nvPicPr>
          <p:cNvPr id="6" name="Picture 5"/>
          <p:cNvPicPr/>
          <p:nvPr/>
        </p:nvPicPr>
        <p:blipFill>
          <a:blip r:embed="rId3"/>
          <a:stretch>
            <a:fillRect/>
          </a:stretch>
        </p:blipFill>
        <p:spPr>
          <a:xfrm>
            <a:off x="609600" y="1834738"/>
            <a:ext cx="7772400" cy="2590800"/>
          </a:xfrm>
          <a:prstGeom prst="rect">
            <a:avLst/>
          </a:prstGeom>
        </p:spPr>
      </p:pic>
      <p:pic>
        <p:nvPicPr>
          <p:cNvPr id="7" name="Picture 6"/>
          <p:cNvPicPr/>
          <p:nvPr/>
        </p:nvPicPr>
        <p:blipFill>
          <a:blip r:embed="rId4"/>
          <a:stretch>
            <a:fillRect/>
          </a:stretch>
        </p:blipFill>
        <p:spPr>
          <a:xfrm>
            <a:off x="609600" y="4648200"/>
            <a:ext cx="7772400" cy="1295400"/>
          </a:xfrm>
          <a:prstGeom prst="rect">
            <a:avLst/>
          </a:prstGeom>
        </p:spPr>
      </p:pic>
    </p:spTree>
    <p:extLst>
      <p:ext uri="{BB962C8B-B14F-4D97-AF65-F5344CB8AC3E}">
        <p14:creationId xmlns:p14="http://schemas.microsoft.com/office/powerpoint/2010/main" val="253420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a:t>
            </a:r>
            <a:endParaRPr lang="en-US" dirty="0"/>
          </a:p>
        </p:txBody>
      </p:sp>
      <p:sp>
        <p:nvSpPr>
          <p:cNvPr id="3" name="Content Placeholder 2"/>
          <p:cNvSpPr>
            <a:spLocks noGrp="1"/>
          </p:cNvSpPr>
          <p:nvPr>
            <p:ph idx="1"/>
          </p:nvPr>
        </p:nvSpPr>
        <p:spPr/>
        <p:txBody>
          <a:bodyPr/>
          <a:lstStyle/>
          <a:p>
            <a:pPr lvl="0"/>
            <a:r>
              <a:rPr lang="en-US" dirty="0" smtClean="0"/>
              <a:t>Using Configuration File</a:t>
            </a:r>
          </a:p>
          <a:p>
            <a:pPr marL="457200" indent="-457200">
              <a:buFont typeface="+mj-lt"/>
              <a:buAutoNum type="alphaLcParenR"/>
            </a:pPr>
            <a:r>
              <a:rPr lang="en-US" sz="2200" dirty="0" smtClean="0"/>
              <a:t>Specify </a:t>
            </a:r>
            <a:r>
              <a:rPr lang="en-US" sz="2200" dirty="0"/>
              <a:t>configuration file manually via the  --</a:t>
            </a:r>
            <a:r>
              <a:rPr lang="en-US" sz="2200" dirty="0" err="1"/>
              <a:t>config</a:t>
            </a:r>
            <a:r>
              <a:rPr lang="en-US" sz="2200" dirty="0"/>
              <a:t> flag.</a:t>
            </a:r>
          </a:p>
          <a:p>
            <a:pPr marL="457200" lvl="0" indent="-457200">
              <a:buFont typeface="+mj-lt"/>
              <a:buAutoNum type="alphaLcParenR"/>
            </a:pPr>
            <a:r>
              <a:rPr lang="en-US" sz="2200" dirty="0"/>
              <a:t>Put you </a:t>
            </a:r>
            <a:r>
              <a:rPr lang="en-US" sz="2200" dirty="0" err="1"/>
              <a:t>config</a:t>
            </a:r>
            <a:r>
              <a:rPr lang="en-US" sz="2200" dirty="0"/>
              <a:t> into your projects </a:t>
            </a:r>
            <a:r>
              <a:rPr lang="en-US" sz="2200" dirty="0" err="1"/>
              <a:t>package.json</a:t>
            </a:r>
            <a:r>
              <a:rPr lang="en-US" sz="2200" dirty="0"/>
              <a:t> file under </a:t>
            </a:r>
            <a:r>
              <a:rPr lang="en-US" sz="2200" dirty="0" err="1"/>
              <a:t>jshintconfig</a:t>
            </a:r>
            <a:r>
              <a:rPr lang="en-US" sz="2200" dirty="0"/>
              <a:t> property.(For </a:t>
            </a:r>
            <a:r>
              <a:rPr lang="en-US" sz="2200" dirty="0" smtClean="0"/>
              <a:t>Node project)</a:t>
            </a:r>
          </a:p>
          <a:p>
            <a:pPr marL="457200" lvl="0" indent="-457200">
              <a:buFont typeface="+mj-lt"/>
              <a:buAutoNum type="alphaLcParenR"/>
            </a:pPr>
            <a:r>
              <a:rPr lang="en-US" sz="2200" dirty="0" smtClean="0"/>
              <a:t>Use </a:t>
            </a:r>
            <a:r>
              <a:rPr lang="en-US" sz="2200" dirty="0"/>
              <a:t>a special file .</a:t>
            </a:r>
            <a:r>
              <a:rPr lang="en-US" sz="2200" dirty="0" err="1" smtClean="0"/>
              <a:t>jshintrc</a:t>
            </a:r>
            <a:r>
              <a:rPr lang="en-US" sz="2200" dirty="0" smtClean="0"/>
              <a:t> </a:t>
            </a:r>
            <a:r>
              <a:rPr lang="en-US" sz="2200" dirty="0" smtClean="0"/>
              <a:t>(default)</a:t>
            </a:r>
            <a:endParaRPr lang="en-US" sz="2200" dirty="0" smtClean="0"/>
          </a:p>
          <a:p>
            <a:pPr marL="0" lvl="0" indent="0">
              <a:buNone/>
            </a:pPr>
            <a:endParaRPr lang="en-US" dirty="0" smtClean="0"/>
          </a:p>
          <a:p>
            <a:pPr lvl="0"/>
            <a:r>
              <a:rPr lang="en-US" dirty="0" smtClean="0"/>
              <a:t>Inline Configuration</a:t>
            </a:r>
          </a:p>
          <a:p>
            <a:pPr lvl="0"/>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spTree>
    <p:extLst>
      <p:ext uri="{BB962C8B-B14F-4D97-AF65-F5344CB8AC3E}">
        <p14:creationId xmlns:p14="http://schemas.microsoft.com/office/powerpoint/2010/main" val="119350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a:t>
            </a:r>
            <a:r>
              <a:rPr lang="en-US" dirty="0" smtClean="0"/>
              <a:t>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“angular” as read-only.</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6" name="Picture 5"/>
          <p:cNvPicPr/>
          <p:nvPr/>
        </p:nvPicPr>
        <p:blipFill>
          <a:blip r:embed="rId2"/>
          <a:stretch>
            <a:fillRect/>
          </a:stretch>
        </p:blipFill>
        <p:spPr>
          <a:xfrm>
            <a:off x="762000" y="2810008"/>
            <a:ext cx="7696200" cy="2929573"/>
          </a:xfrm>
          <a:prstGeom prst="rect">
            <a:avLst/>
          </a:prstGeom>
        </p:spPr>
      </p:pic>
    </p:spTree>
    <p:extLst>
      <p:ext uri="{BB962C8B-B14F-4D97-AF65-F5344CB8AC3E}">
        <p14:creationId xmlns:p14="http://schemas.microsoft.com/office/powerpoint/2010/main" val="126875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a:t>Inline </a:t>
            </a:r>
            <a:r>
              <a:rPr lang="en-US" b="1" dirty="0" smtClean="0"/>
              <a:t>configuration in </a:t>
            </a:r>
            <a:r>
              <a:rPr lang="en-US" b="1" dirty="0" err="1" smtClean="0"/>
              <a:t>javascript</a:t>
            </a:r>
            <a:r>
              <a:rPr lang="en-US" b="1" dirty="0" smtClean="0"/>
              <a:t> file</a:t>
            </a:r>
          </a:p>
          <a:p>
            <a:endParaRPr lang="en-US" b="1" dirty="0"/>
          </a:p>
          <a:p>
            <a:pPr marL="0" indent="0">
              <a:buNone/>
            </a:pPr>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1193"/>
            <a:ext cx="7086600" cy="4693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8809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1156</Words>
  <Application>Microsoft Office PowerPoint</Application>
  <PresentationFormat>On-screen Show (4:3)</PresentationFormat>
  <Paragraphs>192</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Blank</vt:lpstr>
      <vt:lpstr>JSHint - A Javascript static Analysis Tool</vt:lpstr>
      <vt:lpstr>Agenda</vt:lpstr>
      <vt:lpstr>Main Factors for High Code Quality</vt:lpstr>
      <vt:lpstr>JSHint Overview</vt:lpstr>
      <vt:lpstr>PowerPoint Presentation</vt:lpstr>
      <vt:lpstr>JSHint Base Usuage</vt:lpstr>
      <vt:lpstr>JSHint Configuration</vt:lpstr>
      <vt:lpstr>JSHint Configuration (contd)</vt:lpstr>
      <vt:lpstr>JSHint Configuration (contd)</vt:lpstr>
      <vt:lpstr>JSHint Directives</vt:lpstr>
      <vt:lpstr>JSHint Options - define your own javascript code standard</vt:lpstr>
      <vt:lpstr>JSHint Options (contd) -- Enforcing</vt:lpstr>
      <vt:lpstr>JSHint Options (contd) -- Relaxing</vt:lpstr>
      <vt:lpstr>JSHint Options (contd) -- Environment</vt:lpstr>
      <vt:lpstr>PowerPoint Presentation</vt:lpstr>
      <vt:lpstr>Integrate JSHint with Maven</vt:lpstr>
      <vt:lpstr>Integrate JSHint with Maven(contd)</vt:lpstr>
      <vt:lpstr>PowerPoint Presentation</vt:lpstr>
      <vt:lpstr>Integrate JSHint with Jenkins</vt:lpstr>
      <vt:lpstr>Integrate JSHint with Jenkins(contd)</vt:lpstr>
      <vt:lpstr>Integrate JSHint with Jenkins(contd)</vt:lpstr>
      <vt:lpstr>Reference</vt:lpstr>
      <vt:lpstr>Q &amp; A</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2015-03-05T13:41:09Z</dcterms:created>
  <dcterms:modified xsi:type="dcterms:W3CDTF">2015-03-10T09:42:04Z</dcterms:modified>
</cp:coreProperties>
</file>