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5"/>
  </p:notesMasterIdLst>
  <p:handoutMasterIdLst>
    <p:handoutMasterId r:id="rId26"/>
  </p:handoutMasterIdLst>
  <p:sldIdLst>
    <p:sldId id="302" r:id="rId2"/>
    <p:sldId id="413" r:id="rId3"/>
    <p:sldId id="418" r:id="rId4"/>
    <p:sldId id="419" r:id="rId5"/>
    <p:sldId id="414" r:id="rId6"/>
    <p:sldId id="421" r:id="rId7"/>
    <p:sldId id="438" r:id="rId8"/>
    <p:sldId id="422" r:id="rId9"/>
    <p:sldId id="423" r:id="rId10"/>
    <p:sldId id="426" r:id="rId11"/>
    <p:sldId id="425" r:id="rId12"/>
    <p:sldId id="439" r:id="rId13"/>
    <p:sldId id="429" r:id="rId14"/>
    <p:sldId id="416" r:id="rId15"/>
    <p:sldId id="430" r:id="rId16"/>
    <p:sldId id="431" r:id="rId17"/>
    <p:sldId id="417" r:id="rId18"/>
    <p:sldId id="432" r:id="rId19"/>
    <p:sldId id="433" r:id="rId20"/>
    <p:sldId id="434" r:id="rId21"/>
    <p:sldId id="420" r:id="rId22"/>
    <p:sldId id="436" r:id="rId23"/>
    <p:sldId id="435" r:id="rId24"/>
  </p:sldIdLst>
  <p:sldSz cx="9144000" cy="6858000" type="screen4x3"/>
  <p:notesSz cx="6858000" cy="9144000"/>
  <p:custDataLst>
    <p:tags r:id="rId27"/>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75252" autoAdjust="0"/>
  </p:normalViewPr>
  <p:slideViewPr>
    <p:cSldViewPr>
      <p:cViewPr>
        <p:scale>
          <a:sx n="100" d="100"/>
          <a:sy n="100" d="100"/>
        </p:scale>
        <p:origin x="-1188" y="-72"/>
      </p:cViewPr>
      <p:guideLst>
        <p:guide orient="horz" pos="2159"/>
        <p:guide orient="horz" pos="3888"/>
        <p:guide orient="horz" pos="192"/>
        <p:guide orient="horz" pos="768"/>
        <p:guide pos="2882"/>
        <p:guide pos="240"/>
        <p:guide pos="5520"/>
      </p:guideLst>
    </p:cSldViewPr>
  </p:slideViewPr>
  <p:notesTextViewPr>
    <p:cViewPr>
      <p:scale>
        <a:sx n="150" d="100"/>
        <a:sy n="15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3/11/2015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extLst>
      <p:ext uri="{BB962C8B-B14F-4D97-AF65-F5344CB8AC3E}">
        <p14:creationId xmlns:p14="http://schemas.microsoft.com/office/powerpoint/2010/main" val="375254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13</a:t>
            </a:fld>
            <a:endParaRPr lang="en-US" dirty="0"/>
          </a:p>
        </p:txBody>
      </p:sp>
    </p:spTree>
    <p:extLst>
      <p:ext uri="{BB962C8B-B14F-4D97-AF65-F5344CB8AC3E}">
        <p14:creationId xmlns:p14="http://schemas.microsoft.com/office/powerpoint/2010/main" val="193303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14</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We prefer Maven</a:t>
            </a:r>
            <a:r>
              <a:rPr lang="en-US" baseline="0" dirty="0" smtClean="0"/>
              <a:t> as our project building tool in new architecture. So we’d better know how to integrate </a:t>
            </a:r>
            <a:r>
              <a:rPr lang="en-US" baseline="0" dirty="0" err="1" smtClean="0"/>
              <a:t>JSHint</a:t>
            </a:r>
            <a:r>
              <a:rPr lang="en-US" baseline="0" dirty="0" smtClean="0"/>
              <a:t> with Maven.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15</a:t>
            </a:fld>
            <a:endParaRPr lang="en-US" dirty="0"/>
          </a:p>
        </p:txBody>
      </p:sp>
    </p:spTree>
    <p:extLst>
      <p:ext uri="{BB962C8B-B14F-4D97-AF65-F5344CB8AC3E}">
        <p14:creationId xmlns:p14="http://schemas.microsoft.com/office/powerpoint/2010/main" val="117005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16</a:t>
            </a:fld>
            <a:endParaRPr lang="en-US" dirty="0"/>
          </a:p>
        </p:txBody>
      </p:sp>
    </p:spTree>
    <p:extLst>
      <p:ext uri="{BB962C8B-B14F-4D97-AF65-F5344CB8AC3E}">
        <p14:creationId xmlns:p14="http://schemas.microsoft.com/office/powerpoint/2010/main" val="167363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17</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Currently,</a:t>
            </a:r>
            <a:r>
              <a:rPr lang="en-US" baseline="0" dirty="0" smtClean="0"/>
              <a:t> we are using Jenkins as our CI server. </a:t>
            </a:r>
            <a:r>
              <a:rPr lang="en-US" baseline="0" dirty="0" err="1" smtClean="0"/>
              <a:t>JSHint</a:t>
            </a:r>
            <a:r>
              <a:rPr lang="en-US" baseline="0" dirty="0" smtClean="0"/>
              <a:t> also provides a plugin to integrate with Jenkins.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18</a:t>
            </a:fld>
            <a:endParaRPr lang="en-US" dirty="0"/>
          </a:p>
        </p:txBody>
      </p:sp>
    </p:spTree>
    <p:extLst>
      <p:ext uri="{BB962C8B-B14F-4D97-AF65-F5344CB8AC3E}">
        <p14:creationId xmlns:p14="http://schemas.microsoft.com/office/powerpoint/2010/main" val="405342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21</a:t>
            </a:fld>
            <a:endParaRPr lang="en-US" dirty="0"/>
          </a:p>
        </p:txBody>
      </p:sp>
    </p:spTree>
    <p:extLst>
      <p:ext uri="{BB962C8B-B14F-4D97-AF65-F5344CB8AC3E}">
        <p14:creationId xmlns:p14="http://schemas.microsoft.com/office/powerpoint/2010/main" val="424327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pursue the quality of code. These three aspects should be considered. </a:t>
            </a:r>
          </a:p>
          <a:p>
            <a:r>
              <a:rPr lang="en-US" baseline="0" dirty="0" smtClean="0"/>
              <a:t>Fortunately, we have adopted many amazing tools into developing and building environments.</a:t>
            </a:r>
          </a:p>
          <a:p>
            <a:r>
              <a:rPr lang="en-US" baseline="0" dirty="0" smtClean="0"/>
              <a:t>For example, </a:t>
            </a:r>
            <a:r>
              <a:rPr lang="en-US" baseline="0" dirty="0" err="1" smtClean="0"/>
              <a:t>TestNG</a:t>
            </a:r>
            <a:r>
              <a:rPr lang="en-US" baseline="0" dirty="0" smtClean="0"/>
              <a:t>, </a:t>
            </a:r>
            <a:r>
              <a:rPr lang="en-US" baseline="0" dirty="0" err="1" smtClean="0"/>
              <a:t>Jmokit</a:t>
            </a:r>
            <a:r>
              <a:rPr lang="en-US" baseline="0" dirty="0" smtClean="0"/>
              <a:t> for Java Unit Test, Clover for Code Coverage, </a:t>
            </a:r>
            <a:r>
              <a:rPr lang="en-US" baseline="0" dirty="0" err="1" smtClean="0"/>
              <a:t>CheckStyle</a:t>
            </a:r>
            <a:r>
              <a:rPr lang="en-US" baseline="0" dirty="0" smtClean="0"/>
              <a:t> for Java code static analysis.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a:t>
            </a:fld>
            <a:endParaRPr lang="en-US" dirty="0"/>
          </a:p>
        </p:txBody>
      </p:sp>
    </p:spTree>
    <p:extLst>
      <p:ext uri="{BB962C8B-B14F-4D97-AF65-F5344CB8AC3E}">
        <p14:creationId xmlns:p14="http://schemas.microsoft.com/office/powerpoint/2010/main" val="210988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a:t>
            </a:r>
            <a:r>
              <a:rPr lang="en-US" dirty="0" err="1" smtClean="0"/>
              <a:t>Javascript</a:t>
            </a:r>
            <a:r>
              <a:rPr lang="en-US" dirty="0" smtClean="0"/>
              <a:t> code. It is very flexible so you can easily customize it to your 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0" inden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So there will be a question,</a:t>
            </a:r>
            <a:r>
              <a:rPr lang="en-US" sz="1200" kern="1200" baseline="0" dirty="0" smtClean="0">
                <a:solidFill>
                  <a:schemeClr val="tx1"/>
                </a:solidFill>
                <a:effectLst/>
                <a:latin typeface="+mn-lt"/>
                <a:ea typeface="+mn-ea"/>
                <a:cs typeface="+mn-cs"/>
              </a:rPr>
              <a:t> how can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check </a:t>
            </a:r>
            <a:r>
              <a:rPr lang="en-US" sz="1200" kern="1200" baseline="0" dirty="0" err="1" smtClean="0">
                <a:solidFill>
                  <a:schemeClr val="tx1"/>
                </a:solidFill>
                <a:effectLst/>
                <a:latin typeface="+mn-lt"/>
                <a:ea typeface="+mn-ea"/>
                <a:cs typeface="+mn-cs"/>
              </a:rPr>
              <a:t>javascript</a:t>
            </a:r>
            <a:r>
              <a:rPr lang="en-US" sz="1200" kern="1200" baseline="0" dirty="0" smtClean="0">
                <a:solidFill>
                  <a:schemeClr val="tx1"/>
                </a:solidFill>
                <a:effectLst/>
                <a:latin typeface="+mn-lt"/>
                <a:ea typeface="+mn-ea"/>
                <a:cs typeface="+mn-cs"/>
              </a:rPr>
              <a:t> code? What criterion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is going to follow?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251727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a:t>
            </a:r>
            <a:r>
              <a:rPr lang="en-US" sz="1200" kern="1200" baseline="0" dirty="0" smtClean="0">
                <a:solidFill>
                  <a:schemeClr val="tx1"/>
                </a:solidFill>
                <a:effectLst/>
                <a:latin typeface="+mn-lt"/>
                <a:ea typeface="+mn-ea"/>
                <a:cs typeface="+mn-cs"/>
              </a:rPr>
              <a:t> default,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will search for a configuration file named ‘.</a:t>
            </a:r>
            <a:r>
              <a:rPr lang="en-US" sz="1200" kern="1200" baseline="0" dirty="0" err="1" smtClean="0">
                <a:solidFill>
                  <a:schemeClr val="tx1"/>
                </a:solidFill>
                <a:effectLst/>
                <a:latin typeface="+mn-lt"/>
                <a:ea typeface="+mn-ea"/>
                <a:cs typeface="+mn-cs"/>
              </a:rPr>
              <a:t>jshintrc</a:t>
            </a:r>
            <a:r>
              <a:rPr lang="en-US" sz="1200" kern="1200" baseline="0" dirty="0" smtClean="0">
                <a:solidFill>
                  <a:schemeClr val="tx1"/>
                </a:solidFill>
                <a:effectLst/>
                <a:latin typeface="+mn-lt"/>
                <a:ea typeface="+mn-ea"/>
                <a:cs typeface="+mn-cs"/>
              </a:rPr>
              <a:t>’ , all the code checking criterion will be found. </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r>
              <a:rPr lang="en-US" sz="1200" kern="1200" dirty="0" smtClean="0">
                <a:solidFill>
                  <a:schemeClr val="tx1"/>
                </a:solidFill>
                <a:effectLst/>
                <a:latin typeface="+mn-lt"/>
                <a:ea typeface="+mn-ea"/>
                <a:cs typeface="+mn-cs"/>
              </a:rPr>
              <a:t>.</a:t>
            </a: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baseline="0" dirty="0" smtClean="0">
                <a:solidFill>
                  <a:schemeClr val="tx1"/>
                </a:solidFill>
                <a:effectLst/>
                <a:latin typeface="+mn-lt"/>
                <a:ea typeface="+mn-ea"/>
                <a:cs typeface="+mn-cs"/>
              </a:rPr>
              <a:t>Take it easy for the options, I am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explain them later.  </a:t>
            </a:r>
            <a:endParaRPr lang="en-US" dirty="0" smtClean="0"/>
          </a:p>
          <a:p>
            <a:pPr marL="0" marR="0" indent="0" algn="l" defTabSz="914400" rtl="0" eaLnBrk="0" fontAlgn="base" latinLnBrk="0" hangingPunct="0">
              <a:lnSpc>
                <a:spcPct val="90000"/>
              </a:lnSpc>
              <a:spcBef>
                <a:spcPct val="20000"/>
              </a:spcBef>
              <a:spcAft>
                <a:spcPct val="20000"/>
              </a:spcAft>
              <a:buClrTx/>
              <a:buSzTx/>
              <a:buFontTx/>
              <a:buNone/>
              <a:tabLst/>
              <a:defRPr/>
            </a:pPr>
            <a:endParaRPr lang="en-US" sz="1200" kern="1200" dirty="0" smtClean="0">
              <a:solidFill>
                <a:schemeClr val="tx1"/>
              </a:solidFill>
              <a:effectLst/>
              <a:latin typeface="+mn-lt"/>
              <a:ea typeface="+mn-ea"/>
              <a:cs typeface="+mn-cs"/>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8</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Here's a list of configuration directives supported by </a:t>
            </a:r>
            <a:r>
              <a:rPr lang="en-US" dirty="0" err="1" smtClean="0"/>
              <a:t>JSHint</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143345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shint/jshint" TargetMode="External"/><Relationship Id="rId7" Type="http://schemas.openxmlformats.org/officeDocument/2006/relationships/hyperlink" Target="https://symweb.rmnus.sen.symantec.com/BnR/Appliance/Engineering/DocumentsTechnologyTrack/JSHint.doc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cjdev/jshint-mojo/" TargetMode="External"/><Relationship Id="rId5" Type="http://schemas.openxmlformats.org/officeDocument/2006/relationships/hyperlink" Target="http://www.jshint.com/options/" TargetMode="External"/><Relationship Id="rId4" Type="http://schemas.openxmlformats.org/officeDocument/2006/relationships/hyperlink" Target="http://www.jshin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ymweb.rmnus.sen.symantec.com/BnR/Appliance/Engineering/DocumentsTechnologyTrack/JSHint.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smtClean="0"/>
              <a:t>JSHint</a:t>
            </a:r>
            <a:r>
              <a:rPr lang="en-US" dirty="0" smtClean="0"/>
              <a:t> Directives</a:t>
            </a:r>
            <a:endParaRPr lang="en-US" dirty="0"/>
          </a:p>
        </p:txBody>
      </p:sp>
      <p:sp>
        <p:nvSpPr>
          <p:cNvPr id="3" name="Content Placeholder 2"/>
          <p:cNvSpPr>
            <a:spLocks noGrp="1"/>
          </p:cNvSpPr>
          <p:nvPr>
            <p:ph idx="1"/>
          </p:nvPr>
        </p:nvSpPr>
        <p:spPr>
          <a:xfrm>
            <a:off x="381000" y="685800"/>
            <a:ext cx="8382000" cy="5486400"/>
          </a:xfrm>
        </p:spPr>
        <p:txBody>
          <a:bodyPr>
            <a:normAutofit/>
          </a:bodyPr>
          <a:lstStyle/>
          <a:p>
            <a:r>
              <a:rPr lang="en-US" b="1" dirty="0" err="1" smtClean="0">
                <a:solidFill>
                  <a:schemeClr val="tx1"/>
                </a:solidFill>
              </a:rPr>
              <a:t>jshint</a:t>
            </a:r>
            <a:r>
              <a:rPr lang="en-US" b="1" dirty="0" smtClean="0"/>
              <a:t> </a:t>
            </a:r>
            <a:r>
              <a:rPr lang="en-US" b="1" dirty="0" smtClean="0"/>
              <a:t>- </a:t>
            </a:r>
            <a:r>
              <a:rPr lang="en-US" dirty="0"/>
              <a:t>A directive for setting </a:t>
            </a:r>
            <a:r>
              <a:rPr lang="en-US" dirty="0" err="1"/>
              <a:t>JSHint</a:t>
            </a:r>
            <a:r>
              <a:rPr lang="en-US" dirty="0"/>
              <a:t> </a:t>
            </a:r>
            <a:r>
              <a:rPr lang="en-US" dirty="0" smtClean="0"/>
              <a:t>options.</a:t>
            </a:r>
          </a:p>
          <a:p>
            <a:pPr marL="0" indent="0">
              <a:buNone/>
            </a:pPr>
            <a:r>
              <a:rPr lang="en-US" sz="2000" dirty="0" smtClean="0"/>
              <a:t>     </a:t>
            </a:r>
            <a:r>
              <a:rPr lang="en-US" sz="2000" dirty="0" smtClean="0">
                <a:solidFill>
                  <a:schemeClr val="accent6"/>
                </a:solidFill>
              </a:rPr>
              <a:t>/* </a:t>
            </a:r>
            <a:r>
              <a:rPr lang="en-US" sz="2000" dirty="0" err="1">
                <a:solidFill>
                  <a:schemeClr val="accent6"/>
                </a:solidFill>
              </a:rPr>
              <a:t>jslint</a:t>
            </a:r>
            <a:r>
              <a:rPr lang="en-US" sz="2000" dirty="0">
                <a:solidFill>
                  <a:schemeClr val="accent6"/>
                </a:solidFill>
              </a:rPr>
              <a:t> </a:t>
            </a:r>
            <a:r>
              <a:rPr lang="en-US" sz="2000" dirty="0" smtClean="0">
                <a:solidFill>
                  <a:schemeClr val="accent6"/>
                </a:solidFill>
              </a:rPr>
              <a:t>strict: </a:t>
            </a:r>
            <a:r>
              <a:rPr lang="en-US" sz="2000" dirty="0">
                <a:solidFill>
                  <a:schemeClr val="accent6"/>
                </a:solidFill>
              </a:rPr>
              <a:t>true </a:t>
            </a:r>
            <a:r>
              <a:rPr lang="en-US" sz="2000" dirty="0" smtClean="0">
                <a:solidFill>
                  <a:schemeClr val="accent6"/>
                </a:solidFill>
              </a:rPr>
              <a:t>*/</a:t>
            </a:r>
          </a:p>
          <a:p>
            <a:r>
              <a:rPr lang="en-US" b="1" dirty="0">
                <a:solidFill>
                  <a:schemeClr val="tx1"/>
                </a:solidFill>
              </a:rPr>
              <a:t>g</a:t>
            </a:r>
            <a:r>
              <a:rPr lang="en-US" b="1" dirty="0" smtClean="0">
                <a:solidFill>
                  <a:schemeClr val="tx1"/>
                </a:solidFill>
              </a:rPr>
              <a:t>lobal</a:t>
            </a:r>
            <a:r>
              <a:rPr lang="en-US" b="1" dirty="0" smtClean="0">
                <a:solidFill>
                  <a:srgbClr val="00B050"/>
                </a:solidFill>
              </a:rPr>
              <a:t> - </a:t>
            </a:r>
            <a:r>
              <a:rPr lang="en-US" dirty="0" smtClean="0"/>
              <a:t>A </a:t>
            </a:r>
            <a:r>
              <a:rPr lang="en-US" dirty="0"/>
              <a:t>directive for telling </a:t>
            </a:r>
            <a:r>
              <a:rPr lang="en-US" dirty="0" err="1"/>
              <a:t>JSHint</a:t>
            </a:r>
            <a:r>
              <a:rPr lang="en-US" dirty="0"/>
              <a:t> about global variables that are defined elsewhere. </a:t>
            </a:r>
            <a:endParaRPr lang="en-US" dirty="0" smtClean="0"/>
          </a:p>
          <a:p>
            <a:pPr marL="0" indent="0">
              <a:buNone/>
            </a:pPr>
            <a:r>
              <a:rPr lang="en-US" sz="2000" dirty="0">
                <a:solidFill>
                  <a:schemeClr val="accent6"/>
                </a:solidFill>
              </a:rPr>
              <a:t> </a:t>
            </a:r>
            <a:r>
              <a:rPr lang="en-US" sz="2000" dirty="0" smtClean="0">
                <a:solidFill>
                  <a:schemeClr val="accent6"/>
                </a:solidFill>
              </a:rPr>
              <a:t>    </a:t>
            </a:r>
            <a:r>
              <a:rPr lang="en-US" sz="2000" dirty="0" smtClean="0">
                <a:solidFill>
                  <a:schemeClr val="accent6"/>
                </a:solidFill>
              </a:rPr>
              <a:t>/* </a:t>
            </a:r>
            <a:r>
              <a:rPr lang="en-US" sz="2000" dirty="0">
                <a:solidFill>
                  <a:schemeClr val="accent6"/>
                </a:solidFill>
              </a:rPr>
              <a:t>global MY_LIB: false </a:t>
            </a:r>
            <a:r>
              <a:rPr lang="en-US" sz="2000" dirty="0" smtClean="0">
                <a:solidFill>
                  <a:schemeClr val="accent6"/>
                </a:solidFill>
              </a:rPr>
              <a:t>*/   </a:t>
            </a:r>
          </a:p>
          <a:p>
            <a:r>
              <a:rPr lang="en-US" b="1" dirty="0"/>
              <a:t>e</a:t>
            </a:r>
            <a:r>
              <a:rPr lang="en-US" b="1" dirty="0" smtClean="0"/>
              <a:t>xported - </a:t>
            </a:r>
            <a:r>
              <a:rPr lang="en-US" dirty="0" smtClean="0"/>
              <a:t>A directive for telling </a:t>
            </a:r>
            <a:r>
              <a:rPr lang="en-US" dirty="0" err="1" smtClean="0"/>
              <a:t>JSHint</a:t>
            </a:r>
            <a:r>
              <a:rPr lang="en-US" dirty="0" smtClean="0"/>
              <a:t> about global variables that are defined in the current file but used elsewhere.</a:t>
            </a:r>
          </a:p>
          <a:p>
            <a:pPr marL="0" indent="0">
              <a:buNone/>
            </a:pPr>
            <a:r>
              <a:rPr lang="en-US" dirty="0" smtClean="0"/>
              <a:t>    </a:t>
            </a:r>
            <a:r>
              <a:rPr lang="en-US" sz="2000" dirty="0" smtClean="0">
                <a:solidFill>
                  <a:schemeClr val="accent6"/>
                </a:solidFill>
              </a:rPr>
              <a:t>/* </a:t>
            </a:r>
            <a:r>
              <a:rPr lang="en-US" sz="2000" dirty="0">
                <a:solidFill>
                  <a:schemeClr val="accent6"/>
                </a:solidFill>
              </a:rPr>
              <a:t>exported EXPORTED_LIB </a:t>
            </a:r>
            <a:r>
              <a:rPr lang="en-US" sz="2000" dirty="0" smtClean="0">
                <a:solidFill>
                  <a:schemeClr val="accent6"/>
                </a:solidFill>
              </a:rPr>
              <a:t>*/</a:t>
            </a:r>
          </a:p>
          <a:p>
            <a:r>
              <a:rPr lang="en-US" b="1" dirty="0" smtClean="0"/>
              <a:t>Ignore - </a:t>
            </a:r>
            <a:r>
              <a:rPr lang="en-US" dirty="0"/>
              <a:t>A directive for telling </a:t>
            </a:r>
            <a:r>
              <a:rPr lang="en-US" dirty="0" err="1"/>
              <a:t>JSHint</a:t>
            </a:r>
            <a:r>
              <a:rPr lang="en-US" dirty="0"/>
              <a:t> to ignore a block of code</a:t>
            </a:r>
            <a:r>
              <a:rPr lang="en-US" dirty="0" smtClean="0"/>
              <a:t>.</a:t>
            </a:r>
          </a:p>
          <a:p>
            <a:pPr marL="0" indent="0">
              <a:buNone/>
            </a:pPr>
            <a:r>
              <a:rPr lang="en-US" sz="2200" b="1" dirty="0">
                <a:solidFill>
                  <a:srgbClr val="00B050"/>
                </a:solidFill>
              </a:rPr>
              <a:t> </a:t>
            </a:r>
            <a:r>
              <a:rPr lang="en-US" sz="2200" b="1" dirty="0" smtClean="0">
                <a:solidFill>
                  <a:srgbClr val="00B050"/>
                </a:solidFill>
              </a:rPr>
              <a:t>   </a:t>
            </a:r>
            <a:r>
              <a:rPr lang="en-US" sz="2000" dirty="0">
                <a:solidFill>
                  <a:schemeClr val="accent6"/>
                </a:solidFill>
              </a:rPr>
              <a:t>/* </a:t>
            </a:r>
            <a:r>
              <a:rPr lang="en-US" sz="2000" dirty="0" err="1">
                <a:solidFill>
                  <a:schemeClr val="accent6"/>
                </a:solidFill>
              </a:rPr>
              <a:t>jshint</a:t>
            </a:r>
            <a:r>
              <a:rPr lang="en-US" sz="2000" dirty="0">
                <a:solidFill>
                  <a:schemeClr val="accent6"/>
                </a:solidFill>
              </a:rPr>
              <a:t> </a:t>
            </a:r>
            <a:r>
              <a:rPr lang="en-US" sz="2000" dirty="0" err="1">
                <a:solidFill>
                  <a:schemeClr val="accent6"/>
                </a:solidFill>
              </a:rPr>
              <a:t>ignore:start</a:t>
            </a:r>
            <a:r>
              <a:rPr lang="en-US" sz="2000" dirty="0">
                <a:solidFill>
                  <a:schemeClr val="accent6"/>
                </a:solidFill>
              </a:rPr>
              <a:t> */ </a:t>
            </a:r>
            <a:endParaRPr lang="en-US" sz="2000" dirty="0" smtClean="0">
              <a:solidFill>
                <a:schemeClr val="accent6"/>
              </a:solidFill>
            </a:endParaRPr>
          </a:p>
          <a:p>
            <a:pPr marL="0" indent="0">
              <a:buNone/>
            </a:pPr>
            <a:r>
              <a:rPr lang="en-US" sz="2000" dirty="0">
                <a:solidFill>
                  <a:schemeClr val="accent6"/>
                </a:solidFill>
              </a:rPr>
              <a:t> </a:t>
            </a:r>
            <a:r>
              <a:rPr lang="en-US" sz="2000" dirty="0" smtClean="0">
                <a:solidFill>
                  <a:schemeClr val="accent6"/>
                </a:solidFill>
              </a:rPr>
              <a:t>   // </a:t>
            </a:r>
            <a:r>
              <a:rPr lang="en-US" sz="2000" dirty="0">
                <a:solidFill>
                  <a:schemeClr val="accent6"/>
                </a:solidFill>
              </a:rPr>
              <a:t>Code here will be ignored by </a:t>
            </a:r>
            <a:r>
              <a:rPr lang="en-US" sz="2000" dirty="0" err="1">
                <a:solidFill>
                  <a:schemeClr val="accent6"/>
                </a:solidFill>
              </a:rPr>
              <a:t>JSHint</a:t>
            </a:r>
            <a:r>
              <a:rPr lang="en-US" sz="2000" dirty="0" smtClean="0">
                <a:solidFill>
                  <a:schemeClr val="accent6"/>
                </a:solidFill>
              </a:rPr>
              <a:t>.</a:t>
            </a:r>
          </a:p>
          <a:p>
            <a:pPr marL="0" indent="0">
              <a:buNone/>
            </a:pPr>
            <a:r>
              <a:rPr lang="en-US" sz="2000" dirty="0">
                <a:solidFill>
                  <a:schemeClr val="accent6"/>
                </a:solidFill>
              </a:rPr>
              <a:t> </a:t>
            </a:r>
            <a:r>
              <a:rPr lang="en-US" sz="2000" dirty="0" smtClean="0">
                <a:solidFill>
                  <a:schemeClr val="accent6"/>
                </a:solidFill>
              </a:rPr>
              <a:t>   </a:t>
            </a:r>
            <a:r>
              <a:rPr lang="en-US" sz="2000" dirty="0">
                <a:solidFill>
                  <a:schemeClr val="accent6"/>
                </a:solidFill>
              </a:rPr>
              <a:t>/* </a:t>
            </a:r>
            <a:r>
              <a:rPr lang="en-US" sz="2000" dirty="0" err="1">
                <a:solidFill>
                  <a:schemeClr val="accent6"/>
                </a:solidFill>
              </a:rPr>
              <a:t>jshint</a:t>
            </a:r>
            <a:r>
              <a:rPr lang="en-US" sz="2000" dirty="0">
                <a:solidFill>
                  <a:schemeClr val="accent6"/>
                </a:solidFill>
              </a:rPr>
              <a:t> </a:t>
            </a:r>
            <a:r>
              <a:rPr lang="en-US" sz="2000" dirty="0" err="1">
                <a:solidFill>
                  <a:schemeClr val="accent6"/>
                </a:solidFill>
              </a:rPr>
              <a:t>ignore:end</a:t>
            </a:r>
            <a:r>
              <a:rPr lang="en-US" sz="2000" dirty="0">
                <a:solidFill>
                  <a:schemeClr val="accent6"/>
                </a:solidFill>
              </a:rPr>
              <a:t> */</a:t>
            </a:r>
            <a:endParaRPr lang="en-US" sz="2000" b="1" dirty="0">
              <a:solidFill>
                <a:schemeClr val="accent6"/>
              </a:solidFill>
            </a:endParaRPr>
          </a:p>
          <a:p>
            <a:pPr marL="0" indent="0">
              <a:buNone/>
            </a:pPr>
            <a:endParaRPr lang="en-US" sz="2000" b="1" dirty="0" smtClean="0">
              <a:solidFill>
                <a:srgbClr val="00B050"/>
              </a:solidFill>
            </a:endParaRPr>
          </a:p>
          <a:p>
            <a:pPr marL="0" indent="0">
              <a:buNone/>
            </a:pPr>
            <a:endParaRPr lang="en-US" b="1" dirty="0">
              <a:solidFill>
                <a:srgbClr val="00B050"/>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314514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534400" cy="515256"/>
          </a:xfrm>
        </p:spPr>
        <p:txBody>
          <a:bodyPr/>
          <a:lstStyle/>
          <a:p>
            <a:r>
              <a:rPr lang="en-US" dirty="0" err="1" smtClean="0"/>
              <a:t>JSHint</a:t>
            </a:r>
            <a:r>
              <a:rPr lang="en-US" dirty="0" smtClean="0"/>
              <a:t> </a:t>
            </a:r>
            <a:r>
              <a:rPr lang="en-US" dirty="0"/>
              <a:t>Options - </a:t>
            </a:r>
            <a:r>
              <a:rPr lang="en-US" sz="2400" dirty="0"/>
              <a:t>define your </a:t>
            </a:r>
            <a:r>
              <a:rPr lang="en-US" sz="2400" dirty="0" err="1" smtClean="0"/>
              <a:t>javascript</a:t>
            </a:r>
            <a:r>
              <a:rPr lang="en-US" sz="2400" dirty="0" smtClean="0"/>
              <a:t> </a:t>
            </a:r>
            <a:r>
              <a:rPr lang="en-US" sz="2400" dirty="0"/>
              <a:t>code </a:t>
            </a:r>
            <a:r>
              <a:rPr lang="en-US" sz="2400" dirty="0" smtClean="0"/>
              <a:t>checking standard</a:t>
            </a:r>
            <a:endParaRPr lang="en-US" sz="2400" dirty="0"/>
          </a:p>
        </p:txBody>
      </p:sp>
      <p:sp>
        <p:nvSpPr>
          <p:cNvPr id="3" name="Content Placeholder 2"/>
          <p:cNvSpPr>
            <a:spLocks noGrp="1"/>
          </p:cNvSpPr>
          <p:nvPr>
            <p:ph idx="1"/>
          </p:nvPr>
        </p:nvSpPr>
        <p:spPr>
          <a:xfrm>
            <a:off x="381000" y="990600"/>
            <a:ext cx="8382000" cy="5181600"/>
          </a:xfrm>
        </p:spPr>
        <p:txBody>
          <a:bodyPr>
            <a:normAutofit/>
          </a:bodyPr>
          <a:lstStyle/>
          <a:p>
            <a:r>
              <a:rPr lang="en-US" dirty="0" smtClean="0"/>
              <a:t>Enforcing </a:t>
            </a:r>
            <a:r>
              <a:rPr lang="en-US" dirty="0" smtClean="0"/>
              <a:t>Options</a:t>
            </a:r>
          </a:p>
          <a:p>
            <a:pPr marL="0" indent="0" eaLnBrk="0" hangingPunct="0">
              <a:spcBef>
                <a:spcPct val="20000"/>
              </a:spcBef>
              <a:spcAft>
                <a:spcPct val="20000"/>
              </a:spcAft>
              <a:buClrTx/>
              <a:buNone/>
              <a:defRPr/>
            </a:pPr>
            <a:r>
              <a:rPr lang="en-US" sz="1600" dirty="0"/>
              <a:t> </a:t>
            </a:r>
            <a:r>
              <a:rPr lang="en-US" sz="1600" dirty="0" smtClean="0"/>
              <a:t>   </a:t>
            </a:r>
            <a:r>
              <a:rPr lang="en-US" sz="1900" dirty="0"/>
              <a:t>When set to true, these options will make </a:t>
            </a:r>
            <a:r>
              <a:rPr lang="en-US" sz="1900" dirty="0" err="1"/>
              <a:t>JSHint</a:t>
            </a:r>
            <a:r>
              <a:rPr lang="en-US" sz="1900" dirty="0"/>
              <a:t> produce more warnings about your code</a:t>
            </a:r>
            <a:r>
              <a:rPr lang="en-US" sz="1900" dirty="0" smtClean="0"/>
              <a:t>.</a:t>
            </a:r>
          </a:p>
          <a:p>
            <a:pPr marL="0" indent="0" eaLnBrk="0" hangingPunct="0">
              <a:spcBef>
                <a:spcPct val="20000"/>
              </a:spcBef>
              <a:spcAft>
                <a:spcPct val="20000"/>
              </a:spcAft>
              <a:buClrTx/>
              <a:buNone/>
              <a:defRPr/>
            </a:pPr>
            <a:r>
              <a:rPr lang="en-US" sz="1700" dirty="0" smtClean="0">
                <a:solidFill>
                  <a:schemeClr val="accent6"/>
                </a:solidFill>
              </a:rPr>
              <a:t>     "</a:t>
            </a:r>
            <a:r>
              <a:rPr lang="en-US" sz="1700" dirty="0" err="1">
                <a:solidFill>
                  <a:schemeClr val="accent6"/>
                </a:solidFill>
              </a:rPr>
              <a:t>undef</a:t>
            </a:r>
            <a:r>
              <a:rPr lang="en-US" sz="1700" dirty="0">
                <a:solidFill>
                  <a:schemeClr val="accent6"/>
                </a:solidFill>
              </a:rPr>
              <a:t>"     </a:t>
            </a:r>
            <a:r>
              <a:rPr lang="en-US" sz="1700" dirty="0" smtClean="0">
                <a:solidFill>
                  <a:schemeClr val="accent6"/>
                </a:solidFill>
              </a:rPr>
              <a:t>     : </a:t>
            </a:r>
            <a:r>
              <a:rPr lang="en-US" sz="1700" dirty="0">
                <a:solidFill>
                  <a:schemeClr val="accent6"/>
                </a:solidFill>
              </a:rPr>
              <a:t>true,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 all non-global variables to be declared (prevents global leaks)</a:t>
            </a:r>
          </a:p>
          <a:p>
            <a:pPr marL="0" indent="0" eaLnBrk="0" hangingPunct="0">
              <a:spcBef>
                <a:spcPct val="20000"/>
              </a:spcBef>
              <a:spcAft>
                <a:spcPct val="20000"/>
              </a:spcAft>
              <a:buClrTx/>
              <a:buNone/>
              <a:defRPr/>
            </a:pPr>
            <a:r>
              <a:rPr lang="en-US" sz="1700" dirty="0">
                <a:solidFill>
                  <a:schemeClr val="accent6"/>
                </a:solidFill>
              </a:rPr>
              <a:t>    "unused"    </a:t>
            </a:r>
            <a:r>
              <a:rPr lang="en-US" sz="1700" dirty="0" smtClean="0">
                <a:solidFill>
                  <a:schemeClr val="accent6"/>
                </a:solidFill>
              </a:rPr>
              <a:t>    : </a:t>
            </a:r>
            <a:r>
              <a:rPr lang="en-US" sz="1700" dirty="0">
                <a:solidFill>
                  <a:schemeClr val="accent6"/>
                </a:solidFill>
              </a:rPr>
              <a:t>true,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 all defined variables be used</a:t>
            </a:r>
          </a:p>
          <a:p>
            <a:pPr marL="0" indent="0" eaLnBrk="0" hangingPunct="0">
              <a:spcBef>
                <a:spcPct val="20000"/>
              </a:spcBef>
              <a:spcAft>
                <a:spcPct val="20000"/>
              </a:spcAft>
              <a:buClrTx/>
              <a:buNone/>
              <a:defRPr/>
            </a:pPr>
            <a:r>
              <a:rPr lang="en-US" sz="1700" dirty="0">
                <a:solidFill>
                  <a:schemeClr val="accent6"/>
                </a:solidFill>
              </a:rPr>
              <a:t>    "strict"        </a:t>
            </a:r>
            <a:r>
              <a:rPr lang="en-US" sz="1700" dirty="0" smtClean="0">
                <a:solidFill>
                  <a:schemeClr val="accent6"/>
                </a:solidFill>
              </a:rPr>
              <a:t>    : </a:t>
            </a:r>
            <a:r>
              <a:rPr lang="en-US" sz="1700" dirty="0">
                <a:solidFill>
                  <a:schemeClr val="accent6"/>
                </a:solidFill>
              </a:rPr>
              <a:t>true</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Requires all functions run in ES5 Strict Mode</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maxerr</a:t>
            </a:r>
            <a:r>
              <a:rPr lang="en-US" sz="1700" dirty="0">
                <a:solidFill>
                  <a:schemeClr val="accent6"/>
                </a:solidFill>
              </a:rPr>
              <a:t>"        : 50,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a:t>
            </a:r>
            <a:r>
              <a:rPr lang="en-US" sz="1400" dirty="0" err="1">
                <a:solidFill>
                  <a:schemeClr val="accent6"/>
                </a:solidFill>
              </a:rPr>
              <a:t>int</a:t>
            </a:r>
            <a:r>
              <a:rPr lang="en-US" sz="1400" dirty="0">
                <a:solidFill>
                  <a:schemeClr val="accent6"/>
                </a:solidFill>
              </a:rPr>
              <a:t>} Maximum error before </a:t>
            </a:r>
            <a:r>
              <a:rPr lang="en-US" sz="1400" dirty="0" smtClean="0">
                <a:solidFill>
                  <a:schemeClr val="accent6"/>
                </a:solidFill>
              </a:rPr>
              <a:t>stopping continual checking</a:t>
            </a:r>
            <a:endParaRPr lang="en-US" sz="1400" dirty="0">
              <a:solidFill>
                <a:schemeClr val="accent6"/>
              </a:solidFill>
            </a:endParaRP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maxparams</a:t>
            </a:r>
            <a:r>
              <a:rPr lang="en-US" sz="1700" dirty="0">
                <a:solidFill>
                  <a:schemeClr val="accent6"/>
                </a:solidFill>
              </a:rPr>
              <a:t>" </a:t>
            </a:r>
            <a:r>
              <a:rPr lang="en-US" sz="1700" dirty="0" smtClean="0">
                <a:solidFill>
                  <a:schemeClr val="accent6"/>
                </a:solidFill>
              </a:rPr>
              <a:t>: </a:t>
            </a:r>
            <a:r>
              <a:rPr lang="en-US" sz="1700" dirty="0">
                <a:solidFill>
                  <a:schemeClr val="accent6"/>
                </a:solidFill>
              </a:rPr>
              <a:t>5,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a:t>
            </a:r>
            <a:r>
              <a:rPr lang="en-US" sz="1400" dirty="0" err="1">
                <a:solidFill>
                  <a:schemeClr val="accent6"/>
                </a:solidFill>
              </a:rPr>
              <a:t>int</a:t>
            </a:r>
            <a:r>
              <a:rPr lang="en-US" sz="1400" dirty="0">
                <a:solidFill>
                  <a:schemeClr val="accent6"/>
                </a:solidFill>
              </a:rPr>
              <a:t>} Maximum </a:t>
            </a:r>
            <a:r>
              <a:rPr lang="en-US" sz="1400" dirty="0" err="1">
                <a:solidFill>
                  <a:schemeClr val="accent6"/>
                </a:solidFill>
              </a:rPr>
              <a:t>param</a:t>
            </a:r>
            <a:r>
              <a:rPr lang="en-US" sz="1400" dirty="0">
                <a:solidFill>
                  <a:schemeClr val="accent6"/>
                </a:solidFill>
              </a:rPr>
              <a:t> </a:t>
            </a:r>
            <a:r>
              <a:rPr lang="en-US" sz="1400" dirty="0" smtClean="0">
                <a:solidFill>
                  <a:schemeClr val="accent6"/>
                </a:solidFill>
              </a:rPr>
              <a:t>numbers for function</a:t>
            </a:r>
            <a:endParaRPr lang="en-US" sz="1400" dirty="0">
              <a:solidFill>
                <a:schemeClr val="accent6"/>
              </a:solidFill>
            </a:endParaRPr>
          </a:p>
          <a:p>
            <a:pPr marL="0" indent="0" eaLnBrk="0" hangingPunct="0">
              <a:spcBef>
                <a:spcPct val="20000"/>
              </a:spcBef>
              <a:spcAft>
                <a:spcPct val="20000"/>
              </a:spcAft>
              <a:buClrTx/>
              <a:buNone/>
              <a:defRPr/>
            </a:pPr>
            <a:r>
              <a:rPr lang="en-US" sz="1700" dirty="0">
                <a:solidFill>
                  <a:schemeClr val="accent6"/>
                </a:solidFill>
              </a:rPr>
              <a:t>    "bitwise"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Prohibit bitwise operators (&amp;, |, ^, etc.)</a:t>
            </a:r>
          </a:p>
          <a:p>
            <a:pPr marL="0" indent="0" eaLnBrk="0" hangingPunct="0">
              <a:spcBef>
                <a:spcPct val="20000"/>
              </a:spcBef>
              <a:spcAft>
                <a:spcPct val="20000"/>
              </a:spcAft>
              <a:buClrTx/>
              <a:buNone/>
              <a:defRPr/>
            </a:pPr>
            <a:r>
              <a:rPr lang="en-US" sz="1700" dirty="0">
                <a:solidFill>
                  <a:schemeClr val="accent6"/>
                </a:solidFill>
              </a:rPr>
              <a:t>    "curly"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Require {} for every new block or scope</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eqeqeq</a:t>
            </a:r>
            <a:r>
              <a:rPr lang="en-US" sz="1700" dirty="0">
                <a:solidFill>
                  <a:schemeClr val="accent6"/>
                </a:solidFill>
              </a:rPr>
              <a:t>"        : true,     </a:t>
            </a:r>
            <a:r>
              <a:rPr lang="en-US" sz="1400" dirty="0">
                <a:solidFill>
                  <a:schemeClr val="accent6"/>
                </a:solidFill>
              </a:rPr>
              <a:t>// true: Require triple equals (===) for compa</a:t>
            </a:r>
            <a:r>
              <a:rPr lang="en-US" sz="1700" dirty="0">
                <a:solidFill>
                  <a:schemeClr val="accent6"/>
                </a:solidFill>
              </a:rPr>
              <a:t>rison</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forin</a:t>
            </a:r>
            <a:r>
              <a:rPr lang="en-US" sz="1700" dirty="0">
                <a:solidFill>
                  <a:schemeClr val="accent6"/>
                </a:solidFill>
              </a:rPr>
              <a:t>"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Require filtering </a:t>
            </a:r>
            <a:r>
              <a:rPr lang="en-US" sz="1400" dirty="0" err="1">
                <a:solidFill>
                  <a:schemeClr val="accent6"/>
                </a:solidFill>
              </a:rPr>
              <a:t>for..in</a:t>
            </a:r>
            <a:r>
              <a:rPr lang="en-US" sz="1400" dirty="0">
                <a:solidFill>
                  <a:schemeClr val="accent6"/>
                </a:solidFill>
              </a:rPr>
              <a:t> loops with </a:t>
            </a:r>
            <a:r>
              <a:rPr lang="en-US" sz="1400" dirty="0" err="1">
                <a:solidFill>
                  <a:schemeClr val="accent6"/>
                </a:solidFill>
              </a:rPr>
              <a:t>obj.hasOwnProperty</a:t>
            </a:r>
            <a:r>
              <a:rPr lang="en-US" sz="1400" dirty="0">
                <a:solidFill>
                  <a:schemeClr val="accent6"/>
                </a:solidFill>
              </a:rPr>
              <a:t>()</a:t>
            </a:r>
          </a:p>
          <a:p>
            <a:pPr marL="0" indent="0" eaLnBrk="0" hangingPunct="0">
              <a:spcBef>
                <a:spcPct val="20000"/>
              </a:spcBef>
              <a:spcAft>
                <a:spcPct val="20000"/>
              </a:spcAft>
              <a:buClrTx/>
              <a:buNone/>
              <a:defRPr/>
            </a:pPr>
            <a:r>
              <a:rPr lang="en-US" sz="1700" dirty="0">
                <a:solidFill>
                  <a:schemeClr val="accent6"/>
                </a:solidFill>
              </a:rPr>
              <a:t>    "freeze"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prohibits overwriting prototypes of native objects such as Array, Date etc.</a:t>
            </a:r>
            <a:endParaRPr lang="en-US" sz="1400" dirty="0" smtClean="0">
              <a:solidFill>
                <a:schemeClr val="accent6"/>
              </a:solidFill>
            </a:endParaRPr>
          </a:p>
          <a:p>
            <a:pPr marL="0" indent="0" eaLnBrk="0" hangingPunct="0">
              <a:spcBef>
                <a:spcPct val="20000"/>
              </a:spcBef>
              <a:spcAft>
                <a:spcPct val="20000"/>
              </a:spcAft>
              <a:buClrTx/>
              <a:buNone/>
              <a:defRPr/>
            </a:pPr>
            <a:endParaRPr lang="en-US" sz="2000"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spTree>
    <p:extLst>
      <p:ext uri="{BB962C8B-B14F-4D97-AF65-F5344CB8AC3E}">
        <p14:creationId xmlns:p14="http://schemas.microsoft.com/office/powerpoint/2010/main" val="261055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15256"/>
          </a:xfrm>
        </p:spPr>
        <p:txBody>
          <a:bodyPr/>
          <a:lstStyle/>
          <a:p>
            <a:r>
              <a:rPr lang="en-US" dirty="0" err="1"/>
              <a:t>JSHint</a:t>
            </a:r>
            <a:r>
              <a:rPr lang="en-US" dirty="0"/>
              <a:t> </a:t>
            </a:r>
            <a:r>
              <a:rPr lang="en-US" dirty="0" smtClean="0"/>
              <a:t>Options(</a:t>
            </a:r>
            <a:r>
              <a:rPr lang="en-US" dirty="0" err="1" smtClean="0"/>
              <a:t>contd</a:t>
            </a:r>
            <a:r>
              <a:rPr lang="en-US" dirty="0" smtClean="0"/>
              <a:t>)</a:t>
            </a:r>
            <a:endParaRPr lang="en-US" dirty="0"/>
          </a:p>
        </p:txBody>
      </p:sp>
      <p:sp>
        <p:nvSpPr>
          <p:cNvPr id="3" name="Content Placeholder 2"/>
          <p:cNvSpPr>
            <a:spLocks noGrp="1"/>
          </p:cNvSpPr>
          <p:nvPr>
            <p:ph idx="1"/>
          </p:nvPr>
        </p:nvSpPr>
        <p:spPr>
          <a:xfrm>
            <a:off x="381000" y="990600"/>
            <a:ext cx="8382000" cy="5181600"/>
          </a:xfrm>
        </p:spPr>
        <p:txBody>
          <a:bodyPr>
            <a:normAutofit fontScale="92500" lnSpcReduction="10000"/>
          </a:bodyPr>
          <a:lstStyle/>
          <a:p>
            <a:r>
              <a:rPr lang="en-US" dirty="0"/>
              <a:t>Relaxing Options</a:t>
            </a:r>
          </a:p>
          <a:p>
            <a:pPr marL="0" indent="0">
              <a:buNone/>
            </a:pPr>
            <a:r>
              <a:rPr lang="en-US" dirty="0"/>
              <a:t>    When set to true, these options will make </a:t>
            </a:r>
            <a:r>
              <a:rPr lang="en-US" dirty="0" err="1"/>
              <a:t>JSHint</a:t>
            </a:r>
            <a:r>
              <a:rPr lang="en-US" dirty="0"/>
              <a:t> produce fewer warnings about your code</a:t>
            </a:r>
            <a:r>
              <a:rPr lang="en-US" dirty="0" smtClean="0"/>
              <a:t>.</a:t>
            </a:r>
          </a:p>
          <a:p>
            <a:pPr marL="0" indent="0">
              <a:buNone/>
            </a:pPr>
            <a:r>
              <a:rPr lang="en-US" sz="2000" dirty="0" smtClean="0">
                <a:solidFill>
                  <a:schemeClr val="accent6"/>
                </a:solidFill>
              </a:rPr>
              <a:t>    "</a:t>
            </a:r>
            <a:r>
              <a:rPr lang="en-US" sz="2000" dirty="0" err="1">
                <a:solidFill>
                  <a:schemeClr val="accent6"/>
                </a:solidFill>
              </a:rPr>
              <a:t>loopfunc</a:t>
            </a:r>
            <a:r>
              <a:rPr lang="en-US" sz="2000" dirty="0">
                <a:solidFill>
                  <a:schemeClr val="accent6"/>
                </a:solidFill>
              </a:rPr>
              <a:t>" </a:t>
            </a:r>
            <a:r>
              <a:rPr lang="en-US" sz="2000" dirty="0" smtClean="0">
                <a:solidFill>
                  <a:schemeClr val="accent6"/>
                </a:solidFill>
              </a:rPr>
              <a:t>: </a:t>
            </a:r>
            <a:r>
              <a:rPr lang="en-US" sz="2000" dirty="0">
                <a:solidFill>
                  <a:schemeClr val="accent6"/>
                </a:solidFill>
              </a:rPr>
              <a:t>false,   </a:t>
            </a:r>
            <a:r>
              <a:rPr lang="en-US" sz="2000" dirty="0" smtClean="0">
                <a:solidFill>
                  <a:schemeClr val="accent6"/>
                </a:solidFill>
              </a:rPr>
              <a:t> </a:t>
            </a:r>
            <a:r>
              <a:rPr lang="en-US" sz="1500" dirty="0">
                <a:solidFill>
                  <a:schemeClr val="accent6"/>
                </a:solidFill>
              </a:rPr>
              <a:t>// true: Tolerate functions being defined in </a:t>
            </a:r>
            <a:r>
              <a:rPr lang="en-US" sz="1500" dirty="0" smtClean="0">
                <a:solidFill>
                  <a:schemeClr val="accent6"/>
                </a:solidFill>
              </a:rPr>
              <a:t>loops    </a:t>
            </a:r>
          </a:p>
          <a:p>
            <a:pPr marL="0" indent="0">
              <a:buNone/>
            </a:pPr>
            <a:r>
              <a:rPr lang="en-US" sz="1800" dirty="0" smtClean="0">
                <a:solidFill>
                  <a:schemeClr val="accent6"/>
                </a:solidFill>
              </a:rPr>
              <a:t>    "</a:t>
            </a:r>
            <a:r>
              <a:rPr lang="en-US" sz="1800" dirty="0" err="1">
                <a:solidFill>
                  <a:schemeClr val="accent6"/>
                </a:solidFill>
              </a:rPr>
              <a:t>funcscope</a:t>
            </a:r>
            <a:r>
              <a:rPr lang="en-US" sz="1800" dirty="0">
                <a:solidFill>
                  <a:schemeClr val="accent6"/>
                </a:solidFill>
              </a:rPr>
              <a:t>" : false,     </a:t>
            </a:r>
            <a:r>
              <a:rPr lang="en-US" sz="1500" dirty="0">
                <a:solidFill>
                  <a:schemeClr val="accent6"/>
                </a:solidFill>
              </a:rPr>
              <a:t>// true: Tolerate defining variables inside control </a:t>
            </a:r>
            <a:r>
              <a:rPr lang="en-US" sz="1500" dirty="0" smtClean="0">
                <a:solidFill>
                  <a:schemeClr val="accent6"/>
                </a:solidFill>
              </a:rPr>
              <a:t>statements</a:t>
            </a:r>
          </a:p>
          <a:p>
            <a:pPr marL="0" indent="0">
              <a:buNone/>
            </a:pPr>
            <a:r>
              <a:rPr lang="en-US" sz="1800" dirty="0" smtClean="0">
                <a:solidFill>
                  <a:schemeClr val="accent6"/>
                </a:solidFill>
              </a:rPr>
              <a:t>    "</a:t>
            </a:r>
            <a:r>
              <a:rPr lang="en-US" sz="1800" dirty="0" err="1">
                <a:solidFill>
                  <a:schemeClr val="accent6"/>
                </a:solidFill>
              </a:rPr>
              <a:t>eqnull</a:t>
            </a:r>
            <a:r>
              <a:rPr lang="en-US" sz="1800" dirty="0">
                <a:solidFill>
                  <a:schemeClr val="accent6"/>
                </a:solidFill>
              </a:rPr>
              <a:t>"        : false,     </a:t>
            </a:r>
            <a:r>
              <a:rPr lang="en-US" sz="1500" dirty="0">
                <a:solidFill>
                  <a:schemeClr val="accent6"/>
                </a:solidFill>
              </a:rPr>
              <a:t>// true: Tolerate use of `== null`</a:t>
            </a:r>
          </a:p>
          <a:p>
            <a:pPr marL="0" indent="0">
              <a:buNone/>
            </a:pPr>
            <a:r>
              <a:rPr lang="en-US" sz="1800" dirty="0">
                <a:solidFill>
                  <a:schemeClr val="accent6"/>
                </a:solidFill>
              </a:rPr>
              <a:t>    "es5"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Allow ES5 syntax (ex: getters and se</a:t>
            </a:r>
            <a:r>
              <a:rPr lang="en-US" sz="1800" dirty="0">
                <a:solidFill>
                  <a:schemeClr val="accent6"/>
                </a:solidFill>
              </a:rPr>
              <a:t>tters)</a:t>
            </a:r>
          </a:p>
          <a:p>
            <a:pPr marL="0" indent="0">
              <a:buNone/>
            </a:pPr>
            <a:r>
              <a:rPr lang="en-US" sz="1800" dirty="0" smtClean="0">
                <a:solidFill>
                  <a:schemeClr val="accent6"/>
                </a:solidFill>
              </a:rPr>
              <a:t>    "</a:t>
            </a:r>
            <a:r>
              <a:rPr lang="en-US" sz="1800" dirty="0">
                <a:solidFill>
                  <a:schemeClr val="accent6"/>
                </a:solidFill>
              </a:rPr>
              <a:t>evil"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Tolerate use of `</a:t>
            </a:r>
            <a:r>
              <a:rPr lang="en-US" sz="1500" dirty="0" err="1">
                <a:solidFill>
                  <a:schemeClr val="accent6"/>
                </a:solidFill>
              </a:rPr>
              <a:t>eval</a:t>
            </a:r>
            <a:r>
              <a:rPr lang="en-US" sz="1500" dirty="0">
                <a:solidFill>
                  <a:schemeClr val="accent6"/>
                </a:solidFill>
              </a:rPr>
              <a:t>` and `new Function()</a:t>
            </a:r>
            <a:r>
              <a:rPr lang="en-US" sz="1800" dirty="0">
                <a:solidFill>
                  <a:schemeClr val="accent6"/>
                </a:solidFill>
              </a:rPr>
              <a:t>`</a:t>
            </a:r>
          </a:p>
          <a:p>
            <a:pPr marL="0" indent="0">
              <a:buNone/>
            </a:pPr>
            <a:r>
              <a:rPr lang="en-US" sz="1800" dirty="0">
                <a:solidFill>
                  <a:schemeClr val="accent6"/>
                </a:solidFill>
              </a:rPr>
              <a:t>    "expr"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Tolerate `</a:t>
            </a:r>
            <a:r>
              <a:rPr lang="en-US" sz="1500" dirty="0" err="1">
                <a:solidFill>
                  <a:schemeClr val="accent6"/>
                </a:solidFill>
              </a:rPr>
              <a:t>ExpressionStatement</a:t>
            </a:r>
            <a:r>
              <a:rPr lang="en-US" sz="1500" dirty="0">
                <a:solidFill>
                  <a:schemeClr val="accent6"/>
                </a:solidFill>
              </a:rPr>
              <a:t>` as Programs</a:t>
            </a:r>
          </a:p>
          <a:p>
            <a:pPr marL="0" indent="0">
              <a:buNone/>
            </a:pPr>
            <a:r>
              <a:rPr lang="en-US" sz="1800" dirty="0" smtClean="0">
                <a:solidFill>
                  <a:schemeClr val="accent6"/>
                </a:solidFill>
              </a:rPr>
              <a:t>    "</a:t>
            </a:r>
            <a:r>
              <a:rPr lang="en-US" sz="1800" dirty="0">
                <a:solidFill>
                  <a:schemeClr val="accent6"/>
                </a:solidFill>
              </a:rPr>
              <a:t>iterator"      : false,     </a:t>
            </a:r>
            <a:r>
              <a:rPr lang="en-US" sz="1500" dirty="0">
                <a:solidFill>
                  <a:schemeClr val="accent6"/>
                </a:solidFill>
              </a:rPr>
              <a:t>// true: Tolerate using the `__iterator__` property</a:t>
            </a:r>
          </a:p>
          <a:p>
            <a:pPr marL="0" indent="0">
              <a:buNone/>
            </a:pPr>
            <a:r>
              <a:rPr lang="en-US" sz="1800" dirty="0">
                <a:solidFill>
                  <a:schemeClr val="accent6"/>
                </a:solidFill>
              </a:rPr>
              <a:t>    "</a:t>
            </a:r>
            <a:r>
              <a:rPr lang="en-US" sz="1800" dirty="0" err="1">
                <a:solidFill>
                  <a:schemeClr val="accent6"/>
                </a:solidFill>
              </a:rPr>
              <a:t>lastsemic</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omitting a semicolon for the last statement of a 1-line block</a:t>
            </a:r>
          </a:p>
          <a:p>
            <a:pPr marL="0" indent="0">
              <a:buNone/>
            </a:pPr>
            <a:r>
              <a:rPr lang="en-US" sz="1800" dirty="0">
                <a:solidFill>
                  <a:schemeClr val="accent6"/>
                </a:solidFill>
              </a:rPr>
              <a:t>    "</a:t>
            </a:r>
            <a:r>
              <a:rPr lang="en-US" sz="1800" dirty="0" err="1">
                <a:solidFill>
                  <a:schemeClr val="accent6"/>
                </a:solidFill>
              </a:rPr>
              <a:t>laxbreak</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possibly unsafe line breakings</a:t>
            </a:r>
          </a:p>
          <a:p>
            <a:pPr marL="0" indent="0">
              <a:buNone/>
            </a:pPr>
            <a:r>
              <a:rPr lang="en-US" sz="1800" dirty="0">
                <a:solidFill>
                  <a:schemeClr val="accent6"/>
                </a:solidFill>
              </a:rPr>
              <a:t>    "</a:t>
            </a:r>
            <a:r>
              <a:rPr lang="en-US" sz="1800" dirty="0" err="1">
                <a:solidFill>
                  <a:schemeClr val="accent6"/>
                </a:solidFill>
              </a:rPr>
              <a:t>laxcomma</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comma-first style coding</a:t>
            </a:r>
          </a:p>
          <a:p>
            <a:pPr marL="0" indent="0">
              <a:buNone/>
            </a:pPr>
            <a:r>
              <a:rPr lang="en-US" sz="1800" dirty="0">
                <a:solidFill>
                  <a:schemeClr val="accent6"/>
                </a:solidFill>
              </a:rPr>
              <a:t>    </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spTree>
    <p:extLst>
      <p:ext uri="{BB962C8B-B14F-4D97-AF65-F5344CB8AC3E}">
        <p14:creationId xmlns:p14="http://schemas.microsoft.com/office/powerpoint/2010/main" val="189207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a:t>JSHint</a:t>
            </a:r>
            <a:r>
              <a:rPr lang="en-US" dirty="0"/>
              <a:t> </a:t>
            </a:r>
            <a:r>
              <a:rPr lang="en-US" dirty="0"/>
              <a:t>Options(</a:t>
            </a:r>
            <a:r>
              <a:rPr lang="en-US" dirty="0" err="1"/>
              <a:t>contd</a:t>
            </a:r>
            <a:r>
              <a:rPr lang="en-US" dirty="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sp>
        <p:nvSpPr>
          <p:cNvPr id="3" name="Content Placeholder 2"/>
          <p:cNvSpPr>
            <a:spLocks noGrp="1"/>
          </p:cNvSpPr>
          <p:nvPr>
            <p:ph idx="1"/>
          </p:nvPr>
        </p:nvSpPr>
        <p:spPr>
          <a:xfrm>
            <a:off x="381000" y="914400"/>
            <a:ext cx="8382000" cy="5257800"/>
          </a:xfrm>
        </p:spPr>
        <p:txBody>
          <a:bodyPr>
            <a:normAutofit fontScale="92500" lnSpcReduction="10000"/>
          </a:bodyPr>
          <a:lstStyle/>
          <a:p>
            <a:r>
              <a:rPr lang="en-US" b="1" dirty="0" smtClean="0"/>
              <a:t>Environments</a:t>
            </a:r>
            <a:r>
              <a:rPr lang="en-US" dirty="0" smtClean="0"/>
              <a:t>: </a:t>
            </a:r>
            <a:r>
              <a:rPr lang="en-US" dirty="0"/>
              <a:t>These options let </a:t>
            </a:r>
            <a:r>
              <a:rPr lang="en-US" dirty="0" err="1"/>
              <a:t>JSHint</a:t>
            </a:r>
            <a:r>
              <a:rPr lang="en-US" dirty="0"/>
              <a:t> know about some pre-defined global variables</a:t>
            </a:r>
            <a:r>
              <a:rPr lang="en-US" dirty="0" smtClean="0"/>
              <a:t>.</a:t>
            </a:r>
          </a:p>
          <a:p>
            <a:pPr marL="0" indent="0">
              <a:buNone/>
            </a:pPr>
            <a:r>
              <a:rPr lang="en-US" sz="1800" dirty="0" smtClean="0">
                <a:solidFill>
                  <a:schemeClr val="accent6"/>
                </a:solidFill>
              </a:rPr>
              <a:t>    "</a:t>
            </a:r>
            <a:r>
              <a:rPr lang="en-US" sz="1800" dirty="0" err="1">
                <a:solidFill>
                  <a:schemeClr val="accent6"/>
                </a:solidFill>
              </a:rPr>
              <a:t>devel</a:t>
            </a:r>
            <a:r>
              <a:rPr lang="en-US" sz="1800" dirty="0">
                <a:solidFill>
                  <a:schemeClr val="accent6"/>
                </a:solidFill>
              </a:rPr>
              <a:t>"               : true,     </a:t>
            </a:r>
            <a:r>
              <a:rPr lang="en-US" sz="1500" dirty="0">
                <a:solidFill>
                  <a:schemeClr val="accent6"/>
                </a:solidFill>
              </a:rPr>
              <a:t>// Development/debugging (alert, confirm, </a:t>
            </a:r>
            <a:r>
              <a:rPr lang="en-US" sz="1500" dirty="0" err="1">
                <a:solidFill>
                  <a:schemeClr val="accent6"/>
                </a:solidFill>
              </a:rPr>
              <a:t>etc</a:t>
            </a:r>
            <a:r>
              <a:rPr lang="en-US" sz="1500" dirty="0" smtClean="0">
                <a:solidFill>
                  <a:schemeClr val="accent6"/>
                </a:solidFill>
              </a:rPr>
              <a:t>)</a:t>
            </a:r>
            <a:endParaRPr lang="en-US" sz="1500" dirty="0" smtClean="0"/>
          </a:p>
          <a:p>
            <a:pPr marL="0" indent="0">
              <a:buNone/>
            </a:pPr>
            <a:r>
              <a:rPr lang="en-US" sz="1800" dirty="0"/>
              <a:t> </a:t>
            </a:r>
            <a:r>
              <a:rPr lang="en-US" sz="1800" dirty="0" smtClean="0"/>
              <a:t>   </a:t>
            </a:r>
            <a:r>
              <a:rPr lang="en-US" sz="1800" dirty="0" smtClean="0">
                <a:solidFill>
                  <a:schemeClr val="accent6"/>
                </a:solidFill>
              </a:rPr>
              <a:t>"</a:t>
            </a:r>
            <a:r>
              <a:rPr lang="en-US" sz="1800" dirty="0">
                <a:solidFill>
                  <a:schemeClr val="accent6"/>
                </a:solidFill>
              </a:rPr>
              <a:t>browser"       </a:t>
            </a:r>
            <a:r>
              <a:rPr lang="en-US" sz="1800" dirty="0" smtClean="0">
                <a:solidFill>
                  <a:schemeClr val="accent6"/>
                </a:solidFill>
              </a:rPr>
              <a:t>   : </a:t>
            </a:r>
            <a:r>
              <a:rPr lang="en-US" sz="1800" dirty="0">
                <a:solidFill>
                  <a:schemeClr val="accent6"/>
                </a:solidFill>
              </a:rPr>
              <a:t>true,     </a:t>
            </a:r>
            <a:r>
              <a:rPr lang="en-US" sz="1500" dirty="0">
                <a:solidFill>
                  <a:schemeClr val="accent6"/>
                </a:solidFill>
              </a:rPr>
              <a:t>// Web Browser (window, document, </a:t>
            </a:r>
            <a:r>
              <a:rPr lang="en-US" sz="1500" dirty="0" err="1">
                <a:solidFill>
                  <a:schemeClr val="accent6"/>
                </a:solidFill>
              </a:rPr>
              <a:t>etc</a:t>
            </a:r>
            <a:r>
              <a:rPr lang="en-US" sz="1500" dirty="0">
                <a:solidFill>
                  <a:schemeClr val="accent6"/>
                </a:solidFill>
              </a:rPr>
              <a:t>)</a:t>
            </a:r>
          </a:p>
          <a:p>
            <a:pPr marL="0" indent="0">
              <a:buNone/>
            </a:pPr>
            <a:r>
              <a:rPr lang="en-US" sz="1800" dirty="0" smtClean="0">
                <a:solidFill>
                  <a:schemeClr val="accent6"/>
                </a:solidFill>
              </a:rPr>
              <a:t>    "</a:t>
            </a:r>
            <a:r>
              <a:rPr lang="en-US" sz="1800" dirty="0">
                <a:solidFill>
                  <a:schemeClr val="accent6"/>
                </a:solidFill>
              </a:rPr>
              <a:t>dojo"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Dojo Toolkit</a:t>
            </a:r>
          </a:p>
          <a:p>
            <a:pPr marL="0" indent="0">
              <a:buNone/>
            </a:pPr>
            <a:r>
              <a:rPr lang="en-US" sz="1800" dirty="0">
                <a:solidFill>
                  <a:schemeClr val="accent6"/>
                </a:solidFill>
              </a:rPr>
              <a:t>    "jasmine"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Jasmine</a:t>
            </a:r>
          </a:p>
          <a:p>
            <a:pPr marL="0" indent="0">
              <a:buNone/>
            </a:pPr>
            <a:r>
              <a:rPr lang="en-US" sz="1800" dirty="0">
                <a:solidFill>
                  <a:schemeClr val="accent6"/>
                </a:solidFill>
              </a:rPr>
              <a:t>    "</a:t>
            </a:r>
            <a:r>
              <a:rPr lang="en-US" sz="1800" dirty="0" err="1">
                <a:solidFill>
                  <a:schemeClr val="accent6"/>
                </a:solidFill>
              </a:rPr>
              <a:t>jquery</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jQuery</a:t>
            </a:r>
          </a:p>
          <a:p>
            <a:pPr marL="0" indent="0">
              <a:buNone/>
            </a:pPr>
            <a:r>
              <a:rPr lang="en-US" sz="1800" dirty="0" smtClean="0">
                <a:solidFill>
                  <a:schemeClr val="accent6"/>
                </a:solidFill>
              </a:rPr>
              <a:t>    "</a:t>
            </a:r>
            <a:r>
              <a:rPr lang="en-US" sz="1800" dirty="0">
                <a:solidFill>
                  <a:schemeClr val="accent6"/>
                </a:solidFill>
              </a:rPr>
              <a:t>node"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Node.js</a:t>
            </a:r>
          </a:p>
          <a:p>
            <a:pPr marL="0" indent="0">
              <a:buNone/>
            </a:pPr>
            <a:r>
              <a:rPr lang="en-US" sz="1800" dirty="0">
                <a:solidFill>
                  <a:schemeClr val="accent6"/>
                </a:solidFill>
              </a:rPr>
              <a:t>    "nonstandard"   : false,    </a:t>
            </a:r>
            <a:r>
              <a:rPr lang="en-US" sz="1500" dirty="0">
                <a:solidFill>
                  <a:schemeClr val="accent6"/>
                </a:solidFill>
              </a:rPr>
              <a:t>// Widely adopted </a:t>
            </a:r>
            <a:r>
              <a:rPr lang="en-US" sz="1500" dirty="0" err="1">
                <a:solidFill>
                  <a:schemeClr val="accent6"/>
                </a:solidFill>
              </a:rPr>
              <a:t>globals</a:t>
            </a:r>
            <a:r>
              <a:rPr lang="en-US" sz="1500" dirty="0">
                <a:solidFill>
                  <a:schemeClr val="accent6"/>
                </a:solidFill>
              </a:rPr>
              <a:t> (escape, </a:t>
            </a:r>
            <a:r>
              <a:rPr lang="en-US" sz="1500" dirty="0" err="1">
                <a:solidFill>
                  <a:schemeClr val="accent6"/>
                </a:solidFill>
              </a:rPr>
              <a:t>unescape</a:t>
            </a:r>
            <a:r>
              <a:rPr lang="en-US" sz="1500" dirty="0">
                <a:solidFill>
                  <a:schemeClr val="accent6"/>
                </a:solidFill>
              </a:rPr>
              <a:t>, </a:t>
            </a:r>
            <a:r>
              <a:rPr lang="en-US" sz="1500" dirty="0" err="1">
                <a:solidFill>
                  <a:schemeClr val="accent6"/>
                </a:solidFill>
              </a:rPr>
              <a:t>etc</a:t>
            </a:r>
            <a:r>
              <a:rPr lang="en-US" sz="1500" dirty="0">
                <a:solidFill>
                  <a:schemeClr val="accent6"/>
                </a:solidFill>
              </a:rPr>
              <a:t>)</a:t>
            </a:r>
          </a:p>
          <a:p>
            <a:pPr marL="0" indent="0">
              <a:buNone/>
            </a:pPr>
            <a:r>
              <a:rPr lang="en-US" sz="1800" dirty="0">
                <a:solidFill>
                  <a:schemeClr val="accent6"/>
                </a:solidFill>
              </a:rPr>
              <a:t>    "</a:t>
            </a:r>
            <a:r>
              <a:rPr lang="en-US" sz="1800" dirty="0" err="1">
                <a:solidFill>
                  <a:schemeClr val="accent6"/>
                </a:solidFill>
              </a:rPr>
              <a:t>prototypejs</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Prototype and </a:t>
            </a:r>
            <a:r>
              <a:rPr lang="en-US" sz="1500" dirty="0" err="1">
                <a:solidFill>
                  <a:schemeClr val="accent6"/>
                </a:solidFill>
              </a:rPr>
              <a:t>Scriptaculous</a:t>
            </a:r>
            <a:endParaRPr lang="en-US" sz="1500" dirty="0">
              <a:solidFill>
                <a:schemeClr val="accent6"/>
              </a:solidFill>
            </a:endParaRPr>
          </a:p>
          <a:p>
            <a:pPr marL="0" indent="0">
              <a:buNone/>
            </a:pPr>
            <a:r>
              <a:rPr lang="en-US" sz="1800" dirty="0" smtClean="0">
                <a:solidFill>
                  <a:schemeClr val="accent6"/>
                </a:solidFill>
              </a:rPr>
              <a:t>    "</a:t>
            </a:r>
            <a:r>
              <a:rPr lang="en-US" sz="1800" dirty="0" err="1">
                <a:solidFill>
                  <a:schemeClr val="accent6"/>
                </a:solidFill>
              </a:rPr>
              <a:t>shelljs</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a:t>
            </a:r>
            <a:r>
              <a:rPr lang="en-US" sz="1500" dirty="0" err="1">
                <a:solidFill>
                  <a:schemeClr val="accent6"/>
                </a:solidFill>
              </a:rPr>
              <a:t>ShellJS</a:t>
            </a:r>
            <a:endParaRPr lang="en-US" sz="1500" dirty="0">
              <a:solidFill>
                <a:schemeClr val="accent6"/>
              </a:solidFill>
            </a:endParaRPr>
          </a:p>
          <a:p>
            <a:pPr marL="0" indent="0">
              <a:buNone/>
            </a:pPr>
            <a:r>
              <a:rPr lang="en-US" sz="1800" dirty="0">
                <a:solidFill>
                  <a:schemeClr val="accent6"/>
                </a:solidFill>
              </a:rPr>
              <a:t>    "worker"       </a:t>
            </a:r>
            <a:r>
              <a:rPr lang="en-US" sz="1800" dirty="0" smtClean="0">
                <a:solidFill>
                  <a:schemeClr val="accent6"/>
                </a:solidFill>
              </a:rPr>
              <a:t>      </a:t>
            </a:r>
            <a:r>
              <a:rPr lang="en-US" sz="1800" dirty="0">
                <a:solidFill>
                  <a:schemeClr val="accent6"/>
                </a:solidFill>
              </a:rPr>
              <a:t>: false,    </a:t>
            </a:r>
            <a:r>
              <a:rPr lang="en-US" sz="1500" dirty="0">
                <a:solidFill>
                  <a:schemeClr val="accent6"/>
                </a:solidFill>
              </a:rPr>
              <a:t>// Web Workers</a:t>
            </a:r>
          </a:p>
          <a:p>
            <a:pPr marL="0" indent="0">
              <a:buNone/>
            </a:pPr>
            <a:r>
              <a:rPr lang="en-US" sz="1800" dirty="0">
                <a:solidFill>
                  <a:schemeClr val="accent6"/>
                </a:solidFill>
              </a:rPr>
              <a:t>    "</a:t>
            </a:r>
            <a:r>
              <a:rPr lang="en-US" sz="1800" dirty="0" err="1">
                <a:solidFill>
                  <a:schemeClr val="accent6"/>
                </a:solidFill>
              </a:rPr>
              <a:t>wsh</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Windows Scripting Host</a:t>
            </a:r>
          </a:p>
          <a:p>
            <a:pPr marL="0" indent="0">
              <a:buNone/>
            </a:pPr>
            <a:r>
              <a:rPr lang="en-US" sz="1800" dirty="0">
                <a:solidFill>
                  <a:schemeClr val="accent6"/>
                </a:solidFill>
              </a:rPr>
              <a:t>    "</a:t>
            </a:r>
            <a:r>
              <a:rPr lang="en-US" sz="1800" dirty="0" err="1">
                <a:solidFill>
                  <a:schemeClr val="accent6"/>
                </a:solidFill>
              </a:rPr>
              <a:t>yui</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Yahoo User Interface</a:t>
            </a:r>
          </a:p>
        </p:txBody>
      </p:sp>
    </p:spTree>
    <p:extLst>
      <p:ext uri="{BB962C8B-B14F-4D97-AF65-F5344CB8AC3E}">
        <p14:creationId xmlns:p14="http://schemas.microsoft.com/office/powerpoint/2010/main" val="189605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14</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66700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77644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5671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6765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053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6577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Maven</a:t>
            </a:r>
            <a:endParaRPr lang="en-US" dirty="0"/>
          </a:p>
        </p:txBody>
      </p:sp>
      <p:sp>
        <p:nvSpPr>
          <p:cNvPr id="3" name="Content Placeholder 2"/>
          <p:cNvSpPr>
            <a:spLocks noGrp="1"/>
          </p:cNvSpPr>
          <p:nvPr>
            <p:ph idx="1"/>
          </p:nvPr>
        </p:nvSpPr>
        <p:spPr/>
        <p:txBody>
          <a:bodyPr/>
          <a:lstStyle/>
          <a:p>
            <a:r>
              <a:rPr lang="en-US" sz="2800" b="1" dirty="0" err="1" smtClean="0"/>
              <a:t>jshint</a:t>
            </a:r>
            <a:r>
              <a:rPr lang="en-US" sz="2800" b="1" dirty="0" smtClean="0"/>
              <a:t>-mojo</a:t>
            </a:r>
            <a:r>
              <a:rPr lang="en-US" dirty="0"/>
              <a:t> </a:t>
            </a:r>
            <a:r>
              <a:rPr lang="en-US" dirty="0" smtClean="0"/>
              <a:t>is </a:t>
            </a:r>
            <a:r>
              <a:rPr lang="en-US" dirty="0" smtClean="0"/>
              <a:t>a </a:t>
            </a:r>
            <a:r>
              <a:rPr lang="en-US" dirty="0"/>
              <a:t>recommended plugin for </a:t>
            </a:r>
            <a:r>
              <a:rPr lang="en-US" dirty="0" smtClean="0"/>
              <a:t>Maven</a:t>
            </a:r>
            <a:r>
              <a:rPr lang="en-US" dirty="0" smtClean="0"/>
              <a:t>.</a:t>
            </a:r>
          </a:p>
          <a:p>
            <a:pPr marL="0" indent="0">
              <a:buNone/>
            </a:pPr>
            <a:r>
              <a:rPr lang="en-US" dirty="0"/>
              <a:t> </a:t>
            </a:r>
            <a:r>
              <a:rPr lang="en-US" dirty="0" smtClean="0"/>
              <a:t>  Insert corresponding dependency into pom.xml(Maven)</a:t>
            </a:r>
            <a:endParaRPr lang="en-US" dirty="0" smtClean="0"/>
          </a:p>
          <a:p>
            <a:endParaRPr lang="en-US" dirty="0" smtClean="0"/>
          </a:p>
          <a:p>
            <a:pPr marL="455665" lvl="2" indent="0">
              <a:buNone/>
            </a:pPr>
            <a:r>
              <a:rPr lang="en-US" sz="2000" dirty="0">
                <a:solidFill>
                  <a:schemeClr val="accent6"/>
                </a:solidFill>
              </a:rPr>
              <a:t>&lt;dependency&gt;</a:t>
            </a:r>
          </a:p>
          <a:p>
            <a:pPr marL="455665" lvl="2" indent="0">
              <a:buNone/>
            </a:pPr>
            <a:r>
              <a:rPr lang="en-US" sz="2000" dirty="0" smtClean="0">
                <a:solidFill>
                  <a:schemeClr val="accent6"/>
                </a:solidFill>
              </a:rPr>
              <a:t>	&lt;</a:t>
            </a:r>
            <a:r>
              <a:rPr lang="en-US" sz="2000" dirty="0" err="1">
                <a:solidFill>
                  <a:schemeClr val="accent6"/>
                </a:solidFill>
              </a:rPr>
              <a:t>groupId</a:t>
            </a:r>
            <a:r>
              <a:rPr lang="en-US" sz="2000" dirty="0">
                <a:solidFill>
                  <a:schemeClr val="accent6"/>
                </a:solidFill>
              </a:rPr>
              <a:t>&gt;</a:t>
            </a:r>
            <a:r>
              <a:rPr lang="en-US" sz="2000" dirty="0" err="1">
                <a:solidFill>
                  <a:schemeClr val="accent6"/>
                </a:solidFill>
              </a:rPr>
              <a:t>com.cj.jshintmojo</a:t>
            </a:r>
            <a:r>
              <a:rPr lang="en-US" sz="2000" dirty="0">
                <a:solidFill>
                  <a:schemeClr val="accent6"/>
                </a:solidFill>
              </a:rPr>
              <a:t>&lt;/</a:t>
            </a:r>
            <a:r>
              <a:rPr lang="en-US" sz="2000" dirty="0" err="1">
                <a:solidFill>
                  <a:schemeClr val="accent6"/>
                </a:solidFill>
              </a:rPr>
              <a:t>groupId</a:t>
            </a:r>
            <a:r>
              <a:rPr lang="en-US" sz="2000" dirty="0">
                <a:solidFill>
                  <a:schemeClr val="accent6"/>
                </a:solidFill>
              </a:rPr>
              <a:t>&gt;</a:t>
            </a:r>
          </a:p>
          <a:p>
            <a:pPr marL="455665" lvl="2" indent="0">
              <a:buNone/>
            </a:pPr>
            <a:r>
              <a:rPr lang="en-US" sz="2000" dirty="0" smtClean="0">
                <a:solidFill>
                  <a:schemeClr val="accent6"/>
                </a:solidFill>
              </a:rPr>
              <a:t>	&lt;</a:t>
            </a:r>
            <a:r>
              <a:rPr lang="en-US" sz="2000" dirty="0" err="1" smtClean="0">
                <a:solidFill>
                  <a:schemeClr val="accent6"/>
                </a:solidFill>
              </a:rPr>
              <a:t>artifactId</a:t>
            </a:r>
            <a:r>
              <a:rPr lang="en-US" sz="2000" dirty="0" smtClean="0">
                <a:solidFill>
                  <a:schemeClr val="accent6"/>
                </a:solidFill>
              </a:rPr>
              <a:t>&gt;</a:t>
            </a:r>
            <a:r>
              <a:rPr lang="en-US" sz="2000" dirty="0" err="1" smtClean="0">
                <a:solidFill>
                  <a:schemeClr val="accent6"/>
                </a:solidFill>
              </a:rPr>
              <a:t>jshint</a:t>
            </a:r>
            <a:r>
              <a:rPr lang="en-US" sz="2000" dirty="0" smtClean="0">
                <a:solidFill>
                  <a:schemeClr val="accent6"/>
                </a:solidFill>
              </a:rPr>
              <a:t>-maven-plugin&lt;/</a:t>
            </a:r>
            <a:r>
              <a:rPr lang="en-US" sz="2000" dirty="0" err="1" smtClean="0">
                <a:solidFill>
                  <a:schemeClr val="accent6"/>
                </a:solidFill>
              </a:rPr>
              <a:t>artifactId</a:t>
            </a:r>
            <a:r>
              <a:rPr lang="en-US" sz="2000" dirty="0" smtClean="0">
                <a:solidFill>
                  <a:schemeClr val="accent6"/>
                </a:solidFill>
              </a:rPr>
              <a:t>&gt;</a:t>
            </a:r>
          </a:p>
          <a:p>
            <a:pPr marL="455665" lvl="2" indent="0">
              <a:buNone/>
            </a:pPr>
            <a:r>
              <a:rPr lang="en-US" sz="2000" dirty="0" smtClean="0">
                <a:solidFill>
                  <a:schemeClr val="accent6"/>
                </a:solidFill>
              </a:rPr>
              <a:t>	&lt;</a:t>
            </a:r>
            <a:r>
              <a:rPr lang="en-US" sz="2000" dirty="0">
                <a:solidFill>
                  <a:schemeClr val="accent6"/>
                </a:solidFill>
              </a:rPr>
              <a:t>version&gt;1.6-SNAPSHOT&lt;/version&gt;</a:t>
            </a:r>
          </a:p>
          <a:p>
            <a:pPr marL="455665" lvl="2" indent="0">
              <a:buNone/>
            </a:pPr>
            <a:r>
              <a:rPr lang="en-US" sz="2000" dirty="0">
                <a:solidFill>
                  <a:schemeClr val="accent6"/>
                </a:solidFill>
              </a:rPr>
              <a:t>&lt;/dependency&gt;</a:t>
            </a:r>
            <a:endParaRPr lang="en-US" sz="2000" dirty="0">
              <a:solidFill>
                <a:schemeClr val="accent6"/>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15</a:t>
            </a:fld>
            <a:endParaRPr lang="en-US" dirty="0"/>
          </a:p>
        </p:txBody>
      </p:sp>
    </p:spTree>
    <p:extLst>
      <p:ext uri="{BB962C8B-B14F-4D97-AF65-F5344CB8AC3E}">
        <p14:creationId xmlns:p14="http://schemas.microsoft.com/office/powerpoint/2010/main" val="3333707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a:t>Integrate </a:t>
            </a:r>
            <a:r>
              <a:rPr lang="en-US" dirty="0" err="1"/>
              <a:t>JSHint</a:t>
            </a:r>
            <a:r>
              <a:rPr lang="en-US" dirty="0"/>
              <a:t> with </a:t>
            </a:r>
            <a:r>
              <a:rPr lang="en-US" dirty="0" smtClean="0"/>
              <a:t>Maven(</a:t>
            </a:r>
            <a:r>
              <a:rPr lang="en-US" dirty="0" err="1" smtClean="0"/>
              <a:t>contd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16</a:t>
            </a:fld>
            <a:endParaRPr lang="en-US" dirty="0"/>
          </a:p>
        </p:txBody>
      </p:sp>
      <p:sp>
        <p:nvSpPr>
          <p:cNvPr id="3" name="Content Placeholder 2"/>
          <p:cNvSpPr>
            <a:spLocks noGrp="1"/>
          </p:cNvSpPr>
          <p:nvPr>
            <p:ph idx="1"/>
          </p:nvPr>
        </p:nvSpPr>
        <p:spPr>
          <a:xfrm>
            <a:off x="381000" y="838200"/>
            <a:ext cx="8382000" cy="5334000"/>
          </a:xfrm>
        </p:spPr>
        <p:txBody>
          <a:bodyPr/>
          <a:lstStyle/>
          <a:p>
            <a:r>
              <a:rPr lang="en-US" dirty="0" smtClean="0"/>
              <a:t>Insert corresponding plugin element to pom.xml</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47775"/>
            <a:ext cx="586740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599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17</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Jenkins</a:t>
            </a:r>
            <a:endParaRPr lang="en-US" dirty="0"/>
          </a:p>
        </p:txBody>
      </p:sp>
      <p:sp>
        <p:nvSpPr>
          <p:cNvPr id="3" name="Content Placeholder 2"/>
          <p:cNvSpPr>
            <a:spLocks noGrp="1"/>
          </p:cNvSpPr>
          <p:nvPr>
            <p:ph idx="1"/>
          </p:nvPr>
        </p:nvSpPr>
        <p:spPr/>
        <p:txBody>
          <a:bodyPr/>
          <a:lstStyle/>
          <a:p>
            <a:r>
              <a:rPr lang="en-US" dirty="0" smtClean="0">
                <a:solidFill>
                  <a:schemeClr val="tx1"/>
                </a:solidFill>
              </a:rPr>
              <a:t>‘</a:t>
            </a:r>
            <a:r>
              <a:rPr lang="en-US" dirty="0" err="1" smtClean="0">
                <a:solidFill>
                  <a:schemeClr val="tx1"/>
                </a:solidFill>
              </a:rPr>
              <a:t>Checkstyle</a:t>
            </a:r>
            <a:r>
              <a:rPr lang="en-US" dirty="0" smtClean="0">
                <a:solidFill>
                  <a:schemeClr val="tx1"/>
                </a:solidFill>
              </a:rPr>
              <a:t> Plugin</a:t>
            </a:r>
            <a:r>
              <a:rPr lang="en-US" dirty="0" smtClean="0">
                <a:solidFill>
                  <a:schemeClr val="tx1"/>
                </a:solidFill>
              </a:rPr>
              <a:t>’</a:t>
            </a:r>
            <a:r>
              <a:rPr lang="en-US" dirty="0" smtClean="0">
                <a:solidFill>
                  <a:schemeClr val="tx1"/>
                </a:solidFill>
              </a:rPr>
              <a:t> is a necessary plugin for integrating </a:t>
            </a:r>
            <a:r>
              <a:rPr lang="en-US" dirty="0" err="1" smtClean="0">
                <a:solidFill>
                  <a:schemeClr val="tx1"/>
                </a:solidFill>
              </a:rPr>
              <a:t>JSHint</a:t>
            </a:r>
            <a:r>
              <a:rPr lang="en-US" dirty="0" smtClean="0">
                <a:solidFill>
                  <a:schemeClr val="tx1"/>
                </a:solidFill>
              </a:rPr>
              <a:t> with Jenkins.</a:t>
            </a:r>
            <a:endParaRPr lang="en-US" dirty="0">
              <a:solidFill>
                <a:schemeClr val="tx1"/>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18</a:t>
            </a:fld>
            <a:endParaRPr lang="en-US" dirty="0"/>
          </a:p>
        </p:txBody>
      </p:sp>
      <p:pic>
        <p:nvPicPr>
          <p:cNvPr id="8" name="Picture 7"/>
          <p:cNvPicPr/>
          <p:nvPr/>
        </p:nvPicPr>
        <p:blipFill>
          <a:blip r:embed="rId3"/>
          <a:stretch>
            <a:fillRect/>
          </a:stretch>
        </p:blipFill>
        <p:spPr>
          <a:xfrm>
            <a:off x="3897486" y="3733800"/>
            <a:ext cx="5231765" cy="2272030"/>
          </a:xfrm>
          <a:prstGeom prst="rect">
            <a:avLst/>
          </a:prstGeom>
        </p:spPr>
      </p:pic>
      <p:pic>
        <p:nvPicPr>
          <p:cNvPr id="9" name="Picture 8"/>
          <p:cNvPicPr/>
          <p:nvPr/>
        </p:nvPicPr>
        <p:blipFill>
          <a:blip r:embed="rId4"/>
          <a:stretch>
            <a:fillRect/>
          </a:stretch>
        </p:blipFill>
        <p:spPr>
          <a:xfrm>
            <a:off x="228600" y="2012376"/>
            <a:ext cx="5486400" cy="3093024"/>
          </a:xfrm>
          <a:prstGeom prst="rect">
            <a:avLst/>
          </a:prstGeom>
        </p:spPr>
      </p:pic>
    </p:spTree>
    <p:extLst>
      <p:ext uri="{BB962C8B-B14F-4D97-AF65-F5344CB8AC3E}">
        <p14:creationId xmlns:p14="http://schemas.microsoft.com/office/powerpoint/2010/main" val="1056585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a:t>
            </a:r>
            <a:r>
              <a:rPr lang="en-US" dirty="0" smtClean="0"/>
              <a:t>Jenkins(</a:t>
            </a:r>
            <a:r>
              <a:rPr lang="en-US" dirty="0" err="1"/>
              <a:t>c</a:t>
            </a:r>
            <a:r>
              <a:rPr lang="en-US" dirty="0" err="1" smtClean="0"/>
              <a:t>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sp>
        <p:nvSpPr>
          <p:cNvPr id="3" name="Content Placeholder 2"/>
          <p:cNvSpPr>
            <a:spLocks noGrp="1"/>
          </p:cNvSpPr>
          <p:nvPr>
            <p:ph idx="1"/>
          </p:nvPr>
        </p:nvSpPr>
        <p:spPr/>
        <p:txBody>
          <a:bodyPr/>
          <a:lstStyle/>
          <a:p>
            <a:r>
              <a:rPr lang="en-US" dirty="0" smtClean="0"/>
              <a:t>Customize </a:t>
            </a:r>
            <a:r>
              <a:rPr lang="en-US" dirty="0" err="1" smtClean="0"/>
              <a:t>JSHint</a:t>
            </a:r>
            <a:r>
              <a:rPr lang="en-US" dirty="0" smtClean="0"/>
              <a:t> configuration in Jenkins</a:t>
            </a:r>
          </a:p>
          <a:p>
            <a:endParaRPr lang="en-US" dirty="0"/>
          </a:p>
        </p:txBody>
      </p:sp>
      <p:pic>
        <p:nvPicPr>
          <p:cNvPr id="7" name="Content Placeholder 5"/>
          <p:cNvPicPr>
            <a:picLocks/>
          </p:cNvPicPr>
          <p:nvPr/>
        </p:nvPicPr>
        <p:blipFill>
          <a:blip r:embed="rId2"/>
          <a:stretch>
            <a:fillRect/>
          </a:stretch>
        </p:blipFill>
        <p:spPr bwMode="auto">
          <a:xfrm>
            <a:off x="381000" y="1905001"/>
            <a:ext cx="8382000" cy="4027242"/>
          </a:xfrm>
          <a:prstGeom prst="rect">
            <a:avLst/>
          </a:prstGeom>
          <a:noFill/>
          <a:ln w="9525">
            <a:noFill/>
            <a:miter lim="800000"/>
            <a:headEnd/>
            <a:tailEnd/>
          </a:ln>
        </p:spPr>
      </p:pic>
    </p:spTree>
    <p:extLst>
      <p:ext uri="{BB962C8B-B14F-4D97-AF65-F5344CB8AC3E}">
        <p14:creationId xmlns:p14="http://schemas.microsoft.com/office/powerpoint/2010/main" val="3982459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Jenkins(</a:t>
            </a:r>
            <a:r>
              <a:rPr lang="en-US" dirty="0" err="1"/>
              <a:t>contd</a:t>
            </a:r>
            <a:r>
              <a:rPr lang="en-US" dirty="0"/>
              <a:t>)</a:t>
            </a: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6" name="Content Placeholder 5"/>
          <p:cNvPicPr>
            <a:picLocks noGrp="1"/>
          </p:cNvPicPr>
          <p:nvPr>
            <p:ph idx="1"/>
          </p:nvPr>
        </p:nvPicPr>
        <p:blipFill>
          <a:blip r:embed="rId2"/>
          <a:stretch>
            <a:fillRect/>
          </a:stretch>
        </p:blipFill>
        <p:spPr>
          <a:xfrm>
            <a:off x="381000" y="1300294"/>
            <a:ext cx="8382000" cy="4790812"/>
          </a:xfrm>
          <a:prstGeom prst="rect">
            <a:avLst/>
          </a:prstGeom>
        </p:spPr>
      </p:pic>
    </p:spTree>
    <p:extLst>
      <p:ext uri="{BB962C8B-B14F-4D97-AF65-F5344CB8AC3E}">
        <p14:creationId xmlns:p14="http://schemas.microsoft.com/office/powerpoint/2010/main" val="399923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3"/>
              </a:rPr>
              <a:t>https</a:t>
            </a:r>
            <a:r>
              <a:rPr lang="en-US" dirty="0">
                <a:hlinkClick r:id="rId3"/>
              </a:rPr>
              <a:t>://</a:t>
            </a:r>
            <a:r>
              <a:rPr lang="en-US" dirty="0" smtClean="0">
                <a:hlinkClick r:id="rId3"/>
              </a:rPr>
              <a:t>github.com/jshint/jshint</a:t>
            </a:r>
            <a:endParaRPr lang="en-US" dirty="0" smtClean="0"/>
          </a:p>
          <a:p>
            <a:r>
              <a:rPr lang="en-US" dirty="0" err="1"/>
              <a:t>JSHint</a:t>
            </a:r>
            <a:r>
              <a:rPr lang="en-US" dirty="0"/>
              <a:t> Home: </a:t>
            </a:r>
            <a:r>
              <a:rPr lang="en-US" dirty="0">
                <a:hlinkClick r:id="rId4"/>
              </a:rPr>
              <a:t>http://www.jshint.com</a:t>
            </a:r>
            <a:r>
              <a:rPr lang="en-US" dirty="0" smtClean="0">
                <a:hlinkClick r:id="rId4"/>
              </a:rPr>
              <a:t>/</a:t>
            </a:r>
            <a:endParaRPr lang="en-US" dirty="0" smtClean="0"/>
          </a:p>
          <a:p>
            <a:r>
              <a:rPr lang="en-US" dirty="0" err="1"/>
              <a:t>JSHint</a:t>
            </a:r>
            <a:r>
              <a:rPr lang="en-US" dirty="0"/>
              <a:t> Options: </a:t>
            </a:r>
            <a:r>
              <a:rPr lang="en-US" dirty="0">
                <a:hlinkClick r:id="rId5"/>
              </a:rPr>
              <a:t>http://www.jshint.com/options</a:t>
            </a:r>
            <a:r>
              <a:rPr lang="en-US" dirty="0" smtClean="0">
                <a:hlinkClick r:id="rId5"/>
              </a:rPr>
              <a:t>/</a:t>
            </a:r>
            <a:endParaRPr lang="en-US" dirty="0" smtClean="0"/>
          </a:p>
          <a:p>
            <a:r>
              <a:rPr lang="en-US" dirty="0" err="1" smtClean="0"/>
              <a:t>Jshint</a:t>
            </a:r>
            <a:r>
              <a:rPr lang="en-US" dirty="0"/>
              <a:t>-mojo  </a:t>
            </a:r>
            <a:r>
              <a:rPr lang="en-US" dirty="0">
                <a:hlinkClick r:id="rId6"/>
              </a:rPr>
              <a:t>https://github.com/cjdev/jshint-mojo</a:t>
            </a:r>
            <a:endParaRPr lang="en-US" dirty="0" smtClean="0"/>
          </a:p>
          <a:p>
            <a:r>
              <a:rPr lang="en-US" dirty="0" err="1" smtClean="0"/>
              <a:t>JSHint</a:t>
            </a:r>
            <a:r>
              <a:rPr lang="en-US" dirty="0"/>
              <a:t> Wiki </a:t>
            </a:r>
            <a:r>
              <a:rPr lang="en-US" dirty="0" smtClean="0"/>
              <a:t> in </a:t>
            </a:r>
            <a:r>
              <a:rPr lang="en-US" dirty="0" err="1" smtClean="0"/>
              <a:t>Symweb</a:t>
            </a:r>
            <a:r>
              <a:rPr lang="en-US" dirty="0" smtClean="0"/>
              <a:t>: </a:t>
            </a:r>
            <a:r>
              <a:rPr lang="en-US" dirty="0">
                <a:hlinkClick r:id="rId7"/>
              </a:rPr>
              <a:t>https://symweb.rmnus.sen.symantec.com/BnR/Appliance/Engineering/DocumentsTechnologyTrack/JSHint.docx</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21</a:t>
            </a:fld>
            <a:endParaRPr lang="en-US" dirty="0"/>
          </a:p>
        </p:txBody>
      </p:sp>
    </p:spTree>
    <p:extLst>
      <p:ext uri="{BB962C8B-B14F-4D97-AF65-F5344CB8AC3E}">
        <p14:creationId xmlns:p14="http://schemas.microsoft.com/office/powerpoint/2010/main" val="1395716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3334656"/>
          </a:xfrm>
        </p:spPr>
        <p:txBody>
          <a:bodyPr/>
          <a:lstStyle/>
          <a:p>
            <a:pPr algn="ctr"/>
            <a:r>
              <a:rPr lang="en-US" sz="6000" dirty="0" smtClean="0"/>
              <a:t>Q &amp; A</a:t>
            </a:r>
            <a:endParaRPr lang="en-US" sz="6000" dirty="0"/>
          </a:p>
        </p:txBody>
      </p:sp>
      <p:sp>
        <p:nvSpPr>
          <p:cNvPr id="3" name="Footer Placeholder 2"/>
          <p:cNvSpPr>
            <a:spLocks noGrp="1"/>
          </p:cNvSpPr>
          <p:nvPr>
            <p:ph type="ftr" sz="quarter" idx="10"/>
          </p:nvPr>
        </p:nvSpPr>
        <p:spPr/>
        <p:txBody>
          <a:bodyPr/>
          <a:lstStyle/>
          <a:p>
            <a:pPr>
              <a:defRPr/>
            </a:pPr>
            <a:r>
              <a:rPr lang="en-US" smtClean="0"/>
              <a:t>Presentation Identifier Goes Here</a:t>
            </a:r>
            <a:endParaRPr lang="en-US"/>
          </a:p>
        </p:txBody>
      </p:sp>
      <p:sp>
        <p:nvSpPr>
          <p:cNvPr id="4" name="Slide Number Placeholder 3"/>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extLst>
      <p:ext uri="{BB962C8B-B14F-4D97-AF65-F5344CB8AC3E}">
        <p14:creationId xmlns:p14="http://schemas.microsoft.com/office/powerpoint/2010/main" val="935841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23</a:t>
            </a:fld>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72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High </a:t>
            </a:r>
            <a:r>
              <a:rPr lang="en-US" dirty="0" smtClean="0"/>
              <a:t>Code 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problems in </a:t>
            </a:r>
            <a:r>
              <a:rPr lang="en-US" dirty="0" err="1" smtClean="0"/>
              <a:t>javascript</a:t>
            </a:r>
            <a:r>
              <a:rPr lang="en-US" dirty="0" smtClean="0"/>
              <a:t> code</a:t>
            </a:r>
            <a:r>
              <a:rPr lang="en-US" dirty="0" smtClean="0"/>
              <a:t>.</a:t>
            </a:r>
          </a:p>
          <a:p>
            <a:pPr marL="0" indent="0">
              <a:buNone/>
            </a:pPr>
            <a:r>
              <a:rPr lang="en-US" sz="2000" dirty="0">
                <a:solidFill>
                  <a:schemeClr val="accent6"/>
                </a:solidFill>
              </a:rPr>
              <a:t> </a:t>
            </a:r>
            <a:r>
              <a:rPr lang="en-US" sz="2000" dirty="0" smtClean="0">
                <a:solidFill>
                  <a:schemeClr val="accent6"/>
                </a:solidFill>
              </a:rPr>
              <a:t>   For example: 1) detect undefined variables.</a:t>
            </a:r>
          </a:p>
          <a:p>
            <a:pPr marL="0" indent="0">
              <a:buNone/>
            </a:pPr>
            <a:r>
              <a:rPr lang="en-US" sz="2000" dirty="0" smtClean="0">
                <a:solidFill>
                  <a:schemeClr val="accent6"/>
                </a:solidFill>
              </a:rPr>
              <a:t>	</a:t>
            </a:r>
            <a:r>
              <a:rPr lang="en-US" sz="2000" dirty="0">
                <a:solidFill>
                  <a:schemeClr val="accent6"/>
                </a:solidFill>
              </a:rPr>
              <a:t> </a:t>
            </a:r>
            <a:r>
              <a:rPr lang="en-US" sz="2000" dirty="0" smtClean="0">
                <a:solidFill>
                  <a:schemeClr val="accent6"/>
                </a:solidFill>
              </a:rPr>
              <a:t>           2) detect unused variables.</a:t>
            </a:r>
            <a:endParaRPr lang="en-US" sz="2000" dirty="0" smtClean="0">
              <a:solidFill>
                <a:schemeClr val="accent6"/>
              </a:solidFill>
            </a:endParaRPr>
          </a:p>
          <a:p>
            <a:r>
              <a:rPr lang="en-US" dirty="0" smtClean="0"/>
              <a:t>Flexible and configurable.</a:t>
            </a:r>
          </a:p>
          <a:p>
            <a:r>
              <a:rPr lang="en-US" dirty="0" smtClean="0"/>
              <a:t>Provide amazing plugins for Text Editors and IDEs</a:t>
            </a:r>
            <a:r>
              <a:rPr lang="en-US" dirty="0" smtClean="0"/>
              <a:t>.</a:t>
            </a:r>
          </a:p>
          <a:p>
            <a:pPr marL="0" indent="0">
              <a:buNone/>
            </a:pPr>
            <a:r>
              <a:rPr lang="en-US" dirty="0" smtClean="0"/>
              <a:t>    </a:t>
            </a:r>
            <a:r>
              <a:rPr lang="en-US" sz="2000" dirty="0" smtClean="0">
                <a:solidFill>
                  <a:schemeClr val="accent6"/>
                </a:solidFill>
              </a:rPr>
              <a:t>For </a:t>
            </a:r>
            <a:r>
              <a:rPr lang="en-US" sz="2000" dirty="0" smtClean="0">
                <a:solidFill>
                  <a:schemeClr val="accent6"/>
                </a:solidFill>
              </a:rPr>
              <a:t>example: Sublime(Text Editor), Eclipse(IDE).   </a:t>
            </a:r>
            <a:r>
              <a:rPr lang="en-US" sz="2000" dirty="0" smtClean="0">
                <a:solidFill>
                  <a:schemeClr val="accent6"/>
                </a:solidFill>
                <a:hlinkClick r:id="rId3"/>
              </a:rPr>
              <a:t>Link</a:t>
            </a:r>
            <a:endParaRPr lang="en-US" sz="2000" dirty="0" smtClean="0">
              <a:solidFill>
                <a:schemeClr val="accent6"/>
              </a:solidFill>
            </a:endParaRP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r>
              <a:rPr lang="en-US" dirty="0" smtClean="0"/>
              <a:t>.</a:t>
            </a:r>
          </a:p>
          <a:p>
            <a:pPr marL="0" indent="0">
              <a:buNone/>
            </a:pPr>
            <a:r>
              <a:rPr lang="en-US" kern="1200" dirty="0" smtClean="0">
                <a:solidFill>
                  <a:schemeClr val="tx1"/>
                </a:solidFill>
              </a:rPr>
              <a:t>    </a:t>
            </a:r>
            <a:r>
              <a:rPr lang="en-US" sz="2000" kern="1200" dirty="0" err="1" smtClean="0">
                <a:solidFill>
                  <a:schemeClr val="accent6"/>
                </a:solidFill>
              </a:rPr>
              <a:t>npm</a:t>
            </a:r>
            <a:r>
              <a:rPr lang="en-US" sz="2000" kern="1200" dirty="0" smtClean="0">
                <a:solidFill>
                  <a:schemeClr val="accent6"/>
                </a:solidFill>
              </a:rPr>
              <a:t> </a:t>
            </a:r>
            <a:r>
              <a:rPr lang="en-US" sz="2000" kern="1200" dirty="0">
                <a:solidFill>
                  <a:schemeClr val="accent6"/>
                </a:solidFill>
              </a:rPr>
              <a:t>install </a:t>
            </a:r>
            <a:r>
              <a:rPr lang="en-US" sz="2000" kern="1200" dirty="0" err="1">
                <a:solidFill>
                  <a:schemeClr val="accent6"/>
                </a:solidFill>
              </a:rPr>
              <a:t>jshint</a:t>
            </a:r>
            <a:r>
              <a:rPr lang="en-US" sz="2000" kern="1200" dirty="0">
                <a:solidFill>
                  <a:schemeClr val="accent6"/>
                </a:solidFill>
              </a:rPr>
              <a:t> –g</a:t>
            </a:r>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2209800"/>
            <a:ext cx="7086600" cy="19050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Base </a:t>
            </a:r>
            <a:r>
              <a:rPr lang="en-US" dirty="0" err="1"/>
              <a:t>Usuage</a:t>
            </a:r>
            <a:r>
              <a:rPr lang="en-US" dirty="0"/>
              <a:t>(</a:t>
            </a:r>
            <a:r>
              <a:rPr lang="en-US" dirty="0" err="1"/>
              <a:t>contd</a:t>
            </a:r>
            <a:r>
              <a:rPr lang="en-US" dirty="0"/>
              <a:t>)</a:t>
            </a:r>
          </a:p>
        </p:txBody>
      </p:sp>
      <p:sp>
        <p:nvSpPr>
          <p:cNvPr id="3" name="Content Placeholder 2"/>
          <p:cNvSpPr>
            <a:spLocks noGrp="1"/>
          </p:cNvSpPr>
          <p:nvPr>
            <p:ph idx="1"/>
          </p:nvPr>
        </p:nvSpPr>
        <p:spPr/>
        <p:txBody>
          <a:bodyPr/>
          <a:lstStyle/>
          <a:p>
            <a:r>
              <a:rPr lang="en-US" dirty="0" smtClean="0"/>
              <a:t>Check a single file or all files in a directory</a:t>
            </a:r>
          </a:p>
          <a:p>
            <a:pPr marL="284162" lvl="1" indent="0">
              <a:buNone/>
            </a:pPr>
            <a:r>
              <a:rPr lang="en-US" dirty="0"/>
              <a:t> </a:t>
            </a:r>
            <a:r>
              <a:rPr lang="en-US" dirty="0" err="1" smtClean="0">
                <a:solidFill>
                  <a:schemeClr val="accent6"/>
                </a:solidFill>
              </a:rPr>
              <a:t>jshint</a:t>
            </a:r>
            <a:r>
              <a:rPr lang="en-US" dirty="0" smtClean="0">
                <a:solidFill>
                  <a:schemeClr val="accent6"/>
                </a:solidFill>
              </a:rPr>
              <a:t> [file name]</a:t>
            </a:r>
          </a:p>
          <a:p>
            <a:pPr marL="284162" lvl="1" indent="0">
              <a:buNone/>
            </a:pPr>
            <a:r>
              <a:rPr lang="en-US" dirty="0" smtClean="0">
                <a:solidFill>
                  <a:schemeClr val="accent6"/>
                </a:solidFill>
              </a:rPr>
              <a:t> </a:t>
            </a:r>
            <a:r>
              <a:rPr lang="en-US" dirty="0" err="1" smtClean="0">
                <a:solidFill>
                  <a:schemeClr val="accent6"/>
                </a:solidFill>
              </a:rPr>
              <a:t>jshint</a:t>
            </a:r>
            <a:r>
              <a:rPr lang="en-US" dirty="0" smtClean="0">
                <a:solidFill>
                  <a:schemeClr val="accent6"/>
                </a:solidFill>
              </a:rPr>
              <a:t> [directory name]</a:t>
            </a:r>
          </a:p>
          <a:p>
            <a:pPr marL="284162" lvl="1" indent="0">
              <a:buNone/>
            </a:pPr>
            <a:endParaRPr lang="en-US" dirty="0">
              <a:solidFill>
                <a:schemeClr val="accent6"/>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pic>
        <p:nvPicPr>
          <p:cNvPr id="7" name="Content Placeholder 5"/>
          <p:cNvPicPr>
            <a:picLocks/>
          </p:cNvPicPr>
          <p:nvPr/>
        </p:nvPicPr>
        <p:blipFill>
          <a:blip r:embed="rId3"/>
          <a:stretch>
            <a:fillRect/>
          </a:stretch>
        </p:blipFill>
        <p:spPr bwMode="auto">
          <a:xfrm>
            <a:off x="723902" y="2743200"/>
            <a:ext cx="6972298" cy="1905000"/>
          </a:xfrm>
          <a:prstGeom prst="rect">
            <a:avLst/>
          </a:prstGeom>
          <a:noFill/>
          <a:ln w="9525">
            <a:noFill/>
            <a:miter lim="800000"/>
            <a:headEnd/>
            <a:tailEnd/>
          </a:ln>
        </p:spPr>
      </p:pic>
    </p:spTree>
    <p:extLst>
      <p:ext uri="{BB962C8B-B14F-4D97-AF65-F5344CB8AC3E}">
        <p14:creationId xmlns:p14="http://schemas.microsoft.com/office/powerpoint/2010/main" val="2430917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a:t>
            </a:r>
            <a:r>
              <a:rPr lang="en-US" dirty="0" smtClean="0"/>
              <a:t>Configuration(two ways)</a:t>
            </a:r>
            <a:endParaRPr lang="en-US" dirty="0"/>
          </a:p>
        </p:txBody>
      </p:sp>
      <p:sp>
        <p:nvSpPr>
          <p:cNvPr id="3" name="Content Placeholder 2"/>
          <p:cNvSpPr>
            <a:spLocks noGrp="1"/>
          </p:cNvSpPr>
          <p:nvPr>
            <p:ph idx="1"/>
          </p:nvPr>
        </p:nvSpPr>
        <p:spPr/>
        <p:txBody>
          <a:bodyPr/>
          <a:lstStyle/>
          <a:p>
            <a:pPr lvl="0"/>
            <a:r>
              <a:rPr lang="en-US" b="1" dirty="0" smtClean="0"/>
              <a:t>Using Configuration </a:t>
            </a:r>
            <a:r>
              <a:rPr lang="en-US" b="1" dirty="0" smtClean="0"/>
              <a:t>File</a:t>
            </a:r>
          </a:p>
          <a:p>
            <a:pPr marL="0" indent="0">
              <a:buNone/>
            </a:pPr>
            <a:r>
              <a:rPr lang="en-US" b="1" dirty="0"/>
              <a:t> </a:t>
            </a:r>
            <a:r>
              <a:rPr lang="en-US" b="1" dirty="0" smtClean="0"/>
              <a:t>  </a:t>
            </a:r>
            <a:r>
              <a:rPr lang="en-US" dirty="0" smtClean="0"/>
              <a:t> </a:t>
            </a:r>
            <a:r>
              <a:rPr lang="en-US" sz="2000" dirty="0" smtClean="0"/>
              <a:t>a) </a:t>
            </a:r>
            <a:r>
              <a:rPr lang="en-US" sz="2000" dirty="0"/>
              <a:t>Use a special file .</a:t>
            </a:r>
            <a:r>
              <a:rPr lang="en-US" sz="2000" dirty="0" err="1"/>
              <a:t>jshintrc</a:t>
            </a:r>
            <a:r>
              <a:rPr lang="en-US" sz="2000" dirty="0"/>
              <a:t> (</a:t>
            </a:r>
            <a:r>
              <a:rPr lang="en-US" sz="2000" b="1" dirty="0"/>
              <a:t>default and recommended</a:t>
            </a:r>
            <a:r>
              <a:rPr lang="en-US" sz="2000" dirty="0" smtClean="0"/>
              <a:t>)</a:t>
            </a:r>
            <a:endParaRPr lang="en-US" sz="2000" b="1" dirty="0" smtClean="0"/>
          </a:p>
          <a:p>
            <a:pPr marL="0" indent="0">
              <a:buNone/>
            </a:pPr>
            <a:r>
              <a:rPr lang="en-US" sz="2000" dirty="0" smtClean="0"/>
              <a:t>     b) Specify </a:t>
            </a:r>
            <a:r>
              <a:rPr lang="en-US" sz="2000" dirty="0"/>
              <a:t>configuration file manually via the  --</a:t>
            </a:r>
            <a:r>
              <a:rPr lang="en-US" sz="2000" dirty="0" err="1"/>
              <a:t>config</a:t>
            </a:r>
            <a:r>
              <a:rPr lang="en-US" sz="2000" dirty="0"/>
              <a:t> flag</a:t>
            </a:r>
            <a:r>
              <a:rPr lang="en-US" sz="2000" dirty="0" smtClean="0"/>
              <a:t>.</a:t>
            </a:r>
          </a:p>
          <a:p>
            <a:pPr marL="0" indent="0">
              <a:buNone/>
            </a:pPr>
            <a:r>
              <a:rPr lang="en-US" sz="2000" dirty="0"/>
              <a:t> </a:t>
            </a:r>
            <a:r>
              <a:rPr lang="en-US" sz="2000" dirty="0" smtClean="0"/>
              <a:t>        Use this format:  </a:t>
            </a:r>
            <a:r>
              <a:rPr lang="en-US" sz="2000" dirty="0" err="1" smtClean="0">
                <a:solidFill>
                  <a:schemeClr val="accent6"/>
                </a:solidFill>
              </a:rPr>
              <a:t>jshint</a:t>
            </a:r>
            <a:r>
              <a:rPr lang="en-US" sz="2000" dirty="0" smtClean="0">
                <a:solidFill>
                  <a:schemeClr val="accent6"/>
                </a:solidFill>
              </a:rPr>
              <a:t> [file name] --</a:t>
            </a:r>
            <a:r>
              <a:rPr lang="en-US" sz="2000" dirty="0" err="1" smtClean="0">
                <a:solidFill>
                  <a:schemeClr val="accent6"/>
                </a:solidFill>
              </a:rPr>
              <a:t>config</a:t>
            </a:r>
            <a:r>
              <a:rPr lang="en-US" sz="2000" dirty="0" smtClean="0">
                <a:solidFill>
                  <a:schemeClr val="accent6"/>
                </a:solidFill>
              </a:rPr>
              <a:t> [</a:t>
            </a:r>
            <a:r>
              <a:rPr lang="en-US" sz="2000" dirty="0" err="1" smtClean="0">
                <a:solidFill>
                  <a:schemeClr val="accent6"/>
                </a:solidFill>
              </a:rPr>
              <a:t>config</a:t>
            </a:r>
            <a:r>
              <a:rPr lang="en-US" sz="2000" dirty="0" smtClean="0">
                <a:solidFill>
                  <a:schemeClr val="accent6"/>
                </a:solidFill>
              </a:rPr>
              <a:t> file name]</a:t>
            </a:r>
            <a:endParaRPr lang="en-US" sz="2000" dirty="0">
              <a:solidFill>
                <a:schemeClr val="accent6"/>
              </a:solidFill>
            </a:endParaRPr>
          </a:p>
          <a:p>
            <a:pPr marL="0" lvl="0" indent="0">
              <a:buNone/>
            </a:pPr>
            <a:r>
              <a:rPr lang="en-US" sz="2000" dirty="0"/>
              <a:t> </a:t>
            </a:r>
            <a:r>
              <a:rPr lang="en-US" sz="2000" dirty="0" smtClean="0"/>
              <a:t>    c) </a:t>
            </a:r>
            <a:r>
              <a:rPr lang="en-US" sz="2000" dirty="0" smtClean="0"/>
              <a:t>Put your configuration </a:t>
            </a:r>
            <a:r>
              <a:rPr lang="en-US" sz="2000" dirty="0"/>
              <a:t>into your projects </a:t>
            </a:r>
            <a:r>
              <a:rPr lang="en-US" sz="2000" dirty="0" err="1"/>
              <a:t>package.json</a:t>
            </a:r>
            <a:r>
              <a:rPr lang="en-US" sz="2000" dirty="0"/>
              <a:t> file under </a:t>
            </a:r>
            <a:r>
              <a:rPr lang="en-US" sz="2000" dirty="0" smtClean="0"/>
              <a:t>	</a:t>
            </a:r>
            <a:r>
              <a:rPr lang="en-US" sz="2000" dirty="0" err="1" smtClean="0"/>
              <a:t>jshintconfig</a:t>
            </a:r>
            <a:r>
              <a:rPr lang="en-US" sz="2000" dirty="0" smtClean="0"/>
              <a:t> property</a:t>
            </a:r>
            <a:r>
              <a:rPr lang="en-US" sz="2000" dirty="0"/>
              <a:t>.(For </a:t>
            </a:r>
            <a:r>
              <a:rPr lang="en-US" sz="2000" dirty="0" smtClean="0"/>
              <a:t>Node </a:t>
            </a:r>
            <a:r>
              <a:rPr lang="en-US" sz="2000" dirty="0" smtClean="0"/>
              <a:t>project)</a:t>
            </a:r>
          </a:p>
          <a:p>
            <a:pPr lvl="0"/>
            <a:r>
              <a:rPr lang="en-US" b="1" dirty="0" smtClean="0"/>
              <a:t>Inline Configuration</a:t>
            </a:r>
          </a:p>
          <a:p>
            <a:pPr marL="0" lvl="0" indent="0">
              <a:buNone/>
            </a:pPr>
            <a:r>
              <a:rPr lang="en-US" sz="2000" dirty="0" smtClean="0"/>
              <a:t>In </a:t>
            </a:r>
            <a:r>
              <a:rPr lang="en-US" sz="2000" dirty="0"/>
              <a:t>addition to using configuration files you can configure </a:t>
            </a:r>
            <a:r>
              <a:rPr lang="en-US" sz="2000" dirty="0" err="1"/>
              <a:t>JSHint</a:t>
            </a:r>
            <a:r>
              <a:rPr lang="en-US" sz="2000" dirty="0"/>
              <a:t> </a:t>
            </a:r>
            <a:r>
              <a:rPr lang="en-US" sz="2000" dirty="0" smtClean="0"/>
              <a:t>within </a:t>
            </a:r>
            <a:r>
              <a:rPr lang="en-US" sz="2000" dirty="0"/>
              <a:t>your </a:t>
            </a:r>
            <a:r>
              <a:rPr lang="en-US" sz="2000" dirty="0" err="1" smtClean="0"/>
              <a:t>javascript</a:t>
            </a:r>
            <a:r>
              <a:rPr lang="en-US" sz="2000" dirty="0" smtClean="0"/>
              <a:t> code using </a:t>
            </a:r>
            <a:r>
              <a:rPr lang="en-US" sz="2000" dirty="0"/>
              <a:t>special comments</a:t>
            </a:r>
            <a:r>
              <a:rPr lang="en-US" sz="2000" dirty="0" smtClean="0"/>
              <a:t>.</a:t>
            </a:r>
          </a:p>
          <a:p>
            <a:pPr marL="0" lvl="0" indent="0">
              <a:buNone/>
            </a:pPr>
            <a:endParaRPr lang="en-US" sz="2200" dirty="0" smtClean="0"/>
          </a:p>
          <a:p>
            <a:pPr lvl="0"/>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4572000"/>
            <a:ext cx="451757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a:t>Configuration file </a:t>
            </a:r>
            <a:r>
              <a:rPr lang="en-US" dirty="0"/>
              <a:t>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r>
              <a:rPr lang="en-US" dirty="0" smtClean="0"/>
              <a:t>.</a:t>
            </a:r>
          </a:p>
          <a:p>
            <a:endParaRPr lang="en-US" dirty="0"/>
          </a:p>
          <a:p>
            <a:pPr marL="284215" lvl="1" indent="0">
              <a:buNone/>
            </a:pPr>
            <a:r>
              <a:rPr lang="en-US" dirty="0" smtClean="0">
                <a:solidFill>
                  <a:schemeClr val="accent6"/>
                </a:solidFill>
              </a:rPr>
              <a:t>		{</a:t>
            </a:r>
            <a:endParaRPr lang="en-US" dirty="0">
              <a:solidFill>
                <a:schemeClr val="accent6"/>
              </a:solidFill>
            </a:endParaRP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unused" : true,</a:t>
            </a:r>
          </a:p>
          <a:p>
            <a:pPr marL="284215" lvl="1" indent="0">
              <a:buNone/>
            </a:pPr>
            <a:r>
              <a:rPr lang="en-US" dirty="0">
                <a:solidFill>
                  <a:schemeClr val="accent6"/>
                </a:solidFill>
              </a:rPr>
              <a:t>  </a:t>
            </a:r>
            <a:r>
              <a:rPr lang="en-US" dirty="0" smtClean="0">
                <a:solidFill>
                  <a:schemeClr val="accent6"/>
                </a:solidFill>
              </a:rPr>
              <a:t>		      "</a:t>
            </a:r>
            <a:r>
              <a:rPr lang="en-US" dirty="0" err="1">
                <a:solidFill>
                  <a:schemeClr val="accent6"/>
                </a:solidFill>
              </a:rPr>
              <a:t>undef</a:t>
            </a:r>
            <a:r>
              <a:rPr lang="en-US" dirty="0">
                <a:solidFill>
                  <a:schemeClr val="accent6"/>
                </a:solidFill>
              </a:rPr>
              <a:t>"  : </a:t>
            </a:r>
            <a:r>
              <a:rPr lang="en-US" dirty="0" smtClean="0">
                <a:solidFill>
                  <a:schemeClr val="accent6"/>
                </a:solidFill>
              </a:rPr>
              <a:t>true,</a:t>
            </a:r>
            <a:endParaRPr lang="en-US" dirty="0">
              <a:solidFill>
                <a:schemeClr val="accent6"/>
              </a:solidFill>
            </a:endParaRPr>
          </a:p>
          <a:p>
            <a:pPr marL="284215" lvl="1" indent="0">
              <a:buNone/>
            </a:pPr>
            <a:endParaRPr lang="en-US" dirty="0">
              <a:solidFill>
                <a:schemeClr val="accent6"/>
              </a:solidFill>
            </a:endParaRPr>
          </a:p>
          <a:p>
            <a:pPr marL="284215" lvl="1" indent="0">
              <a:buNone/>
            </a:pPr>
            <a:r>
              <a:rPr lang="en-US" dirty="0">
                <a:solidFill>
                  <a:schemeClr val="accent6"/>
                </a:solidFill>
              </a:rPr>
              <a:t>  </a:t>
            </a:r>
            <a:r>
              <a:rPr lang="en-US" dirty="0" smtClean="0">
                <a:solidFill>
                  <a:schemeClr val="accent6"/>
                </a:solidFill>
              </a:rPr>
              <a:t>                                 "</a:t>
            </a:r>
            <a:r>
              <a:rPr lang="en-US" dirty="0" err="1">
                <a:solidFill>
                  <a:schemeClr val="accent6"/>
                </a:solidFill>
              </a:rPr>
              <a:t>globals</a:t>
            </a:r>
            <a:r>
              <a:rPr lang="en-US" dirty="0">
                <a:solidFill>
                  <a:schemeClr val="accent6"/>
                </a:solidFill>
              </a:rPr>
              <a:t>": {</a:t>
            </a: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angular" : false</a:t>
            </a: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a:t>
            </a:r>
          </a:p>
          <a:p>
            <a:pPr marL="284215" lvl="1" indent="0">
              <a:buNone/>
            </a:pPr>
            <a:r>
              <a:rPr lang="en-US" dirty="0" smtClean="0">
                <a:solidFill>
                  <a:schemeClr val="accent6"/>
                </a:solidFill>
              </a:rPr>
              <a:t>                            }</a:t>
            </a:r>
            <a:endParaRPr lang="en-US" dirty="0">
              <a:solidFill>
                <a:schemeClr val="accent6"/>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1604</Words>
  <Application>Microsoft Office PowerPoint</Application>
  <PresentationFormat>On-screen Show (4:3)</PresentationFormat>
  <Paragraphs>242</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vt:lpstr>
      <vt:lpstr>JSHint - A Javascript static Analysis Tool</vt:lpstr>
      <vt:lpstr>Agenda</vt:lpstr>
      <vt:lpstr>Main Factors for High Code Quality</vt:lpstr>
      <vt:lpstr>JSHint Overview</vt:lpstr>
      <vt:lpstr>PowerPoint Presentation</vt:lpstr>
      <vt:lpstr>JSHint Base Usuage</vt:lpstr>
      <vt:lpstr>JSHint Base Usuage(contd)</vt:lpstr>
      <vt:lpstr>JSHint Configuration(two ways)</vt:lpstr>
      <vt:lpstr>JSHint Configuration (contd)</vt:lpstr>
      <vt:lpstr>JSHint Directives</vt:lpstr>
      <vt:lpstr>JSHint Options - define your javascript code checking standard</vt:lpstr>
      <vt:lpstr>JSHint Options(contd)</vt:lpstr>
      <vt:lpstr>JSHint Options(contd)</vt:lpstr>
      <vt:lpstr>PowerPoint Presentation</vt:lpstr>
      <vt:lpstr>Integrate JSHint with Maven</vt:lpstr>
      <vt:lpstr>Integrate JSHint with Maven(contd)</vt:lpstr>
      <vt:lpstr>PowerPoint Presentation</vt:lpstr>
      <vt:lpstr>Integrate JSHint with Jenkins</vt:lpstr>
      <vt:lpstr>Integrate JSHint with Jenkins(contd)</vt:lpstr>
      <vt:lpstr>Integrate JSHint with Jenkins(contd)</vt:lpstr>
      <vt:lpstr>References</vt:lpstr>
      <vt:lpstr>Q &amp; A</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2015-03-11T11:47:12Z</dcterms:modified>
</cp:coreProperties>
</file>