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26"/>
  </p:notesMasterIdLst>
  <p:handoutMasterIdLst>
    <p:handoutMasterId r:id="rId27"/>
  </p:handoutMasterIdLst>
  <p:sldIdLst>
    <p:sldId id="302" r:id="rId2"/>
    <p:sldId id="413" r:id="rId3"/>
    <p:sldId id="418" r:id="rId4"/>
    <p:sldId id="419" r:id="rId5"/>
    <p:sldId id="414" r:id="rId6"/>
    <p:sldId id="421" r:id="rId7"/>
    <p:sldId id="422" r:id="rId8"/>
    <p:sldId id="423" r:id="rId9"/>
    <p:sldId id="424" r:id="rId10"/>
    <p:sldId id="426" r:id="rId11"/>
    <p:sldId id="425" r:id="rId12"/>
    <p:sldId id="427" r:id="rId13"/>
    <p:sldId id="428" r:id="rId14"/>
    <p:sldId id="429" r:id="rId15"/>
    <p:sldId id="416" r:id="rId16"/>
    <p:sldId id="430" r:id="rId17"/>
    <p:sldId id="431" r:id="rId18"/>
    <p:sldId id="417" r:id="rId19"/>
    <p:sldId id="432" r:id="rId20"/>
    <p:sldId id="433" r:id="rId21"/>
    <p:sldId id="434" r:id="rId22"/>
    <p:sldId id="420" r:id="rId23"/>
    <p:sldId id="436" r:id="rId24"/>
    <p:sldId id="435" r:id="rId25"/>
  </p:sldIdLst>
  <p:sldSz cx="9144000" cy="6858000" type="screen4x3"/>
  <p:notesSz cx="6858000" cy="9144000"/>
  <p:custDataLst>
    <p:tags r:id="rId28"/>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71655" autoAdjust="0"/>
  </p:normalViewPr>
  <p:slideViewPr>
    <p:cSldViewPr>
      <p:cViewPr varScale="1">
        <p:scale>
          <a:sx n="65" d="100"/>
          <a:sy n="65" d="100"/>
        </p:scale>
        <p:origin x="-2220" y="-102"/>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3/9/2015</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We prefer Maven</a:t>
            </a:r>
            <a:r>
              <a:rPr lang="en-US" baseline="0" dirty="0" smtClean="0"/>
              <a:t> as our project building tool in new architecture. So we’d better know how to integrate </a:t>
            </a:r>
            <a:r>
              <a:rPr lang="en-US" baseline="0" dirty="0" err="1" smtClean="0"/>
              <a:t>JSHint</a:t>
            </a:r>
            <a:r>
              <a:rPr lang="en-US" baseline="0" dirty="0" smtClean="0"/>
              <a:t> with Maven.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16</a:t>
            </a:fld>
            <a:endParaRPr lang="en-US" dirty="0"/>
          </a:p>
        </p:txBody>
      </p:sp>
    </p:spTree>
    <p:extLst>
      <p:ext uri="{BB962C8B-B14F-4D97-AF65-F5344CB8AC3E}">
        <p14:creationId xmlns:p14="http://schemas.microsoft.com/office/powerpoint/2010/main" val="1170059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18</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Currently,</a:t>
            </a:r>
            <a:r>
              <a:rPr lang="en-US" baseline="0" dirty="0" smtClean="0"/>
              <a:t> we are using Jenkins as our CI server. </a:t>
            </a:r>
            <a:r>
              <a:rPr lang="en-US" baseline="0" dirty="0" err="1" smtClean="0"/>
              <a:t>JSHint</a:t>
            </a:r>
            <a:r>
              <a:rPr lang="en-US" baseline="0" dirty="0" smtClean="0"/>
              <a:t> also provides a plugin to integrate with Jenkins.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19</a:t>
            </a:fld>
            <a:endParaRPr lang="en-US" dirty="0"/>
          </a:p>
        </p:txBody>
      </p:sp>
    </p:spTree>
    <p:extLst>
      <p:ext uri="{BB962C8B-B14F-4D97-AF65-F5344CB8AC3E}">
        <p14:creationId xmlns:p14="http://schemas.microsoft.com/office/powerpoint/2010/main" val="405342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err="1" smtClean="0"/>
              <a:t>JSHint</a:t>
            </a:r>
            <a:r>
              <a:rPr lang="en-US" dirty="0" smtClean="0"/>
              <a:t> is a community-driven tool to detect errors and potential problems in </a:t>
            </a:r>
            <a:r>
              <a:rPr lang="en-US" dirty="0" err="1" smtClean="0"/>
              <a:t>Javascript</a:t>
            </a:r>
            <a:r>
              <a:rPr lang="en-US" dirty="0" smtClean="0"/>
              <a:t> code. It is very flexible so you can easily adjust it to your particular coding guidelines and the environment you expect your code to execute in.</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extLst>
      <p:ext uri="{BB962C8B-B14F-4D97-AF65-F5344CB8AC3E}">
        <p14:creationId xmlns:p14="http://schemas.microsoft.com/office/powerpoint/2010/main" val="62638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r>
              <a:rPr lang="en-US" dirty="0" smtClean="0"/>
              <a:t>This is a sample </a:t>
            </a:r>
            <a:r>
              <a:rPr lang="en-US" b="1" dirty="0" smtClean="0"/>
              <a:t>Agenda/Preview</a:t>
            </a:r>
            <a:r>
              <a:rPr lang="en-US" dirty="0" smtClean="0"/>
              <a:t> slide. This slide is ideal for </a:t>
            </a:r>
            <a:r>
              <a:rPr lang="en-US" i="1" dirty="0" smtClean="0"/>
              <a:t>setting the scene </a:t>
            </a:r>
            <a:r>
              <a:rPr lang="en-US" dirty="0" smtClean="0"/>
              <a:t>at the beginning of your presentation by providing a big picture overview of what you plan to cover. </a:t>
            </a:r>
          </a:p>
          <a:p>
            <a:pPr>
              <a:spcBef>
                <a:spcPts val="0"/>
              </a:spcBef>
              <a:spcAft>
                <a:spcPts val="0"/>
              </a:spcAft>
            </a:pPr>
            <a:endParaRPr lang="en-US" b="1" dirty="0" smtClean="0"/>
          </a:p>
          <a:p>
            <a:pPr>
              <a:spcBef>
                <a:spcPts val="0"/>
              </a:spcBef>
              <a:spcAft>
                <a:spcPts val="0"/>
              </a:spcAft>
            </a:pPr>
            <a:r>
              <a:rPr lang="en-US" b="1" dirty="0" smtClean="0"/>
              <a:t>To Change Titles in Shapes (i.e.: “Text here”):</a:t>
            </a:r>
          </a:p>
          <a:p>
            <a:pPr>
              <a:spcBef>
                <a:spcPts val="0"/>
              </a:spcBef>
              <a:spcAft>
                <a:spcPts val="0"/>
              </a:spcAft>
            </a:pPr>
            <a:r>
              <a:rPr lang="en-US" dirty="0" smtClean="0"/>
              <a:t>Select text. (Optional:</a:t>
            </a:r>
            <a:r>
              <a:rPr lang="en-US" baseline="0" dirty="0" smtClean="0"/>
              <a:t> </a:t>
            </a:r>
            <a:r>
              <a:rPr lang="en-US" dirty="0" smtClean="0"/>
              <a:t>Press </a:t>
            </a:r>
            <a:r>
              <a:rPr lang="en-US" i="1" dirty="0" smtClean="0"/>
              <a:t>Delete</a:t>
            </a:r>
            <a:r>
              <a:rPr lang="en-US" dirty="0" smtClean="0"/>
              <a:t>.) Begin typing desired text.</a:t>
            </a:r>
          </a:p>
          <a:p>
            <a:pPr>
              <a:spcBef>
                <a:spcPts val="0"/>
              </a:spcBef>
              <a:spcAft>
                <a:spcPts val="0"/>
              </a:spcAft>
            </a:pPr>
            <a:endParaRPr lang="en-US" dirty="0" smtClean="0"/>
          </a:p>
          <a:p>
            <a:pPr lvl="0">
              <a:spcBef>
                <a:spcPts val="0"/>
              </a:spcBef>
              <a:spcAft>
                <a:spcPts val="0"/>
              </a:spcAft>
            </a:pPr>
            <a:r>
              <a:rPr lang="en-US" b="1" dirty="0" smtClean="0">
                <a:solidFill>
                  <a:srgbClr val="000000"/>
                </a:solidFill>
              </a:rPr>
              <a:t>To Change Font Color/Size: </a:t>
            </a:r>
            <a:endParaRPr lang="en-US" dirty="0" smtClean="0">
              <a:solidFill>
                <a:srgbClr val="000000"/>
              </a:solidFill>
            </a:endParaRPr>
          </a:p>
          <a:p>
            <a:pPr lvl="0">
              <a:spcBef>
                <a:spcPts val="0"/>
              </a:spcBef>
              <a:spcAft>
                <a:spcPts val="0"/>
              </a:spcAft>
            </a:pPr>
            <a:r>
              <a:rPr lang="en-US" dirty="0" smtClean="0">
                <a:solidFill>
                  <a:srgbClr val="000000"/>
                </a:solidFill>
              </a:rPr>
              <a:t>Select text,</a:t>
            </a:r>
            <a:r>
              <a:rPr lang="en-US" baseline="0" dirty="0" smtClean="0">
                <a:solidFill>
                  <a:srgbClr val="000000"/>
                </a:solidFill>
              </a:rPr>
              <a:t> </a:t>
            </a:r>
            <a:r>
              <a:rPr lang="en-US" dirty="0" smtClean="0">
                <a:solidFill>
                  <a:srgbClr val="000000"/>
                </a:solidFill>
              </a:rPr>
              <a:t>right-click and adjust the font setting on the </a:t>
            </a:r>
            <a:r>
              <a:rPr lang="en-US" i="1" dirty="0" smtClean="0">
                <a:solidFill>
                  <a:srgbClr val="000000"/>
                </a:solidFill>
              </a:rPr>
              <a:t>Mini toolbar</a:t>
            </a:r>
            <a:r>
              <a:rPr lang="en-US" dirty="0" smtClean="0">
                <a:solidFill>
                  <a:srgbClr val="000000"/>
                </a:solidFill>
              </a:rPr>
              <a:t>.  Select desired attributes to change: font, size, boldness, color, etc.  Note: many of the same commands can also be accessed from the </a:t>
            </a:r>
            <a:r>
              <a:rPr lang="en-US" i="1" dirty="0" smtClean="0">
                <a:solidFill>
                  <a:srgbClr val="000000"/>
                </a:solidFill>
              </a:rPr>
              <a:t>Font</a:t>
            </a:r>
            <a:r>
              <a:rPr lang="en-US" dirty="0" smtClean="0">
                <a:solidFill>
                  <a:srgbClr val="000000"/>
                </a:solidFill>
              </a:rPr>
              <a:t> group of the </a:t>
            </a:r>
            <a:r>
              <a:rPr lang="en-US" i="1" dirty="0" smtClean="0">
                <a:solidFill>
                  <a:srgbClr val="000000"/>
                </a:solidFill>
              </a:rPr>
              <a:t>Home</a:t>
            </a:r>
            <a:r>
              <a:rPr lang="en-US" dirty="0" smtClean="0">
                <a:solidFill>
                  <a:srgbClr val="000000"/>
                </a:solidFill>
              </a:rPr>
              <a:t> tab.</a:t>
            </a:r>
          </a:p>
          <a:p>
            <a:pPr>
              <a:spcBef>
                <a:spcPts val="0"/>
              </a:spcBef>
              <a:spcAft>
                <a:spcPts val="0"/>
              </a:spcAft>
            </a:pPr>
            <a:endParaRPr lang="en-US" b="1" dirty="0" smtClean="0"/>
          </a:p>
          <a:p>
            <a:pPr>
              <a:spcBef>
                <a:spcPts val="0"/>
              </a:spcBef>
              <a:spcAft>
                <a:spcPts val="0"/>
              </a:spcAft>
            </a:pPr>
            <a:r>
              <a:rPr lang="en-US" b="1" dirty="0" smtClean="0"/>
              <a:t>To Change a Shape’s Fill Color:</a:t>
            </a:r>
          </a:p>
          <a:p>
            <a:pPr marL="0" marR="0" indent="0" algn="l" defTabSz="914400" rtl="0" eaLnBrk="1" fontAlgn="base" latinLnBrk="0" hangingPunct="1">
              <a:spcBef>
                <a:spcPts val="0"/>
              </a:spcBef>
              <a:spcAft>
                <a:spcPts val="0"/>
              </a:spcAft>
              <a:buClrTx/>
              <a:buSzTx/>
              <a:buFontTx/>
              <a:buNone/>
              <a:tabLst/>
              <a:defRPr/>
            </a:pPr>
            <a:r>
              <a:rPr lang="en-US" dirty="0" smtClean="0"/>
              <a:t>Select the desired object by clicking once</a:t>
            </a:r>
            <a:r>
              <a:rPr lang="en-US" baseline="0" dirty="0" smtClean="0"/>
              <a:t> on its edge. O</a:t>
            </a:r>
            <a:r>
              <a:rPr lang="en-US" dirty="0" smtClean="0"/>
              <a:t>n the </a:t>
            </a:r>
            <a:r>
              <a:rPr lang="en-US" i="1" dirty="0" smtClean="0"/>
              <a:t>Home</a:t>
            </a:r>
            <a:r>
              <a:rPr lang="en-US" dirty="0" smtClean="0"/>
              <a:t> tab, click the </a:t>
            </a:r>
            <a:r>
              <a:rPr lang="en-US" i="1" dirty="0" smtClean="0"/>
              <a:t>Shape Fill </a:t>
            </a:r>
            <a:r>
              <a:rPr lang="en-US" dirty="0" smtClean="0"/>
              <a:t>button within the </a:t>
            </a:r>
            <a:r>
              <a:rPr lang="en-US" i="1" dirty="0" smtClean="0"/>
              <a:t>Drawing</a:t>
            </a:r>
            <a:r>
              <a:rPr lang="en-US" dirty="0" smtClean="0"/>
              <a:t> group to select a theme color from the Symantec color palette. </a:t>
            </a:r>
          </a:p>
          <a:p>
            <a:pPr marL="0" marR="0" indent="0" algn="l" defTabSz="914400" rtl="0" eaLnBrk="1" fontAlgn="base" latinLnBrk="0" hangingPunct="1">
              <a:spcBef>
                <a:spcPts val="0"/>
              </a:spcBef>
              <a:spcAft>
                <a:spcPts val="0"/>
              </a:spcAft>
              <a:buClrTx/>
              <a:buSzTx/>
              <a:buFontTx/>
              <a:buNone/>
              <a:tabLst/>
              <a:defRPr/>
            </a:pPr>
            <a:endParaRPr lang="en-US" dirty="0" smtClean="0"/>
          </a:p>
          <a:p>
            <a:pPr>
              <a:spcBef>
                <a:spcPts val="0"/>
              </a:spcBef>
              <a:spcAft>
                <a:spcPts val="0"/>
              </a:spcAft>
            </a:pPr>
            <a:endParaRPr lang="en-US" dirty="0" smtClean="0"/>
          </a:p>
          <a:p>
            <a:pPr>
              <a:spcBef>
                <a:spcPts val="0"/>
              </a:spcBef>
              <a:spcAft>
                <a:spcPts val="0"/>
              </a:spcAft>
            </a:pPr>
            <a:r>
              <a:rPr lang="en-US" b="1" dirty="0" smtClean="0"/>
              <a:t>To Delete a Shape:</a:t>
            </a:r>
          </a:p>
          <a:p>
            <a:pPr>
              <a:spcBef>
                <a:spcPts val="0"/>
              </a:spcBef>
              <a:spcAft>
                <a:spcPts val="0"/>
              </a:spcAft>
            </a:pPr>
            <a:r>
              <a:rPr lang="en-US" dirty="0" smtClean="0"/>
              <a:t>Select the desired object by clicking once</a:t>
            </a:r>
            <a:r>
              <a:rPr lang="en-US" baseline="0" dirty="0" smtClean="0"/>
              <a:t> on its edge. </a:t>
            </a:r>
            <a:r>
              <a:rPr lang="en-US" dirty="0" smtClean="0"/>
              <a:t>Press the </a:t>
            </a:r>
            <a:r>
              <a:rPr lang="en-US" i="1" dirty="0" smtClean="0"/>
              <a:t>Delete</a:t>
            </a:r>
            <a:r>
              <a:rPr lang="en-US" dirty="0" smtClean="0"/>
              <a:t> key</a:t>
            </a:r>
            <a:r>
              <a:rPr lang="en-US" baseline="0" dirty="0" smtClean="0"/>
              <a:t> on your keyboard.</a:t>
            </a:r>
            <a:endParaRPr lang="en-US" dirty="0" smtClean="0"/>
          </a:p>
          <a:p>
            <a:pPr>
              <a:spcBef>
                <a:spcPts val="0"/>
              </a:spcBef>
              <a:spcAft>
                <a:spcPts val="0"/>
              </a:spcAft>
            </a:pPr>
            <a:endParaRPr lang="en-US" dirty="0" smtClean="0"/>
          </a:p>
          <a:p>
            <a:pPr>
              <a:spcBef>
                <a:spcPts val="0"/>
              </a:spcBef>
              <a:spcAft>
                <a:spcPts val="0"/>
              </a:spcAft>
            </a:pPr>
            <a:r>
              <a:rPr lang="en-US" b="1" dirty="0" smtClean="0"/>
              <a:t>To Copy a Text Box or Shape:</a:t>
            </a:r>
          </a:p>
          <a:p>
            <a:pPr marL="0" marR="0" indent="0" algn="l" defTabSz="914400" rtl="0" eaLnBrk="0" fontAlgn="base" latinLnBrk="0" hangingPunct="0">
              <a:spcBef>
                <a:spcPts val="0"/>
              </a:spcBef>
              <a:spcAft>
                <a:spcPts val="0"/>
              </a:spcAft>
              <a:buClrTx/>
              <a:buSzTx/>
              <a:buFontTx/>
              <a:buNone/>
              <a:tabLst/>
              <a:defRPr/>
            </a:pPr>
            <a:r>
              <a:rPr lang="en-US" kern="1200" dirty="0" smtClean="0">
                <a:solidFill>
                  <a:schemeClr val="tx1"/>
                </a:solidFill>
              </a:rPr>
              <a:t>Select the text box or shape.</a:t>
            </a:r>
            <a:r>
              <a:rPr lang="en-US" kern="1200" baseline="0" dirty="0" smtClean="0">
                <a:solidFill>
                  <a:schemeClr val="tx1"/>
                </a:solidFill>
              </a:rPr>
              <a:t> </a:t>
            </a:r>
            <a:r>
              <a:rPr lang="en-US" kern="1200" dirty="0" smtClean="0">
                <a:solidFill>
                  <a:schemeClr val="tx1"/>
                </a:solidFill>
              </a:rPr>
              <a:t>Note: Make sure to select the entire object, not just the text, by clicking the edge of the text box or shape.</a:t>
            </a:r>
          </a:p>
          <a:p>
            <a:pPr>
              <a:spcBef>
                <a:spcPts val="0"/>
              </a:spcBef>
              <a:spcAft>
                <a:spcPts val="0"/>
              </a:spcAft>
            </a:pPr>
            <a:r>
              <a:rPr lang="en-US" dirty="0" smtClean="0"/>
              <a:t>Type </a:t>
            </a:r>
            <a:r>
              <a:rPr lang="en-US" i="1" dirty="0" smtClean="0"/>
              <a:t>Ctrl C </a:t>
            </a:r>
            <a:r>
              <a:rPr lang="en-US" dirty="0" smtClean="0"/>
              <a:t>(copy), click outside object, then type </a:t>
            </a:r>
            <a:r>
              <a:rPr lang="en-US" i="1" dirty="0" smtClean="0"/>
              <a:t>Ctrl V</a:t>
            </a:r>
            <a:r>
              <a:rPr lang="en-US" dirty="0" smtClean="0"/>
              <a:t> (paste) to place the object. Click and drag the pasted object to desired location.</a:t>
            </a:r>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The easiest way to use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is to install it as a Node program. To do so, simply run the following command in your terminal </a:t>
            </a:r>
            <a:r>
              <a:rPr lang="en-US" sz="1200" kern="1200" dirty="0" err="1" smtClean="0">
                <a:solidFill>
                  <a:schemeClr val="tx1"/>
                </a:solidFill>
                <a:effectLst/>
                <a:latin typeface="+mn-lt"/>
                <a:ea typeface="+mn-ea"/>
                <a:cs typeface="+mn-cs"/>
              </a:rPr>
              <a:t>npm</a:t>
            </a:r>
            <a:r>
              <a:rPr lang="en-US" sz="1200" kern="1200" dirty="0" smtClean="0">
                <a:solidFill>
                  <a:schemeClr val="tx1"/>
                </a:solidFill>
                <a:effectLst/>
                <a:latin typeface="+mn-lt"/>
                <a:ea typeface="+mn-ea"/>
                <a:cs typeface="+mn-cs"/>
              </a:rPr>
              <a:t> install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–g</a:t>
            </a:r>
          </a:p>
          <a:p>
            <a:pPr marL="228600" indent="-228600">
              <a:buAutoNum type="arabicPeriod"/>
            </a:pPr>
            <a:r>
              <a:rPr lang="en-US" sz="1200" kern="1200" dirty="0" smtClean="0">
                <a:solidFill>
                  <a:schemeClr val="tx1"/>
                </a:solidFill>
                <a:effectLst/>
                <a:latin typeface="+mn-lt"/>
                <a:ea typeface="+mn-ea"/>
                <a:cs typeface="+mn-cs"/>
              </a:rPr>
              <a:t>After you've done that you should be able to use the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program. The simplest use case  would be </a:t>
            </a:r>
            <a:r>
              <a:rPr lang="en-US" sz="1200" kern="1200" dirty="0" err="1" smtClean="0">
                <a:solidFill>
                  <a:schemeClr val="tx1"/>
                </a:solidFill>
                <a:effectLst/>
                <a:latin typeface="+mn-lt"/>
                <a:ea typeface="+mn-ea"/>
                <a:cs typeface="+mn-cs"/>
              </a:rPr>
              <a:t>linting</a:t>
            </a:r>
            <a:r>
              <a:rPr lang="en-US" sz="1200" kern="1200" dirty="0" smtClean="0">
                <a:solidFill>
                  <a:schemeClr val="tx1"/>
                </a:solidFill>
                <a:effectLst/>
                <a:latin typeface="+mn-lt"/>
                <a:ea typeface="+mn-ea"/>
                <a:cs typeface="+mn-cs"/>
              </a:rPr>
              <a:t> a single file or all JavaScript files in a directory.</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48776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comes with a default set of warnings but it was designed to be very configurable. You have three methods to configure your copy of </a:t>
            </a:r>
            <a:r>
              <a:rPr lang="en-US" sz="1200" kern="1200" dirty="0" err="1" smtClean="0">
                <a:solidFill>
                  <a:schemeClr val="tx1"/>
                </a:solidFill>
                <a:effectLst/>
                <a:latin typeface="+mn-lt"/>
                <a:ea typeface="+mn-ea"/>
                <a:cs typeface="+mn-cs"/>
              </a:rPr>
              <a:t>JSHint</a:t>
            </a:r>
            <a:endParaRPr lang="en-US" sz="1200" kern="1200" dirty="0" smtClean="0">
              <a:solidFill>
                <a:schemeClr val="tx1"/>
              </a:solidFill>
              <a:effectLst/>
              <a:latin typeface="+mn-lt"/>
              <a:ea typeface="+mn-ea"/>
              <a:cs typeface="+mn-cs"/>
            </a:endParaRPr>
          </a:p>
          <a:p>
            <a:pPr marL="228600" indent="-228600">
              <a:buAutoNum type="arabicParenR"/>
            </a:pP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undefined.js –</a:t>
            </a:r>
            <a:r>
              <a:rPr lang="en-US" sz="1200" kern="1200" baseline="0" dirty="0" err="1" smtClean="0">
                <a:solidFill>
                  <a:schemeClr val="tx1"/>
                </a:solidFill>
                <a:effectLst/>
                <a:latin typeface="+mn-lt"/>
                <a:ea typeface="+mn-ea"/>
                <a:cs typeface="+mn-cs"/>
              </a:rPr>
              <a:t>config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jshintrc</a:t>
            </a:r>
            <a:endParaRPr lang="en-US" sz="1200" kern="1200" baseline="0" dirty="0" smtClean="0">
              <a:solidFill>
                <a:schemeClr val="tx1"/>
              </a:solidFill>
              <a:effectLst/>
              <a:latin typeface="+mn-lt"/>
              <a:ea typeface="+mn-ea"/>
              <a:cs typeface="+mn-cs"/>
            </a:endParaRPr>
          </a:p>
          <a:p>
            <a:pPr marL="228600" marR="0" indent="-228600" algn="l" defTabSz="914400" rtl="0" eaLnBrk="0" fontAlgn="base" latinLnBrk="0" hangingPunct="0">
              <a:lnSpc>
                <a:spcPct val="90000"/>
              </a:lnSpc>
              <a:spcBef>
                <a:spcPct val="20000"/>
              </a:spcBef>
              <a:spcAft>
                <a:spcPct val="20000"/>
              </a:spcAft>
              <a:buClrTx/>
              <a:buSzTx/>
              <a:buFontTx/>
              <a:buAutoNum type="arabicParenR"/>
              <a:tabLst/>
              <a:defRPr/>
            </a:pPr>
            <a:r>
              <a:rPr lang="en-US" sz="1200" kern="1200" dirty="0" smtClean="0">
                <a:solidFill>
                  <a:schemeClr val="tx1"/>
                </a:solidFill>
                <a:effectLst/>
                <a:latin typeface="+mn-lt"/>
                <a:ea typeface="+mn-ea"/>
                <a:cs typeface="+mn-cs"/>
              </a:rPr>
              <a:t>The third method is recommended, using .</a:t>
            </a:r>
            <a:r>
              <a:rPr lang="en-US" sz="1200" kern="1200" dirty="0" err="1" smtClean="0">
                <a:solidFill>
                  <a:schemeClr val="tx1"/>
                </a:solidFill>
                <a:effectLst/>
                <a:latin typeface="+mn-lt"/>
                <a:ea typeface="+mn-ea"/>
                <a:cs typeface="+mn-cs"/>
              </a:rPr>
              <a:t>jshintrc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will start looking for this file in the same folder as the files to be </a:t>
            </a:r>
            <a:r>
              <a:rPr lang="en-US" sz="1200" kern="1200" dirty="0" err="1" smtClean="0">
                <a:solidFill>
                  <a:schemeClr val="tx1"/>
                </a:solidFill>
                <a:effectLst/>
                <a:latin typeface="+mn-lt"/>
                <a:ea typeface="+mn-ea"/>
                <a:cs typeface="+mn-cs"/>
              </a:rPr>
              <a:t>linted</a:t>
            </a:r>
            <a:r>
              <a:rPr lang="en-US" sz="1200" kern="1200" dirty="0" smtClean="0">
                <a:solidFill>
                  <a:schemeClr val="tx1"/>
                </a:solidFill>
                <a:effectLst/>
                <a:latin typeface="+mn-lt"/>
                <a:ea typeface="+mn-ea"/>
                <a:cs typeface="+mn-cs"/>
              </a:rPr>
              <a:t>. If not found, it will move one level up the directory tree all the way up to the file system root. You can make use of this character, place your file into the project root directory and, as long as you run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from anywhere within your project directory tree, the same configuration file will be used.</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376960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In addition to using configuration files you can configure </a:t>
            </a:r>
            <a:r>
              <a:rPr lang="en-US" dirty="0" err="1" smtClean="0"/>
              <a:t>JSHint</a:t>
            </a:r>
            <a:r>
              <a:rPr lang="en-US" dirty="0" smtClean="0"/>
              <a:t> from within your files using special comments. These comments start either with </a:t>
            </a:r>
            <a:r>
              <a:rPr lang="en-US" dirty="0" err="1" smtClean="0"/>
              <a:t>jshint</a:t>
            </a:r>
            <a:r>
              <a:rPr lang="en-US" dirty="0" smtClean="0"/>
              <a:t> or global and are followed by a comma-separated list of values.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9</a:t>
            </a:fld>
            <a:endParaRPr lang="en-US" dirty="0"/>
          </a:p>
        </p:txBody>
      </p:sp>
    </p:spTree>
    <p:extLst>
      <p:ext uri="{BB962C8B-B14F-4D97-AF65-F5344CB8AC3E}">
        <p14:creationId xmlns:p14="http://schemas.microsoft.com/office/powerpoint/2010/main" val="81472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Here's a list of configuration directives supported by </a:t>
            </a:r>
            <a:r>
              <a:rPr lang="en-US" dirty="0" err="1" smtClean="0"/>
              <a:t>JSHint</a:t>
            </a:r>
            <a:r>
              <a:rPr lang="en-US" dirty="0" smtClean="0"/>
              <a:t>.</a:t>
            </a:r>
          </a:p>
          <a:p>
            <a:endParaRPr lang="en-US" dirty="0" smtClean="0"/>
          </a:p>
          <a:p>
            <a:r>
              <a:rPr lang="en-US" dirty="0" smtClean="0"/>
              <a:t>You can also blacklist certain global variables to make sure they are not used anywhere in the current file.</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extLst>
      <p:ext uri="{BB962C8B-B14F-4D97-AF65-F5344CB8AC3E}">
        <p14:creationId xmlns:p14="http://schemas.microsoft.com/office/powerpoint/2010/main" val="143345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solidFill>
                  <a:srgbClr val="00B050"/>
                </a:solidFill>
              </a:rPr>
              <a:t>Enforcing Options</a:t>
            </a:r>
            <a:r>
              <a:rPr lang="en-US" b="1" baseline="0" dirty="0" smtClean="0">
                <a:solidFill>
                  <a:srgbClr val="00B050"/>
                </a:solidFill>
              </a:rPr>
              <a:t> </a:t>
            </a:r>
            <a:r>
              <a:rPr lang="en-US" baseline="0" dirty="0" smtClean="0"/>
              <a:t>:</a:t>
            </a:r>
            <a:r>
              <a:rPr lang="en-US" dirty="0" smtClean="0"/>
              <a:t>When set to true, these options will make </a:t>
            </a:r>
            <a:r>
              <a:rPr lang="en-US" dirty="0" err="1" smtClean="0"/>
              <a:t>JSHint</a:t>
            </a:r>
            <a:r>
              <a:rPr lang="en-US" dirty="0" smtClean="0"/>
              <a:t> produce more warnings about your code.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t>Relaxing Options</a:t>
            </a:r>
            <a:r>
              <a:rPr lang="en-US" dirty="0" smtClean="0"/>
              <a:t>: When set to true, these options will make </a:t>
            </a:r>
            <a:r>
              <a:rPr lang="en-US" dirty="0" err="1" smtClean="0"/>
              <a:t>JSHint</a:t>
            </a:r>
            <a:r>
              <a:rPr lang="en-US" dirty="0" smtClean="0"/>
              <a:t> produce fewer warnings about your code.</a:t>
            </a:r>
          </a:p>
          <a:p>
            <a:r>
              <a:rPr lang="en-US" b="1" dirty="0" smtClean="0"/>
              <a:t>Environments</a:t>
            </a:r>
            <a:r>
              <a:rPr lang="en-US" dirty="0" smtClean="0"/>
              <a:t>:  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extLst>
      <p:ext uri="{BB962C8B-B14F-4D97-AF65-F5344CB8AC3E}">
        <p14:creationId xmlns:p14="http://schemas.microsoft.com/office/powerpoint/2010/main" val="3752541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cid:image003.png@01D037D6.802EBCA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shint.com/" TargetMode="External"/><Relationship Id="rId2" Type="http://schemas.openxmlformats.org/officeDocument/2006/relationships/hyperlink" Target="https://github.com/jshint/jshint" TargetMode="External"/><Relationship Id="rId1" Type="http://schemas.openxmlformats.org/officeDocument/2006/relationships/slideLayout" Target="../slideLayouts/slideLayout2.xml"/><Relationship Id="rId5" Type="http://schemas.openxmlformats.org/officeDocument/2006/relationships/hyperlink" Target="https://symweb.rmnus.sen.symantec.com/BnR/Appliance/Engineering/DocumentsTechnologyTrack/JSHint.docx" TargetMode="External"/><Relationship Id="rId4" Type="http://schemas.openxmlformats.org/officeDocument/2006/relationships/hyperlink" Target="http://www.jshint.com/op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2590800"/>
            <a:ext cx="7772400" cy="914400"/>
          </a:xfrm>
        </p:spPr>
        <p:txBody>
          <a:bodyPr/>
          <a:lstStyle/>
          <a:p>
            <a:r>
              <a:rPr lang="en-US" dirty="0" err="1" smtClean="0"/>
              <a:t>JSHint</a:t>
            </a:r>
            <a:r>
              <a:rPr lang="en-US" dirty="0"/>
              <a:t> </a:t>
            </a:r>
            <a:r>
              <a:rPr lang="en-US" dirty="0" smtClean="0"/>
              <a:t>- A </a:t>
            </a:r>
            <a:r>
              <a:rPr lang="en-US" dirty="0" err="1" smtClean="0"/>
              <a:t>Javascript</a:t>
            </a:r>
            <a:r>
              <a:rPr lang="en-US" dirty="0" smtClean="0"/>
              <a:t> static Analysis Tool</a:t>
            </a:r>
            <a:endParaRPr lang="en-US" dirty="0"/>
          </a:p>
        </p:txBody>
      </p:sp>
      <p:sp>
        <p:nvSpPr>
          <p:cNvPr id="4" name="Subtitle 3"/>
          <p:cNvSpPr>
            <a:spLocks noGrp="1"/>
          </p:cNvSpPr>
          <p:nvPr>
            <p:ph type="subTitle" idx="1"/>
          </p:nvPr>
        </p:nvSpPr>
        <p:spPr/>
        <p:txBody>
          <a:bodyPr/>
          <a:lstStyle/>
          <a:p>
            <a:r>
              <a:rPr lang="en-US" dirty="0" smtClean="0"/>
              <a:t>Guangwei(Joe) Qiao</a:t>
            </a:r>
            <a:endParaRPr lang="en-US" dirty="0"/>
          </a:p>
        </p:txBody>
      </p:sp>
      <p:sp>
        <p:nvSpPr>
          <p:cNvPr id="5" name="Text Placeholder 4"/>
          <p:cNvSpPr>
            <a:spLocks noGrp="1"/>
          </p:cNvSpPr>
          <p:nvPr>
            <p:ph type="body" sz="quarter" idx="10"/>
          </p:nvPr>
        </p:nvSpPr>
        <p:spPr/>
        <p:txBody>
          <a:bodyPr/>
          <a:lstStyle/>
          <a:p>
            <a:r>
              <a:rPr lang="en-US" dirty="0" smtClean="0"/>
              <a:t>Software Engineer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smtClean="0"/>
              <a:t>JSHint</a:t>
            </a:r>
            <a:r>
              <a:rPr lang="en-US" dirty="0" smtClean="0"/>
              <a:t> Directives</a:t>
            </a:r>
            <a:endParaRPr lang="en-US" dirty="0"/>
          </a:p>
        </p:txBody>
      </p:sp>
      <p:sp>
        <p:nvSpPr>
          <p:cNvPr id="3" name="Content Placeholder 2"/>
          <p:cNvSpPr>
            <a:spLocks noGrp="1"/>
          </p:cNvSpPr>
          <p:nvPr>
            <p:ph idx="1"/>
          </p:nvPr>
        </p:nvSpPr>
        <p:spPr>
          <a:xfrm>
            <a:off x="381000" y="685800"/>
            <a:ext cx="8382000" cy="5486400"/>
          </a:xfrm>
        </p:spPr>
        <p:txBody>
          <a:bodyPr>
            <a:normAutofit fontScale="92500" lnSpcReduction="10000"/>
          </a:bodyPr>
          <a:lstStyle/>
          <a:p>
            <a:r>
              <a:rPr lang="en-US" b="1" dirty="0" err="1" smtClean="0"/>
              <a:t>Jshint</a:t>
            </a:r>
            <a:r>
              <a:rPr lang="en-US" b="1" dirty="0" smtClean="0"/>
              <a:t> - </a:t>
            </a:r>
            <a:r>
              <a:rPr lang="en-US" dirty="0" smtClean="0"/>
              <a:t>A </a:t>
            </a:r>
            <a:r>
              <a:rPr lang="en-US" dirty="0"/>
              <a:t>directive for setting </a:t>
            </a:r>
            <a:r>
              <a:rPr lang="en-US" dirty="0" err="1"/>
              <a:t>JSHint</a:t>
            </a:r>
            <a:r>
              <a:rPr lang="en-US" dirty="0"/>
              <a:t>-compatible </a:t>
            </a:r>
            <a:r>
              <a:rPr lang="en-US" dirty="0" err="1"/>
              <a:t>JSLint</a:t>
            </a:r>
            <a:r>
              <a:rPr lang="en-US" dirty="0"/>
              <a:t> options.</a:t>
            </a:r>
          </a:p>
          <a:p>
            <a:pPr marL="0" indent="0">
              <a:buNone/>
            </a:pPr>
            <a:r>
              <a:rPr lang="en-US" sz="2000" dirty="0" smtClean="0"/>
              <a:t>     </a:t>
            </a:r>
            <a:r>
              <a:rPr lang="en-US" sz="2000" dirty="0" smtClean="0">
                <a:solidFill>
                  <a:srgbClr val="00B050"/>
                </a:solidFill>
              </a:rPr>
              <a:t>/* </a:t>
            </a:r>
            <a:r>
              <a:rPr lang="en-US" sz="2000" dirty="0" err="1">
                <a:solidFill>
                  <a:srgbClr val="00B050"/>
                </a:solidFill>
              </a:rPr>
              <a:t>jslint</a:t>
            </a:r>
            <a:r>
              <a:rPr lang="en-US" sz="2000" dirty="0">
                <a:solidFill>
                  <a:srgbClr val="00B050"/>
                </a:solidFill>
              </a:rPr>
              <a:t> </a:t>
            </a:r>
            <a:r>
              <a:rPr lang="en-US" sz="2000" dirty="0" err="1">
                <a:solidFill>
                  <a:srgbClr val="00B050"/>
                </a:solidFill>
              </a:rPr>
              <a:t>vars</a:t>
            </a:r>
            <a:r>
              <a:rPr lang="en-US" sz="2000" dirty="0">
                <a:solidFill>
                  <a:srgbClr val="00B050"/>
                </a:solidFill>
              </a:rPr>
              <a:t>: true </a:t>
            </a:r>
            <a:r>
              <a:rPr lang="en-US" sz="2000" dirty="0" smtClean="0">
                <a:solidFill>
                  <a:srgbClr val="00B050"/>
                </a:solidFill>
              </a:rPr>
              <a:t>*/</a:t>
            </a:r>
          </a:p>
          <a:p>
            <a:r>
              <a:rPr lang="en-US" b="1" dirty="0">
                <a:solidFill>
                  <a:schemeClr val="tx1"/>
                </a:solidFill>
              </a:rPr>
              <a:t>g</a:t>
            </a:r>
            <a:r>
              <a:rPr lang="en-US" b="1" dirty="0" smtClean="0">
                <a:solidFill>
                  <a:schemeClr val="tx1"/>
                </a:solidFill>
              </a:rPr>
              <a:t>lobal</a:t>
            </a:r>
            <a:r>
              <a:rPr lang="en-US" b="1" dirty="0" smtClean="0">
                <a:solidFill>
                  <a:srgbClr val="00B050"/>
                </a:solidFill>
              </a:rPr>
              <a:t> - </a:t>
            </a:r>
            <a:r>
              <a:rPr lang="en-US" dirty="0" smtClean="0"/>
              <a:t>A </a:t>
            </a:r>
            <a:r>
              <a:rPr lang="en-US" dirty="0"/>
              <a:t>directive for telling </a:t>
            </a:r>
            <a:r>
              <a:rPr lang="en-US" dirty="0" err="1"/>
              <a:t>JSHint</a:t>
            </a:r>
            <a:r>
              <a:rPr lang="en-US" dirty="0"/>
              <a:t> about global variables that are defined elsewhere. If value is false (default), </a:t>
            </a:r>
            <a:r>
              <a:rPr lang="en-US" dirty="0" err="1"/>
              <a:t>JSHint</a:t>
            </a:r>
            <a:r>
              <a:rPr lang="en-US" dirty="0"/>
              <a:t> will consider that variable as </a:t>
            </a:r>
            <a:r>
              <a:rPr lang="en-US" dirty="0" smtClean="0"/>
              <a:t>read-only</a:t>
            </a:r>
          </a:p>
          <a:p>
            <a:pPr marL="0" indent="0">
              <a:buNone/>
            </a:pPr>
            <a:r>
              <a:rPr lang="en-US" sz="2000" b="1" dirty="0" smtClean="0">
                <a:solidFill>
                  <a:schemeClr val="tx1"/>
                </a:solidFill>
              </a:rPr>
              <a:t>    </a:t>
            </a:r>
            <a:r>
              <a:rPr lang="en-US" sz="2000" dirty="0">
                <a:solidFill>
                  <a:srgbClr val="00B050"/>
                </a:solidFill>
              </a:rPr>
              <a:t>/* global MY_LIB: false </a:t>
            </a:r>
            <a:r>
              <a:rPr lang="en-US" sz="2000" dirty="0" smtClean="0">
                <a:solidFill>
                  <a:srgbClr val="00B050"/>
                </a:solidFill>
              </a:rPr>
              <a:t>*/</a:t>
            </a:r>
          </a:p>
          <a:p>
            <a:pPr marL="0" indent="0">
              <a:buNone/>
            </a:pPr>
            <a:r>
              <a:rPr lang="en-US" sz="2000" dirty="0">
                <a:solidFill>
                  <a:srgbClr val="00B050"/>
                </a:solidFill>
              </a:rPr>
              <a:t> </a:t>
            </a:r>
            <a:r>
              <a:rPr lang="en-US" sz="2000" dirty="0" smtClean="0">
                <a:solidFill>
                  <a:srgbClr val="00B050"/>
                </a:solidFill>
              </a:rPr>
              <a:t>   </a:t>
            </a:r>
            <a:r>
              <a:rPr lang="en-US" sz="2000" dirty="0">
                <a:solidFill>
                  <a:srgbClr val="00B050"/>
                </a:solidFill>
              </a:rPr>
              <a:t>/* global -BAD_LIB </a:t>
            </a:r>
            <a:r>
              <a:rPr lang="en-US" sz="2000" dirty="0" smtClean="0">
                <a:solidFill>
                  <a:srgbClr val="00B050"/>
                </a:solidFill>
              </a:rPr>
              <a:t>*/        --</a:t>
            </a:r>
            <a:r>
              <a:rPr lang="en-US" sz="2000" dirty="0"/>
              <a:t>blacklist certain global variables </a:t>
            </a:r>
            <a:endParaRPr lang="en-US" sz="2000" dirty="0" smtClean="0">
              <a:solidFill>
                <a:srgbClr val="00B050"/>
              </a:solidFill>
            </a:endParaRPr>
          </a:p>
          <a:p>
            <a:r>
              <a:rPr lang="en-US" b="1" dirty="0" smtClean="0"/>
              <a:t>Exported - </a:t>
            </a:r>
            <a:r>
              <a:rPr lang="en-US" dirty="0"/>
              <a:t>A directive for telling </a:t>
            </a:r>
            <a:r>
              <a:rPr lang="en-US" dirty="0" err="1"/>
              <a:t>JSHint</a:t>
            </a:r>
            <a:r>
              <a:rPr lang="en-US" dirty="0"/>
              <a:t> about global variables that are defined in the current file but used elsewhere</a:t>
            </a:r>
            <a:r>
              <a:rPr lang="en-US" dirty="0" smtClean="0"/>
              <a:t>.</a:t>
            </a:r>
          </a:p>
          <a:p>
            <a:pPr marL="0" indent="0">
              <a:buNone/>
            </a:pPr>
            <a:r>
              <a:rPr lang="en-US" dirty="0" smtClean="0"/>
              <a:t>    </a:t>
            </a:r>
            <a:r>
              <a:rPr lang="en-US" sz="2000" dirty="0" smtClean="0">
                <a:solidFill>
                  <a:srgbClr val="00B050"/>
                </a:solidFill>
              </a:rPr>
              <a:t>/* </a:t>
            </a:r>
            <a:r>
              <a:rPr lang="en-US" sz="2000" dirty="0">
                <a:solidFill>
                  <a:srgbClr val="00B050"/>
                </a:solidFill>
              </a:rPr>
              <a:t>exported EXPORTED_LIB </a:t>
            </a:r>
            <a:r>
              <a:rPr lang="en-US" sz="2000" dirty="0" smtClean="0">
                <a:solidFill>
                  <a:srgbClr val="00B050"/>
                </a:solidFill>
              </a:rPr>
              <a:t>*/</a:t>
            </a:r>
          </a:p>
          <a:p>
            <a:r>
              <a:rPr lang="en-US" b="1" dirty="0" smtClean="0"/>
              <a:t>Ignore - </a:t>
            </a:r>
            <a:r>
              <a:rPr lang="en-US" dirty="0"/>
              <a:t>A directive for telling </a:t>
            </a:r>
            <a:r>
              <a:rPr lang="en-US" dirty="0" err="1"/>
              <a:t>JSHint</a:t>
            </a:r>
            <a:r>
              <a:rPr lang="en-US" dirty="0"/>
              <a:t> to ignore a block of code</a:t>
            </a:r>
            <a:r>
              <a:rPr lang="en-US" dirty="0" smtClean="0"/>
              <a:t>.</a:t>
            </a:r>
          </a:p>
          <a:p>
            <a:pPr marL="0" indent="0">
              <a:buNone/>
            </a:pPr>
            <a:r>
              <a:rPr lang="en-US" sz="2200" b="1" dirty="0">
                <a:solidFill>
                  <a:srgbClr val="00B050"/>
                </a:solidFill>
              </a:rPr>
              <a:t> </a:t>
            </a:r>
            <a:r>
              <a:rPr lang="en-US" sz="2200" b="1" dirty="0" smtClean="0">
                <a:solidFill>
                  <a:srgbClr val="00B050"/>
                </a:solidFill>
              </a:rPr>
              <a:t>   </a:t>
            </a:r>
            <a:r>
              <a:rPr lang="en-US" sz="2200" dirty="0">
                <a:solidFill>
                  <a:srgbClr val="00B050"/>
                </a:solidFill>
              </a:rPr>
              <a:t>/* </a:t>
            </a:r>
            <a:r>
              <a:rPr lang="en-US" sz="2200" dirty="0" err="1">
                <a:solidFill>
                  <a:srgbClr val="00B050"/>
                </a:solidFill>
              </a:rPr>
              <a:t>jshint</a:t>
            </a:r>
            <a:r>
              <a:rPr lang="en-US" sz="2200" dirty="0">
                <a:solidFill>
                  <a:srgbClr val="00B050"/>
                </a:solidFill>
              </a:rPr>
              <a:t> </a:t>
            </a:r>
            <a:r>
              <a:rPr lang="en-US" sz="2200" dirty="0" err="1">
                <a:solidFill>
                  <a:srgbClr val="00B050"/>
                </a:solidFill>
              </a:rPr>
              <a:t>ignore:start</a:t>
            </a:r>
            <a:r>
              <a:rPr lang="en-US" sz="2200" dirty="0">
                <a:solidFill>
                  <a:srgbClr val="00B050"/>
                </a:solidFill>
              </a:rPr>
              <a:t> */ </a:t>
            </a:r>
            <a:endParaRPr lang="en-US" sz="2200" dirty="0" smtClean="0">
              <a:solidFill>
                <a:srgbClr val="00B050"/>
              </a:solidFill>
            </a:endParaRPr>
          </a:p>
          <a:p>
            <a:pPr marL="0" indent="0">
              <a:buNone/>
            </a:pPr>
            <a:r>
              <a:rPr lang="en-US" sz="2200" dirty="0">
                <a:solidFill>
                  <a:srgbClr val="00B050"/>
                </a:solidFill>
              </a:rPr>
              <a:t> </a:t>
            </a:r>
            <a:r>
              <a:rPr lang="en-US" sz="2200" dirty="0" smtClean="0">
                <a:solidFill>
                  <a:srgbClr val="00B050"/>
                </a:solidFill>
              </a:rPr>
              <a:t>   // </a:t>
            </a:r>
            <a:r>
              <a:rPr lang="en-US" sz="2200" dirty="0">
                <a:solidFill>
                  <a:srgbClr val="00B050"/>
                </a:solidFill>
              </a:rPr>
              <a:t>Code here will be ignored by </a:t>
            </a:r>
            <a:r>
              <a:rPr lang="en-US" sz="2200" dirty="0" err="1">
                <a:solidFill>
                  <a:srgbClr val="00B050"/>
                </a:solidFill>
              </a:rPr>
              <a:t>JSHint</a:t>
            </a:r>
            <a:r>
              <a:rPr lang="en-US" sz="2200" dirty="0" smtClean="0">
                <a:solidFill>
                  <a:srgbClr val="00B050"/>
                </a:solidFill>
              </a:rPr>
              <a:t>.</a:t>
            </a:r>
          </a:p>
          <a:p>
            <a:pPr marL="0" indent="0">
              <a:buNone/>
            </a:pPr>
            <a:r>
              <a:rPr lang="en-US" sz="2200" dirty="0">
                <a:solidFill>
                  <a:srgbClr val="00B050"/>
                </a:solidFill>
              </a:rPr>
              <a:t> </a:t>
            </a:r>
            <a:r>
              <a:rPr lang="en-US" sz="2200" dirty="0" smtClean="0">
                <a:solidFill>
                  <a:srgbClr val="00B050"/>
                </a:solidFill>
              </a:rPr>
              <a:t>   </a:t>
            </a:r>
            <a:r>
              <a:rPr lang="en-US" sz="2200" dirty="0">
                <a:solidFill>
                  <a:srgbClr val="00B050"/>
                </a:solidFill>
              </a:rPr>
              <a:t>/* </a:t>
            </a:r>
            <a:r>
              <a:rPr lang="en-US" sz="2200" dirty="0" err="1">
                <a:solidFill>
                  <a:srgbClr val="00B050"/>
                </a:solidFill>
              </a:rPr>
              <a:t>jshint</a:t>
            </a:r>
            <a:r>
              <a:rPr lang="en-US" sz="2200" dirty="0">
                <a:solidFill>
                  <a:srgbClr val="00B050"/>
                </a:solidFill>
              </a:rPr>
              <a:t> </a:t>
            </a:r>
            <a:r>
              <a:rPr lang="en-US" sz="2200" dirty="0" err="1">
                <a:solidFill>
                  <a:srgbClr val="00B050"/>
                </a:solidFill>
              </a:rPr>
              <a:t>ignore:end</a:t>
            </a:r>
            <a:r>
              <a:rPr lang="en-US" sz="2200" dirty="0">
                <a:solidFill>
                  <a:srgbClr val="00B050"/>
                </a:solidFill>
              </a:rPr>
              <a:t> */</a:t>
            </a:r>
            <a:endParaRPr lang="en-US" sz="2200" b="1" dirty="0">
              <a:solidFill>
                <a:srgbClr val="00B050"/>
              </a:solidFill>
            </a:endParaRPr>
          </a:p>
          <a:p>
            <a:pPr marL="0" indent="0">
              <a:buNone/>
            </a:pPr>
            <a:endParaRPr lang="en-US" sz="2000" b="1" dirty="0" smtClean="0">
              <a:solidFill>
                <a:srgbClr val="00B050"/>
              </a:solidFill>
            </a:endParaRPr>
          </a:p>
          <a:p>
            <a:pPr marL="0" indent="0">
              <a:buNone/>
            </a:pPr>
            <a:endParaRPr lang="en-US" b="1" dirty="0">
              <a:solidFill>
                <a:srgbClr val="00B050"/>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spTree>
    <p:extLst>
      <p:ext uri="{BB962C8B-B14F-4D97-AF65-F5344CB8AC3E}">
        <p14:creationId xmlns:p14="http://schemas.microsoft.com/office/powerpoint/2010/main" val="314514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a:t>
            </a:r>
            <a:r>
              <a:rPr lang="en-US" dirty="0"/>
              <a:t>Options - </a:t>
            </a:r>
            <a:r>
              <a:rPr lang="en-US" sz="2400" dirty="0"/>
              <a:t>define your own </a:t>
            </a:r>
            <a:r>
              <a:rPr lang="en-US" sz="2400" dirty="0" err="1"/>
              <a:t>javascript</a:t>
            </a:r>
            <a:r>
              <a:rPr lang="en-US" sz="2400" dirty="0"/>
              <a:t> code standard</a:t>
            </a:r>
          </a:p>
        </p:txBody>
      </p:sp>
      <p:sp>
        <p:nvSpPr>
          <p:cNvPr id="3" name="Content Placeholder 2"/>
          <p:cNvSpPr>
            <a:spLocks noGrp="1"/>
          </p:cNvSpPr>
          <p:nvPr>
            <p:ph idx="1"/>
          </p:nvPr>
        </p:nvSpPr>
        <p:spPr/>
        <p:txBody>
          <a:bodyPr/>
          <a:lstStyle/>
          <a:p>
            <a:r>
              <a:rPr lang="en-US" dirty="0" smtClean="0"/>
              <a:t>Enforcing Options</a:t>
            </a:r>
          </a:p>
          <a:p>
            <a:r>
              <a:rPr lang="en-US" dirty="0" smtClean="0"/>
              <a:t>Relaxing Options</a:t>
            </a:r>
          </a:p>
          <a:p>
            <a:r>
              <a:rPr lang="en-US" dirty="0" smtClean="0"/>
              <a:t>Environments</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11</a:t>
            </a:fld>
            <a:endParaRPr lang="en-US" dirty="0"/>
          </a:p>
        </p:txBody>
      </p:sp>
    </p:spTree>
    <p:extLst>
      <p:ext uri="{BB962C8B-B14F-4D97-AF65-F5344CB8AC3E}">
        <p14:creationId xmlns:p14="http://schemas.microsoft.com/office/powerpoint/2010/main" val="261055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15256"/>
          </a:xfrm>
        </p:spPr>
        <p:txBody>
          <a:bodyPr/>
          <a:lstStyle/>
          <a:p>
            <a:r>
              <a:rPr lang="en-US" dirty="0" err="1"/>
              <a:t>JSHint</a:t>
            </a:r>
            <a:r>
              <a:rPr lang="en-US" dirty="0"/>
              <a:t> </a:t>
            </a:r>
            <a:r>
              <a:rPr lang="en-US" dirty="0" smtClean="0"/>
              <a:t>Options (</a:t>
            </a:r>
            <a:r>
              <a:rPr lang="en-US" dirty="0" err="1" smtClean="0"/>
              <a:t>contd</a:t>
            </a:r>
            <a:r>
              <a:rPr lang="en-US" dirty="0" smtClean="0"/>
              <a:t>) --</a:t>
            </a:r>
            <a:r>
              <a:rPr lang="en-US" dirty="0"/>
              <a:t> Enforcing</a:t>
            </a:r>
          </a:p>
        </p:txBody>
      </p:sp>
      <p:sp>
        <p:nvSpPr>
          <p:cNvPr id="3" name="Content Placeholder 2"/>
          <p:cNvSpPr>
            <a:spLocks noGrp="1"/>
          </p:cNvSpPr>
          <p:nvPr>
            <p:ph idx="1"/>
          </p:nvPr>
        </p:nvSpPr>
        <p:spPr/>
        <p:txBody>
          <a:bodyPr/>
          <a:lstStyle/>
          <a:p>
            <a:r>
              <a:rPr lang="en-US" dirty="0"/>
              <a:t>Enforcing Options</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9877773"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893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91456"/>
          </a:xfrm>
        </p:spPr>
        <p:txBody>
          <a:bodyPr/>
          <a:lstStyle/>
          <a:p>
            <a:r>
              <a:rPr lang="en-US" dirty="0" err="1"/>
              <a:t>JSHint</a:t>
            </a:r>
            <a:r>
              <a:rPr lang="en-US" dirty="0"/>
              <a:t> Options (</a:t>
            </a:r>
            <a:r>
              <a:rPr lang="en-US" dirty="0" err="1"/>
              <a:t>contd</a:t>
            </a:r>
            <a:r>
              <a:rPr lang="en-US" dirty="0"/>
              <a:t>) -- </a:t>
            </a:r>
            <a:r>
              <a:rPr lang="en-US" dirty="0" smtClean="0"/>
              <a:t>Relaxing</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77656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2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91456"/>
          </a:xfrm>
        </p:spPr>
        <p:txBody>
          <a:bodyPr/>
          <a:lstStyle/>
          <a:p>
            <a:r>
              <a:rPr lang="en-US" dirty="0" err="1"/>
              <a:t>JSHint</a:t>
            </a:r>
            <a:r>
              <a:rPr lang="en-US" dirty="0"/>
              <a:t> Options (</a:t>
            </a:r>
            <a:r>
              <a:rPr lang="en-US" dirty="0" err="1"/>
              <a:t>contd</a:t>
            </a:r>
            <a:r>
              <a:rPr lang="en-US" dirty="0"/>
              <a:t>) -- </a:t>
            </a:r>
            <a:r>
              <a:rPr lang="en-US" dirty="0" smtClean="0"/>
              <a:t>Environment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14</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0100" y="990601"/>
            <a:ext cx="8039100" cy="491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053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66700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77644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5671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6765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053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6577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Maven</a:t>
            </a:r>
            <a:endParaRPr lang="en-US" dirty="0"/>
          </a:p>
        </p:txBody>
      </p:sp>
      <p:sp>
        <p:nvSpPr>
          <p:cNvPr id="3" name="Content Placeholder 2"/>
          <p:cNvSpPr>
            <a:spLocks noGrp="1"/>
          </p:cNvSpPr>
          <p:nvPr>
            <p:ph idx="1"/>
          </p:nvPr>
        </p:nvSpPr>
        <p:spPr/>
        <p:txBody>
          <a:bodyPr/>
          <a:lstStyle/>
          <a:p>
            <a:r>
              <a:rPr lang="en-US" sz="2800" b="1" dirty="0" err="1"/>
              <a:t>j</a:t>
            </a:r>
            <a:r>
              <a:rPr lang="en-US" sz="2800" b="1" dirty="0" err="1" smtClean="0"/>
              <a:t>shint</a:t>
            </a:r>
            <a:r>
              <a:rPr lang="en-US" sz="2800" b="1" dirty="0" smtClean="0"/>
              <a:t>-mojo</a:t>
            </a:r>
            <a:r>
              <a:rPr lang="en-US" dirty="0" smtClean="0"/>
              <a:t> is a </a:t>
            </a:r>
            <a:r>
              <a:rPr lang="en-US" dirty="0"/>
              <a:t>recommended plugin for </a:t>
            </a:r>
            <a:r>
              <a:rPr lang="en-US" dirty="0" smtClean="0"/>
              <a:t>Maven.</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16</a:t>
            </a:fld>
            <a:endParaRPr lang="en-US" dirty="0"/>
          </a:p>
        </p:txBody>
      </p:sp>
      <p:pic>
        <p:nvPicPr>
          <p:cNvPr id="6" name="Picture 5" descr="cid:image003.png@01D037D6.802EBCA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09600" y="2362200"/>
            <a:ext cx="6629400" cy="2057400"/>
          </a:xfrm>
          <a:prstGeom prst="rect">
            <a:avLst/>
          </a:prstGeom>
          <a:noFill/>
          <a:ln>
            <a:noFill/>
          </a:ln>
        </p:spPr>
      </p:pic>
    </p:spTree>
    <p:extLst>
      <p:ext uri="{BB962C8B-B14F-4D97-AF65-F5344CB8AC3E}">
        <p14:creationId xmlns:p14="http://schemas.microsoft.com/office/powerpoint/2010/main" val="3333707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a:t>Integrate </a:t>
            </a:r>
            <a:r>
              <a:rPr lang="en-US" dirty="0" err="1"/>
              <a:t>JSHint</a:t>
            </a:r>
            <a:r>
              <a:rPr lang="en-US" dirty="0"/>
              <a:t> with </a:t>
            </a:r>
            <a:r>
              <a:rPr lang="en-US" dirty="0" smtClean="0"/>
              <a:t>Maven(</a:t>
            </a:r>
            <a:r>
              <a:rPr lang="en-US" dirty="0" err="1" smtClean="0"/>
              <a:t>contd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17</a:t>
            </a:fld>
            <a:endParaRPr lang="en-US" dirty="0"/>
          </a:p>
        </p:txBody>
      </p:sp>
      <p:pic>
        <p:nvPicPr>
          <p:cNvPr id="6" name="Content Placeholder 5"/>
          <p:cNvPicPr>
            <a:picLocks noGrp="1"/>
          </p:cNvPicPr>
          <p:nvPr>
            <p:ph idx="1"/>
          </p:nvPr>
        </p:nvPicPr>
        <p:blipFill>
          <a:blip r:embed="rId2"/>
          <a:stretch>
            <a:fillRect/>
          </a:stretch>
        </p:blipFill>
        <p:spPr>
          <a:xfrm>
            <a:off x="381000" y="762001"/>
            <a:ext cx="9067800" cy="5791200"/>
          </a:xfrm>
          <a:prstGeom prst="rect">
            <a:avLst/>
          </a:prstGeom>
        </p:spPr>
      </p:pic>
    </p:spTree>
    <p:extLst>
      <p:ext uri="{BB962C8B-B14F-4D97-AF65-F5344CB8AC3E}">
        <p14:creationId xmlns:p14="http://schemas.microsoft.com/office/powerpoint/2010/main" val="727599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18</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Jenkins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Checkstyle</a:t>
            </a:r>
            <a:r>
              <a:rPr lang="en-US" dirty="0" smtClean="0"/>
              <a:t> Plugin’  is recommended tool.</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19</a:t>
            </a:fld>
            <a:endParaRPr lang="en-US" dirty="0"/>
          </a:p>
        </p:txBody>
      </p:sp>
      <p:pic>
        <p:nvPicPr>
          <p:cNvPr id="8" name="Picture 7"/>
          <p:cNvPicPr/>
          <p:nvPr/>
        </p:nvPicPr>
        <p:blipFill>
          <a:blip r:embed="rId3"/>
          <a:stretch>
            <a:fillRect/>
          </a:stretch>
        </p:blipFill>
        <p:spPr>
          <a:xfrm>
            <a:off x="3897486" y="3733800"/>
            <a:ext cx="5231765" cy="2272030"/>
          </a:xfrm>
          <a:prstGeom prst="rect">
            <a:avLst/>
          </a:prstGeom>
        </p:spPr>
      </p:pic>
      <p:pic>
        <p:nvPicPr>
          <p:cNvPr id="9" name="Picture 8"/>
          <p:cNvPicPr/>
          <p:nvPr/>
        </p:nvPicPr>
        <p:blipFill>
          <a:blip r:embed="rId4"/>
          <a:stretch>
            <a:fillRect/>
          </a:stretch>
        </p:blipFill>
        <p:spPr>
          <a:xfrm>
            <a:off x="228600" y="2012376"/>
            <a:ext cx="5486400" cy="3093024"/>
          </a:xfrm>
          <a:prstGeom prst="rect">
            <a:avLst/>
          </a:prstGeom>
        </p:spPr>
      </p:pic>
    </p:spTree>
    <p:extLst>
      <p:ext uri="{BB962C8B-B14F-4D97-AF65-F5344CB8AC3E}">
        <p14:creationId xmlns:p14="http://schemas.microsoft.com/office/powerpoint/2010/main" val="1056585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r>
              <a:rPr lang="en-US" dirty="0" smtClean="0"/>
              <a:t>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2</a:t>
            </a:fld>
            <a:endParaRPr lang="en-US" smtClean="0"/>
          </a:p>
        </p:txBody>
      </p:sp>
      <p:sp>
        <p:nvSpPr>
          <p:cNvPr id="28689" name="Rectangle 4"/>
          <p:cNvSpPr>
            <a:spLocks noChangeArrowheads="1"/>
          </p:cNvSpPr>
          <p:nvPr/>
        </p:nvSpPr>
        <p:spPr bwMode="gray">
          <a:xfrm>
            <a:off x="1268609" y="862013"/>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9836279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a:t>
            </a:r>
            <a:r>
              <a:rPr lang="en-US" dirty="0" smtClean="0"/>
              <a:t>Jenkins(</a:t>
            </a:r>
            <a:r>
              <a:rPr lang="en-US" dirty="0" err="1"/>
              <a:t>c</a:t>
            </a:r>
            <a:r>
              <a:rPr lang="en-US" dirty="0" err="1" smtClean="0"/>
              <a:t>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20</a:t>
            </a:fld>
            <a:endParaRPr lang="en-US" dirty="0"/>
          </a:p>
        </p:txBody>
      </p:sp>
      <p:pic>
        <p:nvPicPr>
          <p:cNvPr id="6" name="Content Placeholder 5"/>
          <p:cNvPicPr>
            <a:picLocks noGrp="1"/>
          </p:cNvPicPr>
          <p:nvPr>
            <p:ph idx="1"/>
          </p:nvPr>
        </p:nvPicPr>
        <p:blipFill>
          <a:blip r:embed="rId2"/>
          <a:stretch>
            <a:fillRect/>
          </a:stretch>
        </p:blipFill>
        <p:spPr>
          <a:xfrm>
            <a:off x="381000" y="1459157"/>
            <a:ext cx="8382000" cy="4473086"/>
          </a:xfrm>
          <a:prstGeom prst="rect">
            <a:avLst/>
          </a:prstGeom>
        </p:spPr>
      </p:pic>
    </p:spTree>
    <p:extLst>
      <p:ext uri="{BB962C8B-B14F-4D97-AF65-F5344CB8AC3E}">
        <p14:creationId xmlns:p14="http://schemas.microsoft.com/office/powerpoint/2010/main" val="3982459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Jenkins(</a:t>
            </a:r>
            <a:r>
              <a:rPr lang="en-US" dirty="0" err="1"/>
              <a:t>contd</a:t>
            </a:r>
            <a:r>
              <a:rPr lang="en-US" dirty="0"/>
              <a:t>)</a:t>
            </a: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21</a:t>
            </a:fld>
            <a:endParaRPr lang="en-US" dirty="0"/>
          </a:p>
        </p:txBody>
      </p:sp>
      <p:pic>
        <p:nvPicPr>
          <p:cNvPr id="6" name="Content Placeholder 5"/>
          <p:cNvPicPr>
            <a:picLocks noGrp="1"/>
          </p:cNvPicPr>
          <p:nvPr>
            <p:ph idx="1"/>
          </p:nvPr>
        </p:nvPicPr>
        <p:blipFill>
          <a:blip r:embed="rId2"/>
          <a:stretch>
            <a:fillRect/>
          </a:stretch>
        </p:blipFill>
        <p:spPr>
          <a:xfrm>
            <a:off x="381000" y="1300294"/>
            <a:ext cx="8382000" cy="4790812"/>
          </a:xfrm>
          <a:prstGeom prst="rect">
            <a:avLst/>
          </a:prstGeom>
        </p:spPr>
      </p:pic>
    </p:spTree>
    <p:extLst>
      <p:ext uri="{BB962C8B-B14F-4D97-AF65-F5344CB8AC3E}">
        <p14:creationId xmlns:p14="http://schemas.microsoft.com/office/powerpoint/2010/main" val="399923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err="1" smtClean="0"/>
              <a:t>JSHint</a:t>
            </a:r>
            <a:r>
              <a:rPr lang="en-US" dirty="0" smtClean="0"/>
              <a:t> source code   </a:t>
            </a:r>
            <a:r>
              <a:rPr lang="en-US" dirty="0" smtClean="0">
                <a:hlinkClick r:id="rId2"/>
              </a:rPr>
              <a:t>https</a:t>
            </a:r>
            <a:r>
              <a:rPr lang="en-US" dirty="0">
                <a:hlinkClick r:id="rId2"/>
              </a:rPr>
              <a:t>://</a:t>
            </a:r>
            <a:r>
              <a:rPr lang="en-US" dirty="0" smtClean="0">
                <a:hlinkClick r:id="rId2"/>
              </a:rPr>
              <a:t>github.com/jshint/jshint</a:t>
            </a:r>
            <a:endParaRPr lang="en-US" dirty="0" smtClean="0"/>
          </a:p>
          <a:p>
            <a:r>
              <a:rPr lang="en-US" dirty="0" err="1"/>
              <a:t>JSHint</a:t>
            </a:r>
            <a:r>
              <a:rPr lang="en-US" dirty="0"/>
              <a:t> Home: </a:t>
            </a:r>
            <a:r>
              <a:rPr lang="en-US" dirty="0">
                <a:hlinkClick r:id="rId3"/>
              </a:rPr>
              <a:t>http://www.jshint.com</a:t>
            </a:r>
            <a:r>
              <a:rPr lang="en-US" dirty="0" smtClean="0">
                <a:hlinkClick r:id="rId3"/>
              </a:rPr>
              <a:t>/</a:t>
            </a:r>
            <a:endParaRPr lang="en-US" dirty="0" smtClean="0"/>
          </a:p>
          <a:p>
            <a:r>
              <a:rPr lang="en-US" dirty="0" err="1"/>
              <a:t>JSHint</a:t>
            </a:r>
            <a:r>
              <a:rPr lang="en-US" dirty="0"/>
              <a:t> Options: </a:t>
            </a:r>
            <a:r>
              <a:rPr lang="en-US" dirty="0">
                <a:hlinkClick r:id="rId4"/>
              </a:rPr>
              <a:t>http://www.jshint.com/options</a:t>
            </a:r>
            <a:r>
              <a:rPr lang="en-US" dirty="0" smtClean="0">
                <a:hlinkClick r:id="rId4"/>
              </a:rPr>
              <a:t>/</a:t>
            </a:r>
            <a:endParaRPr lang="en-US" dirty="0" smtClean="0"/>
          </a:p>
          <a:p>
            <a:r>
              <a:rPr lang="en-US" dirty="0" err="1" smtClean="0"/>
              <a:t>JSHint</a:t>
            </a:r>
            <a:r>
              <a:rPr lang="en-US" dirty="0"/>
              <a:t> Wiki </a:t>
            </a:r>
            <a:r>
              <a:rPr lang="en-US" dirty="0" smtClean="0"/>
              <a:t> in </a:t>
            </a:r>
            <a:r>
              <a:rPr lang="en-US" dirty="0" err="1" smtClean="0"/>
              <a:t>Symweb</a:t>
            </a:r>
            <a:r>
              <a:rPr lang="en-US" dirty="0" smtClean="0"/>
              <a:t>: </a:t>
            </a:r>
            <a:r>
              <a:rPr lang="en-US" dirty="0">
                <a:hlinkClick r:id="rId5"/>
              </a:rPr>
              <a:t>https://symweb.rmnus.sen.symantec.com/BnR/Appliance/Engineering/DocumentsTechnologyTrack/JSHint.docx</a:t>
            </a:r>
            <a:endParaRPr lang="en-US" dirty="0" smtClean="0"/>
          </a:p>
          <a:p>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spTree>
    <p:extLst>
      <p:ext uri="{BB962C8B-B14F-4D97-AF65-F5344CB8AC3E}">
        <p14:creationId xmlns:p14="http://schemas.microsoft.com/office/powerpoint/2010/main" val="1395716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3334656"/>
          </a:xfrm>
        </p:spPr>
        <p:txBody>
          <a:bodyPr/>
          <a:lstStyle/>
          <a:p>
            <a:pPr algn="ctr"/>
            <a:r>
              <a:rPr lang="en-US" sz="6000" dirty="0" smtClean="0"/>
              <a:t>Q &amp; A</a:t>
            </a:r>
            <a:endParaRPr lang="en-US" sz="6000" dirty="0"/>
          </a:p>
        </p:txBody>
      </p:sp>
      <p:sp>
        <p:nvSpPr>
          <p:cNvPr id="3" name="Footer Placeholder 2"/>
          <p:cNvSpPr>
            <a:spLocks noGrp="1"/>
          </p:cNvSpPr>
          <p:nvPr>
            <p:ph type="ftr" sz="quarter" idx="10"/>
          </p:nvPr>
        </p:nvSpPr>
        <p:spPr/>
        <p:txBody>
          <a:bodyPr/>
          <a:lstStyle/>
          <a:p>
            <a:pPr>
              <a:defRPr/>
            </a:pPr>
            <a:r>
              <a:rPr lang="en-US" smtClean="0"/>
              <a:t>Presentation Identifier Goes Here</a:t>
            </a:r>
            <a:endParaRPr lang="en-US"/>
          </a:p>
        </p:txBody>
      </p:sp>
      <p:sp>
        <p:nvSpPr>
          <p:cNvPr id="4" name="Slide Number Placeholder 3"/>
          <p:cNvSpPr>
            <a:spLocks noGrp="1"/>
          </p:cNvSpPr>
          <p:nvPr>
            <p:ph type="sldNum" sz="quarter" idx="11"/>
          </p:nvPr>
        </p:nvSpPr>
        <p:spPr/>
        <p:txBody>
          <a:bodyPr/>
          <a:lstStyle/>
          <a:p>
            <a:pPr>
              <a:defRPr/>
            </a:pPr>
            <a:fld id="{446C9BED-6FD4-4BA4-B6B0-4A26058AC9EF}" type="slidenum">
              <a:rPr lang="en-US" smtClean="0"/>
              <a:pPr>
                <a:defRPr/>
              </a:pPr>
              <a:t>23</a:t>
            </a:fld>
            <a:endParaRPr lang="en-US" dirty="0"/>
          </a:p>
        </p:txBody>
      </p:sp>
    </p:spTree>
    <p:extLst>
      <p:ext uri="{BB962C8B-B14F-4D97-AF65-F5344CB8AC3E}">
        <p14:creationId xmlns:p14="http://schemas.microsoft.com/office/powerpoint/2010/main" val="935841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24</a:t>
            </a:fld>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727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Factors </a:t>
            </a:r>
            <a:r>
              <a:rPr lang="en-US" smtClean="0"/>
              <a:t>for High </a:t>
            </a:r>
            <a:r>
              <a:rPr lang="en-US" dirty="0" smtClean="0"/>
              <a:t>Code Quality</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
        <p:nvSpPr>
          <p:cNvPr id="7" name="Oval 6"/>
          <p:cNvSpPr/>
          <p:nvPr/>
        </p:nvSpPr>
        <p:spPr bwMode="auto">
          <a:xfrm>
            <a:off x="838200" y="1828800"/>
            <a:ext cx="6629400" cy="38862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8" name="Rectangle 7"/>
          <p:cNvSpPr/>
          <p:nvPr/>
        </p:nvSpPr>
        <p:spPr bwMode="auto">
          <a:xfrm>
            <a:off x="3238500" y="2209800"/>
            <a:ext cx="2019300" cy="9906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dirty="0" smtClean="0">
                <a:solidFill>
                  <a:schemeClr val="bg1"/>
                </a:solidFill>
                <a:latin typeface="+mn-lt"/>
              </a:rPr>
              <a:t>Unit Test</a:t>
            </a:r>
            <a:endParaRPr kumimoji="0" lang="en-US" sz="2400" i="0" u="none" strike="noStrike" cap="none" normalizeH="0" baseline="0" dirty="0" smtClean="0">
              <a:ln>
                <a:noFill/>
              </a:ln>
              <a:solidFill>
                <a:schemeClr val="bg1"/>
              </a:solidFill>
              <a:effectLst/>
              <a:latin typeface="+mn-lt"/>
            </a:endParaRPr>
          </a:p>
        </p:txBody>
      </p:sp>
      <p:sp>
        <p:nvSpPr>
          <p:cNvPr id="9" name="Rectangle 8"/>
          <p:cNvSpPr/>
          <p:nvPr/>
        </p:nvSpPr>
        <p:spPr bwMode="auto">
          <a:xfrm>
            <a:off x="1676400" y="3962400"/>
            <a:ext cx="2095500" cy="9144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Coverage</a:t>
            </a:r>
          </a:p>
        </p:txBody>
      </p:sp>
      <p:sp>
        <p:nvSpPr>
          <p:cNvPr id="11" name="Rectangle 10"/>
          <p:cNvSpPr/>
          <p:nvPr/>
        </p:nvSpPr>
        <p:spPr bwMode="auto">
          <a:xfrm>
            <a:off x="4648200" y="3962400"/>
            <a:ext cx="1981200" cy="914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Static Analysis</a:t>
            </a:r>
          </a:p>
        </p:txBody>
      </p:sp>
    </p:spTree>
    <p:extLst>
      <p:ext uri="{BB962C8B-B14F-4D97-AF65-F5344CB8AC3E}">
        <p14:creationId xmlns:p14="http://schemas.microsoft.com/office/powerpoint/2010/main" val="172148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Community driven and open source in </a:t>
            </a:r>
            <a:r>
              <a:rPr lang="en-US" dirty="0" err="1" smtClean="0"/>
              <a:t>github</a:t>
            </a:r>
            <a:r>
              <a:rPr lang="en-US" dirty="0" smtClean="0"/>
              <a:t>. </a:t>
            </a:r>
          </a:p>
          <a:p>
            <a:r>
              <a:rPr lang="en-US" dirty="0" smtClean="0"/>
              <a:t>Detect errors and potential problems in </a:t>
            </a:r>
            <a:r>
              <a:rPr lang="en-US" dirty="0" err="1" smtClean="0"/>
              <a:t>javascript</a:t>
            </a:r>
            <a:r>
              <a:rPr lang="en-US" dirty="0" smtClean="0"/>
              <a:t> code.</a:t>
            </a:r>
          </a:p>
          <a:p>
            <a:r>
              <a:rPr lang="en-US" dirty="0" smtClean="0"/>
              <a:t>Flexible and configurable.</a:t>
            </a:r>
          </a:p>
          <a:p>
            <a:r>
              <a:rPr lang="en-US" dirty="0" smtClean="0"/>
              <a:t>Provide amazing plugins for Text Editors and IDEs.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extLst>
      <p:ext uri="{BB962C8B-B14F-4D97-AF65-F5344CB8AC3E}">
        <p14:creationId xmlns:p14="http://schemas.microsoft.com/office/powerpoint/2010/main" val="392342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a:t>
            </a:r>
            <a:r>
              <a:rPr lang="en-US" dirty="0" err="1" smtClean="0">
                <a:solidFill>
                  <a:srgbClr val="FFFFFF"/>
                </a:solidFill>
                <a:latin typeface="Calibri" pitchFamily="34" charset="0"/>
              </a:rPr>
              <a:t>Mave</a:t>
            </a:r>
            <a:r>
              <a:rPr lang="en-US" dirty="0" smtClean="0">
                <a:solidFill>
                  <a:srgbClr val="FFFFFF"/>
                </a:solidFill>
                <a:latin typeface="Calibri" pitchFamily="34" charset="0"/>
              </a:rPr>
              <a:t>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Base </a:t>
            </a:r>
            <a:r>
              <a:rPr lang="en-US" dirty="0" err="1" smtClean="0"/>
              <a:t>Usuage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JSHint</a:t>
            </a:r>
            <a:r>
              <a:rPr lang="en-US" dirty="0" smtClean="0"/>
              <a:t> as a Node program.</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pic>
        <p:nvPicPr>
          <p:cNvPr id="6" name="Picture 5"/>
          <p:cNvPicPr/>
          <p:nvPr/>
        </p:nvPicPr>
        <p:blipFill>
          <a:blip r:embed="rId3"/>
          <a:stretch>
            <a:fillRect/>
          </a:stretch>
        </p:blipFill>
        <p:spPr>
          <a:xfrm>
            <a:off x="609600" y="1834738"/>
            <a:ext cx="7772400" cy="2590800"/>
          </a:xfrm>
          <a:prstGeom prst="rect">
            <a:avLst/>
          </a:prstGeom>
        </p:spPr>
      </p:pic>
      <p:pic>
        <p:nvPicPr>
          <p:cNvPr id="7" name="Picture 6"/>
          <p:cNvPicPr/>
          <p:nvPr/>
        </p:nvPicPr>
        <p:blipFill>
          <a:blip r:embed="rId4"/>
          <a:stretch>
            <a:fillRect/>
          </a:stretch>
        </p:blipFill>
        <p:spPr>
          <a:xfrm>
            <a:off x="609600" y="4648200"/>
            <a:ext cx="7772400" cy="1295400"/>
          </a:xfrm>
          <a:prstGeom prst="rect">
            <a:avLst/>
          </a:prstGeom>
        </p:spPr>
      </p:pic>
    </p:spTree>
    <p:extLst>
      <p:ext uri="{BB962C8B-B14F-4D97-AF65-F5344CB8AC3E}">
        <p14:creationId xmlns:p14="http://schemas.microsoft.com/office/powerpoint/2010/main" val="25342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a:t>
            </a:r>
            <a:endParaRPr lang="en-US" dirty="0"/>
          </a:p>
        </p:txBody>
      </p:sp>
      <p:sp>
        <p:nvSpPr>
          <p:cNvPr id="3" name="Content Placeholder 2"/>
          <p:cNvSpPr>
            <a:spLocks noGrp="1"/>
          </p:cNvSpPr>
          <p:nvPr>
            <p:ph idx="1"/>
          </p:nvPr>
        </p:nvSpPr>
        <p:spPr/>
        <p:txBody>
          <a:bodyPr/>
          <a:lstStyle/>
          <a:p>
            <a:pPr lvl="0"/>
            <a:r>
              <a:rPr lang="en-US" dirty="0" smtClean="0"/>
              <a:t>Using Configuration File</a:t>
            </a:r>
          </a:p>
          <a:p>
            <a:pPr marL="457200" indent="-457200">
              <a:buFont typeface="+mj-lt"/>
              <a:buAutoNum type="alphaLcParenR"/>
            </a:pPr>
            <a:r>
              <a:rPr lang="en-US" sz="2200" dirty="0" smtClean="0"/>
              <a:t>Specify </a:t>
            </a:r>
            <a:r>
              <a:rPr lang="en-US" sz="2200" dirty="0"/>
              <a:t>configuration file manually via the  --</a:t>
            </a:r>
            <a:r>
              <a:rPr lang="en-US" sz="2200" dirty="0" err="1"/>
              <a:t>config</a:t>
            </a:r>
            <a:r>
              <a:rPr lang="en-US" sz="2200" dirty="0"/>
              <a:t> flag.</a:t>
            </a:r>
          </a:p>
          <a:p>
            <a:pPr marL="457200" lvl="0" indent="-457200">
              <a:buFont typeface="+mj-lt"/>
              <a:buAutoNum type="alphaLcParenR"/>
            </a:pPr>
            <a:r>
              <a:rPr lang="en-US" sz="2200" dirty="0"/>
              <a:t>Put you </a:t>
            </a:r>
            <a:r>
              <a:rPr lang="en-US" sz="2200" dirty="0" err="1"/>
              <a:t>config</a:t>
            </a:r>
            <a:r>
              <a:rPr lang="en-US" sz="2200" dirty="0"/>
              <a:t> into your projects </a:t>
            </a:r>
            <a:r>
              <a:rPr lang="en-US" sz="2200" dirty="0" err="1"/>
              <a:t>package.json</a:t>
            </a:r>
            <a:r>
              <a:rPr lang="en-US" sz="2200" dirty="0"/>
              <a:t> file under </a:t>
            </a:r>
            <a:r>
              <a:rPr lang="en-US" sz="2200" dirty="0" err="1"/>
              <a:t>jshintconfig</a:t>
            </a:r>
            <a:r>
              <a:rPr lang="en-US" sz="2200" dirty="0"/>
              <a:t> property.(For </a:t>
            </a:r>
            <a:r>
              <a:rPr lang="en-US" sz="2200" dirty="0" smtClean="0"/>
              <a:t>Node project)</a:t>
            </a:r>
          </a:p>
          <a:p>
            <a:pPr marL="457200" lvl="0" indent="-457200">
              <a:buFont typeface="+mj-lt"/>
              <a:buAutoNum type="alphaLcParenR"/>
            </a:pPr>
            <a:r>
              <a:rPr lang="en-US" sz="2200" dirty="0" smtClean="0"/>
              <a:t>Use </a:t>
            </a:r>
            <a:r>
              <a:rPr lang="en-US" sz="2200" dirty="0"/>
              <a:t>a special file .</a:t>
            </a:r>
            <a:r>
              <a:rPr lang="en-US" sz="2200" dirty="0" err="1" smtClean="0"/>
              <a:t>jshintrc</a:t>
            </a:r>
            <a:r>
              <a:rPr lang="en-US" sz="2200" dirty="0" smtClean="0"/>
              <a:t> (recommended)</a:t>
            </a:r>
          </a:p>
          <a:p>
            <a:pPr marL="0" lvl="0" indent="0">
              <a:buNone/>
            </a:pPr>
            <a:endParaRPr lang="en-US" dirty="0" smtClean="0"/>
          </a:p>
          <a:p>
            <a:pPr lvl="0"/>
            <a:r>
              <a:rPr lang="en-US" dirty="0" smtClean="0"/>
              <a:t>Inline Configuration</a:t>
            </a:r>
          </a:p>
          <a:p>
            <a:pPr lvl="0"/>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spTree>
    <p:extLst>
      <p:ext uri="{BB962C8B-B14F-4D97-AF65-F5344CB8AC3E}">
        <p14:creationId xmlns:p14="http://schemas.microsoft.com/office/powerpoint/2010/main" val="119350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a:t>
            </a:r>
            <a:r>
              <a:rPr lang="en-US" dirty="0" smtClean="0"/>
              <a:t>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“angular” as read-only.</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6" name="Picture 5"/>
          <p:cNvPicPr/>
          <p:nvPr/>
        </p:nvPicPr>
        <p:blipFill>
          <a:blip r:embed="rId2"/>
          <a:stretch>
            <a:fillRect/>
          </a:stretch>
        </p:blipFill>
        <p:spPr>
          <a:xfrm>
            <a:off x="762000" y="2810008"/>
            <a:ext cx="7696200" cy="2929573"/>
          </a:xfrm>
          <a:prstGeom prst="rect">
            <a:avLst/>
          </a:prstGeom>
        </p:spPr>
      </p:pic>
    </p:spTree>
    <p:extLst>
      <p:ext uri="{BB962C8B-B14F-4D97-AF65-F5344CB8AC3E}">
        <p14:creationId xmlns:p14="http://schemas.microsoft.com/office/powerpoint/2010/main" val="126875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Inline </a:t>
            </a:r>
            <a:r>
              <a:rPr lang="en-US" b="1" dirty="0" smtClean="0"/>
              <a:t>configuration in </a:t>
            </a:r>
            <a:r>
              <a:rPr lang="en-US" b="1" dirty="0" err="1" smtClean="0"/>
              <a:t>javascript</a:t>
            </a:r>
            <a:r>
              <a:rPr lang="en-US" b="1" dirty="0" smtClean="0"/>
              <a:t> file</a:t>
            </a:r>
          </a:p>
          <a:p>
            <a:endParaRPr lang="en-US" b="1" dirty="0"/>
          </a:p>
          <a:p>
            <a:pPr marL="0" indent="0">
              <a:buNone/>
            </a:pPr>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1193"/>
            <a:ext cx="7086600" cy="4693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8809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1536</Words>
  <Application>Microsoft Office PowerPoint</Application>
  <PresentationFormat>On-screen Show (4:3)</PresentationFormat>
  <Paragraphs>218</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Blank</vt:lpstr>
      <vt:lpstr>JSHint - A Javascript static Analysis Tool</vt:lpstr>
      <vt:lpstr>Agenda</vt:lpstr>
      <vt:lpstr>Main Factors for High Code Quality</vt:lpstr>
      <vt:lpstr>JSHint Overview</vt:lpstr>
      <vt:lpstr>PowerPoint Presentation</vt:lpstr>
      <vt:lpstr>JSHint Base Usuage</vt:lpstr>
      <vt:lpstr>JSHint Configuration</vt:lpstr>
      <vt:lpstr>JSHint Configuration (contd)</vt:lpstr>
      <vt:lpstr>JSHint Configuration (contd)</vt:lpstr>
      <vt:lpstr>JSHint Directives</vt:lpstr>
      <vt:lpstr>JSHint Options - define your own javascript code standard</vt:lpstr>
      <vt:lpstr>JSHint Options (contd) -- Enforcing</vt:lpstr>
      <vt:lpstr>JSHint Options (contd) -- Relaxing</vt:lpstr>
      <vt:lpstr>JSHint Options (contd) -- Environment</vt:lpstr>
      <vt:lpstr>PowerPoint Presentation</vt:lpstr>
      <vt:lpstr>Integrate JSHint with Maven</vt:lpstr>
      <vt:lpstr>Integrate JSHint with Maven(contd)</vt:lpstr>
      <vt:lpstr>PowerPoint Presentation</vt:lpstr>
      <vt:lpstr>Integrate JSHint with Jenkins</vt:lpstr>
      <vt:lpstr>Integrate JSHint with Jenkins(contd)</vt:lpstr>
      <vt:lpstr>Integrate JSHint with Jenkins(contd)</vt:lpstr>
      <vt:lpstr>Reference</vt:lpstr>
      <vt:lpstr>Q &amp; A</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2015-03-05T13:41:09Z</dcterms:created>
  <dcterms:modified xsi:type="dcterms:W3CDTF">2015-03-09T13:44:55Z</dcterms:modified>
</cp:coreProperties>
</file>