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25"/>
  </p:notesMasterIdLst>
  <p:handoutMasterIdLst>
    <p:handoutMasterId r:id="rId26"/>
  </p:handoutMasterIdLst>
  <p:sldIdLst>
    <p:sldId id="302" r:id="rId2"/>
    <p:sldId id="413" r:id="rId3"/>
    <p:sldId id="418" r:id="rId4"/>
    <p:sldId id="419" r:id="rId5"/>
    <p:sldId id="414" r:id="rId6"/>
    <p:sldId id="421" r:id="rId7"/>
    <p:sldId id="438" r:id="rId8"/>
    <p:sldId id="422" r:id="rId9"/>
    <p:sldId id="423" r:id="rId10"/>
    <p:sldId id="426" r:id="rId11"/>
    <p:sldId id="425" r:id="rId12"/>
    <p:sldId id="439" r:id="rId13"/>
    <p:sldId id="429" r:id="rId14"/>
    <p:sldId id="416" r:id="rId15"/>
    <p:sldId id="430" r:id="rId16"/>
    <p:sldId id="431" r:id="rId17"/>
    <p:sldId id="417" r:id="rId18"/>
    <p:sldId id="432" r:id="rId19"/>
    <p:sldId id="433" r:id="rId20"/>
    <p:sldId id="434" r:id="rId21"/>
    <p:sldId id="420" r:id="rId22"/>
    <p:sldId id="436" r:id="rId23"/>
    <p:sldId id="435" r:id="rId24"/>
  </p:sldIdLst>
  <p:sldSz cx="9144000" cy="6858000" type="screen4x3"/>
  <p:notesSz cx="6858000" cy="9144000"/>
  <p:custDataLst>
    <p:tags r:id="rId27"/>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87770" autoAdjust="0"/>
  </p:normalViewPr>
  <p:slideViewPr>
    <p:cSldViewPr>
      <p:cViewPr>
        <p:scale>
          <a:sx n="100" d="100"/>
          <a:sy n="100" d="100"/>
        </p:scale>
        <p:origin x="-1188" y="300"/>
      </p:cViewPr>
      <p:guideLst>
        <p:guide orient="horz" pos="2159"/>
        <p:guide orient="horz" pos="3888"/>
        <p:guide orient="horz" pos="192"/>
        <p:guide orient="horz" pos="768"/>
        <p:guide pos="2882"/>
        <p:guide pos="240"/>
        <p:guide pos="5520"/>
      </p:guideLst>
    </p:cSldViewPr>
  </p:slideViewPr>
  <p:notesTextViewPr>
    <p:cViewPr>
      <p:scale>
        <a:sx n="150" d="100"/>
        <a:sy n="15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3/11/2015</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20000"/>
              </a:spcBef>
              <a:spcAft>
                <a:spcPct val="20000"/>
              </a:spcAft>
              <a:buClrTx/>
              <a:buSzTx/>
              <a:buFontTx/>
              <a:buNone/>
              <a:tabLst/>
              <a:defRPr/>
            </a:pPr>
            <a:r>
              <a:rPr lang="en-US" b="1" dirty="0" smtClean="0">
                <a:solidFill>
                  <a:srgbClr val="00B050"/>
                </a:solidFill>
              </a:rPr>
              <a:t>Enforcing Options</a:t>
            </a:r>
            <a:r>
              <a:rPr lang="en-US" b="1" baseline="0" dirty="0" smtClean="0">
                <a:solidFill>
                  <a:srgbClr val="00B050"/>
                </a:solidFill>
              </a:rPr>
              <a:t> </a:t>
            </a:r>
            <a:r>
              <a:rPr lang="en-US" baseline="0" dirty="0" smtClean="0"/>
              <a:t>:</a:t>
            </a:r>
            <a:r>
              <a:rPr lang="en-US" dirty="0" smtClean="0"/>
              <a:t>When set to true, these options will make </a:t>
            </a:r>
            <a:r>
              <a:rPr lang="en-US" dirty="0" err="1" smtClean="0"/>
              <a:t>JSHint</a:t>
            </a:r>
            <a:r>
              <a:rPr lang="en-US" dirty="0" smtClean="0"/>
              <a:t> produce more warnings about your code.</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b="1" dirty="0" smtClean="0"/>
              <a:t>Relaxing Options</a:t>
            </a:r>
            <a:r>
              <a:rPr lang="en-US" dirty="0" smtClean="0"/>
              <a:t>: </a:t>
            </a:r>
            <a:r>
              <a:rPr lang="en-US" b="1" dirty="0" smtClean="0"/>
              <a:t>Environments</a:t>
            </a:r>
            <a:r>
              <a:rPr lang="en-US" dirty="0" smtClean="0"/>
              <a:t>:  These options let </a:t>
            </a:r>
            <a:r>
              <a:rPr lang="en-US" dirty="0" err="1" smtClean="0"/>
              <a:t>JSHint</a:t>
            </a:r>
            <a:r>
              <a:rPr lang="en-US" dirty="0" smtClean="0"/>
              <a:t> know about some pre-defined global variables.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11</a:t>
            </a:fld>
            <a:endParaRPr lang="en-US" dirty="0"/>
          </a:p>
        </p:txBody>
      </p:sp>
    </p:spTree>
    <p:extLst>
      <p:ext uri="{BB962C8B-B14F-4D97-AF65-F5344CB8AC3E}">
        <p14:creationId xmlns:p14="http://schemas.microsoft.com/office/powerpoint/2010/main" val="375254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These options let </a:t>
            </a:r>
            <a:r>
              <a:rPr lang="en-US" dirty="0" err="1" smtClean="0"/>
              <a:t>JSHint</a:t>
            </a:r>
            <a:r>
              <a:rPr lang="en-US" dirty="0" smtClean="0"/>
              <a:t> know about some pre-defined global variables.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13</a:t>
            </a:fld>
            <a:endParaRPr lang="en-US" dirty="0"/>
          </a:p>
        </p:txBody>
      </p:sp>
    </p:spTree>
    <p:extLst>
      <p:ext uri="{BB962C8B-B14F-4D97-AF65-F5344CB8AC3E}">
        <p14:creationId xmlns:p14="http://schemas.microsoft.com/office/powerpoint/2010/main" val="193303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14</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We prefer Maven</a:t>
            </a:r>
            <a:r>
              <a:rPr lang="en-US" baseline="0" dirty="0" smtClean="0"/>
              <a:t> as our project building tool in new architecture. So we’d better know how to integrate </a:t>
            </a:r>
            <a:r>
              <a:rPr lang="en-US" baseline="0" dirty="0" err="1" smtClean="0"/>
              <a:t>JSHint</a:t>
            </a:r>
            <a:r>
              <a:rPr lang="en-US" baseline="0" dirty="0" smtClean="0"/>
              <a:t> with Maven. </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15</a:t>
            </a:fld>
            <a:endParaRPr lang="en-US" dirty="0"/>
          </a:p>
        </p:txBody>
      </p:sp>
    </p:spTree>
    <p:extLst>
      <p:ext uri="{BB962C8B-B14F-4D97-AF65-F5344CB8AC3E}">
        <p14:creationId xmlns:p14="http://schemas.microsoft.com/office/powerpoint/2010/main" val="117005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17</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Currently,</a:t>
            </a:r>
            <a:r>
              <a:rPr lang="en-US" baseline="0" dirty="0" smtClean="0"/>
              <a:t> we are using Jenkins as our CI server. </a:t>
            </a:r>
            <a:r>
              <a:rPr lang="en-US" baseline="0" dirty="0" err="1" smtClean="0"/>
              <a:t>JSHint</a:t>
            </a:r>
            <a:r>
              <a:rPr lang="en-US" baseline="0" dirty="0" smtClean="0"/>
              <a:t> also provides a plugin to integrate with Jenkins.</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18</a:t>
            </a:fld>
            <a:endParaRPr lang="en-US" dirty="0"/>
          </a:p>
        </p:txBody>
      </p:sp>
    </p:spTree>
    <p:extLst>
      <p:ext uri="{BB962C8B-B14F-4D97-AF65-F5344CB8AC3E}">
        <p14:creationId xmlns:p14="http://schemas.microsoft.com/office/powerpoint/2010/main" val="4053427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21</a:t>
            </a:fld>
            <a:endParaRPr lang="en-US" dirty="0"/>
          </a:p>
        </p:txBody>
      </p:sp>
    </p:spTree>
    <p:extLst>
      <p:ext uri="{BB962C8B-B14F-4D97-AF65-F5344CB8AC3E}">
        <p14:creationId xmlns:p14="http://schemas.microsoft.com/office/powerpoint/2010/main" val="4243276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2</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pursue the quality of code. These three aspects should be considered. </a:t>
            </a:r>
          </a:p>
          <a:p>
            <a:r>
              <a:rPr lang="en-US" baseline="0" dirty="0" smtClean="0"/>
              <a:t>Fortunately, we have adopted many amazing tools into developing and building environments.</a:t>
            </a:r>
          </a:p>
          <a:p>
            <a:r>
              <a:rPr lang="en-US" baseline="0" dirty="0" smtClean="0"/>
              <a:t>For example, </a:t>
            </a:r>
            <a:r>
              <a:rPr lang="en-US" baseline="0" dirty="0" err="1" smtClean="0"/>
              <a:t>TestNG</a:t>
            </a:r>
            <a:r>
              <a:rPr lang="en-US" baseline="0" dirty="0" smtClean="0"/>
              <a:t>, </a:t>
            </a:r>
            <a:r>
              <a:rPr lang="en-US" baseline="0" dirty="0" err="1" smtClean="0"/>
              <a:t>Jmokit</a:t>
            </a:r>
            <a:r>
              <a:rPr lang="en-US" baseline="0" dirty="0" smtClean="0"/>
              <a:t> for Java Unit Test, Clover for Code Coverage, </a:t>
            </a:r>
            <a:r>
              <a:rPr lang="en-US" baseline="0" dirty="0" err="1" smtClean="0"/>
              <a:t>CheckStyle</a:t>
            </a:r>
            <a:r>
              <a:rPr lang="en-US" baseline="0" dirty="0" smtClean="0"/>
              <a:t> for Java code static analysis.  </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3</a:t>
            </a:fld>
            <a:endParaRPr lang="en-US" dirty="0"/>
          </a:p>
        </p:txBody>
      </p:sp>
    </p:spTree>
    <p:extLst>
      <p:ext uri="{BB962C8B-B14F-4D97-AF65-F5344CB8AC3E}">
        <p14:creationId xmlns:p14="http://schemas.microsoft.com/office/powerpoint/2010/main" val="210988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err="1" smtClean="0"/>
              <a:t>JSHint</a:t>
            </a:r>
            <a:r>
              <a:rPr lang="en-US" dirty="0" smtClean="0"/>
              <a:t> is a community-driven tool to detect errors and potential problems in </a:t>
            </a:r>
            <a:r>
              <a:rPr lang="en-US" dirty="0" err="1" smtClean="0"/>
              <a:t>Javascript</a:t>
            </a:r>
            <a:r>
              <a:rPr lang="en-US" dirty="0" smtClean="0"/>
              <a:t> code. It is very flexible so you can easily customize it to your coding guidelines and the environment you expect your code to execute in.</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4</a:t>
            </a:fld>
            <a:endParaRPr lang="en-US" dirty="0"/>
          </a:p>
        </p:txBody>
      </p:sp>
    </p:spTree>
    <p:extLst>
      <p:ext uri="{BB962C8B-B14F-4D97-AF65-F5344CB8AC3E}">
        <p14:creationId xmlns:p14="http://schemas.microsoft.com/office/powerpoint/2010/main" val="62638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698ED02-3EBA-4AEA-92C7-B8D5D775CAF5}" type="slidenum">
              <a:rPr lang="en-US" smtClean="0"/>
              <a:pPr/>
              <a:t>5</a:t>
            </a:fld>
            <a:endParaRPr lang="en-US" smtClean="0"/>
          </a:p>
        </p:txBody>
      </p:sp>
      <p:sp>
        <p:nvSpPr>
          <p:cNvPr id="5" name="Notes Placeholder 4"/>
          <p:cNvSpPr>
            <a:spLocks noGrp="1"/>
          </p:cNvSpPr>
          <p:nvPr>
            <p:ph type="body" sz="quarter" idx="10"/>
          </p:nvPr>
        </p:nvSpPr>
        <p:spPr/>
        <p:txBody>
          <a:bodyPr>
            <a:normAutofit/>
          </a:bodyPr>
          <a:lstStyle/>
          <a:p>
            <a:pPr>
              <a:spcBef>
                <a:spcPts val="0"/>
              </a:spcBef>
              <a:spcAft>
                <a:spcPts val="0"/>
              </a:spcAft>
            </a:pPr>
            <a:endParaRPr lang="en-US" dirty="0" smtClean="0"/>
          </a:p>
        </p:txBody>
      </p:sp>
      <p:sp>
        <p:nvSpPr>
          <p:cNvPr id="6" name="Slide Image Placeholder 5"/>
          <p:cNvSpPr>
            <a:spLocks noGrp="1" noRot="1" noChangeAspect="1"/>
          </p:cNvSpPr>
          <p:nvPr>
            <p:ph type="sldImg"/>
          </p:nvPr>
        </p:nvSpPr>
        <p:spPr>
          <a:xfrm>
            <a:off x="1558925" y="284163"/>
            <a:ext cx="3740150" cy="2805112"/>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The easiest way to use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is to install it as a Node program. To do so, simply run the following command in your terminal </a:t>
            </a:r>
            <a:r>
              <a:rPr lang="en-US" sz="1200" kern="1200" dirty="0" err="1" smtClean="0">
                <a:solidFill>
                  <a:schemeClr val="tx1"/>
                </a:solidFill>
                <a:effectLst/>
                <a:latin typeface="+mn-lt"/>
                <a:ea typeface="+mn-ea"/>
                <a:cs typeface="+mn-cs"/>
              </a:rPr>
              <a:t>npm</a:t>
            </a:r>
            <a:r>
              <a:rPr lang="en-US" sz="1200" kern="1200" dirty="0" smtClean="0">
                <a:solidFill>
                  <a:schemeClr val="tx1"/>
                </a:solidFill>
                <a:effectLst/>
                <a:latin typeface="+mn-lt"/>
                <a:ea typeface="+mn-ea"/>
                <a:cs typeface="+mn-cs"/>
              </a:rPr>
              <a:t> install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–g</a:t>
            </a:r>
          </a:p>
          <a:p>
            <a:pPr marL="0" inden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6</a:t>
            </a:fld>
            <a:endParaRPr lang="en-US" dirty="0"/>
          </a:p>
        </p:txBody>
      </p:sp>
    </p:spTree>
    <p:extLst>
      <p:ext uri="{BB962C8B-B14F-4D97-AF65-F5344CB8AC3E}">
        <p14:creationId xmlns:p14="http://schemas.microsoft.com/office/powerpoint/2010/main" val="3487769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20000"/>
              </a:spcBef>
              <a:spcAft>
                <a:spcPct val="20000"/>
              </a:spcAft>
              <a:buClrTx/>
              <a:buSzTx/>
              <a:buFontTx/>
              <a:buNone/>
              <a:tabLst/>
              <a:defRPr/>
            </a:pPr>
            <a:r>
              <a:rPr lang="en-US" sz="1200" kern="1200" dirty="0" smtClean="0">
                <a:solidFill>
                  <a:schemeClr val="tx1"/>
                </a:solidFill>
                <a:effectLst/>
                <a:latin typeface="+mn-lt"/>
                <a:ea typeface="+mn-ea"/>
                <a:cs typeface="+mn-cs"/>
              </a:rPr>
              <a:t>After you've done that you should be able to use the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program. The simplest use case  would be </a:t>
            </a:r>
            <a:r>
              <a:rPr lang="en-US" sz="1200" kern="1200" dirty="0" err="1" smtClean="0">
                <a:solidFill>
                  <a:schemeClr val="tx1"/>
                </a:solidFill>
                <a:effectLst/>
                <a:latin typeface="+mn-lt"/>
                <a:ea typeface="+mn-ea"/>
                <a:cs typeface="+mn-cs"/>
              </a:rPr>
              <a:t>linting</a:t>
            </a:r>
            <a:r>
              <a:rPr lang="en-US" sz="1200" kern="1200" dirty="0" smtClean="0">
                <a:solidFill>
                  <a:schemeClr val="tx1"/>
                </a:solidFill>
                <a:effectLst/>
                <a:latin typeface="+mn-lt"/>
                <a:ea typeface="+mn-ea"/>
                <a:cs typeface="+mn-cs"/>
              </a:rPr>
              <a:t> a single file or all JavaScript files in a directory.</a:t>
            </a: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200" kern="1200" dirty="0" smtClean="0">
                <a:solidFill>
                  <a:schemeClr val="tx1"/>
                </a:solidFill>
                <a:effectLst/>
                <a:latin typeface="+mn-lt"/>
                <a:ea typeface="+mn-ea"/>
                <a:cs typeface="+mn-cs"/>
              </a:rPr>
              <a:t>So there will be a question,</a:t>
            </a:r>
            <a:r>
              <a:rPr lang="en-US" sz="1200" kern="1200" baseline="0" dirty="0" smtClean="0">
                <a:solidFill>
                  <a:schemeClr val="tx1"/>
                </a:solidFill>
                <a:effectLst/>
                <a:latin typeface="+mn-lt"/>
                <a:ea typeface="+mn-ea"/>
                <a:cs typeface="+mn-cs"/>
              </a:rPr>
              <a:t> how can </a:t>
            </a: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check </a:t>
            </a:r>
            <a:r>
              <a:rPr lang="en-US" sz="1200" kern="1200" baseline="0" dirty="0" err="1" smtClean="0">
                <a:solidFill>
                  <a:schemeClr val="tx1"/>
                </a:solidFill>
                <a:effectLst/>
                <a:latin typeface="+mn-lt"/>
                <a:ea typeface="+mn-ea"/>
                <a:cs typeface="+mn-cs"/>
              </a:rPr>
              <a:t>javascript</a:t>
            </a:r>
            <a:r>
              <a:rPr lang="en-US" sz="1200" kern="1200" baseline="0" dirty="0" smtClean="0">
                <a:solidFill>
                  <a:schemeClr val="tx1"/>
                </a:solidFill>
                <a:effectLst/>
                <a:latin typeface="+mn-lt"/>
                <a:ea typeface="+mn-ea"/>
                <a:cs typeface="+mn-cs"/>
              </a:rPr>
              <a:t> code? What criterion </a:t>
            </a: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is going to follow?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7</a:t>
            </a:fld>
            <a:endParaRPr lang="en-US" dirty="0"/>
          </a:p>
        </p:txBody>
      </p:sp>
    </p:spTree>
    <p:extLst>
      <p:ext uri="{BB962C8B-B14F-4D97-AF65-F5344CB8AC3E}">
        <p14:creationId xmlns:p14="http://schemas.microsoft.com/office/powerpoint/2010/main" val="251727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a:t>
            </a:r>
            <a:r>
              <a:rPr lang="en-US" sz="1200" kern="1200" baseline="0" dirty="0" smtClean="0">
                <a:solidFill>
                  <a:schemeClr val="tx1"/>
                </a:solidFill>
                <a:effectLst/>
                <a:latin typeface="+mn-lt"/>
                <a:ea typeface="+mn-ea"/>
                <a:cs typeface="+mn-cs"/>
              </a:rPr>
              <a:t> default, </a:t>
            </a:r>
            <a:r>
              <a:rPr lang="en-US" sz="1200" kern="1200" baseline="0" dirty="0" err="1" smtClean="0">
                <a:solidFill>
                  <a:schemeClr val="tx1"/>
                </a:solidFill>
                <a:effectLst/>
                <a:latin typeface="+mn-lt"/>
                <a:ea typeface="+mn-ea"/>
                <a:cs typeface="+mn-cs"/>
              </a:rPr>
              <a:t>JSHint</a:t>
            </a:r>
            <a:r>
              <a:rPr lang="en-US" sz="1200" kern="1200" baseline="0" dirty="0" smtClean="0">
                <a:solidFill>
                  <a:schemeClr val="tx1"/>
                </a:solidFill>
                <a:effectLst/>
                <a:latin typeface="+mn-lt"/>
                <a:ea typeface="+mn-ea"/>
                <a:cs typeface="+mn-cs"/>
              </a:rPr>
              <a:t> will search for a configuration file named ‘.</a:t>
            </a:r>
            <a:r>
              <a:rPr lang="en-US" sz="1200" kern="1200" baseline="0" dirty="0" err="1" smtClean="0">
                <a:solidFill>
                  <a:schemeClr val="tx1"/>
                </a:solidFill>
                <a:effectLst/>
                <a:latin typeface="+mn-lt"/>
                <a:ea typeface="+mn-ea"/>
                <a:cs typeface="+mn-cs"/>
              </a:rPr>
              <a:t>jshintrc</a:t>
            </a:r>
            <a:r>
              <a:rPr lang="en-US" sz="1200" kern="1200" baseline="0" dirty="0" smtClean="0">
                <a:solidFill>
                  <a:schemeClr val="tx1"/>
                </a:solidFill>
                <a:effectLst/>
                <a:latin typeface="+mn-lt"/>
                <a:ea typeface="+mn-ea"/>
                <a:cs typeface="+mn-cs"/>
              </a:rPr>
              <a:t>’ , all the code checking criterion will be found. </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comes with a default set of warnings but it was designed to be very configurable. You have three methods to configure your copy of </a:t>
            </a:r>
            <a:r>
              <a:rPr lang="en-US" sz="1200" kern="1200" dirty="0" err="1" smtClean="0">
                <a:solidFill>
                  <a:schemeClr val="tx1"/>
                </a:solidFill>
                <a:effectLst/>
                <a:latin typeface="+mn-lt"/>
                <a:ea typeface="+mn-ea"/>
                <a:cs typeface="+mn-cs"/>
              </a:rPr>
              <a:t>JSHint</a:t>
            </a:r>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90000"/>
              </a:lnSpc>
              <a:spcBef>
                <a:spcPct val="20000"/>
              </a:spcBef>
              <a:spcAft>
                <a:spcPct val="20000"/>
              </a:spcAft>
              <a:buClrTx/>
              <a:buSzTx/>
              <a:buFontTx/>
              <a:buNone/>
              <a:tabLst/>
              <a:defRP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third method is recommended, using .</a:t>
            </a:r>
            <a:r>
              <a:rPr lang="en-US" sz="1200" kern="1200" dirty="0" err="1" smtClean="0">
                <a:solidFill>
                  <a:schemeClr val="tx1"/>
                </a:solidFill>
                <a:effectLst/>
                <a:latin typeface="+mn-lt"/>
                <a:ea typeface="+mn-ea"/>
                <a:cs typeface="+mn-cs"/>
              </a:rPr>
              <a:t>jshintrc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will start looking for this file in the same folder as the files to be </a:t>
            </a:r>
            <a:r>
              <a:rPr lang="en-US" sz="1200" kern="1200" dirty="0" err="1" smtClean="0">
                <a:solidFill>
                  <a:schemeClr val="tx1"/>
                </a:solidFill>
                <a:effectLst/>
                <a:latin typeface="+mn-lt"/>
                <a:ea typeface="+mn-ea"/>
                <a:cs typeface="+mn-cs"/>
              </a:rPr>
              <a:t>linted</a:t>
            </a:r>
            <a:r>
              <a:rPr lang="en-US" sz="1200" kern="1200" dirty="0" smtClean="0">
                <a:solidFill>
                  <a:schemeClr val="tx1"/>
                </a:solidFill>
                <a:effectLst/>
                <a:latin typeface="+mn-lt"/>
                <a:ea typeface="+mn-ea"/>
                <a:cs typeface="+mn-cs"/>
              </a:rPr>
              <a:t>. If not found, it will move one level up the directory tree all the way up to the file system root. You can make use of this character, place your file into the project root directory and, as long as you run </a:t>
            </a:r>
            <a:r>
              <a:rPr lang="en-US" sz="1200" kern="1200" dirty="0" err="1" smtClean="0">
                <a:solidFill>
                  <a:schemeClr val="tx1"/>
                </a:solidFill>
                <a:effectLst/>
                <a:latin typeface="+mn-lt"/>
                <a:ea typeface="+mn-ea"/>
                <a:cs typeface="+mn-cs"/>
              </a:rPr>
              <a:t>JSHint</a:t>
            </a:r>
            <a:r>
              <a:rPr lang="en-US" sz="1200" kern="1200" dirty="0" smtClean="0">
                <a:solidFill>
                  <a:schemeClr val="tx1"/>
                </a:solidFill>
                <a:effectLst/>
                <a:latin typeface="+mn-lt"/>
                <a:ea typeface="+mn-ea"/>
                <a:cs typeface="+mn-cs"/>
              </a:rPr>
              <a:t> from anywhere within your project directory tree, the same configuration file will be used</a:t>
            </a:r>
            <a:r>
              <a:rPr lang="en-US" sz="1200" kern="1200" dirty="0" smtClean="0">
                <a:solidFill>
                  <a:schemeClr val="tx1"/>
                </a:solidFill>
                <a:effectLst/>
                <a:latin typeface="+mn-lt"/>
                <a:ea typeface="+mn-ea"/>
                <a:cs typeface="+mn-cs"/>
              </a:rPr>
              <a:t>.</a:t>
            </a:r>
          </a:p>
          <a:p>
            <a:pPr marL="228600" marR="0" indent="-228600" algn="l" defTabSz="914400" rtl="0" eaLnBrk="0" fontAlgn="base" latinLnBrk="0" hangingPunct="0">
              <a:lnSpc>
                <a:spcPct val="90000"/>
              </a:lnSpc>
              <a:spcBef>
                <a:spcPct val="20000"/>
              </a:spcBef>
              <a:spcAft>
                <a:spcPct val="20000"/>
              </a:spcAft>
              <a:buClrTx/>
              <a:buSzTx/>
              <a:buFontTx/>
              <a:buAutoNum type="arabicParenR"/>
              <a:tabLst/>
              <a:defRPr/>
            </a:pPr>
            <a:r>
              <a:rPr lang="en-US" sz="1200" kern="1200" baseline="0" dirty="0" smtClean="0">
                <a:solidFill>
                  <a:schemeClr val="tx1"/>
                </a:solidFill>
                <a:effectLst/>
                <a:latin typeface="+mn-lt"/>
                <a:ea typeface="+mn-ea"/>
                <a:cs typeface="+mn-cs"/>
              </a:rPr>
              <a:t>Take it easy for the options, I am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explain them later.  </a:t>
            </a:r>
            <a:endParaRPr lang="en-US" dirty="0" smtClean="0"/>
          </a:p>
          <a:p>
            <a:pPr marL="0" marR="0" indent="0" algn="l" defTabSz="914400" rtl="0" eaLnBrk="0" fontAlgn="base" latinLnBrk="0" hangingPunct="0">
              <a:lnSpc>
                <a:spcPct val="90000"/>
              </a:lnSpc>
              <a:spcBef>
                <a:spcPct val="20000"/>
              </a:spcBef>
              <a:spcAft>
                <a:spcPct val="20000"/>
              </a:spcAft>
              <a:buClrTx/>
              <a:buSzTx/>
              <a:buFontTx/>
              <a:buNone/>
              <a:tabLst/>
              <a:defRPr/>
            </a:pPr>
            <a:endParaRPr lang="en-US" sz="1200" kern="1200" dirty="0" smtClean="0">
              <a:solidFill>
                <a:schemeClr val="tx1"/>
              </a:solidFill>
              <a:effectLst/>
              <a:latin typeface="+mn-lt"/>
              <a:ea typeface="+mn-ea"/>
              <a:cs typeface="+mn-cs"/>
            </a:endParaRP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8</a:t>
            </a:fld>
            <a:endParaRPr lang="en-US" dirty="0"/>
          </a:p>
        </p:txBody>
      </p:sp>
    </p:spTree>
    <p:extLst>
      <p:ext uri="{BB962C8B-B14F-4D97-AF65-F5344CB8AC3E}">
        <p14:creationId xmlns:p14="http://schemas.microsoft.com/office/powerpoint/2010/main" val="3769607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lstStyle/>
          <a:p>
            <a:r>
              <a:rPr lang="en-US" dirty="0" smtClean="0"/>
              <a:t>Here's a list of configuration directives supported by </a:t>
            </a:r>
            <a:r>
              <a:rPr lang="en-US" dirty="0" err="1" smtClean="0"/>
              <a:t>JSHint</a:t>
            </a:r>
            <a:r>
              <a:rPr lang="en-US" dirty="0" smtClean="0"/>
              <a:t>.</a:t>
            </a:r>
          </a:p>
          <a:p>
            <a:endParaRPr lang="en-US" dirty="0" smtClean="0"/>
          </a:p>
          <a:p>
            <a:r>
              <a:rPr lang="en-US" dirty="0" smtClean="0"/>
              <a:t>You can also blacklist certain global variables to make sure they are not used anywhere in the current file.</a:t>
            </a:r>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10</a:t>
            </a:fld>
            <a:endParaRPr lang="en-US" dirty="0"/>
          </a:p>
        </p:txBody>
      </p:sp>
    </p:spTree>
    <p:extLst>
      <p:ext uri="{BB962C8B-B14F-4D97-AF65-F5344CB8AC3E}">
        <p14:creationId xmlns:p14="http://schemas.microsoft.com/office/powerpoint/2010/main" val="1433458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shint/jshint" TargetMode="External"/><Relationship Id="rId7" Type="http://schemas.openxmlformats.org/officeDocument/2006/relationships/hyperlink" Target="https://symweb.rmnus.sen.symantec.com/BnR/Appliance/Engineering/DocumentsTechnologyTrack/JSHint.doc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github.com/cjdev/jshint-mojo/" TargetMode="External"/><Relationship Id="rId5" Type="http://schemas.openxmlformats.org/officeDocument/2006/relationships/hyperlink" Target="http://www.jshint.com/options/" TargetMode="External"/><Relationship Id="rId4" Type="http://schemas.openxmlformats.org/officeDocument/2006/relationships/hyperlink" Target="http://www.jshint.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ymweb.rmnus.sen.symantec.com/BnR/Appliance/Engineering/DocumentsTechnologyTrack/JSHint.doc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pPr>
              <a:defRPr/>
            </a:pPr>
            <a:r>
              <a:rPr lang="en-US" smtClean="0"/>
              <a:t>Presentation Identifier Goes Here</a:t>
            </a:r>
            <a:endParaRPr lang="en-US" dirty="0"/>
          </a:p>
        </p:txBody>
      </p:sp>
      <p:sp>
        <p:nvSpPr>
          <p:cNvPr id="2" name="Slide Number Placeholder 1"/>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3" name="Title 2"/>
          <p:cNvSpPr>
            <a:spLocks noGrp="1"/>
          </p:cNvSpPr>
          <p:nvPr>
            <p:ph type="ctrTitle"/>
          </p:nvPr>
        </p:nvSpPr>
        <p:spPr>
          <a:xfrm>
            <a:off x="685800" y="2590800"/>
            <a:ext cx="7772400" cy="914400"/>
          </a:xfrm>
        </p:spPr>
        <p:txBody>
          <a:bodyPr/>
          <a:lstStyle/>
          <a:p>
            <a:r>
              <a:rPr lang="en-US" dirty="0" err="1" smtClean="0"/>
              <a:t>JSHint</a:t>
            </a:r>
            <a:r>
              <a:rPr lang="en-US" dirty="0"/>
              <a:t> </a:t>
            </a:r>
            <a:r>
              <a:rPr lang="en-US" dirty="0" smtClean="0"/>
              <a:t>- A </a:t>
            </a:r>
            <a:r>
              <a:rPr lang="en-US" dirty="0" err="1" smtClean="0"/>
              <a:t>Javascript</a:t>
            </a:r>
            <a:r>
              <a:rPr lang="en-US" dirty="0" smtClean="0"/>
              <a:t> static Analysis Tool</a:t>
            </a:r>
            <a:endParaRPr lang="en-US" dirty="0"/>
          </a:p>
        </p:txBody>
      </p:sp>
      <p:sp>
        <p:nvSpPr>
          <p:cNvPr id="4" name="Subtitle 3"/>
          <p:cNvSpPr>
            <a:spLocks noGrp="1"/>
          </p:cNvSpPr>
          <p:nvPr>
            <p:ph type="subTitle" idx="1"/>
          </p:nvPr>
        </p:nvSpPr>
        <p:spPr/>
        <p:txBody>
          <a:bodyPr/>
          <a:lstStyle/>
          <a:p>
            <a:r>
              <a:rPr lang="en-US" dirty="0" smtClean="0"/>
              <a:t>Guangwei(Joe) Qiao</a:t>
            </a:r>
            <a:endParaRPr lang="en-US" dirty="0"/>
          </a:p>
        </p:txBody>
      </p:sp>
      <p:sp>
        <p:nvSpPr>
          <p:cNvPr id="5" name="Text Placeholder 4"/>
          <p:cNvSpPr>
            <a:spLocks noGrp="1"/>
          </p:cNvSpPr>
          <p:nvPr>
            <p:ph type="body" sz="quarter" idx="10"/>
          </p:nvPr>
        </p:nvSpPr>
        <p:spPr/>
        <p:txBody>
          <a:bodyPr/>
          <a:lstStyle/>
          <a:p>
            <a:r>
              <a:rPr lang="en-US" dirty="0" smtClean="0"/>
              <a:t>Software Engineer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err="1" smtClean="0"/>
              <a:t>JSHint</a:t>
            </a:r>
            <a:r>
              <a:rPr lang="en-US" dirty="0" smtClean="0"/>
              <a:t> Directives</a:t>
            </a:r>
            <a:endParaRPr lang="en-US" dirty="0"/>
          </a:p>
        </p:txBody>
      </p:sp>
      <p:sp>
        <p:nvSpPr>
          <p:cNvPr id="3" name="Content Placeholder 2"/>
          <p:cNvSpPr>
            <a:spLocks noGrp="1"/>
          </p:cNvSpPr>
          <p:nvPr>
            <p:ph idx="1"/>
          </p:nvPr>
        </p:nvSpPr>
        <p:spPr>
          <a:xfrm>
            <a:off x="381000" y="685800"/>
            <a:ext cx="8382000" cy="5486400"/>
          </a:xfrm>
        </p:spPr>
        <p:txBody>
          <a:bodyPr>
            <a:normAutofit lnSpcReduction="10000"/>
          </a:bodyPr>
          <a:lstStyle/>
          <a:p>
            <a:r>
              <a:rPr lang="en-US" b="1" dirty="0" err="1" smtClean="0">
                <a:solidFill>
                  <a:schemeClr val="tx1"/>
                </a:solidFill>
              </a:rPr>
              <a:t>jshint</a:t>
            </a:r>
            <a:r>
              <a:rPr lang="en-US" b="1" dirty="0" smtClean="0"/>
              <a:t> </a:t>
            </a:r>
            <a:r>
              <a:rPr lang="en-US" b="1" dirty="0" smtClean="0"/>
              <a:t>- </a:t>
            </a:r>
            <a:r>
              <a:rPr lang="en-US" dirty="0"/>
              <a:t>A directive for setting </a:t>
            </a:r>
            <a:r>
              <a:rPr lang="en-US" dirty="0" err="1"/>
              <a:t>JSHint</a:t>
            </a:r>
            <a:r>
              <a:rPr lang="en-US" dirty="0"/>
              <a:t> </a:t>
            </a:r>
            <a:r>
              <a:rPr lang="en-US" dirty="0" smtClean="0"/>
              <a:t>options.</a:t>
            </a:r>
          </a:p>
          <a:p>
            <a:pPr marL="0" indent="0">
              <a:buNone/>
            </a:pPr>
            <a:r>
              <a:rPr lang="en-US" sz="2000" dirty="0" smtClean="0"/>
              <a:t>     </a:t>
            </a:r>
            <a:r>
              <a:rPr lang="en-US" sz="2000" dirty="0" smtClean="0">
                <a:solidFill>
                  <a:schemeClr val="accent6"/>
                </a:solidFill>
              </a:rPr>
              <a:t>/* </a:t>
            </a:r>
            <a:r>
              <a:rPr lang="en-US" sz="2000" dirty="0" err="1">
                <a:solidFill>
                  <a:schemeClr val="accent6"/>
                </a:solidFill>
              </a:rPr>
              <a:t>jslint</a:t>
            </a:r>
            <a:r>
              <a:rPr lang="en-US" sz="2000" dirty="0">
                <a:solidFill>
                  <a:schemeClr val="accent6"/>
                </a:solidFill>
              </a:rPr>
              <a:t> </a:t>
            </a:r>
            <a:r>
              <a:rPr lang="en-US" sz="2000" dirty="0" smtClean="0">
                <a:solidFill>
                  <a:schemeClr val="accent6"/>
                </a:solidFill>
              </a:rPr>
              <a:t>strict: </a:t>
            </a:r>
            <a:r>
              <a:rPr lang="en-US" sz="2000" dirty="0">
                <a:solidFill>
                  <a:schemeClr val="accent6"/>
                </a:solidFill>
              </a:rPr>
              <a:t>true </a:t>
            </a:r>
            <a:r>
              <a:rPr lang="en-US" sz="2000" dirty="0" smtClean="0">
                <a:solidFill>
                  <a:schemeClr val="accent6"/>
                </a:solidFill>
              </a:rPr>
              <a:t>*/</a:t>
            </a:r>
          </a:p>
          <a:p>
            <a:r>
              <a:rPr lang="en-US" b="1" dirty="0">
                <a:solidFill>
                  <a:schemeClr val="tx1"/>
                </a:solidFill>
              </a:rPr>
              <a:t>g</a:t>
            </a:r>
            <a:r>
              <a:rPr lang="en-US" b="1" dirty="0" smtClean="0">
                <a:solidFill>
                  <a:schemeClr val="tx1"/>
                </a:solidFill>
              </a:rPr>
              <a:t>lobal</a:t>
            </a:r>
            <a:r>
              <a:rPr lang="en-US" b="1" dirty="0" smtClean="0">
                <a:solidFill>
                  <a:srgbClr val="00B050"/>
                </a:solidFill>
              </a:rPr>
              <a:t> - </a:t>
            </a:r>
            <a:r>
              <a:rPr lang="en-US" dirty="0" smtClean="0"/>
              <a:t>A </a:t>
            </a:r>
            <a:r>
              <a:rPr lang="en-US" dirty="0"/>
              <a:t>directive for telling </a:t>
            </a:r>
            <a:r>
              <a:rPr lang="en-US" dirty="0" err="1"/>
              <a:t>JSHint</a:t>
            </a:r>
            <a:r>
              <a:rPr lang="en-US" dirty="0"/>
              <a:t> about global variables that are defined elsewhere. </a:t>
            </a:r>
            <a:r>
              <a:rPr lang="en-US" dirty="0" smtClean="0"/>
              <a:t>For example v</a:t>
            </a:r>
            <a:r>
              <a:rPr lang="en-US" dirty="0" smtClean="0"/>
              <a:t>alue </a:t>
            </a:r>
            <a:r>
              <a:rPr lang="en-US" dirty="0"/>
              <a:t>is false (default), </a:t>
            </a:r>
            <a:r>
              <a:rPr lang="en-US" dirty="0" err="1"/>
              <a:t>JSHint</a:t>
            </a:r>
            <a:r>
              <a:rPr lang="en-US" dirty="0"/>
              <a:t> will consider that variable as </a:t>
            </a:r>
            <a:r>
              <a:rPr lang="en-US" dirty="0" smtClean="0"/>
              <a:t>read-only.</a:t>
            </a:r>
            <a:endParaRPr lang="en-US" dirty="0" smtClean="0"/>
          </a:p>
          <a:p>
            <a:pPr marL="0" indent="0">
              <a:buNone/>
            </a:pPr>
            <a:r>
              <a:rPr lang="en-US" sz="2000" b="1" dirty="0" smtClean="0">
                <a:solidFill>
                  <a:schemeClr val="tx1"/>
                </a:solidFill>
              </a:rPr>
              <a:t>    </a:t>
            </a:r>
            <a:r>
              <a:rPr lang="en-US" sz="2000" dirty="0">
                <a:solidFill>
                  <a:schemeClr val="accent6"/>
                </a:solidFill>
              </a:rPr>
              <a:t>/* global MY_LIB: false </a:t>
            </a:r>
            <a:r>
              <a:rPr lang="en-US" sz="2000" dirty="0" smtClean="0">
                <a:solidFill>
                  <a:schemeClr val="accent6"/>
                </a:solidFill>
              </a:rPr>
              <a:t>*/   </a:t>
            </a:r>
          </a:p>
          <a:p>
            <a:r>
              <a:rPr lang="en-US" b="1" dirty="0"/>
              <a:t>e</a:t>
            </a:r>
            <a:r>
              <a:rPr lang="en-US" b="1" dirty="0" smtClean="0"/>
              <a:t>xported - </a:t>
            </a:r>
            <a:r>
              <a:rPr lang="en-US" dirty="0" smtClean="0"/>
              <a:t>A directive for telling </a:t>
            </a:r>
            <a:r>
              <a:rPr lang="en-US" dirty="0" err="1" smtClean="0"/>
              <a:t>JSHint</a:t>
            </a:r>
            <a:r>
              <a:rPr lang="en-US" dirty="0" smtClean="0"/>
              <a:t> about global variables that are defined in the current file but used elsewhere.</a:t>
            </a:r>
          </a:p>
          <a:p>
            <a:pPr marL="0" indent="0">
              <a:buNone/>
            </a:pPr>
            <a:r>
              <a:rPr lang="en-US" dirty="0" smtClean="0"/>
              <a:t>    </a:t>
            </a:r>
            <a:r>
              <a:rPr lang="en-US" sz="2000" dirty="0" smtClean="0">
                <a:solidFill>
                  <a:schemeClr val="accent6"/>
                </a:solidFill>
              </a:rPr>
              <a:t>/* </a:t>
            </a:r>
            <a:r>
              <a:rPr lang="en-US" sz="2000" dirty="0">
                <a:solidFill>
                  <a:schemeClr val="accent6"/>
                </a:solidFill>
              </a:rPr>
              <a:t>exported EXPORTED_LIB </a:t>
            </a:r>
            <a:r>
              <a:rPr lang="en-US" sz="2000" dirty="0" smtClean="0">
                <a:solidFill>
                  <a:schemeClr val="accent6"/>
                </a:solidFill>
              </a:rPr>
              <a:t>*/</a:t>
            </a:r>
          </a:p>
          <a:p>
            <a:r>
              <a:rPr lang="en-US" b="1" dirty="0" smtClean="0"/>
              <a:t>Ignore - </a:t>
            </a:r>
            <a:r>
              <a:rPr lang="en-US" dirty="0"/>
              <a:t>A directive for telling </a:t>
            </a:r>
            <a:r>
              <a:rPr lang="en-US" dirty="0" err="1"/>
              <a:t>JSHint</a:t>
            </a:r>
            <a:r>
              <a:rPr lang="en-US" dirty="0"/>
              <a:t> to ignore a block of code</a:t>
            </a:r>
            <a:r>
              <a:rPr lang="en-US" dirty="0" smtClean="0"/>
              <a:t>.</a:t>
            </a:r>
          </a:p>
          <a:p>
            <a:pPr marL="0" indent="0">
              <a:buNone/>
            </a:pPr>
            <a:r>
              <a:rPr lang="en-US" sz="2200" b="1" dirty="0">
                <a:solidFill>
                  <a:srgbClr val="00B050"/>
                </a:solidFill>
              </a:rPr>
              <a:t> </a:t>
            </a:r>
            <a:r>
              <a:rPr lang="en-US" sz="2200" b="1" dirty="0" smtClean="0">
                <a:solidFill>
                  <a:srgbClr val="00B050"/>
                </a:solidFill>
              </a:rPr>
              <a:t>   </a:t>
            </a:r>
            <a:r>
              <a:rPr lang="en-US" sz="2000" dirty="0">
                <a:solidFill>
                  <a:schemeClr val="accent6"/>
                </a:solidFill>
              </a:rPr>
              <a:t>/* </a:t>
            </a:r>
            <a:r>
              <a:rPr lang="en-US" sz="2000" dirty="0" err="1">
                <a:solidFill>
                  <a:schemeClr val="accent6"/>
                </a:solidFill>
              </a:rPr>
              <a:t>jshint</a:t>
            </a:r>
            <a:r>
              <a:rPr lang="en-US" sz="2000" dirty="0">
                <a:solidFill>
                  <a:schemeClr val="accent6"/>
                </a:solidFill>
              </a:rPr>
              <a:t> </a:t>
            </a:r>
            <a:r>
              <a:rPr lang="en-US" sz="2000" dirty="0" err="1">
                <a:solidFill>
                  <a:schemeClr val="accent6"/>
                </a:solidFill>
              </a:rPr>
              <a:t>ignore:start</a:t>
            </a:r>
            <a:r>
              <a:rPr lang="en-US" sz="2000" dirty="0">
                <a:solidFill>
                  <a:schemeClr val="accent6"/>
                </a:solidFill>
              </a:rPr>
              <a:t> */ </a:t>
            </a:r>
            <a:endParaRPr lang="en-US" sz="2000" dirty="0" smtClean="0">
              <a:solidFill>
                <a:schemeClr val="accent6"/>
              </a:solidFill>
            </a:endParaRPr>
          </a:p>
          <a:p>
            <a:pPr marL="0" indent="0">
              <a:buNone/>
            </a:pPr>
            <a:r>
              <a:rPr lang="en-US" sz="2000" dirty="0">
                <a:solidFill>
                  <a:schemeClr val="accent6"/>
                </a:solidFill>
              </a:rPr>
              <a:t> </a:t>
            </a:r>
            <a:r>
              <a:rPr lang="en-US" sz="2000" dirty="0" smtClean="0">
                <a:solidFill>
                  <a:schemeClr val="accent6"/>
                </a:solidFill>
              </a:rPr>
              <a:t>   // </a:t>
            </a:r>
            <a:r>
              <a:rPr lang="en-US" sz="2000" dirty="0">
                <a:solidFill>
                  <a:schemeClr val="accent6"/>
                </a:solidFill>
              </a:rPr>
              <a:t>Code here will be ignored by </a:t>
            </a:r>
            <a:r>
              <a:rPr lang="en-US" sz="2000" dirty="0" err="1">
                <a:solidFill>
                  <a:schemeClr val="accent6"/>
                </a:solidFill>
              </a:rPr>
              <a:t>JSHint</a:t>
            </a:r>
            <a:r>
              <a:rPr lang="en-US" sz="2000" dirty="0" smtClean="0">
                <a:solidFill>
                  <a:schemeClr val="accent6"/>
                </a:solidFill>
              </a:rPr>
              <a:t>.</a:t>
            </a:r>
          </a:p>
          <a:p>
            <a:pPr marL="0" indent="0">
              <a:buNone/>
            </a:pPr>
            <a:r>
              <a:rPr lang="en-US" sz="2000" dirty="0">
                <a:solidFill>
                  <a:schemeClr val="accent6"/>
                </a:solidFill>
              </a:rPr>
              <a:t> </a:t>
            </a:r>
            <a:r>
              <a:rPr lang="en-US" sz="2000" dirty="0" smtClean="0">
                <a:solidFill>
                  <a:schemeClr val="accent6"/>
                </a:solidFill>
              </a:rPr>
              <a:t>   </a:t>
            </a:r>
            <a:r>
              <a:rPr lang="en-US" sz="2000" dirty="0">
                <a:solidFill>
                  <a:schemeClr val="accent6"/>
                </a:solidFill>
              </a:rPr>
              <a:t>/* </a:t>
            </a:r>
            <a:r>
              <a:rPr lang="en-US" sz="2000" dirty="0" err="1">
                <a:solidFill>
                  <a:schemeClr val="accent6"/>
                </a:solidFill>
              </a:rPr>
              <a:t>jshint</a:t>
            </a:r>
            <a:r>
              <a:rPr lang="en-US" sz="2000" dirty="0">
                <a:solidFill>
                  <a:schemeClr val="accent6"/>
                </a:solidFill>
              </a:rPr>
              <a:t> </a:t>
            </a:r>
            <a:r>
              <a:rPr lang="en-US" sz="2000" dirty="0" err="1">
                <a:solidFill>
                  <a:schemeClr val="accent6"/>
                </a:solidFill>
              </a:rPr>
              <a:t>ignore:end</a:t>
            </a:r>
            <a:r>
              <a:rPr lang="en-US" sz="2000" dirty="0">
                <a:solidFill>
                  <a:schemeClr val="accent6"/>
                </a:solidFill>
              </a:rPr>
              <a:t> */</a:t>
            </a:r>
            <a:endParaRPr lang="en-US" sz="2000" b="1" dirty="0">
              <a:solidFill>
                <a:schemeClr val="accent6"/>
              </a:solidFill>
            </a:endParaRPr>
          </a:p>
          <a:p>
            <a:pPr marL="0" indent="0">
              <a:buNone/>
            </a:pPr>
            <a:endParaRPr lang="en-US" sz="2000" b="1" dirty="0" smtClean="0">
              <a:solidFill>
                <a:srgbClr val="00B050"/>
              </a:solidFill>
            </a:endParaRPr>
          </a:p>
          <a:p>
            <a:pPr marL="0" indent="0">
              <a:buNone/>
            </a:pPr>
            <a:endParaRPr lang="en-US" b="1" dirty="0">
              <a:solidFill>
                <a:srgbClr val="00B050"/>
              </a:solidFill>
            </a:endParaRP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10</a:t>
            </a:fld>
            <a:endParaRPr lang="en-US" dirty="0"/>
          </a:p>
        </p:txBody>
      </p:sp>
    </p:spTree>
    <p:extLst>
      <p:ext uri="{BB962C8B-B14F-4D97-AF65-F5344CB8AC3E}">
        <p14:creationId xmlns:p14="http://schemas.microsoft.com/office/powerpoint/2010/main" val="314514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534400" cy="515256"/>
          </a:xfrm>
        </p:spPr>
        <p:txBody>
          <a:bodyPr/>
          <a:lstStyle/>
          <a:p>
            <a:r>
              <a:rPr lang="en-US" dirty="0" err="1" smtClean="0"/>
              <a:t>JSHint</a:t>
            </a:r>
            <a:r>
              <a:rPr lang="en-US" dirty="0" smtClean="0"/>
              <a:t> </a:t>
            </a:r>
            <a:r>
              <a:rPr lang="en-US" dirty="0"/>
              <a:t>Options - </a:t>
            </a:r>
            <a:r>
              <a:rPr lang="en-US" sz="2400" dirty="0"/>
              <a:t>define your </a:t>
            </a:r>
            <a:r>
              <a:rPr lang="en-US" sz="2400" dirty="0" err="1" smtClean="0"/>
              <a:t>javascript</a:t>
            </a:r>
            <a:r>
              <a:rPr lang="en-US" sz="2400" dirty="0" smtClean="0"/>
              <a:t> </a:t>
            </a:r>
            <a:r>
              <a:rPr lang="en-US" sz="2400" dirty="0"/>
              <a:t>code </a:t>
            </a:r>
            <a:r>
              <a:rPr lang="en-US" sz="2400" dirty="0" smtClean="0"/>
              <a:t>checking standard</a:t>
            </a:r>
            <a:endParaRPr lang="en-US" sz="2400" dirty="0"/>
          </a:p>
        </p:txBody>
      </p:sp>
      <p:sp>
        <p:nvSpPr>
          <p:cNvPr id="3" name="Content Placeholder 2"/>
          <p:cNvSpPr>
            <a:spLocks noGrp="1"/>
          </p:cNvSpPr>
          <p:nvPr>
            <p:ph idx="1"/>
          </p:nvPr>
        </p:nvSpPr>
        <p:spPr>
          <a:xfrm>
            <a:off x="381000" y="990600"/>
            <a:ext cx="8382000" cy="5181600"/>
          </a:xfrm>
        </p:spPr>
        <p:txBody>
          <a:bodyPr>
            <a:normAutofit/>
          </a:bodyPr>
          <a:lstStyle/>
          <a:p>
            <a:r>
              <a:rPr lang="en-US" dirty="0" smtClean="0"/>
              <a:t>Enforcing </a:t>
            </a:r>
            <a:r>
              <a:rPr lang="en-US" dirty="0" smtClean="0"/>
              <a:t>Options</a:t>
            </a:r>
          </a:p>
          <a:p>
            <a:pPr marL="0" indent="0" eaLnBrk="0" hangingPunct="0">
              <a:spcBef>
                <a:spcPct val="20000"/>
              </a:spcBef>
              <a:spcAft>
                <a:spcPct val="20000"/>
              </a:spcAft>
              <a:buClrTx/>
              <a:buNone/>
              <a:defRPr/>
            </a:pPr>
            <a:r>
              <a:rPr lang="en-US" sz="1600" dirty="0"/>
              <a:t> </a:t>
            </a:r>
            <a:r>
              <a:rPr lang="en-US" sz="1600" dirty="0" smtClean="0"/>
              <a:t>   </a:t>
            </a:r>
            <a:r>
              <a:rPr lang="en-US" sz="1900" dirty="0"/>
              <a:t>When set to true, these options will make </a:t>
            </a:r>
            <a:r>
              <a:rPr lang="en-US" sz="1900" dirty="0" err="1"/>
              <a:t>JSHint</a:t>
            </a:r>
            <a:r>
              <a:rPr lang="en-US" sz="1900" dirty="0"/>
              <a:t> produce more warnings about your code</a:t>
            </a:r>
            <a:r>
              <a:rPr lang="en-US" sz="1900" dirty="0" smtClean="0"/>
              <a:t>.</a:t>
            </a:r>
          </a:p>
          <a:p>
            <a:pPr marL="0" indent="0" eaLnBrk="0" hangingPunct="0">
              <a:spcBef>
                <a:spcPct val="20000"/>
              </a:spcBef>
              <a:spcAft>
                <a:spcPct val="20000"/>
              </a:spcAft>
              <a:buClrTx/>
              <a:buNone/>
              <a:defRPr/>
            </a:pPr>
            <a:r>
              <a:rPr lang="en-US" sz="1700" dirty="0" smtClean="0">
                <a:solidFill>
                  <a:schemeClr val="accent6"/>
                </a:solidFill>
              </a:rPr>
              <a:t>     "</a:t>
            </a:r>
            <a:r>
              <a:rPr lang="en-US" sz="1700" dirty="0" err="1">
                <a:solidFill>
                  <a:schemeClr val="accent6"/>
                </a:solidFill>
              </a:rPr>
              <a:t>undef</a:t>
            </a:r>
            <a:r>
              <a:rPr lang="en-US" sz="1700" dirty="0">
                <a:solidFill>
                  <a:schemeClr val="accent6"/>
                </a:solidFill>
              </a:rPr>
              <a:t>"     </a:t>
            </a:r>
            <a:r>
              <a:rPr lang="en-US" sz="1700" dirty="0" smtClean="0">
                <a:solidFill>
                  <a:schemeClr val="accent6"/>
                </a:solidFill>
              </a:rPr>
              <a:t>     : </a:t>
            </a:r>
            <a:r>
              <a:rPr lang="en-US" sz="1700" dirty="0">
                <a:solidFill>
                  <a:schemeClr val="accent6"/>
                </a:solidFill>
              </a:rPr>
              <a:t>true,  </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true: Require all non-global variables to be declared (prevents global leaks)</a:t>
            </a:r>
          </a:p>
          <a:p>
            <a:pPr marL="0" indent="0" eaLnBrk="0" hangingPunct="0">
              <a:spcBef>
                <a:spcPct val="20000"/>
              </a:spcBef>
              <a:spcAft>
                <a:spcPct val="20000"/>
              </a:spcAft>
              <a:buClrTx/>
              <a:buNone/>
              <a:defRPr/>
            </a:pPr>
            <a:r>
              <a:rPr lang="en-US" sz="1700" dirty="0">
                <a:solidFill>
                  <a:schemeClr val="accent6"/>
                </a:solidFill>
              </a:rPr>
              <a:t>    "unused"    </a:t>
            </a:r>
            <a:r>
              <a:rPr lang="en-US" sz="1700" dirty="0" smtClean="0">
                <a:solidFill>
                  <a:schemeClr val="accent6"/>
                </a:solidFill>
              </a:rPr>
              <a:t>    : </a:t>
            </a:r>
            <a:r>
              <a:rPr lang="en-US" sz="1700" dirty="0">
                <a:solidFill>
                  <a:schemeClr val="accent6"/>
                </a:solidFill>
              </a:rPr>
              <a:t>true, </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true: Require all defined variables be used</a:t>
            </a:r>
          </a:p>
          <a:p>
            <a:pPr marL="0" indent="0" eaLnBrk="0" hangingPunct="0">
              <a:spcBef>
                <a:spcPct val="20000"/>
              </a:spcBef>
              <a:spcAft>
                <a:spcPct val="20000"/>
              </a:spcAft>
              <a:buClrTx/>
              <a:buNone/>
              <a:defRPr/>
            </a:pPr>
            <a:r>
              <a:rPr lang="en-US" sz="1700" dirty="0">
                <a:solidFill>
                  <a:schemeClr val="accent6"/>
                </a:solidFill>
              </a:rPr>
              <a:t>    "strict"        </a:t>
            </a:r>
            <a:r>
              <a:rPr lang="en-US" sz="1700" dirty="0" smtClean="0">
                <a:solidFill>
                  <a:schemeClr val="accent6"/>
                </a:solidFill>
              </a:rPr>
              <a:t>    : </a:t>
            </a:r>
            <a:r>
              <a:rPr lang="en-US" sz="1700" dirty="0">
                <a:solidFill>
                  <a:schemeClr val="accent6"/>
                </a:solidFill>
              </a:rPr>
              <a:t>true</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true: Requires all functions run in ES5 Strict Mode</a:t>
            </a:r>
          </a:p>
          <a:p>
            <a:pPr marL="0" indent="0" eaLnBrk="0" hangingPunct="0">
              <a:spcBef>
                <a:spcPct val="20000"/>
              </a:spcBef>
              <a:spcAft>
                <a:spcPct val="20000"/>
              </a:spcAft>
              <a:buClrTx/>
              <a:buNone/>
              <a:defRPr/>
            </a:pPr>
            <a:r>
              <a:rPr lang="en-US" sz="1700" dirty="0">
                <a:solidFill>
                  <a:schemeClr val="accent6"/>
                </a:solidFill>
              </a:rPr>
              <a:t>    "</a:t>
            </a:r>
            <a:r>
              <a:rPr lang="en-US" sz="1700" dirty="0" err="1">
                <a:solidFill>
                  <a:schemeClr val="accent6"/>
                </a:solidFill>
              </a:rPr>
              <a:t>maxerr</a:t>
            </a:r>
            <a:r>
              <a:rPr lang="en-US" sz="1700" dirty="0">
                <a:solidFill>
                  <a:schemeClr val="accent6"/>
                </a:solidFill>
              </a:rPr>
              <a:t>"        : 50,    </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a:t>
            </a:r>
            <a:r>
              <a:rPr lang="en-US" sz="1400" dirty="0" err="1">
                <a:solidFill>
                  <a:schemeClr val="accent6"/>
                </a:solidFill>
              </a:rPr>
              <a:t>int</a:t>
            </a:r>
            <a:r>
              <a:rPr lang="en-US" sz="1400" dirty="0">
                <a:solidFill>
                  <a:schemeClr val="accent6"/>
                </a:solidFill>
              </a:rPr>
              <a:t>} Maximum error before stopping</a:t>
            </a:r>
          </a:p>
          <a:p>
            <a:pPr marL="0" indent="0" eaLnBrk="0" hangingPunct="0">
              <a:spcBef>
                <a:spcPct val="20000"/>
              </a:spcBef>
              <a:spcAft>
                <a:spcPct val="20000"/>
              </a:spcAft>
              <a:buClrTx/>
              <a:buNone/>
              <a:defRPr/>
            </a:pPr>
            <a:r>
              <a:rPr lang="en-US" sz="1700" dirty="0">
                <a:solidFill>
                  <a:schemeClr val="accent6"/>
                </a:solidFill>
              </a:rPr>
              <a:t>    "</a:t>
            </a:r>
            <a:r>
              <a:rPr lang="en-US" sz="1700" dirty="0" err="1">
                <a:solidFill>
                  <a:schemeClr val="accent6"/>
                </a:solidFill>
              </a:rPr>
              <a:t>maxparams</a:t>
            </a:r>
            <a:r>
              <a:rPr lang="en-US" sz="1700" dirty="0">
                <a:solidFill>
                  <a:schemeClr val="accent6"/>
                </a:solidFill>
              </a:rPr>
              <a:t>" </a:t>
            </a:r>
            <a:r>
              <a:rPr lang="en-US" sz="1700" dirty="0" smtClean="0">
                <a:solidFill>
                  <a:schemeClr val="accent6"/>
                </a:solidFill>
              </a:rPr>
              <a:t>: </a:t>
            </a:r>
            <a:r>
              <a:rPr lang="en-US" sz="1700" dirty="0">
                <a:solidFill>
                  <a:schemeClr val="accent6"/>
                </a:solidFill>
              </a:rPr>
              <a:t>5,        </a:t>
            </a:r>
            <a:r>
              <a:rPr lang="en-US" sz="1700" dirty="0" smtClean="0">
                <a:solidFill>
                  <a:schemeClr val="accent6"/>
                </a:solidFill>
              </a:rPr>
              <a:t>   </a:t>
            </a:r>
            <a:r>
              <a:rPr lang="en-US" sz="1400" dirty="0" smtClean="0">
                <a:solidFill>
                  <a:schemeClr val="accent6"/>
                </a:solidFill>
              </a:rPr>
              <a:t>// </a:t>
            </a:r>
            <a:r>
              <a:rPr lang="en-US" sz="1400" dirty="0">
                <a:solidFill>
                  <a:schemeClr val="accent6"/>
                </a:solidFill>
              </a:rPr>
              <a:t>{</a:t>
            </a:r>
            <a:r>
              <a:rPr lang="en-US" sz="1400" dirty="0" err="1">
                <a:solidFill>
                  <a:schemeClr val="accent6"/>
                </a:solidFill>
              </a:rPr>
              <a:t>int</a:t>
            </a:r>
            <a:r>
              <a:rPr lang="en-US" sz="1400" dirty="0">
                <a:solidFill>
                  <a:schemeClr val="accent6"/>
                </a:solidFill>
              </a:rPr>
              <a:t>} Maximum </a:t>
            </a:r>
            <a:r>
              <a:rPr lang="en-US" sz="1400" dirty="0" err="1">
                <a:solidFill>
                  <a:schemeClr val="accent6"/>
                </a:solidFill>
              </a:rPr>
              <a:t>param</a:t>
            </a:r>
            <a:r>
              <a:rPr lang="en-US" sz="1400" dirty="0">
                <a:solidFill>
                  <a:schemeClr val="accent6"/>
                </a:solidFill>
              </a:rPr>
              <a:t> numbers</a:t>
            </a:r>
          </a:p>
          <a:p>
            <a:pPr marL="0" indent="0" eaLnBrk="0" hangingPunct="0">
              <a:spcBef>
                <a:spcPct val="20000"/>
              </a:spcBef>
              <a:spcAft>
                <a:spcPct val="20000"/>
              </a:spcAft>
              <a:buClrTx/>
              <a:buNone/>
              <a:defRPr/>
            </a:pPr>
            <a:r>
              <a:rPr lang="en-US" sz="1700" dirty="0">
                <a:solidFill>
                  <a:schemeClr val="accent6"/>
                </a:solidFill>
              </a:rPr>
              <a:t>    "bitwise"       </a:t>
            </a:r>
            <a:r>
              <a:rPr lang="en-US" sz="1700" dirty="0" smtClean="0">
                <a:solidFill>
                  <a:schemeClr val="accent6"/>
                </a:solidFill>
              </a:rPr>
              <a:t>  : </a:t>
            </a:r>
            <a:r>
              <a:rPr lang="en-US" sz="1700" dirty="0">
                <a:solidFill>
                  <a:schemeClr val="accent6"/>
                </a:solidFill>
              </a:rPr>
              <a:t>true,     </a:t>
            </a:r>
            <a:r>
              <a:rPr lang="en-US" sz="1400" dirty="0">
                <a:solidFill>
                  <a:schemeClr val="accent6"/>
                </a:solidFill>
              </a:rPr>
              <a:t>// true: Prohibit bitwise operators (&amp;, |, ^, etc.)</a:t>
            </a:r>
          </a:p>
          <a:p>
            <a:pPr marL="0" indent="0" eaLnBrk="0" hangingPunct="0">
              <a:spcBef>
                <a:spcPct val="20000"/>
              </a:spcBef>
              <a:spcAft>
                <a:spcPct val="20000"/>
              </a:spcAft>
              <a:buClrTx/>
              <a:buNone/>
              <a:defRPr/>
            </a:pPr>
            <a:r>
              <a:rPr lang="en-US" sz="1700" dirty="0">
                <a:solidFill>
                  <a:schemeClr val="accent6"/>
                </a:solidFill>
              </a:rPr>
              <a:t>    "curly"         </a:t>
            </a:r>
            <a:r>
              <a:rPr lang="en-US" sz="1700" dirty="0" smtClean="0">
                <a:solidFill>
                  <a:schemeClr val="accent6"/>
                </a:solidFill>
              </a:rPr>
              <a:t>    : </a:t>
            </a:r>
            <a:r>
              <a:rPr lang="en-US" sz="1700" dirty="0">
                <a:solidFill>
                  <a:schemeClr val="accent6"/>
                </a:solidFill>
              </a:rPr>
              <a:t>true,     </a:t>
            </a:r>
            <a:r>
              <a:rPr lang="en-US" sz="1400" dirty="0">
                <a:solidFill>
                  <a:schemeClr val="accent6"/>
                </a:solidFill>
              </a:rPr>
              <a:t>// true: Require {} for every new block or scope</a:t>
            </a:r>
          </a:p>
          <a:p>
            <a:pPr marL="0" indent="0" eaLnBrk="0" hangingPunct="0">
              <a:spcBef>
                <a:spcPct val="20000"/>
              </a:spcBef>
              <a:spcAft>
                <a:spcPct val="20000"/>
              </a:spcAft>
              <a:buClrTx/>
              <a:buNone/>
              <a:defRPr/>
            </a:pPr>
            <a:r>
              <a:rPr lang="en-US" sz="1700" dirty="0">
                <a:solidFill>
                  <a:schemeClr val="accent6"/>
                </a:solidFill>
              </a:rPr>
              <a:t>    "</a:t>
            </a:r>
            <a:r>
              <a:rPr lang="en-US" sz="1700" dirty="0" err="1">
                <a:solidFill>
                  <a:schemeClr val="accent6"/>
                </a:solidFill>
              </a:rPr>
              <a:t>eqeqeq</a:t>
            </a:r>
            <a:r>
              <a:rPr lang="en-US" sz="1700" dirty="0">
                <a:solidFill>
                  <a:schemeClr val="accent6"/>
                </a:solidFill>
              </a:rPr>
              <a:t>"        : true,     </a:t>
            </a:r>
            <a:r>
              <a:rPr lang="en-US" sz="1400" dirty="0">
                <a:solidFill>
                  <a:schemeClr val="accent6"/>
                </a:solidFill>
              </a:rPr>
              <a:t>// true: Require triple equals (===) for compa</a:t>
            </a:r>
            <a:r>
              <a:rPr lang="en-US" sz="1700" dirty="0">
                <a:solidFill>
                  <a:schemeClr val="accent6"/>
                </a:solidFill>
              </a:rPr>
              <a:t>rison</a:t>
            </a:r>
          </a:p>
          <a:p>
            <a:pPr marL="0" indent="0" eaLnBrk="0" hangingPunct="0">
              <a:spcBef>
                <a:spcPct val="20000"/>
              </a:spcBef>
              <a:spcAft>
                <a:spcPct val="20000"/>
              </a:spcAft>
              <a:buClrTx/>
              <a:buNone/>
              <a:defRPr/>
            </a:pPr>
            <a:r>
              <a:rPr lang="en-US" sz="1700" dirty="0">
                <a:solidFill>
                  <a:schemeClr val="accent6"/>
                </a:solidFill>
              </a:rPr>
              <a:t>    "</a:t>
            </a:r>
            <a:r>
              <a:rPr lang="en-US" sz="1700" dirty="0" err="1">
                <a:solidFill>
                  <a:schemeClr val="accent6"/>
                </a:solidFill>
              </a:rPr>
              <a:t>forin</a:t>
            </a:r>
            <a:r>
              <a:rPr lang="en-US" sz="1700" dirty="0">
                <a:solidFill>
                  <a:schemeClr val="accent6"/>
                </a:solidFill>
              </a:rPr>
              <a:t>"         </a:t>
            </a:r>
            <a:r>
              <a:rPr lang="en-US" sz="1700" dirty="0" smtClean="0">
                <a:solidFill>
                  <a:schemeClr val="accent6"/>
                </a:solidFill>
              </a:rPr>
              <a:t>    : </a:t>
            </a:r>
            <a:r>
              <a:rPr lang="en-US" sz="1700" dirty="0">
                <a:solidFill>
                  <a:schemeClr val="accent6"/>
                </a:solidFill>
              </a:rPr>
              <a:t>true,     </a:t>
            </a:r>
            <a:r>
              <a:rPr lang="en-US" sz="1400" dirty="0">
                <a:solidFill>
                  <a:schemeClr val="accent6"/>
                </a:solidFill>
              </a:rPr>
              <a:t>// true: Require filtering </a:t>
            </a:r>
            <a:r>
              <a:rPr lang="en-US" sz="1400" dirty="0" err="1">
                <a:solidFill>
                  <a:schemeClr val="accent6"/>
                </a:solidFill>
              </a:rPr>
              <a:t>for..in</a:t>
            </a:r>
            <a:r>
              <a:rPr lang="en-US" sz="1400" dirty="0">
                <a:solidFill>
                  <a:schemeClr val="accent6"/>
                </a:solidFill>
              </a:rPr>
              <a:t> loops with </a:t>
            </a:r>
            <a:r>
              <a:rPr lang="en-US" sz="1400" dirty="0" err="1">
                <a:solidFill>
                  <a:schemeClr val="accent6"/>
                </a:solidFill>
              </a:rPr>
              <a:t>obj.hasOwnProperty</a:t>
            </a:r>
            <a:r>
              <a:rPr lang="en-US" sz="1400" dirty="0">
                <a:solidFill>
                  <a:schemeClr val="accent6"/>
                </a:solidFill>
              </a:rPr>
              <a:t>()</a:t>
            </a:r>
          </a:p>
          <a:p>
            <a:pPr marL="0" indent="0" eaLnBrk="0" hangingPunct="0">
              <a:spcBef>
                <a:spcPct val="20000"/>
              </a:spcBef>
              <a:spcAft>
                <a:spcPct val="20000"/>
              </a:spcAft>
              <a:buClrTx/>
              <a:buNone/>
              <a:defRPr/>
            </a:pPr>
            <a:r>
              <a:rPr lang="en-US" sz="1700" dirty="0">
                <a:solidFill>
                  <a:schemeClr val="accent6"/>
                </a:solidFill>
              </a:rPr>
              <a:t>    "freeze"       </a:t>
            </a:r>
            <a:r>
              <a:rPr lang="en-US" sz="1700" dirty="0" smtClean="0">
                <a:solidFill>
                  <a:schemeClr val="accent6"/>
                </a:solidFill>
              </a:rPr>
              <a:t>   : </a:t>
            </a:r>
            <a:r>
              <a:rPr lang="en-US" sz="1700" dirty="0">
                <a:solidFill>
                  <a:schemeClr val="accent6"/>
                </a:solidFill>
              </a:rPr>
              <a:t>true,     </a:t>
            </a:r>
            <a:r>
              <a:rPr lang="en-US" sz="1400" dirty="0">
                <a:solidFill>
                  <a:schemeClr val="accent6"/>
                </a:solidFill>
              </a:rPr>
              <a:t>// true: prohibits overwriting prototypes of native objects such as Array, Date etc.</a:t>
            </a:r>
            <a:endParaRPr lang="en-US" sz="1400" dirty="0" smtClean="0">
              <a:solidFill>
                <a:schemeClr val="accent6"/>
              </a:solidFill>
            </a:endParaRPr>
          </a:p>
          <a:p>
            <a:pPr marL="0" indent="0" eaLnBrk="0" hangingPunct="0">
              <a:spcBef>
                <a:spcPct val="20000"/>
              </a:spcBef>
              <a:spcAft>
                <a:spcPct val="20000"/>
              </a:spcAft>
              <a:buClrTx/>
              <a:buNone/>
              <a:defRPr/>
            </a:pPr>
            <a:endParaRPr lang="en-US" sz="2000" dirty="0"/>
          </a:p>
          <a:p>
            <a:pPr marL="0" indent="0">
              <a:buNone/>
            </a:pPr>
            <a:endParaRPr lang="en-US" dirty="0" smtClean="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11</a:t>
            </a:fld>
            <a:endParaRPr lang="en-US" dirty="0"/>
          </a:p>
        </p:txBody>
      </p:sp>
    </p:spTree>
    <p:extLst>
      <p:ext uri="{BB962C8B-B14F-4D97-AF65-F5344CB8AC3E}">
        <p14:creationId xmlns:p14="http://schemas.microsoft.com/office/powerpoint/2010/main" val="2610555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515256"/>
          </a:xfrm>
        </p:spPr>
        <p:txBody>
          <a:bodyPr/>
          <a:lstStyle/>
          <a:p>
            <a:r>
              <a:rPr lang="en-US" dirty="0" err="1"/>
              <a:t>JSHint</a:t>
            </a:r>
            <a:r>
              <a:rPr lang="en-US" dirty="0"/>
              <a:t> </a:t>
            </a:r>
            <a:r>
              <a:rPr lang="en-US" dirty="0" smtClean="0"/>
              <a:t>Options(</a:t>
            </a:r>
            <a:r>
              <a:rPr lang="en-US" dirty="0" err="1" smtClean="0"/>
              <a:t>contd</a:t>
            </a:r>
            <a:r>
              <a:rPr lang="en-US" dirty="0" smtClean="0"/>
              <a:t>)</a:t>
            </a:r>
            <a:endParaRPr lang="en-US" dirty="0"/>
          </a:p>
        </p:txBody>
      </p:sp>
      <p:sp>
        <p:nvSpPr>
          <p:cNvPr id="3" name="Content Placeholder 2"/>
          <p:cNvSpPr>
            <a:spLocks noGrp="1"/>
          </p:cNvSpPr>
          <p:nvPr>
            <p:ph idx="1"/>
          </p:nvPr>
        </p:nvSpPr>
        <p:spPr>
          <a:xfrm>
            <a:off x="381000" y="990600"/>
            <a:ext cx="8382000" cy="5181600"/>
          </a:xfrm>
        </p:spPr>
        <p:txBody>
          <a:bodyPr>
            <a:normAutofit fontScale="92500" lnSpcReduction="10000"/>
          </a:bodyPr>
          <a:lstStyle/>
          <a:p>
            <a:r>
              <a:rPr lang="en-US" dirty="0"/>
              <a:t>Relaxing Options</a:t>
            </a:r>
          </a:p>
          <a:p>
            <a:pPr marL="0" indent="0">
              <a:buNone/>
            </a:pPr>
            <a:r>
              <a:rPr lang="en-US" dirty="0"/>
              <a:t>    When set to true, these options will make </a:t>
            </a:r>
            <a:r>
              <a:rPr lang="en-US" dirty="0" err="1"/>
              <a:t>JSHint</a:t>
            </a:r>
            <a:r>
              <a:rPr lang="en-US" dirty="0"/>
              <a:t> produce fewer warnings about your code</a:t>
            </a:r>
            <a:r>
              <a:rPr lang="en-US" dirty="0" smtClean="0"/>
              <a:t>.</a:t>
            </a:r>
          </a:p>
          <a:p>
            <a:pPr marL="0" indent="0">
              <a:buNone/>
            </a:pPr>
            <a:r>
              <a:rPr lang="en-US" sz="2000" dirty="0" smtClean="0">
                <a:solidFill>
                  <a:schemeClr val="accent6"/>
                </a:solidFill>
              </a:rPr>
              <a:t>    </a:t>
            </a:r>
            <a:r>
              <a:rPr lang="en-US" sz="1800" dirty="0" smtClean="0">
                <a:solidFill>
                  <a:schemeClr val="accent6"/>
                </a:solidFill>
              </a:rPr>
              <a:t>"</a:t>
            </a:r>
            <a:r>
              <a:rPr lang="en-US" sz="1800" dirty="0" err="1">
                <a:solidFill>
                  <a:schemeClr val="accent6"/>
                </a:solidFill>
              </a:rPr>
              <a:t>eqnull</a:t>
            </a:r>
            <a:r>
              <a:rPr lang="en-US" sz="1800" dirty="0">
                <a:solidFill>
                  <a:schemeClr val="accent6"/>
                </a:solidFill>
              </a:rPr>
              <a:t>"        : false,     </a:t>
            </a:r>
            <a:r>
              <a:rPr lang="en-US" sz="1500" dirty="0">
                <a:solidFill>
                  <a:schemeClr val="accent6"/>
                </a:solidFill>
              </a:rPr>
              <a:t>// true: Tolerate use of `== null`</a:t>
            </a:r>
          </a:p>
          <a:p>
            <a:pPr marL="0" indent="0">
              <a:buNone/>
            </a:pPr>
            <a:r>
              <a:rPr lang="en-US" sz="1800" dirty="0">
                <a:solidFill>
                  <a:schemeClr val="accent6"/>
                </a:solidFill>
              </a:rPr>
              <a:t>    "es5"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true: Allow ES5 syntax (ex: getters and se</a:t>
            </a:r>
            <a:r>
              <a:rPr lang="en-US" sz="1800" dirty="0">
                <a:solidFill>
                  <a:schemeClr val="accent6"/>
                </a:solidFill>
              </a:rPr>
              <a:t>tters)</a:t>
            </a:r>
          </a:p>
          <a:p>
            <a:pPr marL="0" indent="0">
              <a:buNone/>
            </a:pPr>
            <a:r>
              <a:rPr lang="en-US" sz="1800" dirty="0" smtClean="0">
                <a:solidFill>
                  <a:schemeClr val="accent6"/>
                </a:solidFill>
              </a:rPr>
              <a:t>    "</a:t>
            </a:r>
            <a:r>
              <a:rPr lang="en-US" sz="1800" dirty="0">
                <a:solidFill>
                  <a:schemeClr val="accent6"/>
                </a:solidFill>
              </a:rPr>
              <a:t>evil"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true: Tolerate use of `</a:t>
            </a:r>
            <a:r>
              <a:rPr lang="en-US" sz="1500" dirty="0" err="1">
                <a:solidFill>
                  <a:schemeClr val="accent6"/>
                </a:solidFill>
              </a:rPr>
              <a:t>eval</a:t>
            </a:r>
            <a:r>
              <a:rPr lang="en-US" sz="1500" dirty="0">
                <a:solidFill>
                  <a:schemeClr val="accent6"/>
                </a:solidFill>
              </a:rPr>
              <a:t>` and `new Function()</a:t>
            </a:r>
            <a:r>
              <a:rPr lang="en-US" sz="1800" dirty="0">
                <a:solidFill>
                  <a:schemeClr val="accent6"/>
                </a:solidFill>
              </a:rPr>
              <a:t>`</a:t>
            </a:r>
          </a:p>
          <a:p>
            <a:pPr marL="0" indent="0">
              <a:buNone/>
            </a:pPr>
            <a:r>
              <a:rPr lang="en-US" sz="1800" dirty="0">
                <a:solidFill>
                  <a:schemeClr val="accent6"/>
                </a:solidFill>
              </a:rPr>
              <a:t>    "expr"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true: Tolerate `</a:t>
            </a:r>
            <a:r>
              <a:rPr lang="en-US" sz="1500" dirty="0" err="1">
                <a:solidFill>
                  <a:schemeClr val="accent6"/>
                </a:solidFill>
              </a:rPr>
              <a:t>ExpressionStatement</a:t>
            </a:r>
            <a:r>
              <a:rPr lang="en-US" sz="1500" dirty="0">
                <a:solidFill>
                  <a:schemeClr val="accent6"/>
                </a:solidFill>
              </a:rPr>
              <a:t>` as Programs</a:t>
            </a:r>
          </a:p>
          <a:p>
            <a:pPr marL="0" indent="0">
              <a:buNone/>
            </a:pPr>
            <a:r>
              <a:rPr lang="en-US" sz="1800" dirty="0">
                <a:solidFill>
                  <a:schemeClr val="accent6"/>
                </a:solidFill>
              </a:rPr>
              <a:t>    "</a:t>
            </a:r>
            <a:r>
              <a:rPr lang="en-US" sz="1800" dirty="0" err="1">
                <a:solidFill>
                  <a:schemeClr val="accent6"/>
                </a:solidFill>
              </a:rPr>
              <a:t>funcscope</a:t>
            </a:r>
            <a:r>
              <a:rPr lang="en-US" sz="1800" dirty="0">
                <a:solidFill>
                  <a:schemeClr val="accent6"/>
                </a:solidFill>
              </a:rPr>
              <a:t>" </a:t>
            </a:r>
            <a:r>
              <a:rPr lang="en-US" sz="1800" dirty="0" smtClean="0">
                <a:solidFill>
                  <a:schemeClr val="accent6"/>
                </a:solidFill>
              </a:rPr>
              <a:t>: </a:t>
            </a:r>
            <a:r>
              <a:rPr lang="en-US" sz="1800" dirty="0">
                <a:solidFill>
                  <a:schemeClr val="accent6"/>
                </a:solidFill>
              </a:rPr>
              <a:t>false,     </a:t>
            </a:r>
            <a:r>
              <a:rPr lang="en-US" sz="1500" dirty="0">
                <a:solidFill>
                  <a:schemeClr val="accent6"/>
                </a:solidFill>
              </a:rPr>
              <a:t>// true: Tolerate defining variables inside control statements</a:t>
            </a:r>
          </a:p>
          <a:p>
            <a:pPr marL="0" indent="0">
              <a:buNone/>
            </a:pPr>
            <a:r>
              <a:rPr lang="en-US" sz="1800" dirty="0" smtClean="0">
                <a:solidFill>
                  <a:schemeClr val="accent6"/>
                </a:solidFill>
              </a:rPr>
              <a:t>    "</a:t>
            </a:r>
            <a:r>
              <a:rPr lang="en-US" sz="1800" dirty="0">
                <a:solidFill>
                  <a:schemeClr val="accent6"/>
                </a:solidFill>
              </a:rPr>
              <a:t>iterator"      : false,     </a:t>
            </a:r>
            <a:r>
              <a:rPr lang="en-US" sz="1500" dirty="0">
                <a:solidFill>
                  <a:schemeClr val="accent6"/>
                </a:solidFill>
              </a:rPr>
              <a:t>// true: Tolerate using the `__iterator__` property</a:t>
            </a:r>
          </a:p>
          <a:p>
            <a:pPr marL="0" indent="0">
              <a:buNone/>
            </a:pPr>
            <a:r>
              <a:rPr lang="en-US" sz="1800" dirty="0">
                <a:solidFill>
                  <a:schemeClr val="accent6"/>
                </a:solidFill>
              </a:rPr>
              <a:t>    "</a:t>
            </a:r>
            <a:r>
              <a:rPr lang="en-US" sz="1800" dirty="0" err="1">
                <a:solidFill>
                  <a:schemeClr val="accent6"/>
                </a:solidFill>
              </a:rPr>
              <a:t>lastsemic</a:t>
            </a:r>
            <a:r>
              <a:rPr lang="en-US" sz="1800" dirty="0">
                <a:solidFill>
                  <a:schemeClr val="accent6"/>
                </a:solidFill>
              </a:rPr>
              <a:t>"   </a:t>
            </a:r>
            <a:r>
              <a:rPr lang="en-US" sz="1800" dirty="0" smtClean="0">
                <a:solidFill>
                  <a:schemeClr val="accent6"/>
                </a:solidFill>
              </a:rPr>
              <a:t>: </a:t>
            </a:r>
            <a:r>
              <a:rPr lang="en-US" sz="1800" dirty="0">
                <a:solidFill>
                  <a:schemeClr val="accent6"/>
                </a:solidFill>
              </a:rPr>
              <a:t>false,     </a:t>
            </a:r>
            <a:r>
              <a:rPr lang="en-US" sz="1500" dirty="0">
                <a:solidFill>
                  <a:schemeClr val="accent6"/>
                </a:solidFill>
              </a:rPr>
              <a:t>// true: Tolerate omitting a semicolon for the last statement of a 1-line block</a:t>
            </a:r>
          </a:p>
          <a:p>
            <a:pPr marL="0" indent="0">
              <a:buNone/>
            </a:pPr>
            <a:r>
              <a:rPr lang="en-US" sz="1800" dirty="0">
                <a:solidFill>
                  <a:schemeClr val="accent6"/>
                </a:solidFill>
              </a:rPr>
              <a:t>    "</a:t>
            </a:r>
            <a:r>
              <a:rPr lang="en-US" sz="1800" dirty="0" err="1">
                <a:solidFill>
                  <a:schemeClr val="accent6"/>
                </a:solidFill>
              </a:rPr>
              <a:t>laxbreak</a:t>
            </a:r>
            <a:r>
              <a:rPr lang="en-US" sz="1800" dirty="0">
                <a:solidFill>
                  <a:schemeClr val="accent6"/>
                </a:solidFill>
              </a:rPr>
              <a:t>"     </a:t>
            </a:r>
            <a:r>
              <a:rPr lang="en-US" sz="1800" dirty="0" smtClean="0">
                <a:solidFill>
                  <a:schemeClr val="accent6"/>
                </a:solidFill>
              </a:rPr>
              <a:t>: </a:t>
            </a:r>
            <a:r>
              <a:rPr lang="en-US" sz="1800" dirty="0">
                <a:solidFill>
                  <a:schemeClr val="accent6"/>
                </a:solidFill>
              </a:rPr>
              <a:t>false,     </a:t>
            </a:r>
            <a:r>
              <a:rPr lang="en-US" sz="1500" dirty="0">
                <a:solidFill>
                  <a:schemeClr val="accent6"/>
                </a:solidFill>
              </a:rPr>
              <a:t>// true: Tolerate possibly unsafe line breakings</a:t>
            </a:r>
          </a:p>
          <a:p>
            <a:pPr marL="0" indent="0">
              <a:buNone/>
            </a:pPr>
            <a:r>
              <a:rPr lang="en-US" sz="1800" dirty="0">
                <a:solidFill>
                  <a:schemeClr val="accent6"/>
                </a:solidFill>
              </a:rPr>
              <a:t>    "</a:t>
            </a:r>
            <a:r>
              <a:rPr lang="en-US" sz="1800" dirty="0" err="1">
                <a:solidFill>
                  <a:schemeClr val="accent6"/>
                </a:solidFill>
              </a:rPr>
              <a:t>laxcomma</a:t>
            </a:r>
            <a:r>
              <a:rPr lang="en-US" sz="1800" dirty="0">
                <a:solidFill>
                  <a:schemeClr val="accent6"/>
                </a:solidFill>
              </a:rPr>
              <a:t>"  </a:t>
            </a:r>
            <a:r>
              <a:rPr lang="en-US" sz="1800" dirty="0" smtClean="0">
                <a:solidFill>
                  <a:schemeClr val="accent6"/>
                </a:solidFill>
              </a:rPr>
              <a:t>: </a:t>
            </a:r>
            <a:r>
              <a:rPr lang="en-US" sz="1800" dirty="0">
                <a:solidFill>
                  <a:schemeClr val="accent6"/>
                </a:solidFill>
              </a:rPr>
              <a:t>false,     </a:t>
            </a:r>
            <a:r>
              <a:rPr lang="en-US" sz="1500" dirty="0">
                <a:solidFill>
                  <a:schemeClr val="accent6"/>
                </a:solidFill>
              </a:rPr>
              <a:t>// true: Tolerate comma-first style coding</a:t>
            </a:r>
          </a:p>
          <a:p>
            <a:pPr marL="0" indent="0">
              <a:buNone/>
            </a:pPr>
            <a:r>
              <a:rPr lang="en-US" sz="1800" dirty="0">
                <a:solidFill>
                  <a:schemeClr val="accent6"/>
                </a:solidFill>
              </a:rPr>
              <a:t>    "</a:t>
            </a:r>
            <a:r>
              <a:rPr lang="en-US" sz="1800" dirty="0" err="1">
                <a:solidFill>
                  <a:schemeClr val="accent6"/>
                </a:solidFill>
              </a:rPr>
              <a:t>loopfunc</a:t>
            </a:r>
            <a:r>
              <a:rPr lang="en-US" sz="1800" dirty="0">
                <a:solidFill>
                  <a:schemeClr val="accent6"/>
                </a:solidFill>
              </a:rPr>
              <a:t>"     </a:t>
            </a:r>
            <a:r>
              <a:rPr lang="en-US" sz="1800" dirty="0" smtClean="0">
                <a:solidFill>
                  <a:schemeClr val="accent6"/>
                </a:solidFill>
              </a:rPr>
              <a:t>: </a:t>
            </a:r>
            <a:r>
              <a:rPr lang="en-US" sz="1800" dirty="0">
                <a:solidFill>
                  <a:schemeClr val="accent6"/>
                </a:solidFill>
              </a:rPr>
              <a:t>false,     </a:t>
            </a:r>
            <a:r>
              <a:rPr lang="en-US" sz="1500" dirty="0">
                <a:solidFill>
                  <a:schemeClr val="accent6"/>
                </a:solidFill>
              </a:rPr>
              <a:t>// true: Tolerate functions being defined in loops</a:t>
            </a: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12</a:t>
            </a:fld>
            <a:endParaRPr lang="en-US" dirty="0"/>
          </a:p>
        </p:txBody>
      </p:sp>
    </p:spTree>
    <p:extLst>
      <p:ext uri="{BB962C8B-B14F-4D97-AF65-F5344CB8AC3E}">
        <p14:creationId xmlns:p14="http://schemas.microsoft.com/office/powerpoint/2010/main" val="189207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err="1"/>
              <a:t>JSHint</a:t>
            </a:r>
            <a:r>
              <a:rPr lang="en-US" dirty="0"/>
              <a:t> </a:t>
            </a:r>
            <a:r>
              <a:rPr lang="en-US" dirty="0"/>
              <a:t>Options(</a:t>
            </a:r>
            <a:r>
              <a:rPr lang="en-US" dirty="0" err="1"/>
              <a:t>contd</a:t>
            </a:r>
            <a:r>
              <a:rPr lang="en-US" dirty="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13</a:t>
            </a:fld>
            <a:endParaRPr lang="en-US" dirty="0"/>
          </a:p>
        </p:txBody>
      </p:sp>
      <p:sp>
        <p:nvSpPr>
          <p:cNvPr id="3" name="Content Placeholder 2"/>
          <p:cNvSpPr>
            <a:spLocks noGrp="1"/>
          </p:cNvSpPr>
          <p:nvPr>
            <p:ph idx="1"/>
          </p:nvPr>
        </p:nvSpPr>
        <p:spPr>
          <a:xfrm>
            <a:off x="381000" y="914400"/>
            <a:ext cx="8382000" cy="5257800"/>
          </a:xfrm>
        </p:spPr>
        <p:txBody>
          <a:bodyPr>
            <a:normAutofit fontScale="92500" lnSpcReduction="10000"/>
          </a:bodyPr>
          <a:lstStyle/>
          <a:p>
            <a:r>
              <a:rPr lang="en-US" b="1" dirty="0" smtClean="0"/>
              <a:t>Environments</a:t>
            </a:r>
            <a:r>
              <a:rPr lang="en-US" dirty="0" smtClean="0"/>
              <a:t>: </a:t>
            </a:r>
            <a:r>
              <a:rPr lang="en-US" dirty="0"/>
              <a:t>These options let </a:t>
            </a:r>
            <a:r>
              <a:rPr lang="en-US" dirty="0" err="1"/>
              <a:t>JSHint</a:t>
            </a:r>
            <a:r>
              <a:rPr lang="en-US" dirty="0"/>
              <a:t> know about some pre-defined global variables</a:t>
            </a:r>
            <a:r>
              <a:rPr lang="en-US" dirty="0" smtClean="0"/>
              <a:t>.</a:t>
            </a:r>
          </a:p>
          <a:p>
            <a:pPr marL="0" indent="0">
              <a:buNone/>
            </a:pPr>
            <a:r>
              <a:rPr lang="en-US" sz="1800" dirty="0"/>
              <a:t> </a:t>
            </a:r>
            <a:r>
              <a:rPr lang="en-US" sz="1800" dirty="0" smtClean="0"/>
              <a:t>   </a:t>
            </a:r>
            <a:r>
              <a:rPr lang="en-US" sz="1800" dirty="0" smtClean="0">
                <a:solidFill>
                  <a:schemeClr val="accent6"/>
                </a:solidFill>
              </a:rPr>
              <a:t>"</a:t>
            </a:r>
            <a:r>
              <a:rPr lang="en-US" sz="1800" dirty="0">
                <a:solidFill>
                  <a:schemeClr val="accent6"/>
                </a:solidFill>
              </a:rPr>
              <a:t>browser"       </a:t>
            </a:r>
            <a:r>
              <a:rPr lang="en-US" sz="1800" dirty="0" smtClean="0">
                <a:solidFill>
                  <a:schemeClr val="accent6"/>
                </a:solidFill>
              </a:rPr>
              <a:t>   : </a:t>
            </a:r>
            <a:r>
              <a:rPr lang="en-US" sz="1800" dirty="0">
                <a:solidFill>
                  <a:schemeClr val="accent6"/>
                </a:solidFill>
              </a:rPr>
              <a:t>true,     </a:t>
            </a:r>
            <a:r>
              <a:rPr lang="en-US" sz="1500" dirty="0">
                <a:solidFill>
                  <a:schemeClr val="accent6"/>
                </a:solidFill>
              </a:rPr>
              <a:t>// Web Browser (window, document, </a:t>
            </a:r>
            <a:r>
              <a:rPr lang="en-US" sz="1500" dirty="0" err="1">
                <a:solidFill>
                  <a:schemeClr val="accent6"/>
                </a:solidFill>
              </a:rPr>
              <a:t>etc</a:t>
            </a:r>
            <a:r>
              <a:rPr lang="en-US" sz="1500" dirty="0">
                <a:solidFill>
                  <a:schemeClr val="accent6"/>
                </a:solidFill>
              </a:rPr>
              <a:t>)</a:t>
            </a:r>
          </a:p>
          <a:p>
            <a:pPr marL="0" indent="0">
              <a:buNone/>
            </a:pPr>
            <a:r>
              <a:rPr lang="en-US" sz="1800" dirty="0" smtClean="0">
                <a:solidFill>
                  <a:schemeClr val="accent6"/>
                </a:solidFill>
              </a:rPr>
              <a:t>    "</a:t>
            </a:r>
            <a:r>
              <a:rPr lang="en-US" sz="1800" dirty="0" err="1">
                <a:solidFill>
                  <a:schemeClr val="accent6"/>
                </a:solidFill>
              </a:rPr>
              <a:t>devel</a:t>
            </a:r>
            <a:r>
              <a:rPr lang="en-US" sz="1800" dirty="0">
                <a:solidFill>
                  <a:schemeClr val="accent6"/>
                </a:solidFill>
              </a:rPr>
              <a:t>"         </a:t>
            </a:r>
            <a:r>
              <a:rPr lang="en-US" sz="1800" dirty="0" smtClean="0">
                <a:solidFill>
                  <a:schemeClr val="accent6"/>
                </a:solidFill>
              </a:rPr>
              <a:t>      : </a:t>
            </a:r>
            <a:r>
              <a:rPr lang="en-US" sz="1800" dirty="0">
                <a:solidFill>
                  <a:schemeClr val="accent6"/>
                </a:solidFill>
              </a:rPr>
              <a:t>true,     </a:t>
            </a:r>
            <a:r>
              <a:rPr lang="en-US" sz="1500" dirty="0">
                <a:solidFill>
                  <a:schemeClr val="accent6"/>
                </a:solidFill>
              </a:rPr>
              <a:t>// Development/debugging (alert, confirm, </a:t>
            </a:r>
            <a:r>
              <a:rPr lang="en-US" sz="1500" dirty="0" err="1">
                <a:solidFill>
                  <a:schemeClr val="accent6"/>
                </a:solidFill>
              </a:rPr>
              <a:t>etc</a:t>
            </a:r>
            <a:r>
              <a:rPr lang="en-US" sz="1500" dirty="0">
                <a:solidFill>
                  <a:schemeClr val="accent6"/>
                </a:solidFill>
              </a:rPr>
              <a:t>)</a:t>
            </a:r>
          </a:p>
          <a:p>
            <a:pPr marL="0" indent="0">
              <a:buNone/>
            </a:pPr>
            <a:r>
              <a:rPr lang="en-US" sz="1800" dirty="0">
                <a:solidFill>
                  <a:schemeClr val="accent6"/>
                </a:solidFill>
              </a:rPr>
              <a:t>    "dojo"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Dojo Toolkit</a:t>
            </a:r>
          </a:p>
          <a:p>
            <a:pPr marL="0" indent="0">
              <a:buNone/>
            </a:pPr>
            <a:r>
              <a:rPr lang="en-US" sz="1800" dirty="0">
                <a:solidFill>
                  <a:schemeClr val="accent6"/>
                </a:solidFill>
              </a:rPr>
              <a:t>    "jasmine"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Jasmine</a:t>
            </a:r>
          </a:p>
          <a:p>
            <a:pPr marL="0" indent="0">
              <a:buNone/>
            </a:pPr>
            <a:r>
              <a:rPr lang="en-US" sz="1800" dirty="0">
                <a:solidFill>
                  <a:schemeClr val="accent6"/>
                </a:solidFill>
              </a:rPr>
              <a:t>    "</a:t>
            </a:r>
            <a:r>
              <a:rPr lang="en-US" sz="1800" dirty="0" err="1">
                <a:solidFill>
                  <a:schemeClr val="accent6"/>
                </a:solidFill>
              </a:rPr>
              <a:t>jquery</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jQuery</a:t>
            </a:r>
          </a:p>
          <a:p>
            <a:pPr marL="0" indent="0">
              <a:buNone/>
            </a:pPr>
            <a:r>
              <a:rPr lang="en-US" sz="1800" dirty="0" smtClean="0">
                <a:solidFill>
                  <a:schemeClr val="accent6"/>
                </a:solidFill>
              </a:rPr>
              <a:t>    "</a:t>
            </a:r>
            <a:r>
              <a:rPr lang="en-US" sz="1800" dirty="0">
                <a:solidFill>
                  <a:schemeClr val="accent6"/>
                </a:solidFill>
              </a:rPr>
              <a:t>node"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Node.js</a:t>
            </a:r>
          </a:p>
          <a:p>
            <a:pPr marL="0" indent="0">
              <a:buNone/>
            </a:pPr>
            <a:r>
              <a:rPr lang="en-US" sz="1800" dirty="0">
                <a:solidFill>
                  <a:schemeClr val="accent6"/>
                </a:solidFill>
              </a:rPr>
              <a:t>    "nonstandard"   : false,    </a:t>
            </a:r>
            <a:r>
              <a:rPr lang="en-US" sz="1500" dirty="0">
                <a:solidFill>
                  <a:schemeClr val="accent6"/>
                </a:solidFill>
              </a:rPr>
              <a:t>// Widely adopted </a:t>
            </a:r>
            <a:r>
              <a:rPr lang="en-US" sz="1500" dirty="0" err="1">
                <a:solidFill>
                  <a:schemeClr val="accent6"/>
                </a:solidFill>
              </a:rPr>
              <a:t>globals</a:t>
            </a:r>
            <a:r>
              <a:rPr lang="en-US" sz="1500" dirty="0">
                <a:solidFill>
                  <a:schemeClr val="accent6"/>
                </a:solidFill>
              </a:rPr>
              <a:t> (escape, </a:t>
            </a:r>
            <a:r>
              <a:rPr lang="en-US" sz="1500" dirty="0" err="1">
                <a:solidFill>
                  <a:schemeClr val="accent6"/>
                </a:solidFill>
              </a:rPr>
              <a:t>unescape</a:t>
            </a:r>
            <a:r>
              <a:rPr lang="en-US" sz="1500" dirty="0">
                <a:solidFill>
                  <a:schemeClr val="accent6"/>
                </a:solidFill>
              </a:rPr>
              <a:t>, </a:t>
            </a:r>
            <a:r>
              <a:rPr lang="en-US" sz="1500" dirty="0" err="1">
                <a:solidFill>
                  <a:schemeClr val="accent6"/>
                </a:solidFill>
              </a:rPr>
              <a:t>etc</a:t>
            </a:r>
            <a:r>
              <a:rPr lang="en-US" sz="1500" dirty="0">
                <a:solidFill>
                  <a:schemeClr val="accent6"/>
                </a:solidFill>
              </a:rPr>
              <a:t>)</a:t>
            </a:r>
          </a:p>
          <a:p>
            <a:pPr marL="0" indent="0">
              <a:buNone/>
            </a:pPr>
            <a:r>
              <a:rPr lang="en-US" sz="1800" dirty="0">
                <a:solidFill>
                  <a:schemeClr val="accent6"/>
                </a:solidFill>
              </a:rPr>
              <a:t>    "</a:t>
            </a:r>
            <a:r>
              <a:rPr lang="en-US" sz="1800" dirty="0" err="1">
                <a:solidFill>
                  <a:schemeClr val="accent6"/>
                </a:solidFill>
              </a:rPr>
              <a:t>prototypejs</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Prototype and </a:t>
            </a:r>
            <a:r>
              <a:rPr lang="en-US" sz="1500" dirty="0" err="1">
                <a:solidFill>
                  <a:schemeClr val="accent6"/>
                </a:solidFill>
              </a:rPr>
              <a:t>Scriptaculous</a:t>
            </a:r>
            <a:endParaRPr lang="en-US" sz="1500" dirty="0">
              <a:solidFill>
                <a:schemeClr val="accent6"/>
              </a:solidFill>
            </a:endParaRPr>
          </a:p>
          <a:p>
            <a:pPr marL="0" indent="0">
              <a:buNone/>
            </a:pPr>
            <a:r>
              <a:rPr lang="en-US" sz="1800" dirty="0" smtClean="0">
                <a:solidFill>
                  <a:schemeClr val="accent6"/>
                </a:solidFill>
              </a:rPr>
              <a:t>    "</a:t>
            </a:r>
            <a:r>
              <a:rPr lang="en-US" sz="1800" dirty="0" err="1">
                <a:solidFill>
                  <a:schemeClr val="accent6"/>
                </a:solidFill>
              </a:rPr>
              <a:t>shelljs</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a:t>
            </a:r>
            <a:r>
              <a:rPr lang="en-US" sz="1500" dirty="0" err="1">
                <a:solidFill>
                  <a:schemeClr val="accent6"/>
                </a:solidFill>
              </a:rPr>
              <a:t>ShellJS</a:t>
            </a:r>
            <a:endParaRPr lang="en-US" sz="1500" dirty="0">
              <a:solidFill>
                <a:schemeClr val="accent6"/>
              </a:solidFill>
            </a:endParaRPr>
          </a:p>
          <a:p>
            <a:pPr marL="0" indent="0">
              <a:buNone/>
            </a:pPr>
            <a:r>
              <a:rPr lang="en-US" sz="1800" dirty="0">
                <a:solidFill>
                  <a:schemeClr val="accent6"/>
                </a:solidFill>
              </a:rPr>
              <a:t>    "worker"       </a:t>
            </a:r>
            <a:r>
              <a:rPr lang="en-US" sz="1800" dirty="0" smtClean="0">
                <a:solidFill>
                  <a:schemeClr val="accent6"/>
                </a:solidFill>
              </a:rPr>
              <a:t>      </a:t>
            </a:r>
            <a:r>
              <a:rPr lang="en-US" sz="1800" dirty="0">
                <a:solidFill>
                  <a:schemeClr val="accent6"/>
                </a:solidFill>
              </a:rPr>
              <a:t>: false,    </a:t>
            </a:r>
            <a:r>
              <a:rPr lang="en-US" sz="1500" dirty="0">
                <a:solidFill>
                  <a:schemeClr val="accent6"/>
                </a:solidFill>
              </a:rPr>
              <a:t>// Web Workers</a:t>
            </a:r>
          </a:p>
          <a:p>
            <a:pPr marL="0" indent="0">
              <a:buNone/>
            </a:pPr>
            <a:r>
              <a:rPr lang="en-US" sz="1800" dirty="0">
                <a:solidFill>
                  <a:schemeClr val="accent6"/>
                </a:solidFill>
              </a:rPr>
              <a:t>    "</a:t>
            </a:r>
            <a:r>
              <a:rPr lang="en-US" sz="1800" dirty="0" err="1">
                <a:solidFill>
                  <a:schemeClr val="accent6"/>
                </a:solidFill>
              </a:rPr>
              <a:t>wsh</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Windows Scripting Host</a:t>
            </a:r>
          </a:p>
          <a:p>
            <a:pPr marL="0" indent="0">
              <a:buNone/>
            </a:pPr>
            <a:r>
              <a:rPr lang="en-US" sz="1800" dirty="0">
                <a:solidFill>
                  <a:schemeClr val="accent6"/>
                </a:solidFill>
              </a:rPr>
              <a:t>    "</a:t>
            </a:r>
            <a:r>
              <a:rPr lang="en-US" sz="1800" dirty="0" err="1">
                <a:solidFill>
                  <a:schemeClr val="accent6"/>
                </a:solidFill>
              </a:rPr>
              <a:t>yui</a:t>
            </a:r>
            <a:r>
              <a:rPr lang="en-US" sz="1800" dirty="0">
                <a:solidFill>
                  <a:schemeClr val="accent6"/>
                </a:solidFill>
              </a:rPr>
              <a:t>"           </a:t>
            </a:r>
            <a:r>
              <a:rPr lang="en-US" sz="1800" dirty="0" smtClean="0">
                <a:solidFill>
                  <a:schemeClr val="accent6"/>
                </a:solidFill>
              </a:rPr>
              <a:t>         : </a:t>
            </a:r>
            <a:r>
              <a:rPr lang="en-US" sz="1800" dirty="0">
                <a:solidFill>
                  <a:schemeClr val="accent6"/>
                </a:solidFill>
              </a:rPr>
              <a:t>false,    </a:t>
            </a:r>
            <a:r>
              <a:rPr lang="en-US" sz="1500" dirty="0">
                <a:solidFill>
                  <a:schemeClr val="accent6"/>
                </a:solidFill>
              </a:rPr>
              <a:t>// Yahoo User Interface</a:t>
            </a:r>
          </a:p>
        </p:txBody>
      </p:sp>
    </p:spTree>
    <p:extLst>
      <p:ext uri="{BB962C8B-B14F-4D97-AF65-F5344CB8AC3E}">
        <p14:creationId xmlns:p14="http://schemas.microsoft.com/office/powerpoint/2010/main" val="1896053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14</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66700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77644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5671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6765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053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6577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a:t>
            </a:r>
            <a:r>
              <a:rPr lang="en-US" dirty="0" err="1" smtClean="0"/>
              <a:t>JSHint</a:t>
            </a:r>
            <a:r>
              <a:rPr lang="en-US" dirty="0" smtClean="0"/>
              <a:t> with Maven</a:t>
            </a:r>
            <a:endParaRPr lang="en-US" dirty="0"/>
          </a:p>
        </p:txBody>
      </p:sp>
      <p:sp>
        <p:nvSpPr>
          <p:cNvPr id="3" name="Content Placeholder 2"/>
          <p:cNvSpPr>
            <a:spLocks noGrp="1"/>
          </p:cNvSpPr>
          <p:nvPr>
            <p:ph idx="1"/>
          </p:nvPr>
        </p:nvSpPr>
        <p:spPr/>
        <p:txBody>
          <a:bodyPr/>
          <a:lstStyle/>
          <a:p>
            <a:r>
              <a:rPr lang="en-US" sz="2800" b="1" dirty="0" err="1" smtClean="0"/>
              <a:t>jshint</a:t>
            </a:r>
            <a:r>
              <a:rPr lang="en-US" sz="2800" b="1" dirty="0" smtClean="0"/>
              <a:t>-mojo</a:t>
            </a:r>
            <a:r>
              <a:rPr lang="en-US" dirty="0"/>
              <a:t> </a:t>
            </a:r>
            <a:r>
              <a:rPr lang="en-US" dirty="0" smtClean="0"/>
              <a:t>is </a:t>
            </a:r>
            <a:r>
              <a:rPr lang="en-US" dirty="0" smtClean="0"/>
              <a:t>a </a:t>
            </a:r>
            <a:r>
              <a:rPr lang="en-US" dirty="0"/>
              <a:t>recommended plugin for </a:t>
            </a:r>
            <a:r>
              <a:rPr lang="en-US" dirty="0" smtClean="0"/>
              <a:t>Maven</a:t>
            </a:r>
            <a:r>
              <a:rPr lang="en-US" dirty="0" smtClean="0"/>
              <a:t>.</a:t>
            </a:r>
          </a:p>
          <a:p>
            <a:pPr marL="0" indent="0">
              <a:buNone/>
            </a:pPr>
            <a:r>
              <a:rPr lang="en-US" dirty="0"/>
              <a:t> </a:t>
            </a:r>
            <a:r>
              <a:rPr lang="en-US" dirty="0" smtClean="0"/>
              <a:t>  Insert corresponding dependency into pom.xml(Maven)</a:t>
            </a:r>
            <a:endParaRPr lang="en-US" dirty="0" smtClean="0"/>
          </a:p>
          <a:p>
            <a:endParaRPr lang="en-US" dirty="0" smtClean="0"/>
          </a:p>
          <a:p>
            <a:pPr marL="455665" lvl="2" indent="0">
              <a:buNone/>
            </a:pPr>
            <a:r>
              <a:rPr lang="en-US" sz="2000" dirty="0">
                <a:solidFill>
                  <a:schemeClr val="accent6"/>
                </a:solidFill>
              </a:rPr>
              <a:t>&lt;dependency&gt;</a:t>
            </a:r>
          </a:p>
          <a:p>
            <a:pPr marL="455665" lvl="2" indent="0">
              <a:buNone/>
            </a:pPr>
            <a:r>
              <a:rPr lang="en-US" sz="2000" dirty="0" smtClean="0">
                <a:solidFill>
                  <a:schemeClr val="accent6"/>
                </a:solidFill>
              </a:rPr>
              <a:t>	&lt;</a:t>
            </a:r>
            <a:r>
              <a:rPr lang="en-US" sz="2000" dirty="0" err="1">
                <a:solidFill>
                  <a:schemeClr val="accent6"/>
                </a:solidFill>
              </a:rPr>
              <a:t>groupId</a:t>
            </a:r>
            <a:r>
              <a:rPr lang="en-US" sz="2000" dirty="0">
                <a:solidFill>
                  <a:schemeClr val="accent6"/>
                </a:solidFill>
              </a:rPr>
              <a:t>&gt;</a:t>
            </a:r>
            <a:r>
              <a:rPr lang="en-US" sz="2000" dirty="0" err="1">
                <a:solidFill>
                  <a:schemeClr val="accent6"/>
                </a:solidFill>
              </a:rPr>
              <a:t>com.cj.jshintmojo</a:t>
            </a:r>
            <a:r>
              <a:rPr lang="en-US" sz="2000" dirty="0">
                <a:solidFill>
                  <a:schemeClr val="accent6"/>
                </a:solidFill>
              </a:rPr>
              <a:t>&lt;/</a:t>
            </a:r>
            <a:r>
              <a:rPr lang="en-US" sz="2000" dirty="0" err="1">
                <a:solidFill>
                  <a:schemeClr val="accent6"/>
                </a:solidFill>
              </a:rPr>
              <a:t>groupId</a:t>
            </a:r>
            <a:r>
              <a:rPr lang="en-US" sz="2000" dirty="0">
                <a:solidFill>
                  <a:schemeClr val="accent6"/>
                </a:solidFill>
              </a:rPr>
              <a:t>&gt;</a:t>
            </a:r>
          </a:p>
          <a:p>
            <a:pPr marL="455665" lvl="2" indent="0">
              <a:buNone/>
            </a:pPr>
            <a:r>
              <a:rPr lang="en-US" sz="2000" dirty="0" smtClean="0">
                <a:solidFill>
                  <a:schemeClr val="accent6"/>
                </a:solidFill>
              </a:rPr>
              <a:t>	&lt;</a:t>
            </a:r>
            <a:r>
              <a:rPr lang="en-US" sz="2000" dirty="0" err="1" smtClean="0">
                <a:solidFill>
                  <a:schemeClr val="accent6"/>
                </a:solidFill>
              </a:rPr>
              <a:t>artifactId</a:t>
            </a:r>
            <a:r>
              <a:rPr lang="en-US" sz="2000" dirty="0" smtClean="0">
                <a:solidFill>
                  <a:schemeClr val="accent6"/>
                </a:solidFill>
              </a:rPr>
              <a:t>&gt;</a:t>
            </a:r>
            <a:r>
              <a:rPr lang="en-US" sz="2000" dirty="0" err="1" smtClean="0">
                <a:solidFill>
                  <a:schemeClr val="accent6"/>
                </a:solidFill>
              </a:rPr>
              <a:t>jshint</a:t>
            </a:r>
            <a:r>
              <a:rPr lang="en-US" sz="2000" dirty="0" smtClean="0">
                <a:solidFill>
                  <a:schemeClr val="accent6"/>
                </a:solidFill>
              </a:rPr>
              <a:t>-maven-plugin&lt;/</a:t>
            </a:r>
            <a:r>
              <a:rPr lang="en-US" sz="2000" dirty="0" err="1" smtClean="0">
                <a:solidFill>
                  <a:schemeClr val="accent6"/>
                </a:solidFill>
              </a:rPr>
              <a:t>artifactId</a:t>
            </a:r>
            <a:r>
              <a:rPr lang="en-US" sz="2000" dirty="0" smtClean="0">
                <a:solidFill>
                  <a:schemeClr val="accent6"/>
                </a:solidFill>
              </a:rPr>
              <a:t>&gt;</a:t>
            </a:r>
          </a:p>
          <a:p>
            <a:pPr marL="455665" lvl="2" indent="0">
              <a:buNone/>
            </a:pPr>
            <a:r>
              <a:rPr lang="en-US" sz="2000" dirty="0" smtClean="0">
                <a:solidFill>
                  <a:schemeClr val="accent6"/>
                </a:solidFill>
              </a:rPr>
              <a:t>	&lt;</a:t>
            </a:r>
            <a:r>
              <a:rPr lang="en-US" sz="2000" dirty="0">
                <a:solidFill>
                  <a:schemeClr val="accent6"/>
                </a:solidFill>
              </a:rPr>
              <a:t>version&gt;1.6-SNAPSHOT&lt;/version&gt;</a:t>
            </a:r>
          </a:p>
          <a:p>
            <a:pPr marL="455665" lvl="2" indent="0">
              <a:buNone/>
            </a:pPr>
            <a:r>
              <a:rPr lang="en-US" sz="2000" dirty="0">
                <a:solidFill>
                  <a:schemeClr val="accent6"/>
                </a:solidFill>
              </a:rPr>
              <a:t>&lt;/dependency&gt;</a:t>
            </a:r>
            <a:endParaRPr lang="en-US" sz="2000" dirty="0">
              <a:solidFill>
                <a:schemeClr val="accent6"/>
              </a:solidFill>
            </a:endParaRP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15</a:t>
            </a:fld>
            <a:endParaRPr lang="en-US" dirty="0"/>
          </a:p>
        </p:txBody>
      </p:sp>
    </p:spTree>
    <p:extLst>
      <p:ext uri="{BB962C8B-B14F-4D97-AF65-F5344CB8AC3E}">
        <p14:creationId xmlns:p14="http://schemas.microsoft.com/office/powerpoint/2010/main" val="3333707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439056"/>
          </a:xfrm>
        </p:spPr>
        <p:txBody>
          <a:bodyPr/>
          <a:lstStyle/>
          <a:p>
            <a:r>
              <a:rPr lang="en-US" dirty="0"/>
              <a:t>Integrate </a:t>
            </a:r>
            <a:r>
              <a:rPr lang="en-US" dirty="0" err="1"/>
              <a:t>JSHint</a:t>
            </a:r>
            <a:r>
              <a:rPr lang="en-US" dirty="0"/>
              <a:t> with </a:t>
            </a:r>
            <a:r>
              <a:rPr lang="en-US" dirty="0" smtClean="0"/>
              <a:t>Maven(</a:t>
            </a:r>
            <a:r>
              <a:rPr lang="en-US" dirty="0" err="1" smtClean="0"/>
              <a:t>contd</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16</a:t>
            </a:fld>
            <a:endParaRPr lang="en-US" dirty="0"/>
          </a:p>
        </p:txBody>
      </p:sp>
      <p:sp>
        <p:nvSpPr>
          <p:cNvPr id="3" name="Content Placeholder 2"/>
          <p:cNvSpPr>
            <a:spLocks noGrp="1"/>
          </p:cNvSpPr>
          <p:nvPr>
            <p:ph idx="1"/>
          </p:nvPr>
        </p:nvSpPr>
        <p:spPr>
          <a:xfrm>
            <a:off x="381000" y="838200"/>
            <a:ext cx="8382000" cy="5334000"/>
          </a:xfrm>
        </p:spPr>
        <p:txBody>
          <a:bodyPr/>
          <a:lstStyle/>
          <a:p>
            <a:r>
              <a:rPr lang="en-US" dirty="0" smtClean="0"/>
              <a:t>Insert corresponding plugin element to pom.xml</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47775"/>
            <a:ext cx="586740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7599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17</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a:solidFill>
                  <a:srgbClr val="FFFFFF"/>
                </a:solidFill>
                <a:latin typeface="Calibri" pitchFamily="34" charset="0"/>
              </a:rPr>
              <a:t> </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 </a:t>
            </a:r>
            <a:r>
              <a:rPr lang="en-US" dirty="0" err="1" smtClean="0"/>
              <a:t>JSHint</a:t>
            </a:r>
            <a:r>
              <a:rPr lang="en-US" dirty="0" smtClean="0"/>
              <a:t> with Jenkins</a:t>
            </a:r>
            <a:endParaRPr lang="en-US" dirty="0"/>
          </a:p>
        </p:txBody>
      </p:sp>
      <p:sp>
        <p:nvSpPr>
          <p:cNvPr id="3" name="Content Placeholder 2"/>
          <p:cNvSpPr>
            <a:spLocks noGrp="1"/>
          </p:cNvSpPr>
          <p:nvPr>
            <p:ph idx="1"/>
          </p:nvPr>
        </p:nvSpPr>
        <p:spPr/>
        <p:txBody>
          <a:bodyPr/>
          <a:lstStyle/>
          <a:p>
            <a:r>
              <a:rPr lang="en-US" dirty="0" smtClean="0">
                <a:solidFill>
                  <a:schemeClr val="tx1"/>
                </a:solidFill>
              </a:rPr>
              <a:t>‘</a:t>
            </a:r>
            <a:r>
              <a:rPr lang="en-US" dirty="0" err="1" smtClean="0">
                <a:solidFill>
                  <a:schemeClr val="tx1"/>
                </a:solidFill>
              </a:rPr>
              <a:t>Checkstyle</a:t>
            </a:r>
            <a:r>
              <a:rPr lang="en-US" dirty="0" smtClean="0">
                <a:solidFill>
                  <a:schemeClr val="tx1"/>
                </a:solidFill>
              </a:rPr>
              <a:t> Plugin</a:t>
            </a:r>
            <a:r>
              <a:rPr lang="en-US" dirty="0" smtClean="0">
                <a:solidFill>
                  <a:schemeClr val="tx1"/>
                </a:solidFill>
              </a:rPr>
              <a:t>’</a:t>
            </a:r>
            <a:r>
              <a:rPr lang="en-US" dirty="0" smtClean="0">
                <a:solidFill>
                  <a:schemeClr val="tx1"/>
                </a:solidFill>
              </a:rPr>
              <a:t> is a necessary plugin for integrating </a:t>
            </a:r>
            <a:r>
              <a:rPr lang="en-US" dirty="0" err="1" smtClean="0">
                <a:solidFill>
                  <a:schemeClr val="tx1"/>
                </a:solidFill>
              </a:rPr>
              <a:t>JSHint</a:t>
            </a:r>
            <a:r>
              <a:rPr lang="en-US" dirty="0" smtClean="0">
                <a:solidFill>
                  <a:schemeClr val="tx1"/>
                </a:solidFill>
              </a:rPr>
              <a:t> with Jenkins.</a:t>
            </a:r>
            <a:endParaRPr lang="en-US" dirty="0">
              <a:solidFill>
                <a:schemeClr val="tx1"/>
              </a:solidFill>
            </a:endParaRP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18</a:t>
            </a:fld>
            <a:endParaRPr lang="en-US" dirty="0"/>
          </a:p>
        </p:txBody>
      </p:sp>
      <p:pic>
        <p:nvPicPr>
          <p:cNvPr id="8" name="Picture 7"/>
          <p:cNvPicPr/>
          <p:nvPr/>
        </p:nvPicPr>
        <p:blipFill>
          <a:blip r:embed="rId3"/>
          <a:stretch>
            <a:fillRect/>
          </a:stretch>
        </p:blipFill>
        <p:spPr>
          <a:xfrm>
            <a:off x="3897486" y="3733800"/>
            <a:ext cx="5231765" cy="2272030"/>
          </a:xfrm>
          <a:prstGeom prst="rect">
            <a:avLst/>
          </a:prstGeom>
        </p:spPr>
      </p:pic>
      <p:pic>
        <p:nvPicPr>
          <p:cNvPr id="9" name="Picture 8"/>
          <p:cNvPicPr/>
          <p:nvPr/>
        </p:nvPicPr>
        <p:blipFill>
          <a:blip r:embed="rId4"/>
          <a:stretch>
            <a:fillRect/>
          </a:stretch>
        </p:blipFill>
        <p:spPr>
          <a:xfrm>
            <a:off x="228600" y="2012376"/>
            <a:ext cx="5486400" cy="3093024"/>
          </a:xfrm>
          <a:prstGeom prst="rect">
            <a:avLst/>
          </a:prstGeom>
        </p:spPr>
      </p:pic>
    </p:spTree>
    <p:extLst>
      <p:ext uri="{BB962C8B-B14F-4D97-AF65-F5344CB8AC3E}">
        <p14:creationId xmlns:p14="http://schemas.microsoft.com/office/powerpoint/2010/main" val="1056585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a:t>
            </a:r>
            <a:r>
              <a:rPr lang="en-US" dirty="0" err="1"/>
              <a:t>JSHint</a:t>
            </a:r>
            <a:r>
              <a:rPr lang="en-US" dirty="0"/>
              <a:t> with </a:t>
            </a:r>
            <a:r>
              <a:rPr lang="en-US" dirty="0" smtClean="0"/>
              <a:t>Jenkins(</a:t>
            </a:r>
            <a:r>
              <a:rPr lang="en-US" dirty="0" err="1"/>
              <a:t>c</a:t>
            </a:r>
            <a:r>
              <a:rPr lang="en-US" dirty="0" err="1" smtClean="0"/>
              <a:t>ontd</a:t>
            </a:r>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19</a:t>
            </a:fld>
            <a:endParaRPr lang="en-US" dirty="0"/>
          </a:p>
        </p:txBody>
      </p:sp>
      <p:sp>
        <p:nvSpPr>
          <p:cNvPr id="3" name="Content Placeholder 2"/>
          <p:cNvSpPr>
            <a:spLocks noGrp="1"/>
          </p:cNvSpPr>
          <p:nvPr>
            <p:ph idx="1"/>
          </p:nvPr>
        </p:nvSpPr>
        <p:spPr/>
        <p:txBody>
          <a:bodyPr/>
          <a:lstStyle/>
          <a:p>
            <a:r>
              <a:rPr lang="en-US" dirty="0" err="1" smtClean="0"/>
              <a:t>Cutomize</a:t>
            </a:r>
            <a:r>
              <a:rPr lang="en-US" dirty="0" smtClean="0"/>
              <a:t> </a:t>
            </a:r>
            <a:r>
              <a:rPr lang="en-US" dirty="0" err="1" smtClean="0"/>
              <a:t>JSHint</a:t>
            </a:r>
            <a:r>
              <a:rPr lang="en-US" dirty="0" smtClean="0"/>
              <a:t> configuration in Jenkins</a:t>
            </a:r>
          </a:p>
          <a:p>
            <a:endParaRPr lang="en-US" dirty="0"/>
          </a:p>
        </p:txBody>
      </p:sp>
      <p:pic>
        <p:nvPicPr>
          <p:cNvPr id="7" name="Content Placeholder 5"/>
          <p:cNvPicPr>
            <a:picLocks/>
          </p:cNvPicPr>
          <p:nvPr/>
        </p:nvPicPr>
        <p:blipFill>
          <a:blip r:embed="rId2"/>
          <a:stretch>
            <a:fillRect/>
          </a:stretch>
        </p:blipFill>
        <p:spPr bwMode="auto">
          <a:xfrm>
            <a:off x="381000" y="1905001"/>
            <a:ext cx="8382000" cy="4027242"/>
          </a:xfrm>
          <a:prstGeom prst="rect">
            <a:avLst/>
          </a:prstGeom>
          <a:noFill/>
          <a:ln w="9525">
            <a:noFill/>
            <a:miter lim="800000"/>
            <a:headEnd/>
            <a:tailEnd/>
          </a:ln>
        </p:spPr>
      </p:pic>
    </p:spTree>
    <p:extLst>
      <p:ext uri="{BB962C8B-B14F-4D97-AF65-F5344CB8AC3E}">
        <p14:creationId xmlns:p14="http://schemas.microsoft.com/office/powerpoint/2010/main" val="3982459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r>
              <a:rPr lang="en-US" dirty="0" smtClean="0"/>
              <a:t>Agenda</a:t>
            </a:r>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2</a:t>
            </a:fld>
            <a:endParaRPr lang="en-US" smtClean="0"/>
          </a:p>
        </p:txBody>
      </p:sp>
      <p:sp>
        <p:nvSpPr>
          <p:cNvPr id="28689" name="Rectangle 4"/>
          <p:cNvSpPr>
            <a:spLocks noChangeArrowheads="1"/>
          </p:cNvSpPr>
          <p:nvPr/>
        </p:nvSpPr>
        <p:spPr bwMode="gray">
          <a:xfrm>
            <a:off x="1268609" y="862013"/>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98362795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 </a:t>
            </a:r>
            <a:r>
              <a:rPr lang="en-US" dirty="0" err="1"/>
              <a:t>JSHint</a:t>
            </a:r>
            <a:r>
              <a:rPr lang="en-US" dirty="0"/>
              <a:t> with Jenkins(</a:t>
            </a:r>
            <a:r>
              <a:rPr lang="en-US" dirty="0" err="1"/>
              <a:t>contd</a:t>
            </a:r>
            <a:r>
              <a:rPr lang="en-US" dirty="0"/>
              <a:t>)</a:t>
            </a: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20</a:t>
            </a:fld>
            <a:endParaRPr lang="en-US" dirty="0"/>
          </a:p>
        </p:txBody>
      </p:sp>
      <p:pic>
        <p:nvPicPr>
          <p:cNvPr id="6" name="Content Placeholder 5"/>
          <p:cNvPicPr>
            <a:picLocks noGrp="1"/>
          </p:cNvPicPr>
          <p:nvPr>
            <p:ph idx="1"/>
          </p:nvPr>
        </p:nvPicPr>
        <p:blipFill>
          <a:blip r:embed="rId2"/>
          <a:stretch>
            <a:fillRect/>
          </a:stretch>
        </p:blipFill>
        <p:spPr>
          <a:xfrm>
            <a:off x="381000" y="1300294"/>
            <a:ext cx="8382000" cy="4790812"/>
          </a:xfrm>
          <a:prstGeom prst="rect">
            <a:avLst/>
          </a:prstGeom>
        </p:spPr>
      </p:pic>
    </p:spTree>
    <p:extLst>
      <p:ext uri="{BB962C8B-B14F-4D97-AF65-F5344CB8AC3E}">
        <p14:creationId xmlns:p14="http://schemas.microsoft.com/office/powerpoint/2010/main" val="399923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smtClean="0"/>
              <a:t>JSHint</a:t>
            </a:r>
            <a:r>
              <a:rPr lang="en-US" dirty="0" smtClean="0"/>
              <a:t> source code   </a:t>
            </a:r>
            <a:r>
              <a:rPr lang="en-US" dirty="0" smtClean="0">
                <a:hlinkClick r:id="rId3"/>
              </a:rPr>
              <a:t>https</a:t>
            </a:r>
            <a:r>
              <a:rPr lang="en-US" dirty="0">
                <a:hlinkClick r:id="rId3"/>
              </a:rPr>
              <a:t>://</a:t>
            </a:r>
            <a:r>
              <a:rPr lang="en-US" dirty="0" smtClean="0">
                <a:hlinkClick r:id="rId3"/>
              </a:rPr>
              <a:t>github.com/jshint/jshint</a:t>
            </a:r>
            <a:endParaRPr lang="en-US" dirty="0" smtClean="0"/>
          </a:p>
          <a:p>
            <a:r>
              <a:rPr lang="en-US" dirty="0" err="1"/>
              <a:t>JSHint</a:t>
            </a:r>
            <a:r>
              <a:rPr lang="en-US" dirty="0"/>
              <a:t> Home: </a:t>
            </a:r>
            <a:r>
              <a:rPr lang="en-US" dirty="0">
                <a:hlinkClick r:id="rId4"/>
              </a:rPr>
              <a:t>http://www.jshint.com</a:t>
            </a:r>
            <a:r>
              <a:rPr lang="en-US" dirty="0" smtClean="0">
                <a:hlinkClick r:id="rId4"/>
              </a:rPr>
              <a:t>/</a:t>
            </a:r>
            <a:endParaRPr lang="en-US" dirty="0" smtClean="0"/>
          </a:p>
          <a:p>
            <a:r>
              <a:rPr lang="en-US" dirty="0" err="1"/>
              <a:t>JSHint</a:t>
            </a:r>
            <a:r>
              <a:rPr lang="en-US" dirty="0"/>
              <a:t> Options: </a:t>
            </a:r>
            <a:r>
              <a:rPr lang="en-US" dirty="0">
                <a:hlinkClick r:id="rId5"/>
              </a:rPr>
              <a:t>http://www.jshint.com/options</a:t>
            </a:r>
            <a:r>
              <a:rPr lang="en-US" dirty="0" smtClean="0">
                <a:hlinkClick r:id="rId5"/>
              </a:rPr>
              <a:t>/</a:t>
            </a:r>
            <a:endParaRPr lang="en-US" dirty="0" smtClean="0"/>
          </a:p>
          <a:p>
            <a:r>
              <a:rPr lang="en-US" dirty="0" err="1" smtClean="0"/>
              <a:t>Jshint</a:t>
            </a:r>
            <a:r>
              <a:rPr lang="en-US" dirty="0"/>
              <a:t>-mojo  </a:t>
            </a:r>
            <a:r>
              <a:rPr lang="en-US" dirty="0">
                <a:hlinkClick r:id="rId6"/>
              </a:rPr>
              <a:t>https://github.com/cjdev/jshint-mojo</a:t>
            </a:r>
            <a:endParaRPr lang="en-US" dirty="0" smtClean="0"/>
          </a:p>
          <a:p>
            <a:r>
              <a:rPr lang="en-US" dirty="0" err="1" smtClean="0"/>
              <a:t>JSHint</a:t>
            </a:r>
            <a:r>
              <a:rPr lang="en-US" dirty="0"/>
              <a:t> Wiki </a:t>
            </a:r>
            <a:r>
              <a:rPr lang="en-US" dirty="0" smtClean="0"/>
              <a:t> in </a:t>
            </a:r>
            <a:r>
              <a:rPr lang="en-US" dirty="0" err="1" smtClean="0"/>
              <a:t>Symweb</a:t>
            </a:r>
            <a:r>
              <a:rPr lang="en-US" dirty="0" smtClean="0"/>
              <a:t>: </a:t>
            </a:r>
            <a:r>
              <a:rPr lang="en-US" dirty="0">
                <a:hlinkClick r:id="rId7"/>
              </a:rPr>
              <a:t>https://symweb.rmnus.sen.symantec.com/BnR/Appliance/Engineering/DocumentsTechnologyTrack/JSHint.docx</a:t>
            </a:r>
            <a:endParaRPr lang="en-US" dirty="0" smtClean="0"/>
          </a:p>
          <a:p>
            <a:endParaRPr lang="en-US" dirty="0"/>
          </a:p>
          <a:p>
            <a:pPr marL="0" indent="0">
              <a:buNone/>
            </a:pPr>
            <a:r>
              <a:rPr lang="en-US" dirty="0"/>
              <a:t/>
            </a:r>
            <a:br>
              <a:rPr lang="en-US" dirty="0"/>
            </a:b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21</a:t>
            </a:fld>
            <a:endParaRPr lang="en-US" dirty="0"/>
          </a:p>
        </p:txBody>
      </p:sp>
    </p:spTree>
    <p:extLst>
      <p:ext uri="{BB962C8B-B14F-4D97-AF65-F5344CB8AC3E}">
        <p14:creationId xmlns:p14="http://schemas.microsoft.com/office/powerpoint/2010/main" val="1395716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6744"/>
            <a:ext cx="8382000" cy="3334656"/>
          </a:xfrm>
        </p:spPr>
        <p:txBody>
          <a:bodyPr/>
          <a:lstStyle/>
          <a:p>
            <a:pPr algn="ctr"/>
            <a:r>
              <a:rPr lang="en-US" sz="6000" dirty="0" smtClean="0"/>
              <a:t>Q &amp; A</a:t>
            </a:r>
            <a:endParaRPr lang="en-US" sz="6000" dirty="0"/>
          </a:p>
        </p:txBody>
      </p:sp>
      <p:sp>
        <p:nvSpPr>
          <p:cNvPr id="3" name="Footer Placeholder 2"/>
          <p:cNvSpPr>
            <a:spLocks noGrp="1"/>
          </p:cNvSpPr>
          <p:nvPr>
            <p:ph type="ftr" sz="quarter" idx="10"/>
          </p:nvPr>
        </p:nvSpPr>
        <p:spPr/>
        <p:txBody>
          <a:bodyPr/>
          <a:lstStyle/>
          <a:p>
            <a:pPr>
              <a:defRPr/>
            </a:pPr>
            <a:r>
              <a:rPr lang="en-US" smtClean="0"/>
              <a:t>Presentation Identifier Goes Here</a:t>
            </a:r>
            <a:endParaRPr lang="en-US"/>
          </a:p>
        </p:txBody>
      </p:sp>
      <p:sp>
        <p:nvSpPr>
          <p:cNvPr id="4" name="Slide Number Placeholder 3"/>
          <p:cNvSpPr>
            <a:spLocks noGrp="1"/>
          </p:cNvSpPr>
          <p:nvPr>
            <p:ph type="sldNum" sz="quarter" idx="11"/>
          </p:nvPr>
        </p:nvSpPr>
        <p:spPr/>
        <p:txBody>
          <a:bodyPr/>
          <a:lstStyle/>
          <a:p>
            <a:pPr>
              <a:defRPr/>
            </a:pPr>
            <a:fld id="{446C9BED-6FD4-4BA4-B6B0-4A26058AC9EF}" type="slidenum">
              <a:rPr lang="en-US" smtClean="0"/>
              <a:pPr>
                <a:defRPr/>
              </a:pPr>
              <a:t>22</a:t>
            </a:fld>
            <a:endParaRPr lang="en-US" dirty="0"/>
          </a:p>
        </p:txBody>
      </p:sp>
    </p:spTree>
    <p:extLst>
      <p:ext uri="{BB962C8B-B14F-4D97-AF65-F5344CB8AC3E}">
        <p14:creationId xmlns:p14="http://schemas.microsoft.com/office/powerpoint/2010/main" val="935841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defRPr/>
            </a:pPr>
            <a:r>
              <a:rPr lang="en-US" smtClean="0"/>
              <a:t>Presentation Identifier Goes Here</a:t>
            </a:r>
            <a:endParaRPr lang="en-US" dirty="0"/>
          </a:p>
        </p:txBody>
      </p:sp>
      <p:sp>
        <p:nvSpPr>
          <p:cNvPr id="3" name="Slide Number Placeholder 2"/>
          <p:cNvSpPr>
            <a:spLocks noGrp="1"/>
          </p:cNvSpPr>
          <p:nvPr>
            <p:ph type="sldNum" sz="quarter" idx="4"/>
          </p:nvPr>
        </p:nvSpPr>
        <p:spPr/>
        <p:txBody>
          <a:bodyPr/>
          <a:lstStyle/>
          <a:p>
            <a:pPr>
              <a:defRPr/>
            </a:pPr>
            <a:fld id="{46082381-925A-4C25-AB18-0C99AD89CFC0}" type="slidenum">
              <a:rPr lang="en-US" smtClean="0"/>
              <a:pPr>
                <a:defRPr/>
              </a:pPr>
              <a:t>23</a:t>
            </a:fld>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727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 Factors </a:t>
            </a:r>
            <a:r>
              <a:rPr lang="en-US" smtClean="0"/>
              <a:t>for High </a:t>
            </a:r>
            <a:r>
              <a:rPr lang="en-US" dirty="0" smtClean="0"/>
              <a:t>Code Quality</a:t>
            </a:r>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a:t>
            </a:fld>
            <a:endParaRPr lang="en-US" dirty="0"/>
          </a:p>
        </p:txBody>
      </p:sp>
      <p:sp>
        <p:nvSpPr>
          <p:cNvPr id="7" name="Oval 6"/>
          <p:cNvSpPr/>
          <p:nvPr/>
        </p:nvSpPr>
        <p:spPr bwMode="auto">
          <a:xfrm>
            <a:off x="838200" y="1828800"/>
            <a:ext cx="6629400" cy="388620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smtClean="0">
              <a:ln>
                <a:noFill/>
              </a:ln>
              <a:solidFill>
                <a:schemeClr val="bg1"/>
              </a:solidFill>
              <a:effectLst/>
              <a:latin typeface="+mn-lt"/>
            </a:endParaRPr>
          </a:p>
        </p:txBody>
      </p:sp>
      <p:sp>
        <p:nvSpPr>
          <p:cNvPr id="8" name="Rectangle 7"/>
          <p:cNvSpPr/>
          <p:nvPr/>
        </p:nvSpPr>
        <p:spPr bwMode="auto">
          <a:xfrm>
            <a:off x="3238500" y="2209800"/>
            <a:ext cx="2019300" cy="9906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dirty="0" smtClean="0">
                <a:solidFill>
                  <a:schemeClr val="bg1"/>
                </a:solidFill>
                <a:latin typeface="+mn-lt"/>
              </a:rPr>
              <a:t>Unit Test</a:t>
            </a:r>
            <a:endParaRPr kumimoji="0" lang="en-US" sz="2400" i="0" u="none" strike="noStrike" cap="none" normalizeH="0" baseline="0" dirty="0" smtClean="0">
              <a:ln>
                <a:noFill/>
              </a:ln>
              <a:solidFill>
                <a:schemeClr val="bg1"/>
              </a:solidFill>
              <a:effectLst/>
              <a:latin typeface="+mn-lt"/>
            </a:endParaRPr>
          </a:p>
        </p:txBody>
      </p:sp>
      <p:sp>
        <p:nvSpPr>
          <p:cNvPr id="9" name="Rectangle 8"/>
          <p:cNvSpPr/>
          <p:nvPr/>
        </p:nvSpPr>
        <p:spPr bwMode="auto">
          <a:xfrm>
            <a:off x="1676400" y="3962400"/>
            <a:ext cx="2095500" cy="914400"/>
          </a:xfrm>
          <a:prstGeom prst="rect">
            <a:avLst/>
          </a:prstGeom>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Coverage</a:t>
            </a:r>
          </a:p>
        </p:txBody>
      </p:sp>
      <p:sp>
        <p:nvSpPr>
          <p:cNvPr id="11" name="Rectangle 10"/>
          <p:cNvSpPr/>
          <p:nvPr/>
        </p:nvSpPr>
        <p:spPr bwMode="auto">
          <a:xfrm>
            <a:off x="4648200" y="3962400"/>
            <a:ext cx="1981200" cy="9144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2400" i="0" u="none" strike="noStrike" cap="none" normalizeH="0" baseline="0" dirty="0" smtClean="0">
                <a:ln>
                  <a:noFill/>
                </a:ln>
                <a:solidFill>
                  <a:schemeClr val="bg1"/>
                </a:solidFill>
                <a:effectLst/>
                <a:latin typeface="+mn-lt"/>
              </a:rPr>
              <a:t>Code Static Analysis</a:t>
            </a:r>
          </a:p>
        </p:txBody>
      </p:sp>
    </p:spTree>
    <p:extLst>
      <p:ext uri="{BB962C8B-B14F-4D97-AF65-F5344CB8AC3E}">
        <p14:creationId xmlns:p14="http://schemas.microsoft.com/office/powerpoint/2010/main" val="1721484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Community driven and open source in </a:t>
            </a:r>
            <a:r>
              <a:rPr lang="en-US" dirty="0" err="1" smtClean="0"/>
              <a:t>github</a:t>
            </a:r>
            <a:r>
              <a:rPr lang="en-US" dirty="0" smtClean="0"/>
              <a:t>. </a:t>
            </a:r>
          </a:p>
          <a:p>
            <a:r>
              <a:rPr lang="en-US" dirty="0" smtClean="0"/>
              <a:t>Detect errors and potential problems in </a:t>
            </a:r>
            <a:r>
              <a:rPr lang="en-US" dirty="0" err="1" smtClean="0"/>
              <a:t>javascript</a:t>
            </a:r>
            <a:r>
              <a:rPr lang="en-US" dirty="0" smtClean="0"/>
              <a:t> code</a:t>
            </a:r>
            <a:r>
              <a:rPr lang="en-US" dirty="0" smtClean="0"/>
              <a:t>.</a:t>
            </a:r>
          </a:p>
          <a:p>
            <a:pPr marL="0" indent="0">
              <a:buNone/>
            </a:pPr>
            <a:r>
              <a:rPr lang="en-US" sz="2000" dirty="0">
                <a:solidFill>
                  <a:schemeClr val="accent6"/>
                </a:solidFill>
              </a:rPr>
              <a:t> </a:t>
            </a:r>
            <a:r>
              <a:rPr lang="en-US" sz="2000" dirty="0" smtClean="0">
                <a:solidFill>
                  <a:schemeClr val="accent6"/>
                </a:solidFill>
              </a:rPr>
              <a:t>   For example: 1) detect undefined variables.</a:t>
            </a:r>
          </a:p>
          <a:p>
            <a:pPr marL="0" indent="0">
              <a:buNone/>
            </a:pPr>
            <a:r>
              <a:rPr lang="en-US" sz="2000" dirty="0" smtClean="0">
                <a:solidFill>
                  <a:schemeClr val="accent6"/>
                </a:solidFill>
              </a:rPr>
              <a:t>	</a:t>
            </a:r>
            <a:r>
              <a:rPr lang="en-US" sz="2000" dirty="0">
                <a:solidFill>
                  <a:schemeClr val="accent6"/>
                </a:solidFill>
              </a:rPr>
              <a:t> </a:t>
            </a:r>
            <a:r>
              <a:rPr lang="en-US" sz="2000" dirty="0" smtClean="0">
                <a:solidFill>
                  <a:schemeClr val="accent6"/>
                </a:solidFill>
              </a:rPr>
              <a:t>           2) detect unused variables.</a:t>
            </a:r>
            <a:endParaRPr lang="en-US" sz="2000" dirty="0" smtClean="0">
              <a:solidFill>
                <a:schemeClr val="accent6"/>
              </a:solidFill>
            </a:endParaRPr>
          </a:p>
          <a:p>
            <a:r>
              <a:rPr lang="en-US" dirty="0" smtClean="0"/>
              <a:t>Flexible and configurable.</a:t>
            </a:r>
          </a:p>
          <a:p>
            <a:r>
              <a:rPr lang="en-US" dirty="0" smtClean="0"/>
              <a:t>Provide amazing plugins for Text Editors and IDEs</a:t>
            </a:r>
            <a:r>
              <a:rPr lang="en-US" dirty="0" smtClean="0"/>
              <a:t>.</a:t>
            </a:r>
          </a:p>
          <a:p>
            <a:pPr marL="0" indent="0">
              <a:buNone/>
            </a:pPr>
            <a:r>
              <a:rPr lang="en-US" dirty="0" smtClean="0"/>
              <a:t>    </a:t>
            </a:r>
            <a:r>
              <a:rPr lang="en-US" sz="2000" dirty="0" smtClean="0">
                <a:solidFill>
                  <a:schemeClr val="accent6"/>
                </a:solidFill>
              </a:rPr>
              <a:t>For </a:t>
            </a:r>
            <a:r>
              <a:rPr lang="en-US" sz="2000" dirty="0" smtClean="0">
                <a:solidFill>
                  <a:schemeClr val="accent6"/>
                </a:solidFill>
              </a:rPr>
              <a:t>example: Sublime(Text Editor), Eclipse(IDE).   </a:t>
            </a:r>
            <a:r>
              <a:rPr lang="en-US" sz="2000" dirty="0" smtClean="0">
                <a:solidFill>
                  <a:schemeClr val="accent6"/>
                </a:solidFill>
                <a:hlinkClick r:id="rId3"/>
              </a:rPr>
              <a:t>Link</a:t>
            </a:r>
            <a:endParaRPr lang="en-US" sz="2000" dirty="0" smtClean="0">
              <a:solidFill>
                <a:schemeClr val="accent6"/>
              </a:solidFill>
            </a:endParaRP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4</a:t>
            </a:fld>
            <a:endParaRPr lang="en-US" dirty="0"/>
          </a:p>
        </p:txBody>
      </p:sp>
    </p:spTree>
    <p:extLst>
      <p:ext uri="{BB962C8B-B14F-4D97-AF65-F5344CB8AC3E}">
        <p14:creationId xmlns:p14="http://schemas.microsoft.com/office/powerpoint/2010/main" val="3923421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81000" y="246744"/>
            <a:ext cx="8382000" cy="515256"/>
          </a:xfrm>
        </p:spPr>
        <p:txBody>
          <a:bodyPr/>
          <a:lstStyle/>
          <a:p>
            <a:pPr eaLnBrk="1" hangingPunct="1"/>
            <a:endParaRPr lang="en-US" dirty="0" smtClean="0"/>
          </a:p>
        </p:txBody>
      </p:sp>
      <p:sp>
        <p:nvSpPr>
          <p:cNvPr id="14" name="Footer Placeholder 13"/>
          <p:cNvSpPr>
            <a:spLocks noGrp="1"/>
          </p:cNvSpPr>
          <p:nvPr>
            <p:ph type="ftr" sz="quarter" idx="10"/>
          </p:nvPr>
        </p:nvSpPr>
        <p:spPr/>
        <p:txBody>
          <a:bodyPr/>
          <a:lstStyle/>
          <a:p>
            <a:pPr>
              <a:defRPr/>
            </a:pPr>
            <a:r>
              <a:rPr lang="en-US" smtClean="0"/>
              <a:t>Presentation Identifier Goes Here</a:t>
            </a:r>
            <a:endParaRPr lang="en-US"/>
          </a:p>
        </p:txBody>
      </p:sp>
      <p:sp>
        <p:nvSpPr>
          <p:cNvPr id="28674" name="Slide Number Placeholder 3"/>
          <p:cNvSpPr>
            <a:spLocks noGrp="1"/>
          </p:cNvSpPr>
          <p:nvPr>
            <p:ph type="sldNum" sz="quarter" idx="11"/>
          </p:nvPr>
        </p:nvSpPr>
        <p:spPr>
          <a:noFill/>
        </p:spPr>
        <p:txBody>
          <a:bodyPr/>
          <a:lstStyle/>
          <a:p>
            <a:fld id="{337B3952-71FB-45F3-B68A-CE9BEAF88A7D}" type="slidenum">
              <a:rPr lang="en-US" smtClean="0"/>
              <a:pPr/>
              <a:t>5</a:t>
            </a:fld>
            <a:endParaRPr lang="en-US" smtClean="0"/>
          </a:p>
        </p:txBody>
      </p:sp>
      <p:sp>
        <p:nvSpPr>
          <p:cNvPr id="28689" name="Rectangle 4"/>
          <p:cNvSpPr>
            <a:spLocks noChangeArrowheads="1"/>
          </p:cNvSpPr>
          <p:nvPr/>
        </p:nvSpPr>
        <p:spPr bwMode="gray">
          <a:xfrm>
            <a:off x="1268609" y="862013"/>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err="1" smtClean="0">
                <a:solidFill>
                  <a:srgbClr val="FFFFFF"/>
                </a:solidFill>
                <a:latin typeface="Calibri" pitchFamily="34" charset="0"/>
                <a:cs typeface="Calibri" pitchFamily="34" charset="0"/>
              </a:rPr>
              <a:t>JSHint</a:t>
            </a:r>
            <a:r>
              <a:rPr lang="en-US" dirty="0" smtClean="0">
                <a:solidFill>
                  <a:srgbClr val="FFFFFF"/>
                </a:solidFill>
                <a:latin typeface="Calibri" pitchFamily="34" charset="0"/>
                <a:cs typeface="Calibri" pitchFamily="34" charset="0"/>
              </a:rPr>
              <a:t>  Overview</a:t>
            </a:r>
            <a:endParaRPr lang="en-US" dirty="0">
              <a:solidFill>
                <a:srgbClr val="FFFFFF"/>
              </a:solidFill>
              <a:latin typeface="Calibri" pitchFamily="34" charset="0"/>
              <a:cs typeface="Calibri" pitchFamily="34" charset="0"/>
            </a:endParaRPr>
          </a:p>
        </p:txBody>
      </p:sp>
      <p:sp>
        <p:nvSpPr>
          <p:cNvPr id="167941" name="Oval 5"/>
          <p:cNvSpPr>
            <a:spLocks noChangeArrowheads="1"/>
          </p:cNvSpPr>
          <p:nvPr/>
        </p:nvSpPr>
        <p:spPr bwMode="gray">
          <a:xfrm>
            <a:off x="980653" y="97145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1</a:t>
            </a:r>
          </a:p>
        </p:txBody>
      </p:sp>
      <p:sp>
        <p:nvSpPr>
          <p:cNvPr id="28687" name="Rectangle 7"/>
          <p:cNvSpPr>
            <a:spLocks noChangeArrowheads="1"/>
          </p:cNvSpPr>
          <p:nvPr/>
        </p:nvSpPr>
        <p:spPr bwMode="gray">
          <a:xfrm>
            <a:off x="1268609" y="1771650"/>
            <a:ext cx="6894739" cy="785812"/>
          </a:xfrm>
          <a:prstGeom prst="roundRect">
            <a:avLst/>
          </a:prstGeom>
          <a:ln>
            <a:headEnd/>
            <a:tailEnd/>
          </a:ln>
        </p:spPr>
        <p:style>
          <a:lnRef idx="3">
            <a:schemeClr val="lt1"/>
          </a:lnRef>
          <a:fillRef idx="1">
            <a:schemeClr val="accent1"/>
          </a:fillRef>
          <a:effectRef idx="1">
            <a:schemeClr val="accent1"/>
          </a:effectRef>
          <a:fontRef idx="minor">
            <a:schemeClr val="lt1"/>
          </a:fontRef>
        </p:style>
        <p:txBody>
          <a:bodyPr wrap="none" lIns="457200" anchor="ctr"/>
          <a:lstStyle/>
          <a:p>
            <a:pPr algn="l">
              <a:spcBef>
                <a:spcPct val="50000"/>
              </a:spcBef>
            </a:pPr>
            <a:r>
              <a:rPr lang="en-US" dirty="0" err="1" smtClean="0">
                <a:solidFill>
                  <a:srgbClr val="FFFFFF"/>
                </a:solidFill>
                <a:latin typeface="Calibri" pitchFamily="34" charset="0"/>
              </a:rPr>
              <a:t>JSHint</a:t>
            </a:r>
            <a:r>
              <a:rPr lang="en-US" dirty="0" smtClean="0">
                <a:solidFill>
                  <a:srgbClr val="FFFFFF"/>
                </a:solidFill>
                <a:latin typeface="Calibri" pitchFamily="34" charset="0"/>
              </a:rPr>
              <a:t> Usage</a:t>
            </a:r>
            <a:endParaRPr lang="en-US" dirty="0">
              <a:solidFill>
                <a:srgbClr val="FFFFFF"/>
              </a:solidFill>
              <a:latin typeface="Calibri" pitchFamily="34" charset="0"/>
            </a:endParaRPr>
          </a:p>
        </p:txBody>
      </p:sp>
      <p:sp>
        <p:nvSpPr>
          <p:cNvPr id="167944" name="Oval 8"/>
          <p:cNvSpPr>
            <a:spLocks noChangeArrowheads="1"/>
          </p:cNvSpPr>
          <p:nvPr/>
        </p:nvSpPr>
        <p:spPr bwMode="gray">
          <a:xfrm>
            <a:off x="980653" y="1881092"/>
            <a:ext cx="566928" cy="566928"/>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defRPr/>
            </a:pPr>
            <a:r>
              <a:rPr lang="en-US" b="1" dirty="0">
                <a:solidFill>
                  <a:schemeClr val="accent2"/>
                </a:solidFill>
                <a:latin typeface="Calibri" pitchFamily="34" charset="0"/>
                <a:cs typeface="Calibri" pitchFamily="34" charset="0"/>
              </a:rPr>
              <a:t>2</a:t>
            </a:r>
          </a:p>
        </p:txBody>
      </p:sp>
      <p:sp>
        <p:nvSpPr>
          <p:cNvPr id="28683" name="Rectangle 13"/>
          <p:cNvSpPr>
            <a:spLocks noChangeArrowheads="1"/>
          </p:cNvSpPr>
          <p:nvPr/>
        </p:nvSpPr>
        <p:spPr bwMode="gray">
          <a:xfrm>
            <a:off x="1268609" y="2743200"/>
            <a:ext cx="6894739" cy="785812"/>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Maven  </a:t>
            </a:r>
            <a:endParaRPr lang="en-US" dirty="0">
              <a:solidFill>
                <a:srgbClr val="FFFFFF"/>
              </a:solidFill>
              <a:latin typeface="Calibri" pitchFamily="34" charset="0"/>
            </a:endParaRPr>
          </a:p>
        </p:txBody>
      </p:sp>
      <p:sp>
        <p:nvSpPr>
          <p:cNvPr id="167950" name="Oval 14"/>
          <p:cNvSpPr>
            <a:spLocks noChangeArrowheads="1"/>
          </p:cNvSpPr>
          <p:nvPr/>
        </p:nvSpPr>
        <p:spPr bwMode="gray">
          <a:xfrm>
            <a:off x="980653" y="2852642"/>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3</a:t>
            </a:r>
          </a:p>
        </p:txBody>
      </p:sp>
      <p:sp>
        <p:nvSpPr>
          <p:cNvPr id="28681" name="Rectangle 16"/>
          <p:cNvSpPr>
            <a:spLocks noChangeArrowheads="1"/>
          </p:cNvSpPr>
          <p:nvPr/>
        </p:nvSpPr>
        <p:spPr bwMode="gray">
          <a:xfrm>
            <a:off x="1268609" y="3643312"/>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How to Integrate </a:t>
            </a:r>
            <a:r>
              <a:rPr lang="en-US" dirty="0" err="1" smtClean="0">
                <a:solidFill>
                  <a:srgbClr val="FFFFFF"/>
                </a:solidFill>
                <a:latin typeface="Calibri" pitchFamily="34" charset="0"/>
              </a:rPr>
              <a:t>JSHint</a:t>
            </a:r>
            <a:r>
              <a:rPr lang="en-US" dirty="0" smtClean="0">
                <a:solidFill>
                  <a:srgbClr val="FFFFFF"/>
                </a:solidFill>
                <a:latin typeface="Calibri" pitchFamily="34" charset="0"/>
              </a:rPr>
              <a:t> with Jenkins  </a:t>
            </a:r>
            <a:endParaRPr lang="en-US" dirty="0">
              <a:solidFill>
                <a:srgbClr val="FFFFFF"/>
              </a:solidFill>
              <a:latin typeface="Calibri" pitchFamily="34" charset="0"/>
            </a:endParaRPr>
          </a:p>
        </p:txBody>
      </p:sp>
      <p:sp>
        <p:nvSpPr>
          <p:cNvPr id="167953" name="Oval 17"/>
          <p:cNvSpPr>
            <a:spLocks noChangeArrowheads="1"/>
          </p:cNvSpPr>
          <p:nvPr/>
        </p:nvSpPr>
        <p:spPr bwMode="gray">
          <a:xfrm>
            <a:off x="980653" y="3752754"/>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4</a:t>
            </a:r>
          </a:p>
        </p:txBody>
      </p:sp>
      <p:sp>
        <p:nvSpPr>
          <p:cNvPr id="15" name="Rectangle 16"/>
          <p:cNvSpPr>
            <a:spLocks noChangeArrowheads="1"/>
          </p:cNvSpPr>
          <p:nvPr/>
        </p:nvSpPr>
        <p:spPr bwMode="gray">
          <a:xfrm>
            <a:off x="1258661" y="4581525"/>
            <a:ext cx="6894739" cy="785813"/>
          </a:xfrm>
          <a:prstGeom prst="roundRect">
            <a:avLst/>
          </a:prstGeom>
          <a:solidFill>
            <a:srgbClr val="808080"/>
          </a:solidFill>
          <a:ln w="9525" algn="ctr">
            <a:solidFill>
              <a:srgbClr val="808080"/>
            </a:solidFill>
            <a:miter lim="800000"/>
            <a:headEnd/>
            <a:tailEnd/>
          </a:ln>
          <a:scene3d>
            <a:camera prst="orthographicFront"/>
            <a:lightRig rig="threePt" dir="t"/>
          </a:scene3d>
          <a:sp3d>
            <a:bevelT/>
          </a:sp3d>
        </p:spPr>
        <p:txBody>
          <a:bodyPr wrap="none" lIns="457200" anchor="ctr"/>
          <a:lstStyle/>
          <a:p>
            <a:pPr algn="l">
              <a:spcBef>
                <a:spcPct val="50000"/>
              </a:spcBef>
            </a:pPr>
            <a:r>
              <a:rPr lang="en-US" dirty="0" smtClean="0">
                <a:solidFill>
                  <a:srgbClr val="FFFFFF"/>
                </a:solidFill>
                <a:latin typeface="Calibri" pitchFamily="34" charset="0"/>
              </a:rPr>
              <a:t>Q &amp; A</a:t>
            </a:r>
            <a:endParaRPr lang="en-US" dirty="0">
              <a:solidFill>
                <a:srgbClr val="FFFFFF"/>
              </a:solidFill>
              <a:latin typeface="Calibri" pitchFamily="34" charset="0"/>
            </a:endParaRPr>
          </a:p>
        </p:txBody>
      </p:sp>
      <p:sp>
        <p:nvSpPr>
          <p:cNvPr id="16" name="Oval 17"/>
          <p:cNvSpPr>
            <a:spLocks noChangeArrowheads="1"/>
          </p:cNvSpPr>
          <p:nvPr/>
        </p:nvSpPr>
        <p:spPr bwMode="gray">
          <a:xfrm>
            <a:off x="990600" y="4733925"/>
            <a:ext cx="566928" cy="566928"/>
          </a:xfrm>
          <a:prstGeom prst="ellipse">
            <a:avLst/>
          </a:prstGeom>
          <a:solidFill>
            <a:schemeClr val="bg1"/>
          </a:solidFill>
          <a:ln w="12700">
            <a:solidFill>
              <a:srgbClr val="808080"/>
            </a:solidFill>
            <a:round/>
            <a:headEnd/>
            <a:tailEnd/>
          </a:ln>
          <a:effectLst/>
          <a:scene3d>
            <a:camera prst="orthographicFront"/>
            <a:lightRig rig="threePt" dir="t"/>
          </a:scene3d>
          <a:sp3d>
            <a:bevelT/>
          </a:sp3d>
        </p:spPr>
        <p:txBody>
          <a:bodyPr anchor="ctr"/>
          <a:lstStyle/>
          <a:p>
            <a:pPr>
              <a:defRPr/>
            </a:pPr>
            <a:r>
              <a:rPr lang="en-US" b="1" dirty="0">
                <a:solidFill>
                  <a:schemeClr val="accent2"/>
                </a:solidFill>
                <a:latin typeface="Calibri" pitchFamily="34" charset="0"/>
                <a:cs typeface="Calibri" pitchFamily="34" charset="0"/>
              </a:rPr>
              <a:t>5</a:t>
            </a:r>
          </a:p>
        </p:txBody>
      </p:sp>
    </p:spTree>
    <p:extLst>
      <p:ext uri="{BB962C8B-B14F-4D97-AF65-F5344CB8AC3E}">
        <p14:creationId xmlns:p14="http://schemas.microsoft.com/office/powerpoint/2010/main" val="32168882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Base </a:t>
            </a:r>
            <a:r>
              <a:rPr lang="en-US" dirty="0" err="1" smtClean="0"/>
              <a:t>Usuage</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JSHint</a:t>
            </a:r>
            <a:r>
              <a:rPr lang="en-US" dirty="0" smtClean="0"/>
              <a:t> as a Node program</a:t>
            </a:r>
            <a:r>
              <a:rPr lang="en-US" dirty="0" smtClean="0"/>
              <a:t>.</a:t>
            </a:r>
          </a:p>
          <a:p>
            <a:pPr marL="0" indent="0">
              <a:buNone/>
            </a:pPr>
            <a:r>
              <a:rPr lang="en-US" kern="1200" dirty="0" smtClean="0">
                <a:solidFill>
                  <a:schemeClr val="tx1"/>
                </a:solidFill>
              </a:rPr>
              <a:t>    </a:t>
            </a:r>
            <a:r>
              <a:rPr lang="en-US" sz="2000" kern="1200" dirty="0" err="1" smtClean="0">
                <a:solidFill>
                  <a:schemeClr val="accent6"/>
                </a:solidFill>
              </a:rPr>
              <a:t>npm</a:t>
            </a:r>
            <a:r>
              <a:rPr lang="en-US" sz="2000" kern="1200" dirty="0" smtClean="0">
                <a:solidFill>
                  <a:schemeClr val="accent6"/>
                </a:solidFill>
              </a:rPr>
              <a:t> </a:t>
            </a:r>
            <a:r>
              <a:rPr lang="en-US" sz="2000" kern="1200" dirty="0">
                <a:solidFill>
                  <a:schemeClr val="accent6"/>
                </a:solidFill>
              </a:rPr>
              <a:t>install </a:t>
            </a:r>
            <a:r>
              <a:rPr lang="en-US" sz="2000" kern="1200" dirty="0" err="1">
                <a:solidFill>
                  <a:schemeClr val="accent6"/>
                </a:solidFill>
              </a:rPr>
              <a:t>jshint</a:t>
            </a:r>
            <a:r>
              <a:rPr lang="en-US" sz="2000" kern="1200" dirty="0">
                <a:solidFill>
                  <a:schemeClr val="accent6"/>
                </a:solidFill>
              </a:rPr>
              <a:t> –g</a:t>
            </a:r>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6</a:t>
            </a:fld>
            <a:endParaRPr lang="en-US" dirty="0"/>
          </a:p>
        </p:txBody>
      </p:sp>
      <p:pic>
        <p:nvPicPr>
          <p:cNvPr id="6" name="Picture 5"/>
          <p:cNvPicPr/>
          <p:nvPr/>
        </p:nvPicPr>
        <p:blipFill>
          <a:blip r:embed="rId3"/>
          <a:stretch>
            <a:fillRect/>
          </a:stretch>
        </p:blipFill>
        <p:spPr>
          <a:xfrm>
            <a:off x="609600" y="2209800"/>
            <a:ext cx="7086600" cy="1905000"/>
          </a:xfrm>
          <a:prstGeom prst="rect">
            <a:avLst/>
          </a:prstGeom>
        </p:spPr>
      </p:pic>
    </p:spTree>
    <p:extLst>
      <p:ext uri="{BB962C8B-B14F-4D97-AF65-F5344CB8AC3E}">
        <p14:creationId xmlns:p14="http://schemas.microsoft.com/office/powerpoint/2010/main" val="253420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JSHint</a:t>
            </a:r>
            <a:r>
              <a:rPr lang="en-US" dirty="0"/>
              <a:t> Base </a:t>
            </a:r>
            <a:r>
              <a:rPr lang="en-US" dirty="0" err="1"/>
              <a:t>Usuage</a:t>
            </a:r>
            <a:r>
              <a:rPr lang="en-US" dirty="0"/>
              <a:t>(</a:t>
            </a:r>
            <a:r>
              <a:rPr lang="en-US" dirty="0" err="1"/>
              <a:t>contd</a:t>
            </a:r>
            <a:r>
              <a:rPr lang="en-US" dirty="0"/>
              <a:t>)</a:t>
            </a:r>
          </a:p>
        </p:txBody>
      </p:sp>
      <p:sp>
        <p:nvSpPr>
          <p:cNvPr id="3" name="Content Placeholder 2"/>
          <p:cNvSpPr>
            <a:spLocks noGrp="1"/>
          </p:cNvSpPr>
          <p:nvPr>
            <p:ph idx="1"/>
          </p:nvPr>
        </p:nvSpPr>
        <p:spPr/>
        <p:txBody>
          <a:bodyPr/>
          <a:lstStyle/>
          <a:p>
            <a:r>
              <a:rPr lang="en-US" dirty="0" smtClean="0"/>
              <a:t>Check a single file or all files in a directory</a:t>
            </a:r>
          </a:p>
          <a:p>
            <a:pPr marL="284162" lvl="1" indent="0">
              <a:buNone/>
            </a:pPr>
            <a:r>
              <a:rPr lang="en-US" dirty="0"/>
              <a:t> </a:t>
            </a:r>
            <a:r>
              <a:rPr lang="en-US" dirty="0" err="1" smtClean="0">
                <a:solidFill>
                  <a:schemeClr val="accent6"/>
                </a:solidFill>
              </a:rPr>
              <a:t>jshint</a:t>
            </a:r>
            <a:r>
              <a:rPr lang="en-US" dirty="0" smtClean="0">
                <a:solidFill>
                  <a:schemeClr val="accent6"/>
                </a:solidFill>
              </a:rPr>
              <a:t> [file name]</a:t>
            </a:r>
          </a:p>
          <a:p>
            <a:pPr marL="284162" lvl="1" indent="0">
              <a:buNone/>
            </a:pPr>
            <a:r>
              <a:rPr lang="en-US" dirty="0" smtClean="0">
                <a:solidFill>
                  <a:schemeClr val="accent6"/>
                </a:solidFill>
              </a:rPr>
              <a:t> </a:t>
            </a:r>
            <a:r>
              <a:rPr lang="en-US" dirty="0" err="1" smtClean="0">
                <a:solidFill>
                  <a:schemeClr val="accent6"/>
                </a:solidFill>
              </a:rPr>
              <a:t>jshint</a:t>
            </a:r>
            <a:r>
              <a:rPr lang="en-US" dirty="0" smtClean="0">
                <a:solidFill>
                  <a:schemeClr val="accent6"/>
                </a:solidFill>
              </a:rPr>
              <a:t> [directory name]</a:t>
            </a:r>
          </a:p>
          <a:p>
            <a:pPr marL="284162" lvl="1" indent="0">
              <a:buNone/>
            </a:pPr>
            <a:endParaRPr lang="en-US" dirty="0">
              <a:solidFill>
                <a:schemeClr val="accent6"/>
              </a:solidFill>
            </a:endParaRPr>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7</a:t>
            </a:fld>
            <a:endParaRPr lang="en-US" dirty="0"/>
          </a:p>
        </p:txBody>
      </p:sp>
      <p:pic>
        <p:nvPicPr>
          <p:cNvPr id="7" name="Content Placeholder 5"/>
          <p:cNvPicPr>
            <a:picLocks/>
          </p:cNvPicPr>
          <p:nvPr/>
        </p:nvPicPr>
        <p:blipFill>
          <a:blip r:embed="rId3"/>
          <a:stretch>
            <a:fillRect/>
          </a:stretch>
        </p:blipFill>
        <p:spPr bwMode="auto">
          <a:xfrm>
            <a:off x="723902" y="2743200"/>
            <a:ext cx="6972298" cy="1905000"/>
          </a:xfrm>
          <a:prstGeom prst="rect">
            <a:avLst/>
          </a:prstGeom>
          <a:noFill/>
          <a:ln w="9525">
            <a:noFill/>
            <a:miter lim="800000"/>
            <a:headEnd/>
            <a:tailEnd/>
          </a:ln>
        </p:spPr>
      </p:pic>
    </p:spTree>
    <p:extLst>
      <p:ext uri="{BB962C8B-B14F-4D97-AF65-F5344CB8AC3E}">
        <p14:creationId xmlns:p14="http://schemas.microsoft.com/office/powerpoint/2010/main" val="2430917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a:t>
            </a:r>
            <a:r>
              <a:rPr lang="en-US" dirty="0" smtClean="0"/>
              <a:t>Configuration(two ways)</a:t>
            </a:r>
            <a:endParaRPr lang="en-US" dirty="0"/>
          </a:p>
        </p:txBody>
      </p:sp>
      <p:sp>
        <p:nvSpPr>
          <p:cNvPr id="3" name="Content Placeholder 2"/>
          <p:cNvSpPr>
            <a:spLocks noGrp="1"/>
          </p:cNvSpPr>
          <p:nvPr>
            <p:ph idx="1"/>
          </p:nvPr>
        </p:nvSpPr>
        <p:spPr/>
        <p:txBody>
          <a:bodyPr/>
          <a:lstStyle/>
          <a:p>
            <a:pPr lvl="0"/>
            <a:r>
              <a:rPr lang="en-US" b="1" dirty="0" smtClean="0"/>
              <a:t>Using Configuration </a:t>
            </a:r>
            <a:r>
              <a:rPr lang="en-US" b="1" dirty="0" smtClean="0"/>
              <a:t>File</a:t>
            </a:r>
          </a:p>
          <a:p>
            <a:pPr marL="0" indent="0">
              <a:buNone/>
            </a:pPr>
            <a:r>
              <a:rPr lang="en-US" b="1" dirty="0"/>
              <a:t> </a:t>
            </a:r>
            <a:r>
              <a:rPr lang="en-US" b="1" dirty="0" smtClean="0"/>
              <a:t>  </a:t>
            </a:r>
            <a:r>
              <a:rPr lang="en-US" dirty="0" smtClean="0"/>
              <a:t> </a:t>
            </a:r>
            <a:r>
              <a:rPr lang="en-US" sz="2000" dirty="0" smtClean="0"/>
              <a:t>a) </a:t>
            </a:r>
            <a:r>
              <a:rPr lang="en-US" sz="2000" dirty="0"/>
              <a:t>Use a special file .</a:t>
            </a:r>
            <a:r>
              <a:rPr lang="en-US" sz="2000" dirty="0" err="1"/>
              <a:t>jshintrc</a:t>
            </a:r>
            <a:r>
              <a:rPr lang="en-US" sz="2000" dirty="0"/>
              <a:t> (</a:t>
            </a:r>
            <a:r>
              <a:rPr lang="en-US" sz="2000" b="1" dirty="0"/>
              <a:t>default and recommended</a:t>
            </a:r>
            <a:r>
              <a:rPr lang="en-US" sz="2000" dirty="0" smtClean="0"/>
              <a:t>)</a:t>
            </a:r>
            <a:endParaRPr lang="en-US" sz="2000" b="1" dirty="0" smtClean="0"/>
          </a:p>
          <a:p>
            <a:pPr marL="0" indent="0">
              <a:buNone/>
            </a:pPr>
            <a:r>
              <a:rPr lang="en-US" sz="2000" dirty="0" smtClean="0"/>
              <a:t>     b) Specify </a:t>
            </a:r>
            <a:r>
              <a:rPr lang="en-US" sz="2000" dirty="0"/>
              <a:t>configuration file manually via the  --</a:t>
            </a:r>
            <a:r>
              <a:rPr lang="en-US" sz="2000" dirty="0" err="1"/>
              <a:t>config</a:t>
            </a:r>
            <a:r>
              <a:rPr lang="en-US" sz="2000" dirty="0"/>
              <a:t> flag</a:t>
            </a:r>
            <a:r>
              <a:rPr lang="en-US" sz="2000" dirty="0" smtClean="0"/>
              <a:t>.</a:t>
            </a:r>
          </a:p>
          <a:p>
            <a:pPr marL="0" indent="0">
              <a:buNone/>
            </a:pPr>
            <a:r>
              <a:rPr lang="en-US" sz="2000" dirty="0"/>
              <a:t> </a:t>
            </a:r>
            <a:r>
              <a:rPr lang="en-US" sz="2000" dirty="0" smtClean="0"/>
              <a:t>        Use this format:  </a:t>
            </a:r>
            <a:r>
              <a:rPr lang="en-US" sz="2000" dirty="0" err="1" smtClean="0">
                <a:solidFill>
                  <a:schemeClr val="accent6"/>
                </a:solidFill>
              </a:rPr>
              <a:t>jshint</a:t>
            </a:r>
            <a:r>
              <a:rPr lang="en-US" sz="2000" dirty="0" smtClean="0">
                <a:solidFill>
                  <a:schemeClr val="accent6"/>
                </a:solidFill>
              </a:rPr>
              <a:t> [file name] --</a:t>
            </a:r>
            <a:r>
              <a:rPr lang="en-US" sz="2000" dirty="0" err="1" smtClean="0">
                <a:solidFill>
                  <a:schemeClr val="accent6"/>
                </a:solidFill>
              </a:rPr>
              <a:t>config</a:t>
            </a:r>
            <a:r>
              <a:rPr lang="en-US" sz="2000" dirty="0" smtClean="0">
                <a:solidFill>
                  <a:schemeClr val="accent6"/>
                </a:solidFill>
              </a:rPr>
              <a:t> [</a:t>
            </a:r>
            <a:r>
              <a:rPr lang="en-US" sz="2000" dirty="0" err="1" smtClean="0">
                <a:solidFill>
                  <a:schemeClr val="accent6"/>
                </a:solidFill>
              </a:rPr>
              <a:t>config</a:t>
            </a:r>
            <a:r>
              <a:rPr lang="en-US" sz="2000" dirty="0" smtClean="0">
                <a:solidFill>
                  <a:schemeClr val="accent6"/>
                </a:solidFill>
              </a:rPr>
              <a:t> file name]</a:t>
            </a:r>
            <a:endParaRPr lang="en-US" sz="2000" dirty="0">
              <a:solidFill>
                <a:schemeClr val="accent6"/>
              </a:solidFill>
            </a:endParaRPr>
          </a:p>
          <a:p>
            <a:pPr marL="0" lvl="0" indent="0">
              <a:buNone/>
            </a:pPr>
            <a:r>
              <a:rPr lang="en-US" sz="2000" dirty="0"/>
              <a:t> </a:t>
            </a:r>
            <a:r>
              <a:rPr lang="en-US" sz="2000" dirty="0" smtClean="0"/>
              <a:t>    c) </a:t>
            </a:r>
            <a:r>
              <a:rPr lang="en-US" sz="2000" dirty="0" smtClean="0"/>
              <a:t>Put your </a:t>
            </a:r>
            <a:r>
              <a:rPr lang="en-US" sz="2000" dirty="0" err="1"/>
              <a:t>config</a:t>
            </a:r>
            <a:r>
              <a:rPr lang="en-US" sz="2000" dirty="0"/>
              <a:t> into your projects </a:t>
            </a:r>
            <a:r>
              <a:rPr lang="en-US" sz="2000" dirty="0" err="1"/>
              <a:t>package.json</a:t>
            </a:r>
            <a:r>
              <a:rPr lang="en-US" sz="2000" dirty="0"/>
              <a:t> file under </a:t>
            </a:r>
            <a:r>
              <a:rPr lang="en-US" sz="2000" dirty="0" err="1"/>
              <a:t>jshintconfig</a:t>
            </a:r>
            <a:r>
              <a:rPr lang="en-US" sz="2000" dirty="0"/>
              <a:t> </a:t>
            </a:r>
            <a:r>
              <a:rPr lang="en-US" sz="2000" dirty="0"/>
              <a:t> </a:t>
            </a:r>
            <a:r>
              <a:rPr lang="en-US" sz="2000" dirty="0" smtClean="0"/>
              <a:t>             	</a:t>
            </a:r>
            <a:r>
              <a:rPr lang="en-US" sz="2000" dirty="0" smtClean="0"/>
              <a:t>property</a:t>
            </a:r>
            <a:r>
              <a:rPr lang="en-US" sz="2000" dirty="0"/>
              <a:t>.(For </a:t>
            </a:r>
            <a:r>
              <a:rPr lang="en-US" sz="2000" dirty="0" smtClean="0"/>
              <a:t>Node </a:t>
            </a:r>
            <a:r>
              <a:rPr lang="en-US" sz="2000" dirty="0" smtClean="0"/>
              <a:t>project)</a:t>
            </a:r>
          </a:p>
          <a:p>
            <a:pPr lvl="0"/>
            <a:r>
              <a:rPr lang="en-US" b="1" dirty="0" smtClean="0"/>
              <a:t>Inline Configuration</a:t>
            </a:r>
          </a:p>
          <a:p>
            <a:pPr marL="0" lvl="0" indent="0">
              <a:buNone/>
            </a:pPr>
            <a:r>
              <a:rPr lang="en-US" sz="2000" dirty="0" smtClean="0"/>
              <a:t>In </a:t>
            </a:r>
            <a:r>
              <a:rPr lang="en-US" sz="2000" dirty="0"/>
              <a:t>addition to using configuration files you can configure </a:t>
            </a:r>
            <a:r>
              <a:rPr lang="en-US" sz="2000" dirty="0" err="1"/>
              <a:t>JSHint</a:t>
            </a:r>
            <a:r>
              <a:rPr lang="en-US" sz="2000" dirty="0"/>
              <a:t> </a:t>
            </a:r>
            <a:r>
              <a:rPr lang="en-US" sz="2000" dirty="0" smtClean="0"/>
              <a:t>within </a:t>
            </a:r>
            <a:r>
              <a:rPr lang="en-US" sz="2000" dirty="0"/>
              <a:t>your files using special comments</a:t>
            </a:r>
            <a:r>
              <a:rPr lang="en-US" sz="2000" dirty="0" smtClean="0"/>
              <a:t>.</a:t>
            </a:r>
          </a:p>
          <a:p>
            <a:pPr marL="0" lvl="0" indent="0">
              <a:buNone/>
            </a:pPr>
            <a:endParaRPr lang="en-US" sz="2200" dirty="0" smtClean="0"/>
          </a:p>
          <a:p>
            <a:pPr lvl="0"/>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8</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9" y="4572000"/>
            <a:ext cx="451757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3502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JSHint</a:t>
            </a:r>
            <a:r>
              <a:rPr lang="en-US" dirty="0"/>
              <a:t> </a:t>
            </a:r>
            <a:r>
              <a:rPr lang="en-US" dirty="0" smtClean="0"/>
              <a:t>Configuration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a:t>Configuration file </a:t>
            </a:r>
            <a:r>
              <a:rPr lang="en-US" dirty="0"/>
              <a:t>is a simple JSON file that specifies which </a:t>
            </a:r>
            <a:r>
              <a:rPr lang="en-US" dirty="0" err="1"/>
              <a:t>JSHint</a:t>
            </a:r>
            <a:r>
              <a:rPr lang="en-US" dirty="0"/>
              <a:t> options to turn on or off. For example, the following file will enable warnings about undefined and unused variables and tell </a:t>
            </a:r>
            <a:r>
              <a:rPr lang="en-US" dirty="0" err="1"/>
              <a:t>JSHint</a:t>
            </a:r>
            <a:r>
              <a:rPr lang="en-US" dirty="0"/>
              <a:t> about a global variable named “angular” as read-only</a:t>
            </a:r>
            <a:r>
              <a:rPr lang="en-US" dirty="0" smtClean="0"/>
              <a:t>.</a:t>
            </a:r>
          </a:p>
          <a:p>
            <a:endParaRPr lang="en-US" dirty="0"/>
          </a:p>
          <a:p>
            <a:pPr marL="284215" lvl="1" indent="0">
              <a:buNone/>
            </a:pPr>
            <a:r>
              <a:rPr lang="en-US" dirty="0" smtClean="0">
                <a:solidFill>
                  <a:schemeClr val="accent6"/>
                </a:solidFill>
              </a:rPr>
              <a:t>		{</a:t>
            </a:r>
            <a:endParaRPr lang="en-US" dirty="0">
              <a:solidFill>
                <a:schemeClr val="accent6"/>
              </a:solidFill>
            </a:endParaRPr>
          </a:p>
          <a:p>
            <a:pPr marL="284215" lvl="1" indent="0">
              <a:buNone/>
            </a:pPr>
            <a:r>
              <a:rPr lang="en-US" dirty="0">
                <a:solidFill>
                  <a:schemeClr val="accent6"/>
                </a:solidFill>
              </a:rPr>
              <a:t>  </a:t>
            </a:r>
            <a:r>
              <a:rPr lang="en-US" dirty="0" smtClean="0">
                <a:solidFill>
                  <a:schemeClr val="accent6"/>
                </a:solidFill>
              </a:rPr>
              <a:t>		      "</a:t>
            </a:r>
            <a:r>
              <a:rPr lang="en-US" dirty="0">
                <a:solidFill>
                  <a:schemeClr val="accent6"/>
                </a:solidFill>
              </a:rPr>
              <a:t>unused" : true,</a:t>
            </a:r>
          </a:p>
          <a:p>
            <a:pPr marL="284215" lvl="1" indent="0">
              <a:buNone/>
            </a:pPr>
            <a:r>
              <a:rPr lang="en-US" dirty="0">
                <a:solidFill>
                  <a:schemeClr val="accent6"/>
                </a:solidFill>
              </a:rPr>
              <a:t>  </a:t>
            </a:r>
            <a:r>
              <a:rPr lang="en-US" dirty="0" smtClean="0">
                <a:solidFill>
                  <a:schemeClr val="accent6"/>
                </a:solidFill>
              </a:rPr>
              <a:t>		      "</a:t>
            </a:r>
            <a:r>
              <a:rPr lang="en-US" dirty="0" err="1">
                <a:solidFill>
                  <a:schemeClr val="accent6"/>
                </a:solidFill>
              </a:rPr>
              <a:t>undef</a:t>
            </a:r>
            <a:r>
              <a:rPr lang="en-US" dirty="0">
                <a:solidFill>
                  <a:schemeClr val="accent6"/>
                </a:solidFill>
              </a:rPr>
              <a:t>"  : </a:t>
            </a:r>
            <a:r>
              <a:rPr lang="en-US" dirty="0" smtClean="0">
                <a:solidFill>
                  <a:schemeClr val="accent6"/>
                </a:solidFill>
              </a:rPr>
              <a:t>true,</a:t>
            </a:r>
            <a:endParaRPr lang="en-US" dirty="0">
              <a:solidFill>
                <a:schemeClr val="accent6"/>
              </a:solidFill>
            </a:endParaRPr>
          </a:p>
          <a:p>
            <a:pPr marL="284215" lvl="1" indent="0">
              <a:buNone/>
            </a:pPr>
            <a:endParaRPr lang="en-US" dirty="0">
              <a:solidFill>
                <a:schemeClr val="accent6"/>
              </a:solidFill>
            </a:endParaRPr>
          </a:p>
          <a:p>
            <a:pPr marL="284215" lvl="1" indent="0">
              <a:buNone/>
            </a:pPr>
            <a:r>
              <a:rPr lang="en-US" dirty="0">
                <a:solidFill>
                  <a:schemeClr val="accent6"/>
                </a:solidFill>
              </a:rPr>
              <a:t>  </a:t>
            </a:r>
            <a:r>
              <a:rPr lang="en-US" dirty="0" smtClean="0">
                <a:solidFill>
                  <a:schemeClr val="accent6"/>
                </a:solidFill>
              </a:rPr>
              <a:t>                                 "</a:t>
            </a:r>
            <a:r>
              <a:rPr lang="en-US" dirty="0" err="1">
                <a:solidFill>
                  <a:schemeClr val="accent6"/>
                </a:solidFill>
              </a:rPr>
              <a:t>globals</a:t>
            </a:r>
            <a:r>
              <a:rPr lang="en-US" dirty="0">
                <a:solidFill>
                  <a:schemeClr val="accent6"/>
                </a:solidFill>
              </a:rPr>
              <a:t>": {</a:t>
            </a:r>
          </a:p>
          <a:p>
            <a:pPr marL="284215" lvl="1" indent="0">
              <a:buNone/>
            </a:pPr>
            <a:r>
              <a:rPr lang="en-US" dirty="0">
                <a:solidFill>
                  <a:schemeClr val="accent6"/>
                </a:solidFill>
              </a:rPr>
              <a:t>  	</a:t>
            </a:r>
            <a:r>
              <a:rPr lang="en-US" dirty="0" smtClean="0">
                <a:solidFill>
                  <a:schemeClr val="accent6"/>
                </a:solidFill>
              </a:rPr>
              <a:t>                              "</a:t>
            </a:r>
            <a:r>
              <a:rPr lang="en-US" dirty="0">
                <a:solidFill>
                  <a:schemeClr val="accent6"/>
                </a:solidFill>
              </a:rPr>
              <a:t>angular" : false</a:t>
            </a:r>
          </a:p>
          <a:p>
            <a:pPr marL="284215" lvl="1" indent="0">
              <a:buNone/>
            </a:pPr>
            <a:r>
              <a:rPr lang="en-US" dirty="0">
                <a:solidFill>
                  <a:schemeClr val="accent6"/>
                </a:solidFill>
              </a:rPr>
              <a:t> </a:t>
            </a:r>
            <a:r>
              <a:rPr lang="en-US" dirty="0" smtClean="0">
                <a:solidFill>
                  <a:schemeClr val="accent6"/>
                </a:solidFill>
              </a:rPr>
              <a:t>                                    </a:t>
            </a:r>
            <a:r>
              <a:rPr lang="en-US" dirty="0">
                <a:solidFill>
                  <a:schemeClr val="accent6"/>
                </a:solidFill>
              </a:rPr>
              <a:t>}</a:t>
            </a:r>
          </a:p>
          <a:p>
            <a:pPr marL="284215" lvl="1" indent="0">
              <a:buNone/>
            </a:pPr>
            <a:r>
              <a:rPr lang="en-US" dirty="0" smtClean="0">
                <a:solidFill>
                  <a:schemeClr val="accent6"/>
                </a:solidFill>
              </a:rPr>
              <a:t>                            }</a:t>
            </a:r>
            <a:endParaRPr lang="en-US" dirty="0">
              <a:solidFill>
                <a:schemeClr val="accent6"/>
              </a:solidFill>
            </a:endParaRPr>
          </a:p>
          <a:p>
            <a:endParaRPr lang="en-US" dirty="0"/>
          </a:p>
        </p:txBody>
      </p:sp>
      <p:sp>
        <p:nvSpPr>
          <p:cNvPr id="4" name="Footer Placeholder 3"/>
          <p:cNvSpPr>
            <a:spLocks noGrp="1"/>
          </p:cNvSpPr>
          <p:nvPr>
            <p:ph type="ftr" sz="quarter" idx="10"/>
          </p:nvPr>
        </p:nvSpPr>
        <p:spPr/>
        <p:txBody>
          <a:bodyPr/>
          <a:lstStyle/>
          <a:p>
            <a:pPr>
              <a:defRPr/>
            </a:pPr>
            <a:r>
              <a:rPr lang="en-US" smtClean="0"/>
              <a:t>Presentation Identifier Goes Here</a:t>
            </a:r>
            <a:endParaRPr lang="en-US"/>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9</a:t>
            </a:fld>
            <a:endParaRPr lang="en-US" dirty="0"/>
          </a:p>
        </p:txBody>
      </p:sp>
    </p:spTree>
    <p:extLst>
      <p:ext uri="{BB962C8B-B14F-4D97-AF65-F5344CB8AC3E}">
        <p14:creationId xmlns:p14="http://schemas.microsoft.com/office/powerpoint/2010/main" val="12687537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1671</Words>
  <Application>Microsoft Office PowerPoint</Application>
  <PresentationFormat>On-screen Show (4:3)</PresentationFormat>
  <Paragraphs>244</Paragraphs>
  <Slides>23</Slides>
  <Notes>16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Blank</vt:lpstr>
      <vt:lpstr>JSHint - A Javascript static Analysis Tool</vt:lpstr>
      <vt:lpstr>Agenda</vt:lpstr>
      <vt:lpstr>Main Factors for High Code Quality</vt:lpstr>
      <vt:lpstr>JSHint Overview</vt:lpstr>
      <vt:lpstr>PowerPoint Presentation</vt:lpstr>
      <vt:lpstr>JSHint Base Usuage</vt:lpstr>
      <vt:lpstr>JSHint Base Usuage(contd)</vt:lpstr>
      <vt:lpstr>JSHint Configuration(two ways)</vt:lpstr>
      <vt:lpstr>JSHint Configuration (contd)</vt:lpstr>
      <vt:lpstr>JSHint Directives</vt:lpstr>
      <vt:lpstr>JSHint Options - define your javascript code checking standard</vt:lpstr>
      <vt:lpstr>JSHint Options(contd)</vt:lpstr>
      <vt:lpstr>JSHint Options(contd)</vt:lpstr>
      <vt:lpstr>PowerPoint Presentation</vt:lpstr>
      <vt:lpstr>Integrate JSHint with Maven</vt:lpstr>
      <vt:lpstr>Integrate JSHint with Maven(contd)</vt:lpstr>
      <vt:lpstr>PowerPoint Presentation</vt:lpstr>
      <vt:lpstr>Integrate JSHint with Jenkins</vt:lpstr>
      <vt:lpstr>Integrate JSHint with Jenkins(contd)</vt:lpstr>
      <vt:lpstr>Integrate JSHint with Jenkins(contd)</vt:lpstr>
      <vt:lpstr>References</vt:lpstr>
      <vt:lpstr>Q &amp; A</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2015-03-05T13:41:09Z</dcterms:created>
  <dcterms:modified xsi:type="dcterms:W3CDTF">2015-03-11T09:40:51Z</dcterms:modified>
</cp:coreProperties>
</file>