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Abril Fatface" panose="02000503000000020003" pitchFamily="2" charset="77"/>
      <p:regular r:id="rId16"/>
    </p:embeddedFont>
    <p:embeddedFont>
      <p:font typeface="Raleway" panose="020B0503030101060003" pitchFamily="34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A0C359-60BB-4FD4-99A8-AA5359BCAB1B}">
  <a:tblStyle styleId="{8AA0C359-60BB-4FD4-99A8-AA5359BCAB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125" d="100"/>
          <a:sy n="125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d81869241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d81869241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81869241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d81869241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d81869241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d81869241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process how you approached the problem.</a:t>
            </a:r>
            <a:endParaRPr sz="22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8186924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8186924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81869241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81869241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81869241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d81869241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81869241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d81869241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8186924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8186924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367900" y="505425"/>
            <a:ext cx="8049125" cy="4132625"/>
          </a:xfrm>
          <a:custGeom>
            <a:avLst/>
            <a:gdLst/>
            <a:ahLst/>
            <a:cxnLst/>
            <a:rect l="l" t="t" r="r" b="b"/>
            <a:pathLst>
              <a:path w="321965" h="165305" extrusionOk="0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xfrm>
            <a:off x="1339025" y="848825"/>
            <a:ext cx="5838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367900" y="505425"/>
            <a:ext cx="8049125" cy="4132625"/>
          </a:xfrm>
          <a:custGeom>
            <a:avLst/>
            <a:gdLst/>
            <a:ahLst/>
            <a:cxnLst/>
            <a:rect l="l" t="t" r="r" b="b"/>
            <a:pathLst>
              <a:path w="321965" h="165305" extrusionOk="0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351100" y="77190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51100" y="248580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7900" y="505425"/>
            <a:ext cx="8049125" cy="4132625"/>
          </a:xfrm>
          <a:custGeom>
            <a:avLst/>
            <a:gdLst/>
            <a:ahLst/>
            <a:cxnLst/>
            <a:rect l="l" t="t" r="r" b="b"/>
            <a:pathLst>
              <a:path w="321965" h="165305" extrusionOk="0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1910425" y="1051950"/>
            <a:ext cx="5321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445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●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914400" lvl="1" indent="-444500" rtl="0">
              <a:spcBef>
                <a:spcPts val="1600"/>
              </a:spcBef>
              <a:spcAft>
                <a:spcPts val="0"/>
              </a:spcAft>
              <a:buSzPts val="3400"/>
              <a:buFont typeface="Abril Fatface"/>
              <a:buChar char="○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marL="1371600" lvl="2" indent="-444500" rtl="0">
              <a:spcBef>
                <a:spcPts val="1600"/>
              </a:spcBef>
              <a:spcAft>
                <a:spcPts val="0"/>
              </a:spcAft>
              <a:buSzPts val="3400"/>
              <a:buFont typeface="Abril Fatface"/>
              <a:buChar char="■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marL="1828800" lvl="3" indent="-444500" rtl="0">
              <a:spcBef>
                <a:spcPts val="1600"/>
              </a:spcBef>
              <a:spcAft>
                <a:spcPts val="0"/>
              </a:spcAft>
              <a:buSzPts val="3400"/>
              <a:buFont typeface="Abril Fatface"/>
              <a:buChar char="●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marL="2286000" lvl="4" indent="-444500" rtl="0">
              <a:spcBef>
                <a:spcPts val="1600"/>
              </a:spcBef>
              <a:spcAft>
                <a:spcPts val="0"/>
              </a:spcAft>
              <a:buSzPts val="3400"/>
              <a:buFont typeface="Abril Fatface"/>
              <a:buChar char="○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marL="2743200" lvl="5" indent="-444500" rtl="0">
              <a:spcBef>
                <a:spcPts val="1600"/>
              </a:spcBef>
              <a:spcAft>
                <a:spcPts val="0"/>
              </a:spcAft>
              <a:buSzPts val="3400"/>
              <a:buFont typeface="Abril Fatface"/>
              <a:buChar char="■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marL="3200400" lvl="6" indent="-444500" rtl="0">
              <a:spcBef>
                <a:spcPts val="1600"/>
              </a:spcBef>
              <a:spcAft>
                <a:spcPts val="0"/>
              </a:spcAft>
              <a:buSzPts val="3400"/>
              <a:buFont typeface="Abril Fatface"/>
              <a:buChar char="●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marL="3657600" lvl="7" indent="-444500" rtl="0">
              <a:spcBef>
                <a:spcPts val="1600"/>
              </a:spcBef>
              <a:spcAft>
                <a:spcPts val="0"/>
              </a:spcAft>
              <a:buSzPts val="3400"/>
              <a:buFont typeface="Abril Fatface"/>
              <a:buChar char="○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marL="4114800" lvl="8" indent="-444500" rtl="0">
              <a:spcBef>
                <a:spcPts val="1600"/>
              </a:spcBef>
              <a:spcAft>
                <a:spcPts val="1600"/>
              </a:spcAft>
              <a:buSzPts val="3400"/>
              <a:buFont typeface="Abril Fatface"/>
              <a:buChar char="■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/>
          <p:nvPr/>
        </p:nvSpPr>
        <p:spPr>
          <a:xfrm>
            <a:off x="814275" y="892575"/>
            <a:ext cx="1708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Raleway"/>
                <a:ea typeface="Raleway"/>
                <a:cs typeface="Raleway"/>
                <a:sym typeface="Raleway"/>
              </a:rPr>
              <a:t>“</a:t>
            </a:r>
            <a:endParaRPr sz="7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CAPTION_ONLY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520300" y="505425"/>
            <a:ext cx="8049125" cy="4132625"/>
          </a:xfrm>
          <a:custGeom>
            <a:avLst/>
            <a:gdLst/>
            <a:ahLst/>
            <a:cxnLst/>
            <a:rect l="l" t="t" r="r" b="b"/>
            <a:pathLst>
              <a:path w="321965" h="165305" extrusionOk="0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515675" y="780975"/>
            <a:ext cx="2616300" cy="2299050"/>
          </a:xfrm>
          <a:custGeom>
            <a:avLst/>
            <a:gdLst/>
            <a:ahLst/>
            <a:cxnLst/>
            <a:rect l="l" t="t" r="r" b="b"/>
            <a:pathLst>
              <a:path w="104652" h="91962" extrusionOk="0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523150" y="1009350"/>
            <a:ext cx="1705500" cy="3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5316438" y="1009350"/>
            <a:ext cx="1705500" cy="3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7109725" y="1009350"/>
            <a:ext cx="1705500" cy="3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ctrTitle"/>
          </p:nvPr>
        </p:nvSpPr>
        <p:spPr>
          <a:xfrm>
            <a:off x="1339025" y="772625"/>
            <a:ext cx="653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FRAUDBUSTERS</a:t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753" y="1719975"/>
            <a:ext cx="3316494" cy="28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149" y="293674"/>
            <a:ext cx="7164949" cy="44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307575" y="327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Flow</a:t>
            </a:r>
            <a:endParaRPr sz="3600"/>
          </a:p>
        </p:txBody>
      </p:sp>
      <p:sp>
        <p:nvSpPr>
          <p:cNvPr id="190" name="Google Shape;19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91" name="Google Shape;191;p29"/>
          <p:cNvGrpSpPr/>
          <p:nvPr/>
        </p:nvGrpSpPr>
        <p:grpSpPr>
          <a:xfrm>
            <a:off x="658543" y="1185671"/>
            <a:ext cx="769656" cy="931531"/>
            <a:chOff x="584925" y="922575"/>
            <a:chExt cx="415200" cy="502525"/>
          </a:xfrm>
        </p:grpSpPr>
        <p:sp>
          <p:nvSpPr>
            <p:cNvPr id="192" name="Google Shape;192;p2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29"/>
          <p:cNvGrpSpPr/>
          <p:nvPr/>
        </p:nvGrpSpPr>
        <p:grpSpPr>
          <a:xfrm>
            <a:off x="2739482" y="1228130"/>
            <a:ext cx="1212588" cy="889066"/>
            <a:chOff x="4610450" y="3703750"/>
            <a:chExt cx="453050" cy="332175"/>
          </a:xfrm>
        </p:grpSpPr>
        <p:sp>
          <p:nvSpPr>
            <p:cNvPr id="196" name="Google Shape;196;p2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9"/>
          <p:cNvSpPr txBox="1"/>
          <p:nvPr/>
        </p:nvSpPr>
        <p:spPr>
          <a:xfrm>
            <a:off x="580325" y="2187875"/>
            <a:ext cx="9261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2882725" y="2187875"/>
            <a:ext cx="9261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cxnSp>
        <p:nvCxnSpPr>
          <p:cNvPr id="200" name="Google Shape;200;p29"/>
          <p:cNvCxnSpPr/>
          <p:nvPr/>
        </p:nvCxnSpPr>
        <p:spPr>
          <a:xfrm rot="10800000" flipH="1">
            <a:off x="1538100" y="1629025"/>
            <a:ext cx="1008900" cy="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1" name="Google Shape;201;p29"/>
          <p:cNvGrpSpPr/>
          <p:nvPr/>
        </p:nvGrpSpPr>
        <p:grpSpPr>
          <a:xfrm>
            <a:off x="444530" y="3091674"/>
            <a:ext cx="1197685" cy="1195875"/>
            <a:chOff x="6660750" y="298550"/>
            <a:chExt cx="396900" cy="396300"/>
          </a:xfrm>
        </p:grpSpPr>
        <p:sp>
          <p:nvSpPr>
            <p:cNvPr id="202" name="Google Shape;202;p2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29"/>
          <p:cNvSpPr txBox="1"/>
          <p:nvPr/>
        </p:nvSpPr>
        <p:spPr>
          <a:xfrm>
            <a:off x="580325" y="4391050"/>
            <a:ext cx="9261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grpSp>
        <p:nvGrpSpPr>
          <p:cNvPr id="205" name="Google Shape;205;p29"/>
          <p:cNvGrpSpPr/>
          <p:nvPr/>
        </p:nvGrpSpPr>
        <p:grpSpPr>
          <a:xfrm>
            <a:off x="2635066" y="3091666"/>
            <a:ext cx="1421411" cy="1291992"/>
            <a:chOff x="4562200" y="4968250"/>
            <a:chExt cx="549550" cy="499475"/>
          </a:xfrm>
        </p:grpSpPr>
        <p:sp>
          <p:nvSpPr>
            <p:cNvPr id="206" name="Google Shape;206;p2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7035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5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7035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7035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7035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9"/>
          <p:cNvSpPr txBox="1"/>
          <p:nvPr/>
        </p:nvSpPr>
        <p:spPr>
          <a:xfrm>
            <a:off x="2927625" y="4501225"/>
            <a:ext cx="9261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825" y="3046699"/>
            <a:ext cx="1813000" cy="125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9"/>
          <p:cNvCxnSpPr/>
          <p:nvPr/>
        </p:nvCxnSpPr>
        <p:spPr>
          <a:xfrm>
            <a:off x="1739350" y="3784788"/>
            <a:ext cx="798600" cy="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29"/>
          <p:cNvCxnSpPr/>
          <p:nvPr/>
        </p:nvCxnSpPr>
        <p:spPr>
          <a:xfrm>
            <a:off x="3315975" y="2576525"/>
            <a:ext cx="0" cy="421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29"/>
          <p:cNvSpPr txBox="1"/>
          <p:nvPr/>
        </p:nvSpPr>
        <p:spPr>
          <a:xfrm>
            <a:off x="4972875" y="4337150"/>
            <a:ext cx="10089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cxnSp>
        <p:nvCxnSpPr>
          <p:cNvPr id="216" name="Google Shape;216;p29"/>
          <p:cNvCxnSpPr/>
          <p:nvPr/>
        </p:nvCxnSpPr>
        <p:spPr>
          <a:xfrm>
            <a:off x="4331175" y="3736450"/>
            <a:ext cx="473400" cy="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5946" y="2812363"/>
            <a:ext cx="2507186" cy="172417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/>
        </p:nvSpPr>
        <p:spPr>
          <a:xfrm>
            <a:off x="7185088" y="4287550"/>
            <a:ext cx="10089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endParaRPr/>
          </a:p>
        </p:txBody>
      </p:sp>
      <p:cxnSp>
        <p:nvCxnSpPr>
          <p:cNvPr id="219" name="Google Shape;219;p29"/>
          <p:cNvCxnSpPr/>
          <p:nvPr/>
        </p:nvCxnSpPr>
        <p:spPr>
          <a:xfrm>
            <a:off x="6042425" y="1295238"/>
            <a:ext cx="473400" cy="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0" name="Google Shape;22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5575" y="1076725"/>
            <a:ext cx="1556859" cy="931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29"/>
          <p:cNvGrpSpPr/>
          <p:nvPr/>
        </p:nvGrpSpPr>
        <p:grpSpPr>
          <a:xfrm>
            <a:off x="6664364" y="644170"/>
            <a:ext cx="1529627" cy="1473025"/>
            <a:chOff x="2583325" y="2972875"/>
            <a:chExt cx="462850" cy="445750"/>
          </a:xfrm>
        </p:grpSpPr>
        <p:sp>
          <p:nvSpPr>
            <p:cNvPr id="222" name="Google Shape;222;p2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4" name="Google Shape;224;p29"/>
          <p:cNvCxnSpPr/>
          <p:nvPr/>
        </p:nvCxnSpPr>
        <p:spPr>
          <a:xfrm rot="10800000">
            <a:off x="7689538" y="2452475"/>
            <a:ext cx="0" cy="669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29"/>
          <p:cNvCxnSpPr/>
          <p:nvPr/>
        </p:nvCxnSpPr>
        <p:spPr>
          <a:xfrm>
            <a:off x="5882225" y="2185050"/>
            <a:ext cx="1179900" cy="1044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29"/>
          <p:cNvCxnSpPr/>
          <p:nvPr/>
        </p:nvCxnSpPr>
        <p:spPr>
          <a:xfrm rot="10800000">
            <a:off x="5416425" y="2336625"/>
            <a:ext cx="16500" cy="537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29"/>
          <p:cNvSpPr txBox="1"/>
          <p:nvPr/>
        </p:nvSpPr>
        <p:spPr>
          <a:xfrm>
            <a:off x="6798137" y="834050"/>
            <a:ext cx="12621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Static HTML</a:t>
            </a:r>
            <a:endParaRPr sz="1800"/>
          </a:p>
        </p:txBody>
      </p:sp>
      <p:sp>
        <p:nvSpPr>
          <p:cNvPr id="228" name="Google Shape;228;p29"/>
          <p:cNvSpPr txBox="1"/>
          <p:nvPr/>
        </p:nvSpPr>
        <p:spPr>
          <a:xfrm>
            <a:off x="6515825" y="2463825"/>
            <a:ext cx="2805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234" name="Google Shape;234;p30"/>
          <p:cNvGraphicFramePr/>
          <p:nvPr/>
        </p:nvGraphicFramePr>
        <p:xfrm>
          <a:off x="952500" y="3161175"/>
          <a:ext cx="7239000" cy="1584840"/>
        </p:xfrm>
        <a:graphic>
          <a:graphicData uri="http://schemas.openxmlformats.org/drawingml/2006/table">
            <a:tbl>
              <a:tblPr>
                <a:noFill/>
                <a:tableStyleId>{8AA0C359-60BB-4FD4-99A8-AA5359BCAB1B}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Precision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Recall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Not Fraud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Fraud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Overall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500" y="210500"/>
            <a:ext cx="2437634" cy="2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 txBox="1"/>
          <p:nvPr/>
        </p:nvSpPr>
        <p:spPr>
          <a:xfrm>
            <a:off x="4286525" y="422100"/>
            <a:ext cx="35097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Final Model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Model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 = 0.21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Trees = 1000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4185750" y="1503650"/>
            <a:ext cx="4286700" cy="14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Feature Used:</a:t>
            </a:r>
            <a:r>
              <a:rPr lang="en"/>
              <a:t> body_length, channels, delivery_method, fb_published, org_facebook, org_twitter, user_age, has_header, venue_longitude, payout_type, user_type, user_created ,name_length, sale_duration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simple</a:t>
            </a:r>
            <a:endParaRPr/>
          </a:p>
        </p:txBody>
      </p:sp>
      <p:cxnSp>
        <p:nvCxnSpPr>
          <p:cNvPr id="88" name="Google Shape;88;p19"/>
          <p:cNvCxnSpPr>
            <a:endCxn id="89" idx="0"/>
          </p:cNvCxnSpPr>
          <p:nvPr/>
        </p:nvCxnSpPr>
        <p:spPr>
          <a:xfrm flipH="1">
            <a:off x="5780775" y="12000"/>
            <a:ext cx="7200" cy="1054800"/>
          </a:xfrm>
          <a:prstGeom prst="straightConnector1">
            <a:avLst/>
          </a:prstGeom>
          <a:noFill/>
          <a:ln w="38100" cap="flat" cmpd="sng">
            <a:solidFill>
              <a:srgbClr val="BDECE5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0" name="Google Shape;90;p19"/>
          <p:cNvCxnSpPr>
            <a:stCxn id="89" idx="2"/>
            <a:endCxn id="91" idx="0"/>
          </p:cNvCxnSpPr>
          <p:nvPr/>
        </p:nvCxnSpPr>
        <p:spPr>
          <a:xfrm>
            <a:off x="5780775" y="1545300"/>
            <a:ext cx="7200" cy="787200"/>
          </a:xfrm>
          <a:prstGeom prst="straightConnector1">
            <a:avLst/>
          </a:prstGeom>
          <a:noFill/>
          <a:ln w="38100" cap="flat" cmpd="sng">
            <a:solidFill>
              <a:srgbClr val="BDECE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92" name="Google Shape;92;p19"/>
          <p:cNvCxnSpPr>
            <a:stCxn id="93" idx="2"/>
          </p:cNvCxnSpPr>
          <p:nvPr/>
        </p:nvCxnSpPr>
        <p:spPr>
          <a:xfrm>
            <a:off x="5787925" y="4078213"/>
            <a:ext cx="0" cy="1065300"/>
          </a:xfrm>
          <a:prstGeom prst="straightConnector1">
            <a:avLst/>
          </a:prstGeom>
          <a:noFill/>
          <a:ln w="38100" cap="flat" cmpd="sng">
            <a:solidFill>
              <a:srgbClr val="BDECE5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94" name="Google Shape;94;p19"/>
          <p:cNvCxnSpPr>
            <a:stCxn id="91" idx="2"/>
            <a:endCxn id="93" idx="0"/>
          </p:cNvCxnSpPr>
          <p:nvPr/>
        </p:nvCxnSpPr>
        <p:spPr>
          <a:xfrm>
            <a:off x="5787925" y="2811000"/>
            <a:ext cx="0" cy="788700"/>
          </a:xfrm>
          <a:prstGeom prst="straightConnector1">
            <a:avLst/>
          </a:prstGeom>
          <a:noFill/>
          <a:ln w="38100" cap="flat" cmpd="sng">
            <a:solidFill>
              <a:srgbClr val="BDECE5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89" name="Google Shape;89;p19"/>
          <p:cNvSpPr txBox="1"/>
          <p:nvPr/>
        </p:nvSpPr>
        <p:spPr>
          <a:xfrm>
            <a:off x="4644825" y="1066800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EDA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4651975" y="3599713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Web Development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4651975" y="2332500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Modelling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Fraud Busters have your back.</a:t>
            </a:r>
            <a:endParaRPr sz="220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2"/>
          </p:nvPr>
        </p:nvSpPr>
        <p:spPr>
          <a:xfrm>
            <a:off x="6024075" y="794450"/>
            <a:ext cx="2662500" cy="3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highlight>
                  <a:srgbClr val="BDECE5"/>
                </a:highlight>
              </a:rPr>
              <a:t>Highly Imbalanced Data? No problem!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b="1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2"/>
          </p:nvPr>
        </p:nvSpPr>
        <p:spPr>
          <a:xfrm>
            <a:off x="3604800" y="3982125"/>
            <a:ext cx="50820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604800" y="794450"/>
            <a:ext cx="2238300" cy="3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highlight>
                  <a:srgbClr val="C0CAFC"/>
                </a:highlight>
              </a:rPr>
              <a:t>How Fraud Busters Operates</a:t>
            </a:r>
            <a:endParaRPr sz="1200">
              <a:highlight>
                <a:srgbClr val="C0CAFC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Three features labeled fraud: </a:t>
            </a:r>
            <a:r>
              <a:rPr lang="en" sz="1200" b="1"/>
              <a:t>fraudster, fraudster_event, fraudster_att. We</a:t>
            </a:r>
            <a:endParaRPr sz="12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/>
              <a:t>While The Fraud Busters have no respect for spammers, we did not label their activity fraud at this time.</a:t>
            </a:r>
            <a:endParaRPr sz="1200" b="1"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088" y="1465375"/>
            <a:ext cx="3238025" cy="35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4651975" y="2332500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00" y="389425"/>
            <a:ext cx="8627400" cy="21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00" y="2663975"/>
            <a:ext cx="8627400" cy="21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4651975" y="2332500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9750"/>
            <a:ext cx="8720400" cy="21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11000"/>
            <a:ext cx="8720400" cy="21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6200"/>
            <a:ext cx="9144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" y="0"/>
            <a:ext cx="76159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/>
          <p:nvPr/>
        </p:nvSpPr>
        <p:spPr>
          <a:xfrm>
            <a:off x="3191454" y="46275"/>
            <a:ext cx="3110080" cy="12195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C4201F"/>
                </a:solidFill>
                <a:latin typeface="Arial"/>
              </a:rPr>
              <a:t>NLP</a:t>
            </a:r>
          </a:p>
        </p:txBody>
      </p:sp>
      <p:sp>
        <p:nvSpPr>
          <p:cNvPr id="135" name="Google Shape;135;p24"/>
          <p:cNvSpPr/>
          <p:nvPr/>
        </p:nvSpPr>
        <p:spPr>
          <a:xfrm>
            <a:off x="4456524" y="3779075"/>
            <a:ext cx="4515552" cy="1164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C4201F"/>
                </a:solidFill>
                <a:latin typeface="Arial"/>
              </a:rPr>
              <a:t>Busters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00" y="1077950"/>
            <a:ext cx="5123249" cy="32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5725" y="961488"/>
            <a:ext cx="3343024" cy="35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166275" y="4256700"/>
            <a:ext cx="56976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44" name="Google Shape;144;p25"/>
          <p:cNvSpPr txBox="1"/>
          <p:nvPr/>
        </p:nvSpPr>
        <p:spPr>
          <a:xfrm>
            <a:off x="1918475" y="-152400"/>
            <a:ext cx="51684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solidFill>
                  <a:srgbClr val="C4201F"/>
                </a:solidFill>
              </a:rPr>
              <a:t>NLP EDA</a:t>
            </a:r>
            <a:endParaRPr sz="8500">
              <a:solidFill>
                <a:srgbClr val="C4201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586325" y="244450"/>
            <a:ext cx="6531206" cy="4718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73763"/>
                </a:solidFill>
                <a:latin typeface="Arial"/>
              </a:rPr>
              <a:t>NLP and Imbalanced Data</a:t>
            </a: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50" y="3517660"/>
            <a:ext cx="2087225" cy="1470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49" y="2105650"/>
            <a:ext cx="2087224" cy="129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6"/>
          <p:cNvCxnSpPr/>
          <p:nvPr/>
        </p:nvCxnSpPr>
        <p:spPr>
          <a:xfrm rot="10800000" flipH="1">
            <a:off x="625225" y="3509325"/>
            <a:ext cx="7827900" cy="2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6"/>
          <p:cNvCxnSpPr/>
          <p:nvPr/>
        </p:nvCxnSpPr>
        <p:spPr>
          <a:xfrm flipH="1">
            <a:off x="2755850" y="1009875"/>
            <a:ext cx="8400" cy="39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6"/>
          <p:cNvCxnSpPr/>
          <p:nvPr/>
        </p:nvCxnSpPr>
        <p:spPr>
          <a:xfrm rot="10800000" flipH="1">
            <a:off x="625225" y="1909125"/>
            <a:ext cx="7827900" cy="2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6"/>
          <p:cNvSpPr txBox="1"/>
          <p:nvPr/>
        </p:nvSpPr>
        <p:spPr>
          <a:xfrm>
            <a:off x="885825" y="1371600"/>
            <a:ext cx="16479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Dataset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2971800" y="804038"/>
            <a:ext cx="14670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cxnSp>
        <p:nvCxnSpPr>
          <p:cNvPr id="158" name="Google Shape;158;p26"/>
          <p:cNvCxnSpPr/>
          <p:nvPr/>
        </p:nvCxnSpPr>
        <p:spPr>
          <a:xfrm flipH="1">
            <a:off x="4651263" y="1032650"/>
            <a:ext cx="8400" cy="39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6"/>
          <p:cNvCxnSpPr/>
          <p:nvPr/>
        </p:nvCxnSpPr>
        <p:spPr>
          <a:xfrm flipH="1">
            <a:off x="6489525" y="1009875"/>
            <a:ext cx="8400" cy="39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26"/>
          <p:cNvSpPr txBox="1"/>
          <p:nvPr/>
        </p:nvSpPr>
        <p:spPr>
          <a:xfrm>
            <a:off x="4686300" y="785000"/>
            <a:ext cx="18876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6489525" y="760425"/>
            <a:ext cx="18876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2832038" y="2326425"/>
            <a:ext cx="14004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0.93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0.89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0.98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4674363" y="2338950"/>
            <a:ext cx="14004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0.93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0.88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2836100" y="3783363"/>
            <a:ext cx="14004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0.67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0.82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0.42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4645788" y="3824850"/>
            <a:ext cx="14004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0.78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0.76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0.84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4730128" y="1202700"/>
            <a:ext cx="16479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Accuracy: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Precision: 0.87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Recall: 0.16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2897525" y="1202700"/>
            <a:ext cx="17385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Accuracy: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Precision: 1.0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Recall: 0.10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6677025" y="1364700"/>
            <a:ext cx="12669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🥵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6721175" y="2873025"/>
            <a:ext cx="12669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🥵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6753225" y="4336500"/>
            <a:ext cx="12669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🥵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Macintosh PowerPoint</Application>
  <PresentationFormat>On-screen Show (16:9)</PresentationFormat>
  <Paragraphs>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Raleway</vt:lpstr>
      <vt:lpstr>Abril Fatface</vt:lpstr>
      <vt:lpstr>Simple Light</vt:lpstr>
      <vt:lpstr>FRAUDBUSTERS</vt:lpstr>
      <vt:lpstr>Our process is simple</vt:lpstr>
      <vt:lpstr>Fraud Busters have your back.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can also split your content</vt:lpstr>
      <vt:lpstr>Data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FRAUDBUSTERS</dc:title>
  <cp:lastModifiedBy>Microsoft Office User</cp:lastModifiedBy>
  <cp:revision>1</cp:revision>
  <dcterms:modified xsi:type="dcterms:W3CDTF">2019-08-27T19:19:48Z</dcterms:modified>
</cp:coreProperties>
</file>