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50" r:id="rId2"/>
    <p:sldId id="257" r:id="rId3"/>
    <p:sldId id="351" r:id="rId4"/>
    <p:sldId id="352" r:id="rId5"/>
    <p:sldId id="354" r:id="rId6"/>
    <p:sldId id="353" r:id="rId7"/>
    <p:sldId id="355" r:id="rId8"/>
    <p:sldId id="35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CDE97-13D7-4266-93E7-FB3B073385E6}" type="datetimeFigureOut">
              <a:rPr lang="zh-CN" altLang="en-US" smtClean="0"/>
              <a:t>2024/4/17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5F95E-D938-450D-9DDB-87D5D7ED4089}" type="slidenum">
              <a:rPr lang="zh-CN" altLang="en-US" smtClean="0"/>
              <a:t>‹#›</a:t>
            </a:fld>
            <a:endParaRPr lang="zh-CN" altLang="en-US"/>
          </a:p>
        </p:txBody>
      </p:sp>
    </p:spTree>
    <p:extLst>
      <p:ext uri="{BB962C8B-B14F-4D97-AF65-F5344CB8AC3E}">
        <p14:creationId xmlns:p14="http://schemas.microsoft.com/office/powerpoint/2010/main" val="414423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24248-5934-5B6F-7B1F-1C7D8C5CEF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07E71D-EE3E-32F8-9074-835976D41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A6150B-B444-1B7F-B612-C264E07E499F}"/>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289C1557-1657-F888-F626-F6EF8F15C1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4D9EDA-1DB4-B681-2FEB-311FC1AA5B8C}"/>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195575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133F8-F1EE-9EA2-A098-FF50814483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53CB995-A414-13C6-E7FF-2E82B11242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AE35B7-FC50-CCBE-3BE0-259A424E3F08}"/>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B5F84D4F-077F-5C4C-2A21-859BB46109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23DF7F-AE2E-61A9-7CAB-88F779C0D711}"/>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123688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095080-11C1-20CC-4290-33E3CB75B5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82B1FA-EA11-D1FF-B83E-289A297056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E62052-FB47-7587-C727-1E71C2ADF921}"/>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7DBAA7D0-60E3-B81F-CDB2-F63C630BEA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A9F4FF-2DC2-B431-8574-C0CA3CB2C353}"/>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2340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67544" y="1584664"/>
            <a:ext cx="9056912" cy="1772070"/>
          </a:xfrm>
        </p:spPr>
        <p:txBody>
          <a:bodyPr anchor="b">
            <a:normAutofit/>
          </a:bodyPr>
          <a:lstStyle>
            <a:lvl1pPr algn="ctr">
              <a:defRPr sz="3600" baseline="0">
                <a:solidFill>
                  <a:schemeClr val="bg1"/>
                </a:solidFill>
              </a:defRPr>
            </a:lvl1pPr>
          </a:lstStyle>
          <a:p>
            <a:r>
              <a:rPr lang="en-US" dirty="0"/>
              <a:t>TITLE HERE</a:t>
            </a:r>
          </a:p>
        </p:txBody>
      </p:sp>
      <p:sp>
        <p:nvSpPr>
          <p:cNvPr id="3" name="Subtitle 2"/>
          <p:cNvSpPr>
            <a:spLocks noGrp="1"/>
          </p:cNvSpPr>
          <p:nvPr>
            <p:ph type="subTitle" idx="1"/>
          </p:nvPr>
        </p:nvSpPr>
        <p:spPr>
          <a:xfrm>
            <a:off x="1567544" y="3813249"/>
            <a:ext cx="9056912" cy="1655762"/>
          </a:xfrm>
        </p:spPr>
        <p:txBody>
          <a:bodyPr lIns="0" tIns="0" rIns="0" bIns="0">
            <a:normAutofit/>
          </a:bodyPr>
          <a:lstStyle>
            <a:lvl1pPr marL="0" indent="0" algn="ctr">
              <a:lnSpc>
                <a:spcPts val="1700"/>
              </a:lnSpc>
              <a:spcBef>
                <a:spcPts val="0"/>
              </a:spcBef>
              <a:buNone/>
              <a:defRPr sz="1300">
                <a:solidFill>
                  <a:schemeClr val="bg1">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7" name="직선 연결선 6"/>
          <p:cNvCxnSpPr/>
          <p:nvPr userDrawn="1"/>
        </p:nvCxnSpPr>
        <p:spPr>
          <a:xfrm>
            <a:off x="5870090" y="3575012"/>
            <a:ext cx="45182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ooter Placeholder 3"/>
          <p:cNvSpPr>
            <a:spLocks noGrp="1"/>
          </p:cNvSpPr>
          <p:nvPr>
            <p:ph type="ftr" sz="quarter" idx="11"/>
          </p:nvPr>
        </p:nvSpPr>
        <p:spPr>
          <a:xfrm>
            <a:off x="869637" y="6119159"/>
            <a:ext cx="3736623" cy="491068"/>
          </a:xfrm>
        </p:spPr>
        <p:txBody>
          <a:bodyPr/>
          <a:lstStyle>
            <a:lvl1pPr algn="l">
              <a:defRPr sz="900">
                <a:solidFill>
                  <a:schemeClr val="bg1">
                    <a:alpha val="70000"/>
                  </a:schemeClr>
                </a:solidFill>
              </a:defRPr>
            </a:lvl1pPr>
          </a:lstStyle>
          <a:p>
            <a:r>
              <a:rPr lang="en-US" dirty="0"/>
              <a:t>Converting your business from Good to Great.</a:t>
            </a:r>
          </a:p>
        </p:txBody>
      </p:sp>
      <p:grpSp>
        <p:nvGrpSpPr>
          <p:cNvPr id="6" name="Group 5"/>
          <p:cNvGrpSpPr/>
          <p:nvPr userDrawn="1"/>
        </p:nvGrpSpPr>
        <p:grpSpPr>
          <a:xfrm>
            <a:off x="9939936" y="6141227"/>
            <a:ext cx="1656163" cy="502163"/>
            <a:chOff x="7454952" y="6141226"/>
            <a:chExt cx="1242122" cy="502163"/>
          </a:xfrm>
        </p:grpSpPr>
        <p:sp>
          <p:nvSpPr>
            <p:cNvPr id="26" name="Freeform 5"/>
            <p:cNvSpPr>
              <a:spLocks noEditPoints="1"/>
            </p:cNvSpPr>
            <p:nvPr userDrawn="1"/>
          </p:nvSpPr>
          <p:spPr bwMode="auto">
            <a:xfrm>
              <a:off x="7473551" y="6141226"/>
              <a:ext cx="1219538" cy="274994"/>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sz="1800">
                <a:solidFill>
                  <a:schemeClr val="bg1"/>
                </a:solidFill>
              </a:endParaRPr>
            </a:p>
          </p:txBody>
        </p:sp>
        <p:sp>
          <p:nvSpPr>
            <p:cNvPr id="27" name="Freeform 6"/>
            <p:cNvSpPr>
              <a:spLocks noEditPoints="1"/>
            </p:cNvSpPr>
            <p:nvPr userDrawn="1"/>
          </p:nvSpPr>
          <p:spPr bwMode="auto">
            <a:xfrm>
              <a:off x="7454952" y="6525155"/>
              <a:ext cx="1242122" cy="118234"/>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solidFill>
              <a:schemeClr val="bg1">
                <a:alpha val="50000"/>
              </a:schemeClr>
            </a:solidFill>
            <a:ln>
              <a:noFill/>
            </a:ln>
          </p:spPr>
          <p:txBody>
            <a:bodyPr vert="horz" wrap="square" lIns="91440" tIns="45720" rIns="91440" bIns="45720" numCol="1" anchor="t" anchorCtr="0" compatLnSpc="1"/>
            <a:lstStyle/>
            <a:p>
              <a:endParaRPr lang="ko-KR" altLang="en-US" sz="1800">
                <a:solidFill>
                  <a:schemeClr val="bg1"/>
                </a:solidFill>
              </a:endParaRPr>
            </a:p>
          </p:txBody>
        </p:sp>
      </p:grpSp>
      <p:grpSp>
        <p:nvGrpSpPr>
          <p:cNvPr id="28" name="Group 27"/>
          <p:cNvGrpSpPr/>
          <p:nvPr userDrawn="1"/>
        </p:nvGrpSpPr>
        <p:grpSpPr>
          <a:xfrm>
            <a:off x="2118" y="1351916"/>
            <a:ext cx="1663700"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grpSp>
      </p:grpSp>
      <p:grpSp>
        <p:nvGrpSpPr>
          <p:cNvPr id="62" name="Group 61"/>
          <p:cNvGrpSpPr/>
          <p:nvPr userDrawn="1"/>
        </p:nvGrpSpPr>
        <p:grpSpPr>
          <a:xfrm flipH="1">
            <a:off x="10528301" y="1351916"/>
            <a:ext cx="1663700"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sz="1800"/>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sz="1800"/>
              </a:p>
            </p:txBody>
          </p:sp>
        </p:grpSp>
      </p:grpSp>
    </p:spTree>
    <p:extLst>
      <p:ext uri="{BB962C8B-B14F-4D97-AF65-F5344CB8AC3E}">
        <p14:creationId xmlns:p14="http://schemas.microsoft.com/office/powerpoint/2010/main" val="3885507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40220-A940-B3B8-CE85-DA3B9748A7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929956-F3AF-5B87-905C-E902EF45665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E9ACEA-E65F-687A-E447-F630668FEBDE}"/>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A5180C7D-EED4-6865-92A4-26E91F9469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134EE8-95D3-FE3A-762E-819695F13AAE}"/>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42670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72D66-D2B3-BB70-1B1D-9A59C5F16D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05D5A3-FBDD-B047-5F35-69C0D6051C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3D993B-B7B8-14C1-7C1B-BD510D08B56D}"/>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4D1D457D-6C11-A42A-9E97-D7FE1D47A9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A06D6E-3A44-6910-DD10-A7088B76DB79}"/>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308833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12CAE-0F47-0E38-0EDF-69816D547F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4294D7-E32A-EA87-6581-3C501C04631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2D4CA1-2F37-2EA2-393C-534A10E3C6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F66521-6977-0E67-E973-0F4D04870A9B}"/>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B380431E-C65A-F981-84D2-4279AF77A3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D06027-309B-2525-510C-39512A9B53E0}"/>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244993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CB7DA-5F41-D557-2558-8CAF9E1C39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9C1F12-23DD-C868-FCF1-C768D0201F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27694A-2F7B-40C0-8F32-C083E6F526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FA46CA-38E2-F00B-D775-23E0924C4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6E198F-4E04-3E4E-69AB-77523CD1C16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7A3C8CA-77CC-38EE-4308-EFF5BB5CCF62}"/>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8" name="页脚占位符 7">
            <a:extLst>
              <a:ext uri="{FF2B5EF4-FFF2-40B4-BE49-F238E27FC236}">
                <a16:creationId xmlns:a16="http://schemas.microsoft.com/office/drawing/2014/main" id="{0337EDBA-ED50-6ACD-50A2-4266FE769C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DA88CE-4931-7D0F-4527-7EEF9E4411E3}"/>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344830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26307-1C14-C846-242C-9E7157DE6B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9EA664-F0B2-7AED-3516-D12F09E5B2F8}"/>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4" name="页脚占位符 3">
            <a:extLst>
              <a:ext uri="{FF2B5EF4-FFF2-40B4-BE49-F238E27FC236}">
                <a16:creationId xmlns:a16="http://schemas.microsoft.com/office/drawing/2014/main" id="{AFEDD891-A7FB-147C-8006-32EDDB554D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C0FE2D-004C-DBBA-453E-CFA3AC54B4E6}"/>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211935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32A624-7CF2-2740-256D-DE44161E68DE}"/>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3" name="页脚占位符 2">
            <a:extLst>
              <a:ext uri="{FF2B5EF4-FFF2-40B4-BE49-F238E27FC236}">
                <a16:creationId xmlns:a16="http://schemas.microsoft.com/office/drawing/2014/main" id="{71600E4A-45EC-D8A3-5DDE-9C674B40AD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7DD5F3-F4FC-7780-5E52-9A2C8BD17C40}"/>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363931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13138-908F-B579-EFF9-4117841ECC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3C8523-489F-C12D-AEFF-7FC47DC70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B4179D-963E-D865-7986-225110500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54B878-ACF4-F126-D341-1119213DF630}"/>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1160012C-06BE-EE56-F5BE-F6E9009942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CFE75-789A-8ABC-B59A-75B3EFA67E30}"/>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348112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1EB34-92CB-B7D0-C5EF-DF92079E61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17CB16-7DCC-7D06-076C-A3F314AF6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771EE3-D7AF-0299-1A86-1D864AF7C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723DAC-036E-5689-5ED1-48E3E31902E7}"/>
              </a:ext>
            </a:extLst>
          </p:cNvPr>
          <p:cNvSpPr>
            <a:spLocks noGrp="1"/>
          </p:cNvSpPr>
          <p:nvPr>
            <p:ph type="dt" sz="half" idx="10"/>
          </p:nvPr>
        </p:nvSpPr>
        <p:spPr/>
        <p:txBody>
          <a:bodyPr/>
          <a:lstStyle/>
          <a:p>
            <a:fld id="{F4B6BCA8-3FF7-4F91-B514-D71DCFC28695}"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5C927DB9-E509-BD61-5D28-BC3C2E53B4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BC5C21-3C9B-CF6F-C5FE-B636FABE2D73}"/>
              </a:ext>
            </a:extLst>
          </p:cNvPr>
          <p:cNvSpPr>
            <a:spLocks noGrp="1"/>
          </p:cNvSpPr>
          <p:nvPr>
            <p:ph type="sldNum" sz="quarter" idx="12"/>
          </p:nvPr>
        </p:nvSpPr>
        <p:spPr/>
        <p:txBody>
          <a:body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381810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008B98-57FC-64C9-F55C-0CEBF49C09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81BE71-9C2B-8354-87C7-938759D8D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8E190-24EE-2AE4-2222-71FB79321F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B6BCA8-3FF7-4F91-B514-D71DCFC28695}"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72443EAE-F5A8-A5F8-EAF9-113619595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3628FF4D-2C20-34D3-8349-B0C53E2FC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C099E4-5AA8-4497-9994-A9167624EAF6}" type="slidenum">
              <a:rPr lang="zh-CN" altLang="en-US" smtClean="0"/>
              <a:t>‹#›</a:t>
            </a:fld>
            <a:endParaRPr lang="zh-CN" altLang="en-US"/>
          </a:p>
        </p:txBody>
      </p:sp>
    </p:spTree>
    <p:extLst>
      <p:ext uri="{BB962C8B-B14F-4D97-AF65-F5344CB8AC3E}">
        <p14:creationId xmlns:p14="http://schemas.microsoft.com/office/powerpoint/2010/main" val="233491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zh-CN"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智慧航空</a:t>
            </a:r>
            <a:endPar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 name="Footer Placeholder 1"/>
          <p:cNvSpPr>
            <a:spLocks noGrp="1"/>
          </p:cNvSpPr>
          <p:nvPr>
            <p:ph type="ftr" sz="quarter" idx="11"/>
          </p:nvPr>
        </p:nvSpPr>
        <p:spPr/>
        <p:txBody>
          <a:bodyPr/>
          <a:lstStyle/>
          <a:p>
            <a:r>
              <a:rPr lang="en-US"/>
              <a:t>Converting your business from Good to Great.</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内容占位符 4">
            <a:extLst>
              <a:ext uri="{FF2B5EF4-FFF2-40B4-BE49-F238E27FC236}">
                <a16:creationId xmlns:a16="http://schemas.microsoft.com/office/drawing/2014/main" id="{CC4528D1-2050-C7C0-B8A9-77A72EB74F2A}"/>
              </a:ext>
            </a:extLst>
          </p:cNvPr>
          <p:cNvSpPr>
            <a:spLocks noGrp="1"/>
          </p:cNvSpPr>
          <p:nvPr>
            <p:ph sz="half" idx="1"/>
          </p:nvPr>
        </p:nvSpPr>
        <p:spPr>
          <a:xfrm>
            <a:off x="645066" y="2031101"/>
            <a:ext cx="4282984" cy="3511943"/>
          </a:xfrm>
        </p:spPr>
        <p:txBody>
          <a:bodyPr vert="horz" lIns="91440" tIns="45720" rIns="91440" bIns="45720" rtlCol="0" anchor="ctr">
            <a:normAutofit fontScale="77500" lnSpcReduction="20000"/>
          </a:bodyPr>
          <a:lstStyle/>
          <a:p>
            <a:pPr>
              <a:lnSpc>
                <a:spcPct val="200000"/>
              </a:lnSpc>
            </a:pPr>
            <a:r>
              <a:rPr lang="zh-CN" altLang="en-US" sz="1800" dirty="0"/>
              <a:t>航空系统的正常运转需要其中的元素（实体）相互通信、彼此协作，如图示意性地展示了异常庞大而又高度复杂协同的航空系统；其中的航空器、机场、顾客、航空公司、航空制造公司和航空地面站等通过数据通信而协调有序运行。数据角度的航空大数据是航空系统本身和由之在应用领域产生以及延伸的大数据</a:t>
            </a:r>
            <a:r>
              <a:rPr lang="en-US" altLang="zh-CN" sz="1800" baseline="30000" dirty="0"/>
              <a:t>[1] </a:t>
            </a:r>
            <a:r>
              <a:rPr lang="zh-CN" altLang="en-US" sz="1800" dirty="0"/>
              <a:t>。例如，航空器本身的运维、航空运输对象、航空公司、服务对象和航空经济等。</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内容占位符 6">
            <a:extLst>
              <a:ext uri="{FF2B5EF4-FFF2-40B4-BE49-F238E27FC236}">
                <a16:creationId xmlns:a16="http://schemas.microsoft.com/office/drawing/2014/main" id="{1E359235-D7FD-A200-9F69-63C7CE8D4BDB}"/>
              </a:ext>
            </a:extLst>
          </p:cNvPr>
          <p:cNvPicPr>
            <a:picLocks noGrp="1" noChangeAspect="1"/>
          </p:cNvPicPr>
          <p:nvPr>
            <p:ph sz="half" idx="2"/>
          </p:nvPr>
        </p:nvPicPr>
        <p:blipFill rotWithShape="1">
          <a:blip r:embed="rId2"/>
          <a:srcRect l="-1" r="201" b="62897"/>
          <a:stretch/>
        </p:blipFill>
        <p:spPr>
          <a:xfrm>
            <a:off x="5987738" y="1182757"/>
            <a:ext cx="5628018" cy="3568147"/>
          </a:xfrm>
          <a:prstGeom prst="rect">
            <a:avLst/>
          </a:prstGeom>
        </p:spPr>
      </p:pic>
    </p:spTree>
    <p:extLst>
      <p:ext uri="{BB962C8B-B14F-4D97-AF65-F5344CB8AC3E}">
        <p14:creationId xmlns:p14="http://schemas.microsoft.com/office/powerpoint/2010/main" val="140389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EB6383F-F057-1878-0D2E-7C4260A68DB6}"/>
              </a:ext>
            </a:extLst>
          </p:cNvPr>
          <p:cNvSpPr>
            <a:spLocks noGrp="1"/>
          </p:cNvSpPr>
          <p:nvPr>
            <p:ph sz="half" idx="1"/>
          </p:nvPr>
        </p:nvSpPr>
        <p:spPr>
          <a:xfrm>
            <a:off x="645066" y="2031101"/>
            <a:ext cx="4282984" cy="3511943"/>
          </a:xfrm>
        </p:spPr>
        <p:txBody>
          <a:bodyPr vert="horz" lIns="91440" tIns="45720" rIns="91440" bIns="45720" rtlCol="0" anchor="ctr">
            <a:normAutofit fontScale="92500"/>
          </a:bodyPr>
          <a:lstStyle/>
          <a:p>
            <a:pPr>
              <a:lnSpc>
                <a:spcPct val="200000"/>
              </a:lnSpc>
            </a:pPr>
            <a:r>
              <a:rPr lang="zh-CN" altLang="en-US" sz="1800" dirty="0"/>
              <a:t>右图清晰地展示数据角度的航空大数据的组织结构。可以看到，数据角度的航空大数据由航空器大数据，机场大数据，空管大数据，航空公司人员、管理、设备和营销的大数据，应用领域的大数据和延伸的大数据六部分组成</a:t>
            </a:r>
            <a:r>
              <a:rPr lang="en-US" altLang="zh-CN" sz="1800" baseline="30000" dirty="0"/>
              <a:t>[2] </a:t>
            </a:r>
            <a:r>
              <a:rPr lang="zh-CN" altLang="en-US" sz="1800" dirty="0"/>
              <a:t>。</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示, 示意图&#10;&#10;描述已自动生成">
            <a:extLst>
              <a:ext uri="{FF2B5EF4-FFF2-40B4-BE49-F238E27FC236}">
                <a16:creationId xmlns:a16="http://schemas.microsoft.com/office/drawing/2014/main" id="{69FDAD7A-C7B0-72E6-AF71-42E765897239}"/>
              </a:ext>
            </a:extLst>
          </p:cNvPr>
          <p:cNvPicPr>
            <a:picLocks noGrp="1" noChangeAspect="1"/>
          </p:cNvPicPr>
          <p:nvPr>
            <p:ph sz="half" idx="2"/>
          </p:nvPr>
        </p:nvPicPr>
        <p:blipFill rotWithShape="1">
          <a:blip r:embed="rId2"/>
          <a:srcRect l="2841" t="43472" r="4692" b="9474"/>
          <a:stretch/>
        </p:blipFill>
        <p:spPr>
          <a:xfrm>
            <a:off x="5696791" y="871413"/>
            <a:ext cx="5918965" cy="4882304"/>
          </a:xfrm>
          <a:prstGeom prst="rect">
            <a:avLst/>
          </a:prstGeom>
        </p:spPr>
      </p:pic>
    </p:spTree>
    <p:extLst>
      <p:ext uri="{BB962C8B-B14F-4D97-AF65-F5344CB8AC3E}">
        <p14:creationId xmlns:p14="http://schemas.microsoft.com/office/powerpoint/2010/main" val="81408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F205840-2899-94AD-8701-210F0644B7A4}"/>
              </a:ext>
            </a:extLst>
          </p:cNvPr>
          <p:cNvSpPr>
            <a:spLocks noGrp="1"/>
          </p:cNvSpPr>
          <p:nvPr>
            <p:ph sz="half" idx="1"/>
          </p:nvPr>
        </p:nvSpPr>
        <p:spPr>
          <a:xfrm>
            <a:off x="645066" y="2031101"/>
            <a:ext cx="4282984" cy="3511943"/>
          </a:xfrm>
        </p:spPr>
        <p:txBody>
          <a:bodyPr vert="horz" lIns="91440" tIns="45720" rIns="91440" bIns="45720" rtlCol="0" anchor="ctr">
            <a:normAutofit fontScale="92500" lnSpcReduction="10000"/>
          </a:bodyPr>
          <a:lstStyle/>
          <a:p>
            <a:pPr>
              <a:lnSpc>
                <a:spcPct val="200000"/>
              </a:lnSpc>
            </a:pPr>
            <a:r>
              <a:rPr lang="zh-CN" altLang="en-US" sz="1800" dirty="0"/>
              <a:t>右图示意性地展示了系统角度的航空大数据的体系组织结构。从右图可以清晰地看到：除了数据角度的航空大数据外，系统角度的航空大数据还包括基础架构层、资源层、数据解析管理层、分析层和可视化层等。下面对其中的每一层进行详细阐述</a:t>
            </a:r>
            <a:r>
              <a:rPr lang="en-US" altLang="zh-CN" sz="1800" baseline="30000" dirty="0"/>
              <a:t>[3] </a:t>
            </a:r>
            <a:r>
              <a:rPr lang="zh-CN" altLang="en-US" sz="1800" dirty="0"/>
              <a:t>。</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示&#10;&#10;描述已自动生成">
            <a:extLst>
              <a:ext uri="{FF2B5EF4-FFF2-40B4-BE49-F238E27FC236}">
                <a16:creationId xmlns:a16="http://schemas.microsoft.com/office/drawing/2014/main" id="{4A7337CA-092E-BE89-8052-EBAD0B590AF0}"/>
              </a:ext>
            </a:extLst>
          </p:cNvPr>
          <p:cNvPicPr>
            <a:picLocks noGrp="1" noChangeAspect="1"/>
          </p:cNvPicPr>
          <p:nvPr>
            <p:ph sz="half" idx="2"/>
          </p:nvPr>
        </p:nvPicPr>
        <p:blipFill>
          <a:blip r:embed="rId2"/>
          <a:stretch>
            <a:fillRect/>
          </a:stretch>
        </p:blipFill>
        <p:spPr>
          <a:xfrm>
            <a:off x="5917223" y="1251303"/>
            <a:ext cx="5698533" cy="4174176"/>
          </a:xfrm>
          <a:prstGeom prst="rect">
            <a:avLst/>
          </a:prstGeom>
        </p:spPr>
      </p:pic>
    </p:spTree>
    <p:extLst>
      <p:ext uri="{BB962C8B-B14F-4D97-AF65-F5344CB8AC3E}">
        <p14:creationId xmlns:p14="http://schemas.microsoft.com/office/powerpoint/2010/main" val="40201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8C3AF6C-57B7-8DEC-9A36-412497BD3DBC}"/>
              </a:ext>
            </a:extLst>
          </p:cNvPr>
          <p:cNvSpPr>
            <a:spLocks noGrp="1"/>
          </p:cNvSpPr>
          <p:nvPr>
            <p:ph sz="half" idx="1"/>
          </p:nvPr>
        </p:nvSpPr>
        <p:spPr>
          <a:xfrm>
            <a:off x="645066" y="2031101"/>
            <a:ext cx="4282984" cy="3511943"/>
          </a:xfrm>
        </p:spPr>
        <p:txBody>
          <a:bodyPr vert="horz" lIns="91440" tIns="45720" rIns="91440" bIns="45720" rtlCol="0" anchor="ctr">
            <a:normAutofit fontScale="77500" lnSpcReduction="20000"/>
          </a:bodyPr>
          <a:lstStyle/>
          <a:p>
            <a:pPr>
              <a:lnSpc>
                <a:spcPct val="200000"/>
              </a:lnSpc>
            </a:pPr>
            <a:r>
              <a:rPr lang="zh-CN" altLang="en-US" sz="1800" dirty="0"/>
              <a:t>航空大数据的复杂多源性和不同层次与应用面向的决策者对航空大数据分析需求的多样性，造成了航空大数据技术的多样性。从航空大数据处理过程性的技术角度，将航空大数据关键技术分为航空大数据采集技术、航空大数据存储管理技术、航空大数据预处理技术、航空大数据分析技术和航空大数据虚拟仿真与可视化技术</a:t>
            </a:r>
            <a:r>
              <a:rPr lang="en-US" altLang="zh-CN" sz="1800" baseline="30000" dirty="0"/>
              <a:t>[4] </a:t>
            </a:r>
            <a:r>
              <a:rPr lang="zh-CN" altLang="en-US" sz="1800" dirty="0"/>
              <a:t>。右图从技术的角度展示了航空大数据关键技术的组织结构，其中一些类的技术又包含不同的具体技术。</a:t>
            </a:r>
          </a:p>
        </p:txBody>
      </p:sp>
      <p:sp>
        <p:nvSpPr>
          <p:cNvPr id="2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文本&#10;&#10;描述已自动生成">
            <a:extLst>
              <a:ext uri="{FF2B5EF4-FFF2-40B4-BE49-F238E27FC236}">
                <a16:creationId xmlns:a16="http://schemas.microsoft.com/office/drawing/2014/main" id="{BA15CE5B-DB99-8BC2-BE56-98C4DF4176C2}"/>
              </a:ext>
            </a:extLst>
          </p:cNvPr>
          <p:cNvPicPr>
            <a:picLocks noGrp="1" noChangeAspect="1"/>
          </p:cNvPicPr>
          <p:nvPr>
            <p:ph sz="half" idx="2"/>
          </p:nvPr>
        </p:nvPicPr>
        <p:blipFill rotWithShape="1">
          <a:blip r:embed="rId2"/>
          <a:srcRect l="-104" t="718" r="15169" b="16533"/>
          <a:stretch/>
        </p:blipFill>
        <p:spPr bwMode="auto">
          <a:xfrm>
            <a:off x="6431395" y="650494"/>
            <a:ext cx="4740704" cy="5324142"/>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17262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31844FE-3959-1412-2B95-B67005679734}"/>
              </a:ext>
            </a:extLst>
          </p:cNvPr>
          <p:cNvSpPr>
            <a:spLocks noGrp="1"/>
          </p:cNvSpPr>
          <p:nvPr>
            <p:ph sz="half" idx="1"/>
          </p:nvPr>
        </p:nvSpPr>
        <p:spPr>
          <a:xfrm>
            <a:off x="645066" y="2031101"/>
            <a:ext cx="4282984" cy="3511943"/>
          </a:xfrm>
        </p:spPr>
        <p:txBody>
          <a:bodyPr vert="horz" lIns="91440" tIns="45720" rIns="91440" bIns="45720" rtlCol="0" anchor="ctr">
            <a:normAutofit fontScale="70000" lnSpcReduction="20000"/>
          </a:bodyPr>
          <a:lstStyle/>
          <a:p>
            <a:pPr>
              <a:lnSpc>
                <a:spcPct val="200000"/>
              </a:lnSpc>
            </a:pPr>
            <a:r>
              <a:rPr lang="zh-CN" altLang="en-US" sz="1700" dirty="0"/>
              <a:t>基于航空器机载感知设备的航空大数据采集技术。航空器通常需要在空中完成作业，因此利用机载感知设备监控航空器的状态是非常重要的。航空器机载的感知设备主要包括传感器、摄像头和智能终端仪表等。基于机载传感器的航空大数据采集系统主要包括</a:t>
            </a:r>
            <a:r>
              <a:rPr lang="en-US" altLang="zh-CN" sz="1700" dirty="0"/>
              <a:t>QAR</a:t>
            </a:r>
            <a:r>
              <a:rPr lang="zh-CN" altLang="en-US" sz="1700" dirty="0"/>
              <a:t>、</a:t>
            </a:r>
            <a:r>
              <a:rPr lang="en-US" altLang="zh-CN" sz="1700" dirty="0"/>
              <a:t>FDR</a:t>
            </a:r>
            <a:r>
              <a:rPr lang="zh-CN" altLang="en-US" sz="1700" dirty="0"/>
              <a:t>、驾驶舱语音记录器（</a:t>
            </a:r>
            <a:r>
              <a:rPr lang="en-US" altLang="zh-CN" sz="1700" dirty="0"/>
              <a:t>A cockpit voice recorder</a:t>
            </a:r>
            <a:r>
              <a:rPr lang="zh-CN" altLang="en-US" sz="1700" dirty="0"/>
              <a:t>，</a:t>
            </a:r>
            <a:r>
              <a:rPr lang="en-US" altLang="zh-CN" sz="1700" dirty="0"/>
              <a:t>CVR</a:t>
            </a:r>
            <a:r>
              <a:rPr lang="zh-CN" altLang="en-US" sz="1700" dirty="0"/>
              <a:t>）、飞行数据管理系统（</a:t>
            </a:r>
            <a:r>
              <a:rPr lang="en-US" altLang="zh-CN" sz="1700" dirty="0"/>
              <a:t>flight data management system</a:t>
            </a:r>
            <a:r>
              <a:rPr lang="zh-CN" altLang="en-US" sz="1700" dirty="0"/>
              <a:t>，</a:t>
            </a:r>
            <a:r>
              <a:rPr lang="en-US" altLang="zh-CN" sz="1700" dirty="0"/>
              <a:t>FDMS</a:t>
            </a:r>
            <a:r>
              <a:rPr lang="zh-CN" altLang="en-US" sz="1700" dirty="0"/>
              <a:t>）和应用性机载摄像头等</a:t>
            </a:r>
            <a:r>
              <a:rPr lang="en-US" altLang="zh-CN" sz="1800" baseline="30000" dirty="0"/>
              <a:t>[5] </a:t>
            </a:r>
            <a:r>
              <a:rPr lang="zh-CN" altLang="en-US" sz="1700" dirty="0"/>
              <a:t>。右表列出了基于航空器机载感知设备的主要航空大数据采集工具。</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表格&#10;&#10;中度可信度描述已自动生成">
            <a:extLst>
              <a:ext uri="{FF2B5EF4-FFF2-40B4-BE49-F238E27FC236}">
                <a16:creationId xmlns:a16="http://schemas.microsoft.com/office/drawing/2014/main" id="{7D75FC3A-372E-24DB-4D06-CC4F398F607C}"/>
              </a:ext>
            </a:extLst>
          </p:cNvPr>
          <p:cNvPicPr>
            <a:picLocks noGrp="1" noChangeAspect="1"/>
          </p:cNvPicPr>
          <p:nvPr>
            <p:ph sz="half" idx="2"/>
          </p:nvPr>
        </p:nvPicPr>
        <p:blipFill>
          <a:blip r:embed="rId2"/>
          <a:stretch>
            <a:fillRect/>
          </a:stretch>
        </p:blipFill>
        <p:spPr>
          <a:xfrm>
            <a:off x="5987738" y="2004051"/>
            <a:ext cx="5628018" cy="2617028"/>
          </a:xfrm>
          <a:prstGeom prst="rect">
            <a:avLst/>
          </a:prstGeom>
        </p:spPr>
      </p:pic>
    </p:spTree>
    <p:extLst>
      <p:ext uri="{BB962C8B-B14F-4D97-AF65-F5344CB8AC3E}">
        <p14:creationId xmlns:p14="http://schemas.microsoft.com/office/powerpoint/2010/main" val="92783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DEEC961-9377-8E6E-57A7-DE9A0D0DE217}"/>
              </a:ext>
            </a:extLst>
          </p:cNvPr>
          <p:cNvSpPr>
            <a:spLocks noGrp="1"/>
          </p:cNvSpPr>
          <p:nvPr>
            <p:ph sz="half" idx="1"/>
          </p:nvPr>
        </p:nvSpPr>
        <p:spPr>
          <a:xfrm>
            <a:off x="645066" y="2031101"/>
            <a:ext cx="4282984" cy="3511943"/>
          </a:xfrm>
        </p:spPr>
        <p:txBody>
          <a:bodyPr vert="horz" lIns="91440" tIns="45720" rIns="91440" bIns="45720" rtlCol="0" anchor="ctr">
            <a:normAutofit/>
          </a:bodyPr>
          <a:lstStyle/>
          <a:p>
            <a:pPr>
              <a:lnSpc>
                <a:spcPct val="220000"/>
              </a:lnSpc>
            </a:pPr>
            <a:r>
              <a:rPr lang="zh-CN" altLang="en-US" sz="1400" dirty="0"/>
              <a:t>右图展示了基于</a:t>
            </a:r>
            <a:r>
              <a:rPr lang="en-US" altLang="zh-CN" sz="1400" dirty="0"/>
              <a:t>Hadoop</a:t>
            </a:r>
            <a:r>
              <a:rPr lang="zh-CN" altLang="en-US" sz="1400" dirty="0"/>
              <a:t>的航空大数据存储示意图，可以看到：采集到的广域多源航空大数据首先输入给处理结构化数据的</a:t>
            </a:r>
            <a:r>
              <a:rPr lang="en-US" altLang="zh-CN" sz="1400" dirty="0"/>
              <a:t>Sqoop</a:t>
            </a:r>
            <a:r>
              <a:rPr lang="zh-CN" altLang="en-US" sz="1400" dirty="0"/>
              <a:t>和半结构化与非结构化数据的</a:t>
            </a:r>
            <a:r>
              <a:rPr lang="en-US" altLang="zh-CN" sz="1400" dirty="0"/>
              <a:t>Flume</a:t>
            </a:r>
            <a:r>
              <a:rPr lang="zh-CN" altLang="en-US" sz="1400" dirty="0"/>
              <a:t>；然后，非实时数据流经</a:t>
            </a:r>
            <a:r>
              <a:rPr lang="en-US" altLang="zh-CN" sz="1400" dirty="0"/>
              <a:t>HDFS</a:t>
            </a:r>
            <a:r>
              <a:rPr lang="zh-CN" altLang="en-US" sz="1400" dirty="0"/>
              <a:t>存储到关系数据库或非关系数据库中，实时性数据流以消息的形式暂存到</a:t>
            </a:r>
            <a:r>
              <a:rPr lang="en-US" altLang="zh-CN" sz="1400" dirty="0"/>
              <a:t>Kafka</a:t>
            </a:r>
            <a:r>
              <a:rPr lang="zh-CN" altLang="en-US" sz="1400" dirty="0"/>
              <a:t>的消息队列中，继而将其输入给</a:t>
            </a:r>
            <a:r>
              <a:rPr lang="en-US" altLang="zh-CN" sz="1400" dirty="0"/>
              <a:t>Storm</a:t>
            </a:r>
            <a:r>
              <a:rPr lang="zh-CN" altLang="en-US" sz="1400" dirty="0"/>
              <a:t>，最终存储到数据库中</a:t>
            </a:r>
            <a:r>
              <a:rPr lang="en-US" altLang="zh-CN" sz="1400" baseline="30000" dirty="0"/>
              <a:t>[6] </a:t>
            </a:r>
            <a:r>
              <a:rPr lang="zh-CN" altLang="en-US" sz="1400" dirty="0"/>
              <a:t>。</a:t>
            </a:r>
            <a:endParaRPr lang="en-US" altLang="zh-CN" sz="11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内容占位符 5" descr="图示&#10;&#10;描述已自动生成">
            <a:extLst>
              <a:ext uri="{FF2B5EF4-FFF2-40B4-BE49-F238E27FC236}">
                <a16:creationId xmlns:a16="http://schemas.microsoft.com/office/drawing/2014/main" id="{9B31D9D6-4775-CEA8-7491-D759A911B54A}"/>
              </a:ext>
            </a:extLst>
          </p:cNvPr>
          <p:cNvPicPr>
            <a:picLocks noGrp="1" noChangeAspect="1"/>
          </p:cNvPicPr>
          <p:nvPr>
            <p:ph sz="half" idx="2"/>
          </p:nvPr>
        </p:nvPicPr>
        <p:blipFill>
          <a:blip r:embed="rId2"/>
          <a:stretch>
            <a:fillRect/>
          </a:stretch>
        </p:blipFill>
        <p:spPr>
          <a:xfrm>
            <a:off x="5984950" y="2443183"/>
            <a:ext cx="5017785" cy="2847593"/>
          </a:xfrm>
          <a:prstGeom prst="rect">
            <a:avLst/>
          </a:prstGeom>
        </p:spPr>
      </p:pic>
      <p:sp>
        <p:nvSpPr>
          <p:cNvPr id="7" name="文本框 6">
            <a:extLst>
              <a:ext uri="{FF2B5EF4-FFF2-40B4-BE49-F238E27FC236}">
                <a16:creationId xmlns:a16="http://schemas.microsoft.com/office/drawing/2014/main" id="{BA2465B5-2AD9-C441-76F3-5CED7B4FCF97}"/>
              </a:ext>
            </a:extLst>
          </p:cNvPr>
          <p:cNvSpPr txBox="1"/>
          <p:nvPr/>
        </p:nvSpPr>
        <p:spPr>
          <a:xfrm>
            <a:off x="645065" y="48747"/>
            <a:ext cx="10811311" cy="1756122"/>
          </a:xfrm>
          <a:prstGeom prst="rect">
            <a:avLst/>
          </a:prstGeom>
          <a:noFill/>
        </p:spPr>
        <p:txBody>
          <a:bodyPr wrap="square" rtlCol="0">
            <a:spAutoFit/>
          </a:bodyPr>
          <a:lstStyle/>
          <a:p>
            <a:pPr>
              <a:lnSpc>
                <a:spcPct val="200000"/>
              </a:lnSpc>
            </a:pPr>
            <a:r>
              <a:rPr lang="zh-CN" altLang="en-US" sz="1400" dirty="0">
                <a:latin typeface="+mn-ea"/>
              </a:rPr>
              <a:t>作为大数据家族中的一员，航空大数据通常也采用基于分布式架构的存储技术。具体来讲，以</a:t>
            </a:r>
            <a:r>
              <a:rPr lang="en-US" altLang="zh-CN" sz="1400" dirty="0">
                <a:latin typeface="+mn-ea"/>
              </a:rPr>
              <a:t>Hadoop</a:t>
            </a:r>
            <a:r>
              <a:rPr lang="zh-CN" altLang="en-US" sz="1400" dirty="0">
                <a:latin typeface="+mn-ea"/>
              </a:rPr>
              <a:t>中的</a:t>
            </a:r>
            <a:r>
              <a:rPr lang="en-US" altLang="zh-CN" sz="1400" dirty="0">
                <a:latin typeface="+mn-ea"/>
              </a:rPr>
              <a:t>HDFS</a:t>
            </a:r>
            <a:r>
              <a:rPr lang="zh-CN" altLang="en-US" sz="1400" dirty="0">
                <a:latin typeface="+mn-ea"/>
              </a:rPr>
              <a:t>为基础，依托存储大数据的数据库和传统关系数据库建立航空大数据平台，实现对各类航空数据的存储和管理。航空大数据的异质多源性决定了所用数据库的非单一性：既需要专门用于海量的半结构化、非结构化数据库</a:t>
            </a:r>
            <a:r>
              <a:rPr lang="en-US" altLang="zh-CN" sz="1400" dirty="0">
                <a:latin typeface="+mn-ea"/>
              </a:rPr>
              <a:t>HBase</a:t>
            </a:r>
            <a:r>
              <a:rPr lang="zh-CN" altLang="en-US" sz="1400" dirty="0">
                <a:latin typeface="+mn-ea"/>
              </a:rPr>
              <a:t>、</a:t>
            </a:r>
            <a:r>
              <a:rPr lang="en-US" altLang="zh-CN" sz="1400" dirty="0">
                <a:latin typeface="+mn-ea"/>
              </a:rPr>
              <a:t>MongoDB</a:t>
            </a:r>
            <a:r>
              <a:rPr lang="zh-CN" altLang="en-US" sz="1400" dirty="0">
                <a:latin typeface="+mn-ea"/>
              </a:rPr>
              <a:t>和</a:t>
            </a:r>
            <a:r>
              <a:rPr lang="en-US" altLang="zh-CN" sz="1400" dirty="0">
                <a:latin typeface="+mn-ea"/>
              </a:rPr>
              <a:t>Redis</a:t>
            </a:r>
            <a:r>
              <a:rPr lang="zh-CN" altLang="en-US" sz="1400" dirty="0">
                <a:latin typeface="+mn-ea"/>
              </a:rPr>
              <a:t>等，充分利用其高性能、高可靠和低成本的优势，又要利用</a:t>
            </a:r>
            <a:r>
              <a:rPr lang="en-US" altLang="zh-CN" sz="1400" dirty="0">
                <a:latin typeface="+mn-ea"/>
              </a:rPr>
              <a:t>Oracle</a:t>
            </a:r>
            <a:r>
              <a:rPr lang="zh-CN" altLang="en-US" sz="1400" dirty="0">
                <a:latin typeface="+mn-ea"/>
              </a:rPr>
              <a:t>和</a:t>
            </a:r>
            <a:r>
              <a:rPr lang="en-US" altLang="zh-CN" sz="1400" dirty="0">
                <a:latin typeface="+mn-ea"/>
              </a:rPr>
              <a:t>MySQL</a:t>
            </a:r>
            <a:r>
              <a:rPr lang="zh-CN" altLang="en-US" sz="1400" dirty="0">
                <a:latin typeface="+mn-ea"/>
              </a:rPr>
              <a:t>等传统数据库来存储分析结果和结构化的航空大数据，充分利用其灵活、快速、复杂的统计分析功能。</a:t>
            </a:r>
          </a:p>
        </p:txBody>
      </p:sp>
    </p:spTree>
    <p:extLst>
      <p:ext uri="{BB962C8B-B14F-4D97-AF65-F5344CB8AC3E}">
        <p14:creationId xmlns:p14="http://schemas.microsoft.com/office/powerpoint/2010/main" val="324437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76D71-8455-B085-19EB-A27F867A419B}"/>
              </a:ext>
            </a:extLst>
          </p:cNvPr>
          <p:cNvSpPr>
            <a:spLocks noGrp="1"/>
          </p:cNvSpPr>
          <p:nvPr>
            <p:ph type="title"/>
          </p:nvPr>
        </p:nvSpPr>
        <p:spPr>
          <a:xfrm>
            <a:off x="838200" y="154109"/>
            <a:ext cx="10515600" cy="1325563"/>
          </a:xfrm>
        </p:spPr>
        <p:txBody>
          <a:bodyPr/>
          <a:lstStyle/>
          <a:p>
            <a:r>
              <a:rPr lang="zh-CN" altLang="en-US" dirty="0"/>
              <a:t>参考文献</a:t>
            </a:r>
          </a:p>
        </p:txBody>
      </p:sp>
      <p:sp>
        <p:nvSpPr>
          <p:cNvPr id="5" name="内容占位符 4">
            <a:extLst>
              <a:ext uri="{FF2B5EF4-FFF2-40B4-BE49-F238E27FC236}">
                <a16:creationId xmlns:a16="http://schemas.microsoft.com/office/drawing/2014/main" id="{D7BD179A-3D17-DC7D-127C-2B871178E330}"/>
              </a:ext>
            </a:extLst>
          </p:cNvPr>
          <p:cNvSpPr>
            <a:spLocks noGrp="1"/>
          </p:cNvSpPr>
          <p:nvPr>
            <p:ph idx="1"/>
          </p:nvPr>
        </p:nvSpPr>
        <p:spPr>
          <a:xfrm>
            <a:off x="838200" y="1310054"/>
            <a:ext cx="10515600" cy="5393837"/>
          </a:xfrm>
        </p:spPr>
        <p:txBody>
          <a:bodyPr>
            <a:normAutofit fontScale="85000" lnSpcReduction="10000"/>
          </a:bodyPr>
          <a:lstStyle/>
          <a:p>
            <a:pPr>
              <a:lnSpc>
                <a:spcPct val="220000"/>
              </a:lnSpc>
            </a:pPr>
            <a:r>
              <a:rPr lang="en-US" altLang="zh-CN" sz="1400" dirty="0"/>
              <a:t>[1] TAN W T. Researches on flight simulation technology via QAR data[D]. Tianjin: Civil Aviation University of China,2018.</a:t>
            </a:r>
            <a:r>
              <a:rPr lang="zh-CN" altLang="en-US" sz="1400" dirty="0"/>
              <a:t>谭文韬</a:t>
            </a:r>
            <a:r>
              <a:rPr lang="en-US" altLang="zh-CN" sz="1400" dirty="0"/>
              <a:t>. </a:t>
            </a:r>
            <a:r>
              <a:rPr lang="zh-CN" altLang="en-US" sz="1400" dirty="0"/>
              <a:t>利用 </a:t>
            </a:r>
            <a:r>
              <a:rPr lang="en-US" altLang="zh-CN" sz="1400" dirty="0"/>
              <a:t>QAR </a:t>
            </a:r>
            <a:r>
              <a:rPr lang="zh-CN" altLang="en-US" sz="1400" dirty="0"/>
              <a:t>数据实现模拟飞行技术研究</a:t>
            </a:r>
            <a:r>
              <a:rPr lang="en-US" altLang="zh-CN" sz="1400" dirty="0"/>
              <a:t>[D]. </a:t>
            </a:r>
            <a:r>
              <a:rPr lang="zh-CN" altLang="en-US" sz="1400" dirty="0"/>
              <a:t>天津</a:t>
            </a:r>
            <a:r>
              <a:rPr lang="en-US" altLang="zh-CN" sz="1400" dirty="0"/>
              <a:t>: </a:t>
            </a:r>
            <a:r>
              <a:rPr lang="zh-CN" altLang="en-US" sz="1400" dirty="0"/>
              <a:t>中国民航大学</a:t>
            </a:r>
            <a:r>
              <a:rPr lang="en-US" altLang="zh-CN" sz="1400" dirty="0"/>
              <a:t>, 2018.</a:t>
            </a:r>
          </a:p>
          <a:p>
            <a:pPr>
              <a:lnSpc>
                <a:spcPct val="220000"/>
              </a:lnSpc>
            </a:pPr>
            <a:r>
              <a:rPr lang="en-US" altLang="zh-CN" sz="1400" dirty="0"/>
              <a:t>[2] YANG Q F, REN Z, DONG W F. The decoding and analysis techniques of flight data recorders in an aviation accident investigation[J]. Aviation Maintenance &amp; Engineering,2004(5): 40-42.</a:t>
            </a:r>
            <a:r>
              <a:rPr lang="zh-CN" altLang="en-US" sz="1400" dirty="0"/>
              <a:t>杨全法</a:t>
            </a:r>
            <a:r>
              <a:rPr lang="en-US" altLang="zh-CN" sz="1400" dirty="0"/>
              <a:t>, </a:t>
            </a:r>
            <a:r>
              <a:rPr lang="zh-CN" altLang="en-US" sz="1400" dirty="0"/>
              <a:t>任章</a:t>
            </a:r>
            <a:r>
              <a:rPr lang="en-US" altLang="zh-CN" sz="1400" dirty="0"/>
              <a:t>, </a:t>
            </a:r>
            <a:r>
              <a:rPr lang="zh-CN" altLang="en-US" sz="1400" dirty="0"/>
              <a:t>董伟凡</a:t>
            </a:r>
            <a:r>
              <a:rPr lang="en-US" altLang="zh-CN" sz="1400" dirty="0"/>
              <a:t>. </a:t>
            </a:r>
            <a:r>
              <a:rPr lang="zh-CN" altLang="en-US" sz="1400" dirty="0"/>
              <a:t>飞行事故调查中的飞行数据记录器译码分析技术</a:t>
            </a:r>
            <a:r>
              <a:rPr lang="en-US" altLang="zh-CN" sz="1400" dirty="0"/>
              <a:t>[J]. </a:t>
            </a:r>
            <a:r>
              <a:rPr lang="zh-CN" altLang="en-US" sz="1400" dirty="0"/>
              <a:t>航空维修与工程</a:t>
            </a:r>
            <a:r>
              <a:rPr lang="en-US" altLang="zh-CN" sz="1400" dirty="0"/>
              <a:t>, 2004(5): 40-42.</a:t>
            </a:r>
          </a:p>
          <a:p>
            <a:pPr>
              <a:lnSpc>
                <a:spcPct val="220000"/>
              </a:lnSpc>
            </a:pPr>
            <a:r>
              <a:rPr lang="en-US" altLang="zh-CN" sz="1400" dirty="0"/>
              <a:t>[3] WAN S P. The cockpit voice signal analysis and security diagnosis based on information fusion[D]. </a:t>
            </a:r>
            <a:r>
              <a:rPr lang="en-US" altLang="zh-CN" sz="1400" dirty="0" err="1"/>
              <a:t>Shanghai:Shanghai</a:t>
            </a:r>
            <a:r>
              <a:rPr lang="en-US" altLang="zh-CN" sz="1400" dirty="0"/>
              <a:t> Institute of Technology, 2015.</a:t>
            </a:r>
            <a:r>
              <a:rPr lang="zh-CN" altLang="en-US" sz="1400" dirty="0"/>
              <a:t>万守鹏</a:t>
            </a:r>
            <a:r>
              <a:rPr lang="en-US" altLang="zh-CN" sz="1400" dirty="0"/>
              <a:t>. </a:t>
            </a:r>
            <a:r>
              <a:rPr lang="zh-CN" altLang="en-US" sz="1400" dirty="0"/>
              <a:t>基于信息融合的舱音信号分析与安全诊断</a:t>
            </a:r>
            <a:r>
              <a:rPr lang="en-US" altLang="zh-CN" sz="1400" dirty="0"/>
              <a:t>[D].</a:t>
            </a:r>
            <a:r>
              <a:rPr lang="zh-CN" altLang="en-US" sz="1400" dirty="0"/>
              <a:t>上海</a:t>
            </a:r>
            <a:r>
              <a:rPr lang="en-US" altLang="zh-CN" sz="1400" dirty="0"/>
              <a:t>: </a:t>
            </a:r>
            <a:r>
              <a:rPr lang="zh-CN" altLang="en-US" sz="1400" dirty="0"/>
              <a:t>上海应用技术学院</a:t>
            </a:r>
            <a:r>
              <a:rPr lang="en-US" altLang="zh-CN" sz="1400" dirty="0"/>
              <a:t>, 2015.</a:t>
            </a:r>
          </a:p>
          <a:p>
            <a:pPr>
              <a:lnSpc>
                <a:spcPct val="220000"/>
              </a:lnSpc>
            </a:pPr>
            <a:r>
              <a:rPr lang="en-US" altLang="zh-CN" sz="1400" dirty="0"/>
              <a:t>[4] KURT K, KENT J, DARRY J. Aircraft flight data </a:t>
            </a:r>
            <a:r>
              <a:rPr lang="en-US" altLang="zh-CN" sz="1400" dirty="0" err="1"/>
              <a:t>management</a:t>
            </a:r>
            <a:r>
              <a:rPr lang="en-US" altLang="zh-CN" sz="1400" dirty="0"/>
              <a:t> system: 7203630[P]. 2007-04-10.</a:t>
            </a:r>
          </a:p>
          <a:p>
            <a:pPr>
              <a:lnSpc>
                <a:spcPct val="220000"/>
              </a:lnSpc>
            </a:pPr>
            <a:r>
              <a:rPr lang="en-US" altLang="zh-CN" sz="1400" dirty="0"/>
              <a:t>[5] LIU F K, LI Q. Development and application of big data technology in aviation industry[J]. Telecommunication </a:t>
            </a:r>
            <a:r>
              <a:rPr lang="en-US" altLang="zh-CN" sz="1400" dirty="0" err="1"/>
              <a:t>Engineering</a:t>
            </a:r>
            <a:r>
              <a:rPr lang="en-US" altLang="zh-CN" sz="1400" dirty="0"/>
              <a:t>, 2017, 57(7): 849-854.</a:t>
            </a:r>
            <a:r>
              <a:rPr lang="zh-CN" altLang="en-US" sz="1400" dirty="0"/>
              <a:t>刘丰恺</a:t>
            </a:r>
            <a:r>
              <a:rPr lang="en-US" altLang="zh-CN" sz="1400" dirty="0"/>
              <a:t>, </a:t>
            </a:r>
            <a:r>
              <a:rPr lang="zh-CN" altLang="en-US" sz="1400" dirty="0"/>
              <a:t>李茜</a:t>
            </a:r>
            <a:r>
              <a:rPr lang="en-US" altLang="zh-CN" sz="1400" dirty="0"/>
              <a:t>. </a:t>
            </a:r>
            <a:r>
              <a:rPr lang="zh-CN" altLang="en-US" sz="1400" dirty="0"/>
              <a:t>航空大数据技术的发展与应用</a:t>
            </a:r>
            <a:r>
              <a:rPr lang="en-US" altLang="zh-CN" sz="1400" dirty="0"/>
              <a:t>[J]. </a:t>
            </a:r>
            <a:r>
              <a:rPr lang="zh-CN" altLang="en-US" sz="1400" dirty="0"/>
              <a:t>电讯技术</a:t>
            </a:r>
            <a:r>
              <a:rPr lang="en-US" altLang="zh-CN" sz="1400" dirty="0"/>
              <a:t>, 2017, 57(7): 849-854.</a:t>
            </a:r>
          </a:p>
          <a:p>
            <a:pPr>
              <a:lnSpc>
                <a:spcPct val="220000"/>
              </a:lnSpc>
            </a:pPr>
            <a:r>
              <a:rPr lang="en-US" altLang="zh-CN" sz="1400" dirty="0"/>
              <a:t>[6] BURMESTER G, MA H, STEINMETZ D, et al. Big data and data analytics in aviation[M]//Advances in </a:t>
            </a:r>
            <a:r>
              <a:rPr lang="en-US" altLang="zh-CN" sz="1400" dirty="0" err="1"/>
              <a:t>Aeronautical</a:t>
            </a:r>
            <a:r>
              <a:rPr lang="en-US" altLang="zh-CN" sz="1400" dirty="0"/>
              <a:t> Informatics. Berlin, Heidelberg: Springer, 2018</a:t>
            </a:r>
            <a:endParaRPr lang="zh-CN" altLang="en-US" sz="1400" dirty="0"/>
          </a:p>
        </p:txBody>
      </p:sp>
    </p:spTree>
    <p:extLst>
      <p:ext uri="{BB962C8B-B14F-4D97-AF65-F5344CB8AC3E}">
        <p14:creationId xmlns:p14="http://schemas.microsoft.com/office/powerpoint/2010/main" val="3821651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TotalTime>
  <Words>1003</Words>
  <Application>Microsoft Office PowerPoint</Application>
  <PresentationFormat>宽屏</PresentationFormat>
  <Paragraphs>17</Paragraphs>
  <Slides>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智慧航空</vt:lpstr>
      <vt:lpstr>PowerPoint 演示文稿</vt:lpstr>
      <vt:lpstr>PowerPoint 演示文稿</vt:lpstr>
      <vt:lpstr>PowerPoint 演示文稿</vt:lpstr>
      <vt:lpstr>PowerPoint 演示文稿</vt:lpstr>
      <vt:lpstr>PowerPoint 演示文稿</vt:lpstr>
      <vt:lpstr>PowerPoint 演示文稿</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智慧航空</dc:title>
  <dc:creator>e7972</dc:creator>
  <cp:lastModifiedBy>e7972</cp:lastModifiedBy>
  <cp:revision>5</cp:revision>
  <dcterms:created xsi:type="dcterms:W3CDTF">2024-04-17T09:40:11Z</dcterms:created>
  <dcterms:modified xsi:type="dcterms:W3CDTF">2024-04-17T14:16:49Z</dcterms:modified>
</cp:coreProperties>
</file>