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50" r:id="rId2"/>
    <p:sldId id="351" r:id="rId3"/>
    <p:sldId id="352" r:id="rId4"/>
    <p:sldId id="353" r:id="rId5"/>
    <p:sldId id="354" r:id="rId6"/>
    <p:sldId id="355" r:id="rId7"/>
    <p:sldId id="356" r:id="rId8"/>
    <p:sldId id="357" r:id="rId9"/>
    <p:sldId id="359" r:id="rId10"/>
    <p:sldId id="360" r:id="rId11"/>
    <p:sldId id="36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F64D5-6980-40EF-B709-002083542C01}" type="datetimeFigureOut">
              <a:rPr lang="zh-CN" altLang="en-US" smtClean="0"/>
              <a:t>2024/4/17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60616-BF21-4EC5-941C-841155635327}" type="slidenum">
              <a:rPr lang="zh-CN" altLang="en-US" smtClean="0"/>
              <a:t>‹#›</a:t>
            </a:fld>
            <a:endParaRPr lang="zh-CN" altLang="en-US"/>
          </a:p>
        </p:txBody>
      </p:sp>
    </p:spTree>
    <p:extLst>
      <p:ext uri="{BB962C8B-B14F-4D97-AF65-F5344CB8AC3E}">
        <p14:creationId xmlns:p14="http://schemas.microsoft.com/office/powerpoint/2010/main" val="340434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11FB7-C70F-E748-4236-26061D294F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FDBB00-C141-C6DE-D933-549048F9B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2E780A-2721-CDA4-4B9D-DE6AA23FCEE6}"/>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17ED5553-9BB6-2F27-7015-60D244B37C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837B52-D55E-8196-C7EC-6C0A956F4C26}"/>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4203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1BFC9-F04F-05B6-45D1-F96DAA56A4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72B83-A07D-B279-2528-ED4DBB2729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BD5886-0CC8-78C1-61C3-4AC6A32EED12}"/>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405364B0-9EEF-023F-2F93-173153D50D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BD12BF-6049-1CE5-EB6A-56ED3E65290A}"/>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418857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474508-402A-439C-B73B-420A4A38C8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7B4532-6F3A-C2E3-0D15-ABBCCCF3D3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9113A-A9C8-5AC9-DA3E-CB5A50524397}"/>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5CA1BDA0-4287-6AA4-4995-C646D1480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547F1F-3424-4F16-351F-FA5192EB6DB2}"/>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369886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67544" y="1584664"/>
            <a:ext cx="9056912" cy="1772070"/>
          </a:xfrm>
        </p:spPr>
        <p:txBody>
          <a:bodyPr anchor="b">
            <a:normAutofit/>
          </a:bodyPr>
          <a:lstStyle>
            <a:lvl1pPr algn="ctr">
              <a:defRPr sz="3600" baseline="0">
                <a:solidFill>
                  <a:schemeClr val="bg1"/>
                </a:solidFill>
              </a:defRPr>
            </a:lvl1pPr>
          </a:lstStyle>
          <a:p>
            <a:r>
              <a:rPr lang="en-US" dirty="0"/>
              <a:t>TITLE HERE</a:t>
            </a:r>
          </a:p>
        </p:txBody>
      </p:sp>
      <p:sp>
        <p:nvSpPr>
          <p:cNvPr id="3" name="Subtitle 2"/>
          <p:cNvSpPr>
            <a:spLocks noGrp="1"/>
          </p:cNvSpPr>
          <p:nvPr>
            <p:ph type="subTitle" idx="1"/>
          </p:nvPr>
        </p:nvSpPr>
        <p:spPr>
          <a:xfrm>
            <a:off x="1567544" y="3813249"/>
            <a:ext cx="9056912" cy="1655762"/>
          </a:xfrm>
        </p:spPr>
        <p:txBody>
          <a:bodyPr lIns="0" tIns="0" rIns="0" bIns="0">
            <a:normAutofit/>
          </a:bodyPr>
          <a:lstStyle>
            <a:lvl1pPr marL="0" indent="0" algn="ctr">
              <a:lnSpc>
                <a:spcPts val="1700"/>
              </a:lnSpc>
              <a:spcBef>
                <a:spcPts val="0"/>
              </a:spcBef>
              <a:buNone/>
              <a:defRPr sz="1300">
                <a:solidFill>
                  <a:schemeClr val="bg1">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7" name="직선 연결선 6"/>
          <p:cNvCxnSpPr/>
          <p:nvPr userDrawn="1"/>
        </p:nvCxnSpPr>
        <p:spPr>
          <a:xfrm>
            <a:off x="5870090" y="3575012"/>
            <a:ext cx="45182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ooter Placeholder 3"/>
          <p:cNvSpPr>
            <a:spLocks noGrp="1"/>
          </p:cNvSpPr>
          <p:nvPr>
            <p:ph type="ftr" sz="quarter" idx="11"/>
          </p:nvPr>
        </p:nvSpPr>
        <p:spPr>
          <a:xfrm>
            <a:off x="869637" y="6119159"/>
            <a:ext cx="3736623" cy="491068"/>
          </a:xfrm>
        </p:spPr>
        <p:txBody>
          <a:bodyPr/>
          <a:lstStyle>
            <a:lvl1pPr algn="l">
              <a:defRPr sz="900">
                <a:solidFill>
                  <a:schemeClr val="bg1">
                    <a:alpha val="70000"/>
                  </a:schemeClr>
                </a:solidFill>
              </a:defRPr>
            </a:lvl1pPr>
          </a:lstStyle>
          <a:p>
            <a:r>
              <a:rPr lang="en-US" dirty="0"/>
              <a:t>Converting your business from Good to Great.</a:t>
            </a:r>
          </a:p>
        </p:txBody>
      </p:sp>
      <p:grpSp>
        <p:nvGrpSpPr>
          <p:cNvPr id="6" name="Group 5"/>
          <p:cNvGrpSpPr/>
          <p:nvPr userDrawn="1"/>
        </p:nvGrpSpPr>
        <p:grpSpPr>
          <a:xfrm>
            <a:off x="9939936" y="6141227"/>
            <a:ext cx="1656163" cy="502163"/>
            <a:chOff x="7454952" y="6141226"/>
            <a:chExt cx="1242122" cy="502163"/>
          </a:xfrm>
        </p:grpSpPr>
        <p:sp>
          <p:nvSpPr>
            <p:cNvPr id="26" name="Freeform 5"/>
            <p:cNvSpPr>
              <a:spLocks noEditPoints="1"/>
            </p:cNvSpPr>
            <p:nvPr userDrawn="1"/>
          </p:nvSpPr>
          <p:spPr bwMode="auto">
            <a:xfrm>
              <a:off x="7473551" y="6141226"/>
              <a:ext cx="1219538" cy="274994"/>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1800">
                <a:solidFill>
                  <a:schemeClr val="bg1"/>
                </a:solidFill>
              </a:endParaRPr>
            </a:p>
          </p:txBody>
        </p:sp>
        <p:sp>
          <p:nvSpPr>
            <p:cNvPr id="27" name="Freeform 6"/>
            <p:cNvSpPr>
              <a:spLocks noEditPoints="1"/>
            </p:cNvSpPr>
            <p:nvPr userDrawn="1"/>
          </p:nvSpPr>
          <p:spPr bwMode="auto">
            <a:xfrm>
              <a:off x="7454952" y="6525155"/>
              <a:ext cx="1242122" cy="118234"/>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solidFill>
              <a:schemeClr val="bg1">
                <a:alpha val="50000"/>
              </a:schemeClr>
            </a:solidFill>
            <a:ln>
              <a:noFill/>
            </a:ln>
          </p:spPr>
          <p:txBody>
            <a:bodyPr vert="horz" wrap="square" lIns="91440" tIns="45720" rIns="91440" bIns="45720" numCol="1" anchor="t" anchorCtr="0" compatLnSpc="1"/>
            <a:lstStyle/>
            <a:p>
              <a:endParaRPr lang="ko-KR" altLang="en-US" sz="1800">
                <a:solidFill>
                  <a:schemeClr val="bg1"/>
                </a:solidFill>
              </a:endParaRPr>
            </a:p>
          </p:txBody>
        </p:sp>
      </p:grpSp>
      <p:grpSp>
        <p:nvGrpSpPr>
          <p:cNvPr id="28" name="Group 27"/>
          <p:cNvGrpSpPr/>
          <p:nvPr userDrawn="1"/>
        </p:nvGrpSpPr>
        <p:grpSpPr>
          <a:xfrm>
            <a:off x="2118" y="1351916"/>
            <a:ext cx="1663700"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grpSp>
      </p:grpSp>
      <p:grpSp>
        <p:nvGrpSpPr>
          <p:cNvPr id="62" name="Group 61"/>
          <p:cNvGrpSpPr/>
          <p:nvPr userDrawn="1"/>
        </p:nvGrpSpPr>
        <p:grpSpPr>
          <a:xfrm flipH="1">
            <a:off x="10528301" y="1351916"/>
            <a:ext cx="1663700"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grpSp>
      </p:grpSp>
    </p:spTree>
    <p:extLst>
      <p:ext uri="{BB962C8B-B14F-4D97-AF65-F5344CB8AC3E}">
        <p14:creationId xmlns:p14="http://schemas.microsoft.com/office/powerpoint/2010/main" val="1120158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7FF54-1B2F-399F-4159-84617FF090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72B29E-B454-CF36-F77F-72669A1262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D8E73D-502F-2E5B-8896-631C1D1537B0}"/>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052952F6-8329-B334-5E80-7BE9F845E6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3DA4A7-67D5-8674-9650-81E31A44CEA9}"/>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416000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EB36E-DBC2-99A2-008C-CCABEC03A9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E9578D-22D4-6583-6460-8D8844074D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6C8F602-E8F1-0650-397A-74EC66DBA8DD}"/>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69B0F5F8-2621-FBF8-D8D5-3072000419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D71DF2-09B5-C724-CFD6-DD5F69A9E2A2}"/>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34788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F97CA-D24C-BF8D-79C3-D01A2984E5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041A20-580F-BAFA-6746-9345FC83553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EBB48C-935C-BDF8-919A-87B1EC6930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8E76DC8-63ED-A246-CAE5-7194FDEA96B0}"/>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C6097279-EDBC-C3CE-C550-876D8B6006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29BD1B-0E19-8223-9B21-F1CB46FA0CCE}"/>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422910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D8082-9BB1-B53F-9829-0FC712EB6F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F0395C-6EC1-272E-7FCD-6318F024B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788BF2-A915-7C42-0D5C-685CD0007E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4DB228-9443-2D4A-72B0-EE9D36855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64DBB8-0003-B6D3-BF1A-C4BAC4C64E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F766C4-DDA6-36C1-B333-A4C954B97EB7}"/>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8" name="页脚占位符 7">
            <a:extLst>
              <a:ext uri="{FF2B5EF4-FFF2-40B4-BE49-F238E27FC236}">
                <a16:creationId xmlns:a16="http://schemas.microsoft.com/office/drawing/2014/main" id="{9565AB32-655D-2EF2-E4D5-61ACDF84F2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1DD5C4C-EE57-9CCE-120F-1381B509AB5F}"/>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281193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FC3EC-FF37-7D32-91C4-8BF3D163B4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F1E879-20B5-D253-CAF8-88130B6BABAD}"/>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4" name="页脚占位符 3">
            <a:extLst>
              <a:ext uri="{FF2B5EF4-FFF2-40B4-BE49-F238E27FC236}">
                <a16:creationId xmlns:a16="http://schemas.microsoft.com/office/drawing/2014/main" id="{51F0320D-BDC0-2C99-832A-C9AF60AE13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691D13-A640-B8C6-1909-D42E79BF2460}"/>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191168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DF0B6E-6B14-7B9A-3E91-AF82AC1710AE}"/>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3" name="页脚占位符 2">
            <a:extLst>
              <a:ext uri="{FF2B5EF4-FFF2-40B4-BE49-F238E27FC236}">
                <a16:creationId xmlns:a16="http://schemas.microsoft.com/office/drawing/2014/main" id="{23723CCD-37A6-FD30-A03B-91E1908E8F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C2F1CB-268D-5F8E-8111-D1F5F50A0640}"/>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376557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79D88-56E6-7467-E77A-AEF036E98D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4ACFCA-DF9C-5BB6-DC19-2A4F0479C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B6F546-F064-FA0A-26D1-896B12023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A7915A-40D3-AC97-056C-B732E4313A31}"/>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FD4782E1-F7DF-C1C1-C7A5-AAE3F986C9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0B11D2-52B6-812A-521C-01B338418DA9}"/>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128448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96701-09B0-3A49-9905-1B9672B534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25048F-7FAE-3732-F2AC-E61E0445DB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4E6EED-C83E-5812-F747-257FB479E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E2C0CC-7E05-DA71-D10D-CEF31371B7DB}"/>
              </a:ext>
            </a:extLst>
          </p:cNvPr>
          <p:cNvSpPr>
            <a:spLocks noGrp="1"/>
          </p:cNvSpPr>
          <p:nvPr>
            <p:ph type="dt" sz="half" idx="10"/>
          </p:nvPr>
        </p:nvSpPr>
        <p:spPr/>
        <p:txBody>
          <a:bodyPr/>
          <a:lstStyle/>
          <a:p>
            <a:fld id="{A78F7CED-35C9-4CFF-BAE7-DFC6B684C884}"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0F22EF2F-6EA9-810F-25B6-8FF0C35071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BEB1A9-1EDD-3FEB-5D2A-DCF79FC44C1B}"/>
              </a:ext>
            </a:extLst>
          </p:cNvPr>
          <p:cNvSpPr>
            <a:spLocks noGrp="1"/>
          </p:cNvSpPr>
          <p:nvPr>
            <p:ph type="sldNum" sz="quarter" idx="12"/>
          </p:nvPr>
        </p:nvSpPr>
        <p:spPr/>
        <p:txBody>
          <a:body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421743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066196-0D17-48D2-DBF9-B1BA47049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92044F-C39E-CC68-1262-D9D51F783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53165B-3C67-9229-E1C2-FBF073701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8F7CED-35C9-4CFF-BAE7-DFC6B684C884}"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CAB9A7A2-7EBB-09F6-27DA-D30E77C0D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D10FFFB2-5F3F-35AD-22F6-376352C39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C89B2-2C34-4200-9251-430F5DE4F659}" type="slidenum">
              <a:rPr lang="zh-CN" altLang="en-US" smtClean="0"/>
              <a:t>‹#›</a:t>
            </a:fld>
            <a:endParaRPr lang="zh-CN" altLang="en-US"/>
          </a:p>
        </p:txBody>
      </p:sp>
    </p:spTree>
    <p:extLst>
      <p:ext uri="{BB962C8B-B14F-4D97-AF65-F5344CB8AC3E}">
        <p14:creationId xmlns:p14="http://schemas.microsoft.com/office/powerpoint/2010/main" val="3319063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zh-CN"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智慧生态保护</a:t>
            </a:r>
            <a:endPar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 name="Footer Placeholder 1"/>
          <p:cNvSpPr>
            <a:spLocks noGrp="1"/>
          </p:cNvSpPr>
          <p:nvPr>
            <p:ph type="ftr" sz="quarter" idx="11"/>
          </p:nvPr>
        </p:nvSpPr>
        <p:spPr/>
        <p:txBody>
          <a:bodyPr/>
          <a:lstStyle/>
          <a:p>
            <a:r>
              <a:rPr lang="en-US"/>
              <a:t>Converting your business from Good to Great.</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88101E2E-8D26-BECE-0557-75F82C410F46}"/>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a:lnSpc>
                <a:spcPct val="200000"/>
              </a:lnSpc>
            </a:pPr>
            <a:r>
              <a:rPr lang="zh-CN" altLang="en-US" sz="1800" dirty="0"/>
              <a:t>生态保护监测专题，通过大数据平台监测了解黄河流域水利、土壤、气象、植物、动物、微生物等数据信息，包括这些数据的历史演变情况，从而找到符合生态规律的保护及修复措施，构建黄河流域生命共同体，如图所示。</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形用户界面&#10;&#10;描述已自动生成">
            <a:extLst>
              <a:ext uri="{FF2B5EF4-FFF2-40B4-BE49-F238E27FC236}">
                <a16:creationId xmlns:a16="http://schemas.microsoft.com/office/drawing/2014/main" id="{093CF62F-DA68-E8E0-D747-9A4039044DFF}"/>
              </a:ext>
            </a:extLst>
          </p:cNvPr>
          <p:cNvPicPr>
            <a:picLocks noGrp="1" noChangeAspect="1"/>
          </p:cNvPicPr>
          <p:nvPr>
            <p:ph sz="half" idx="2"/>
          </p:nvPr>
        </p:nvPicPr>
        <p:blipFill rotWithShape="1">
          <a:blip r:embed="rId2"/>
          <a:srcRect b="8237"/>
          <a:stretch/>
        </p:blipFill>
        <p:spPr>
          <a:xfrm>
            <a:off x="5987738" y="1685767"/>
            <a:ext cx="5628018" cy="3253595"/>
          </a:xfrm>
          <a:prstGeom prst="rect">
            <a:avLst/>
          </a:prstGeom>
        </p:spPr>
      </p:pic>
    </p:spTree>
    <p:extLst>
      <p:ext uri="{BB962C8B-B14F-4D97-AF65-F5344CB8AC3E}">
        <p14:creationId xmlns:p14="http://schemas.microsoft.com/office/powerpoint/2010/main" val="280394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426A6DC-D319-58B2-6709-8B5B4E8AD267}"/>
              </a:ext>
            </a:extLst>
          </p:cNvPr>
          <p:cNvSpPr>
            <a:spLocks noGrp="1"/>
          </p:cNvSpPr>
          <p:nvPr>
            <p:ph type="title"/>
          </p:nvPr>
        </p:nvSpPr>
        <p:spPr/>
        <p:txBody>
          <a:bodyPr/>
          <a:lstStyle/>
          <a:p>
            <a:r>
              <a:rPr lang="zh-CN" altLang="en-US" dirty="0"/>
              <a:t>参考文献</a:t>
            </a:r>
          </a:p>
        </p:txBody>
      </p:sp>
      <p:sp>
        <p:nvSpPr>
          <p:cNvPr id="8" name="内容占位符 7">
            <a:extLst>
              <a:ext uri="{FF2B5EF4-FFF2-40B4-BE49-F238E27FC236}">
                <a16:creationId xmlns:a16="http://schemas.microsoft.com/office/drawing/2014/main" id="{13D61466-A4B4-F6E9-9906-25E1D4EF234D}"/>
              </a:ext>
            </a:extLst>
          </p:cNvPr>
          <p:cNvSpPr>
            <a:spLocks noGrp="1"/>
          </p:cNvSpPr>
          <p:nvPr>
            <p:ph idx="1"/>
          </p:nvPr>
        </p:nvSpPr>
        <p:spPr/>
        <p:txBody>
          <a:bodyPr>
            <a:normAutofit fontScale="85000" lnSpcReduction="10000"/>
          </a:bodyPr>
          <a:lstStyle/>
          <a:p>
            <a:pPr>
              <a:lnSpc>
                <a:spcPct val="170000"/>
              </a:lnSpc>
            </a:pPr>
            <a:r>
              <a:rPr lang="zh-CN" altLang="en-US" sz="1600" dirty="0"/>
              <a:t>［</a:t>
            </a:r>
            <a:r>
              <a:rPr lang="en-US" altLang="zh-CN" sz="1600" dirty="0"/>
              <a:t>1</a:t>
            </a:r>
            <a:r>
              <a:rPr lang="zh-CN" altLang="en-US" sz="1600" dirty="0"/>
              <a:t>］孙中平，申文明，张文国，等．生态环境立体遥感监测大数据顶层设计研究</a:t>
            </a:r>
            <a:r>
              <a:rPr lang="en-US" altLang="zh-CN" sz="1600" dirty="0"/>
              <a:t>J</a:t>
            </a:r>
            <a:r>
              <a:rPr lang="zh-CN" altLang="en-US" sz="1600" dirty="0"/>
              <a:t>］．环境保护，</a:t>
            </a:r>
            <a:r>
              <a:rPr lang="en-US" altLang="zh-CN" sz="1600" dirty="0"/>
              <a:t>2020</a:t>
            </a:r>
            <a:r>
              <a:rPr lang="zh-CN" altLang="en-US" sz="1600" dirty="0"/>
              <a:t>，</a:t>
            </a:r>
            <a:r>
              <a:rPr lang="en-US" altLang="zh-CN" sz="1600" dirty="0"/>
              <a:t>48(</a:t>
            </a:r>
            <a:r>
              <a:rPr lang="zh-CN" altLang="en-US" sz="1600" dirty="0"/>
              <a:t>增刊</a:t>
            </a:r>
            <a:r>
              <a:rPr lang="en-US" altLang="zh-CN" sz="1600" dirty="0"/>
              <a:t>2):56</a:t>
            </a:r>
            <a:r>
              <a:rPr lang="zh-CN" altLang="en-US" sz="1600" dirty="0"/>
              <a:t>－</a:t>
            </a:r>
            <a:r>
              <a:rPr lang="en-US" altLang="zh-CN" sz="1600" dirty="0"/>
              <a:t>60</a:t>
            </a:r>
            <a:r>
              <a:rPr lang="zh-CN" altLang="en-US" sz="1600" dirty="0"/>
              <a:t>．</a:t>
            </a:r>
          </a:p>
          <a:p>
            <a:pPr>
              <a:lnSpc>
                <a:spcPct val="170000"/>
              </a:lnSpc>
            </a:pPr>
            <a:r>
              <a:rPr lang="zh-CN" altLang="en-US" sz="1600" dirty="0"/>
              <a:t>［</a:t>
            </a:r>
            <a:r>
              <a:rPr lang="en-US" altLang="zh-CN" sz="1600" dirty="0"/>
              <a:t>2</a:t>
            </a:r>
            <a:r>
              <a:rPr lang="zh-CN" altLang="en-US" sz="1600" dirty="0"/>
              <a:t>］舒田，熊康宁．喀斯特石漠化大数据平台架构和技术初探［</a:t>
            </a:r>
            <a:r>
              <a:rPr lang="en-US" altLang="zh-CN" sz="1600" dirty="0"/>
              <a:t>J</a:t>
            </a:r>
            <a:r>
              <a:rPr lang="zh-CN" altLang="en-US" sz="1600" dirty="0"/>
              <a:t>］．贵州师范大学学报</a:t>
            </a:r>
            <a:r>
              <a:rPr lang="en-US" altLang="zh-CN" sz="1600" dirty="0"/>
              <a:t>(</a:t>
            </a:r>
            <a:r>
              <a:rPr lang="zh-CN" altLang="en-US" sz="1600" dirty="0"/>
              <a:t>自然科学版</a:t>
            </a:r>
            <a:r>
              <a:rPr lang="en-US" altLang="zh-CN" sz="1600" dirty="0"/>
              <a:t>)</a:t>
            </a:r>
            <a:r>
              <a:rPr lang="zh-CN" altLang="en-US" sz="1600" dirty="0"/>
              <a:t>，</a:t>
            </a:r>
            <a:r>
              <a:rPr lang="en-US" altLang="zh-CN" sz="1600" dirty="0"/>
              <a:t>2020</a:t>
            </a:r>
            <a:r>
              <a:rPr lang="zh-CN" altLang="en-US" sz="1600" dirty="0"/>
              <a:t>，</a:t>
            </a:r>
            <a:r>
              <a:rPr lang="en-US" altLang="zh-CN" sz="1600" dirty="0"/>
              <a:t>38(4):18</a:t>
            </a:r>
            <a:r>
              <a:rPr lang="zh-CN" altLang="en-US" sz="1600" dirty="0"/>
              <a:t>－</a:t>
            </a:r>
            <a:r>
              <a:rPr lang="en-US" altLang="zh-CN" sz="1600" dirty="0"/>
              <a:t>25</a:t>
            </a:r>
            <a:r>
              <a:rPr lang="zh-CN" altLang="en-US" sz="1600" dirty="0"/>
              <a:t>．</a:t>
            </a:r>
          </a:p>
          <a:p>
            <a:pPr>
              <a:lnSpc>
                <a:spcPct val="170000"/>
              </a:lnSpc>
            </a:pPr>
            <a:r>
              <a:rPr lang="zh-CN" altLang="en-US" sz="1600" dirty="0"/>
              <a:t>［</a:t>
            </a:r>
            <a:r>
              <a:rPr lang="en-US" altLang="zh-CN" sz="1600" dirty="0"/>
              <a:t>3</a:t>
            </a:r>
            <a:r>
              <a:rPr lang="zh-CN" altLang="en-US" sz="1600" dirty="0"/>
              <a:t>］熊丽君，袁明珠，吴建强．大数据技术在生态环境领域的应用综述［</a:t>
            </a:r>
            <a:r>
              <a:rPr lang="en-US" altLang="zh-CN" sz="1600" dirty="0"/>
              <a:t>J</a:t>
            </a:r>
            <a:r>
              <a:rPr lang="zh-CN" altLang="en-US" sz="1600" dirty="0"/>
              <a:t>］．生态环境学报，</a:t>
            </a:r>
            <a:r>
              <a:rPr lang="en-US" altLang="zh-CN" sz="1600" dirty="0"/>
              <a:t>2019</a:t>
            </a:r>
            <a:r>
              <a:rPr lang="zh-CN" altLang="en-US" sz="1600" dirty="0"/>
              <a:t>，</a:t>
            </a:r>
            <a:r>
              <a:rPr lang="en-US" altLang="zh-CN" sz="1600" dirty="0"/>
              <a:t>28(12):2454</a:t>
            </a:r>
            <a:r>
              <a:rPr lang="zh-CN" altLang="en-US" sz="1600" dirty="0"/>
              <a:t>－</a:t>
            </a:r>
            <a:r>
              <a:rPr lang="en-US" altLang="zh-CN" sz="1600" dirty="0"/>
              <a:t>2463</a:t>
            </a:r>
            <a:r>
              <a:rPr lang="zh-CN" altLang="en-US" sz="1600" dirty="0"/>
              <a:t>．</a:t>
            </a:r>
          </a:p>
          <a:p>
            <a:pPr>
              <a:lnSpc>
                <a:spcPct val="170000"/>
              </a:lnSpc>
            </a:pPr>
            <a:r>
              <a:rPr lang="zh-CN" altLang="en-US" sz="1600" dirty="0"/>
              <a:t>［</a:t>
            </a:r>
            <a:r>
              <a:rPr lang="en-US" altLang="zh-CN" sz="1600" dirty="0"/>
              <a:t>4</a:t>
            </a:r>
            <a:r>
              <a:rPr lang="zh-CN" altLang="en-US" sz="1600" dirty="0"/>
              <a:t>］</a:t>
            </a:r>
            <a:r>
              <a:rPr lang="en-US" altLang="zh-CN" sz="1600" dirty="0"/>
              <a:t>LIU X</a:t>
            </a:r>
            <a:r>
              <a:rPr lang="zh-CN" altLang="en-US" sz="1600" dirty="0"/>
              <a:t>，</a:t>
            </a:r>
            <a:r>
              <a:rPr lang="en-US" altLang="zh-CN" sz="1600" dirty="0"/>
              <a:t>PAN Y</a:t>
            </a:r>
            <a:r>
              <a:rPr lang="zh-CN" altLang="en-US" sz="1600" dirty="0"/>
              <a:t>，</a:t>
            </a:r>
            <a:r>
              <a:rPr lang="en-US" altLang="zh-CN" sz="1600" dirty="0"/>
              <a:t>LI N</a:t>
            </a:r>
            <a:r>
              <a:rPr lang="zh-CN" altLang="en-US" sz="1600" dirty="0"/>
              <a:t>．</a:t>
            </a:r>
            <a:r>
              <a:rPr lang="en-US" altLang="zh-CN" sz="1600" dirty="0"/>
              <a:t>Big Data Platform of Provincial Key Basin’s Ecological Environment Information</a:t>
            </a:r>
            <a:r>
              <a:rPr lang="zh-CN" altLang="en-US" sz="1600" dirty="0"/>
              <a:t>［</a:t>
            </a:r>
            <a:r>
              <a:rPr lang="en-US" altLang="zh-CN" sz="1600" dirty="0"/>
              <a:t>J</a:t>
            </a:r>
            <a:r>
              <a:rPr lang="zh-CN" altLang="en-US" sz="1600" dirty="0"/>
              <a:t>］．</a:t>
            </a:r>
            <a:r>
              <a:rPr lang="en-US" altLang="zh-CN" sz="1600" dirty="0"/>
              <a:t>IOP Conference </a:t>
            </a:r>
            <a:r>
              <a:rPr lang="en-US" altLang="zh-CN" sz="1600" dirty="0" err="1"/>
              <a:t>Series:Earth</a:t>
            </a:r>
            <a:r>
              <a:rPr lang="en-US" altLang="zh-CN" sz="1600" dirty="0"/>
              <a:t> and Environmental Science</a:t>
            </a:r>
            <a:r>
              <a:rPr lang="zh-CN" altLang="en-US" sz="1600" dirty="0"/>
              <a:t>，</a:t>
            </a:r>
            <a:r>
              <a:rPr lang="en-US" altLang="zh-CN" sz="1600" dirty="0"/>
              <a:t>2019</a:t>
            </a:r>
            <a:r>
              <a:rPr lang="zh-CN" altLang="en-US" sz="1600" dirty="0"/>
              <a:t>，</a:t>
            </a:r>
            <a:r>
              <a:rPr lang="en-US" altLang="zh-CN" sz="1600" dirty="0"/>
              <a:t>295(2):012073</a:t>
            </a:r>
            <a:r>
              <a:rPr lang="zh-CN" altLang="en-US" sz="1600" dirty="0"/>
              <a:t>．</a:t>
            </a:r>
            <a:endParaRPr lang="en-US" altLang="zh-CN" sz="1600" dirty="0"/>
          </a:p>
          <a:p>
            <a:pPr>
              <a:lnSpc>
                <a:spcPct val="170000"/>
              </a:lnSpc>
            </a:pPr>
            <a:r>
              <a:rPr lang="zh-CN" altLang="en-US" sz="1600" dirty="0"/>
              <a:t>［</a:t>
            </a:r>
            <a:r>
              <a:rPr lang="en-US" altLang="zh-CN" sz="1600" dirty="0"/>
              <a:t>5</a:t>
            </a:r>
            <a:r>
              <a:rPr lang="zh-CN" altLang="en-US" sz="1600" dirty="0"/>
              <a:t>］高志鹏，牛琨，刘杰．面向大数据的分析技术［</a:t>
            </a:r>
            <a:r>
              <a:rPr lang="en-US" altLang="zh-CN" sz="1600" dirty="0"/>
              <a:t>J</a:t>
            </a:r>
            <a:r>
              <a:rPr lang="zh-CN" altLang="en-US" sz="1600" dirty="0"/>
              <a:t>］．北京邮电大学学报，</a:t>
            </a:r>
            <a:r>
              <a:rPr lang="en-US" altLang="zh-CN" sz="1600" dirty="0"/>
              <a:t>2015</a:t>
            </a:r>
            <a:r>
              <a:rPr lang="zh-CN" altLang="en-US" sz="1600" dirty="0"/>
              <a:t>，</a:t>
            </a:r>
            <a:r>
              <a:rPr lang="en-US" altLang="zh-CN" sz="1600" dirty="0"/>
              <a:t>38(3):1</a:t>
            </a:r>
            <a:r>
              <a:rPr lang="zh-CN" altLang="en-US" sz="1600" dirty="0"/>
              <a:t>－</a:t>
            </a:r>
            <a:r>
              <a:rPr lang="en-US" altLang="zh-CN" sz="1600" dirty="0"/>
              <a:t>12</a:t>
            </a:r>
            <a:r>
              <a:rPr lang="zh-CN" altLang="en-US" sz="1600" dirty="0"/>
              <a:t>．</a:t>
            </a:r>
          </a:p>
          <a:p>
            <a:pPr>
              <a:lnSpc>
                <a:spcPct val="170000"/>
              </a:lnSpc>
            </a:pPr>
            <a:r>
              <a:rPr lang="zh-CN" altLang="en-US" sz="1600" dirty="0"/>
              <a:t>［</a:t>
            </a:r>
            <a:r>
              <a:rPr lang="en-US" altLang="zh-CN" sz="1600" dirty="0"/>
              <a:t>6</a:t>
            </a:r>
            <a:r>
              <a:rPr lang="zh-CN" altLang="en-US" sz="1600" dirty="0"/>
              <a:t>］李宇杰，李煊鹏，张为公．基于视觉的三维目标检测算法研究综述［</a:t>
            </a:r>
            <a:r>
              <a:rPr lang="en-US" altLang="zh-CN" sz="1600" dirty="0"/>
              <a:t>J</a:t>
            </a:r>
            <a:r>
              <a:rPr lang="zh-CN" altLang="en-US" sz="1600" dirty="0"/>
              <a:t>］．计算机工程与应用，</a:t>
            </a:r>
            <a:r>
              <a:rPr lang="en-US" altLang="zh-CN" sz="1600" dirty="0"/>
              <a:t>2020</a:t>
            </a:r>
            <a:r>
              <a:rPr lang="zh-CN" altLang="en-US" sz="1600" dirty="0"/>
              <a:t>，</a:t>
            </a:r>
            <a:r>
              <a:rPr lang="en-US" altLang="zh-CN" sz="1600" dirty="0"/>
              <a:t>56(1):11</a:t>
            </a:r>
            <a:r>
              <a:rPr lang="zh-CN" altLang="en-US" sz="1600" dirty="0"/>
              <a:t>－</a:t>
            </a:r>
            <a:r>
              <a:rPr lang="en-US" altLang="zh-CN" sz="1600" dirty="0"/>
              <a:t>24</a:t>
            </a:r>
            <a:r>
              <a:rPr lang="zh-CN" altLang="en-US" sz="1600" dirty="0"/>
              <a:t>．</a:t>
            </a:r>
          </a:p>
          <a:p>
            <a:pPr>
              <a:lnSpc>
                <a:spcPct val="170000"/>
              </a:lnSpc>
            </a:pPr>
            <a:r>
              <a:rPr lang="zh-CN" altLang="en-US" sz="1600" dirty="0"/>
              <a:t>［</a:t>
            </a:r>
            <a:r>
              <a:rPr lang="en-US" altLang="zh-CN" sz="1600" dirty="0"/>
              <a:t>7</a:t>
            </a:r>
            <a:r>
              <a:rPr lang="zh-CN" altLang="en-US" sz="1600" dirty="0"/>
              <a:t>］沈琦，陈逸伦，刘枢，等．基于两级网络的三维目标检测算法［</a:t>
            </a:r>
            <a:r>
              <a:rPr lang="en-US" altLang="zh-CN" sz="1600" dirty="0"/>
              <a:t>J</a:t>
            </a:r>
            <a:r>
              <a:rPr lang="zh-CN" altLang="en-US" sz="1600" dirty="0"/>
              <a:t>］．计算机科学，</a:t>
            </a:r>
            <a:r>
              <a:rPr lang="en-US" altLang="zh-CN" sz="1600" dirty="0"/>
              <a:t>2020</a:t>
            </a:r>
            <a:r>
              <a:rPr lang="zh-CN" altLang="en-US" sz="1600" dirty="0"/>
              <a:t>，</a:t>
            </a:r>
            <a:r>
              <a:rPr lang="en-US" altLang="zh-CN" sz="1600" dirty="0"/>
              <a:t>47(10):145</a:t>
            </a:r>
            <a:r>
              <a:rPr lang="zh-CN" altLang="en-US" sz="1600" dirty="0"/>
              <a:t>－</a:t>
            </a:r>
            <a:r>
              <a:rPr lang="en-US" altLang="zh-CN" sz="1600" dirty="0"/>
              <a:t>150</a:t>
            </a:r>
            <a:r>
              <a:rPr lang="zh-CN" altLang="en-US" sz="1600" dirty="0"/>
              <a:t>．</a:t>
            </a:r>
          </a:p>
        </p:txBody>
      </p:sp>
    </p:spTree>
    <p:extLst>
      <p:ext uri="{BB962C8B-B14F-4D97-AF65-F5344CB8AC3E}">
        <p14:creationId xmlns:p14="http://schemas.microsoft.com/office/powerpoint/2010/main" val="364909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内容占位符 4">
            <a:extLst>
              <a:ext uri="{FF2B5EF4-FFF2-40B4-BE49-F238E27FC236}">
                <a16:creationId xmlns:a16="http://schemas.microsoft.com/office/drawing/2014/main" id="{5AD84B06-352A-6DD0-6E16-8FC3744FA4EB}"/>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a:lnSpc>
                <a:spcPct val="200000"/>
              </a:lnSpc>
            </a:pPr>
            <a:r>
              <a:rPr lang="zh-CN" altLang="en-US" sz="1800" dirty="0"/>
              <a:t>黄河流域生态大数据不仅具有一般大数据的基本特征，还具有地理时空性特征。</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内容占位符 7">
            <a:extLst>
              <a:ext uri="{FF2B5EF4-FFF2-40B4-BE49-F238E27FC236}">
                <a16:creationId xmlns:a16="http://schemas.microsoft.com/office/drawing/2014/main" id="{A84B2974-4BAC-C8E7-DEA4-33B07D1A3D46}"/>
              </a:ext>
            </a:extLst>
          </p:cNvPr>
          <p:cNvPicPr>
            <a:picLocks noGrp="1" noChangeAspect="1"/>
          </p:cNvPicPr>
          <p:nvPr>
            <p:ph sz="half" idx="2"/>
          </p:nvPr>
        </p:nvPicPr>
        <p:blipFill rotWithShape="1">
          <a:blip r:embed="rId2"/>
          <a:srcRect r="519" b="9038"/>
          <a:stretch/>
        </p:blipFill>
        <p:spPr bwMode="auto">
          <a:xfrm>
            <a:off x="5987738" y="1511443"/>
            <a:ext cx="5628018" cy="3602244"/>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79277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内容占位符 4">
            <a:extLst>
              <a:ext uri="{FF2B5EF4-FFF2-40B4-BE49-F238E27FC236}">
                <a16:creationId xmlns:a16="http://schemas.microsoft.com/office/drawing/2014/main" id="{E285824D-C099-8E1C-BC43-74072F66CC9D}"/>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a:lnSpc>
                <a:spcPct val="200000"/>
              </a:lnSpc>
            </a:pPr>
            <a:r>
              <a:rPr lang="zh-CN" altLang="en-US" sz="1800" dirty="0"/>
              <a:t>根据相关的文献定义</a:t>
            </a:r>
            <a:r>
              <a:rPr lang="zh-CN" altLang="en-US" sz="1800" baseline="30000" dirty="0"/>
              <a:t>［</a:t>
            </a:r>
            <a:r>
              <a:rPr lang="en-US" altLang="zh-CN" sz="1800" baseline="30000" dirty="0"/>
              <a:t>1</a:t>
            </a:r>
            <a:r>
              <a:rPr lang="zh-CN" altLang="en-US" sz="1800" baseline="30000" dirty="0"/>
              <a:t>－</a:t>
            </a:r>
            <a:r>
              <a:rPr lang="en-US" altLang="zh-CN" sz="1800" baseline="30000" dirty="0"/>
              <a:t>4</a:t>
            </a:r>
            <a:r>
              <a:rPr lang="zh-CN" altLang="en-US" sz="1800" baseline="30000" dirty="0"/>
              <a:t>］</a:t>
            </a:r>
            <a:r>
              <a:rPr lang="zh-CN" altLang="en-US" sz="1800" dirty="0"/>
              <a:t>，并针对黄河流域特点，列出黄河流域生态保护相关的数据类型、采集方式和主要内容。</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内容占位符 6">
            <a:extLst>
              <a:ext uri="{FF2B5EF4-FFF2-40B4-BE49-F238E27FC236}">
                <a16:creationId xmlns:a16="http://schemas.microsoft.com/office/drawing/2014/main" id="{38192FBA-5552-E769-4898-688B5F4E4B7D}"/>
              </a:ext>
            </a:extLst>
          </p:cNvPr>
          <p:cNvPicPr>
            <a:picLocks noGrp="1" noChangeAspect="1"/>
          </p:cNvPicPr>
          <p:nvPr>
            <p:ph sz="half" idx="2"/>
          </p:nvPr>
        </p:nvPicPr>
        <p:blipFill>
          <a:blip r:embed="rId2"/>
          <a:stretch>
            <a:fillRect/>
          </a:stretch>
        </p:blipFill>
        <p:spPr>
          <a:xfrm>
            <a:off x="5987738" y="2095506"/>
            <a:ext cx="5628018" cy="2434117"/>
          </a:xfrm>
          <a:prstGeom prst="rect">
            <a:avLst/>
          </a:prstGeom>
        </p:spPr>
      </p:pic>
    </p:spTree>
    <p:extLst>
      <p:ext uri="{BB962C8B-B14F-4D97-AF65-F5344CB8AC3E}">
        <p14:creationId xmlns:p14="http://schemas.microsoft.com/office/powerpoint/2010/main" val="349009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内容占位符 4">
            <a:extLst>
              <a:ext uri="{FF2B5EF4-FFF2-40B4-BE49-F238E27FC236}">
                <a16:creationId xmlns:a16="http://schemas.microsoft.com/office/drawing/2014/main" id="{7B10828A-BE22-682F-DFCB-C95444E30EED}"/>
              </a:ext>
            </a:extLst>
          </p:cNvPr>
          <p:cNvSpPr>
            <a:spLocks noGrp="1"/>
          </p:cNvSpPr>
          <p:nvPr>
            <p:ph sz="half" idx="1"/>
          </p:nvPr>
        </p:nvSpPr>
        <p:spPr>
          <a:xfrm>
            <a:off x="645066" y="2031101"/>
            <a:ext cx="4282984" cy="3511943"/>
          </a:xfrm>
        </p:spPr>
        <p:txBody>
          <a:bodyPr vert="horz" lIns="91440" tIns="45720" rIns="91440" bIns="45720" rtlCol="0" anchor="ctr">
            <a:normAutofit fontScale="92500" lnSpcReduction="10000"/>
          </a:bodyPr>
          <a:lstStyle/>
          <a:p>
            <a:pPr>
              <a:lnSpc>
                <a:spcPct val="200000"/>
              </a:lnSpc>
            </a:pPr>
            <a:r>
              <a:rPr lang="zh-CN" altLang="en-US" sz="1800" dirty="0"/>
              <a:t>为了响应国家大数据战略，各级环保部门纷纷开始探索和建设生态大数据平台。黄河流域空天地一体化大数据平台架构如图所示。生态环境一体化大数据平台建设</a:t>
            </a:r>
            <a:r>
              <a:rPr lang="en-US" altLang="zh-CN" sz="1800" dirty="0"/>
              <a:t>,</a:t>
            </a:r>
            <a:r>
              <a:rPr lang="zh-CN" altLang="en-US" sz="1800" dirty="0"/>
              <a:t>目的是实现生态环境综合决策科学化、生态环境监管精准化、生态环境公共服务便民化。</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内容占位符 6" descr="日程表&#10;&#10;描述已自动生成">
            <a:extLst>
              <a:ext uri="{FF2B5EF4-FFF2-40B4-BE49-F238E27FC236}">
                <a16:creationId xmlns:a16="http://schemas.microsoft.com/office/drawing/2014/main" id="{8DEB65F1-92AC-0AF9-12A1-DE35F0488D51}"/>
              </a:ext>
            </a:extLst>
          </p:cNvPr>
          <p:cNvPicPr>
            <a:picLocks noGrp="1" noChangeAspect="1"/>
          </p:cNvPicPr>
          <p:nvPr>
            <p:ph sz="half" idx="2"/>
          </p:nvPr>
        </p:nvPicPr>
        <p:blipFill rotWithShape="1">
          <a:blip r:embed="rId2"/>
          <a:srcRect r="15434"/>
          <a:stretch/>
        </p:blipFill>
        <p:spPr>
          <a:xfrm>
            <a:off x="5987738" y="650494"/>
            <a:ext cx="5628018" cy="5324142"/>
          </a:xfrm>
          <a:prstGeom prst="rect">
            <a:avLst/>
          </a:prstGeom>
        </p:spPr>
      </p:pic>
    </p:spTree>
    <p:extLst>
      <p:ext uri="{BB962C8B-B14F-4D97-AF65-F5344CB8AC3E}">
        <p14:creationId xmlns:p14="http://schemas.microsoft.com/office/powerpoint/2010/main" val="376168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内容占位符 4">
            <a:extLst>
              <a:ext uri="{FF2B5EF4-FFF2-40B4-BE49-F238E27FC236}">
                <a16:creationId xmlns:a16="http://schemas.microsoft.com/office/drawing/2014/main" id="{C9DEABF0-1B46-CD19-84E0-B57CB84EEC7C}"/>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a:lnSpc>
                <a:spcPct val="200000"/>
              </a:lnSpc>
            </a:pPr>
            <a:r>
              <a:rPr lang="zh-CN" altLang="en-US" sz="1800" dirty="0"/>
              <a:t>基于大数据处理的常规流程将黄河流域空天地一体化大数据的技术处理流程分为数据采集与预处理、数据存储与安全管理、数据智能分析、数据可视化</a:t>
            </a:r>
            <a:r>
              <a:rPr lang="en-US" altLang="zh-CN" sz="1800" dirty="0"/>
              <a:t>4</a:t>
            </a:r>
            <a:r>
              <a:rPr lang="zh-CN" altLang="en-US" sz="1800" dirty="0"/>
              <a:t>个部分，如图所示。</a:t>
            </a:r>
          </a:p>
          <a:p>
            <a:endParaRPr lang="en-US" altLang="zh-CN" sz="1800" dirty="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内容占位符 7" descr="表格&#10;&#10;描述已自动生成">
            <a:extLst>
              <a:ext uri="{FF2B5EF4-FFF2-40B4-BE49-F238E27FC236}">
                <a16:creationId xmlns:a16="http://schemas.microsoft.com/office/drawing/2014/main" id="{B529E645-15F3-598A-5820-0B34CB1882DD}"/>
              </a:ext>
            </a:extLst>
          </p:cNvPr>
          <p:cNvPicPr>
            <a:picLocks noGrp="1" noChangeAspect="1"/>
          </p:cNvPicPr>
          <p:nvPr>
            <p:ph sz="half" idx="2"/>
          </p:nvPr>
        </p:nvPicPr>
        <p:blipFill rotWithShape="1">
          <a:blip r:embed="rId2"/>
          <a:srcRect l="1" r="106" b="7926"/>
          <a:stretch/>
        </p:blipFill>
        <p:spPr bwMode="auto">
          <a:xfrm>
            <a:off x="5987738" y="1341318"/>
            <a:ext cx="5628018" cy="394249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85978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内容占位符 4">
            <a:extLst>
              <a:ext uri="{FF2B5EF4-FFF2-40B4-BE49-F238E27FC236}">
                <a16:creationId xmlns:a16="http://schemas.microsoft.com/office/drawing/2014/main" id="{8081D089-65BF-B62A-FC69-10ED2485DFB9}"/>
              </a:ext>
            </a:extLst>
          </p:cNvPr>
          <p:cNvSpPr>
            <a:spLocks noGrp="1"/>
          </p:cNvSpPr>
          <p:nvPr>
            <p:ph sz="half" idx="1"/>
          </p:nvPr>
        </p:nvSpPr>
        <p:spPr>
          <a:xfrm>
            <a:off x="645066" y="2031101"/>
            <a:ext cx="4282984" cy="3511943"/>
          </a:xfrm>
        </p:spPr>
        <p:txBody>
          <a:bodyPr vert="horz" lIns="91440" tIns="45720" rIns="91440" bIns="45720" rtlCol="0" anchor="ctr">
            <a:normAutofit fontScale="92500" lnSpcReduction="10000"/>
          </a:bodyPr>
          <a:lstStyle/>
          <a:p>
            <a:pPr>
              <a:lnSpc>
                <a:spcPct val="200000"/>
              </a:lnSpc>
            </a:pPr>
            <a:r>
              <a:rPr lang="zh-CN" altLang="en-US" sz="1800" dirty="0"/>
              <a:t>空域大数据主要通过卫星探测与采集，从卫星的不同用途可以分为遥感卫星、导航卫星、通信卫星。遥感信息的获取通过大量搭载了全色、多光谱、高光谱传感器的遥感卫星来完成。其中，全色图像、多光谱图像、高光谱图像的分辨率见右表。</a:t>
            </a:r>
          </a:p>
        </p:txBody>
      </p:sp>
      <p:sp>
        <p:nvSpPr>
          <p:cNvPr id="24"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内容占位符 6" descr="文本, 信件&#10;&#10;描述已自动生成">
            <a:extLst>
              <a:ext uri="{FF2B5EF4-FFF2-40B4-BE49-F238E27FC236}">
                <a16:creationId xmlns:a16="http://schemas.microsoft.com/office/drawing/2014/main" id="{8DB9CBE7-053A-2E0D-D99E-B1AA205F8D0D}"/>
              </a:ext>
            </a:extLst>
          </p:cNvPr>
          <p:cNvPicPr>
            <a:picLocks noGrp="1" noChangeAspect="1"/>
          </p:cNvPicPr>
          <p:nvPr>
            <p:ph sz="half" idx="2"/>
          </p:nvPr>
        </p:nvPicPr>
        <p:blipFill rotWithShape="1">
          <a:blip r:embed="rId2"/>
          <a:srcRect t="12096" r="416"/>
          <a:stretch/>
        </p:blipFill>
        <p:spPr bwMode="auto">
          <a:xfrm>
            <a:off x="5987738" y="2381080"/>
            <a:ext cx="5628018" cy="186297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99367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2030CA99-095C-EEA6-54EA-EDA5B9DB7FC4}"/>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a:lnSpc>
                <a:spcPct val="200000"/>
              </a:lnSpc>
            </a:pPr>
            <a:r>
              <a:rPr lang="zh-CN" altLang="en-US" sz="1800" dirty="0"/>
              <a:t>多模态数据融合的目标是建立能够处理和关联来自多个模态信息的模型。多源多模数据融合方法见右表。</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内容占位符 7">
            <a:extLst>
              <a:ext uri="{FF2B5EF4-FFF2-40B4-BE49-F238E27FC236}">
                <a16:creationId xmlns:a16="http://schemas.microsoft.com/office/drawing/2014/main" id="{4A968E58-6775-4F1D-C703-4C485DD53B43}"/>
              </a:ext>
            </a:extLst>
          </p:cNvPr>
          <p:cNvPicPr>
            <a:picLocks noGrp="1" noChangeAspect="1"/>
          </p:cNvPicPr>
          <p:nvPr>
            <p:ph sz="half" idx="2"/>
          </p:nvPr>
        </p:nvPicPr>
        <p:blipFill rotWithShape="1">
          <a:blip r:embed="rId2"/>
          <a:srcRect t="12893" r="19577"/>
          <a:stretch/>
        </p:blipFill>
        <p:spPr bwMode="auto">
          <a:xfrm>
            <a:off x="5864087" y="2345636"/>
            <a:ext cx="5489713" cy="26338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637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A36B44FE-99B4-3A0C-50B8-90DF1D6C6961}"/>
              </a:ext>
            </a:extLst>
          </p:cNvPr>
          <p:cNvSpPr>
            <a:spLocks noGrp="1"/>
          </p:cNvSpPr>
          <p:nvPr>
            <p:ph sz="half" idx="1"/>
          </p:nvPr>
        </p:nvSpPr>
        <p:spPr>
          <a:xfrm>
            <a:off x="645066" y="2031101"/>
            <a:ext cx="4282984" cy="3511943"/>
          </a:xfrm>
        </p:spPr>
        <p:txBody>
          <a:bodyPr vert="horz" lIns="91440" tIns="45720" rIns="91440" bIns="45720" rtlCol="0" anchor="ctr">
            <a:normAutofit fontScale="77500" lnSpcReduction="20000"/>
          </a:bodyPr>
          <a:lstStyle/>
          <a:p>
            <a:pPr>
              <a:lnSpc>
                <a:spcPct val="200000"/>
              </a:lnSpc>
            </a:pPr>
            <a:r>
              <a:rPr lang="zh-CN" altLang="en-US" sz="1800" dirty="0"/>
              <a:t>空天地大数据智能计算的关键技术是数据挖掘和预测分析，见右表。数据挖掘技术是大数据分析的核心，基本过程主要有数据准备、数据挖掘、解释评估和知识运用</a:t>
            </a:r>
            <a:r>
              <a:rPr lang="zh-CN" altLang="en-US" sz="1800" baseline="30000" dirty="0"/>
              <a:t>［</a:t>
            </a:r>
            <a:r>
              <a:rPr lang="en-US" altLang="zh-CN" sz="1800" baseline="30000" dirty="0"/>
              <a:t>5</a:t>
            </a:r>
            <a:r>
              <a:rPr lang="zh-CN" altLang="en-US" sz="1800" baseline="30000" dirty="0"/>
              <a:t>］</a:t>
            </a:r>
            <a:r>
              <a:rPr lang="en-US" altLang="zh-CN" sz="1800" dirty="0"/>
              <a:t>;</a:t>
            </a:r>
            <a:r>
              <a:rPr lang="zh-CN" altLang="en-US" sz="1800" dirty="0"/>
              <a:t>预测分析技术是利用统计、建模、数据挖掘工具对现有数据进行更深入的研究，对事态进行一定的预测</a:t>
            </a:r>
            <a:r>
              <a:rPr lang="zh-CN" altLang="en-US" sz="1800" baseline="30000" dirty="0"/>
              <a:t>［</a:t>
            </a:r>
            <a:r>
              <a:rPr lang="en-US" altLang="zh-CN" sz="1800" baseline="30000" dirty="0"/>
              <a:t>5</a:t>
            </a:r>
            <a:r>
              <a:rPr lang="zh-CN" altLang="en-US" sz="1800" baseline="30000" dirty="0"/>
              <a:t>］</a:t>
            </a:r>
            <a:r>
              <a:rPr lang="zh-CN" altLang="en-US" sz="1800" dirty="0"/>
              <a:t>。预测分析是大数据平台的核心应用，而预测分析的效果取决于数据的质量、采用的技术处理手段以及预测分析的平台。</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表格&#10;&#10;描述已自动生成">
            <a:extLst>
              <a:ext uri="{FF2B5EF4-FFF2-40B4-BE49-F238E27FC236}">
                <a16:creationId xmlns:a16="http://schemas.microsoft.com/office/drawing/2014/main" id="{C7424042-972B-F80E-ADAF-B4550F71BCC7}"/>
              </a:ext>
            </a:extLst>
          </p:cNvPr>
          <p:cNvPicPr>
            <a:picLocks noGrp="1" noChangeAspect="1"/>
          </p:cNvPicPr>
          <p:nvPr>
            <p:ph sz="half" idx="2"/>
          </p:nvPr>
        </p:nvPicPr>
        <p:blipFill rotWithShape="1">
          <a:blip r:embed="rId2"/>
          <a:srcRect l="1" t="5389" r="106"/>
          <a:stretch/>
        </p:blipFill>
        <p:spPr bwMode="auto">
          <a:xfrm>
            <a:off x="5987738" y="967176"/>
            <a:ext cx="5628018" cy="469077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37582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2AF6349F-55AC-0F18-F5E5-666E3A2E974B}"/>
              </a:ext>
            </a:extLst>
          </p:cNvPr>
          <p:cNvSpPr txBox="1"/>
          <p:nvPr/>
        </p:nvSpPr>
        <p:spPr>
          <a:xfrm>
            <a:off x="589560" y="226215"/>
            <a:ext cx="4560584" cy="1758033"/>
          </a:xfrm>
          <a:prstGeom prst="rect">
            <a:avLst/>
          </a:prstGeom>
        </p:spPr>
        <p:txBody>
          <a:bodyPr vert="horz" lIns="91440" tIns="45720" rIns="91440" bIns="45720" rtlCol="0" anchor="ctr">
            <a:normAutofit lnSpcReduction="10000"/>
          </a:bodyPr>
          <a:lstStyle/>
          <a:p>
            <a:pPr>
              <a:lnSpc>
                <a:spcPct val="150000"/>
              </a:lnSpc>
              <a:spcBef>
                <a:spcPct val="0"/>
              </a:spcBef>
              <a:spcAft>
                <a:spcPts val="600"/>
              </a:spcAft>
            </a:pPr>
            <a:r>
              <a:rPr lang="zh-CN" altLang="en-US" sz="1100" dirty="0">
                <a:latin typeface="+mn-ea"/>
                <a:cs typeface="+mj-cs"/>
              </a:rPr>
              <a:t>三维图像，甚至多维图像是在二维目标监测的基础上，增加了识别目标的尺寸、深度、姿态等信息［</a:t>
            </a:r>
            <a:r>
              <a:rPr lang="en-US" altLang="zh-CN" sz="1100" dirty="0">
                <a:latin typeface="+mn-ea"/>
                <a:cs typeface="+mj-cs"/>
              </a:rPr>
              <a:t>6</a:t>
            </a:r>
            <a:r>
              <a:rPr lang="zh-CN" altLang="en-US" sz="1100" dirty="0">
                <a:latin typeface="+mn-ea"/>
                <a:cs typeface="+mj-cs"/>
              </a:rPr>
              <a:t>］，比二维图像更有意义，例如通过预估实际位置，自动驾驶的车辆和机器人可以准确地预估和规划自己的行为、路径，这比二维空间的位置更准确。按照输入数据的不同类型可以将三维目标监测数据分为单目图像数据、多视图图像以及点云数据。根据传感器的不同，三维目标监测也分为视觉、激光点云和多模态融合三类［</a:t>
            </a:r>
            <a:r>
              <a:rPr lang="en-US" altLang="zh-CN" sz="1100" dirty="0">
                <a:latin typeface="+mn-ea"/>
                <a:cs typeface="+mj-cs"/>
              </a:rPr>
              <a:t>7</a:t>
            </a:r>
            <a:r>
              <a:rPr lang="zh-CN" altLang="en-US" sz="1100" dirty="0">
                <a:latin typeface="+mn-ea"/>
                <a:cs typeface="+mj-cs"/>
              </a:rPr>
              <a:t>］。</a:t>
            </a:r>
          </a:p>
        </p:txBody>
      </p:sp>
      <p:grpSp>
        <p:nvGrpSpPr>
          <p:cNvPr id="2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A839E026-5BBD-6C04-5971-FB08FBB0E90E}"/>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r>
              <a:rPr lang="zh-CN" altLang="en-US" sz="2000" dirty="0"/>
              <a:t>单目图像主要用来实现图像平面的分类与定位，基于单目图像的三维目标监测的实现主要利用三维模型匹配、深度估计网络等算法去回归目标的三维几何信息［</a:t>
            </a:r>
            <a:r>
              <a:rPr lang="en-US" altLang="zh-CN" sz="2000" dirty="0"/>
              <a:t>6</a:t>
            </a:r>
            <a:r>
              <a:rPr lang="zh-CN" altLang="en-US" sz="2000" dirty="0"/>
              <a:t>］。激光点云数据相比视觉数据具有准确的深度信息，三维空间特征明显，其缺点是数据稀疏时提供的有效空间特征不足［</a:t>
            </a:r>
            <a:r>
              <a:rPr lang="en-US" altLang="zh-CN" sz="2000" dirty="0"/>
              <a:t>6</a:t>
            </a:r>
            <a:r>
              <a:rPr lang="zh-CN" altLang="en-US" sz="2000" dirty="0"/>
              <a:t>］，不能准确监测目标位置。目前针对激光点云的三维目标监测算法为三维空间体素特征法、三维点云投影法，其中三维点云投影法的实现思路是利用坐标维度回归算法，如图所示。</a:t>
            </a:r>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示&#10;&#10;描述已自动生成">
            <a:extLst>
              <a:ext uri="{FF2B5EF4-FFF2-40B4-BE49-F238E27FC236}">
                <a16:creationId xmlns:a16="http://schemas.microsoft.com/office/drawing/2014/main" id="{83499B6A-2B1E-7008-43A2-190ABC5AC08D}"/>
              </a:ext>
            </a:extLst>
          </p:cNvPr>
          <p:cNvPicPr>
            <a:picLocks noGrp="1" noChangeAspect="1"/>
          </p:cNvPicPr>
          <p:nvPr>
            <p:ph sz="half" idx="2"/>
          </p:nvPr>
        </p:nvPicPr>
        <p:blipFill rotWithShape="1">
          <a:blip r:embed="rId2"/>
          <a:srcRect l="23276" r="24887" b="1"/>
          <a:stretch/>
        </p:blipFill>
        <p:spPr bwMode="auto">
          <a:xfrm>
            <a:off x="6962315" y="1296308"/>
            <a:ext cx="4090551" cy="396530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37406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916</Words>
  <Application>Microsoft Office PowerPoint</Application>
  <PresentationFormat>宽屏</PresentationFormat>
  <Paragraphs>21</Paragraphs>
  <Slides>11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智慧生态保护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智慧生态保护</dc:title>
  <dc:creator>e7972</dc:creator>
  <cp:lastModifiedBy>e7972</cp:lastModifiedBy>
  <cp:revision>2</cp:revision>
  <dcterms:created xsi:type="dcterms:W3CDTF">2024-04-17T05:15:34Z</dcterms:created>
  <dcterms:modified xsi:type="dcterms:W3CDTF">2024-04-17T05:45:59Z</dcterms:modified>
</cp:coreProperties>
</file>