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3.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4.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5.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6.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7.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8.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9.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10.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11.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12.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13.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14.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15.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16.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17.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18.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notesSlides/notesSlide19.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notesSlides/notesSlide20.xml" ContentType="application/vnd.openxmlformats-officedocument.presentationml.notesSlide+xml"/>
  <Override PartName="/ppt/tags/tag104.xml" ContentType="application/vnd.openxmlformats-officedocument.presentationml.tags+xml"/>
  <Override PartName="/ppt/tags/tag105.xml" ContentType="application/vnd.openxmlformats-officedocument.presentationml.tags+xml"/>
  <Override PartName="/ppt/notesSlides/notesSlide21.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22.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notesSlides/notesSlide23.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notesSlides/notesSlide24.xml" ContentType="application/vnd.openxmlformats-officedocument.presentationml.notesSlide+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notesSlides/notesSlide25.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notesSlides/notesSlide26.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notesSlides/notesSlide27.xml" ContentType="application/vnd.openxmlformats-officedocument.presentationml.notesSlide+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notesSlides/notesSlide28.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notesSlides/notesSlide29.xml" ContentType="application/vnd.openxmlformats-officedocument.presentationml.notesSlide+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notesSlides/notesSlide30.xml" ContentType="application/vnd.openxmlformats-officedocument.presentationml.notesSlide+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notesSlides/notesSlide31.xml" ContentType="application/vnd.openxmlformats-officedocument.presentationml.notesSlide+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notesSlides/notesSlide32.xml" ContentType="application/vnd.openxmlformats-officedocument.presentationml.notesSlide+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notesSlides/notesSlide33.xml" ContentType="application/vnd.openxmlformats-officedocument.presentationml.notesSlide+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notesSlides/notesSlide34.xml" ContentType="application/vnd.openxmlformats-officedocument.presentationml.notesSlide+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notesSlides/notesSlide35.xml" ContentType="application/vnd.openxmlformats-officedocument.presentationml.notesSlide+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notesSlides/notesSlide36.xml" ContentType="application/vnd.openxmlformats-officedocument.presentationml.notesSlide+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notesSlides/notesSlide37.xml" ContentType="application/vnd.openxmlformats-officedocument.presentationml.notesSlide+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notesSlides/notesSlide38.xml" ContentType="application/vnd.openxmlformats-officedocument.presentationml.notesSlide+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notesSlides/notesSlide39.xml" ContentType="application/vnd.openxmlformats-officedocument.presentationml.notesSlide+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notesSlides/notesSlide40.xml" ContentType="application/vnd.openxmlformats-officedocument.presentationml.notesSlide+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notesSlides/notesSlide41.xml" ContentType="application/vnd.openxmlformats-officedocument.presentationml.notesSlide+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notesSlides/notesSlide42.xml" ContentType="application/vnd.openxmlformats-officedocument.presentationml.notesSlide+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notesSlides/notesSlide43.xml" ContentType="application/vnd.openxmlformats-officedocument.presentationml.notesSlide+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notesSlides/notesSlide44.xml" ContentType="application/vnd.openxmlformats-officedocument.presentationml.notesSlide+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notesSlides/notesSlide45.xml" ContentType="application/vnd.openxmlformats-officedocument.presentationml.notesSlide+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notesSlides/notesSlide46.xml" ContentType="application/vnd.openxmlformats-officedocument.presentationml.notesSlide+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notesSlides/notesSlide47.xml" ContentType="application/vnd.openxmlformats-officedocument.presentationml.notesSlide+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notesSlides/notesSlide48.xml" ContentType="application/vnd.openxmlformats-officedocument.presentationml.notesSlide+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notesSlides/notesSlide49.xml" ContentType="application/vnd.openxmlformats-officedocument.presentationml.notesSlide+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notesSlides/notesSlide50.xml" ContentType="application/vnd.openxmlformats-officedocument.presentationml.notesSlide+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notesSlides/notesSlide51.xml" ContentType="application/vnd.openxmlformats-officedocument.presentationml.notesSlide+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notesSlides/notesSlide52.xml" ContentType="application/vnd.openxmlformats-officedocument.presentationml.notesSlide+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6"/>
  </p:notesMasterIdLst>
  <p:sldIdLst>
    <p:sldId id="257" r:id="rId2"/>
    <p:sldId id="258" r:id="rId3"/>
    <p:sldId id="259" r:id="rId4"/>
    <p:sldId id="299" r:id="rId5"/>
    <p:sldId id="260" r:id="rId6"/>
    <p:sldId id="261" r:id="rId7"/>
    <p:sldId id="262" r:id="rId8"/>
    <p:sldId id="263" r:id="rId9"/>
    <p:sldId id="304" r:id="rId10"/>
    <p:sldId id="305" r:id="rId11"/>
    <p:sldId id="308" r:id="rId12"/>
    <p:sldId id="268" r:id="rId13"/>
    <p:sldId id="269" r:id="rId14"/>
    <p:sldId id="270" r:id="rId15"/>
    <p:sldId id="312" r:id="rId16"/>
    <p:sldId id="315" r:id="rId17"/>
    <p:sldId id="317" r:id="rId18"/>
    <p:sldId id="320" r:id="rId19"/>
    <p:sldId id="322" r:id="rId20"/>
    <p:sldId id="321" r:id="rId21"/>
    <p:sldId id="276" r:id="rId22"/>
    <p:sldId id="323" r:id="rId23"/>
    <p:sldId id="332" r:id="rId24"/>
    <p:sldId id="336" r:id="rId25"/>
    <p:sldId id="340" r:id="rId26"/>
    <p:sldId id="337" r:id="rId27"/>
    <p:sldId id="338" r:id="rId28"/>
    <p:sldId id="339" r:id="rId29"/>
    <p:sldId id="350" r:id="rId30"/>
    <p:sldId id="341" r:id="rId31"/>
    <p:sldId id="346" r:id="rId32"/>
    <p:sldId id="347" r:id="rId33"/>
    <p:sldId id="348" r:id="rId34"/>
    <p:sldId id="349" r:id="rId35"/>
    <p:sldId id="351" r:id="rId36"/>
    <p:sldId id="352" r:id="rId37"/>
    <p:sldId id="353" r:id="rId38"/>
    <p:sldId id="356" r:id="rId39"/>
    <p:sldId id="358" r:id="rId40"/>
    <p:sldId id="357" r:id="rId41"/>
    <p:sldId id="359" r:id="rId42"/>
    <p:sldId id="360" r:id="rId43"/>
    <p:sldId id="361" r:id="rId44"/>
    <p:sldId id="363" r:id="rId45"/>
    <p:sldId id="279" r:id="rId46"/>
    <p:sldId id="362" r:id="rId47"/>
    <p:sldId id="364" r:id="rId48"/>
    <p:sldId id="280" r:id="rId49"/>
    <p:sldId id="365" r:id="rId50"/>
    <p:sldId id="366" r:id="rId51"/>
    <p:sldId id="290" r:id="rId52"/>
    <p:sldId id="367" r:id="rId53"/>
    <p:sldId id="295" r:id="rId54"/>
    <p:sldId id="296" r:id="rId55"/>
  </p:sldIdLst>
  <p:sldSz cx="12192000" cy="6858000"/>
  <p:notesSz cx="6858000" cy="9144000"/>
  <p:custDataLst>
    <p:tags r:id="rId5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0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showGuides="1">
      <p:cViewPr varScale="1">
        <p:scale>
          <a:sx n="83" d="100"/>
          <a:sy n="83" d="100"/>
        </p:scale>
        <p:origin x="101" y="48"/>
      </p:cViewPr>
      <p:guideLst>
        <p:guide orient="horz" pos="2160"/>
        <p:guide pos="3802"/>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gs" Target="tags/tag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2024/5/21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DC291C-82D9-4583-9FAC-F273C5E38982}" type="slidenum">
              <a:rPr lang="zh-CN" altLang="en-US" smtClean="0"/>
              <a:t>10</a:t>
            </a:fld>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30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31</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32</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33</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34</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35</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36</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37</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38</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39</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40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41</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42</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43</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44</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47</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48</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49</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50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51</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52</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53</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54</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DC291C-82D9-4583-9FAC-F273C5E38982}" type="slidenum">
              <a:rPr lang="zh-CN" altLang="en-US" smtClean="0"/>
              <a:t>8</a:t>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DC291C-82D9-4583-9FAC-F273C5E38982}" type="slidenum">
              <a:rPr lang="zh-CN" altLang="en-US" smtClean="0"/>
              <a:t>9</a:t>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10B3FDE-1EE9-4146-9100-DD70808159FF}" type="datetimeFigureOut">
              <a:rPr lang="zh-CN" altLang="en-US" smtClean="0"/>
              <a:t>2024/5/21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3389A8-2DAD-4CBF-A330-A26E0EF45F8A}"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10B3FDE-1EE9-4146-9100-DD70808159FF}" type="datetimeFigureOut">
              <a:rPr lang="zh-CN" altLang="en-US" smtClean="0"/>
              <a:t>2024/5/21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3389A8-2DAD-4CBF-A330-A26E0EF45F8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610B3FDE-1EE9-4146-9100-DD70808159FF}" type="datetimeFigureOut">
              <a:rPr lang="zh-CN" altLang="en-US" smtClean="0"/>
              <a:t>2024/5/21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3389A8-2DAD-4CBF-A330-A26E0EF45F8A}"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2_Custom Layout">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10B3FDE-1EE9-4146-9100-DD70808159FF}" type="datetimeFigureOut">
              <a:rPr lang="zh-CN" altLang="en-US" smtClean="0"/>
              <a:t>2024/5/21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3389A8-2DAD-4CBF-A330-A26E0EF45F8A}"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10B3FDE-1EE9-4146-9100-DD70808159FF}" type="datetimeFigureOut">
              <a:rPr lang="zh-CN" altLang="en-US" smtClean="0"/>
              <a:t>2024/5/21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3389A8-2DAD-4CBF-A330-A26E0EF45F8A}"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610B3FDE-1EE9-4146-9100-DD70808159FF}" type="datetimeFigureOut">
              <a:rPr lang="zh-CN" altLang="en-US" smtClean="0"/>
              <a:t>2024/5/21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3389A8-2DAD-4CBF-A330-A26E0EF45F8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610B3FDE-1EE9-4146-9100-DD70808159FF}" type="datetimeFigureOut">
              <a:rPr lang="zh-CN" altLang="en-US" smtClean="0"/>
              <a:t>2024/5/21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23389A8-2DAD-4CBF-A330-A26E0EF45F8A}"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10B3FDE-1EE9-4146-9100-DD70808159FF}" type="datetimeFigureOut">
              <a:rPr lang="zh-CN" altLang="en-US" smtClean="0"/>
              <a:t>2024/5/21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23389A8-2DAD-4CBF-A330-A26E0EF45F8A}"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6198BC-FC00-4A48-9670-D4162D75E6B9}" type="datetimeFigureOut">
              <a:rPr lang="zh-CN" altLang="en-US" smtClean="0"/>
              <a:t>2024/5/21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2094186-13C1-4BF4-9994-87F626B0926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10B3FDE-1EE9-4146-9100-DD70808159FF}" type="datetimeFigureOut">
              <a:rPr lang="zh-CN" altLang="en-US" smtClean="0"/>
              <a:t>2024/5/21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3389A8-2DAD-4CBF-A330-A26E0EF45F8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10B3FDE-1EE9-4146-9100-DD70808159FF}" type="datetimeFigureOut">
              <a:rPr lang="zh-CN" altLang="en-US" smtClean="0"/>
              <a:t>2024/5/21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3389A8-2DAD-4CBF-A330-A26E0EF45F8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610B3FDE-1EE9-4146-9100-DD70808159FF}" type="datetimeFigureOut">
              <a:rPr lang="zh-CN" altLang="en-US" smtClean="0"/>
              <a:t>2024/5/21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523389A8-2DAD-4CBF-A330-A26E0EF45F8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anose="05020102010507070707"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anose="05020102010507070707"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anose="05020102010507070707"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anose="05020102010507070707"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anose="05020102010507070707"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notesSlide" Target="../notesSlides/notesSlide1.xml"/><Relationship Id="rId5" Type="http://schemas.openxmlformats.org/officeDocument/2006/relationships/slideLayout" Target="../slideLayouts/slideLayout12.xml"/><Relationship Id="rId4" Type="http://schemas.openxmlformats.org/officeDocument/2006/relationships/tags" Target="../tags/tag5.xml"/></Relationships>
</file>

<file path=ppt/slides/_rels/slide10.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5" Type="http://schemas.openxmlformats.org/officeDocument/2006/relationships/notesSlide" Target="../notesSlides/notesSlide10.xml"/><Relationship Id="rId4"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tags" Target="../tags/tag55.xml"/><Relationship Id="rId7" Type="http://schemas.openxmlformats.org/officeDocument/2006/relationships/notesSlide" Target="../notesSlides/notesSlide11.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slideLayout" Target="../slideLayouts/slideLayout7.xml"/><Relationship Id="rId5" Type="http://schemas.openxmlformats.org/officeDocument/2006/relationships/tags" Target="../tags/tag57.xml"/><Relationship Id="rId4" Type="http://schemas.openxmlformats.org/officeDocument/2006/relationships/tags" Target="../tags/tag56.xml"/></Relationships>
</file>

<file path=ppt/slides/_rels/slide12.xml.rels><?xml version="1.0" encoding="UTF-8" standalone="yes"?>
<Relationships xmlns="http://schemas.openxmlformats.org/package/2006/relationships"><Relationship Id="rId8" Type="http://schemas.openxmlformats.org/officeDocument/2006/relationships/tags" Target="../tags/tag65.xml"/><Relationship Id="rId3" Type="http://schemas.openxmlformats.org/officeDocument/2006/relationships/tags" Target="../tags/tag60.xml"/><Relationship Id="rId7" Type="http://schemas.openxmlformats.org/officeDocument/2006/relationships/tags" Target="../tags/tag64.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image" Target="../media/image2.jpeg"/><Relationship Id="rId5" Type="http://schemas.openxmlformats.org/officeDocument/2006/relationships/tags" Target="../tags/tag62.xml"/><Relationship Id="rId10" Type="http://schemas.openxmlformats.org/officeDocument/2006/relationships/notesSlide" Target="../notesSlides/notesSlide12.xml"/><Relationship Id="rId4" Type="http://schemas.openxmlformats.org/officeDocument/2006/relationships/tags" Target="../tags/tag61.xml"/><Relationship Id="rId9"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tags" Target="../tags/tag68.xml"/><Relationship Id="rId7" Type="http://schemas.openxmlformats.org/officeDocument/2006/relationships/image" Target="../media/image3.png"/><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notesSlide" Target="../notesSlides/notesSlide13.xml"/><Relationship Id="rId5" Type="http://schemas.openxmlformats.org/officeDocument/2006/relationships/slideLayout" Target="../slideLayouts/slideLayout13.xml"/><Relationship Id="rId4" Type="http://schemas.openxmlformats.org/officeDocument/2006/relationships/tags" Target="../tags/tag69.xml"/></Relationships>
</file>

<file path=ppt/slides/_rels/slide14.xml.rels><?xml version="1.0" encoding="UTF-8" standalone="yes"?>
<Relationships xmlns="http://schemas.openxmlformats.org/package/2006/relationships"><Relationship Id="rId3" Type="http://schemas.openxmlformats.org/officeDocument/2006/relationships/tags" Target="../tags/tag72.xml"/><Relationship Id="rId7" Type="http://schemas.openxmlformats.org/officeDocument/2006/relationships/notesSlide" Target="../notesSlides/notesSlide14.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slideLayout" Target="../slideLayouts/slideLayout13.xml"/><Relationship Id="rId5" Type="http://schemas.openxmlformats.org/officeDocument/2006/relationships/tags" Target="../tags/tag74.xml"/><Relationship Id="rId4" Type="http://schemas.openxmlformats.org/officeDocument/2006/relationships/tags" Target="../tags/tag73.xml"/></Relationships>
</file>

<file path=ppt/slides/_rels/slide15.xml.rels><?xml version="1.0" encoding="UTF-8" standalone="yes"?>
<Relationships xmlns="http://schemas.openxmlformats.org/package/2006/relationships"><Relationship Id="rId3" Type="http://schemas.openxmlformats.org/officeDocument/2006/relationships/tags" Target="../tags/tag77.xml"/><Relationship Id="rId7" Type="http://schemas.openxmlformats.org/officeDocument/2006/relationships/notesSlide" Target="../notesSlides/notesSlide15.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slideLayout" Target="../slideLayouts/slideLayout13.xml"/><Relationship Id="rId5" Type="http://schemas.openxmlformats.org/officeDocument/2006/relationships/tags" Target="../tags/tag79.xml"/><Relationship Id="rId4" Type="http://schemas.openxmlformats.org/officeDocument/2006/relationships/tags" Target="../tags/tag78.xml"/></Relationships>
</file>

<file path=ppt/slides/_rels/slide16.xml.rels><?xml version="1.0" encoding="UTF-8" standalone="yes"?>
<Relationships xmlns="http://schemas.openxmlformats.org/package/2006/relationships"><Relationship Id="rId3" Type="http://schemas.openxmlformats.org/officeDocument/2006/relationships/tags" Target="../tags/tag82.xml"/><Relationship Id="rId7" Type="http://schemas.openxmlformats.org/officeDocument/2006/relationships/notesSlide" Target="../notesSlides/notesSlide16.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slideLayout" Target="../slideLayouts/slideLayout13.xml"/><Relationship Id="rId5" Type="http://schemas.openxmlformats.org/officeDocument/2006/relationships/tags" Target="../tags/tag84.xml"/><Relationship Id="rId4" Type="http://schemas.openxmlformats.org/officeDocument/2006/relationships/tags" Target="../tags/tag83.xml"/></Relationships>
</file>

<file path=ppt/slides/_rels/slide17.xml.rels><?xml version="1.0" encoding="UTF-8" standalone="yes"?>
<Relationships xmlns="http://schemas.openxmlformats.org/package/2006/relationships"><Relationship Id="rId3" Type="http://schemas.openxmlformats.org/officeDocument/2006/relationships/tags" Target="../tags/tag87.xml"/><Relationship Id="rId7" Type="http://schemas.openxmlformats.org/officeDocument/2006/relationships/notesSlide" Target="../notesSlides/notesSlide17.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slideLayout" Target="../slideLayouts/slideLayout13.xml"/><Relationship Id="rId5" Type="http://schemas.openxmlformats.org/officeDocument/2006/relationships/tags" Target="../tags/tag89.xml"/><Relationship Id="rId4" Type="http://schemas.openxmlformats.org/officeDocument/2006/relationships/tags" Target="../tags/tag88.xml"/></Relationships>
</file>

<file path=ppt/slides/_rels/slide18.xml.rels><?xml version="1.0" encoding="UTF-8" standalone="yes"?>
<Relationships xmlns="http://schemas.openxmlformats.org/package/2006/relationships"><Relationship Id="rId3" Type="http://schemas.openxmlformats.org/officeDocument/2006/relationships/tags" Target="../tags/tag92.xml"/><Relationship Id="rId7" Type="http://schemas.openxmlformats.org/officeDocument/2006/relationships/notesSlide" Target="../notesSlides/notesSlide18.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slideLayout" Target="../slideLayouts/slideLayout13.xml"/><Relationship Id="rId5" Type="http://schemas.openxmlformats.org/officeDocument/2006/relationships/tags" Target="../tags/tag94.xml"/><Relationship Id="rId4" Type="http://schemas.openxmlformats.org/officeDocument/2006/relationships/tags" Target="../tags/tag93.xml"/></Relationships>
</file>

<file path=ppt/slides/_rels/slide19.xml.rels><?xml version="1.0" encoding="UTF-8" standalone="yes"?>
<Relationships xmlns="http://schemas.openxmlformats.org/package/2006/relationships"><Relationship Id="rId3" Type="http://schemas.openxmlformats.org/officeDocument/2006/relationships/tags" Target="../tags/tag97.xml"/><Relationship Id="rId7" Type="http://schemas.openxmlformats.org/officeDocument/2006/relationships/image" Target="../media/image4.png"/><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notesSlide" Target="../notesSlides/notesSlide19.xml"/><Relationship Id="rId5" Type="http://schemas.openxmlformats.org/officeDocument/2006/relationships/slideLayout" Target="../slideLayouts/slideLayout13.xml"/><Relationship Id="rId4" Type="http://schemas.openxmlformats.org/officeDocument/2006/relationships/tags" Target="../tags/tag98.xml"/></Relationships>
</file>

<file path=ppt/slides/_rels/slide2.xml.rels><?xml version="1.0" encoding="UTF-8" standalone="yes"?>
<Relationships xmlns="http://schemas.openxmlformats.org/package/2006/relationships"><Relationship Id="rId8" Type="http://schemas.openxmlformats.org/officeDocument/2006/relationships/tags" Target="../tags/tag13.xml"/><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notesSlide" Target="../notesSlides/notesSlide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slideLayout" Target="../slideLayouts/slideLayout7.xml"/><Relationship Id="rId5" Type="http://schemas.openxmlformats.org/officeDocument/2006/relationships/tags" Target="../tags/tag10.xml"/><Relationship Id="rId10" Type="http://schemas.openxmlformats.org/officeDocument/2006/relationships/tags" Target="../tags/tag15.xml"/><Relationship Id="rId4" Type="http://schemas.openxmlformats.org/officeDocument/2006/relationships/tags" Target="../tags/tag9.xml"/><Relationship Id="rId9" Type="http://schemas.openxmlformats.org/officeDocument/2006/relationships/tags" Target="../tags/tag14.xml"/></Relationships>
</file>

<file path=ppt/slides/_rels/slide20.xml.rels><?xml version="1.0" encoding="UTF-8" standalone="yes"?>
<Relationships xmlns="http://schemas.openxmlformats.org/package/2006/relationships"><Relationship Id="rId3" Type="http://schemas.openxmlformats.org/officeDocument/2006/relationships/tags" Target="../tags/tag101.xml"/><Relationship Id="rId7" Type="http://schemas.openxmlformats.org/officeDocument/2006/relationships/notesSlide" Target="../notesSlides/notesSlide20.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slideLayout" Target="../slideLayouts/slideLayout13.xml"/><Relationship Id="rId5" Type="http://schemas.openxmlformats.org/officeDocument/2006/relationships/tags" Target="../tags/tag103.xml"/><Relationship Id="rId4" Type="http://schemas.openxmlformats.org/officeDocument/2006/relationships/tags" Target="../tags/tag10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05.xml"/><Relationship Id="rId1" Type="http://schemas.openxmlformats.org/officeDocument/2006/relationships/tags" Target="../tags/tag104.xml"/><Relationship Id="rId5" Type="http://schemas.openxmlformats.org/officeDocument/2006/relationships/image" Target="../media/image5.emf"/><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8" Type="http://schemas.openxmlformats.org/officeDocument/2006/relationships/notesSlide" Target="../notesSlides/notesSlide22.xml"/><Relationship Id="rId3" Type="http://schemas.openxmlformats.org/officeDocument/2006/relationships/tags" Target="../tags/tag108.xml"/><Relationship Id="rId7" Type="http://schemas.openxmlformats.org/officeDocument/2006/relationships/slideLayout" Target="../slideLayouts/slideLayout7.xml"/><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s>
</file>

<file path=ppt/slides/_rels/slide23.xml.rels><?xml version="1.0" encoding="UTF-8" standalone="yes"?>
<Relationships xmlns="http://schemas.openxmlformats.org/package/2006/relationships"><Relationship Id="rId3" Type="http://schemas.openxmlformats.org/officeDocument/2006/relationships/tags" Target="../tags/tag114.xml"/><Relationship Id="rId7" Type="http://schemas.openxmlformats.org/officeDocument/2006/relationships/notesSlide" Target="../notesSlides/notesSlide23.xml"/><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slideLayout" Target="../slideLayouts/slideLayout13.xml"/><Relationship Id="rId5" Type="http://schemas.openxmlformats.org/officeDocument/2006/relationships/tags" Target="../tags/tag116.xml"/><Relationship Id="rId4" Type="http://schemas.openxmlformats.org/officeDocument/2006/relationships/tags" Target="../tags/tag115.xml"/></Relationships>
</file>

<file path=ppt/slides/_rels/slide24.xml.rels><?xml version="1.0" encoding="UTF-8" standalone="yes"?>
<Relationships xmlns="http://schemas.openxmlformats.org/package/2006/relationships"><Relationship Id="rId3" Type="http://schemas.openxmlformats.org/officeDocument/2006/relationships/tags" Target="../tags/tag119.xml"/><Relationship Id="rId7" Type="http://schemas.openxmlformats.org/officeDocument/2006/relationships/notesSlide" Target="../notesSlides/notesSlide24.xml"/><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slideLayout" Target="../slideLayouts/slideLayout13.xml"/><Relationship Id="rId5" Type="http://schemas.openxmlformats.org/officeDocument/2006/relationships/tags" Target="../tags/tag121.xml"/><Relationship Id="rId4" Type="http://schemas.openxmlformats.org/officeDocument/2006/relationships/tags" Target="../tags/tag120.xml"/></Relationships>
</file>

<file path=ppt/slides/_rels/slide25.xml.rels><?xml version="1.0" encoding="UTF-8" standalone="yes"?>
<Relationships xmlns="http://schemas.openxmlformats.org/package/2006/relationships"><Relationship Id="rId3" Type="http://schemas.openxmlformats.org/officeDocument/2006/relationships/tags" Target="../tags/tag124.xml"/><Relationship Id="rId7" Type="http://schemas.openxmlformats.org/officeDocument/2006/relationships/notesSlide" Target="../notesSlides/notesSlide25.xml"/><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slideLayout" Target="../slideLayouts/slideLayout13.xml"/><Relationship Id="rId5" Type="http://schemas.openxmlformats.org/officeDocument/2006/relationships/tags" Target="../tags/tag126.xml"/><Relationship Id="rId4" Type="http://schemas.openxmlformats.org/officeDocument/2006/relationships/tags" Target="../tags/tag125.xml"/></Relationships>
</file>

<file path=ppt/slides/_rels/slide26.xml.rels><?xml version="1.0" encoding="UTF-8" standalone="yes"?>
<Relationships xmlns="http://schemas.openxmlformats.org/package/2006/relationships"><Relationship Id="rId3" Type="http://schemas.openxmlformats.org/officeDocument/2006/relationships/tags" Target="../tags/tag129.xml"/><Relationship Id="rId7" Type="http://schemas.openxmlformats.org/officeDocument/2006/relationships/notesSlide" Target="../notesSlides/notesSlide26.xml"/><Relationship Id="rId2" Type="http://schemas.openxmlformats.org/officeDocument/2006/relationships/tags" Target="../tags/tag128.xml"/><Relationship Id="rId1" Type="http://schemas.openxmlformats.org/officeDocument/2006/relationships/tags" Target="../tags/tag127.xml"/><Relationship Id="rId6" Type="http://schemas.openxmlformats.org/officeDocument/2006/relationships/slideLayout" Target="../slideLayouts/slideLayout13.xml"/><Relationship Id="rId5" Type="http://schemas.openxmlformats.org/officeDocument/2006/relationships/tags" Target="../tags/tag131.xml"/><Relationship Id="rId4" Type="http://schemas.openxmlformats.org/officeDocument/2006/relationships/tags" Target="../tags/tag130.xml"/></Relationships>
</file>

<file path=ppt/slides/_rels/slide27.xml.rels><?xml version="1.0" encoding="UTF-8" standalone="yes"?>
<Relationships xmlns="http://schemas.openxmlformats.org/package/2006/relationships"><Relationship Id="rId3" Type="http://schemas.openxmlformats.org/officeDocument/2006/relationships/tags" Target="../tags/tag134.xml"/><Relationship Id="rId7" Type="http://schemas.openxmlformats.org/officeDocument/2006/relationships/notesSlide" Target="../notesSlides/notesSlide27.xml"/><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slideLayout" Target="../slideLayouts/slideLayout13.xml"/><Relationship Id="rId5" Type="http://schemas.openxmlformats.org/officeDocument/2006/relationships/tags" Target="../tags/tag136.xml"/><Relationship Id="rId4" Type="http://schemas.openxmlformats.org/officeDocument/2006/relationships/tags" Target="../tags/tag135.xml"/></Relationships>
</file>

<file path=ppt/slides/_rels/slide28.xml.rels><?xml version="1.0" encoding="UTF-8" standalone="yes"?>
<Relationships xmlns="http://schemas.openxmlformats.org/package/2006/relationships"><Relationship Id="rId3" Type="http://schemas.openxmlformats.org/officeDocument/2006/relationships/tags" Target="../tags/tag139.xml"/><Relationship Id="rId7" Type="http://schemas.openxmlformats.org/officeDocument/2006/relationships/notesSlide" Target="../notesSlides/notesSlide28.xml"/><Relationship Id="rId2" Type="http://schemas.openxmlformats.org/officeDocument/2006/relationships/tags" Target="../tags/tag138.xml"/><Relationship Id="rId1" Type="http://schemas.openxmlformats.org/officeDocument/2006/relationships/tags" Target="../tags/tag137.xml"/><Relationship Id="rId6" Type="http://schemas.openxmlformats.org/officeDocument/2006/relationships/slideLayout" Target="../slideLayouts/slideLayout13.xml"/><Relationship Id="rId5" Type="http://schemas.openxmlformats.org/officeDocument/2006/relationships/tags" Target="../tags/tag141.xml"/><Relationship Id="rId4" Type="http://schemas.openxmlformats.org/officeDocument/2006/relationships/tags" Target="../tags/tag140.xml"/></Relationships>
</file>

<file path=ppt/slides/_rels/slide29.xml.rels><?xml version="1.0" encoding="UTF-8" standalone="yes"?>
<Relationships xmlns="http://schemas.openxmlformats.org/package/2006/relationships"><Relationship Id="rId3" Type="http://schemas.openxmlformats.org/officeDocument/2006/relationships/tags" Target="../tags/tag144.xml"/><Relationship Id="rId7" Type="http://schemas.openxmlformats.org/officeDocument/2006/relationships/image" Target="../media/image6.jpeg"/><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slideLayout" Target="../slideLayouts/slideLayout6.xml"/><Relationship Id="rId5" Type="http://schemas.openxmlformats.org/officeDocument/2006/relationships/tags" Target="../tags/tag146.xml"/><Relationship Id="rId4" Type="http://schemas.openxmlformats.org/officeDocument/2006/relationships/tags" Target="../tags/tag145.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3" Type="http://schemas.openxmlformats.org/officeDocument/2006/relationships/tags" Target="../tags/tag18.xml"/><Relationship Id="rId7" Type="http://schemas.openxmlformats.org/officeDocument/2006/relationships/slideLayout" Target="../slideLayouts/slideLayout7.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9" Type="http://schemas.openxmlformats.org/officeDocument/2006/relationships/image" Target="../media/image1.jpeg"/></Relationships>
</file>

<file path=ppt/slides/_rels/slide30.xml.rels><?xml version="1.0" encoding="UTF-8" standalone="yes"?>
<Relationships xmlns="http://schemas.openxmlformats.org/package/2006/relationships"><Relationship Id="rId3" Type="http://schemas.openxmlformats.org/officeDocument/2006/relationships/tags" Target="../tags/tag149.xml"/><Relationship Id="rId7" Type="http://schemas.openxmlformats.org/officeDocument/2006/relationships/notesSlide" Target="../notesSlides/notesSlide29.xml"/><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slideLayout" Target="../slideLayouts/slideLayout13.xml"/><Relationship Id="rId5" Type="http://schemas.openxmlformats.org/officeDocument/2006/relationships/tags" Target="../tags/tag151.xml"/><Relationship Id="rId4" Type="http://schemas.openxmlformats.org/officeDocument/2006/relationships/tags" Target="../tags/tag150.xml"/></Relationships>
</file>

<file path=ppt/slides/_rels/slide31.xml.rels><?xml version="1.0" encoding="UTF-8" standalone="yes"?>
<Relationships xmlns="http://schemas.openxmlformats.org/package/2006/relationships"><Relationship Id="rId3" Type="http://schemas.openxmlformats.org/officeDocument/2006/relationships/tags" Target="../tags/tag154.xml"/><Relationship Id="rId7" Type="http://schemas.openxmlformats.org/officeDocument/2006/relationships/notesSlide" Target="../notesSlides/notesSlide30.xml"/><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slideLayout" Target="../slideLayouts/slideLayout13.xml"/><Relationship Id="rId5" Type="http://schemas.openxmlformats.org/officeDocument/2006/relationships/tags" Target="../tags/tag156.xml"/><Relationship Id="rId4" Type="http://schemas.openxmlformats.org/officeDocument/2006/relationships/tags" Target="../tags/tag155.xml"/></Relationships>
</file>

<file path=ppt/slides/_rels/slide32.xml.rels><?xml version="1.0" encoding="UTF-8" standalone="yes"?>
<Relationships xmlns="http://schemas.openxmlformats.org/package/2006/relationships"><Relationship Id="rId3" Type="http://schemas.openxmlformats.org/officeDocument/2006/relationships/tags" Target="../tags/tag159.xml"/><Relationship Id="rId7" Type="http://schemas.openxmlformats.org/officeDocument/2006/relationships/notesSlide" Target="../notesSlides/notesSlide31.xml"/><Relationship Id="rId2" Type="http://schemas.openxmlformats.org/officeDocument/2006/relationships/tags" Target="../tags/tag158.xml"/><Relationship Id="rId1" Type="http://schemas.openxmlformats.org/officeDocument/2006/relationships/tags" Target="../tags/tag157.xml"/><Relationship Id="rId6" Type="http://schemas.openxmlformats.org/officeDocument/2006/relationships/slideLayout" Target="../slideLayouts/slideLayout13.xml"/><Relationship Id="rId5" Type="http://schemas.openxmlformats.org/officeDocument/2006/relationships/tags" Target="../tags/tag161.xml"/><Relationship Id="rId4" Type="http://schemas.openxmlformats.org/officeDocument/2006/relationships/tags" Target="../tags/tag160.xml"/></Relationships>
</file>

<file path=ppt/slides/_rels/slide33.xml.rels><?xml version="1.0" encoding="UTF-8" standalone="yes"?>
<Relationships xmlns="http://schemas.openxmlformats.org/package/2006/relationships"><Relationship Id="rId3" Type="http://schemas.openxmlformats.org/officeDocument/2006/relationships/tags" Target="../tags/tag164.xml"/><Relationship Id="rId7" Type="http://schemas.openxmlformats.org/officeDocument/2006/relationships/notesSlide" Target="../notesSlides/notesSlide32.xml"/><Relationship Id="rId2" Type="http://schemas.openxmlformats.org/officeDocument/2006/relationships/tags" Target="../tags/tag163.xml"/><Relationship Id="rId1" Type="http://schemas.openxmlformats.org/officeDocument/2006/relationships/tags" Target="../tags/tag162.xml"/><Relationship Id="rId6" Type="http://schemas.openxmlformats.org/officeDocument/2006/relationships/slideLayout" Target="../slideLayouts/slideLayout13.xml"/><Relationship Id="rId5" Type="http://schemas.openxmlformats.org/officeDocument/2006/relationships/tags" Target="../tags/tag166.xml"/><Relationship Id="rId4" Type="http://schemas.openxmlformats.org/officeDocument/2006/relationships/tags" Target="../tags/tag165.xml"/></Relationships>
</file>

<file path=ppt/slides/_rels/slide34.xml.rels><?xml version="1.0" encoding="UTF-8" standalone="yes"?>
<Relationships xmlns="http://schemas.openxmlformats.org/package/2006/relationships"><Relationship Id="rId3" Type="http://schemas.openxmlformats.org/officeDocument/2006/relationships/tags" Target="../tags/tag169.xml"/><Relationship Id="rId7" Type="http://schemas.openxmlformats.org/officeDocument/2006/relationships/notesSlide" Target="../notesSlides/notesSlide33.xml"/><Relationship Id="rId2" Type="http://schemas.openxmlformats.org/officeDocument/2006/relationships/tags" Target="../tags/tag168.xml"/><Relationship Id="rId1" Type="http://schemas.openxmlformats.org/officeDocument/2006/relationships/tags" Target="../tags/tag167.xml"/><Relationship Id="rId6" Type="http://schemas.openxmlformats.org/officeDocument/2006/relationships/slideLayout" Target="../slideLayouts/slideLayout13.xml"/><Relationship Id="rId5" Type="http://schemas.openxmlformats.org/officeDocument/2006/relationships/tags" Target="../tags/tag171.xml"/><Relationship Id="rId4" Type="http://schemas.openxmlformats.org/officeDocument/2006/relationships/tags" Target="../tags/tag170.xml"/></Relationships>
</file>

<file path=ppt/slides/_rels/slide35.xml.rels><?xml version="1.0" encoding="UTF-8" standalone="yes"?>
<Relationships xmlns="http://schemas.openxmlformats.org/package/2006/relationships"><Relationship Id="rId8" Type="http://schemas.openxmlformats.org/officeDocument/2006/relationships/notesSlide" Target="../notesSlides/notesSlide34.xml"/><Relationship Id="rId3" Type="http://schemas.openxmlformats.org/officeDocument/2006/relationships/tags" Target="../tags/tag174.xml"/><Relationship Id="rId7" Type="http://schemas.openxmlformats.org/officeDocument/2006/relationships/slideLayout" Target="../slideLayouts/slideLayout7.xml"/><Relationship Id="rId2" Type="http://schemas.openxmlformats.org/officeDocument/2006/relationships/tags" Target="../tags/tag173.xml"/><Relationship Id="rId1" Type="http://schemas.openxmlformats.org/officeDocument/2006/relationships/tags" Target="../tags/tag172.xml"/><Relationship Id="rId6" Type="http://schemas.openxmlformats.org/officeDocument/2006/relationships/tags" Target="../tags/tag177.xml"/><Relationship Id="rId5" Type="http://schemas.openxmlformats.org/officeDocument/2006/relationships/tags" Target="../tags/tag176.xml"/><Relationship Id="rId4" Type="http://schemas.openxmlformats.org/officeDocument/2006/relationships/tags" Target="../tags/tag175.xml"/></Relationships>
</file>

<file path=ppt/slides/_rels/slide36.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80.xml"/><Relationship Id="rId7" Type="http://schemas.openxmlformats.org/officeDocument/2006/relationships/notesSlide" Target="../notesSlides/notesSlide35.xml"/><Relationship Id="rId2" Type="http://schemas.openxmlformats.org/officeDocument/2006/relationships/tags" Target="../tags/tag179.xml"/><Relationship Id="rId1" Type="http://schemas.openxmlformats.org/officeDocument/2006/relationships/tags" Target="../tags/tag178.xml"/><Relationship Id="rId6" Type="http://schemas.openxmlformats.org/officeDocument/2006/relationships/slideLayout" Target="../slideLayouts/slideLayout13.xml"/><Relationship Id="rId5" Type="http://schemas.openxmlformats.org/officeDocument/2006/relationships/tags" Target="../tags/tag182.xml"/><Relationship Id="rId4" Type="http://schemas.openxmlformats.org/officeDocument/2006/relationships/tags" Target="../tags/tag181.xml"/></Relationships>
</file>

<file path=ppt/slides/_rels/slide37.xml.rels><?xml version="1.0" encoding="UTF-8" standalone="yes"?>
<Relationships xmlns="http://schemas.openxmlformats.org/package/2006/relationships"><Relationship Id="rId3" Type="http://schemas.openxmlformats.org/officeDocument/2006/relationships/tags" Target="../tags/tag185.xml"/><Relationship Id="rId7" Type="http://schemas.openxmlformats.org/officeDocument/2006/relationships/notesSlide" Target="../notesSlides/notesSlide36.xml"/><Relationship Id="rId2" Type="http://schemas.openxmlformats.org/officeDocument/2006/relationships/tags" Target="../tags/tag184.xml"/><Relationship Id="rId1" Type="http://schemas.openxmlformats.org/officeDocument/2006/relationships/tags" Target="../tags/tag183.xml"/><Relationship Id="rId6" Type="http://schemas.openxmlformats.org/officeDocument/2006/relationships/slideLayout" Target="../slideLayouts/slideLayout13.xml"/><Relationship Id="rId5" Type="http://schemas.openxmlformats.org/officeDocument/2006/relationships/tags" Target="../tags/tag187.xml"/><Relationship Id="rId4" Type="http://schemas.openxmlformats.org/officeDocument/2006/relationships/tags" Target="../tags/tag186.xml"/></Relationships>
</file>

<file path=ppt/slides/_rels/slide38.xml.rels><?xml version="1.0" encoding="UTF-8" standalone="yes"?>
<Relationships xmlns="http://schemas.openxmlformats.org/package/2006/relationships"><Relationship Id="rId3" Type="http://schemas.openxmlformats.org/officeDocument/2006/relationships/tags" Target="../tags/tag190.xml"/><Relationship Id="rId7" Type="http://schemas.openxmlformats.org/officeDocument/2006/relationships/notesSlide" Target="../notesSlides/notesSlide37.xml"/><Relationship Id="rId2" Type="http://schemas.openxmlformats.org/officeDocument/2006/relationships/tags" Target="../tags/tag189.xml"/><Relationship Id="rId1" Type="http://schemas.openxmlformats.org/officeDocument/2006/relationships/tags" Target="../tags/tag188.xml"/><Relationship Id="rId6" Type="http://schemas.openxmlformats.org/officeDocument/2006/relationships/slideLayout" Target="../slideLayouts/slideLayout13.xml"/><Relationship Id="rId5" Type="http://schemas.openxmlformats.org/officeDocument/2006/relationships/tags" Target="../tags/tag192.xml"/><Relationship Id="rId4" Type="http://schemas.openxmlformats.org/officeDocument/2006/relationships/tags" Target="../tags/tag191.xml"/></Relationships>
</file>

<file path=ppt/slides/_rels/slide39.xml.rels><?xml version="1.0" encoding="UTF-8" standalone="yes"?>
<Relationships xmlns="http://schemas.openxmlformats.org/package/2006/relationships"><Relationship Id="rId3" Type="http://schemas.openxmlformats.org/officeDocument/2006/relationships/tags" Target="../tags/tag195.xml"/><Relationship Id="rId7" Type="http://schemas.openxmlformats.org/officeDocument/2006/relationships/notesSlide" Target="../notesSlides/notesSlide38.xml"/><Relationship Id="rId2" Type="http://schemas.openxmlformats.org/officeDocument/2006/relationships/tags" Target="../tags/tag194.xml"/><Relationship Id="rId1" Type="http://schemas.openxmlformats.org/officeDocument/2006/relationships/tags" Target="../tags/tag193.xml"/><Relationship Id="rId6" Type="http://schemas.openxmlformats.org/officeDocument/2006/relationships/slideLayout" Target="../slideLayouts/slideLayout13.xml"/><Relationship Id="rId5" Type="http://schemas.openxmlformats.org/officeDocument/2006/relationships/tags" Target="../tags/tag197.xml"/><Relationship Id="rId4" Type="http://schemas.openxmlformats.org/officeDocument/2006/relationships/tags" Target="../tags/tag196.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3" Type="http://schemas.openxmlformats.org/officeDocument/2006/relationships/tags" Target="../tags/tag24.xml"/><Relationship Id="rId7" Type="http://schemas.openxmlformats.org/officeDocument/2006/relationships/slideLayout" Target="../slideLayouts/slideLayout7.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s/_rels/slide40.xml.rels><?xml version="1.0" encoding="UTF-8" standalone="yes"?>
<Relationships xmlns="http://schemas.openxmlformats.org/package/2006/relationships"><Relationship Id="rId3" Type="http://schemas.openxmlformats.org/officeDocument/2006/relationships/tags" Target="../tags/tag200.xml"/><Relationship Id="rId7" Type="http://schemas.openxmlformats.org/officeDocument/2006/relationships/notesSlide" Target="../notesSlides/notesSlide39.xml"/><Relationship Id="rId2" Type="http://schemas.openxmlformats.org/officeDocument/2006/relationships/tags" Target="../tags/tag199.xml"/><Relationship Id="rId1" Type="http://schemas.openxmlformats.org/officeDocument/2006/relationships/tags" Target="../tags/tag198.xml"/><Relationship Id="rId6" Type="http://schemas.openxmlformats.org/officeDocument/2006/relationships/slideLayout" Target="../slideLayouts/slideLayout13.xml"/><Relationship Id="rId5" Type="http://schemas.openxmlformats.org/officeDocument/2006/relationships/tags" Target="../tags/tag202.xml"/><Relationship Id="rId4" Type="http://schemas.openxmlformats.org/officeDocument/2006/relationships/tags" Target="../tags/tag201.xml"/></Relationships>
</file>

<file path=ppt/slides/_rels/slide4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05.xml"/><Relationship Id="rId7" Type="http://schemas.openxmlformats.org/officeDocument/2006/relationships/image" Target="../media/image2.jpeg"/><Relationship Id="rId2" Type="http://schemas.openxmlformats.org/officeDocument/2006/relationships/tags" Target="../tags/tag204.xml"/><Relationship Id="rId1" Type="http://schemas.openxmlformats.org/officeDocument/2006/relationships/tags" Target="../tags/tag203.xml"/><Relationship Id="rId6" Type="http://schemas.openxmlformats.org/officeDocument/2006/relationships/notesSlide" Target="../notesSlides/notesSlide40.xml"/><Relationship Id="rId5" Type="http://schemas.openxmlformats.org/officeDocument/2006/relationships/slideLayout" Target="../slideLayouts/slideLayout13.xml"/><Relationship Id="rId4" Type="http://schemas.openxmlformats.org/officeDocument/2006/relationships/tags" Target="../tags/tag206.xml"/></Relationships>
</file>

<file path=ppt/slides/_rels/slide42.xml.rels><?xml version="1.0" encoding="UTF-8" standalone="yes"?>
<Relationships xmlns="http://schemas.openxmlformats.org/package/2006/relationships"><Relationship Id="rId8" Type="http://schemas.openxmlformats.org/officeDocument/2006/relationships/notesSlide" Target="../notesSlides/notesSlide41.xml"/><Relationship Id="rId3" Type="http://schemas.openxmlformats.org/officeDocument/2006/relationships/tags" Target="../tags/tag209.xml"/><Relationship Id="rId7" Type="http://schemas.openxmlformats.org/officeDocument/2006/relationships/slideLayout" Target="../slideLayouts/slideLayout7.xml"/><Relationship Id="rId2" Type="http://schemas.openxmlformats.org/officeDocument/2006/relationships/tags" Target="../tags/tag208.xml"/><Relationship Id="rId1" Type="http://schemas.openxmlformats.org/officeDocument/2006/relationships/tags" Target="../tags/tag207.xml"/><Relationship Id="rId6" Type="http://schemas.openxmlformats.org/officeDocument/2006/relationships/tags" Target="../tags/tag212.xml"/><Relationship Id="rId5" Type="http://schemas.openxmlformats.org/officeDocument/2006/relationships/tags" Target="../tags/tag211.xml"/><Relationship Id="rId4" Type="http://schemas.openxmlformats.org/officeDocument/2006/relationships/tags" Target="../tags/tag210.xml"/></Relationships>
</file>

<file path=ppt/slides/_rels/slide43.xml.rels><?xml version="1.0" encoding="UTF-8" standalone="yes"?>
<Relationships xmlns="http://schemas.openxmlformats.org/package/2006/relationships"><Relationship Id="rId8" Type="http://schemas.openxmlformats.org/officeDocument/2006/relationships/notesSlide" Target="../notesSlides/notesSlide42.xml"/><Relationship Id="rId3" Type="http://schemas.openxmlformats.org/officeDocument/2006/relationships/tags" Target="../tags/tag215.xml"/><Relationship Id="rId7" Type="http://schemas.openxmlformats.org/officeDocument/2006/relationships/slideLayout" Target="../slideLayouts/slideLayout7.xml"/><Relationship Id="rId2" Type="http://schemas.openxmlformats.org/officeDocument/2006/relationships/tags" Target="../tags/tag214.xml"/><Relationship Id="rId1" Type="http://schemas.openxmlformats.org/officeDocument/2006/relationships/tags" Target="../tags/tag213.xml"/><Relationship Id="rId6" Type="http://schemas.openxmlformats.org/officeDocument/2006/relationships/tags" Target="../tags/tag218.xml"/><Relationship Id="rId5" Type="http://schemas.openxmlformats.org/officeDocument/2006/relationships/tags" Target="../tags/tag217.xml"/><Relationship Id="rId4" Type="http://schemas.openxmlformats.org/officeDocument/2006/relationships/tags" Target="../tags/tag216.xml"/></Relationships>
</file>

<file path=ppt/slides/_rels/slide44.xml.rels><?xml version="1.0" encoding="UTF-8" standalone="yes"?>
<Relationships xmlns="http://schemas.openxmlformats.org/package/2006/relationships"><Relationship Id="rId8" Type="http://schemas.openxmlformats.org/officeDocument/2006/relationships/notesSlide" Target="../notesSlides/notesSlide43.xml"/><Relationship Id="rId3" Type="http://schemas.openxmlformats.org/officeDocument/2006/relationships/tags" Target="../tags/tag221.xml"/><Relationship Id="rId7" Type="http://schemas.openxmlformats.org/officeDocument/2006/relationships/slideLayout" Target="../slideLayouts/slideLayout7.xml"/><Relationship Id="rId2" Type="http://schemas.openxmlformats.org/officeDocument/2006/relationships/tags" Target="../tags/tag220.xml"/><Relationship Id="rId1" Type="http://schemas.openxmlformats.org/officeDocument/2006/relationships/tags" Target="../tags/tag219.xml"/><Relationship Id="rId6" Type="http://schemas.openxmlformats.org/officeDocument/2006/relationships/tags" Target="../tags/tag224.xml"/><Relationship Id="rId5" Type="http://schemas.openxmlformats.org/officeDocument/2006/relationships/tags" Target="../tags/tag223.xml"/><Relationship Id="rId4" Type="http://schemas.openxmlformats.org/officeDocument/2006/relationships/tags" Target="../tags/tag222.xml"/></Relationships>
</file>

<file path=ppt/slides/_rels/slide45.xml.rels><?xml version="1.0" encoding="UTF-8" standalone="yes"?>
<Relationships xmlns="http://schemas.openxmlformats.org/package/2006/relationships"><Relationship Id="rId3" Type="http://schemas.openxmlformats.org/officeDocument/2006/relationships/tags" Target="../tags/tag227.xml"/><Relationship Id="rId7" Type="http://schemas.openxmlformats.org/officeDocument/2006/relationships/notesSlide" Target="../notesSlides/notesSlide44.xml"/><Relationship Id="rId2" Type="http://schemas.openxmlformats.org/officeDocument/2006/relationships/tags" Target="../tags/tag226.xml"/><Relationship Id="rId1" Type="http://schemas.openxmlformats.org/officeDocument/2006/relationships/tags" Target="../tags/tag225.xml"/><Relationship Id="rId6" Type="http://schemas.openxmlformats.org/officeDocument/2006/relationships/slideLayout" Target="../slideLayouts/slideLayout6.xml"/><Relationship Id="rId5" Type="http://schemas.openxmlformats.org/officeDocument/2006/relationships/tags" Target="../tags/tag229.xml"/><Relationship Id="rId4" Type="http://schemas.openxmlformats.org/officeDocument/2006/relationships/tags" Target="../tags/tag228.xml"/></Relationships>
</file>

<file path=ppt/slides/_rels/slide46.xml.rels><?xml version="1.0" encoding="UTF-8" standalone="yes"?>
<Relationships xmlns="http://schemas.openxmlformats.org/package/2006/relationships"><Relationship Id="rId3" Type="http://schemas.openxmlformats.org/officeDocument/2006/relationships/tags" Target="../tags/tag232.xml"/><Relationship Id="rId7" Type="http://schemas.openxmlformats.org/officeDocument/2006/relationships/notesSlide" Target="../notesSlides/notesSlide45.xml"/><Relationship Id="rId2" Type="http://schemas.openxmlformats.org/officeDocument/2006/relationships/tags" Target="../tags/tag231.xml"/><Relationship Id="rId1" Type="http://schemas.openxmlformats.org/officeDocument/2006/relationships/tags" Target="../tags/tag230.xml"/><Relationship Id="rId6" Type="http://schemas.openxmlformats.org/officeDocument/2006/relationships/slideLayout" Target="../slideLayouts/slideLayout6.xml"/><Relationship Id="rId5" Type="http://schemas.openxmlformats.org/officeDocument/2006/relationships/tags" Target="../tags/tag234.xml"/><Relationship Id="rId4" Type="http://schemas.openxmlformats.org/officeDocument/2006/relationships/tags" Target="../tags/tag233.xml"/></Relationships>
</file>

<file path=ppt/slides/_rels/slide47.xml.rels><?xml version="1.0" encoding="UTF-8" standalone="yes"?>
<Relationships xmlns="http://schemas.openxmlformats.org/package/2006/relationships"><Relationship Id="rId8" Type="http://schemas.openxmlformats.org/officeDocument/2006/relationships/notesSlide" Target="../notesSlides/notesSlide46.xml"/><Relationship Id="rId3" Type="http://schemas.openxmlformats.org/officeDocument/2006/relationships/tags" Target="../tags/tag237.xml"/><Relationship Id="rId7" Type="http://schemas.openxmlformats.org/officeDocument/2006/relationships/slideLayout" Target="../slideLayouts/slideLayout7.xml"/><Relationship Id="rId2" Type="http://schemas.openxmlformats.org/officeDocument/2006/relationships/tags" Target="../tags/tag236.xml"/><Relationship Id="rId1" Type="http://schemas.openxmlformats.org/officeDocument/2006/relationships/tags" Target="../tags/tag235.xml"/><Relationship Id="rId6" Type="http://schemas.openxmlformats.org/officeDocument/2006/relationships/tags" Target="../tags/tag240.xml"/><Relationship Id="rId5" Type="http://schemas.openxmlformats.org/officeDocument/2006/relationships/tags" Target="../tags/tag239.xml"/><Relationship Id="rId4" Type="http://schemas.openxmlformats.org/officeDocument/2006/relationships/tags" Target="../tags/tag238.xml"/></Relationships>
</file>

<file path=ppt/slides/_rels/slide48.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243.xml"/><Relationship Id="rId7" Type="http://schemas.openxmlformats.org/officeDocument/2006/relationships/tags" Target="../tags/tag247.xml"/><Relationship Id="rId2" Type="http://schemas.openxmlformats.org/officeDocument/2006/relationships/tags" Target="../tags/tag242.xml"/><Relationship Id="rId1" Type="http://schemas.openxmlformats.org/officeDocument/2006/relationships/tags" Target="../tags/tag241.xml"/><Relationship Id="rId6" Type="http://schemas.openxmlformats.org/officeDocument/2006/relationships/tags" Target="../tags/tag246.xml"/><Relationship Id="rId5" Type="http://schemas.openxmlformats.org/officeDocument/2006/relationships/tags" Target="../tags/tag245.xml"/><Relationship Id="rId4" Type="http://schemas.openxmlformats.org/officeDocument/2006/relationships/tags" Target="../tags/tag244.xml"/><Relationship Id="rId9"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8" Type="http://schemas.openxmlformats.org/officeDocument/2006/relationships/tags" Target="../tags/tag255.xml"/><Relationship Id="rId13" Type="http://schemas.openxmlformats.org/officeDocument/2006/relationships/slideLayout" Target="../slideLayouts/slideLayout6.xml"/><Relationship Id="rId3" Type="http://schemas.openxmlformats.org/officeDocument/2006/relationships/tags" Target="../tags/tag250.xml"/><Relationship Id="rId7" Type="http://schemas.openxmlformats.org/officeDocument/2006/relationships/tags" Target="../tags/tag254.xml"/><Relationship Id="rId12" Type="http://schemas.openxmlformats.org/officeDocument/2006/relationships/tags" Target="../tags/tag259.xml"/><Relationship Id="rId2" Type="http://schemas.openxmlformats.org/officeDocument/2006/relationships/tags" Target="../tags/tag249.xml"/><Relationship Id="rId1" Type="http://schemas.openxmlformats.org/officeDocument/2006/relationships/tags" Target="../tags/tag248.xml"/><Relationship Id="rId6" Type="http://schemas.openxmlformats.org/officeDocument/2006/relationships/tags" Target="../tags/tag253.xml"/><Relationship Id="rId11" Type="http://schemas.openxmlformats.org/officeDocument/2006/relationships/tags" Target="../tags/tag258.xml"/><Relationship Id="rId5" Type="http://schemas.openxmlformats.org/officeDocument/2006/relationships/tags" Target="../tags/tag252.xml"/><Relationship Id="rId10" Type="http://schemas.openxmlformats.org/officeDocument/2006/relationships/tags" Target="../tags/tag257.xml"/><Relationship Id="rId4" Type="http://schemas.openxmlformats.org/officeDocument/2006/relationships/tags" Target="../tags/tag251.xml"/><Relationship Id="rId9" Type="http://schemas.openxmlformats.org/officeDocument/2006/relationships/tags" Target="../tags/tag256.xml"/><Relationship Id="rId14"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3" Type="http://schemas.openxmlformats.org/officeDocument/2006/relationships/tags" Target="../tags/tag30.xml"/><Relationship Id="rId7" Type="http://schemas.openxmlformats.org/officeDocument/2006/relationships/notesSlide" Target="../notesSlides/notesSlide5.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slideLayout" Target="../slideLayouts/slideLayout7.xml"/><Relationship Id="rId5" Type="http://schemas.openxmlformats.org/officeDocument/2006/relationships/tags" Target="../tags/tag32.xml"/><Relationship Id="rId4" Type="http://schemas.openxmlformats.org/officeDocument/2006/relationships/tags" Target="../tags/tag31.xml"/></Relationships>
</file>

<file path=ppt/slides/_rels/slide50.xml.rels><?xml version="1.0" encoding="UTF-8" standalone="yes"?>
<Relationships xmlns="http://schemas.openxmlformats.org/package/2006/relationships"><Relationship Id="rId8" Type="http://schemas.openxmlformats.org/officeDocument/2006/relationships/tags" Target="../tags/tag267.xml"/><Relationship Id="rId13" Type="http://schemas.openxmlformats.org/officeDocument/2006/relationships/slideLayout" Target="../slideLayouts/slideLayout6.xml"/><Relationship Id="rId3" Type="http://schemas.openxmlformats.org/officeDocument/2006/relationships/tags" Target="../tags/tag262.xml"/><Relationship Id="rId7" Type="http://schemas.openxmlformats.org/officeDocument/2006/relationships/tags" Target="../tags/tag266.xml"/><Relationship Id="rId12" Type="http://schemas.openxmlformats.org/officeDocument/2006/relationships/tags" Target="../tags/tag271.xml"/><Relationship Id="rId2" Type="http://schemas.openxmlformats.org/officeDocument/2006/relationships/tags" Target="../tags/tag261.xml"/><Relationship Id="rId1" Type="http://schemas.openxmlformats.org/officeDocument/2006/relationships/tags" Target="../tags/tag260.xml"/><Relationship Id="rId6" Type="http://schemas.openxmlformats.org/officeDocument/2006/relationships/tags" Target="../tags/tag265.xml"/><Relationship Id="rId11" Type="http://schemas.openxmlformats.org/officeDocument/2006/relationships/tags" Target="../tags/tag270.xml"/><Relationship Id="rId5" Type="http://schemas.openxmlformats.org/officeDocument/2006/relationships/tags" Target="../tags/tag264.xml"/><Relationship Id="rId10" Type="http://schemas.openxmlformats.org/officeDocument/2006/relationships/tags" Target="../tags/tag269.xml"/><Relationship Id="rId4" Type="http://schemas.openxmlformats.org/officeDocument/2006/relationships/tags" Target="../tags/tag263.xml"/><Relationship Id="rId9" Type="http://schemas.openxmlformats.org/officeDocument/2006/relationships/tags" Target="../tags/tag268.xml"/><Relationship Id="rId14"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3" Type="http://schemas.openxmlformats.org/officeDocument/2006/relationships/tags" Target="../tags/tag274.xml"/><Relationship Id="rId7" Type="http://schemas.openxmlformats.org/officeDocument/2006/relationships/image" Target="../media/image9.jpeg"/><Relationship Id="rId2" Type="http://schemas.openxmlformats.org/officeDocument/2006/relationships/tags" Target="../tags/tag273.xml"/><Relationship Id="rId1" Type="http://schemas.openxmlformats.org/officeDocument/2006/relationships/tags" Target="../tags/tag272.xml"/><Relationship Id="rId6" Type="http://schemas.openxmlformats.org/officeDocument/2006/relationships/notesSlide" Target="../notesSlides/notesSlide50.xml"/><Relationship Id="rId5" Type="http://schemas.openxmlformats.org/officeDocument/2006/relationships/slideLayout" Target="../slideLayouts/slideLayout6.xml"/><Relationship Id="rId4" Type="http://schemas.openxmlformats.org/officeDocument/2006/relationships/tags" Target="../tags/tag275.xml"/></Relationships>
</file>

<file path=ppt/slides/_rels/slide52.xml.rels><?xml version="1.0" encoding="UTF-8" standalone="yes"?>
<Relationships xmlns="http://schemas.openxmlformats.org/package/2006/relationships"><Relationship Id="rId3" Type="http://schemas.openxmlformats.org/officeDocument/2006/relationships/tags" Target="../tags/tag278.xml"/><Relationship Id="rId7" Type="http://schemas.openxmlformats.org/officeDocument/2006/relationships/image" Target="../media/image9.jpeg"/><Relationship Id="rId2" Type="http://schemas.openxmlformats.org/officeDocument/2006/relationships/tags" Target="../tags/tag277.xml"/><Relationship Id="rId1" Type="http://schemas.openxmlformats.org/officeDocument/2006/relationships/tags" Target="../tags/tag276.xml"/><Relationship Id="rId6" Type="http://schemas.openxmlformats.org/officeDocument/2006/relationships/notesSlide" Target="../notesSlides/notesSlide51.xml"/><Relationship Id="rId5" Type="http://schemas.openxmlformats.org/officeDocument/2006/relationships/slideLayout" Target="../slideLayouts/slideLayout6.xml"/><Relationship Id="rId4" Type="http://schemas.openxmlformats.org/officeDocument/2006/relationships/tags" Target="../tags/tag279.xml"/></Relationships>
</file>

<file path=ppt/slides/_rels/slide53.xml.rels><?xml version="1.0" encoding="UTF-8" standalone="yes"?>
<Relationships xmlns="http://schemas.openxmlformats.org/package/2006/relationships"><Relationship Id="rId8" Type="http://schemas.openxmlformats.org/officeDocument/2006/relationships/notesSlide" Target="../notesSlides/notesSlide52.xml"/><Relationship Id="rId3" Type="http://schemas.openxmlformats.org/officeDocument/2006/relationships/tags" Target="../tags/tag282.xml"/><Relationship Id="rId7" Type="http://schemas.openxmlformats.org/officeDocument/2006/relationships/slideLayout" Target="../slideLayouts/slideLayout7.xml"/><Relationship Id="rId2" Type="http://schemas.openxmlformats.org/officeDocument/2006/relationships/tags" Target="../tags/tag281.xml"/><Relationship Id="rId1" Type="http://schemas.openxmlformats.org/officeDocument/2006/relationships/tags" Target="../tags/tag280.xml"/><Relationship Id="rId6" Type="http://schemas.openxmlformats.org/officeDocument/2006/relationships/tags" Target="../tags/tag285.xml"/><Relationship Id="rId5" Type="http://schemas.openxmlformats.org/officeDocument/2006/relationships/tags" Target="../tags/tag284.xml"/><Relationship Id="rId4" Type="http://schemas.openxmlformats.org/officeDocument/2006/relationships/tags" Target="../tags/tag283.xml"/></Relationships>
</file>

<file path=ppt/slides/_rels/slide54.xml.rels><?xml version="1.0" encoding="UTF-8" standalone="yes"?>
<Relationships xmlns="http://schemas.openxmlformats.org/package/2006/relationships"><Relationship Id="rId3" Type="http://schemas.openxmlformats.org/officeDocument/2006/relationships/tags" Target="../tags/tag288.xml"/><Relationship Id="rId2" Type="http://schemas.openxmlformats.org/officeDocument/2006/relationships/tags" Target="../tags/tag287.xml"/><Relationship Id="rId1" Type="http://schemas.openxmlformats.org/officeDocument/2006/relationships/tags" Target="../tags/tag286.xml"/><Relationship Id="rId5" Type="http://schemas.openxmlformats.org/officeDocument/2006/relationships/notesSlide" Target="../notesSlides/notesSlide53.xml"/><Relationship Id="rId4"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3" Type="http://schemas.openxmlformats.org/officeDocument/2006/relationships/tags" Target="../tags/tag35.xml"/><Relationship Id="rId7" Type="http://schemas.openxmlformats.org/officeDocument/2006/relationships/slideLayout" Target="../slideLayouts/slideLayout7.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s>
</file>

<file path=ppt/slides/_rels/slide7.xml.rels><?xml version="1.0" encoding="UTF-8" standalone="yes"?>
<Relationships xmlns="http://schemas.openxmlformats.org/package/2006/relationships"><Relationship Id="rId3" Type="http://schemas.openxmlformats.org/officeDocument/2006/relationships/tags" Target="../tags/tag41.xml"/><Relationship Id="rId7" Type="http://schemas.openxmlformats.org/officeDocument/2006/relationships/notesSlide" Target="../notesSlides/notesSlide7.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slideLayout" Target="../slideLayouts/slideLayout7.xml"/><Relationship Id="rId5" Type="http://schemas.openxmlformats.org/officeDocument/2006/relationships/tags" Target="../tags/tag43.xml"/><Relationship Id="rId4" Type="http://schemas.openxmlformats.org/officeDocument/2006/relationships/tags" Target="../tags/tag42.xml"/></Relationships>
</file>

<file path=ppt/slides/_rels/slide8.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notesSlide" Target="../notesSlides/notesSlide8.xml"/><Relationship Id="rId4"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notesSlide" Target="../notesSlides/notesSlide9.xml"/><Relationship Id="rId4"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22"/>
          <p:cNvSpPr/>
          <p:nvPr>
            <p:custDataLst>
              <p:tags r:id="rId2"/>
            </p:custDataLst>
          </p:nvPr>
        </p:nvSpPr>
        <p:spPr>
          <a:xfrm>
            <a:off x="2959098" y="1680340"/>
            <a:ext cx="989434" cy="989434"/>
          </a:xfrm>
          <a:prstGeom prst="ellips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4" name="任意多边形: 形状 13"/>
          <p:cNvSpPr/>
          <p:nvPr/>
        </p:nvSpPr>
        <p:spPr>
          <a:xfrm>
            <a:off x="0" y="889000"/>
            <a:ext cx="2540000" cy="5080000"/>
          </a:xfrm>
          <a:custGeom>
            <a:avLst/>
            <a:gdLst>
              <a:gd name="connsiteX0" fmla="*/ 0 w 2540000"/>
              <a:gd name="connsiteY0" fmla="*/ 0 h 5080000"/>
              <a:gd name="connsiteX1" fmla="*/ 2540000 w 2540000"/>
              <a:gd name="connsiteY1" fmla="*/ 2540000 h 5080000"/>
              <a:gd name="connsiteX2" fmla="*/ 0 w 2540000"/>
              <a:gd name="connsiteY2" fmla="*/ 5080000 h 5080000"/>
              <a:gd name="connsiteX3" fmla="*/ 0 w 2540000"/>
              <a:gd name="connsiteY3" fmla="*/ 3810000 h 5080000"/>
              <a:gd name="connsiteX4" fmla="*/ 1270000 w 2540000"/>
              <a:gd name="connsiteY4" fmla="*/ 2540000 h 5080000"/>
              <a:gd name="connsiteX5" fmla="*/ 0 w 2540000"/>
              <a:gd name="connsiteY5" fmla="*/ 1270000 h 5080000"/>
              <a:gd name="connsiteX6" fmla="*/ 0 w 2540000"/>
              <a:gd name="connsiteY6" fmla="*/ 0 h 5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5080000">
                <a:moveTo>
                  <a:pt x="0" y="0"/>
                </a:moveTo>
                <a:cubicBezTo>
                  <a:pt x="1402803" y="0"/>
                  <a:pt x="2540000" y="1137197"/>
                  <a:pt x="2540000" y="2540000"/>
                </a:cubicBezTo>
                <a:cubicBezTo>
                  <a:pt x="2540000" y="3942803"/>
                  <a:pt x="1402803" y="5080000"/>
                  <a:pt x="0" y="5080000"/>
                </a:cubicBezTo>
                <a:lnTo>
                  <a:pt x="0" y="3810000"/>
                </a:lnTo>
                <a:cubicBezTo>
                  <a:pt x="701402" y="3810000"/>
                  <a:pt x="1270000" y="3241402"/>
                  <a:pt x="1270000" y="2540000"/>
                </a:cubicBezTo>
                <a:cubicBezTo>
                  <a:pt x="1270000" y="1838598"/>
                  <a:pt x="701402" y="1270000"/>
                  <a:pt x="0" y="1270000"/>
                </a:cubicBezTo>
                <a:lnTo>
                  <a:pt x="0" y="0"/>
                </a:lnTo>
                <a:close/>
              </a:path>
            </a:pathLst>
          </a:custGeom>
          <a:solidFill>
            <a:schemeClr val="accent4"/>
          </a:solidFill>
          <a:ln>
            <a:solidFill>
              <a:schemeClr val="accent4"/>
            </a:solidFill>
          </a:ln>
          <a:effectLst>
            <a:outerShdw blurRad="101600" dist="165100" dir="5400000" algn="t"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11" name="椭圆 10"/>
          <p:cNvSpPr/>
          <p:nvPr/>
        </p:nvSpPr>
        <p:spPr>
          <a:xfrm>
            <a:off x="8763000" y="3429000"/>
            <a:ext cx="6858000" cy="6858000"/>
          </a:xfrm>
          <a:prstGeom prst="ellipse">
            <a:avLst/>
          </a:prstGeom>
          <a:gradFill flip="none" rotWithShape="1">
            <a:gsLst>
              <a:gs pos="0">
                <a:schemeClr val="accent1">
                  <a:alpha val="70000"/>
                </a:schemeClr>
              </a:gs>
              <a:gs pos="100000">
                <a:schemeClr val="accent3">
                  <a:lumMod val="30000"/>
                  <a:lumOff val="70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Text5"/>
          <p:cNvSpPr txBox="1"/>
          <p:nvPr>
            <p:custDataLst>
              <p:tags r:id="rId3"/>
            </p:custDataLst>
          </p:nvPr>
        </p:nvSpPr>
        <p:spPr>
          <a:xfrm>
            <a:off x="2959098" y="2532187"/>
            <a:ext cx="7672079" cy="1014730"/>
          </a:xfrm>
          <a:prstGeom prst="rect">
            <a:avLst/>
          </a:prstGeom>
          <a:noFill/>
        </p:spPr>
        <p:txBody>
          <a:bodyPr wrap="square" rtlCol="0">
            <a:normAutofit fontScale="90000"/>
          </a:bodyPr>
          <a:lstStyle/>
          <a:p>
            <a:pPr fontAlgn="ctr"/>
            <a:r>
              <a:rPr lang="zh-CN" altLang="en-US" sz="6000" b="1" dirty="0">
                <a:latin typeface="微软雅黑" panose="020B0503020204020204" charset="-122"/>
                <a:ea typeface="微软雅黑" panose="020B0503020204020204" charset="-122"/>
                <a:cs typeface="思源黑体 CN Heavy" panose="020B0A00000000000000" charset="-122"/>
                <a:sym typeface="+mn-ea"/>
              </a:rPr>
              <a:t>第七章 自然语言处理</a:t>
            </a:r>
          </a:p>
        </p:txBody>
      </p:sp>
      <p:sp>
        <p:nvSpPr>
          <p:cNvPr id="2" name="Text5"/>
          <p:cNvSpPr txBox="1"/>
          <p:nvPr>
            <p:custDataLst>
              <p:tags r:id="rId4"/>
            </p:custDataLst>
          </p:nvPr>
        </p:nvSpPr>
        <p:spPr>
          <a:xfrm>
            <a:off x="0" y="110105"/>
            <a:ext cx="7672079" cy="1014730"/>
          </a:xfrm>
          <a:prstGeom prst="rect">
            <a:avLst/>
          </a:prstGeom>
          <a:noFill/>
        </p:spPr>
        <p:txBody>
          <a:bodyPr wrap="square" rtlCol="0">
            <a:normAutofit/>
          </a:bodyPr>
          <a:lstStyle/>
          <a:p>
            <a:pPr fontAlgn="ctr"/>
            <a:r>
              <a:rPr lang="zh-CN" altLang="en-US" sz="4000" b="1" dirty="0">
                <a:solidFill>
                  <a:schemeClr val="bg2"/>
                </a:solidFill>
                <a:latin typeface="微软雅黑" panose="020B0503020204020204" charset="-122"/>
                <a:ea typeface="微软雅黑" panose="020B0503020204020204" charset="-122"/>
                <a:cs typeface="思源黑体 CN Heavy" panose="020B0A00000000000000" charset="-122"/>
                <a:sym typeface="+mn-ea"/>
              </a:rPr>
              <a:t>人工智能概论</a:t>
            </a:r>
            <a:endParaRPr lang="zh-CN" altLang="en-US" sz="4000" dirty="0">
              <a:solidFill>
                <a:schemeClr val="bg2"/>
              </a:solidFill>
              <a:latin typeface="微软雅黑" panose="020B0503020204020204" charset="-122"/>
              <a:ea typeface="微软雅黑" panose="020B0503020204020204" charset="-122"/>
              <a:cs typeface="OPPOSans M" panose="00020600040101010101" pitchFamily="18"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1.50"/>
                                          </p:val>
                                        </p:tav>
                                      </p:tavLst>
                                    </p:anim>
                                    <p:anim calcmode="lin" valueType="num">
                                      <p:cBhvr>
                                        <p:cTn id="8" dur="500" fill="hold"/>
                                        <p:tgtEl>
                                          <p:spTgt spid="3"/>
                                        </p:tgtEl>
                                        <p:attrNameLst>
                                          <p:attrName>ppt_h</p:attrName>
                                        </p:attrNameLst>
                                      </p:cBhvr>
                                      <p:tavLst>
                                        <p:tav tm="0">
                                          <p:val>
                                            <p:fltVal val="0"/>
                                          </p:val>
                                        </p:tav>
                                        <p:tav tm="100000">
                                          <p:val>
                                            <p:strVal val="#ppt_h*1.50"/>
                                          </p:val>
                                        </p:tav>
                                      </p:tavLst>
                                    </p:anim>
                                    <p:animEffect transition="in" filter="fade">
                                      <p:cBhvr>
                                        <p:cTn id="9" dur="500"/>
                                        <p:tgtEl>
                                          <p:spTgt spid="3"/>
                                        </p:tgtEl>
                                      </p:cBhvr>
                                    </p:animEffect>
                                    <p:anim to="" calcmode="lin" valueType="num">
                                      <p:cBhvr>
                                        <p:cTn id="10" dur="500" fill="hold">
                                          <p:stCondLst>
                                            <p:cond delay="0"/>
                                          </p:stCondLst>
                                        </p:cTn>
                                        <p:tgtEl>
                                          <p:spTgt spid="3"/>
                                        </p:tgtEl>
                                        <p:attrNameLst>
                                          <p:attrName>ppt_x</p:attrName>
                                        </p:attrNameLst>
                                      </p:cBhvr>
                                      <p:tavLst>
                                        <p:tav tm="0">
                                          <p:val>
                                            <p:strVal val="#ppt_x"/>
                                          </p:val>
                                        </p:tav>
                                        <p:tav tm="100000">
                                          <p:val>
                                            <p:fltVal val="0.5"/>
                                          </p:val>
                                        </p:tav>
                                      </p:tavLst>
                                    </p:anim>
                                    <p:anim to="" calcmode="lin" valueType="num">
                                      <p:cBhvr>
                                        <p:cTn id="11" dur="500" fill="hold">
                                          <p:stCondLst>
                                            <p:cond delay="0"/>
                                          </p:stCondLst>
                                        </p:cTn>
                                        <p:tgtEl>
                                          <p:spTgt spid="3"/>
                                        </p:tgtEl>
                                        <p:attrNameLst>
                                          <p:attrName>ppt_y</p:attrName>
                                        </p:attrNameLst>
                                      </p:cBhvr>
                                      <p:tavLst>
                                        <p:tav tm="0">
                                          <p:val>
                                            <p:strVal val="#ppt_y"/>
                                          </p:val>
                                        </p:tav>
                                        <p:tav tm="100000">
                                          <p:val>
                                            <p:fltVal val="0.5"/>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1"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strVal val="#ppt_w*1.50"/>
                                          </p:val>
                                        </p:tav>
                                        <p:tav tm="100000">
                                          <p:val>
                                            <p:strVal val="#ppt_w"/>
                                          </p:val>
                                        </p:tav>
                                      </p:tavLst>
                                    </p:anim>
                                    <p:anim calcmode="lin" valueType="num">
                                      <p:cBhvr>
                                        <p:cTn id="17" dur="500" fill="hold"/>
                                        <p:tgtEl>
                                          <p:spTgt spid="3"/>
                                        </p:tgtEl>
                                        <p:attrNameLst>
                                          <p:attrName>ppt_h</p:attrName>
                                        </p:attrNameLst>
                                      </p:cBhvr>
                                      <p:tavLst>
                                        <p:tav tm="0">
                                          <p:val>
                                            <p:strVal val="#ppt_h*1.50"/>
                                          </p:val>
                                        </p:tav>
                                        <p:tav tm="100000">
                                          <p:val>
                                            <p:strVal val="#ppt_h"/>
                                          </p:val>
                                        </p:tav>
                                      </p:tavLst>
                                    </p:anim>
                                    <p:animEffect transition="in" filter="fade">
                                      <p:cBhvr>
                                        <p:cTn id="18" dur="500"/>
                                        <p:tgtEl>
                                          <p:spTgt spid="3"/>
                                        </p:tgtEl>
                                      </p:cBhvr>
                                    </p:animEffect>
                                    <p:anim to="" calcmode="lin" valueType="num">
                                      <p:cBhvr>
                                        <p:cTn id="19" dur="500" fill="hold">
                                          <p:stCondLst>
                                            <p:cond delay="0"/>
                                          </p:stCondLst>
                                        </p:cTn>
                                        <p:tgtEl>
                                          <p:spTgt spid="3"/>
                                        </p:tgtEl>
                                        <p:attrNameLst>
                                          <p:attrName>ppt_x</p:attrName>
                                        </p:attrNameLst>
                                      </p:cBhvr>
                                      <p:tavLst>
                                        <p:tav tm="0">
                                          <p:val>
                                            <p:fltVal val="0.5"/>
                                          </p:val>
                                        </p:tav>
                                        <p:tav tm="100000">
                                          <p:val>
                                            <p:strVal val="#ppt_x"/>
                                          </p:val>
                                        </p:tav>
                                      </p:tavLst>
                                    </p:anim>
                                    <p:anim to="" calcmode="lin" valueType="num">
                                      <p:cBhvr>
                                        <p:cTn id="20" dur="500" fill="hold">
                                          <p:stCondLst>
                                            <p:cond delay="0"/>
                                          </p:stCondLst>
                                        </p:cTn>
                                        <p:tgtEl>
                                          <p:spTgt spid="3"/>
                                        </p:tgtEl>
                                        <p:attrNameLst>
                                          <p:attrName>ppt_y</p:attrName>
                                        </p:attrNameLst>
                                      </p:cBhvr>
                                      <p:tavLst>
                                        <p:tav tm="0">
                                          <p:val>
                                            <p:fltVal val="0.5"/>
                                          </p:val>
                                        </p:tav>
                                        <p:tav tm="100000">
                                          <p:val>
                                            <p:strVal val="#ppt_y"/>
                                          </p:val>
                                        </p:tav>
                                      </p:tavLst>
                                    </p:anim>
                                  </p:childTnLst>
                                </p:cTn>
                              </p:par>
                              <p:par>
                                <p:cTn id="21" presetID="23" presetClass="entr" presetSubtype="288"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p:cTn id="23" dur="500" fill="hold"/>
                                        <p:tgtEl>
                                          <p:spTgt spid="23"/>
                                        </p:tgtEl>
                                        <p:attrNameLst>
                                          <p:attrName>ppt_w</p:attrName>
                                        </p:attrNameLst>
                                      </p:cBhvr>
                                      <p:tavLst>
                                        <p:tav tm="0">
                                          <p:val>
                                            <p:strVal val="4/3*#ppt_w"/>
                                          </p:val>
                                        </p:tav>
                                        <p:tav tm="100000">
                                          <p:val>
                                            <p:strVal val="#ppt_w"/>
                                          </p:val>
                                        </p:tav>
                                      </p:tavLst>
                                    </p:anim>
                                    <p:anim calcmode="lin" valueType="num">
                                      <p:cBhvr>
                                        <p:cTn id="24" dur="500" fill="hold"/>
                                        <p:tgtEl>
                                          <p:spTgt spid="23"/>
                                        </p:tgtEl>
                                        <p:attrNameLst>
                                          <p:attrName>ppt_h</p:attrName>
                                        </p:attrNameLst>
                                      </p:cBhvr>
                                      <p:tavLst>
                                        <p:tav tm="0">
                                          <p:val>
                                            <p:strVal val="4/3*#ppt_h"/>
                                          </p:val>
                                        </p:tav>
                                        <p:tav tm="100000">
                                          <p:val>
                                            <p:strVal val="#ppt_h"/>
                                          </p:val>
                                        </p:tav>
                                      </p:tavLst>
                                    </p:anim>
                                  </p:childTnLst>
                                </p:cTn>
                              </p:par>
                              <p:par>
                                <p:cTn id="25" presetID="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to="" calcmode="lin" valueType="num">
                                      <p:cBhvr>
                                        <p:cTn id="27" dur="500" fill="hold">
                                          <p:stCondLst>
                                            <p:cond delay="0"/>
                                          </p:stCondLst>
                                        </p:cTn>
                                        <p:tgtEl>
                                          <p:spTgt spid="1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8" dur="500" fill="hold">
                                          <p:stCondLst>
                                            <p:cond delay="0"/>
                                          </p:stCondLst>
                                        </p:cTn>
                                        <p:tgtEl>
                                          <p:spTgt spid="1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9" dur="500" fill="hold">
                                          <p:stCondLst>
                                            <p:cond delay="0"/>
                                          </p:stCondLst>
                                        </p:cTn>
                                        <p:tgtEl>
                                          <p:spTgt spid="14"/>
                                        </p:tgtEl>
                                        <p:attrNameLst>
                                          <p:attrName>style.opacity</p:attrName>
                                        </p:attrNameLst>
                                      </p:cBhvr>
                                      <p:tavLst>
                                        <p:tav tm="0">
                                          <p:val>
                                            <p:fltVal val="0"/>
                                          </p:val>
                                        </p:tav>
                                        <p:tav tm="100000">
                                          <p:val>
                                            <p:fltVal val="1"/>
                                          </p:val>
                                        </p:tav>
                                      </p:tavLst>
                                    </p:anim>
                                    <p:anim to="" calcmode="lin" valueType="num">
                                      <p:cBhvr>
                                        <p:cTn id="30" dur="500" fill="hold">
                                          <p:stCondLst>
                                            <p:cond delay="0"/>
                                          </p:stCondLst>
                                        </p:cTn>
                                        <p:tgtEl>
                                          <p:spTgt spid="14"/>
                                        </p:tgtEl>
                                        <p:attrNameLst>
                                          <p:attrName>ppt_w</p:attrName>
                                        </p:attrNameLst>
                                      </p:cBhvr>
                                      <p:tavLst>
                                        <p:tav tm="0">
                                          <p:val>
                                            <p:strVal val="#ppt_w*2"/>
                                          </p:val>
                                        </p:tav>
                                        <p:tav tm="100000">
                                          <p:val>
                                            <p:strVal val="#ppt_w"/>
                                          </p:val>
                                        </p:tav>
                                      </p:tavLst>
                                    </p:anim>
                                    <p:anim to="" calcmode="lin" valueType="num">
                                      <p:cBhvr>
                                        <p:cTn id="31" dur="500" fill="hold">
                                          <p:stCondLst>
                                            <p:cond delay="0"/>
                                          </p:stCondLst>
                                        </p:cTn>
                                        <p:tgtEl>
                                          <p:spTgt spid="14"/>
                                        </p:tgtEl>
                                        <p:attrNameLst>
                                          <p:attrName>ppt_h</p:attrName>
                                        </p:attrNameLst>
                                      </p:cBhvr>
                                      <p:tavLst>
                                        <p:tav tm="0">
                                          <p:val>
                                            <p:strVal val="#ppt_h*2"/>
                                          </p:val>
                                        </p:tav>
                                        <p:tav tm="100000">
                                          <p:val>
                                            <p:strVal val="#ppt_h"/>
                                          </p:val>
                                        </p:tav>
                                      </p:tavLst>
                                    </p:anim>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par>
                          <p:cTn id="35" fill="hold">
                            <p:stCondLst>
                              <p:cond delay="500"/>
                            </p:stCondLst>
                            <p:childTnLst>
                              <p:par>
                                <p:cTn id="36" presetID="53" presetClass="entr" presetSubtype="16" fill="hold" grpId="0" nodeType="afterEffect">
                                  <p:stCondLst>
                                    <p:cond delay="0"/>
                                  </p:stCondLst>
                                  <p:childTnLst>
                                    <p:set>
                                      <p:cBhvr>
                                        <p:cTn id="37" dur="1" fill="hold">
                                          <p:stCondLst>
                                            <p:cond delay="0"/>
                                          </p:stCondLst>
                                        </p:cTn>
                                        <p:tgtEl>
                                          <p:spTgt spid="2"/>
                                        </p:tgtEl>
                                        <p:attrNameLst>
                                          <p:attrName>style.visibility</p:attrName>
                                        </p:attrNameLst>
                                      </p:cBhvr>
                                      <p:to>
                                        <p:strVal val="visible"/>
                                      </p:to>
                                    </p:set>
                                    <p:anim calcmode="lin" valueType="num">
                                      <p:cBhvr>
                                        <p:cTn id="38" dur="500" fill="hold"/>
                                        <p:tgtEl>
                                          <p:spTgt spid="2"/>
                                        </p:tgtEl>
                                        <p:attrNameLst>
                                          <p:attrName>ppt_w</p:attrName>
                                        </p:attrNameLst>
                                      </p:cBhvr>
                                      <p:tavLst>
                                        <p:tav tm="0">
                                          <p:val>
                                            <p:fltVal val="0"/>
                                          </p:val>
                                        </p:tav>
                                        <p:tav tm="100000">
                                          <p:val>
                                            <p:strVal val="#ppt_w*1.50"/>
                                          </p:val>
                                        </p:tav>
                                      </p:tavLst>
                                    </p:anim>
                                    <p:anim calcmode="lin" valueType="num">
                                      <p:cBhvr>
                                        <p:cTn id="39" dur="500" fill="hold"/>
                                        <p:tgtEl>
                                          <p:spTgt spid="2"/>
                                        </p:tgtEl>
                                        <p:attrNameLst>
                                          <p:attrName>ppt_h</p:attrName>
                                        </p:attrNameLst>
                                      </p:cBhvr>
                                      <p:tavLst>
                                        <p:tav tm="0">
                                          <p:val>
                                            <p:fltVal val="0"/>
                                          </p:val>
                                        </p:tav>
                                        <p:tav tm="100000">
                                          <p:val>
                                            <p:strVal val="#ppt_h*1.50"/>
                                          </p:val>
                                        </p:tav>
                                      </p:tavLst>
                                    </p:anim>
                                    <p:animEffect transition="in" filter="fade">
                                      <p:cBhvr>
                                        <p:cTn id="40" dur="500"/>
                                        <p:tgtEl>
                                          <p:spTgt spid="2"/>
                                        </p:tgtEl>
                                      </p:cBhvr>
                                    </p:animEffect>
                                    <p:anim to="" calcmode="lin" valueType="num">
                                      <p:cBhvr>
                                        <p:cTn id="41" dur="500" fill="hold">
                                          <p:stCondLst>
                                            <p:cond delay="0"/>
                                          </p:stCondLst>
                                        </p:cTn>
                                        <p:tgtEl>
                                          <p:spTgt spid="2"/>
                                        </p:tgtEl>
                                        <p:attrNameLst>
                                          <p:attrName>ppt_x</p:attrName>
                                        </p:attrNameLst>
                                      </p:cBhvr>
                                      <p:tavLst>
                                        <p:tav tm="0">
                                          <p:val>
                                            <p:strVal val="#ppt_x"/>
                                          </p:val>
                                        </p:tav>
                                        <p:tav tm="100000">
                                          <p:val>
                                            <p:fltVal val="0.5"/>
                                          </p:val>
                                        </p:tav>
                                      </p:tavLst>
                                    </p:anim>
                                    <p:anim to="" calcmode="lin" valueType="num">
                                      <p:cBhvr>
                                        <p:cTn id="42" dur="500" fill="hold">
                                          <p:stCondLst>
                                            <p:cond delay="0"/>
                                          </p:stCondLst>
                                        </p:cTn>
                                        <p:tgtEl>
                                          <p:spTgt spid="2"/>
                                        </p:tgtEl>
                                        <p:attrNameLst>
                                          <p:attrName>ppt_y</p:attrName>
                                        </p:attrNameLst>
                                      </p:cBhvr>
                                      <p:tavLst>
                                        <p:tav tm="0">
                                          <p:val>
                                            <p:strVal val="#ppt_y"/>
                                          </p:val>
                                        </p:tav>
                                        <p:tav tm="100000">
                                          <p:val>
                                            <p:fltVal val="0.5"/>
                                          </p:val>
                                        </p:tav>
                                      </p:tavLst>
                                    </p:anim>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1" nodeType="click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p:cTn id="47" dur="500" fill="hold"/>
                                        <p:tgtEl>
                                          <p:spTgt spid="2"/>
                                        </p:tgtEl>
                                        <p:attrNameLst>
                                          <p:attrName>ppt_w</p:attrName>
                                        </p:attrNameLst>
                                      </p:cBhvr>
                                      <p:tavLst>
                                        <p:tav tm="0">
                                          <p:val>
                                            <p:strVal val="#ppt_w*1.50"/>
                                          </p:val>
                                        </p:tav>
                                        <p:tav tm="100000">
                                          <p:val>
                                            <p:strVal val="#ppt_w"/>
                                          </p:val>
                                        </p:tav>
                                      </p:tavLst>
                                    </p:anim>
                                    <p:anim calcmode="lin" valueType="num">
                                      <p:cBhvr>
                                        <p:cTn id="48" dur="500" fill="hold"/>
                                        <p:tgtEl>
                                          <p:spTgt spid="2"/>
                                        </p:tgtEl>
                                        <p:attrNameLst>
                                          <p:attrName>ppt_h</p:attrName>
                                        </p:attrNameLst>
                                      </p:cBhvr>
                                      <p:tavLst>
                                        <p:tav tm="0">
                                          <p:val>
                                            <p:strVal val="#ppt_h*1.50"/>
                                          </p:val>
                                        </p:tav>
                                        <p:tav tm="100000">
                                          <p:val>
                                            <p:strVal val="#ppt_h"/>
                                          </p:val>
                                        </p:tav>
                                      </p:tavLst>
                                    </p:anim>
                                    <p:animEffect transition="in" filter="fade">
                                      <p:cBhvr>
                                        <p:cTn id="49" dur="500"/>
                                        <p:tgtEl>
                                          <p:spTgt spid="2"/>
                                        </p:tgtEl>
                                      </p:cBhvr>
                                    </p:animEffect>
                                    <p:anim to="" calcmode="lin" valueType="num">
                                      <p:cBhvr>
                                        <p:cTn id="50" dur="500" fill="hold">
                                          <p:stCondLst>
                                            <p:cond delay="0"/>
                                          </p:stCondLst>
                                        </p:cTn>
                                        <p:tgtEl>
                                          <p:spTgt spid="2"/>
                                        </p:tgtEl>
                                        <p:attrNameLst>
                                          <p:attrName>ppt_x</p:attrName>
                                        </p:attrNameLst>
                                      </p:cBhvr>
                                      <p:tavLst>
                                        <p:tav tm="0">
                                          <p:val>
                                            <p:fltVal val="0.5"/>
                                          </p:val>
                                        </p:tav>
                                        <p:tav tm="100000">
                                          <p:val>
                                            <p:strVal val="#ppt_x"/>
                                          </p:val>
                                        </p:tav>
                                      </p:tavLst>
                                    </p:anim>
                                    <p:anim to="" calcmode="lin" valueType="num">
                                      <p:cBhvr>
                                        <p:cTn id="51" dur="500" fill="hold">
                                          <p:stCondLst>
                                            <p:cond delay="0"/>
                                          </p:stCondLst>
                                        </p:cTn>
                                        <p:tgtEl>
                                          <p:spTgt spid="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14" grpId="0" bldLvl="0" animBg="1"/>
      <p:bldP spid="11" grpId="0" bldLvl="0" animBg="1"/>
      <p:bldP spid="3" grpId="0"/>
      <p:bldP spid="3" grpId="1"/>
      <p:bldP spid="2" grpId="0"/>
      <p:bldP spid="2"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平滑1"/>
          <p:cNvSpPr/>
          <p:nvPr>
            <p:custDataLst>
              <p:tags r:id="rId1"/>
            </p:custDataLst>
          </p:nvPr>
        </p:nvSpPr>
        <p:spPr>
          <a:xfrm rot="18900000">
            <a:off x="6372153" y="1124628"/>
            <a:ext cx="8294346" cy="6135371"/>
          </a:xfrm>
          <a:custGeom>
            <a:avLst/>
            <a:gdLst>
              <a:gd name="connsiteX0" fmla="*/ 7719799 w 8294346"/>
              <a:gd name="connsiteY0" fmla="*/ 711486 h 6135371"/>
              <a:gd name="connsiteX1" fmla="*/ 8294346 w 8294346"/>
              <a:gd name="connsiteY1" fmla="*/ 1286032 h 6135371"/>
              <a:gd name="connsiteX2" fmla="*/ 3445008 w 8294346"/>
              <a:gd name="connsiteY2" fmla="*/ 6135371 h 6135371"/>
              <a:gd name="connsiteX3" fmla="*/ 0 w 8294346"/>
              <a:gd name="connsiteY3" fmla="*/ 2690363 h 6135371"/>
              <a:gd name="connsiteX4" fmla="*/ 71759 w 8294346"/>
              <a:gd name="connsiteY4" fmla="*/ 2583578 h 6135371"/>
              <a:gd name="connsiteX5" fmla="*/ 4942249 w 8294346"/>
              <a:gd name="connsiteY5" fmla="*/ 0 h 6135371"/>
              <a:gd name="connsiteX6" fmla="*/ 7577299 w 8294346"/>
              <a:gd name="connsiteY6" fmla="*/ 634252 h 613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94346" h="6135371">
                <a:moveTo>
                  <a:pt x="7719799" y="711486"/>
                </a:moveTo>
                <a:lnTo>
                  <a:pt x="8294346" y="1286032"/>
                </a:lnTo>
                <a:lnTo>
                  <a:pt x="3445008" y="6135371"/>
                </a:lnTo>
                <a:lnTo>
                  <a:pt x="0" y="2690363"/>
                </a:lnTo>
                <a:lnTo>
                  <a:pt x="71759" y="2583578"/>
                </a:lnTo>
                <a:cubicBezTo>
                  <a:pt x="1180149" y="1015187"/>
                  <a:pt x="2949167" y="0"/>
                  <a:pt x="4942249" y="0"/>
                </a:cubicBezTo>
                <a:cubicBezTo>
                  <a:pt x="5886340" y="0"/>
                  <a:pt x="6780157" y="227784"/>
                  <a:pt x="7577299" y="634252"/>
                </a:cubicBezTo>
                <a:close/>
              </a:path>
            </a:pathLst>
          </a:custGeom>
          <a:gradFill>
            <a:gsLst>
              <a:gs pos="0">
                <a:schemeClr val="accent2"/>
              </a:gs>
              <a:gs pos="100000">
                <a:schemeClr val="accent1"/>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endParaRPr>
          </a:p>
        </p:txBody>
      </p:sp>
      <p:sp>
        <p:nvSpPr>
          <p:cNvPr id="7" name="图片"/>
          <p:cNvSpPr/>
          <p:nvPr>
            <p:custDataLst>
              <p:tags r:id="rId2"/>
            </p:custDataLst>
          </p:nvPr>
        </p:nvSpPr>
        <p:spPr>
          <a:xfrm>
            <a:off x="313690" y="1073785"/>
            <a:ext cx="6598285" cy="5361940"/>
          </a:xfrm>
          <a:prstGeom prst="roundRect">
            <a:avLst>
              <a:gd name="adj" fmla="val 2655"/>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a:latin typeface="思源黑体 CN" panose="020B0500000000000000" pitchFamily="34" charset="-122"/>
                <a:ea typeface="思源黑体 CN" panose="020B0500000000000000" pitchFamily="34" charset="-122"/>
                <a:sym typeface="思源黑体 CN" panose="020B0500000000000000" pitchFamily="34" charset="-122"/>
              </a:rPr>
              <a:t>、</a:t>
            </a:r>
          </a:p>
        </p:txBody>
      </p:sp>
      <p:sp>
        <p:nvSpPr>
          <p:cNvPr id="12" name="Text1"/>
          <p:cNvSpPr txBox="1"/>
          <p:nvPr>
            <p:custDataLst>
              <p:tags r:id="rId3"/>
            </p:custDataLst>
          </p:nvPr>
        </p:nvSpPr>
        <p:spPr>
          <a:xfrm>
            <a:off x="313690" y="537575"/>
            <a:ext cx="4907907" cy="536415"/>
          </a:xfrm>
          <a:prstGeom prst="rect">
            <a:avLst/>
          </a:prstGeom>
          <a:noFill/>
        </p:spPr>
        <p:txBody>
          <a:bodyPr wrap="square" lIns="63483" tIns="25393" rIns="63483" bIns="25393" rtlCol="0" anchor="ctr" anchorCtr="0">
            <a:normAutofit/>
          </a:bodyPr>
          <a:lstStyle/>
          <a:p>
            <a:pPr>
              <a:buSzPct val="100000"/>
            </a:pPr>
            <a:r>
              <a:rPr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7.1.4自然语言处理技术</a:t>
            </a:r>
          </a:p>
        </p:txBody>
      </p:sp>
      <p:sp>
        <p:nvSpPr>
          <p:cNvPr id="2" name="文本框 1"/>
          <p:cNvSpPr txBox="1"/>
          <p:nvPr/>
        </p:nvSpPr>
        <p:spPr>
          <a:xfrm>
            <a:off x="396240" y="1097915"/>
            <a:ext cx="6513195" cy="460375"/>
          </a:xfrm>
          <a:prstGeom prst="rect">
            <a:avLst/>
          </a:prstGeom>
          <a:noFill/>
        </p:spPr>
        <p:txBody>
          <a:bodyPr wrap="square" rtlCol="0">
            <a:spAutoFit/>
          </a:bodyPr>
          <a:lstStyle/>
          <a:p>
            <a:r>
              <a:rPr lang="zh-CN" altLang="en-US" sz="2400">
                <a:latin typeface="+mj-ea"/>
                <a:ea typeface="+mj-ea"/>
                <a:cs typeface="+mj-ea"/>
              </a:rPr>
              <a:t>3. 语义分析</a:t>
            </a:r>
          </a:p>
        </p:txBody>
      </p:sp>
      <p:sp>
        <p:nvSpPr>
          <p:cNvPr id="3" name="文本框 2"/>
          <p:cNvSpPr txBox="1"/>
          <p:nvPr/>
        </p:nvSpPr>
        <p:spPr>
          <a:xfrm>
            <a:off x="356870" y="1548130"/>
            <a:ext cx="6512560" cy="4888230"/>
          </a:xfrm>
          <a:prstGeom prst="rect">
            <a:avLst/>
          </a:prstGeom>
          <a:noFill/>
        </p:spPr>
        <p:txBody>
          <a:bodyPr wrap="square" rtlCol="0">
            <a:noAutofit/>
          </a:bodyPr>
          <a:lstStyle/>
          <a:p>
            <a:r>
              <a:rPr lang="zh-CN" altLang="en-US" sz="2000">
                <a:latin typeface="+mn-ea"/>
                <a:cs typeface="+mn-ea"/>
              </a:rPr>
              <a:t>句法分析通过后并不等于已经理解了所分析的句子，至少还需要进行语义分析，把分析得到的句法成分与应用领域中的目标表示相关联，才能产生唯一正确的理解。简单的做法就是依次使用独立的句法分析程序和语义解释程序。这样做的问题是，在很多情况下句法分析和语义分析相分离，常常无法决定句子的结构。ATN允许把语义信息加进句法分析，并充分支持语义解释。为有效地实现语义分析，并能与句法分析紧密结合，学者们给出了多种进行语义分析的方法，包括语义文法和格文法。</a:t>
            </a:r>
          </a:p>
        </p:txBody>
      </p:sp>
    </p:spTree>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7.2 智能问答系统</a:t>
            </a:r>
          </a:p>
        </p:txBody>
      </p:sp>
      <p:sp>
        <p:nvSpPr>
          <p:cNvPr id="45" name="!!平滑17"/>
          <p:cNvSpPr>
            <a:spLocks noEditPoints="1"/>
          </p:cNvSpPr>
          <p:nvPr>
            <p:custDataLst>
              <p:tags r:id="rId3"/>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4"/>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5"/>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8" name="文本框 7"/>
          <p:cNvSpPr txBox="1"/>
          <p:nvPr/>
        </p:nvSpPr>
        <p:spPr>
          <a:xfrm>
            <a:off x="594995" y="1310005"/>
            <a:ext cx="10722610" cy="5321300"/>
          </a:xfrm>
          <a:prstGeom prst="rect">
            <a:avLst/>
          </a:prstGeom>
          <a:noFill/>
        </p:spPr>
        <p:txBody>
          <a:bodyPr wrap="square" rtlCol="0">
            <a:noAutofit/>
          </a:bodyPr>
          <a:lstStyle/>
          <a:p>
            <a:r>
              <a:rPr lang="en-US" altLang="zh-CN"/>
              <a:t>         </a:t>
            </a:r>
            <a:r>
              <a:rPr lang="zh-CN" altLang="en-US"/>
              <a:t>在图灵测试中，是通过问答来测验机器是否具备智能的，即提问者提出问题，机器和被模仿者均回答该问题。经过一段时间的互动，如果机器可以“以假乱真”，就表面它具有智能。</a:t>
            </a:r>
          </a:p>
          <a:p>
            <a:r>
              <a:rPr lang="zh-CN" altLang="en-US"/>
              <a:t>日常生活、学习、工作中都离不开“问答”这一基本的互动形式。社会上的各类资格考试、找工作时的面试以及读书时的各种考试都涉及到问答。更有大量的智力竞猜类电视节目，根据选手回答的正确性评价其“聪明”程度。</a:t>
            </a:r>
          </a:p>
          <a:p>
            <a:r>
              <a:rPr lang="en-US" altLang="zh-CN"/>
              <a:t>         </a:t>
            </a:r>
            <a:r>
              <a:rPr lang="zh-CN" altLang="en-US"/>
              <a:t>目前，智能问答系统的研究已成为高科技公司竞争的热点。小冰是微软公司推出的智能问答系统。它的语音识别能力、语音合成技术、基于大语料库的自然语言对话引擎都有非常独到的地方。截止到2016年9月17日，小冰已经跟4200多万人进行了200多亿次对话，包括文字聊天、语音聊天、电话通话等工作形式。其他公司推出的智能问答系统还包括：苹果公司于2011年发布的iOS语音助理Siri；谷歌公司于2012年发布的Google Now；百度公司于2015年发布的集成个人搜索和智能聊天功能的度秘等。</a:t>
            </a:r>
          </a:p>
          <a:p>
            <a:r>
              <a:rPr lang="zh-CN" altLang="en-US"/>
              <a:t>智能问答系统的主要功能是允许用户用自然语言查询，并直接提供简洁、准确的答案，这其中核心技术问题是如何准确理解用户的问题，是否能够提供正确的答案。</a:t>
            </a:r>
          </a:p>
          <a:p>
            <a:r>
              <a:rPr lang="en-US" altLang="zh-CN"/>
              <a:t>        </a:t>
            </a:r>
            <a:r>
              <a:rPr lang="zh-CN" altLang="en-US"/>
              <a:t>总的来说，问答系统的工作流程与人的思考过程相近：理解问题、寻找知识、确定答案。这个流程既可以分步骤处理，也可以用“端到端”的思路建立模型。问答系统需根据知识表示的不同而采用不同的技术方案。例如，基于检索的问答系统围绕“检索”展开，即先理解问题，知道建设什么；然后在合适的知识库中检索；最后筛选检索到的答案，整理输出。虽然机器回答了问题，但这个答案不是推理出来的，而是“搜”出来的。这类问答系统可以借助信息检索技术实现。与传统的信息检索（如搜索引擎）相比，用户问的不是若干关键词，而是整句话；系统回复的也不再是保护关键词的文档，而是更精确的答案。</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 to="" calcmode="lin" valueType="num">
                                      <p:cBhvr>
                                        <p:cTn id="7"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 to="" calcmode="lin" valueType="num">
                                      <p:cBhvr>
                                        <p:cTn id="14"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ldLvl="0" animBg="1"/>
      <p:bldP spid="2"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p:cNvSpPr/>
          <p:nvPr>
            <p:custDataLst>
              <p:tags r:id="rId1"/>
            </p:custDataLst>
          </p:nvPr>
        </p:nvSpPr>
        <p:spPr>
          <a:xfrm>
            <a:off x="0" y="3437467"/>
            <a:ext cx="5287433" cy="3420533"/>
          </a:xfrm>
          <a:custGeom>
            <a:avLst/>
            <a:gdLst/>
            <a:ahLst/>
            <a:cxnLst/>
            <a:rect l="l" t="t" r="r" b="b"/>
            <a:pathLst>
              <a:path w="4551218" h="3616036" extrusionOk="0">
                <a:moveTo>
                  <a:pt x="0" y="0"/>
                </a:moveTo>
                <a:lnTo>
                  <a:pt x="4551218" y="0"/>
                </a:lnTo>
                <a:lnTo>
                  <a:pt x="4551218" y="3616036"/>
                </a:lnTo>
                <a:lnTo>
                  <a:pt x="0" y="3616036"/>
                </a:lnTo>
                <a:close/>
              </a:path>
            </a:pathLst>
          </a:custGeom>
          <a:gradFill>
            <a:gsLst>
              <a:gs pos="0">
                <a:schemeClr val="accent1">
                  <a:alpha val="0"/>
                </a:schemeClr>
              </a:gs>
              <a:gs pos="34000">
                <a:schemeClr val="accent1">
                  <a:alpha val="27000"/>
                </a:schemeClr>
              </a:gs>
              <a:gs pos="100000">
                <a:schemeClr val="accent1"/>
              </a:gs>
            </a:gsLst>
            <a:path path="circle">
              <a:fillToRect l="100000" t="100000"/>
            </a:path>
            <a:tileRect r="-100000" b="-100000"/>
          </a:gradFill>
          <a:ln>
            <a:noFill/>
          </a:ln>
        </p:spPr>
        <p:txBody>
          <a:bodyPr spcFirstLastPara="1" wrap="square" lIns="121900" tIns="60933" rIns="121900" bIns="60933" anchor="ctr" anchorCtr="0">
            <a:noAutofit/>
          </a:bodyPr>
          <a:lstStyle/>
          <a:p>
            <a:pPr lvl="0" algn="ctr">
              <a:spcBef>
                <a:spcPts val="0"/>
              </a:spcBef>
              <a:spcAft>
                <a:spcPts val="0"/>
              </a:spcAft>
              <a:buClrTx/>
              <a:buSzTx/>
              <a:buFontTx/>
            </a:pP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 name="内容"/>
          <p:cNvSpPr txBox="1"/>
          <p:nvPr>
            <p:custDataLst>
              <p:tags r:id="rId2"/>
            </p:custDataLst>
          </p:nvPr>
        </p:nvSpPr>
        <p:spPr>
          <a:xfrm>
            <a:off x="5890570" y="669210"/>
            <a:ext cx="5541433" cy="1111338"/>
          </a:xfrm>
          <a:prstGeom prst="rect">
            <a:avLst/>
          </a:prstGeom>
          <a:noFill/>
          <a:ln>
            <a:noFill/>
          </a:ln>
        </p:spPr>
        <p:txBody>
          <a:bodyPr spcFirstLastPara="1" wrap="square" lIns="60950" tIns="30466" rIns="60950" bIns="30466" anchor="t" anchorCtr="0">
            <a:normAutofit lnSpcReduction="10000"/>
          </a:bodyPr>
          <a:lstStyle/>
          <a:p>
            <a:pPr>
              <a:lnSpc>
                <a:spcPct val="150000"/>
              </a:lnSpc>
            </a:pPr>
            <a:r>
              <a:rPr lang="zh-CN" altLang="en-US" sz="1600" kern="0" dirty="0">
                <a:ea typeface="思源黑体 CN" panose="020B0500000000000000" pitchFamily="34" charset="-122"/>
              </a:rPr>
              <a:t>机器学习是一个庞大的家族体系，涉及众多算法和学习理论。根据不同的学习路径，机器学习模型的类型主要有以下4种划分方式：</a:t>
            </a:r>
          </a:p>
        </p:txBody>
      </p:sp>
      <p:sp>
        <p:nvSpPr>
          <p:cNvPr id="7" name="图片"/>
          <p:cNvSpPr/>
          <p:nvPr>
            <p:custDataLst>
              <p:tags r:id="rId3"/>
            </p:custDataLst>
          </p:nvPr>
        </p:nvSpPr>
        <p:spPr>
          <a:xfrm>
            <a:off x="936413" y="1230207"/>
            <a:ext cx="4667673" cy="4516967"/>
          </a:xfrm>
          <a:prstGeom prst="rect">
            <a:avLst/>
          </a:prstGeom>
          <a:solidFill>
            <a:schemeClr val="accent1">
              <a:lumMod val="20000"/>
              <a:lumOff val="80000"/>
            </a:schemeClr>
          </a:solidFill>
          <a:ln>
            <a:noFill/>
          </a:ln>
        </p:spPr>
        <p:txBody>
          <a:bodyPr spcFirstLastPara="1" wrap="square" lIns="60950" tIns="30466" rIns="60950" bIns="30466" anchor="ctr" anchorCtr="0">
            <a:noAutofit/>
          </a:bodyPr>
          <a:lstStyle/>
          <a:p>
            <a:pPr algn="ctr"/>
            <a:endParaRPr sz="1200" dirty="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4" name="图片 3" descr="显示数据流的蓝色抽象图"/>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a:xfrm>
            <a:off x="1102782" y="1563706"/>
            <a:ext cx="4334932" cy="2889249"/>
          </a:xfrm>
          <a:prstGeom prst="rect">
            <a:avLst/>
          </a:prstGeom>
        </p:spPr>
      </p:pic>
      <p:sp>
        <p:nvSpPr>
          <p:cNvPr id="10" name="左大括号 9"/>
          <p:cNvSpPr/>
          <p:nvPr/>
        </p:nvSpPr>
        <p:spPr>
          <a:xfrm>
            <a:off x="5770455" y="2186536"/>
            <a:ext cx="388181" cy="3643594"/>
          </a:xfrm>
          <a:prstGeom prst="leftBrace">
            <a:avLst/>
          </a:prstGeom>
          <a:noFill/>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内容"/>
          <p:cNvSpPr txBox="1"/>
          <p:nvPr>
            <p:custDataLst>
              <p:tags r:id="rId4"/>
            </p:custDataLst>
          </p:nvPr>
        </p:nvSpPr>
        <p:spPr>
          <a:xfrm>
            <a:off x="6301105" y="2570480"/>
            <a:ext cx="5667375" cy="1106170"/>
          </a:xfrm>
          <a:prstGeom prst="rect">
            <a:avLst/>
          </a:prstGeom>
          <a:noFill/>
          <a:ln>
            <a:noFill/>
          </a:ln>
        </p:spPr>
        <p:txBody>
          <a:bodyPr spcFirstLastPara="1" wrap="square" lIns="60950" tIns="30466" rIns="60950" bIns="30466" anchor="t" anchorCtr="0">
            <a:normAutofit/>
          </a:bodyPr>
          <a:lstStyle/>
          <a:p>
            <a:pPr>
              <a:lnSpc>
                <a:spcPct val="150000"/>
              </a:lnSpc>
            </a:pPr>
            <a:r>
              <a:rPr lang="zh-CN" altLang="en-US" sz="1400" b="1" kern="0" dirty="0">
                <a:latin typeface="思源黑体 CN" panose="020B0500000000000000" pitchFamily="34" charset="-122"/>
                <a:ea typeface="思源黑体 CN" panose="020B0500000000000000" pitchFamily="34" charset="-122"/>
                <a:sym typeface="思源黑体 CN" panose="020B0500000000000000" pitchFamily="34" charset="-122"/>
              </a:rPr>
              <a:t>按学习理论划分</a:t>
            </a:r>
          </a:p>
          <a:p>
            <a:pPr>
              <a:lnSpc>
                <a:spcPct val="150000"/>
              </a:lnSpc>
            </a:pPr>
            <a:r>
              <a:rPr lang="zh-CN" altLang="en-US" sz="1400" kern="0" dirty="0">
                <a:latin typeface="思源黑体 CN" panose="020B0500000000000000" pitchFamily="34" charset="-122"/>
                <a:ea typeface="思源黑体 CN" panose="020B0500000000000000" pitchFamily="34" charset="-122"/>
                <a:sym typeface="思源黑体 CN" panose="020B0500000000000000" pitchFamily="34" charset="-122"/>
              </a:rPr>
              <a:t>按学习理论的不同，可以将机器学习模型分为有监督学习、半监督学习、无监督学习、迁移学习和强化学习。</a:t>
            </a:r>
          </a:p>
        </p:txBody>
      </p:sp>
      <p:sp>
        <p:nvSpPr>
          <p:cNvPr id="12" name="内容"/>
          <p:cNvSpPr txBox="1"/>
          <p:nvPr>
            <p:custDataLst>
              <p:tags r:id="rId5"/>
            </p:custDataLst>
          </p:nvPr>
        </p:nvSpPr>
        <p:spPr>
          <a:xfrm>
            <a:off x="6270294" y="5274775"/>
            <a:ext cx="5667375" cy="1145488"/>
          </a:xfrm>
          <a:prstGeom prst="rect">
            <a:avLst/>
          </a:prstGeom>
          <a:noFill/>
          <a:ln>
            <a:noFill/>
          </a:ln>
        </p:spPr>
        <p:txBody>
          <a:bodyPr spcFirstLastPara="1" wrap="square" lIns="60950" tIns="30466" rIns="60950" bIns="30466" anchor="t" anchorCtr="0">
            <a:normAutofit/>
          </a:bodyPr>
          <a:lstStyle/>
          <a:p>
            <a:pPr>
              <a:lnSpc>
                <a:spcPct val="150000"/>
              </a:lnSpc>
            </a:pPr>
            <a:r>
              <a:rPr lang="zh-CN" altLang="en-US" sz="1400" b="1" kern="0" dirty="0">
                <a:latin typeface="思源黑体 CN" panose="020B0500000000000000" pitchFamily="34" charset="-122"/>
                <a:ea typeface="思源黑体 CN" panose="020B0500000000000000" pitchFamily="34" charset="-122"/>
                <a:sym typeface="思源黑体 CN" panose="020B0500000000000000" pitchFamily="34" charset="-122"/>
              </a:rPr>
              <a:t>按求解的算法划分</a:t>
            </a:r>
          </a:p>
          <a:p>
            <a:pPr>
              <a:lnSpc>
                <a:spcPct val="150000"/>
              </a:lnSpc>
            </a:pPr>
            <a:r>
              <a:rPr lang="zh-CN" altLang="en-US" sz="1400" kern="0" dirty="0">
                <a:latin typeface="思源黑体 CN" panose="020B0500000000000000" pitchFamily="34" charset="-122"/>
                <a:ea typeface="思源黑体 CN" panose="020B0500000000000000" pitchFamily="34" charset="-122"/>
                <a:sym typeface="思源黑体 CN" panose="020B0500000000000000" pitchFamily="34" charset="-122"/>
              </a:rPr>
              <a:t>按求解算法的不同，可以将机器学习模型分为生成模型和判别模型。</a:t>
            </a:r>
          </a:p>
        </p:txBody>
      </p:sp>
      <p:sp>
        <p:nvSpPr>
          <p:cNvPr id="9" name="Text1"/>
          <p:cNvSpPr txBox="1"/>
          <p:nvPr>
            <p:custDataLst>
              <p:tags r:id="rId6"/>
            </p:custDataLst>
          </p:nvPr>
        </p:nvSpPr>
        <p:spPr>
          <a:xfrm>
            <a:off x="816294" y="527219"/>
            <a:ext cx="4907907" cy="536415"/>
          </a:xfrm>
          <a:prstGeom prst="rect">
            <a:avLst/>
          </a:prstGeom>
          <a:noFill/>
        </p:spPr>
        <p:txBody>
          <a:bodyPr wrap="square" lIns="63483" tIns="25393" rIns="63483" bIns="25393" rtlCol="0" anchor="ctr" anchorCtr="0">
            <a:normAutofit/>
          </a:bodyPr>
          <a:lstStyle/>
          <a:p>
            <a:pPr>
              <a:buSzPct val="100000"/>
            </a:pPr>
            <a:r>
              <a:rPr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7.2.1 问答系统的主要组成</a:t>
            </a:r>
          </a:p>
        </p:txBody>
      </p:sp>
      <p:sp>
        <p:nvSpPr>
          <p:cNvPr id="13" name="内容"/>
          <p:cNvSpPr txBox="1"/>
          <p:nvPr>
            <p:custDataLst>
              <p:tags r:id="rId7"/>
            </p:custDataLst>
          </p:nvPr>
        </p:nvSpPr>
        <p:spPr>
          <a:xfrm>
            <a:off x="6316864" y="1780548"/>
            <a:ext cx="5667375" cy="811975"/>
          </a:xfrm>
          <a:prstGeom prst="rect">
            <a:avLst/>
          </a:prstGeom>
          <a:noFill/>
          <a:ln>
            <a:noFill/>
          </a:ln>
        </p:spPr>
        <p:txBody>
          <a:bodyPr spcFirstLastPara="1" wrap="square" lIns="60950" tIns="30466" rIns="60950" bIns="30466" anchor="t" anchorCtr="0">
            <a:normAutofit/>
          </a:bodyPr>
          <a:lstStyle/>
          <a:p>
            <a:pPr>
              <a:lnSpc>
                <a:spcPct val="150000"/>
              </a:lnSpc>
            </a:pPr>
            <a:r>
              <a:rPr lang="zh-CN" altLang="en-US" sz="1400" b="1" kern="0" dirty="0">
                <a:latin typeface="思源黑体 CN" panose="020B0500000000000000" pitchFamily="34" charset="-122"/>
                <a:ea typeface="思源黑体 CN" panose="020B0500000000000000" pitchFamily="34" charset="-122"/>
                <a:sym typeface="思源黑体 CN" panose="020B0500000000000000" pitchFamily="34" charset="-122"/>
              </a:rPr>
              <a:t>按方法划分</a:t>
            </a:r>
            <a:endParaRPr lang="en-US" altLang="zh-CN" sz="1400" b="1" kern="0" dirty="0">
              <a:latin typeface="思源黑体 CN" panose="020B0500000000000000" pitchFamily="34" charset="-122"/>
              <a:ea typeface="思源黑体 CN" panose="020B0500000000000000" pitchFamily="34" charset="-122"/>
              <a:sym typeface="思源黑体 CN" panose="020B0500000000000000" pitchFamily="34" charset="-122"/>
            </a:endParaRPr>
          </a:p>
          <a:p>
            <a:pPr>
              <a:lnSpc>
                <a:spcPct val="150000"/>
              </a:lnSpc>
            </a:pPr>
            <a:r>
              <a:rPr lang="zh-CN" altLang="en-US" sz="1400" kern="0" dirty="0">
                <a:latin typeface="思源黑体 CN" panose="020B0500000000000000" pitchFamily="34" charset="-122"/>
                <a:ea typeface="思源黑体 CN" panose="020B0500000000000000" pitchFamily="34" charset="-122"/>
                <a:sym typeface="思源黑体 CN" panose="020B0500000000000000" pitchFamily="34" charset="-122"/>
              </a:rPr>
              <a:t>按所用方法的不同，可以将机器学习模型分为线性模型和非线性模型。</a:t>
            </a:r>
          </a:p>
        </p:txBody>
      </p:sp>
      <p:sp>
        <p:nvSpPr>
          <p:cNvPr id="14" name="内容"/>
          <p:cNvSpPr txBox="1"/>
          <p:nvPr>
            <p:custDataLst>
              <p:tags r:id="rId8"/>
            </p:custDataLst>
          </p:nvPr>
        </p:nvSpPr>
        <p:spPr>
          <a:xfrm>
            <a:off x="6270293" y="4015571"/>
            <a:ext cx="5667375" cy="1111338"/>
          </a:xfrm>
          <a:prstGeom prst="rect">
            <a:avLst/>
          </a:prstGeom>
          <a:noFill/>
          <a:ln>
            <a:noFill/>
          </a:ln>
        </p:spPr>
        <p:txBody>
          <a:bodyPr spcFirstLastPara="1" wrap="square" lIns="60950" tIns="30466" rIns="60950" bIns="30466" anchor="t" anchorCtr="0">
            <a:normAutofit/>
          </a:bodyPr>
          <a:lstStyle/>
          <a:p>
            <a:pPr>
              <a:lnSpc>
                <a:spcPct val="150000"/>
              </a:lnSpc>
            </a:pPr>
            <a:r>
              <a:rPr lang="zh-CN" altLang="en-US" sz="1400" b="1" kern="0" dirty="0">
                <a:latin typeface="思源黑体 CN" panose="020B0500000000000000" pitchFamily="34" charset="-122"/>
                <a:ea typeface="思源黑体 CN" panose="020B0500000000000000" pitchFamily="34" charset="-122"/>
                <a:sym typeface="思源黑体 CN" panose="020B0500000000000000" pitchFamily="34" charset="-122"/>
              </a:rPr>
              <a:t>按任务划分</a:t>
            </a:r>
          </a:p>
          <a:p>
            <a:pPr>
              <a:lnSpc>
                <a:spcPct val="150000"/>
              </a:lnSpc>
            </a:pPr>
            <a:r>
              <a:rPr lang="zh-CN" altLang="en-US" sz="1400" kern="0" dirty="0">
                <a:latin typeface="思源黑体 CN" panose="020B0500000000000000" pitchFamily="34" charset="-122"/>
                <a:ea typeface="思源黑体 CN" panose="020B0500000000000000" pitchFamily="34" charset="-122"/>
                <a:sym typeface="思源黑体 CN" panose="020B0500000000000000" pitchFamily="34" charset="-122"/>
              </a:rPr>
              <a:t>按任务的不同，可以将机器学习模型分为回归模型、分类模型和结构化学习模型。</a:t>
            </a:r>
          </a:p>
        </p:txBody>
      </p:sp>
    </p:spTree>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图片"/>
          <p:cNvSpPr/>
          <p:nvPr>
            <p:custDataLst>
              <p:tags r:id="rId1"/>
            </p:custDataLst>
          </p:nvPr>
        </p:nvSpPr>
        <p:spPr>
          <a:xfrm>
            <a:off x="936413" y="1230207"/>
            <a:ext cx="4667673" cy="4516967"/>
          </a:xfrm>
          <a:prstGeom prst="rect">
            <a:avLst/>
          </a:prstGeom>
          <a:solidFill>
            <a:schemeClr val="accent1">
              <a:lumMod val="20000"/>
              <a:lumOff val="80000"/>
            </a:schemeClr>
          </a:solidFill>
          <a:ln>
            <a:noFill/>
          </a:ln>
        </p:spPr>
        <p:txBody>
          <a:bodyPr spcFirstLastPara="1" wrap="square" lIns="60950" tIns="30466" rIns="60950" bIns="30466" anchor="ctr" anchorCtr="0">
            <a:noAutofit/>
          </a:bodyPr>
          <a:lstStyle/>
          <a:p>
            <a:pPr algn="ctr"/>
            <a:endParaRPr sz="1200"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9" name="矩形"/>
          <p:cNvSpPr/>
          <p:nvPr>
            <p:custDataLst>
              <p:tags r:id="rId2"/>
            </p:custDataLst>
          </p:nvPr>
        </p:nvSpPr>
        <p:spPr>
          <a:xfrm>
            <a:off x="0" y="3437467"/>
            <a:ext cx="5287433" cy="3420533"/>
          </a:xfrm>
          <a:custGeom>
            <a:avLst/>
            <a:gdLst/>
            <a:ahLst/>
            <a:cxnLst/>
            <a:rect l="l" t="t" r="r" b="b"/>
            <a:pathLst>
              <a:path w="4551218" h="3616036" extrusionOk="0">
                <a:moveTo>
                  <a:pt x="0" y="0"/>
                </a:moveTo>
                <a:lnTo>
                  <a:pt x="4551218" y="0"/>
                </a:lnTo>
                <a:lnTo>
                  <a:pt x="4551218" y="3616036"/>
                </a:lnTo>
                <a:lnTo>
                  <a:pt x="0" y="3616036"/>
                </a:lnTo>
                <a:close/>
              </a:path>
            </a:pathLst>
          </a:custGeom>
          <a:gradFill>
            <a:gsLst>
              <a:gs pos="0">
                <a:schemeClr val="accent1">
                  <a:alpha val="0"/>
                </a:schemeClr>
              </a:gs>
              <a:gs pos="34000">
                <a:schemeClr val="accent1">
                  <a:alpha val="27000"/>
                </a:schemeClr>
              </a:gs>
              <a:gs pos="100000">
                <a:schemeClr val="accent1"/>
              </a:gs>
            </a:gsLst>
            <a:path path="circle">
              <a:fillToRect l="100000" t="100000"/>
            </a:path>
            <a:tileRect r="-100000" b="-100000"/>
          </a:gradFill>
          <a:ln>
            <a:noFill/>
          </a:ln>
        </p:spPr>
        <p:txBody>
          <a:bodyPr spcFirstLastPara="1" wrap="square" lIns="121900" tIns="60933" rIns="121900" bIns="60933" anchor="ctr" anchorCtr="0">
            <a:noAutofit/>
          </a:bodyPr>
          <a:lstStyle/>
          <a:p>
            <a:pPr lvl="0" algn="ctr">
              <a:spcBef>
                <a:spcPts val="0"/>
              </a:spcBef>
              <a:spcAft>
                <a:spcPts val="0"/>
              </a:spcAft>
              <a:buClrTx/>
              <a:buSzTx/>
              <a:buFontTx/>
            </a:pP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 name="Text1"/>
          <p:cNvSpPr txBox="1"/>
          <p:nvPr>
            <p:custDataLst>
              <p:tags r:id="rId3"/>
            </p:custDataLst>
          </p:nvPr>
        </p:nvSpPr>
        <p:spPr>
          <a:xfrm>
            <a:off x="936413" y="527219"/>
            <a:ext cx="4907907" cy="536415"/>
          </a:xfrm>
          <a:prstGeom prst="rect">
            <a:avLst/>
          </a:prstGeom>
          <a:noFill/>
        </p:spPr>
        <p:txBody>
          <a:bodyPr wrap="square" lIns="63483" tIns="25393" rIns="63483" bIns="25393" rtlCol="0" anchor="ctr" anchorCtr="0">
            <a:normAutofit/>
          </a:bodyPr>
          <a:lstStyle/>
          <a:p>
            <a:pPr>
              <a:buSzPct val="100000"/>
            </a:pPr>
            <a:r>
              <a:rPr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7.2.1 问答系统的主要组成</a:t>
            </a:r>
          </a:p>
        </p:txBody>
      </p:sp>
      <p:sp>
        <p:nvSpPr>
          <p:cNvPr id="3" name="内容"/>
          <p:cNvSpPr txBox="1"/>
          <p:nvPr>
            <p:custDataLst>
              <p:tags r:id="rId4"/>
            </p:custDataLst>
          </p:nvPr>
        </p:nvSpPr>
        <p:spPr>
          <a:xfrm>
            <a:off x="5952270" y="878785"/>
            <a:ext cx="5541433" cy="2853745"/>
          </a:xfrm>
          <a:prstGeom prst="rect">
            <a:avLst/>
          </a:prstGeom>
          <a:noFill/>
          <a:ln>
            <a:noFill/>
          </a:ln>
        </p:spPr>
        <p:txBody>
          <a:bodyPr spcFirstLastPara="1" wrap="square" lIns="60950" tIns="30466" rIns="60950" bIns="30466" anchor="t" anchorCtr="0">
            <a:normAutofit/>
          </a:bodyPr>
          <a:lstStyle/>
          <a:p>
            <a:pPr>
              <a:lnSpc>
                <a:spcPct val="150000"/>
              </a:lnSpc>
            </a:pPr>
            <a:r>
              <a:rPr sz="2400" kern="0" dirty="0">
                <a:latin typeface="思源黑体 CN" panose="020B0500000000000000" pitchFamily="34" charset="-122"/>
                <a:ea typeface="思源黑体 CN" panose="020B0500000000000000" pitchFamily="34" charset="-122"/>
                <a:sym typeface="思源黑体 CN" panose="020B0500000000000000" pitchFamily="34" charset="-122"/>
              </a:rPr>
              <a:t>问答系统的基本组成，与人进行提问→思考→回答的思维过程相近，大致分为3个部分如图所示。</a:t>
            </a:r>
          </a:p>
        </p:txBody>
      </p:sp>
      <p:sp>
        <p:nvSpPr>
          <p:cNvPr id="8" name="文本框 7"/>
          <p:cNvSpPr txBox="1"/>
          <p:nvPr/>
        </p:nvSpPr>
        <p:spPr>
          <a:xfrm>
            <a:off x="1144905" y="4693920"/>
            <a:ext cx="4250055" cy="469900"/>
          </a:xfrm>
          <a:prstGeom prst="rect">
            <a:avLst/>
          </a:prstGeom>
          <a:noFill/>
        </p:spPr>
        <p:txBody>
          <a:bodyPr wrap="square" rtlCol="0">
            <a:noAutofit/>
          </a:bodyPr>
          <a:lstStyle/>
          <a:p>
            <a:pPr algn="ctr"/>
            <a:r>
              <a:rPr lang="zh-CN" altLang="en-US" sz="2000" b="1">
                <a:solidFill>
                  <a:schemeClr val="bg2">
                    <a:lumMod val="25000"/>
                  </a:schemeClr>
                </a:solidFill>
                <a:latin typeface="黑体" panose="02010609060101010101" charset="-122"/>
                <a:ea typeface="黑体" panose="02010609060101010101" charset="-122"/>
              </a:rPr>
              <a:t>问答系统结构图</a:t>
            </a:r>
          </a:p>
        </p:txBody>
      </p:sp>
      <p:pic>
        <p:nvPicPr>
          <p:cNvPr id="58" name="图片 38"/>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a:xfrm>
            <a:off x="257810" y="1063625"/>
            <a:ext cx="5694680" cy="323913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p:cNvSpPr/>
          <p:nvPr>
            <p:custDataLst>
              <p:tags r:id="rId1"/>
            </p:custDataLst>
          </p:nvPr>
        </p:nvSpPr>
        <p:spPr>
          <a:xfrm>
            <a:off x="0" y="3437467"/>
            <a:ext cx="5287433" cy="3420533"/>
          </a:xfrm>
          <a:custGeom>
            <a:avLst/>
            <a:gdLst/>
            <a:ahLst/>
            <a:cxnLst/>
            <a:rect l="l" t="t" r="r" b="b"/>
            <a:pathLst>
              <a:path w="4551218" h="3616036" extrusionOk="0">
                <a:moveTo>
                  <a:pt x="0" y="0"/>
                </a:moveTo>
                <a:lnTo>
                  <a:pt x="4551218" y="0"/>
                </a:lnTo>
                <a:lnTo>
                  <a:pt x="4551218" y="3616036"/>
                </a:lnTo>
                <a:lnTo>
                  <a:pt x="0" y="3616036"/>
                </a:lnTo>
                <a:close/>
              </a:path>
            </a:pathLst>
          </a:custGeom>
          <a:gradFill>
            <a:gsLst>
              <a:gs pos="0">
                <a:schemeClr val="accent1">
                  <a:alpha val="0"/>
                </a:schemeClr>
              </a:gs>
              <a:gs pos="34000">
                <a:schemeClr val="accent1">
                  <a:alpha val="27000"/>
                </a:schemeClr>
              </a:gs>
              <a:gs pos="100000">
                <a:schemeClr val="accent1"/>
              </a:gs>
            </a:gsLst>
            <a:path path="circle">
              <a:fillToRect l="100000" t="100000"/>
            </a:path>
            <a:tileRect r="-100000" b="-100000"/>
          </a:gradFill>
          <a:ln>
            <a:noFill/>
          </a:ln>
        </p:spPr>
        <p:txBody>
          <a:bodyPr spcFirstLastPara="1" wrap="square" lIns="121900" tIns="60933" rIns="121900" bIns="60933" anchor="ctr" anchorCtr="0">
            <a:noAutofit/>
          </a:bodyPr>
          <a:lstStyle/>
          <a:p>
            <a:pPr lvl="0" algn="ctr">
              <a:spcBef>
                <a:spcPts val="0"/>
              </a:spcBef>
              <a:spcAft>
                <a:spcPts val="0"/>
              </a:spcAft>
              <a:buClrTx/>
              <a:buSzTx/>
              <a:buFontTx/>
            </a:pP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 name="图片"/>
          <p:cNvSpPr/>
          <p:nvPr>
            <p:custDataLst>
              <p:tags r:id="rId2"/>
            </p:custDataLst>
          </p:nvPr>
        </p:nvSpPr>
        <p:spPr>
          <a:xfrm>
            <a:off x="936413" y="1213366"/>
            <a:ext cx="4667673" cy="2998893"/>
          </a:xfrm>
          <a:prstGeom prst="rect">
            <a:avLst/>
          </a:prstGeom>
          <a:solidFill>
            <a:schemeClr val="accent1">
              <a:lumMod val="20000"/>
              <a:lumOff val="80000"/>
            </a:schemeClr>
          </a:solidFill>
          <a:ln>
            <a:noFill/>
          </a:ln>
        </p:spPr>
        <p:txBody>
          <a:bodyPr spcFirstLastPara="1" wrap="square" lIns="60950" tIns="30466" rIns="60950" bIns="30466" anchor="ctr" anchorCtr="0">
            <a:noAutofit/>
          </a:bodyPr>
          <a:lstStyle/>
          <a:p>
            <a:pPr algn="ctr"/>
            <a:endParaRPr sz="1200"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 name="Text1"/>
          <p:cNvSpPr txBox="1"/>
          <p:nvPr>
            <p:custDataLst>
              <p:tags r:id="rId3"/>
            </p:custDataLst>
          </p:nvPr>
        </p:nvSpPr>
        <p:spPr>
          <a:xfrm>
            <a:off x="936625" y="273050"/>
            <a:ext cx="6580505" cy="1399540"/>
          </a:xfrm>
          <a:prstGeom prst="rect">
            <a:avLst/>
          </a:prstGeom>
          <a:noFill/>
        </p:spPr>
        <p:txBody>
          <a:bodyPr wrap="square" lIns="63483" tIns="25393" rIns="63483" bIns="25393" rtlCol="0" anchor="ctr" anchorCtr="0">
            <a:noAutofit/>
          </a:bodyPr>
          <a:lstStyle/>
          <a:p>
            <a:pPr>
              <a:buSzPct val="100000"/>
            </a:pPr>
            <a:r>
              <a:rPr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7.2.1 问答系统的主要组成</a:t>
            </a:r>
          </a:p>
        </p:txBody>
      </p:sp>
      <p:sp>
        <p:nvSpPr>
          <p:cNvPr id="6" name="标题"/>
          <p:cNvSpPr txBox="1"/>
          <p:nvPr>
            <p:custDataLst>
              <p:tags r:id="rId4"/>
            </p:custDataLst>
          </p:nvPr>
        </p:nvSpPr>
        <p:spPr>
          <a:xfrm>
            <a:off x="1152313" y="2100309"/>
            <a:ext cx="4942611" cy="471897"/>
          </a:xfrm>
          <a:prstGeom prst="rect">
            <a:avLst/>
          </a:prstGeom>
          <a:noFill/>
          <a:ln>
            <a:noFill/>
          </a:ln>
        </p:spPr>
        <p:txBody>
          <a:bodyPr spcFirstLastPara="1" wrap="square" lIns="60950" tIns="30466" rIns="60950" bIns="30466" anchor="t" anchorCtr="0">
            <a:normAutofit/>
          </a:bodyPr>
          <a:lstStyle/>
          <a:p>
            <a:pPr defTabSz="228600">
              <a:buClrTx/>
              <a:defRPr/>
            </a:pPr>
            <a:r>
              <a:rPr lang="zh-CN" altLang="en-US" sz="2665" b="1" kern="1200" dirty="0">
                <a:latin typeface="思源黑体 CN" panose="020B0500000000000000" pitchFamily="34" charset="-122"/>
                <a:ea typeface="思源黑体 CN" panose="020B0500000000000000" pitchFamily="34" charset="-122"/>
                <a:sym typeface="思源黑体 CN" panose="020B0500000000000000" pitchFamily="34" charset="-122"/>
              </a:rPr>
              <a:t>1. 问题理解</a:t>
            </a:r>
          </a:p>
        </p:txBody>
      </p:sp>
      <p:sp>
        <p:nvSpPr>
          <p:cNvPr id="13" name="内容"/>
          <p:cNvSpPr txBox="1"/>
          <p:nvPr>
            <p:custDataLst>
              <p:tags r:id="rId5"/>
            </p:custDataLst>
          </p:nvPr>
        </p:nvSpPr>
        <p:spPr>
          <a:xfrm>
            <a:off x="5945505" y="897255"/>
            <a:ext cx="5598795" cy="4914265"/>
          </a:xfrm>
          <a:prstGeom prst="rect">
            <a:avLst/>
          </a:prstGeom>
          <a:noFill/>
          <a:ln>
            <a:noFill/>
          </a:ln>
        </p:spPr>
        <p:txBody>
          <a:bodyPr spcFirstLastPara="1" wrap="square" lIns="60950" tIns="30466" rIns="60950" bIns="30466" anchor="t" anchorCtr="0">
            <a:noAutofit/>
          </a:bodyPr>
          <a:lstStyle/>
          <a:p>
            <a:pPr>
              <a:lnSpc>
                <a:spcPct val="150000"/>
              </a:lnSpc>
            </a:pPr>
            <a:r>
              <a:rPr sz="2000" dirty="0"/>
              <a:t>对于自然语言输入的问题，首先需要理解问题问的是什么：是在问一个词语的定义，是在查询某项智力知识，是在检索身边的生活信息，还是问某一个事件的发生原因，等等。只有准确地理解问题，才有可能得到正确的知识库中检索答案。例如，“河南的温度是多少”是在问河南这个城市的气温；而“太阳的温度是多少”则是在问一项天文知识。字面上很相近的两句话，如果理解错误，在气象信息里寻找“太阳”这个城市的气温，则无法提供正确答案。</a:t>
            </a:r>
          </a:p>
        </p:txBody>
      </p:sp>
    </p:spTree>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p:cNvSpPr/>
          <p:nvPr>
            <p:custDataLst>
              <p:tags r:id="rId1"/>
            </p:custDataLst>
          </p:nvPr>
        </p:nvSpPr>
        <p:spPr>
          <a:xfrm>
            <a:off x="0" y="3437467"/>
            <a:ext cx="5287433" cy="3420533"/>
          </a:xfrm>
          <a:custGeom>
            <a:avLst/>
            <a:gdLst/>
            <a:ahLst/>
            <a:cxnLst/>
            <a:rect l="l" t="t" r="r" b="b"/>
            <a:pathLst>
              <a:path w="4551218" h="3616036" extrusionOk="0">
                <a:moveTo>
                  <a:pt x="0" y="0"/>
                </a:moveTo>
                <a:lnTo>
                  <a:pt x="4551218" y="0"/>
                </a:lnTo>
                <a:lnTo>
                  <a:pt x="4551218" y="3616036"/>
                </a:lnTo>
                <a:lnTo>
                  <a:pt x="0" y="3616036"/>
                </a:lnTo>
                <a:close/>
              </a:path>
            </a:pathLst>
          </a:custGeom>
          <a:gradFill>
            <a:gsLst>
              <a:gs pos="0">
                <a:schemeClr val="accent1">
                  <a:alpha val="0"/>
                </a:schemeClr>
              </a:gs>
              <a:gs pos="34000">
                <a:schemeClr val="accent1">
                  <a:alpha val="27000"/>
                </a:schemeClr>
              </a:gs>
              <a:gs pos="100000">
                <a:schemeClr val="accent1"/>
              </a:gs>
            </a:gsLst>
            <a:path path="circle">
              <a:fillToRect l="100000" t="100000"/>
            </a:path>
            <a:tileRect r="-100000" b="-100000"/>
          </a:gradFill>
          <a:ln>
            <a:noFill/>
          </a:ln>
        </p:spPr>
        <p:txBody>
          <a:bodyPr spcFirstLastPara="1" wrap="square" lIns="121900" tIns="60933" rIns="121900" bIns="60933" anchor="ctr" anchorCtr="0">
            <a:noAutofit/>
          </a:bodyPr>
          <a:lstStyle/>
          <a:p>
            <a:pPr lvl="0" algn="ctr">
              <a:spcBef>
                <a:spcPts val="0"/>
              </a:spcBef>
              <a:spcAft>
                <a:spcPts val="0"/>
              </a:spcAft>
              <a:buClrTx/>
              <a:buSzTx/>
              <a:buFontTx/>
            </a:pP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 name="图片"/>
          <p:cNvSpPr/>
          <p:nvPr>
            <p:custDataLst>
              <p:tags r:id="rId2"/>
            </p:custDataLst>
          </p:nvPr>
        </p:nvSpPr>
        <p:spPr>
          <a:xfrm>
            <a:off x="936413" y="1213366"/>
            <a:ext cx="4667673" cy="2998893"/>
          </a:xfrm>
          <a:prstGeom prst="rect">
            <a:avLst/>
          </a:prstGeom>
          <a:solidFill>
            <a:schemeClr val="accent1">
              <a:lumMod val="20000"/>
              <a:lumOff val="80000"/>
            </a:schemeClr>
          </a:solidFill>
          <a:ln>
            <a:noFill/>
          </a:ln>
        </p:spPr>
        <p:txBody>
          <a:bodyPr spcFirstLastPara="1" wrap="square" lIns="60950" tIns="30466" rIns="60950" bIns="30466" anchor="ctr" anchorCtr="0">
            <a:noAutofit/>
          </a:bodyPr>
          <a:lstStyle/>
          <a:p>
            <a:pPr algn="ctr"/>
            <a:endParaRPr sz="1200"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 name="Text1"/>
          <p:cNvSpPr txBox="1"/>
          <p:nvPr>
            <p:custDataLst>
              <p:tags r:id="rId3"/>
            </p:custDataLst>
          </p:nvPr>
        </p:nvSpPr>
        <p:spPr>
          <a:xfrm>
            <a:off x="936625" y="273050"/>
            <a:ext cx="6580505" cy="1399540"/>
          </a:xfrm>
          <a:prstGeom prst="rect">
            <a:avLst/>
          </a:prstGeom>
          <a:noFill/>
        </p:spPr>
        <p:txBody>
          <a:bodyPr wrap="square" lIns="63483" tIns="25393" rIns="63483" bIns="25393" rtlCol="0" anchor="ctr" anchorCtr="0">
            <a:noAutofit/>
          </a:bodyPr>
          <a:lstStyle/>
          <a:p>
            <a:pPr>
              <a:buSzPct val="100000"/>
            </a:pPr>
            <a:r>
              <a:rPr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7.2.1 问答系统的主要组成</a:t>
            </a:r>
          </a:p>
        </p:txBody>
      </p:sp>
      <p:sp>
        <p:nvSpPr>
          <p:cNvPr id="6" name="标题"/>
          <p:cNvSpPr txBox="1"/>
          <p:nvPr>
            <p:custDataLst>
              <p:tags r:id="rId4"/>
            </p:custDataLst>
          </p:nvPr>
        </p:nvSpPr>
        <p:spPr>
          <a:xfrm>
            <a:off x="1152313" y="2100309"/>
            <a:ext cx="4942611" cy="471897"/>
          </a:xfrm>
          <a:prstGeom prst="rect">
            <a:avLst/>
          </a:prstGeom>
          <a:noFill/>
          <a:ln>
            <a:noFill/>
          </a:ln>
        </p:spPr>
        <p:txBody>
          <a:bodyPr spcFirstLastPara="1" wrap="square" lIns="60950" tIns="30466" rIns="60950" bIns="30466" anchor="t" anchorCtr="0">
            <a:normAutofit/>
          </a:bodyPr>
          <a:lstStyle/>
          <a:p>
            <a:pPr defTabSz="228600">
              <a:buClrTx/>
              <a:defRPr/>
            </a:pPr>
            <a:r>
              <a:rPr lang="zh-CN" altLang="en-US" sz="2665" b="1" kern="1200" dirty="0">
                <a:latin typeface="思源黑体 CN" panose="020B0500000000000000" pitchFamily="34" charset="-122"/>
                <a:ea typeface="思源黑体 CN" panose="020B0500000000000000" pitchFamily="34" charset="-122"/>
                <a:sym typeface="思源黑体 CN" panose="020B0500000000000000" pitchFamily="34" charset="-122"/>
              </a:rPr>
              <a:t>2. 知识检索</a:t>
            </a:r>
          </a:p>
        </p:txBody>
      </p:sp>
      <p:sp>
        <p:nvSpPr>
          <p:cNvPr id="13" name="内容"/>
          <p:cNvSpPr txBox="1"/>
          <p:nvPr>
            <p:custDataLst>
              <p:tags r:id="rId5"/>
            </p:custDataLst>
          </p:nvPr>
        </p:nvSpPr>
        <p:spPr>
          <a:xfrm>
            <a:off x="5945505" y="606425"/>
            <a:ext cx="5598795" cy="6251575"/>
          </a:xfrm>
          <a:prstGeom prst="rect">
            <a:avLst/>
          </a:prstGeom>
          <a:noFill/>
          <a:ln>
            <a:noFill/>
          </a:ln>
        </p:spPr>
        <p:txBody>
          <a:bodyPr spcFirstLastPara="1" wrap="square" lIns="60950" tIns="30466" rIns="60950" bIns="30466" anchor="t" anchorCtr="0">
            <a:noAutofit/>
          </a:bodyPr>
          <a:lstStyle/>
          <a:p>
            <a:pPr>
              <a:lnSpc>
                <a:spcPct val="150000"/>
              </a:lnSpc>
            </a:pPr>
            <a:r>
              <a:rPr sz="2000" dirty="0"/>
              <a:t>在理解了用自然语言形式提出的问题后，通常会组织成一个计算机可理解的检索式，检索式的格式由知识库的结构决定。例如，如果我们采用搜索引擎作为知识源，那么理解后的问题就可以是若干关键词；如果采用百科全书作为知识源，那么问题就应组织为一个主词条及其属性。以“河南的面积有多大”问题为例，如果用搜索引擎检索，可生成“北京”“面积”两个关键词；如果百科全书检索，则应在“河南省”词条中，检索“面积”这一属性信息。如果用神经网络这样端到端的模型，则将问题理解后得到的向量，与知识源的数学表示进行运算，得到的计算结果也蕴含了答案信息。</a:t>
            </a:r>
          </a:p>
        </p:txBody>
      </p:sp>
    </p:spTree>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p:cNvSpPr/>
          <p:nvPr>
            <p:custDataLst>
              <p:tags r:id="rId1"/>
            </p:custDataLst>
          </p:nvPr>
        </p:nvSpPr>
        <p:spPr>
          <a:xfrm>
            <a:off x="0" y="3437467"/>
            <a:ext cx="5287433" cy="3420533"/>
          </a:xfrm>
          <a:custGeom>
            <a:avLst/>
            <a:gdLst/>
            <a:ahLst/>
            <a:cxnLst/>
            <a:rect l="l" t="t" r="r" b="b"/>
            <a:pathLst>
              <a:path w="4551218" h="3616036" extrusionOk="0">
                <a:moveTo>
                  <a:pt x="0" y="0"/>
                </a:moveTo>
                <a:lnTo>
                  <a:pt x="4551218" y="0"/>
                </a:lnTo>
                <a:lnTo>
                  <a:pt x="4551218" y="3616036"/>
                </a:lnTo>
                <a:lnTo>
                  <a:pt x="0" y="3616036"/>
                </a:lnTo>
                <a:close/>
              </a:path>
            </a:pathLst>
          </a:custGeom>
          <a:gradFill>
            <a:gsLst>
              <a:gs pos="0">
                <a:schemeClr val="accent1">
                  <a:alpha val="0"/>
                </a:schemeClr>
              </a:gs>
              <a:gs pos="34000">
                <a:schemeClr val="accent1">
                  <a:alpha val="27000"/>
                </a:schemeClr>
              </a:gs>
              <a:gs pos="100000">
                <a:schemeClr val="accent1"/>
              </a:gs>
            </a:gsLst>
            <a:path path="circle">
              <a:fillToRect l="100000" t="100000"/>
            </a:path>
            <a:tileRect r="-100000" b="-100000"/>
          </a:gradFill>
          <a:ln>
            <a:noFill/>
          </a:ln>
        </p:spPr>
        <p:txBody>
          <a:bodyPr spcFirstLastPara="1" wrap="square" lIns="121900" tIns="60933" rIns="121900" bIns="60933" anchor="ctr" anchorCtr="0">
            <a:noAutofit/>
          </a:bodyPr>
          <a:lstStyle/>
          <a:p>
            <a:pPr lvl="0" algn="ctr">
              <a:spcBef>
                <a:spcPts val="0"/>
              </a:spcBef>
              <a:spcAft>
                <a:spcPts val="0"/>
              </a:spcAft>
              <a:buClrTx/>
              <a:buSzTx/>
              <a:buFontTx/>
            </a:pP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 name="图片"/>
          <p:cNvSpPr/>
          <p:nvPr>
            <p:custDataLst>
              <p:tags r:id="rId2"/>
            </p:custDataLst>
          </p:nvPr>
        </p:nvSpPr>
        <p:spPr>
          <a:xfrm>
            <a:off x="936413" y="1213366"/>
            <a:ext cx="4667673" cy="2998893"/>
          </a:xfrm>
          <a:prstGeom prst="rect">
            <a:avLst/>
          </a:prstGeom>
          <a:solidFill>
            <a:schemeClr val="accent1">
              <a:lumMod val="20000"/>
              <a:lumOff val="80000"/>
            </a:schemeClr>
          </a:solidFill>
          <a:ln>
            <a:noFill/>
          </a:ln>
        </p:spPr>
        <p:txBody>
          <a:bodyPr spcFirstLastPara="1" wrap="square" lIns="60950" tIns="30466" rIns="60950" bIns="30466" anchor="ctr" anchorCtr="0">
            <a:noAutofit/>
          </a:bodyPr>
          <a:lstStyle/>
          <a:p>
            <a:pPr algn="ctr"/>
            <a:endParaRPr sz="1200"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 name="Text1"/>
          <p:cNvSpPr txBox="1"/>
          <p:nvPr>
            <p:custDataLst>
              <p:tags r:id="rId3"/>
            </p:custDataLst>
          </p:nvPr>
        </p:nvSpPr>
        <p:spPr>
          <a:xfrm>
            <a:off x="936625" y="273050"/>
            <a:ext cx="6580505" cy="1399540"/>
          </a:xfrm>
          <a:prstGeom prst="rect">
            <a:avLst/>
          </a:prstGeom>
          <a:noFill/>
        </p:spPr>
        <p:txBody>
          <a:bodyPr wrap="square" lIns="63483" tIns="25393" rIns="63483" bIns="25393" rtlCol="0" anchor="ctr" anchorCtr="0">
            <a:noAutofit/>
          </a:bodyPr>
          <a:lstStyle/>
          <a:p>
            <a:pPr>
              <a:buSzPct val="100000"/>
            </a:pPr>
            <a:r>
              <a:rPr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7.2.1 问答系统的主要组成</a:t>
            </a:r>
          </a:p>
        </p:txBody>
      </p:sp>
      <p:sp>
        <p:nvSpPr>
          <p:cNvPr id="6" name="标题"/>
          <p:cNvSpPr txBox="1"/>
          <p:nvPr>
            <p:custDataLst>
              <p:tags r:id="rId4"/>
            </p:custDataLst>
          </p:nvPr>
        </p:nvSpPr>
        <p:spPr>
          <a:xfrm>
            <a:off x="1152313" y="2100309"/>
            <a:ext cx="4942611" cy="471897"/>
          </a:xfrm>
          <a:prstGeom prst="rect">
            <a:avLst/>
          </a:prstGeom>
          <a:noFill/>
          <a:ln>
            <a:noFill/>
          </a:ln>
        </p:spPr>
        <p:txBody>
          <a:bodyPr spcFirstLastPara="1" wrap="square" lIns="60950" tIns="30466" rIns="60950" bIns="30466" anchor="t" anchorCtr="0">
            <a:normAutofit/>
          </a:bodyPr>
          <a:lstStyle/>
          <a:p>
            <a:pPr defTabSz="228600">
              <a:buClrTx/>
              <a:defRPr/>
            </a:pPr>
            <a:r>
              <a:rPr lang="zh-CN" altLang="en-US" sz="2665" b="1" kern="1200" dirty="0">
                <a:latin typeface="思源黑体 CN" panose="020B0500000000000000" pitchFamily="34" charset="-122"/>
                <a:ea typeface="思源黑体 CN" panose="020B0500000000000000" pitchFamily="34" charset="-122"/>
                <a:sym typeface="思源黑体 CN" panose="020B0500000000000000" pitchFamily="34" charset="-122"/>
              </a:rPr>
              <a:t>3. 答案生成</a:t>
            </a:r>
          </a:p>
        </p:txBody>
      </p:sp>
      <p:sp>
        <p:nvSpPr>
          <p:cNvPr id="13" name="内容"/>
          <p:cNvSpPr txBox="1"/>
          <p:nvPr>
            <p:custDataLst>
              <p:tags r:id="rId5"/>
            </p:custDataLst>
          </p:nvPr>
        </p:nvSpPr>
        <p:spPr>
          <a:xfrm>
            <a:off x="5945505" y="606425"/>
            <a:ext cx="5598795" cy="6251575"/>
          </a:xfrm>
          <a:prstGeom prst="rect">
            <a:avLst/>
          </a:prstGeom>
          <a:noFill/>
          <a:ln>
            <a:noFill/>
          </a:ln>
        </p:spPr>
        <p:txBody>
          <a:bodyPr spcFirstLastPara="1" wrap="square" lIns="60950" tIns="30466" rIns="60950" bIns="30466" anchor="t" anchorCtr="0">
            <a:noAutofit/>
          </a:bodyPr>
          <a:lstStyle/>
          <a:p>
            <a:pPr>
              <a:lnSpc>
                <a:spcPct val="150000"/>
              </a:lnSpc>
            </a:pPr>
            <a:r>
              <a:rPr sz="2000" dirty="0"/>
              <a:t>通常检索到的知识并不能直接作为答案返回。这是因为最精确的答案往往混杂在上下文中，我们需要提取出其中与问题最相关的部分。例如，用搜索引擎检索到若干相关的文档，然后从这些文档的大量内容中提取核心的段落、句子甚至词语；百科全书的知识结构可能与提问并不一一对应，例如，河南省的城市面积在不同的历史时期有多个不同的数值，就“河南省的面积有多大”这个问题而言我们可以取最新数值作为答案；而如果加上限定词“建国初期”，则需针对该约束条件，取最佳答案。</a:t>
            </a:r>
          </a:p>
        </p:txBody>
      </p:sp>
    </p:spTree>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p:cNvSpPr/>
          <p:nvPr>
            <p:custDataLst>
              <p:tags r:id="rId1"/>
            </p:custDataLst>
          </p:nvPr>
        </p:nvSpPr>
        <p:spPr>
          <a:xfrm>
            <a:off x="0" y="3437467"/>
            <a:ext cx="5287433" cy="3420533"/>
          </a:xfrm>
          <a:custGeom>
            <a:avLst/>
            <a:gdLst/>
            <a:ahLst/>
            <a:cxnLst/>
            <a:rect l="l" t="t" r="r" b="b"/>
            <a:pathLst>
              <a:path w="4551218" h="3616036" extrusionOk="0">
                <a:moveTo>
                  <a:pt x="0" y="0"/>
                </a:moveTo>
                <a:lnTo>
                  <a:pt x="4551218" y="0"/>
                </a:lnTo>
                <a:lnTo>
                  <a:pt x="4551218" y="3616036"/>
                </a:lnTo>
                <a:lnTo>
                  <a:pt x="0" y="3616036"/>
                </a:lnTo>
                <a:close/>
              </a:path>
            </a:pathLst>
          </a:custGeom>
          <a:gradFill>
            <a:gsLst>
              <a:gs pos="0">
                <a:schemeClr val="accent1">
                  <a:alpha val="0"/>
                </a:schemeClr>
              </a:gs>
              <a:gs pos="34000">
                <a:schemeClr val="accent1">
                  <a:alpha val="27000"/>
                </a:schemeClr>
              </a:gs>
              <a:gs pos="100000">
                <a:schemeClr val="accent1"/>
              </a:gs>
            </a:gsLst>
            <a:path path="circle">
              <a:fillToRect l="100000" t="100000"/>
            </a:path>
            <a:tileRect r="-100000" b="-100000"/>
          </a:gradFill>
          <a:ln>
            <a:noFill/>
          </a:ln>
        </p:spPr>
        <p:txBody>
          <a:bodyPr spcFirstLastPara="1" wrap="square" lIns="121900" tIns="60933" rIns="121900" bIns="60933" anchor="ctr" anchorCtr="0">
            <a:noAutofit/>
          </a:bodyPr>
          <a:lstStyle/>
          <a:p>
            <a:pPr lvl="0" algn="ctr">
              <a:spcBef>
                <a:spcPts val="0"/>
              </a:spcBef>
              <a:spcAft>
                <a:spcPts val="0"/>
              </a:spcAft>
              <a:buClrTx/>
              <a:buSzTx/>
              <a:buFontTx/>
            </a:pP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 name="图片"/>
          <p:cNvSpPr/>
          <p:nvPr>
            <p:custDataLst>
              <p:tags r:id="rId2"/>
            </p:custDataLst>
          </p:nvPr>
        </p:nvSpPr>
        <p:spPr>
          <a:xfrm>
            <a:off x="936413" y="1213366"/>
            <a:ext cx="4667673" cy="2998893"/>
          </a:xfrm>
          <a:prstGeom prst="rect">
            <a:avLst/>
          </a:prstGeom>
          <a:solidFill>
            <a:schemeClr val="accent1">
              <a:lumMod val="20000"/>
              <a:lumOff val="80000"/>
            </a:schemeClr>
          </a:solidFill>
          <a:ln>
            <a:noFill/>
          </a:ln>
        </p:spPr>
        <p:txBody>
          <a:bodyPr spcFirstLastPara="1" wrap="square" lIns="60950" tIns="30466" rIns="60950" bIns="30466" anchor="ctr" anchorCtr="0">
            <a:noAutofit/>
          </a:bodyPr>
          <a:lstStyle/>
          <a:p>
            <a:pPr algn="ctr"/>
            <a:endParaRPr sz="1200"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 name="Text1"/>
          <p:cNvSpPr txBox="1"/>
          <p:nvPr>
            <p:custDataLst>
              <p:tags r:id="rId3"/>
            </p:custDataLst>
          </p:nvPr>
        </p:nvSpPr>
        <p:spPr>
          <a:xfrm>
            <a:off x="936625" y="273050"/>
            <a:ext cx="6580505" cy="1399540"/>
          </a:xfrm>
          <a:prstGeom prst="rect">
            <a:avLst/>
          </a:prstGeom>
          <a:noFill/>
        </p:spPr>
        <p:txBody>
          <a:bodyPr wrap="square" lIns="63483" tIns="25393" rIns="63483" bIns="25393" rtlCol="0" anchor="ctr" anchorCtr="0">
            <a:noAutofit/>
          </a:bodyPr>
          <a:lstStyle/>
          <a:p>
            <a:pPr>
              <a:buSzPct val="100000"/>
            </a:pPr>
            <a:r>
              <a:rPr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7.2.2 问答系统的分类</a:t>
            </a:r>
          </a:p>
        </p:txBody>
      </p:sp>
      <p:sp>
        <p:nvSpPr>
          <p:cNvPr id="6" name="标题"/>
          <p:cNvSpPr txBox="1"/>
          <p:nvPr>
            <p:custDataLst>
              <p:tags r:id="rId4"/>
            </p:custDataLst>
          </p:nvPr>
        </p:nvSpPr>
        <p:spPr>
          <a:xfrm>
            <a:off x="1152313" y="2100309"/>
            <a:ext cx="4942611" cy="471897"/>
          </a:xfrm>
          <a:prstGeom prst="rect">
            <a:avLst/>
          </a:prstGeom>
          <a:noFill/>
          <a:ln>
            <a:noFill/>
          </a:ln>
        </p:spPr>
        <p:txBody>
          <a:bodyPr spcFirstLastPara="1" wrap="square" lIns="60950" tIns="30466" rIns="60950" bIns="30466" anchor="t" anchorCtr="0">
            <a:normAutofit/>
          </a:bodyPr>
          <a:lstStyle/>
          <a:p>
            <a:pPr defTabSz="228600">
              <a:buClrTx/>
              <a:defRPr/>
            </a:pPr>
            <a:r>
              <a:rPr lang="zh-CN" altLang="en-US" sz="2665" b="1" kern="1200" dirty="0">
                <a:latin typeface="思源黑体 CN" panose="020B0500000000000000" pitchFamily="34" charset="-122"/>
                <a:ea typeface="思源黑体 CN" panose="020B0500000000000000" pitchFamily="34" charset="-122"/>
                <a:sym typeface="思源黑体 CN" panose="020B0500000000000000" pitchFamily="34" charset="-122"/>
              </a:rPr>
              <a:t>1. 文本问答系统</a:t>
            </a:r>
          </a:p>
        </p:txBody>
      </p:sp>
      <p:sp>
        <p:nvSpPr>
          <p:cNvPr id="13" name="内容"/>
          <p:cNvSpPr txBox="1"/>
          <p:nvPr>
            <p:custDataLst>
              <p:tags r:id="rId5"/>
            </p:custDataLst>
          </p:nvPr>
        </p:nvSpPr>
        <p:spPr>
          <a:xfrm>
            <a:off x="5945505" y="0"/>
            <a:ext cx="6247130" cy="6858635"/>
          </a:xfrm>
          <a:prstGeom prst="rect">
            <a:avLst/>
          </a:prstGeom>
          <a:noFill/>
          <a:ln>
            <a:noFill/>
          </a:ln>
        </p:spPr>
        <p:txBody>
          <a:bodyPr spcFirstLastPara="1" wrap="square" lIns="60950" tIns="30466" rIns="60950" bIns="30466" anchor="t" anchorCtr="0">
            <a:noAutofit/>
          </a:bodyPr>
          <a:lstStyle/>
          <a:p>
            <a:pPr>
              <a:lnSpc>
                <a:spcPct val="150000"/>
              </a:lnSpc>
            </a:pPr>
            <a:r>
              <a:rPr sz="2000" dirty="0"/>
              <a:t>本问答系统是最基本的一类问答系统，其包含的模块和技术涉及到问答系统的方方面面，也是各类问答系统的基础。在问题理解方面，研究人员总结了提问的目标和要素，整理出若干分类体系，既有平面分类，又有层次分类。这些分类体系有助于在候选答案中做筛选。问题理解的方法主要涉及自然语言处理的语义分析技术。此外，我们还需使用其他自然语言分析工具消除句子歧义，并针对相同意思扩展原始问题。在知识检索方面，包括非结构化的信息检索和结构化的知识检索，还包括本体和推理。基于深度神经网络模型，让机器自动学习知识并完成推理，也是一个有前景的研究方向。在答案生成方面，可借助自然语言处理技术，分析答案文本块中的词语，例如命名实体识别、词性标注等，从中筛选出更可能是答案的词语或词组。随着候选答案范围的逐步缩小，我们还可以借助其他工具验证答案的可信程度。</a:t>
            </a:r>
          </a:p>
        </p:txBody>
      </p:sp>
    </p:spTree>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p:cNvSpPr/>
          <p:nvPr>
            <p:custDataLst>
              <p:tags r:id="rId1"/>
            </p:custDataLst>
          </p:nvPr>
        </p:nvSpPr>
        <p:spPr>
          <a:xfrm>
            <a:off x="0" y="3437467"/>
            <a:ext cx="5287433" cy="3420533"/>
          </a:xfrm>
          <a:custGeom>
            <a:avLst/>
            <a:gdLst/>
            <a:ahLst/>
            <a:cxnLst/>
            <a:rect l="l" t="t" r="r" b="b"/>
            <a:pathLst>
              <a:path w="4551218" h="3616036" extrusionOk="0">
                <a:moveTo>
                  <a:pt x="0" y="0"/>
                </a:moveTo>
                <a:lnTo>
                  <a:pt x="4551218" y="0"/>
                </a:lnTo>
                <a:lnTo>
                  <a:pt x="4551218" y="3616036"/>
                </a:lnTo>
                <a:lnTo>
                  <a:pt x="0" y="3616036"/>
                </a:lnTo>
                <a:close/>
              </a:path>
            </a:pathLst>
          </a:custGeom>
          <a:gradFill>
            <a:gsLst>
              <a:gs pos="0">
                <a:schemeClr val="accent1">
                  <a:alpha val="0"/>
                </a:schemeClr>
              </a:gs>
              <a:gs pos="34000">
                <a:schemeClr val="accent1">
                  <a:alpha val="27000"/>
                </a:schemeClr>
              </a:gs>
              <a:gs pos="100000">
                <a:schemeClr val="accent1"/>
              </a:gs>
            </a:gsLst>
            <a:path path="circle">
              <a:fillToRect l="100000" t="100000"/>
            </a:path>
            <a:tileRect r="-100000" b="-100000"/>
          </a:gradFill>
          <a:ln>
            <a:noFill/>
          </a:ln>
        </p:spPr>
        <p:txBody>
          <a:bodyPr spcFirstLastPara="1" wrap="square" lIns="121900" tIns="60933" rIns="121900" bIns="60933" anchor="ctr" anchorCtr="0">
            <a:noAutofit/>
          </a:bodyPr>
          <a:lstStyle/>
          <a:p>
            <a:pPr lvl="0" algn="ctr">
              <a:spcBef>
                <a:spcPts val="0"/>
              </a:spcBef>
              <a:spcAft>
                <a:spcPts val="0"/>
              </a:spcAft>
              <a:buClrTx/>
              <a:buSzTx/>
              <a:buFontTx/>
            </a:pP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 name="图片"/>
          <p:cNvSpPr/>
          <p:nvPr>
            <p:custDataLst>
              <p:tags r:id="rId2"/>
            </p:custDataLst>
          </p:nvPr>
        </p:nvSpPr>
        <p:spPr>
          <a:xfrm>
            <a:off x="936413" y="1213366"/>
            <a:ext cx="4667673" cy="2998893"/>
          </a:xfrm>
          <a:prstGeom prst="rect">
            <a:avLst/>
          </a:prstGeom>
          <a:solidFill>
            <a:schemeClr val="accent1">
              <a:lumMod val="20000"/>
              <a:lumOff val="80000"/>
            </a:schemeClr>
          </a:solidFill>
          <a:ln>
            <a:noFill/>
          </a:ln>
        </p:spPr>
        <p:txBody>
          <a:bodyPr spcFirstLastPara="1" wrap="square" lIns="60950" tIns="30466" rIns="60950" bIns="30466" anchor="ctr" anchorCtr="0">
            <a:noAutofit/>
          </a:bodyPr>
          <a:lstStyle/>
          <a:p>
            <a:pPr algn="ctr"/>
            <a:endParaRPr sz="1200"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 name="Text1"/>
          <p:cNvSpPr txBox="1"/>
          <p:nvPr>
            <p:custDataLst>
              <p:tags r:id="rId3"/>
            </p:custDataLst>
          </p:nvPr>
        </p:nvSpPr>
        <p:spPr>
          <a:xfrm>
            <a:off x="936625" y="273050"/>
            <a:ext cx="6580505" cy="1399540"/>
          </a:xfrm>
          <a:prstGeom prst="rect">
            <a:avLst/>
          </a:prstGeom>
          <a:noFill/>
        </p:spPr>
        <p:txBody>
          <a:bodyPr wrap="square" lIns="63483" tIns="25393" rIns="63483" bIns="25393" rtlCol="0" anchor="ctr" anchorCtr="0">
            <a:noAutofit/>
          </a:bodyPr>
          <a:lstStyle/>
          <a:p>
            <a:pPr>
              <a:buSzPct val="100000"/>
            </a:pPr>
            <a:r>
              <a:rPr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7.2.2 问答系统的分类</a:t>
            </a:r>
          </a:p>
        </p:txBody>
      </p:sp>
      <p:sp>
        <p:nvSpPr>
          <p:cNvPr id="6" name="标题"/>
          <p:cNvSpPr txBox="1"/>
          <p:nvPr>
            <p:custDataLst>
              <p:tags r:id="rId4"/>
            </p:custDataLst>
          </p:nvPr>
        </p:nvSpPr>
        <p:spPr>
          <a:xfrm>
            <a:off x="1152313" y="2100309"/>
            <a:ext cx="4942611" cy="471897"/>
          </a:xfrm>
          <a:prstGeom prst="rect">
            <a:avLst/>
          </a:prstGeom>
          <a:noFill/>
          <a:ln>
            <a:noFill/>
          </a:ln>
        </p:spPr>
        <p:txBody>
          <a:bodyPr spcFirstLastPara="1" wrap="square" lIns="60950" tIns="30466" rIns="60950" bIns="30466" anchor="t" anchorCtr="0">
            <a:normAutofit/>
          </a:bodyPr>
          <a:lstStyle/>
          <a:p>
            <a:pPr defTabSz="228600">
              <a:buClrTx/>
              <a:defRPr/>
            </a:pPr>
            <a:r>
              <a:rPr lang="zh-CN" altLang="en-US" sz="2665" b="1" kern="1200" dirty="0">
                <a:latin typeface="思源黑体 CN" panose="020B0500000000000000" pitchFamily="34" charset="-122"/>
                <a:ea typeface="思源黑体 CN" panose="020B0500000000000000" pitchFamily="34" charset="-122"/>
                <a:sym typeface="思源黑体 CN" panose="020B0500000000000000" pitchFamily="34" charset="-122"/>
              </a:rPr>
              <a:t>2. 社区问答系统</a:t>
            </a:r>
          </a:p>
        </p:txBody>
      </p:sp>
      <p:sp>
        <p:nvSpPr>
          <p:cNvPr id="13" name="内容"/>
          <p:cNvSpPr txBox="1"/>
          <p:nvPr>
            <p:custDataLst>
              <p:tags r:id="rId5"/>
            </p:custDataLst>
          </p:nvPr>
        </p:nvSpPr>
        <p:spPr>
          <a:xfrm>
            <a:off x="5945505" y="0"/>
            <a:ext cx="6247130" cy="6858635"/>
          </a:xfrm>
          <a:prstGeom prst="rect">
            <a:avLst/>
          </a:prstGeom>
          <a:noFill/>
          <a:ln>
            <a:noFill/>
          </a:ln>
        </p:spPr>
        <p:txBody>
          <a:bodyPr spcFirstLastPara="1" wrap="square" lIns="60950" tIns="30466" rIns="60950" bIns="30466" anchor="t" anchorCtr="0">
            <a:noAutofit/>
          </a:bodyPr>
          <a:lstStyle/>
          <a:p>
            <a:pPr>
              <a:lnSpc>
                <a:spcPct val="150000"/>
              </a:lnSpc>
            </a:pPr>
            <a:r>
              <a:rPr sz="2000" dirty="0"/>
              <a:t>社区问答网站为我们提供了问题及对应的答案，我们称之为“问题—答案对”，简称“问答对”。因此，与前述传统的问答系统不同，社区问答系统已经有了问题和答案之间的联系。社区问答系统的结构可分为两部分：问题理解和答案生成。找到的相近问题可能对应很多答案，但在社区问答网站中，答案的质量并不一定很高。因此，我们并不能直接把答案返回给用户，而要挑选出一些更有可能准确的答案，或者多个答案的综合，或者长篇答案做摘要。社区问答网站国外的有Quora，国内的有知乎、百度知道、搜狗问问等。社区问答系统的主要难点就在于相似问题检索和答案过滤两方面。社区问答系统中，我们只需要找到合适的问题，再从这些问题的答案中挑出最合适的，即可完成问答任务。社区问答系统的结构如图所示。</a:t>
            </a:r>
          </a:p>
        </p:txBody>
      </p:sp>
    </p:spTree>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p:cNvSpPr/>
          <p:nvPr>
            <p:custDataLst>
              <p:tags r:id="rId1"/>
            </p:custDataLst>
          </p:nvPr>
        </p:nvSpPr>
        <p:spPr>
          <a:xfrm>
            <a:off x="0" y="3437467"/>
            <a:ext cx="5287433" cy="3420533"/>
          </a:xfrm>
          <a:custGeom>
            <a:avLst/>
            <a:gdLst/>
            <a:ahLst/>
            <a:cxnLst/>
            <a:rect l="l" t="t" r="r" b="b"/>
            <a:pathLst>
              <a:path w="4551218" h="3616036" extrusionOk="0">
                <a:moveTo>
                  <a:pt x="0" y="0"/>
                </a:moveTo>
                <a:lnTo>
                  <a:pt x="4551218" y="0"/>
                </a:lnTo>
                <a:lnTo>
                  <a:pt x="4551218" y="3616036"/>
                </a:lnTo>
                <a:lnTo>
                  <a:pt x="0" y="3616036"/>
                </a:lnTo>
                <a:close/>
              </a:path>
            </a:pathLst>
          </a:custGeom>
          <a:gradFill>
            <a:gsLst>
              <a:gs pos="0">
                <a:schemeClr val="accent1">
                  <a:alpha val="0"/>
                </a:schemeClr>
              </a:gs>
              <a:gs pos="34000">
                <a:schemeClr val="accent1">
                  <a:alpha val="27000"/>
                </a:schemeClr>
              </a:gs>
              <a:gs pos="100000">
                <a:schemeClr val="accent1"/>
              </a:gs>
            </a:gsLst>
            <a:path path="circle">
              <a:fillToRect l="100000" t="100000"/>
            </a:path>
            <a:tileRect r="-100000" b="-100000"/>
          </a:gradFill>
          <a:ln>
            <a:noFill/>
          </a:ln>
        </p:spPr>
        <p:txBody>
          <a:bodyPr spcFirstLastPara="1" wrap="square" lIns="121900" tIns="60933" rIns="121900" bIns="60933" anchor="ctr" anchorCtr="0">
            <a:noAutofit/>
          </a:bodyPr>
          <a:lstStyle/>
          <a:p>
            <a:pPr lvl="0" algn="ctr">
              <a:spcBef>
                <a:spcPts val="0"/>
              </a:spcBef>
              <a:spcAft>
                <a:spcPts val="0"/>
              </a:spcAft>
              <a:buClrTx/>
              <a:buSzTx/>
              <a:buFontTx/>
            </a:pP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 name="图片"/>
          <p:cNvSpPr/>
          <p:nvPr>
            <p:custDataLst>
              <p:tags r:id="rId2"/>
            </p:custDataLst>
          </p:nvPr>
        </p:nvSpPr>
        <p:spPr>
          <a:xfrm>
            <a:off x="936413" y="1213366"/>
            <a:ext cx="4667673" cy="2998893"/>
          </a:xfrm>
          <a:prstGeom prst="rect">
            <a:avLst/>
          </a:prstGeom>
          <a:solidFill>
            <a:schemeClr val="accent1">
              <a:lumMod val="20000"/>
              <a:lumOff val="80000"/>
            </a:schemeClr>
          </a:solidFill>
          <a:ln>
            <a:noFill/>
          </a:ln>
        </p:spPr>
        <p:txBody>
          <a:bodyPr spcFirstLastPara="1" wrap="square" lIns="60950" tIns="30466" rIns="60950" bIns="30466" anchor="ctr" anchorCtr="0">
            <a:noAutofit/>
          </a:bodyPr>
          <a:lstStyle/>
          <a:p>
            <a:pPr algn="ctr"/>
            <a:endParaRPr sz="1200"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 name="Text1"/>
          <p:cNvSpPr txBox="1"/>
          <p:nvPr>
            <p:custDataLst>
              <p:tags r:id="rId3"/>
            </p:custDataLst>
          </p:nvPr>
        </p:nvSpPr>
        <p:spPr>
          <a:xfrm>
            <a:off x="936625" y="273050"/>
            <a:ext cx="6580505" cy="1399540"/>
          </a:xfrm>
          <a:prstGeom prst="rect">
            <a:avLst/>
          </a:prstGeom>
          <a:noFill/>
        </p:spPr>
        <p:txBody>
          <a:bodyPr wrap="square" lIns="63483" tIns="25393" rIns="63483" bIns="25393" rtlCol="0" anchor="ctr" anchorCtr="0">
            <a:noAutofit/>
          </a:bodyPr>
          <a:lstStyle/>
          <a:p>
            <a:pPr>
              <a:buSzPct val="100000"/>
            </a:pPr>
            <a:r>
              <a:rPr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7.2.2 问答系统的分类</a:t>
            </a:r>
          </a:p>
        </p:txBody>
      </p:sp>
      <p:sp>
        <p:nvSpPr>
          <p:cNvPr id="6" name="标题"/>
          <p:cNvSpPr txBox="1"/>
          <p:nvPr>
            <p:custDataLst>
              <p:tags r:id="rId4"/>
            </p:custDataLst>
          </p:nvPr>
        </p:nvSpPr>
        <p:spPr>
          <a:xfrm>
            <a:off x="1152313" y="2100309"/>
            <a:ext cx="4942611" cy="471897"/>
          </a:xfrm>
          <a:prstGeom prst="rect">
            <a:avLst/>
          </a:prstGeom>
          <a:noFill/>
          <a:ln>
            <a:noFill/>
          </a:ln>
        </p:spPr>
        <p:txBody>
          <a:bodyPr spcFirstLastPara="1" wrap="square" lIns="60950" tIns="30466" rIns="60950" bIns="30466" anchor="t" anchorCtr="0">
            <a:normAutofit/>
          </a:bodyPr>
          <a:lstStyle/>
          <a:p>
            <a:pPr defTabSz="228600">
              <a:buClrTx/>
              <a:defRPr/>
            </a:pPr>
            <a:r>
              <a:rPr lang="zh-CN" altLang="en-US" sz="2665" b="1" kern="1200" dirty="0">
                <a:latin typeface="思源黑体 CN" panose="020B0500000000000000" pitchFamily="34" charset="-122"/>
                <a:ea typeface="思源黑体 CN" panose="020B0500000000000000" pitchFamily="34" charset="-122"/>
                <a:sym typeface="思源黑体 CN" panose="020B0500000000000000" pitchFamily="34" charset="-122"/>
              </a:rPr>
              <a:t>2. 社区问答系统</a:t>
            </a:r>
          </a:p>
        </p:txBody>
      </p:sp>
      <p:pic>
        <p:nvPicPr>
          <p:cNvPr id="11" name="图片 11"/>
          <p:cNvPicPr>
            <a:picLocks noChangeAspect="1"/>
          </p:cNvPicPr>
          <p:nvPr/>
        </p:nvPicPr>
        <p:blipFill>
          <a:blip r:embed="rId7" cstate="print"/>
          <a:stretch>
            <a:fillRect/>
          </a:stretch>
        </p:blipFill>
        <p:spPr>
          <a:xfrm>
            <a:off x="5830570" y="144780"/>
            <a:ext cx="6071870" cy="5807710"/>
          </a:xfrm>
          <a:prstGeom prst="rect">
            <a:avLst/>
          </a:prstGeom>
        </p:spPr>
      </p:pic>
      <p:sp>
        <p:nvSpPr>
          <p:cNvPr id="3" name="文本框 2"/>
          <p:cNvSpPr txBox="1"/>
          <p:nvPr/>
        </p:nvSpPr>
        <p:spPr>
          <a:xfrm>
            <a:off x="5585460" y="6089015"/>
            <a:ext cx="6645275" cy="460375"/>
          </a:xfrm>
          <a:prstGeom prst="rect">
            <a:avLst/>
          </a:prstGeom>
          <a:noFill/>
        </p:spPr>
        <p:txBody>
          <a:bodyPr wrap="square" rtlCol="0">
            <a:spAutoFit/>
          </a:bodyPr>
          <a:lstStyle/>
          <a:p>
            <a:pPr algn="ctr"/>
            <a:r>
              <a:rPr lang="zh-CN" altLang="en-US" sz="2400"/>
              <a:t>社区问答系统的结构示意</a:t>
            </a:r>
          </a:p>
        </p:txBody>
      </p:sp>
    </p:spTree>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24" name="平滑2"/>
          <p:cNvSpPr/>
          <p:nvPr>
            <p:custDataLst>
              <p:tags r:id="rId2"/>
            </p:custDataLst>
          </p:nvPr>
        </p:nvSpPr>
        <p:spPr>
          <a:xfrm rot="5400000" flipH="1">
            <a:off x="-299721" y="-737870"/>
            <a:ext cx="2495413" cy="2733675"/>
          </a:xfrm>
          <a:custGeom>
            <a:avLst/>
            <a:gdLst>
              <a:gd name="connsiteX0" fmla="*/ 3030933 w 3030933"/>
              <a:gd name="connsiteY0" fmla="*/ 0 h 3320327"/>
              <a:gd name="connsiteX1" fmla="*/ 3030933 w 3030933"/>
              <a:gd name="connsiteY1" fmla="*/ 1315475 h 3320327"/>
              <a:gd name="connsiteX2" fmla="*/ 2861061 w 3030933"/>
              <a:gd name="connsiteY2" fmla="*/ 1341401 h 3320327"/>
              <a:gd name="connsiteX3" fmla="*/ 1310294 w 3030933"/>
              <a:gd name="connsiteY3" fmla="*/ 3244127 h 3320327"/>
              <a:gd name="connsiteX4" fmla="*/ 1314142 w 3030933"/>
              <a:gd name="connsiteY4" fmla="*/ 3320327 h 3320327"/>
              <a:gd name="connsiteX5" fmla="*/ 3848 w 3030933"/>
              <a:gd name="connsiteY5" fmla="*/ 3320327 h 3320327"/>
              <a:gd name="connsiteX6" fmla="*/ 0 w 3030933"/>
              <a:gd name="connsiteY6" fmla="*/ 3244127 h 3320327"/>
              <a:gd name="connsiteX7" fmla="*/ 2919932 w 3030933"/>
              <a:gd name="connsiteY7" fmla="*/ 8440 h 332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0933" h="3320327">
                <a:moveTo>
                  <a:pt x="3030933" y="0"/>
                </a:moveTo>
                <a:lnTo>
                  <a:pt x="3030933" y="1315475"/>
                </a:lnTo>
                <a:lnTo>
                  <a:pt x="2861061" y="1341401"/>
                </a:lnTo>
                <a:cubicBezTo>
                  <a:pt x="1976040" y="1522502"/>
                  <a:pt x="1310294" y="2305568"/>
                  <a:pt x="1310294" y="3244127"/>
                </a:cubicBezTo>
                <a:lnTo>
                  <a:pt x="1314142" y="3320327"/>
                </a:lnTo>
                <a:lnTo>
                  <a:pt x="3848" y="3320327"/>
                </a:lnTo>
                <a:lnTo>
                  <a:pt x="0" y="3244127"/>
                </a:lnTo>
                <a:cubicBezTo>
                  <a:pt x="0" y="1560101"/>
                  <a:pt x="1279849" y="175000"/>
                  <a:pt x="2919932" y="844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sz="1600">
              <a:solidFill>
                <a:schemeClr val="bg1"/>
              </a:solidFill>
              <a:latin typeface="微软雅黑" panose="020B0503020204020204" charset="-122"/>
              <a:ea typeface="微软雅黑" panose="020B0503020204020204" charset="-122"/>
            </a:endParaRPr>
          </a:p>
        </p:txBody>
      </p:sp>
      <p:sp>
        <p:nvSpPr>
          <p:cNvPr id="27" name="Freeform: Shape 25"/>
          <p:cNvSpPr/>
          <p:nvPr>
            <p:custDataLst>
              <p:tags r:id="rId3"/>
            </p:custDataLst>
          </p:nvPr>
        </p:nvSpPr>
        <p:spPr>
          <a:xfrm flipH="1">
            <a:off x="11597005" y="6341110"/>
            <a:ext cx="339090" cy="340360"/>
          </a:xfrm>
          <a:custGeom>
            <a:avLst/>
            <a:gdLst>
              <a:gd name="connsiteX0" fmla="*/ 316376 w 718878"/>
              <a:gd name="connsiteY0" fmla="*/ 634637 h 719819"/>
              <a:gd name="connsiteX1" fmla="*/ 401558 w 718878"/>
              <a:gd name="connsiteY1" fmla="*/ 634637 h 719819"/>
              <a:gd name="connsiteX2" fmla="*/ 401558 w 718878"/>
              <a:gd name="connsiteY2" fmla="*/ 719819 h 719819"/>
              <a:gd name="connsiteX3" fmla="*/ 316376 w 718878"/>
              <a:gd name="connsiteY3" fmla="*/ 719819 h 719819"/>
              <a:gd name="connsiteX4" fmla="*/ 632753 w 718878"/>
              <a:gd name="connsiteY4" fmla="*/ 634636 h 719819"/>
              <a:gd name="connsiteX5" fmla="*/ 717935 w 718878"/>
              <a:gd name="connsiteY5" fmla="*/ 634636 h 719819"/>
              <a:gd name="connsiteX6" fmla="*/ 717935 w 718878"/>
              <a:gd name="connsiteY6" fmla="*/ 719818 h 719819"/>
              <a:gd name="connsiteX7" fmla="*/ 632753 w 718878"/>
              <a:gd name="connsiteY7" fmla="*/ 719818 h 719819"/>
              <a:gd name="connsiteX8" fmla="*/ 0 w 718878"/>
              <a:gd name="connsiteY8" fmla="*/ 634636 h 719819"/>
              <a:gd name="connsiteX9" fmla="*/ 85182 w 718878"/>
              <a:gd name="connsiteY9" fmla="*/ 634636 h 719819"/>
              <a:gd name="connsiteX10" fmla="*/ 85182 w 718878"/>
              <a:gd name="connsiteY10" fmla="*/ 719818 h 719819"/>
              <a:gd name="connsiteX11" fmla="*/ 0 w 718878"/>
              <a:gd name="connsiteY11" fmla="*/ 719818 h 719819"/>
              <a:gd name="connsiteX12" fmla="*/ 632756 w 718878"/>
              <a:gd name="connsiteY12" fmla="*/ 317318 h 719819"/>
              <a:gd name="connsiteX13" fmla="*/ 717938 w 718878"/>
              <a:gd name="connsiteY13" fmla="*/ 317318 h 719819"/>
              <a:gd name="connsiteX14" fmla="*/ 717938 w 718878"/>
              <a:gd name="connsiteY14" fmla="*/ 402500 h 719819"/>
              <a:gd name="connsiteX15" fmla="*/ 632756 w 718878"/>
              <a:gd name="connsiteY15" fmla="*/ 402500 h 719819"/>
              <a:gd name="connsiteX16" fmla="*/ 316378 w 718878"/>
              <a:gd name="connsiteY16" fmla="*/ 317318 h 719819"/>
              <a:gd name="connsiteX17" fmla="*/ 401560 w 718878"/>
              <a:gd name="connsiteY17" fmla="*/ 317318 h 719819"/>
              <a:gd name="connsiteX18" fmla="*/ 401560 w 718878"/>
              <a:gd name="connsiteY18" fmla="*/ 402500 h 719819"/>
              <a:gd name="connsiteX19" fmla="*/ 316378 w 718878"/>
              <a:gd name="connsiteY19" fmla="*/ 402500 h 719819"/>
              <a:gd name="connsiteX20" fmla="*/ 0 w 718878"/>
              <a:gd name="connsiteY20" fmla="*/ 317318 h 719819"/>
              <a:gd name="connsiteX21" fmla="*/ 85182 w 718878"/>
              <a:gd name="connsiteY21" fmla="*/ 317318 h 719819"/>
              <a:gd name="connsiteX22" fmla="*/ 85182 w 718878"/>
              <a:gd name="connsiteY22" fmla="*/ 402500 h 719819"/>
              <a:gd name="connsiteX23" fmla="*/ 0 w 718878"/>
              <a:gd name="connsiteY23" fmla="*/ 402500 h 719819"/>
              <a:gd name="connsiteX24" fmla="*/ 633696 w 718878"/>
              <a:gd name="connsiteY24" fmla="*/ 0 h 719819"/>
              <a:gd name="connsiteX25" fmla="*/ 718878 w 718878"/>
              <a:gd name="connsiteY25" fmla="*/ 0 h 719819"/>
              <a:gd name="connsiteX26" fmla="*/ 718878 w 718878"/>
              <a:gd name="connsiteY26" fmla="*/ 85182 h 719819"/>
              <a:gd name="connsiteX27" fmla="*/ 633696 w 718878"/>
              <a:gd name="connsiteY27" fmla="*/ 85182 h 719819"/>
              <a:gd name="connsiteX28" fmla="*/ 316378 w 718878"/>
              <a:gd name="connsiteY28" fmla="*/ 0 h 719819"/>
              <a:gd name="connsiteX29" fmla="*/ 401560 w 718878"/>
              <a:gd name="connsiteY29" fmla="*/ 0 h 719819"/>
              <a:gd name="connsiteX30" fmla="*/ 401560 w 718878"/>
              <a:gd name="connsiteY30" fmla="*/ 85182 h 719819"/>
              <a:gd name="connsiteX31" fmla="*/ 316378 w 718878"/>
              <a:gd name="connsiteY31" fmla="*/ 85182 h 719819"/>
              <a:gd name="connsiteX32" fmla="*/ 0 w 718878"/>
              <a:gd name="connsiteY32" fmla="*/ 0 h 719819"/>
              <a:gd name="connsiteX33" fmla="*/ 85182 w 718878"/>
              <a:gd name="connsiteY33" fmla="*/ 0 h 719819"/>
              <a:gd name="connsiteX34" fmla="*/ 85182 w 718878"/>
              <a:gd name="connsiteY34" fmla="*/ 85182 h 719819"/>
              <a:gd name="connsiteX35" fmla="*/ 0 w 718878"/>
              <a:gd name="connsiteY35" fmla="*/ 85182 h 71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18878" h="719819">
                <a:moveTo>
                  <a:pt x="316376" y="634637"/>
                </a:moveTo>
                <a:lnTo>
                  <a:pt x="401558" y="634637"/>
                </a:lnTo>
                <a:lnTo>
                  <a:pt x="401558" y="719819"/>
                </a:lnTo>
                <a:lnTo>
                  <a:pt x="316376" y="719819"/>
                </a:lnTo>
                <a:close/>
                <a:moveTo>
                  <a:pt x="632753" y="634636"/>
                </a:moveTo>
                <a:lnTo>
                  <a:pt x="717935" y="634636"/>
                </a:lnTo>
                <a:lnTo>
                  <a:pt x="717935" y="719818"/>
                </a:lnTo>
                <a:lnTo>
                  <a:pt x="632753" y="719818"/>
                </a:lnTo>
                <a:close/>
                <a:moveTo>
                  <a:pt x="0" y="634636"/>
                </a:moveTo>
                <a:lnTo>
                  <a:pt x="85182" y="634636"/>
                </a:lnTo>
                <a:lnTo>
                  <a:pt x="85182" y="719818"/>
                </a:lnTo>
                <a:lnTo>
                  <a:pt x="0" y="719818"/>
                </a:lnTo>
                <a:close/>
                <a:moveTo>
                  <a:pt x="632756" y="317318"/>
                </a:moveTo>
                <a:lnTo>
                  <a:pt x="717938" y="317318"/>
                </a:lnTo>
                <a:lnTo>
                  <a:pt x="717938" y="402500"/>
                </a:lnTo>
                <a:lnTo>
                  <a:pt x="632756" y="402500"/>
                </a:lnTo>
                <a:close/>
                <a:moveTo>
                  <a:pt x="316378" y="317318"/>
                </a:moveTo>
                <a:lnTo>
                  <a:pt x="401560" y="317318"/>
                </a:lnTo>
                <a:lnTo>
                  <a:pt x="401560" y="402500"/>
                </a:lnTo>
                <a:lnTo>
                  <a:pt x="316378" y="402500"/>
                </a:lnTo>
                <a:close/>
                <a:moveTo>
                  <a:pt x="0" y="317318"/>
                </a:moveTo>
                <a:lnTo>
                  <a:pt x="85182" y="317318"/>
                </a:lnTo>
                <a:lnTo>
                  <a:pt x="85182" y="402500"/>
                </a:lnTo>
                <a:lnTo>
                  <a:pt x="0" y="402500"/>
                </a:lnTo>
                <a:close/>
                <a:moveTo>
                  <a:pt x="633696" y="0"/>
                </a:moveTo>
                <a:lnTo>
                  <a:pt x="718878" y="0"/>
                </a:lnTo>
                <a:lnTo>
                  <a:pt x="718878" y="85182"/>
                </a:lnTo>
                <a:lnTo>
                  <a:pt x="633696" y="85182"/>
                </a:lnTo>
                <a:close/>
                <a:moveTo>
                  <a:pt x="316378" y="0"/>
                </a:moveTo>
                <a:lnTo>
                  <a:pt x="401560" y="0"/>
                </a:lnTo>
                <a:lnTo>
                  <a:pt x="401560" y="85182"/>
                </a:lnTo>
                <a:lnTo>
                  <a:pt x="316378" y="85182"/>
                </a:lnTo>
                <a:close/>
                <a:moveTo>
                  <a:pt x="0" y="0"/>
                </a:moveTo>
                <a:lnTo>
                  <a:pt x="85182" y="0"/>
                </a:lnTo>
                <a:lnTo>
                  <a:pt x="85182" y="85182"/>
                </a:lnTo>
                <a:lnTo>
                  <a:pt x="0" y="851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endParaRPr>
          </a:p>
        </p:txBody>
      </p:sp>
      <p:grpSp>
        <p:nvGrpSpPr>
          <p:cNvPr id="120" name="平滑3"/>
          <p:cNvGrpSpPr/>
          <p:nvPr/>
        </p:nvGrpSpPr>
        <p:grpSpPr>
          <a:xfrm>
            <a:off x="10845165" y="471170"/>
            <a:ext cx="1121410" cy="314960"/>
            <a:chOff x="10346364" y="648401"/>
            <a:chExt cx="1184069" cy="403309"/>
          </a:xfrm>
          <a:solidFill>
            <a:schemeClr val="accent2"/>
          </a:solidFill>
        </p:grpSpPr>
        <p:sp>
          <p:nvSpPr>
            <p:cNvPr id="117" name="5"/>
            <p:cNvSpPr/>
            <p:nvPr>
              <p:custDataLst>
                <p:tags r:id="rId6"/>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18" name="4"/>
            <p:cNvSpPr/>
            <p:nvPr>
              <p:custDataLst>
                <p:tags r:id="rId7"/>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19" name="3"/>
            <p:cNvSpPr/>
            <p:nvPr>
              <p:custDataLst>
                <p:tags r:id="rId8"/>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4" name="2"/>
            <p:cNvSpPr/>
            <p:nvPr>
              <p:custDataLst>
                <p:tags r:id="rId9"/>
              </p:custDataLst>
            </p:nvPr>
          </p:nvSpPr>
          <p:spPr>
            <a:xfrm rot="16200000">
              <a:off x="11211100" y="731741"/>
              <a:ext cx="402673" cy="235993"/>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5" name="1"/>
            <p:cNvSpPr/>
            <p:nvPr>
              <p:custDataLst>
                <p:tags r:id="rId10"/>
              </p:custDataLst>
            </p:nvPr>
          </p:nvSpPr>
          <p:spPr>
            <a:xfrm rot="16200000">
              <a:off x="10973944" y="731741"/>
              <a:ext cx="402673" cy="23599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8" name="文本"/>
          <p:cNvSpPr txBox="1"/>
          <p:nvPr>
            <p:custDataLst>
              <p:tags r:id="rId4"/>
            </p:custDataLst>
          </p:nvPr>
        </p:nvSpPr>
        <p:spPr>
          <a:xfrm>
            <a:off x="4229169" y="138"/>
            <a:ext cx="4218305" cy="1198880"/>
          </a:xfrm>
          <a:prstGeom prst="rect">
            <a:avLst/>
          </a:prstGeom>
          <a:noFill/>
        </p:spPr>
        <p:txBody>
          <a:bodyPr vert="horz" wrap="square" rtlCol="0" anchor="ctr">
            <a:spAutoFit/>
          </a:bodyPr>
          <a:lstStyle/>
          <a:p>
            <a:pPr algn="ctr"/>
            <a:r>
              <a:rPr lang="zh-CN" altLang="en-US" sz="7200" dirty="0">
                <a:latin typeface="微软雅黑" panose="020B0503020204020204" charset="-122"/>
                <a:ea typeface="微软雅黑" panose="020B0503020204020204" charset="-122"/>
                <a:cs typeface="阿里巴巴普惠体" panose="00020600040101010101" charset="-122"/>
              </a:rPr>
              <a:t>目录</a:t>
            </a:r>
            <a:endParaRPr lang="en-US" altLang="zh-CN" sz="7200" dirty="0">
              <a:latin typeface="微软雅黑" panose="020B0503020204020204" charset="-122"/>
              <a:ea typeface="微软雅黑" panose="020B0503020204020204" charset="-122"/>
              <a:cs typeface="阿里巴巴普惠体" panose="00020600040101010101" charset="-122"/>
            </a:endParaRPr>
          </a:p>
        </p:txBody>
      </p:sp>
      <p:sp>
        <p:nvSpPr>
          <p:cNvPr id="2" name="Text4" hidden="1"/>
          <p:cNvSpPr txBox="1"/>
          <p:nvPr>
            <p:custDataLst>
              <p:tags r:id="rId5"/>
            </p:custDataLst>
          </p:nvPr>
        </p:nvSpPr>
        <p:spPr>
          <a:xfrm>
            <a:off x="884960" y="7648415"/>
            <a:ext cx="4907907" cy="536415"/>
          </a:xfrm>
          <a:prstGeom prst="rect">
            <a:avLst/>
          </a:prstGeom>
          <a:noFill/>
        </p:spPr>
        <p:txBody>
          <a:bodyPr wrap="square" lIns="63483" tIns="25393" rIns="63483" bIns="25393" rtlCol="0" anchor="ctr" anchorCtr="0">
            <a:normAutofit/>
          </a:bodyPr>
          <a:lstStyle/>
          <a:p>
            <a:pPr>
              <a:buSzPct val="100000"/>
            </a:pPr>
            <a:r>
              <a:rPr lang="zh-CN" altLang="en-US" sz="800" b="1" spc="16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人工智能相关概念</a:t>
            </a:r>
            <a:endParaRPr lang="en-US" sz="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7" name="文本框 6"/>
          <p:cNvSpPr txBox="1"/>
          <p:nvPr/>
        </p:nvSpPr>
        <p:spPr>
          <a:xfrm>
            <a:off x="1541660" y="1658471"/>
            <a:ext cx="9415257" cy="4031068"/>
          </a:xfrm>
          <a:prstGeom prst="rect">
            <a:avLst/>
          </a:prstGeom>
          <a:noFill/>
        </p:spPr>
        <p:txBody>
          <a:bodyPr wrap="square" rtlCol="0">
            <a:noAutofit/>
          </a:bodyPr>
          <a:lstStyle/>
          <a:p>
            <a:r>
              <a:rPr sz="4000" b="1" dirty="0">
                <a:solidFill>
                  <a:schemeClr val="accent1"/>
                </a:solidFill>
                <a:effectLst>
                  <a:outerShdw blurRad="38100" dist="25400" dir="5400000" algn="ctr" rotWithShape="0">
                    <a:srgbClr val="6E747A">
                      <a:alpha val="43000"/>
                    </a:srgbClr>
                  </a:outerShdw>
                </a:effectLst>
              </a:rPr>
              <a:t>7.1 </a:t>
            </a:r>
            <a:r>
              <a:rPr sz="4000" dirty="0" err="1">
                <a:solidFill>
                  <a:schemeClr val="accent1"/>
                </a:solidFill>
                <a:effectLst>
                  <a:outerShdw blurRad="38100" dist="25400" dir="5400000" algn="ctr" rotWithShape="0">
                    <a:srgbClr val="6E747A">
                      <a:alpha val="43000"/>
                    </a:srgbClr>
                  </a:outerShdw>
                </a:effectLst>
              </a:rPr>
              <a:t>概述</a:t>
            </a:r>
            <a:endParaRPr sz="4000" dirty="0">
              <a:solidFill>
                <a:schemeClr val="accent1"/>
              </a:solidFill>
              <a:effectLst>
                <a:outerShdw blurRad="38100" dist="25400" dir="5400000" algn="ctr" rotWithShape="0">
                  <a:srgbClr val="6E747A">
                    <a:alpha val="43000"/>
                  </a:srgbClr>
                </a:outerShdw>
              </a:effectLst>
            </a:endParaRPr>
          </a:p>
          <a:p>
            <a:r>
              <a:rPr lang="zh-CN" altLang="en-US" sz="4000" b="1" dirty="0">
                <a:solidFill>
                  <a:schemeClr val="accent1"/>
                </a:solidFill>
                <a:effectLst>
                  <a:outerShdw blurRad="38100" dist="25400" dir="5400000" algn="ctr" rotWithShape="0">
                    <a:srgbClr val="6E747A">
                      <a:alpha val="43000"/>
                    </a:srgbClr>
                  </a:outerShdw>
                </a:effectLst>
              </a:rPr>
              <a:t>7.2 智能问答系统</a:t>
            </a:r>
          </a:p>
          <a:p>
            <a:r>
              <a:rPr lang="zh-CN" altLang="en-US" sz="4000" b="1" dirty="0">
                <a:solidFill>
                  <a:schemeClr val="accent1"/>
                </a:solidFill>
                <a:effectLst>
                  <a:outerShdw blurRad="38100" dist="25400" dir="5400000" algn="ctr" rotWithShape="0">
                    <a:srgbClr val="6E747A">
                      <a:alpha val="43000"/>
                    </a:srgbClr>
                  </a:outerShdw>
                </a:effectLst>
              </a:rPr>
              <a:t>7.3 聊天机器人</a:t>
            </a:r>
          </a:p>
          <a:p>
            <a:r>
              <a:rPr sz="4000" b="1" dirty="0">
                <a:solidFill>
                  <a:schemeClr val="accent1"/>
                </a:solidFill>
                <a:effectLst>
                  <a:outerShdw blurRad="38100" dist="25400" dir="5400000" algn="ctr" rotWithShape="0">
                    <a:srgbClr val="6E747A">
                      <a:alpha val="43000"/>
                    </a:srgbClr>
                  </a:outerShdw>
                </a:effectLst>
                <a:sym typeface="+mn-ea"/>
              </a:rPr>
              <a:t>7.4 </a:t>
            </a:r>
            <a:r>
              <a:rPr sz="4000" dirty="0" err="1">
                <a:solidFill>
                  <a:schemeClr val="accent1"/>
                </a:solidFill>
                <a:effectLst>
                  <a:outerShdw blurRad="38100" dist="25400" dir="5400000" algn="ctr" rotWithShape="0">
                    <a:srgbClr val="6E747A">
                      <a:alpha val="43000"/>
                    </a:srgbClr>
                  </a:outerShdw>
                </a:effectLst>
                <a:sym typeface="+mn-ea"/>
              </a:rPr>
              <a:t>语音识别</a:t>
            </a:r>
            <a:r>
              <a:rPr lang="zh-CN" altLang="en-US" sz="4000" dirty="0">
                <a:sym typeface="+mn-ea"/>
              </a:rPr>
              <a:t>	</a:t>
            </a:r>
            <a:endParaRPr lang="zh-CN" altLang="en-US" sz="4000" dirty="0"/>
          </a:p>
          <a:p>
            <a:r>
              <a:rPr lang="zh-CN" altLang="en-US" sz="4000" b="1" dirty="0">
                <a:solidFill>
                  <a:schemeClr val="accent1"/>
                </a:solidFill>
                <a:effectLst>
                  <a:outerShdw blurRad="38100" dist="25400" dir="5400000" algn="ctr" rotWithShape="0">
                    <a:srgbClr val="6E747A">
                      <a:alpha val="43000"/>
                    </a:srgbClr>
                  </a:outerShdw>
                </a:effectLst>
                <a:sym typeface="+mn-ea"/>
              </a:rPr>
              <a:t>7.5 机器翻译</a:t>
            </a:r>
            <a:r>
              <a:rPr lang="zh-CN" altLang="en-US" sz="4000" dirty="0">
                <a:sym typeface="+mn-ea"/>
              </a:rPr>
              <a:t>	</a:t>
            </a:r>
          </a:p>
          <a:p>
            <a:r>
              <a:rPr lang="zh-CN" altLang="en-US" sz="4000" b="1" dirty="0">
                <a:solidFill>
                  <a:schemeClr val="accent1"/>
                </a:solidFill>
                <a:effectLst>
                  <a:outerShdw blurRad="38100" dist="25400" dir="5400000" algn="ctr" rotWithShape="0">
                    <a:srgbClr val="6E747A">
                      <a:alpha val="43000"/>
                    </a:srgbClr>
                  </a:outerShdw>
                </a:effectLst>
                <a:sym typeface="+mn-ea"/>
              </a:rPr>
              <a:t>7.6小结</a:t>
            </a:r>
            <a:r>
              <a:rPr lang="zh-CN" altLang="en-US" sz="4000" dirty="0">
                <a:sym typeface="+mn-ea"/>
              </a:rPr>
              <a:t>	</a:t>
            </a:r>
            <a:endParaRPr lang="zh-CN" altLang="en-US" sz="4000" b="1" dirty="0">
              <a:solidFill>
                <a:schemeClr val="accent1"/>
              </a:solidFill>
              <a:effectLst>
                <a:outerShdw blurRad="38100" dist="25400" dir="5400000" algn="ctr" rotWithShape="0">
                  <a:srgbClr val="6E747A">
                    <a:alpha val="43000"/>
                  </a:srgbClr>
                </a:outerShdw>
              </a:effectLst>
            </a:endParaRPr>
          </a:p>
          <a:p>
            <a:endParaRPr lang="zh-CN" altLang="en-US" sz="4000" b="1" dirty="0">
              <a:solidFill>
                <a:schemeClr val="accent1"/>
              </a:solidFill>
              <a:effectLst>
                <a:outerShdw blurRad="38100" dist="25400" dir="5400000" algn="ctr" rotWithShape="0">
                  <a:srgbClr val="6E747A">
                    <a:alpha val="43000"/>
                  </a:srgbClr>
                </a:outerShdw>
              </a:effectLst>
            </a:endParaRPr>
          </a:p>
          <a:p>
            <a:endParaRPr lang="zh-CN" altLang="en-US" sz="4000" b="1" dirty="0">
              <a:solidFill>
                <a:schemeClr val="accent1"/>
              </a:solidFill>
              <a:effectLst>
                <a:outerShdw blurRad="38100" dist="25400" dir="5400000" algn="ctr" rotWithShape="0">
                  <a:srgbClr val="6E747A">
                    <a:alpha val="43000"/>
                  </a:srgbClr>
                </a:outerShdw>
              </a:effectLst>
            </a:endParaRPr>
          </a:p>
          <a:p>
            <a:endParaRPr lang="zh-CN" altLang="en-US" sz="4000" b="1" dirty="0">
              <a:solidFill>
                <a:schemeClr val="accent1"/>
              </a:solidFill>
              <a:effectLst>
                <a:outerShdw blurRad="38100" dist="25400" dir="5400000" algn="ctr" rotWithShape="0">
                  <a:srgbClr val="6E747A">
                    <a:alpha val="43000"/>
                  </a:srgbClr>
                </a:outerShdw>
              </a:effectLst>
            </a:endParaRP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to="" calcmode="lin" valueType="num">
                                      <p:cBhvr>
                                        <p:cTn id="7" dur="500" fill="hold">
                                          <p:stCondLst>
                                            <p:cond delay="0"/>
                                          </p:stCondLst>
                                        </p:cTn>
                                        <p:tgtEl>
                                          <p:spTgt spid="2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24"/>
                                        </p:tgtEl>
                                        <p:attrNameLst>
                                          <p:attrName>ppt_y</p:attrName>
                                        </p:attrNameLst>
                                      </p:cBhvr>
                                      <p:tavLst>
                                        <p:tav tm="0" fmla="((floor(#ppt_y-0.5)+ceil(#ppt_y-0.5))*0.5+0.5)+(#ppt_y- ((floor(#ppt_y-0.5)+ceil(#ppt_y-0.5))*0.5+0.5))*$">
                                          <p:val>
                                            <p:fltVal val="0"/>
                                          </p:val>
                                        </p:tav>
                                        <p:tav tm="100000">
                                          <p:val>
                                            <p:fltVal val="1"/>
                                          </p:val>
                                        </p:tav>
                                      </p:tavLst>
                                    </p:anim>
                                  </p:childTnLst>
                                </p:cTn>
                              </p:par>
                              <p:par>
                                <p:cTn id="9" presetID="0"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to="" calcmode="lin" valueType="num">
                                      <p:cBhvr>
                                        <p:cTn id="11" dur="500" fill="hold">
                                          <p:stCondLst>
                                            <p:cond delay="0"/>
                                          </p:stCondLst>
                                        </p:cTn>
                                        <p:tgtEl>
                                          <p:spTgt spid="27"/>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2" dur="500" fill="hold">
                                          <p:stCondLst>
                                            <p:cond delay="0"/>
                                          </p:stCondLst>
                                        </p:cTn>
                                        <p:tgtEl>
                                          <p:spTgt spid="27"/>
                                        </p:tgtEl>
                                        <p:attrNameLst>
                                          <p:attrName>ppt_y</p:attrName>
                                        </p:attrNameLst>
                                      </p:cBhvr>
                                      <p:tavLst>
                                        <p:tav tm="0" fmla="((floor(#ppt_y-0.5)+ceil(#ppt_y-0.5))*0.5+0.5)+(#ppt_y- ((floor(#ppt_y-0.5)+ceil(#ppt_y-0.5))*0.5+0.5))*$">
                                          <p:val>
                                            <p:fltVal val="0"/>
                                          </p:val>
                                        </p:tav>
                                        <p:tav tm="100000">
                                          <p:val>
                                            <p:fltVal val="1"/>
                                          </p:val>
                                        </p:tav>
                                      </p:tavLst>
                                    </p:anim>
                                  </p:childTnLst>
                                </p:cTn>
                              </p:par>
                              <p:par>
                                <p:cTn id="13" presetID="0" presetClass="entr" presetSubtype="0" fill="hold" nodeType="withEffect">
                                  <p:stCondLst>
                                    <p:cond delay="0"/>
                                  </p:stCondLst>
                                  <p:childTnLst>
                                    <p:set>
                                      <p:cBhvr>
                                        <p:cTn id="14" dur="1" fill="hold">
                                          <p:stCondLst>
                                            <p:cond delay="0"/>
                                          </p:stCondLst>
                                        </p:cTn>
                                        <p:tgtEl>
                                          <p:spTgt spid="120"/>
                                        </p:tgtEl>
                                        <p:attrNameLst>
                                          <p:attrName>style.visibility</p:attrName>
                                        </p:attrNameLst>
                                      </p:cBhvr>
                                      <p:to>
                                        <p:strVal val="visible"/>
                                      </p:to>
                                    </p:set>
                                    <p:anim to="" calcmode="lin" valueType="num">
                                      <p:cBhvr>
                                        <p:cTn id="15" dur="500" fill="hold">
                                          <p:stCondLst>
                                            <p:cond delay="0"/>
                                          </p:stCondLst>
                                        </p:cTn>
                                        <p:tgtEl>
                                          <p:spTgt spid="120"/>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6" dur="500" fill="hold">
                                          <p:stCondLst>
                                            <p:cond delay="0"/>
                                          </p:stCondLst>
                                        </p:cTn>
                                        <p:tgtEl>
                                          <p:spTgt spid="120"/>
                                        </p:tgtEl>
                                        <p:attrNameLst>
                                          <p:attrName>ppt_y</p:attrName>
                                        </p:attrNameLst>
                                      </p:cBhvr>
                                      <p:tavLst>
                                        <p:tav tm="0" fmla="((floor(#ppt_y-0.5)+ceil(#ppt_y-0.5))*0.5+0.5)+(#ppt_y- ((floor(#ppt_y-0.5)+ceil(#ppt_y-0.5))*0.5+0.5))*$">
                                          <p:val>
                                            <p:fltVal val="0"/>
                                          </p:val>
                                        </p:tav>
                                        <p:tav tm="100000">
                                          <p:val>
                                            <p:fltVal val="1"/>
                                          </p:val>
                                        </p:tav>
                                      </p:tavLst>
                                    </p:anim>
                                  </p:childTnLst>
                                </p:cTn>
                              </p:par>
                              <p:par>
                                <p:cTn id="17" presetID="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to="" calcmode="lin" valueType="num">
                                      <p:cBhvr>
                                        <p:cTn id="19" dur="500" fill="hold">
                                          <p:stCondLst>
                                            <p:cond delay="0"/>
                                          </p:stCondLst>
                                        </p:cTn>
                                        <p:tgtEl>
                                          <p:spTgt spid="8"/>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0" dur="500" fill="hold">
                                          <p:stCondLst>
                                            <p:cond delay="0"/>
                                          </p:stCondLst>
                                        </p:cTn>
                                        <p:tgtEl>
                                          <p:spTgt spid="8"/>
                                        </p:tgtEl>
                                        <p:attrNameLst>
                                          <p:attrName>ppt_y</p:attrName>
                                        </p:attrNameLst>
                                      </p:cBhvr>
                                      <p:tavLst>
                                        <p:tav tm="0" fmla="((floor(#ppt_y-0.5)+ceil(#ppt_y-0.5))*0.5+0.5)+(#ppt_y- ((floor(#ppt_y-0.5)+ceil(#ppt_y-0.5))*0.5+0.5))*$">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P spid="27" grpId="0" bldLvl="0" animBg="1"/>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p:cNvSpPr/>
          <p:nvPr>
            <p:custDataLst>
              <p:tags r:id="rId1"/>
            </p:custDataLst>
          </p:nvPr>
        </p:nvSpPr>
        <p:spPr>
          <a:xfrm>
            <a:off x="0" y="3437467"/>
            <a:ext cx="5287433" cy="3420533"/>
          </a:xfrm>
          <a:custGeom>
            <a:avLst/>
            <a:gdLst/>
            <a:ahLst/>
            <a:cxnLst/>
            <a:rect l="l" t="t" r="r" b="b"/>
            <a:pathLst>
              <a:path w="4551218" h="3616036" extrusionOk="0">
                <a:moveTo>
                  <a:pt x="0" y="0"/>
                </a:moveTo>
                <a:lnTo>
                  <a:pt x="4551218" y="0"/>
                </a:lnTo>
                <a:lnTo>
                  <a:pt x="4551218" y="3616036"/>
                </a:lnTo>
                <a:lnTo>
                  <a:pt x="0" y="3616036"/>
                </a:lnTo>
                <a:close/>
              </a:path>
            </a:pathLst>
          </a:custGeom>
          <a:gradFill>
            <a:gsLst>
              <a:gs pos="0">
                <a:schemeClr val="accent1">
                  <a:alpha val="0"/>
                </a:schemeClr>
              </a:gs>
              <a:gs pos="34000">
                <a:schemeClr val="accent1">
                  <a:alpha val="27000"/>
                </a:schemeClr>
              </a:gs>
              <a:gs pos="100000">
                <a:schemeClr val="accent1"/>
              </a:gs>
            </a:gsLst>
            <a:path path="circle">
              <a:fillToRect l="100000" t="100000"/>
            </a:path>
            <a:tileRect r="-100000" b="-100000"/>
          </a:gradFill>
          <a:ln>
            <a:noFill/>
          </a:ln>
        </p:spPr>
        <p:txBody>
          <a:bodyPr spcFirstLastPara="1" wrap="square" lIns="121900" tIns="60933" rIns="121900" bIns="60933" anchor="ctr" anchorCtr="0">
            <a:noAutofit/>
          </a:bodyPr>
          <a:lstStyle/>
          <a:p>
            <a:pPr lvl="0" algn="ctr">
              <a:spcBef>
                <a:spcPts val="0"/>
              </a:spcBef>
              <a:spcAft>
                <a:spcPts val="0"/>
              </a:spcAft>
              <a:buClrTx/>
              <a:buSzTx/>
              <a:buFontTx/>
            </a:pP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 name="图片"/>
          <p:cNvSpPr/>
          <p:nvPr>
            <p:custDataLst>
              <p:tags r:id="rId2"/>
            </p:custDataLst>
          </p:nvPr>
        </p:nvSpPr>
        <p:spPr>
          <a:xfrm>
            <a:off x="936413" y="1213366"/>
            <a:ext cx="4667673" cy="2998893"/>
          </a:xfrm>
          <a:prstGeom prst="rect">
            <a:avLst/>
          </a:prstGeom>
          <a:solidFill>
            <a:schemeClr val="accent1">
              <a:lumMod val="20000"/>
              <a:lumOff val="80000"/>
            </a:schemeClr>
          </a:solidFill>
          <a:ln>
            <a:noFill/>
          </a:ln>
        </p:spPr>
        <p:txBody>
          <a:bodyPr spcFirstLastPara="1" wrap="square" lIns="60950" tIns="30466" rIns="60950" bIns="30466" anchor="ctr" anchorCtr="0">
            <a:noAutofit/>
          </a:bodyPr>
          <a:lstStyle/>
          <a:p>
            <a:pPr algn="ctr"/>
            <a:endParaRPr sz="1200"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 name="Text1"/>
          <p:cNvSpPr txBox="1"/>
          <p:nvPr>
            <p:custDataLst>
              <p:tags r:id="rId3"/>
            </p:custDataLst>
          </p:nvPr>
        </p:nvSpPr>
        <p:spPr>
          <a:xfrm>
            <a:off x="936625" y="273050"/>
            <a:ext cx="6580505" cy="1399540"/>
          </a:xfrm>
          <a:prstGeom prst="rect">
            <a:avLst/>
          </a:prstGeom>
          <a:noFill/>
        </p:spPr>
        <p:txBody>
          <a:bodyPr wrap="square" lIns="63483" tIns="25393" rIns="63483" bIns="25393" rtlCol="0" anchor="ctr" anchorCtr="0">
            <a:noAutofit/>
          </a:bodyPr>
          <a:lstStyle/>
          <a:p>
            <a:pPr>
              <a:buSzPct val="100000"/>
            </a:pPr>
            <a:r>
              <a:rPr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7.2.2 问答系统的分类</a:t>
            </a:r>
          </a:p>
        </p:txBody>
      </p:sp>
      <p:sp>
        <p:nvSpPr>
          <p:cNvPr id="6" name="标题"/>
          <p:cNvSpPr txBox="1"/>
          <p:nvPr>
            <p:custDataLst>
              <p:tags r:id="rId4"/>
            </p:custDataLst>
          </p:nvPr>
        </p:nvSpPr>
        <p:spPr>
          <a:xfrm>
            <a:off x="1152313" y="2100309"/>
            <a:ext cx="4942611" cy="471897"/>
          </a:xfrm>
          <a:prstGeom prst="rect">
            <a:avLst/>
          </a:prstGeom>
          <a:noFill/>
          <a:ln>
            <a:noFill/>
          </a:ln>
        </p:spPr>
        <p:txBody>
          <a:bodyPr spcFirstLastPara="1" wrap="square" lIns="60950" tIns="30466" rIns="60950" bIns="30466" anchor="t" anchorCtr="0">
            <a:normAutofit/>
          </a:bodyPr>
          <a:lstStyle/>
          <a:p>
            <a:pPr defTabSz="228600">
              <a:buClrTx/>
              <a:defRPr/>
            </a:pPr>
            <a:r>
              <a:rPr lang="zh-CN" altLang="en-US" sz="2665" b="1" kern="1200" dirty="0">
                <a:latin typeface="思源黑体 CN" panose="020B0500000000000000" pitchFamily="34" charset="-122"/>
                <a:ea typeface="思源黑体 CN" panose="020B0500000000000000" pitchFamily="34" charset="-122"/>
                <a:sym typeface="思源黑体 CN" panose="020B0500000000000000" pitchFamily="34" charset="-122"/>
              </a:rPr>
              <a:t>3. 多媒体问答系统</a:t>
            </a:r>
          </a:p>
        </p:txBody>
      </p:sp>
      <p:sp>
        <p:nvSpPr>
          <p:cNvPr id="13" name="内容"/>
          <p:cNvSpPr txBox="1"/>
          <p:nvPr>
            <p:custDataLst>
              <p:tags r:id="rId5"/>
            </p:custDataLst>
          </p:nvPr>
        </p:nvSpPr>
        <p:spPr>
          <a:xfrm>
            <a:off x="5819986" y="502024"/>
            <a:ext cx="6247130" cy="6858635"/>
          </a:xfrm>
          <a:prstGeom prst="rect">
            <a:avLst/>
          </a:prstGeom>
          <a:noFill/>
          <a:ln>
            <a:noFill/>
          </a:ln>
        </p:spPr>
        <p:txBody>
          <a:bodyPr spcFirstLastPara="1" wrap="square" lIns="60950" tIns="30466" rIns="60950" bIns="30466" anchor="t" anchorCtr="0">
            <a:noAutofit/>
          </a:bodyPr>
          <a:lstStyle/>
          <a:p>
            <a:pPr>
              <a:lnSpc>
                <a:spcPct val="150000"/>
              </a:lnSpc>
            </a:pPr>
            <a:r>
              <a:rPr sz="2000" dirty="0"/>
              <a:t>多媒体问答系统是指能根据音像、视频等多媒体内容直接提问或利用多媒体内容解答问题的系统。多媒体问答系统与文本问答系统在结构上是相似的，只是多媒体问答系统所处理的问题、知识、答案不再限于文本，而包含了图像、音频、视频等等。从技术角度讲，除了自然语言处理，还需计算机视觉、信号处理等多媒体技术，才能分析出多媒体所表达的内容。多媒体问答系统尚属研究界的前沿课题，相关工作并不像文本问答那样多。此外，对多媒体内容的理解也是制约多媒体问答系统发展的重要瓶颈。现有研究可以从某些特定领域开始并逐步推广到开放领域的问答。</a:t>
            </a:r>
          </a:p>
        </p:txBody>
      </p:sp>
    </p:spTree>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
          <p:cNvSpPr txBox="1"/>
          <p:nvPr>
            <p:custDataLst>
              <p:tags r:id="rId1"/>
            </p:custDataLst>
          </p:nvPr>
        </p:nvSpPr>
        <p:spPr>
          <a:xfrm>
            <a:off x="200623" y="818552"/>
            <a:ext cx="5178201" cy="5671895"/>
          </a:xfrm>
          <a:prstGeom prst="rect">
            <a:avLst/>
          </a:prstGeom>
          <a:noFill/>
          <a:ln>
            <a:noFill/>
          </a:ln>
        </p:spPr>
        <p:txBody>
          <a:bodyPr spcFirstLastPara="1" wrap="square" lIns="60950" tIns="30466" rIns="60950" bIns="30466" anchor="t" anchorCtr="0">
            <a:normAutofit fontScale="85000" lnSpcReduction="10000"/>
          </a:bodyPr>
          <a:lstStyle/>
          <a:p>
            <a:pPr>
              <a:lnSpc>
                <a:spcPct val="150000"/>
              </a:lnSpc>
            </a:pPr>
            <a:r>
              <a:rPr sz="2000" kern="0" dirty="0">
                <a:latin typeface="+mn-ea"/>
                <a:cs typeface="+mn-ea"/>
                <a:sym typeface="思源黑体 CN" panose="020B0500000000000000" pitchFamily="34" charset="-122"/>
              </a:rPr>
              <a:t>2011年IBM公司推出了名为“沃森”（Watson）的人工智能系统，它在美国智力竞赛电视节目《危险边缘》（Jeopardy!）中与人类同台竞技，回答主持人提出的涵盖多种主题、学科的智力题，最终在总决赛中击败了人类选手。该事件激发了社会对人工智能、自然语言处理技术的兴趣，引发人们讨论。沃森系统综合了很多相关的处理技术，集自然语言处理、信息检索、知识表示、自动推理等技术于一身，使用了字典、词典、百科全书、新闻作品等数百万的文档，并在硬盘上有足够的计算资源支撑。</a:t>
            </a:r>
          </a:p>
          <a:p>
            <a:pPr>
              <a:lnSpc>
                <a:spcPct val="150000"/>
              </a:lnSpc>
            </a:pPr>
            <a:r>
              <a:rPr sz="2000" kern="0" dirty="0">
                <a:latin typeface="+mn-ea"/>
                <a:cs typeface="+mn-ea"/>
                <a:sym typeface="思源黑体 CN" panose="020B0500000000000000" pitchFamily="34" charset="-122"/>
              </a:rPr>
              <a:t>与所有的问答系统结构相近，沃森的结构也分为问题、知识和答案三部分。沃森针对特定的问答模式进行了细致的处理，特别是在知识部分，有大量的假设、推理和综合步骤。沃森的总体结构</a:t>
            </a:r>
            <a:r>
              <a:rPr lang="zh-CN" altLang="en-US" sz="2000" b="1" kern="0" dirty="0">
                <a:latin typeface="+mn-ea"/>
                <a:cs typeface="+mn-ea"/>
                <a:sym typeface="思源黑体 CN" panose="020B0500000000000000" pitchFamily="34" charset="-122"/>
              </a:rPr>
              <a:t>右图所示。</a:t>
            </a:r>
          </a:p>
        </p:txBody>
      </p:sp>
      <p:sp>
        <p:nvSpPr>
          <p:cNvPr id="9" name="Text1"/>
          <p:cNvSpPr txBox="1"/>
          <p:nvPr>
            <p:custDataLst>
              <p:tags r:id="rId2"/>
            </p:custDataLst>
          </p:nvPr>
        </p:nvSpPr>
        <p:spPr>
          <a:xfrm>
            <a:off x="-316" y="169"/>
            <a:ext cx="4907907" cy="536415"/>
          </a:xfrm>
          <a:prstGeom prst="rect">
            <a:avLst/>
          </a:prstGeom>
          <a:noFill/>
        </p:spPr>
        <p:txBody>
          <a:bodyPr wrap="square" lIns="63483" tIns="25393" rIns="63483" bIns="25393" rtlCol="0" anchor="ctr" anchorCtr="0">
            <a:normAutofit/>
          </a:bodyPr>
          <a:lstStyle/>
          <a:p>
            <a:pPr>
              <a:buSzPct val="100000"/>
            </a:pPr>
            <a:r>
              <a:rPr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7.2.3 问答系统案例</a:t>
            </a:r>
          </a:p>
        </p:txBody>
      </p:sp>
      <p:pic>
        <p:nvPicPr>
          <p:cNvPr id="30" name="图片 16"/>
          <p:cNvPicPr>
            <a:picLocks noChangeAspect="1" noChangeArrowheads="1"/>
          </p:cNvPicPr>
          <p:nvPr/>
        </p:nvPicPr>
        <p:blipFill>
          <a:blip r:embed="rId5" cstate="print"/>
          <a:srcRect/>
          <a:stretch>
            <a:fillRect/>
          </a:stretch>
        </p:blipFill>
        <p:spPr>
          <a:xfrm>
            <a:off x="6224905" y="1124585"/>
            <a:ext cx="5663565" cy="2661285"/>
          </a:xfrm>
          <a:prstGeom prst="rect">
            <a:avLst/>
          </a:prstGeom>
          <a:noFill/>
          <a:ln>
            <a:noFill/>
          </a:ln>
        </p:spPr>
      </p:pic>
      <p:sp>
        <p:nvSpPr>
          <p:cNvPr id="4" name="文本框 3"/>
          <p:cNvSpPr txBox="1"/>
          <p:nvPr/>
        </p:nvSpPr>
        <p:spPr>
          <a:xfrm>
            <a:off x="6577965" y="3904615"/>
            <a:ext cx="5547360" cy="1081405"/>
          </a:xfrm>
          <a:prstGeom prst="rect">
            <a:avLst/>
          </a:prstGeom>
          <a:noFill/>
        </p:spPr>
        <p:txBody>
          <a:bodyPr wrap="square" rtlCol="0">
            <a:noAutofit/>
          </a:bodyPr>
          <a:lstStyle/>
          <a:p>
            <a:pPr algn="ctr"/>
            <a:r>
              <a:rPr lang="zh-CN" altLang="en-US" b="1"/>
              <a:t>IBM公司深度问答研究组开发的深度问答体系结构</a:t>
            </a:r>
          </a:p>
          <a:p>
            <a:pPr algn="ctr"/>
            <a:r>
              <a:rPr lang="zh-CN" altLang="en-US" b="1"/>
              <a:t>译自IBM</a:t>
            </a:r>
          </a:p>
        </p:txBody>
      </p:sp>
    </p:spTree>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lnSpcReduction="10000"/>
          </a:bodyPr>
          <a:lstStyle/>
          <a:p>
            <a:pPr>
              <a:buSzPct val="100000"/>
            </a:pPr>
            <a:r>
              <a:rPr sz="32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7.3 聊天机器人</a:t>
            </a:r>
          </a:p>
        </p:txBody>
      </p:sp>
      <p:sp>
        <p:nvSpPr>
          <p:cNvPr id="44" name="Text2"/>
          <p:cNvSpPr txBox="1"/>
          <p:nvPr>
            <p:custDataLst>
              <p:tags r:id="rId3"/>
            </p:custDataLst>
          </p:nvPr>
        </p:nvSpPr>
        <p:spPr>
          <a:xfrm>
            <a:off x="608330" y="1227455"/>
            <a:ext cx="10730230" cy="5404485"/>
          </a:xfrm>
          <a:prstGeom prst="rect">
            <a:avLst/>
          </a:prstGeom>
          <a:noFill/>
          <a:ln w="3175">
            <a:noFill/>
            <a:prstDash val="dash"/>
          </a:ln>
        </p:spPr>
        <p:txBody>
          <a:bodyPr wrap="square" lIns="63483" tIns="25393" rIns="63483" bIns="25393"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indent="457200" fontAlgn="t">
              <a:lnSpc>
                <a:spcPct val="130000"/>
              </a:lnSpc>
              <a:spcBef>
                <a:spcPts val="250"/>
              </a:spcBef>
              <a:spcAft>
                <a:spcPts val="250"/>
              </a:spcAft>
              <a:buSzPct val="100000"/>
            </a:pPr>
            <a:r>
              <a:rPr lang="zh-CN" altLang="en-US" sz="1750" spc="120" dirty="0">
                <a:ln w="3175">
                  <a:noFill/>
                  <a:prstDash val="dash"/>
                </a:ln>
                <a:latin typeface="+mn-ea"/>
                <a:cs typeface="+mn-ea"/>
                <a:sym typeface="思源黑体 CN" panose="020B0500000000000000" pitchFamily="34" charset="-122"/>
              </a:rPr>
              <a:t>聊天机器人是一种通过自然语言模拟人类进行对话的程序，是一种非任务导向型智能交互式问答对话系统。它通常运行在特定的软件平台上，如PC平台或者移动终端设备平台，而类人的硬件机械体则不是必需的承载设备。</a:t>
            </a:r>
          </a:p>
          <a:p>
            <a:pPr indent="457200" fontAlgn="t">
              <a:lnSpc>
                <a:spcPct val="130000"/>
              </a:lnSpc>
              <a:spcBef>
                <a:spcPts val="250"/>
              </a:spcBef>
              <a:spcAft>
                <a:spcPts val="250"/>
              </a:spcAft>
              <a:buSzPct val="100000"/>
            </a:pPr>
            <a:r>
              <a:rPr lang="zh-CN" altLang="en-US" sz="1750" spc="120" dirty="0">
                <a:ln w="3175">
                  <a:noFill/>
                  <a:prstDash val="dash"/>
                </a:ln>
                <a:latin typeface="+mn-ea"/>
                <a:cs typeface="+mn-ea"/>
                <a:sym typeface="思源黑体 CN" panose="020B0500000000000000" pitchFamily="34" charset="-122"/>
              </a:rPr>
              <a:t>由人工智能的发展历史可知，聊天机器人的构想实际上源于图灵测试。最早的聊天机器人程序ELIZA诞生于1966年，由麻省理工学院的约瑟夫∙魏泽鲍姆（Joseph Weizenbaum）开发，用于在临床医疗中模仿心理医生。1988年，加州大学伯克利分校的罗伯特∙威林斯基（Robert Wilensky）等人开发了名为UC（UNIX Consultant）的聊天机器人系统。UC是一款帮助用户学习使用UNIX操作系统的聊天机器人。近年来，聊天机器人受到了学术界和工业界的广泛关注。微软推出的“小冰”、百度推出的用于交互式搜索的“小度”等产品，都推动了聊天机器人产品化的发展。现代聊天机器人系统可以看作是“互联网+自然语言理解”的结合。</a:t>
            </a:r>
          </a:p>
          <a:p>
            <a:pPr indent="457200" fontAlgn="t">
              <a:lnSpc>
                <a:spcPct val="130000"/>
              </a:lnSpc>
              <a:spcBef>
                <a:spcPts val="250"/>
              </a:spcBef>
              <a:spcAft>
                <a:spcPts val="250"/>
              </a:spcAft>
              <a:buSzPct val="100000"/>
            </a:pPr>
            <a:r>
              <a:rPr lang="zh-CN" altLang="en-US" sz="1750" spc="120" dirty="0">
                <a:ln w="3175">
                  <a:noFill/>
                  <a:prstDash val="dash"/>
                </a:ln>
                <a:latin typeface="+mn-ea"/>
                <a:cs typeface="+mn-ea"/>
                <a:sym typeface="思源黑体 CN" panose="020B0500000000000000" pitchFamily="34" charset="-122"/>
              </a:rPr>
              <a:t>2019年5月，斯坦福大学举办的对话式问答（conversational question answering，CoQA）挑战赛中，微软亚洲研究院（microsoft research  asia，MSRA）NLP组和微软雷德蒙德语音对话研究组的问答系统成为了近年来首个表现超越人类的对话模型，这一成就标志着搜索引擎（如必应）、智能助手（如Cortana）在与人互动和以更自然的方式（类似人与人之间的交流）提供信息方面取得了重大进展。</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p:cNvSpPr/>
          <p:nvPr>
            <p:custDataLst>
              <p:tags r:id="rId1"/>
            </p:custDataLst>
          </p:nvPr>
        </p:nvSpPr>
        <p:spPr>
          <a:xfrm>
            <a:off x="0" y="3437467"/>
            <a:ext cx="5287433" cy="3420533"/>
          </a:xfrm>
          <a:custGeom>
            <a:avLst/>
            <a:gdLst/>
            <a:ahLst/>
            <a:cxnLst/>
            <a:rect l="l" t="t" r="r" b="b"/>
            <a:pathLst>
              <a:path w="4551218" h="3616036" extrusionOk="0">
                <a:moveTo>
                  <a:pt x="0" y="0"/>
                </a:moveTo>
                <a:lnTo>
                  <a:pt x="4551218" y="0"/>
                </a:lnTo>
                <a:lnTo>
                  <a:pt x="4551218" y="3616036"/>
                </a:lnTo>
                <a:lnTo>
                  <a:pt x="0" y="3616036"/>
                </a:lnTo>
                <a:close/>
              </a:path>
            </a:pathLst>
          </a:custGeom>
          <a:gradFill>
            <a:gsLst>
              <a:gs pos="0">
                <a:schemeClr val="accent1">
                  <a:alpha val="0"/>
                </a:schemeClr>
              </a:gs>
              <a:gs pos="34000">
                <a:schemeClr val="accent1">
                  <a:alpha val="27000"/>
                </a:schemeClr>
              </a:gs>
              <a:gs pos="100000">
                <a:schemeClr val="accent1"/>
              </a:gs>
            </a:gsLst>
            <a:path path="circle">
              <a:fillToRect l="100000" t="100000"/>
            </a:path>
            <a:tileRect r="-100000" b="-100000"/>
          </a:gradFill>
          <a:ln>
            <a:noFill/>
          </a:ln>
        </p:spPr>
        <p:txBody>
          <a:bodyPr spcFirstLastPara="1" wrap="square" lIns="121900" tIns="60933" rIns="121900" bIns="60933" anchor="ctr" anchorCtr="0">
            <a:noAutofit/>
          </a:bodyPr>
          <a:lstStyle/>
          <a:p>
            <a:pPr lvl="0" algn="ctr">
              <a:spcBef>
                <a:spcPts val="0"/>
              </a:spcBef>
              <a:spcAft>
                <a:spcPts val="0"/>
              </a:spcAft>
              <a:buClrTx/>
              <a:buSzTx/>
              <a:buFontTx/>
            </a:pP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 name="图片"/>
          <p:cNvSpPr/>
          <p:nvPr>
            <p:custDataLst>
              <p:tags r:id="rId2"/>
            </p:custDataLst>
          </p:nvPr>
        </p:nvSpPr>
        <p:spPr>
          <a:xfrm>
            <a:off x="936413" y="1213366"/>
            <a:ext cx="4667673" cy="2998893"/>
          </a:xfrm>
          <a:prstGeom prst="rect">
            <a:avLst/>
          </a:prstGeom>
          <a:solidFill>
            <a:schemeClr val="accent1">
              <a:lumMod val="20000"/>
              <a:lumOff val="80000"/>
            </a:schemeClr>
          </a:solidFill>
          <a:ln>
            <a:noFill/>
          </a:ln>
        </p:spPr>
        <p:txBody>
          <a:bodyPr spcFirstLastPara="1" wrap="square" lIns="60950" tIns="30466" rIns="60950" bIns="30466" anchor="ctr" anchorCtr="0">
            <a:noAutofit/>
          </a:bodyPr>
          <a:lstStyle/>
          <a:p>
            <a:pPr algn="ctr"/>
            <a:endParaRPr sz="1200"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 name="Text1"/>
          <p:cNvSpPr txBox="1"/>
          <p:nvPr>
            <p:custDataLst>
              <p:tags r:id="rId3"/>
            </p:custDataLst>
          </p:nvPr>
        </p:nvSpPr>
        <p:spPr>
          <a:xfrm>
            <a:off x="936625" y="273050"/>
            <a:ext cx="6580505" cy="1399540"/>
          </a:xfrm>
          <a:prstGeom prst="rect">
            <a:avLst/>
          </a:prstGeom>
          <a:noFill/>
        </p:spPr>
        <p:txBody>
          <a:bodyPr wrap="square" lIns="63483" tIns="25393" rIns="63483" bIns="25393" rtlCol="0" anchor="ctr" anchorCtr="0">
            <a:noAutofit/>
          </a:bodyPr>
          <a:lstStyle/>
          <a:p>
            <a:pPr>
              <a:buSzPct val="100000"/>
            </a:pPr>
            <a:r>
              <a:rPr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7.3.1 聊天机器人的分类</a:t>
            </a:r>
          </a:p>
        </p:txBody>
      </p:sp>
      <p:sp>
        <p:nvSpPr>
          <p:cNvPr id="6" name="标题"/>
          <p:cNvSpPr txBox="1"/>
          <p:nvPr>
            <p:custDataLst>
              <p:tags r:id="rId4"/>
            </p:custDataLst>
          </p:nvPr>
        </p:nvSpPr>
        <p:spPr>
          <a:xfrm>
            <a:off x="1152313" y="2100309"/>
            <a:ext cx="4942611" cy="471897"/>
          </a:xfrm>
          <a:prstGeom prst="rect">
            <a:avLst/>
          </a:prstGeom>
          <a:noFill/>
          <a:ln>
            <a:noFill/>
          </a:ln>
        </p:spPr>
        <p:txBody>
          <a:bodyPr spcFirstLastPara="1" wrap="square" lIns="60950" tIns="30466" rIns="60950" bIns="30466" anchor="t" anchorCtr="0">
            <a:normAutofit/>
          </a:bodyPr>
          <a:lstStyle/>
          <a:p>
            <a:pPr defTabSz="228600">
              <a:buClrTx/>
              <a:defRPr/>
            </a:pPr>
            <a:r>
              <a:rPr lang="zh-CN" altLang="en-US" sz="2665" b="1" kern="1200" dirty="0">
                <a:latin typeface="思源黑体 CN" panose="020B0500000000000000" pitchFamily="34" charset="-122"/>
                <a:ea typeface="思源黑体 CN" panose="020B0500000000000000" pitchFamily="34" charset="-122"/>
                <a:sym typeface="思源黑体 CN" panose="020B0500000000000000" pitchFamily="34" charset="-122"/>
              </a:rPr>
              <a:t>1. 按功能分类</a:t>
            </a:r>
          </a:p>
        </p:txBody>
      </p:sp>
      <p:sp>
        <p:nvSpPr>
          <p:cNvPr id="13" name="内容"/>
          <p:cNvSpPr txBox="1"/>
          <p:nvPr>
            <p:custDataLst>
              <p:tags r:id="rId5"/>
            </p:custDataLst>
          </p:nvPr>
        </p:nvSpPr>
        <p:spPr>
          <a:xfrm>
            <a:off x="5945505" y="897255"/>
            <a:ext cx="5598795" cy="4914265"/>
          </a:xfrm>
          <a:prstGeom prst="rect">
            <a:avLst/>
          </a:prstGeom>
          <a:noFill/>
          <a:ln>
            <a:noFill/>
          </a:ln>
        </p:spPr>
        <p:txBody>
          <a:bodyPr spcFirstLastPara="1" wrap="square" lIns="60950" tIns="30466" rIns="60950" bIns="30466" anchor="t" anchorCtr="0">
            <a:noAutofit/>
          </a:bodyPr>
          <a:lstStyle/>
          <a:p>
            <a:pPr>
              <a:lnSpc>
                <a:spcPct val="150000"/>
              </a:lnSpc>
            </a:pPr>
            <a:r>
              <a:rPr sz="2000" dirty="0"/>
              <a:t>聊天机器人按功能分类，可分为问答型聊天机器人、任务型聊天机器人和闲聊型聊天机器人。不同功能的聊天机器人的实现技术也不尽相同，例如，在做问答型聊天机器人时，需要提取问句中的焦点词汇，以此到三元组或知识图谱中检索；为了提高检索的精度，还通常需要对问句和关系进行分类操作。但是闲聊型聊天机器人则可以直接将问句作为序列标注问题处理，将高质量的数据输入深度学习模型中进行训练，最终得到目标模型。</a:t>
            </a:r>
          </a:p>
        </p:txBody>
      </p:sp>
    </p:spTree>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p:cNvSpPr/>
          <p:nvPr>
            <p:custDataLst>
              <p:tags r:id="rId1"/>
            </p:custDataLst>
          </p:nvPr>
        </p:nvSpPr>
        <p:spPr>
          <a:xfrm>
            <a:off x="0" y="3437467"/>
            <a:ext cx="5287433" cy="3420533"/>
          </a:xfrm>
          <a:custGeom>
            <a:avLst/>
            <a:gdLst/>
            <a:ahLst/>
            <a:cxnLst/>
            <a:rect l="l" t="t" r="r" b="b"/>
            <a:pathLst>
              <a:path w="4551218" h="3616036" extrusionOk="0">
                <a:moveTo>
                  <a:pt x="0" y="0"/>
                </a:moveTo>
                <a:lnTo>
                  <a:pt x="4551218" y="0"/>
                </a:lnTo>
                <a:lnTo>
                  <a:pt x="4551218" y="3616036"/>
                </a:lnTo>
                <a:lnTo>
                  <a:pt x="0" y="3616036"/>
                </a:lnTo>
                <a:close/>
              </a:path>
            </a:pathLst>
          </a:custGeom>
          <a:gradFill>
            <a:gsLst>
              <a:gs pos="0">
                <a:schemeClr val="accent1">
                  <a:alpha val="0"/>
                </a:schemeClr>
              </a:gs>
              <a:gs pos="34000">
                <a:schemeClr val="accent1">
                  <a:alpha val="27000"/>
                </a:schemeClr>
              </a:gs>
              <a:gs pos="100000">
                <a:schemeClr val="accent1"/>
              </a:gs>
            </a:gsLst>
            <a:path path="circle">
              <a:fillToRect l="100000" t="100000"/>
            </a:path>
            <a:tileRect r="-100000" b="-100000"/>
          </a:gradFill>
          <a:ln>
            <a:noFill/>
          </a:ln>
        </p:spPr>
        <p:txBody>
          <a:bodyPr spcFirstLastPara="1" wrap="square" lIns="121900" tIns="60933" rIns="121900" bIns="60933" anchor="ctr" anchorCtr="0">
            <a:noAutofit/>
          </a:bodyPr>
          <a:lstStyle/>
          <a:p>
            <a:pPr lvl="0" algn="ctr">
              <a:spcBef>
                <a:spcPts val="0"/>
              </a:spcBef>
              <a:spcAft>
                <a:spcPts val="0"/>
              </a:spcAft>
              <a:buClrTx/>
              <a:buSzTx/>
              <a:buFontTx/>
            </a:pP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 name="图片"/>
          <p:cNvSpPr/>
          <p:nvPr>
            <p:custDataLst>
              <p:tags r:id="rId2"/>
            </p:custDataLst>
          </p:nvPr>
        </p:nvSpPr>
        <p:spPr>
          <a:xfrm>
            <a:off x="936413" y="1213366"/>
            <a:ext cx="4667673" cy="2998893"/>
          </a:xfrm>
          <a:prstGeom prst="rect">
            <a:avLst/>
          </a:prstGeom>
          <a:solidFill>
            <a:schemeClr val="accent1">
              <a:lumMod val="20000"/>
              <a:lumOff val="80000"/>
            </a:schemeClr>
          </a:solidFill>
          <a:ln>
            <a:noFill/>
          </a:ln>
        </p:spPr>
        <p:txBody>
          <a:bodyPr spcFirstLastPara="1" wrap="square" lIns="60950" tIns="30466" rIns="60950" bIns="30466" anchor="ctr" anchorCtr="0">
            <a:noAutofit/>
          </a:bodyPr>
          <a:lstStyle/>
          <a:p>
            <a:pPr algn="ctr"/>
            <a:endParaRPr sz="1200"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 name="Text1"/>
          <p:cNvSpPr txBox="1"/>
          <p:nvPr>
            <p:custDataLst>
              <p:tags r:id="rId3"/>
            </p:custDataLst>
          </p:nvPr>
        </p:nvSpPr>
        <p:spPr>
          <a:xfrm>
            <a:off x="936625" y="273050"/>
            <a:ext cx="6580505" cy="1399540"/>
          </a:xfrm>
          <a:prstGeom prst="rect">
            <a:avLst/>
          </a:prstGeom>
          <a:noFill/>
        </p:spPr>
        <p:txBody>
          <a:bodyPr wrap="square" lIns="63483" tIns="25393" rIns="63483" bIns="25393" rtlCol="0" anchor="ctr" anchorCtr="0">
            <a:noAutofit/>
          </a:bodyPr>
          <a:lstStyle/>
          <a:p>
            <a:pPr>
              <a:buSzPct val="100000"/>
            </a:pPr>
            <a:r>
              <a:rPr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7.3.1 聊天机器人的分类</a:t>
            </a:r>
          </a:p>
        </p:txBody>
      </p:sp>
      <p:sp>
        <p:nvSpPr>
          <p:cNvPr id="6" name="标题"/>
          <p:cNvSpPr txBox="1"/>
          <p:nvPr>
            <p:custDataLst>
              <p:tags r:id="rId4"/>
            </p:custDataLst>
          </p:nvPr>
        </p:nvSpPr>
        <p:spPr>
          <a:xfrm>
            <a:off x="1152313" y="2100309"/>
            <a:ext cx="4942611" cy="471897"/>
          </a:xfrm>
          <a:prstGeom prst="rect">
            <a:avLst/>
          </a:prstGeom>
          <a:noFill/>
          <a:ln>
            <a:noFill/>
          </a:ln>
        </p:spPr>
        <p:txBody>
          <a:bodyPr spcFirstLastPara="1" wrap="square" lIns="60950" tIns="30466" rIns="60950" bIns="30466" anchor="t" anchorCtr="0">
            <a:normAutofit/>
          </a:bodyPr>
          <a:lstStyle/>
          <a:p>
            <a:pPr defTabSz="228600">
              <a:buClrTx/>
              <a:defRPr/>
            </a:pPr>
            <a:r>
              <a:rPr lang="zh-CN" altLang="en-US" sz="2665" b="1" kern="1200" dirty="0">
                <a:latin typeface="思源黑体 CN" panose="020B0500000000000000" pitchFamily="34" charset="-122"/>
                <a:ea typeface="思源黑体 CN" panose="020B0500000000000000" pitchFamily="34" charset="-122"/>
                <a:sym typeface="思源黑体 CN" panose="020B0500000000000000" pitchFamily="34" charset="-122"/>
              </a:rPr>
              <a:t>2. 按模式分类</a:t>
            </a:r>
          </a:p>
        </p:txBody>
      </p:sp>
      <p:sp>
        <p:nvSpPr>
          <p:cNvPr id="13" name="内容"/>
          <p:cNvSpPr txBox="1"/>
          <p:nvPr>
            <p:custDataLst>
              <p:tags r:id="rId5"/>
            </p:custDataLst>
          </p:nvPr>
        </p:nvSpPr>
        <p:spPr>
          <a:xfrm>
            <a:off x="5603875" y="953135"/>
            <a:ext cx="6137910" cy="6376035"/>
          </a:xfrm>
          <a:prstGeom prst="rect">
            <a:avLst/>
          </a:prstGeom>
          <a:noFill/>
          <a:ln>
            <a:noFill/>
          </a:ln>
        </p:spPr>
        <p:txBody>
          <a:bodyPr spcFirstLastPara="1" wrap="square" lIns="60950" tIns="30466" rIns="60950" bIns="30466" anchor="t" anchorCtr="0">
            <a:noAutofit/>
          </a:bodyPr>
          <a:lstStyle/>
          <a:p>
            <a:pPr>
              <a:lnSpc>
                <a:spcPct val="150000"/>
              </a:lnSpc>
            </a:pPr>
            <a:r>
              <a:rPr dirty="0"/>
              <a:t>聊天机器人按模式分类，可分为基于检索模式的机器人和生成式模式机器人。</a:t>
            </a:r>
          </a:p>
          <a:p>
            <a:pPr>
              <a:lnSpc>
                <a:spcPct val="150000"/>
              </a:lnSpc>
            </a:pPr>
            <a:r>
              <a:rPr dirty="0"/>
              <a:t>基于检索模式的机器人，使用预定义响应的数据库和某种启发式推理来根据输入及上下文选择适当的响应，也就是构建常见问题项目与对应问题的解答，存储成“问题-答案”对，之后用检索的方式从“问题-答案”对中返回句子的答案。这些系统不会产生任何新的文本，而只是会从固定的集合中选择一个响应。这些系统虽然使用手工打造的存储库，基于检索模式的方法不会产生语法错误，但无法处理没有预定义响应的场景，也不能引用上下文实体信息。</a:t>
            </a:r>
          </a:p>
          <a:p>
            <a:pPr>
              <a:lnSpc>
                <a:spcPct val="150000"/>
              </a:lnSpc>
            </a:pPr>
            <a:endParaRPr dirty="0"/>
          </a:p>
          <a:p>
            <a:pPr>
              <a:lnSpc>
                <a:spcPct val="150000"/>
              </a:lnSpc>
            </a:pPr>
            <a:endParaRPr dirty="0"/>
          </a:p>
          <a:p>
            <a:pPr>
              <a:lnSpc>
                <a:spcPct val="150000"/>
              </a:lnSpc>
            </a:pPr>
            <a:endParaRPr dirty="0"/>
          </a:p>
          <a:p>
            <a:pPr>
              <a:lnSpc>
                <a:spcPct val="150000"/>
              </a:lnSpc>
            </a:pPr>
            <a:endParaRPr dirty="0"/>
          </a:p>
        </p:txBody>
      </p:sp>
    </p:spTree>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p:cNvSpPr/>
          <p:nvPr>
            <p:custDataLst>
              <p:tags r:id="rId1"/>
            </p:custDataLst>
          </p:nvPr>
        </p:nvSpPr>
        <p:spPr>
          <a:xfrm>
            <a:off x="0" y="3437467"/>
            <a:ext cx="5287433" cy="3420533"/>
          </a:xfrm>
          <a:custGeom>
            <a:avLst/>
            <a:gdLst/>
            <a:ahLst/>
            <a:cxnLst/>
            <a:rect l="l" t="t" r="r" b="b"/>
            <a:pathLst>
              <a:path w="4551218" h="3616036" extrusionOk="0">
                <a:moveTo>
                  <a:pt x="0" y="0"/>
                </a:moveTo>
                <a:lnTo>
                  <a:pt x="4551218" y="0"/>
                </a:lnTo>
                <a:lnTo>
                  <a:pt x="4551218" y="3616036"/>
                </a:lnTo>
                <a:lnTo>
                  <a:pt x="0" y="3616036"/>
                </a:lnTo>
                <a:close/>
              </a:path>
            </a:pathLst>
          </a:custGeom>
          <a:gradFill>
            <a:gsLst>
              <a:gs pos="0">
                <a:schemeClr val="accent1">
                  <a:alpha val="0"/>
                </a:schemeClr>
              </a:gs>
              <a:gs pos="34000">
                <a:schemeClr val="accent1">
                  <a:alpha val="27000"/>
                </a:schemeClr>
              </a:gs>
              <a:gs pos="100000">
                <a:schemeClr val="accent1"/>
              </a:gs>
            </a:gsLst>
            <a:path path="circle">
              <a:fillToRect l="100000" t="100000"/>
            </a:path>
            <a:tileRect r="-100000" b="-100000"/>
          </a:gradFill>
          <a:ln>
            <a:noFill/>
          </a:ln>
        </p:spPr>
        <p:txBody>
          <a:bodyPr spcFirstLastPara="1" wrap="square" lIns="121900" tIns="60933" rIns="121900" bIns="60933" anchor="ctr" anchorCtr="0">
            <a:noAutofit/>
          </a:bodyPr>
          <a:lstStyle/>
          <a:p>
            <a:pPr lvl="0" algn="ctr">
              <a:spcBef>
                <a:spcPts val="0"/>
              </a:spcBef>
              <a:spcAft>
                <a:spcPts val="0"/>
              </a:spcAft>
              <a:buClrTx/>
              <a:buSzTx/>
              <a:buFontTx/>
            </a:pP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 name="图片"/>
          <p:cNvSpPr/>
          <p:nvPr>
            <p:custDataLst>
              <p:tags r:id="rId2"/>
            </p:custDataLst>
          </p:nvPr>
        </p:nvSpPr>
        <p:spPr>
          <a:xfrm>
            <a:off x="936413" y="1213366"/>
            <a:ext cx="4667673" cy="2998893"/>
          </a:xfrm>
          <a:prstGeom prst="rect">
            <a:avLst/>
          </a:prstGeom>
          <a:solidFill>
            <a:schemeClr val="accent1">
              <a:lumMod val="20000"/>
              <a:lumOff val="80000"/>
            </a:schemeClr>
          </a:solidFill>
          <a:ln>
            <a:noFill/>
          </a:ln>
        </p:spPr>
        <p:txBody>
          <a:bodyPr spcFirstLastPara="1" wrap="square" lIns="60950" tIns="30466" rIns="60950" bIns="30466" anchor="ctr" anchorCtr="0">
            <a:noAutofit/>
          </a:bodyPr>
          <a:lstStyle/>
          <a:p>
            <a:pPr algn="ctr"/>
            <a:endParaRPr sz="1200"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 name="Text1"/>
          <p:cNvSpPr txBox="1"/>
          <p:nvPr>
            <p:custDataLst>
              <p:tags r:id="rId3"/>
            </p:custDataLst>
          </p:nvPr>
        </p:nvSpPr>
        <p:spPr>
          <a:xfrm>
            <a:off x="936625" y="273050"/>
            <a:ext cx="6580505" cy="1399540"/>
          </a:xfrm>
          <a:prstGeom prst="rect">
            <a:avLst/>
          </a:prstGeom>
          <a:noFill/>
        </p:spPr>
        <p:txBody>
          <a:bodyPr wrap="square" lIns="63483" tIns="25393" rIns="63483" bIns="25393" rtlCol="0" anchor="ctr" anchorCtr="0">
            <a:noAutofit/>
          </a:bodyPr>
          <a:lstStyle/>
          <a:p>
            <a:pPr>
              <a:buSzPct val="100000"/>
            </a:pPr>
            <a:r>
              <a:rPr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7.3.1 聊天机器人的分类</a:t>
            </a:r>
          </a:p>
        </p:txBody>
      </p:sp>
      <p:sp>
        <p:nvSpPr>
          <p:cNvPr id="6" name="标题"/>
          <p:cNvSpPr txBox="1"/>
          <p:nvPr>
            <p:custDataLst>
              <p:tags r:id="rId4"/>
            </p:custDataLst>
          </p:nvPr>
        </p:nvSpPr>
        <p:spPr>
          <a:xfrm>
            <a:off x="1152313" y="2100309"/>
            <a:ext cx="4942611" cy="471897"/>
          </a:xfrm>
          <a:prstGeom prst="rect">
            <a:avLst/>
          </a:prstGeom>
          <a:noFill/>
          <a:ln>
            <a:noFill/>
          </a:ln>
        </p:spPr>
        <p:txBody>
          <a:bodyPr spcFirstLastPara="1" wrap="square" lIns="60950" tIns="30466" rIns="60950" bIns="30466" anchor="t" anchorCtr="0">
            <a:normAutofit/>
          </a:bodyPr>
          <a:lstStyle/>
          <a:p>
            <a:pPr defTabSz="228600">
              <a:buClrTx/>
              <a:defRPr/>
            </a:pPr>
            <a:r>
              <a:rPr lang="zh-CN" altLang="en-US" sz="2665" b="1" kern="1200" dirty="0">
                <a:latin typeface="思源黑体 CN" panose="020B0500000000000000" pitchFamily="34" charset="-122"/>
                <a:ea typeface="思源黑体 CN" panose="020B0500000000000000" pitchFamily="34" charset="-122"/>
                <a:sym typeface="思源黑体 CN" panose="020B0500000000000000" pitchFamily="34" charset="-122"/>
              </a:rPr>
              <a:t>2. 按模式分类</a:t>
            </a:r>
          </a:p>
        </p:txBody>
      </p:sp>
      <p:sp>
        <p:nvSpPr>
          <p:cNvPr id="13" name="内容"/>
          <p:cNvSpPr txBox="1"/>
          <p:nvPr>
            <p:custDataLst>
              <p:tags r:id="rId5"/>
            </p:custDataLst>
          </p:nvPr>
        </p:nvSpPr>
        <p:spPr>
          <a:xfrm>
            <a:off x="5603875" y="952500"/>
            <a:ext cx="6032500" cy="4966335"/>
          </a:xfrm>
          <a:prstGeom prst="rect">
            <a:avLst/>
          </a:prstGeom>
          <a:noFill/>
          <a:ln>
            <a:noFill/>
          </a:ln>
        </p:spPr>
        <p:txBody>
          <a:bodyPr spcFirstLastPara="1" wrap="square" lIns="60950" tIns="30466" rIns="60950" bIns="30466" anchor="t" anchorCtr="0">
            <a:noAutofit/>
          </a:bodyPr>
          <a:lstStyle/>
          <a:p>
            <a:pPr>
              <a:lnSpc>
                <a:spcPct val="150000"/>
              </a:lnSpc>
            </a:pPr>
            <a:r>
              <a:rPr dirty="0"/>
              <a:t>生成式模式机器人的实现要更难一些，因为它不依赖于预定义的响应，完全从零开始生成新的响应。生成式模式通常基于机器翻译技术，但不是将一种语言翻译成另一种语言，而是从输入到输出（响应）的“翻译”。它的好处是可以引用输入中的实体，因此会让使用这种聊天机器人的人们感到是在与人交谈。但这些模型很难训练，而且很可能会有语法错误（特别是在较长的句子上），并且通常需要大量的训练数据。</a:t>
            </a:r>
          </a:p>
        </p:txBody>
      </p:sp>
    </p:spTree>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p:cNvSpPr/>
          <p:nvPr>
            <p:custDataLst>
              <p:tags r:id="rId1"/>
            </p:custDataLst>
          </p:nvPr>
        </p:nvSpPr>
        <p:spPr>
          <a:xfrm>
            <a:off x="0" y="3437467"/>
            <a:ext cx="5287433" cy="3420533"/>
          </a:xfrm>
          <a:custGeom>
            <a:avLst/>
            <a:gdLst/>
            <a:ahLst/>
            <a:cxnLst/>
            <a:rect l="l" t="t" r="r" b="b"/>
            <a:pathLst>
              <a:path w="4551218" h="3616036" extrusionOk="0">
                <a:moveTo>
                  <a:pt x="0" y="0"/>
                </a:moveTo>
                <a:lnTo>
                  <a:pt x="4551218" y="0"/>
                </a:lnTo>
                <a:lnTo>
                  <a:pt x="4551218" y="3616036"/>
                </a:lnTo>
                <a:lnTo>
                  <a:pt x="0" y="3616036"/>
                </a:lnTo>
                <a:close/>
              </a:path>
            </a:pathLst>
          </a:custGeom>
          <a:gradFill>
            <a:gsLst>
              <a:gs pos="0">
                <a:schemeClr val="accent1">
                  <a:alpha val="0"/>
                </a:schemeClr>
              </a:gs>
              <a:gs pos="34000">
                <a:schemeClr val="accent1">
                  <a:alpha val="27000"/>
                </a:schemeClr>
              </a:gs>
              <a:gs pos="100000">
                <a:schemeClr val="accent1"/>
              </a:gs>
            </a:gsLst>
            <a:path path="circle">
              <a:fillToRect l="100000" t="100000"/>
            </a:path>
            <a:tileRect r="-100000" b="-100000"/>
          </a:gradFill>
          <a:ln>
            <a:noFill/>
          </a:ln>
        </p:spPr>
        <p:txBody>
          <a:bodyPr spcFirstLastPara="1" wrap="square" lIns="121900" tIns="60933" rIns="121900" bIns="60933" anchor="ctr" anchorCtr="0">
            <a:noAutofit/>
          </a:bodyPr>
          <a:lstStyle/>
          <a:p>
            <a:pPr lvl="0" algn="ctr">
              <a:spcBef>
                <a:spcPts val="0"/>
              </a:spcBef>
              <a:spcAft>
                <a:spcPts val="0"/>
              </a:spcAft>
              <a:buClrTx/>
              <a:buSzTx/>
              <a:buFontTx/>
            </a:pP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 name="图片"/>
          <p:cNvSpPr/>
          <p:nvPr>
            <p:custDataLst>
              <p:tags r:id="rId2"/>
            </p:custDataLst>
          </p:nvPr>
        </p:nvSpPr>
        <p:spPr>
          <a:xfrm>
            <a:off x="936413" y="1213366"/>
            <a:ext cx="4667673" cy="2998893"/>
          </a:xfrm>
          <a:prstGeom prst="rect">
            <a:avLst/>
          </a:prstGeom>
          <a:solidFill>
            <a:schemeClr val="accent1">
              <a:lumMod val="20000"/>
              <a:lumOff val="80000"/>
            </a:schemeClr>
          </a:solidFill>
          <a:ln>
            <a:noFill/>
          </a:ln>
        </p:spPr>
        <p:txBody>
          <a:bodyPr spcFirstLastPara="1" wrap="square" lIns="60950" tIns="30466" rIns="60950" bIns="30466" anchor="ctr" anchorCtr="0">
            <a:noAutofit/>
          </a:bodyPr>
          <a:lstStyle/>
          <a:p>
            <a:pPr algn="ctr"/>
            <a:endParaRPr sz="1200"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 name="Text1"/>
          <p:cNvSpPr txBox="1"/>
          <p:nvPr>
            <p:custDataLst>
              <p:tags r:id="rId3"/>
            </p:custDataLst>
          </p:nvPr>
        </p:nvSpPr>
        <p:spPr>
          <a:xfrm>
            <a:off x="936625" y="273050"/>
            <a:ext cx="6580505" cy="1399540"/>
          </a:xfrm>
          <a:prstGeom prst="rect">
            <a:avLst/>
          </a:prstGeom>
          <a:noFill/>
        </p:spPr>
        <p:txBody>
          <a:bodyPr wrap="square" lIns="63483" tIns="25393" rIns="63483" bIns="25393" rtlCol="0" anchor="ctr" anchorCtr="0">
            <a:noAutofit/>
          </a:bodyPr>
          <a:lstStyle/>
          <a:p>
            <a:pPr>
              <a:buSzPct val="100000"/>
            </a:pPr>
            <a:r>
              <a:rPr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7.3.1 聊天机器人的分类</a:t>
            </a:r>
          </a:p>
        </p:txBody>
      </p:sp>
      <p:sp>
        <p:nvSpPr>
          <p:cNvPr id="6" name="标题"/>
          <p:cNvSpPr txBox="1"/>
          <p:nvPr>
            <p:custDataLst>
              <p:tags r:id="rId4"/>
            </p:custDataLst>
          </p:nvPr>
        </p:nvSpPr>
        <p:spPr>
          <a:xfrm>
            <a:off x="1152313" y="2100309"/>
            <a:ext cx="4942611" cy="471897"/>
          </a:xfrm>
          <a:prstGeom prst="rect">
            <a:avLst/>
          </a:prstGeom>
          <a:noFill/>
          <a:ln>
            <a:noFill/>
          </a:ln>
        </p:spPr>
        <p:txBody>
          <a:bodyPr spcFirstLastPara="1" wrap="square" lIns="60950" tIns="30466" rIns="60950" bIns="30466" anchor="t" anchorCtr="0">
            <a:normAutofit/>
          </a:bodyPr>
          <a:lstStyle/>
          <a:p>
            <a:pPr defTabSz="228600">
              <a:buClrTx/>
              <a:defRPr/>
            </a:pPr>
            <a:r>
              <a:rPr lang="zh-CN" altLang="en-US" sz="2665" b="1" kern="1200" dirty="0">
                <a:latin typeface="思源黑体 CN" panose="020B0500000000000000" pitchFamily="34" charset="-122"/>
                <a:ea typeface="思源黑体 CN" panose="020B0500000000000000" pitchFamily="34" charset="-122"/>
                <a:sym typeface="思源黑体 CN" panose="020B0500000000000000" pitchFamily="34" charset="-122"/>
              </a:rPr>
              <a:t>3. 按领域分类</a:t>
            </a:r>
          </a:p>
        </p:txBody>
      </p:sp>
      <p:sp>
        <p:nvSpPr>
          <p:cNvPr id="13" name="内容"/>
          <p:cNvSpPr txBox="1"/>
          <p:nvPr>
            <p:custDataLst>
              <p:tags r:id="rId5"/>
            </p:custDataLst>
          </p:nvPr>
        </p:nvSpPr>
        <p:spPr>
          <a:xfrm>
            <a:off x="5987346" y="810933"/>
            <a:ext cx="5496441" cy="5440940"/>
          </a:xfrm>
          <a:prstGeom prst="rect">
            <a:avLst/>
          </a:prstGeom>
          <a:noFill/>
          <a:ln>
            <a:noFill/>
          </a:ln>
        </p:spPr>
        <p:txBody>
          <a:bodyPr spcFirstLastPara="1" wrap="square" lIns="60950" tIns="30466" rIns="60950" bIns="30466" anchor="t" anchorCtr="0">
            <a:noAutofit/>
          </a:bodyPr>
          <a:lstStyle/>
          <a:p>
            <a:pPr>
              <a:lnSpc>
                <a:spcPct val="150000"/>
              </a:lnSpc>
            </a:pPr>
            <a:r>
              <a:rPr sz="1400" dirty="0"/>
              <a:t>聊天机器人按领域分类，可分为开放领域聊天机器人和封闭领域聊天机器人。从系统功能上讲，自动问答分为开放域自动问答和限定域自动问答。开放域是指不限定问题领域，用户可以随意提问，系统会根据提问从海量数据中寻找答案；限定域是指系统事先声明只能回答某一领域的问题，无法回答其他领域的问题。</a:t>
            </a:r>
          </a:p>
          <a:p>
            <a:pPr>
              <a:lnSpc>
                <a:spcPct val="150000"/>
              </a:lnSpc>
            </a:pPr>
            <a:r>
              <a:rPr sz="1400" dirty="0"/>
              <a:t>相对来说，开发域的聊天机器人更难实现，因为用户不一定有明确的目标或意图。一些大型社交媒体网站上的对话通常是开发领域的，它们可以谈论任何方面的任何话题。无数的话题和生成合理的反应所需要的知识规模，使得开发领域的聊天机器人的实现相当困难。同时这也需要开发域的知识库作为其知识储备，加大了信息检索的难度。封闭领域的聊天机器人比较容易实现，因为可能的输入和输出的空间是有限的，系统仅须实现一个非常特定的目标。技术支持或购物助理之类的聊天机器人都是封闭领域聊天机器人的实例。这些系统只需要尽可能有效完成具体任务，不需要解答除了任务以外的其他问题。</a:t>
            </a:r>
          </a:p>
        </p:txBody>
      </p:sp>
    </p:spTree>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p:cNvSpPr/>
          <p:nvPr>
            <p:custDataLst>
              <p:tags r:id="rId1"/>
            </p:custDataLst>
          </p:nvPr>
        </p:nvSpPr>
        <p:spPr>
          <a:xfrm>
            <a:off x="0" y="3437467"/>
            <a:ext cx="5287433" cy="3420533"/>
          </a:xfrm>
          <a:custGeom>
            <a:avLst/>
            <a:gdLst/>
            <a:ahLst/>
            <a:cxnLst/>
            <a:rect l="l" t="t" r="r" b="b"/>
            <a:pathLst>
              <a:path w="4551218" h="3616036" extrusionOk="0">
                <a:moveTo>
                  <a:pt x="0" y="0"/>
                </a:moveTo>
                <a:lnTo>
                  <a:pt x="4551218" y="0"/>
                </a:lnTo>
                <a:lnTo>
                  <a:pt x="4551218" y="3616036"/>
                </a:lnTo>
                <a:lnTo>
                  <a:pt x="0" y="3616036"/>
                </a:lnTo>
                <a:close/>
              </a:path>
            </a:pathLst>
          </a:custGeom>
          <a:gradFill>
            <a:gsLst>
              <a:gs pos="0">
                <a:schemeClr val="accent1">
                  <a:alpha val="0"/>
                </a:schemeClr>
              </a:gs>
              <a:gs pos="34000">
                <a:schemeClr val="accent1">
                  <a:alpha val="27000"/>
                </a:schemeClr>
              </a:gs>
              <a:gs pos="100000">
                <a:schemeClr val="accent1"/>
              </a:gs>
            </a:gsLst>
            <a:path path="circle">
              <a:fillToRect l="100000" t="100000"/>
            </a:path>
            <a:tileRect r="-100000" b="-100000"/>
          </a:gradFill>
          <a:ln>
            <a:noFill/>
          </a:ln>
        </p:spPr>
        <p:txBody>
          <a:bodyPr spcFirstLastPara="1" wrap="square" lIns="121900" tIns="60933" rIns="121900" bIns="60933" anchor="ctr" anchorCtr="0">
            <a:noAutofit/>
          </a:bodyPr>
          <a:lstStyle/>
          <a:p>
            <a:pPr lvl="0" algn="ctr">
              <a:spcBef>
                <a:spcPts val="0"/>
              </a:spcBef>
              <a:spcAft>
                <a:spcPts val="0"/>
              </a:spcAft>
              <a:buClrTx/>
              <a:buSzTx/>
              <a:buFontTx/>
            </a:pP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 name="图片"/>
          <p:cNvSpPr/>
          <p:nvPr>
            <p:custDataLst>
              <p:tags r:id="rId2"/>
            </p:custDataLst>
          </p:nvPr>
        </p:nvSpPr>
        <p:spPr>
          <a:xfrm>
            <a:off x="936413" y="1213366"/>
            <a:ext cx="4667673" cy="2998893"/>
          </a:xfrm>
          <a:prstGeom prst="rect">
            <a:avLst/>
          </a:prstGeom>
          <a:solidFill>
            <a:schemeClr val="accent1">
              <a:lumMod val="20000"/>
              <a:lumOff val="80000"/>
            </a:schemeClr>
          </a:solidFill>
          <a:ln>
            <a:noFill/>
          </a:ln>
        </p:spPr>
        <p:txBody>
          <a:bodyPr spcFirstLastPara="1" wrap="square" lIns="60950" tIns="30466" rIns="60950" bIns="30466" anchor="ctr" anchorCtr="0">
            <a:noAutofit/>
          </a:bodyPr>
          <a:lstStyle/>
          <a:p>
            <a:pPr algn="ctr"/>
            <a:endParaRPr sz="1200"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 name="Text1"/>
          <p:cNvSpPr txBox="1"/>
          <p:nvPr>
            <p:custDataLst>
              <p:tags r:id="rId3"/>
            </p:custDataLst>
          </p:nvPr>
        </p:nvSpPr>
        <p:spPr>
          <a:xfrm>
            <a:off x="936625" y="273050"/>
            <a:ext cx="6580505" cy="1399540"/>
          </a:xfrm>
          <a:prstGeom prst="rect">
            <a:avLst/>
          </a:prstGeom>
          <a:noFill/>
        </p:spPr>
        <p:txBody>
          <a:bodyPr wrap="square" lIns="63483" tIns="25393" rIns="63483" bIns="25393" rtlCol="0" anchor="ctr" anchorCtr="0">
            <a:noAutofit/>
          </a:bodyPr>
          <a:lstStyle/>
          <a:p>
            <a:pPr>
              <a:buSzPct val="100000"/>
            </a:pPr>
            <a:r>
              <a:rPr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7.3.1 聊天机器人的分类</a:t>
            </a:r>
          </a:p>
        </p:txBody>
      </p:sp>
      <p:sp>
        <p:nvSpPr>
          <p:cNvPr id="6" name="标题"/>
          <p:cNvSpPr txBox="1"/>
          <p:nvPr>
            <p:custDataLst>
              <p:tags r:id="rId4"/>
            </p:custDataLst>
          </p:nvPr>
        </p:nvSpPr>
        <p:spPr>
          <a:xfrm>
            <a:off x="1152313" y="2100309"/>
            <a:ext cx="4942611" cy="471897"/>
          </a:xfrm>
          <a:prstGeom prst="rect">
            <a:avLst/>
          </a:prstGeom>
          <a:noFill/>
          <a:ln>
            <a:noFill/>
          </a:ln>
        </p:spPr>
        <p:txBody>
          <a:bodyPr spcFirstLastPara="1" wrap="square" lIns="60950" tIns="30466" rIns="60950" bIns="30466" anchor="t" anchorCtr="0">
            <a:normAutofit/>
          </a:bodyPr>
          <a:lstStyle/>
          <a:p>
            <a:pPr defTabSz="228600">
              <a:buClrTx/>
              <a:defRPr/>
            </a:pPr>
            <a:r>
              <a:rPr lang="zh-CN" altLang="en-US" sz="2665" b="1" kern="1200" dirty="0">
                <a:latin typeface="思源黑体 CN" panose="020B0500000000000000" pitchFamily="34" charset="-122"/>
                <a:ea typeface="思源黑体 CN" panose="020B0500000000000000" pitchFamily="34" charset="-122"/>
                <a:sym typeface="思源黑体 CN" panose="020B0500000000000000" pitchFamily="34" charset="-122"/>
              </a:rPr>
              <a:t>4. 按应用场景分类</a:t>
            </a:r>
          </a:p>
        </p:txBody>
      </p:sp>
      <p:sp>
        <p:nvSpPr>
          <p:cNvPr id="13" name="内容"/>
          <p:cNvSpPr txBox="1"/>
          <p:nvPr>
            <p:custDataLst>
              <p:tags r:id="rId5"/>
            </p:custDataLst>
          </p:nvPr>
        </p:nvSpPr>
        <p:spPr>
          <a:xfrm>
            <a:off x="6094924" y="818446"/>
            <a:ext cx="5595868" cy="4685883"/>
          </a:xfrm>
          <a:prstGeom prst="rect">
            <a:avLst/>
          </a:prstGeom>
          <a:noFill/>
          <a:ln>
            <a:noFill/>
          </a:ln>
        </p:spPr>
        <p:txBody>
          <a:bodyPr spcFirstLastPara="1" wrap="square" lIns="60950" tIns="30466" rIns="60950" bIns="30466" anchor="t" anchorCtr="0">
            <a:noAutofit/>
          </a:bodyPr>
          <a:lstStyle/>
          <a:p>
            <a:pPr>
              <a:lnSpc>
                <a:spcPct val="150000"/>
              </a:lnSpc>
            </a:pPr>
            <a:r>
              <a:rPr sz="1400" dirty="0"/>
              <a:t>聊天机器人按应用场景分类，可分为在线客服、娱乐、教育、个人助理聊天机器人。</a:t>
            </a:r>
          </a:p>
          <a:p>
            <a:pPr>
              <a:lnSpc>
                <a:spcPct val="150000"/>
              </a:lnSpc>
            </a:pPr>
            <a:r>
              <a:rPr sz="1400" dirty="0"/>
              <a:t>在线客服聊天机器人系统的主要功能是与客户进行基本沟通，并自动回复用户有关产品或服务的问题，以实现降低企业客服运营成本、提升用户体验的目的。其应用场景通常为网站首页或手机终端。</a:t>
            </a:r>
          </a:p>
          <a:p>
            <a:pPr>
              <a:lnSpc>
                <a:spcPct val="150000"/>
              </a:lnSpc>
            </a:pPr>
            <a:r>
              <a:rPr sz="1400" dirty="0"/>
              <a:t>娱乐场景下聊天机器人系统的主要功能是与用户进行开放主题的对话，从而实现对用户进行精神陪伴、情感慰藉和心理疏导等目的。其应用场景通常为社交媒体、儿童玩具等，代表性的系统如微软“小冰”、微信“小微”等，“小冰”和“小微”除了能够与用户进行开放主题的聊天之外，还能提供特定主题的服务，如天气预报和生活常识讲解等。</a:t>
            </a:r>
          </a:p>
        </p:txBody>
      </p:sp>
    </p:spTree>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p:cNvSpPr/>
          <p:nvPr>
            <p:custDataLst>
              <p:tags r:id="rId1"/>
            </p:custDataLst>
          </p:nvPr>
        </p:nvSpPr>
        <p:spPr>
          <a:xfrm>
            <a:off x="0" y="3437467"/>
            <a:ext cx="5287433" cy="3420533"/>
          </a:xfrm>
          <a:custGeom>
            <a:avLst/>
            <a:gdLst/>
            <a:ahLst/>
            <a:cxnLst/>
            <a:rect l="l" t="t" r="r" b="b"/>
            <a:pathLst>
              <a:path w="4551218" h="3616036" extrusionOk="0">
                <a:moveTo>
                  <a:pt x="0" y="0"/>
                </a:moveTo>
                <a:lnTo>
                  <a:pt x="4551218" y="0"/>
                </a:lnTo>
                <a:lnTo>
                  <a:pt x="4551218" y="3616036"/>
                </a:lnTo>
                <a:lnTo>
                  <a:pt x="0" y="3616036"/>
                </a:lnTo>
                <a:close/>
              </a:path>
            </a:pathLst>
          </a:custGeom>
          <a:gradFill>
            <a:gsLst>
              <a:gs pos="0">
                <a:schemeClr val="accent1">
                  <a:alpha val="0"/>
                </a:schemeClr>
              </a:gs>
              <a:gs pos="34000">
                <a:schemeClr val="accent1">
                  <a:alpha val="27000"/>
                </a:schemeClr>
              </a:gs>
              <a:gs pos="100000">
                <a:schemeClr val="accent1"/>
              </a:gs>
            </a:gsLst>
            <a:path path="circle">
              <a:fillToRect l="100000" t="100000"/>
            </a:path>
            <a:tileRect r="-100000" b="-100000"/>
          </a:gradFill>
          <a:ln>
            <a:noFill/>
          </a:ln>
        </p:spPr>
        <p:txBody>
          <a:bodyPr spcFirstLastPara="1" wrap="square" lIns="121900" tIns="60933" rIns="121900" bIns="60933" anchor="ctr" anchorCtr="0">
            <a:noAutofit/>
          </a:bodyPr>
          <a:lstStyle/>
          <a:p>
            <a:pPr lvl="0" algn="ctr">
              <a:spcBef>
                <a:spcPts val="0"/>
              </a:spcBef>
              <a:spcAft>
                <a:spcPts val="0"/>
              </a:spcAft>
              <a:buClrTx/>
              <a:buSzTx/>
              <a:buFontTx/>
            </a:pP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 name="图片"/>
          <p:cNvSpPr/>
          <p:nvPr>
            <p:custDataLst>
              <p:tags r:id="rId2"/>
            </p:custDataLst>
          </p:nvPr>
        </p:nvSpPr>
        <p:spPr>
          <a:xfrm>
            <a:off x="936413" y="1213366"/>
            <a:ext cx="4667673" cy="2998893"/>
          </a:xfrm>
          <a:prstGeom prst="rect">
            <a:avLst/>
          </a:prstGeom>
          <a:solidFill>
            <a:schemeClr val="accent1">
              <a:lumMod val="20000"/>
              <a:lumOff val="80000"/>
            </a:schemeClr>
          </a:solidFill>
          <a:ln>
            <a:noFill/>
          </a:ln>
        </p:spPr>
        <p:txBody>
          <a:bodyPr spcFirstLastPara="1" wrap="square" lIns="60950" tIns="30466" rIns="60950" bIns="30466" anchor="ctr" anchorCtr="0">
            <a:noAutofit/>
          </a:bodyPr>
          <a:lstStyle/>
          <a:p>
            <a:pPr algn="ctr"/>
            <a:endParaRPr sz="1200"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 name="Text1"/>
          <p:cNvSpPr txBox="1"/>
          <p:nvPr>
            <p:custDataLst>
              <p:tags r:id="rId3"/>
            </p:custDataLst>
          </p:nvPr>
        </p:nvSpPr>
        <p:spPr>
          <a:xfrm>
            <a:off x="936625" y="273050"/>
            <a:ext cx="6580505" cy="1399540"/>
          </a:xfrm>
          <a:prstGeom prst="rect">
            <a:avLst/>
          </a:prstGeom>
          <a:noFill/>
        </p:spPr>
        <p:txBody>
          <a:bodyPr wrap="square" lIns="63483" tIns="25393" rIns="63483" bIns="25393" rtlCol="0" anchor="ctr" anchorCtr="0">
            <a:noAutofit/>
          </a:bodyPr>
          <a:lstStyle/>
          <a:p>
            <a:pPr>
              <a:buSzPct val="100000"/>
            </a:pPr>
            <a:r>
              <a:rPr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7.3.1 聊天机器人的分类</a:t>
            </a:r>
          </a:p>
        </p:txBody>
      </p:sp>
      <p:sp>
        <p:nvSpPr>
          <p:cNvPr id="6" name="标题"/>
          <p:cNvSpPr txBox="1"/>
          <p:nvPr>
            <p:custDataLst>
              <p:tags r:id="rId4"/>
            </p:custDataLst>
          </p:nvPr>
        </p:nvSpPr>
        <p:spPr>
          <a:xfrm>
            <a:off x="1152313" y="2100309"/>
            <a:ext cx="4942611" cy="471897"/>
          </a:xfrm>
          <a:prstGeom prst="rect">
            <a:avLst/>
          </a:prstGeom>
          <a:noFill/>
          <a:ln>
            <a:noFill/>
          </a:ln>
        </p:spPr>
        <p:txBody>
          <a:bodyPr spcFirstLastPara="1" wrap="square" lIns="60950" tIns="30466" rIns="60950" bIns="30466" anchor="t" anchorCtr="0">
            <a:normAutofit/>
          </a:bodyPr>
          <a:lstStyle/>
          <a:p>
            <a:pPr defTabSz="228600">
              <a:buClrTx/>
              <a:defRPr/>
            </a:pPr>
            <a:r>
              <a:rPr lang="zh-CN" altLang="en-US" sz="2665" b="1" kern="1200" dirty="0">
                <a:latin typeface="思源黑体 CN" panose="020B0500000000000000" pitchFamily="34" charset="-122"/>
                <a:ea typeface="思源黑体 CN" panose="020B0500000000000000" pitchFamily="34" charset="-122"/>
                <a:sym typeface="思源黑体 CN" panose="020B0500000000000000" pitchFamily="34" charset="-122"/>
              </a:rPr>
              <a:t>4. 按应用场景分类</a:t>
            </a:r>
          </a:p>
        </p:txBody>
      </p:sp>
      <p:sp>
        <p:nvSpPr>
          <p:cNvPr id="13" name="内容"/>
          <p:cNvSpPr txBox="1"/>
          <p:nvPr>
            <p:custDataLst>
              <p:tags r:id="rId5"/>
            </p:custDataLst>
          </p:nvPr>
        </p:nvSpPr>
        <p:spPr>
          <a:xfrm>
            <a:off x="5603875" y="965835"/>
            <a:ext cx="6588125" cy="6858000"/>
          </a:xfrm>
          <a:prstGeom prst="rect">
            <a:avLst/>
          </a:prstGeom>
          <a:noFill/>
          <a:ln>
            <a:noFill/>
          </a:ln>
        </p:spPr>
        <p:txBody>
          <a:bodyPr spcFirstLastPara="1" wrap="square" lIns="60950" tIns="30466" rIns="60950" bIns="30466" anchor="t" anchorCtr="0">
            <a:noAutofit/>
          </a:bodyPr>
          <a:lstStyle/>
          <a:p>
            <a:pPr>
              <a:lnSpc>
                <a:spcPct val="150000"/>
              </a:lnSpc>
            </a:pPr>
            <a:r>
              <a:rPr sz="1750" dirty="0"/>
              <a:t>应用于教育场景下的聊天机器人系统，其教育的内容包括：构建交互式的语言使用环境，帮助用户学习某种语言；在用户学习某项专业技能时，指导用户逐步深入地学习并掌握该项技能；在用户的特定年龄阶段，帮助用户进行某种知识的辅助学习等。其应用场景通常为具备人机交互功能的学习、培训类软件以及智能玩具等。</a:t>
            </a:r>
          </a:p>
          <a:p>
            <a:pPr>
              <a:lnSpc>
                <a:spcPct val="150000"/>
              </a:lnSpc>
            </a:pPr>
            <a:r>
              <a:rPr sz="1750" dirty="0"/>
              <a:t>个人助理类应用是指用户主要通过语音或文字与聊天机器人系统进行交互，以实现个人事务的查询及代办功能，如天气查询、空气质量查询、定位、短信收发、日程提醒、智能搜索等，从而更便捷地进行日常事务处理。其应用场景通常为便携式移动终端设备。</a:t>
            </a:r>
          </a:p>
        </p:txBody>
      </p:sp>
    </p:spTree>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2"/>
            </p:custDataLst>
          </p:nvPr>
        </p:nvSpPr>
        <p:spPr>
          <a:xfrm>
            <a:off x="773430" y="590550"/>
            <a:ext cx="6178550" cy="643255"/>
          </a:xfrm>
        </p:spPr>
        <p:txBody>
          <a:bodyPr vert="horz" lIns="90000" tIns="107950" rIns="90000" bIns="46800" rtlCol="0" anchor="t" anchorCtr="0">
            <a:normAutofit fontScale="90000"/>
          </a:bodyPr>
          <a:lstStyle/>
          <a:p>
            <a:pPr lvl="0" algn="l">
              <a:buClrTx/>
              <a:buSzTx/>
              <a:buFontTx/>
            </a:pPr>
            <a:r>
              <a:rPr sz="30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7.3.2 聊天机器人的自然语言理解</a:t>
            </a:r>
          </a:p>
        </p:txBody>
      </p:sp>
      <p:sp>
        <p:nvSpPr>
          <p:cNvPr id="3" name="圆角矩形 2"/>
          <p:cNvSpPr/>
          <p:nvPr>
            <p:custDataLst>
              <p:tags r:id="rId3"/>
            </p:custDataLst>
          </p:nvPr>
        </p:nvSpPr>
        <p:spPr>
          <a:xfrm>
            <a:off x="773430" y="2531110"/>
            <a:ext cx="4665345" cy="3209290"/>
          </a:xfrm>
          <a:prstGeom prst="roundRect">
            <a:avLst>
              <a:gd name="adj" fmla="val 4550"/>
            </a:avLst>
          </a:prstGeom>
          <a:solidFill>
            <a:schemeClr val="accent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正文"/>
          <p:cNvSpPr txBox="1"/>
          <p:nvPr>
            <p:custDataLst>
              <p:tags r:id="rId4"/>
            </p:custDataLst>
          </p:nvPr>
        </p:nvSpPr>
        <p:spPr>
          <a:xfrm>
            <a:off x="6951980" y="1986841"/>
            <a:ext cx="5063490" cy="5344160"/>
          </a:xfrm>
          <a:prstGeom prst="rect">
            <a:avLst/>
          </a:prstGeom>
          <a:noFill/>
        </p:spPr>
        <p:txBody>
          <a:bodyPr wrap="square" lIns="90170" tIns="0" rIns="0" bIns="0" rtlCol="0" anchor="t" anchorCtr="0">
            <a:noAutofit/>
          </a:bodyPr>
          <a:lstStyle/>
          <a:p>
            <a:pPr lvl="0" algn="l">
              <a:lnSpc>
                <a:spcPct val="130000"/>
              </a:lnSpc>
              <a:buClrTx/>
              <a:buSzTx/>
              <a:buFontTx/>
            </a:pPr>
            <a:r>
              <a:rPr lang="zh-CN" altLang="en-US" sz="2000" spc="130" dirty="0">
                <a:solidFill>
                  <a:schemeClr val="tx1"/>
                </a:solidFill>
                <a:latin typeface="+mn-ea"/>
                <a:cs typeface="+mn-ea"/>
                <a:sym typeface="+mn-ea"/>
              </a:rPr>
              <a:t>通常来说，聊天机器人系统的自然语言理解功能包括用户意图识别、用户情感识别、指代消解、省略恢复、回复确认以及拒识判读等技术。</a:t>
            </a:r>
          </a:p>
        </p:txBody>
      </p:sp>
      <p:pic>
        <p:nvPicPr>
          <p:cNvPr id="12" name="图片 11" descr="7805612"/>
          <p:cNvPicPr>
            <a:picLocks noChangeAspect="1"/>
          </p:cNvPicPr>
          <p:nvPr>
            <p:custDataLst>
              <p:tags r:id="rId5"/>
            </p:custDataLst>
          </p:nvPr>
        </p:nvPicPr>
        <p:blipFill>
          <a:blip r:embed="rId7">
            <a:lum contrast="6000"/>
          </a:blip>
          <a:srcRect r="11"/>
          <a:stretch>
            <a:fillRect/>
          </a:stretch>
        </p:blipFill>
        <p:spPr>
          <a:xfrm>
            <a:off x="1073150" y="1703070"/>
            <a:ext cx="5779770" cy="3815080"/>
          </a:xfrm>
          <a:custGeom>
            <a:avLst/>
            <a:gdLst/>
            <a:ahLst/>
            <a:cxnLst>
              <a:cxn ang="3">
                <a:pos x="hc" y="t"/>
              </a:cxn>
              <a:cxn ang="cd2">
                <a:pos x="l" y="vc"/>
              </a:cxn>
              <a:cxn ang="cd4">
                <a:pos x="hc" y="b"/>
              </a:cxn>
              <a:cxn ang="0">
                <a:pos x="r" y="vc"/>
              </a:cxn>
            </a:cxnLst>
            <a:rect l="l" t="t" r="r" b="b"/>
            <a:pathLst>
              <a:path w="9102" h="6008">
                <a:moveTo>
                  <a:pt x="245" y="0"/>
                </a:moveTo>
                <a:lnTo>
                  <a:pt x="8857" y="0"/>
                </a:lnTo>
                <a:cubicBezTo>
                  <a:pt x="8992" y="0"/>
                  <a:pt x="9102" y="110"/>
                  <a:pt x="9102" y="245"/>
                </a:cubicBezTo>
                <a:lnTo>
                  <a:pt x="9102" y="5763"/>
                </a:lnTo>
                <a:cubicBezTo>
                  <a:pt x="9102" y="5898"/>
                  <a:pt x="8992" y="6008"/>
                  <a:pt x="8857" y="6008"/>
                </a:cubicBezTo>
                <a:lnTo>
                  <a:pt x="245" y="6008"/>
                </a:lnTo>
                <a:cubicBezTo>
                  <a:pt x="110" y="6008"/>
                  <a:pt x="0" y="5898"/>
                  <a:pt x="0" y="5763"/>
                </a:cubicBezTo>
                <a:lnTo>
                  <a:pt x="0" y="245"/>
                </a:lnTo>
                <a:cubicBezTo>
                  <a:pt x="0" y="110"/>
                  <a:pt x="110" y="0"/>
                  <a:pt x="245" y="0"/>
                </a:cubicBezTo>
                <a:close/>
              </a:path>
            </a:pathLst>
          </a:custGeom>
          <a:ln w="34925" cmpd="sng">
            <a:solidFill>
              <a:srgbClr val="FFFFFF"/>
            </a:solidFill>
            <a:prstDash val="solid"/>
          </a:ln>
        </p:spPr>
      </p:pic>
    </p:spTree>
    <p:custDataLst>
      <p:tags r:id="rId1"/>
    </p:custData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lang="en-US" altLang="zh-CN" sz="2800" b="1" dirty="0">
                <a:solidFill>
                  <a:schemeClr val="accent1"/>
                </a:solidFill>
                <a:latin typeface="微软雅黑" panose="020B0503020204020204" charset="-122"/>
                <a:ea typeface="微软雅黑" panose="020B0503020204020204" charset="-122"/>
                <a:cs typeface="+mn-ea"/>
                <a:sym typeface="+mn-lt"/>
              </a:rPr>
              <a:t>7 </a:t>
            </a:r>
            <a:r>
              <a:rPr lang="zh-CN" altLang="en-US" sz="2800" b="1" dirty="0">
                <a:solidFill>
                  <a:schemeClr val="accent1"/>
                </a:solidFill>
                <a:latin typeface="微软雅黑" panose="020B0503020204020204" charset="-122"/>
                <a:ea typeface="微软雅黑" panose="020B0503020204020204" charset="-122"/>
                <a:cs typeface="+mn-ea"/>
                <a:sym typeface="+mn-lt"/>
              </a:rPr>
              <a:t>自然语言处理</a:t>
            </a:r>
          </a:p>
        </p:txBody>
      </p:sp>
      <p:sp>
        <p:nvSpPr>
          <p:cNvPr id="44" name="Text2"/>
          <p:cNvSpPr txBox="1"/>
          <p:nvPr>
            <p:custDataLst>
              <p:tags r:id="rId3"/>
            </p:custDataLst>
          </p:nvPr>
        </p:nvSpPr>
        <p:spPr>
          <a:xfrm>
            <a:off x="784225" y="1328420"/>
            <a:ext cx="3924300" cy="5072380"/>
          </a:xfrm>
          <a:prstGeom prst="rect">
            <a:avLst/>
          </a:prstGeom>
          <a:noFill/>
          <a:ln w="3175">
            <a:noFill/>
            <a:prstDash val="dash"/>
          </a:ln>
        </p:spPr>
        <p:txBody>
          <a:bodyPr wrap="square" lIns="63483" tIns="25393" rIns="63483" bIns="25393"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3000" b="1" spc="160" dirty="0">
                <a:solidFill>
                  <a:schemeClr val="accent1"/>
                </a:solidFill>
                <a:latin typeface="+mn-ea"/>
                <a:cs typeface="+mn-cs"/>
                <a:sym typeface="思源黑体 CN" panose="020B0500000000000000" pitchFamily="34" charset="-122"/>
              </a:rPr>
              <a:t>概念</a:t>
            </a:r>
            <a:endParaRPr lang="en-US" altLang="zh-CN" sz="3000" b="1" spc="160" dirty="0">
              <a:solidFill>
                <a:schemeClr val="accent1"/>
              </a:solidFill>
              <a:latin typeface="+mn-ea"/>
              <a:cs typeface="+mn-cs"/>
              <a:sym typeface="思源黑体 CN" panose="020B0500000000000000" pitchFamily="34" charset="-122"/>
            </a:endParaRPr>
          </a:p>
          <a:p>
            <a:pPr fontAlgn="t">
              <a:lnSpc>
                <a:spcPct val="130000"/>
              </a:lnSpc>
              <a:spcBef>
                <a:spcPts val="250"/>
              </a:spcBef>
              <a:spcAft>
                <a:spcPts val="250"/>
              </a:spcAft>
              <a:buSzPct val="100000"/>
            </a:pPr>
            <a:r>
              <a:rPr lang="zh-CN" altLang="en-US" sz="2000" spc="120" dirty="0">
                <a:ln w="3175">
                  <a:noFill/>
                  <a:prstDash val="dash"/>
                </a:ln>
                <a:latin typeface="+mn-ea"/>
                <a:cs typeface="微软雅黑" panose="020B0503020204020204" charset="-122"/>
                <a:sym typeface="思源黑体 CN" panose="020B0500000000000000" pitchFamily="34" charset="-122"/>
              </a:rPr>
              <a:t>自然语言是人类表达和交流思想最基本的工具，是区别于形式语言或人工语言的人际交流的口头语言和书面语言。自然语言处理是用机器处理人类语言的理论和技术。</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pic>
        <p:nvPicPr>
          <p:cNvPr id="49" name="图片 49"/>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a:xfrm>
            <a:off x="5005070" y="1226820"/>
            <a:ext cx="5729605" cy="5354955"/>
          </a:xfrm>
          <a:prstGeom prst="rect">
            <a:avLst/>
          </a:prstGeom>
          <a:noFill/>
          <a:ln>
            <a:noFill/>
          </a:ln>
        </p:spPr>
      </p:pic>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p:cNvSpPr/>
          <p:nvPr>
            <p:custDataLst>
              <p:tags r:id="rId1"/>
            </p:custDataLst>
          </p:nvPr>
        </p:nvSpPr>
        <p:spPr>
          <a:xfrm>
            <a:off x="0" y="3437467"/>
            <a:ext cx="5287433" cy="3420533"/>
          </a:xfrm>
          <a:custGeom>
            <a:avLst/>
            <a:gdLst/>
            <a:ahLst/>
            <a:cxnLst/>
            <a:rect l="l" t="t" r="r" b="b"/>
            <a:pathLst>
              <a:path w="4551218" h="3616036" extrusionOk="0">
                <a:moveTo>
                  <a:pt x="0" y="0"/>
                </a:moveTo>
                <a:lnTo>
                  <a:pt x="4551218" y="0"/>
                </a:lnTo>
                <a:lnTo>
                  <a:pt x="4551218" y="3616036"/>
                </a:lnTo>
                <a:lnTo>
                  <a:pt x="0" y="3616036"/>
                </a:lnTo>
                <a:close/>
              </a:path>
            </a:pathLst>
          </a:custGeom>
          <a:gradFill>
            <a:gsLst>
              <a:gs pos="0">
                <a:schemeClr val="accent1">
                  <a:alpha val="0"/>
                </a:schemeClr>
              </a:gs>
              <a:gs pos="34000">
                <a:schemeClr val="accent1">
                  <a:alpha val="27000"/>
                </a:schemeClr>
              </a:gs>
              <a:gs pos="100000">
                <a:schemeClr val="accent1"/>
              </a:gs>
            </a:gsLst>
            <a:path path="circle">
              <a:fillToRect l="100000" t="100000"/>
            </a:path>
            <a:tileRect r="-100000" b="-100000"/>
          </a:gradFill>
          <a:ln>
            <a:noFill/>
          </a:ln>
        </p:spPr>
        <p:txBody>
          <a:bodyPr spcFirstLastPara="1" wrap="square" lIns="121900" tIns="60933" rIns="121900" bIns="60933" anchor="ctr" anchorCtr="0">
            <a:noAutofit/>
          </a:bodyPr>
          <a:lstStyle/>
          <a:p>
            <a:pPr lvl="0" algn="ctr">
              <a:spcBef>
                <a:spcPts val="0"/>
              </a:spcBef>
              <a:spcAft>
                <a:spcPts val="0"/>
              </a:spcAft>
              <a:buClrTx/>
              <a:buSzTx/>
              <a:buFontTx/>
            </a:pP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 name="图片"/>
          <p:cNvSpPr/>
          <p:nvPr>
            <p:custDataLst>
              <p:tags r:id="rId2"/>
            </p:custDataLst>
          </p:nvPr>
        </p:nvSpPr>
        <p:spPr>
          <a:xfrm>
            <a:off x="936413" y="1213366"/>
            <a:ext cx="4667673" cy="2998893"/>
          </a:xfrm>
          <a:prstGeom prst="rect">
            <a:avLst/>
          </a:prstGeom>
          <a:solidFill>
            <a:schemeClr val="accent1">
              <a:lumMod val="20000"/>
              <a:lumOff val="80000"/>
            </a:schemeClr>
          </a:solidFill>
          <a:ln>
            <a:noFill/>
          </a:ln>
        </p:spPr>
        <p:txBody>
          <a:bodyPr spcFirstLastPara="1" wrap="square" lIns="60950" tIns="30466" rIns="60950" bIns="30466" anchor="ctr" anchorCtr="0">
            <a:noAutofit/>
          </a:bodyPr>
          <a:lstStyle/>
          <a:p>
            <a:pPr algn="ctr"/>
            <a:endParaRPr sz="1200"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 name="Text1"/>
          <p:cNvSpPr txBox="1"/>
          <p:nvPr>
            <p:custDataLst>
              <p:tags r:id="rId3"/>
            </p:custDataLst>
          </p:nvPr>
        </p:nvSpPr>
        <p:spPr>
          <a:xfrm>
            <a:off x="764540" y="273050"/>
            <a:ext cx="6580505" cy="1399540"/>
          </a:xfrm>
          <a:prstGeom prst="rect">
            <a:avLst/>
          </a:prstGeom>
          <a:noFill/>
        </p:spPr>
        <p:txBody>
          <a:bodyPr wrap="square" lIns="63483" tIns="25393" rIns="63483" bIns="25393" rtlCol="0" anchor="ctr" anchorCtr="0">
            <a:noAutofit/>
          </a:bodyPr>
          <a:lstStyle/>
          <a:p>
            <a:pPr>
              <a:buSzPct val="100000"/>
            </a:pPr>
            <a:r>
              <a:rPr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7.3.2 聊天机器人的自然语言理解</a:t>
            </a:r>
          </a:p>
        </p:txBody>
      </p:sp>
      <p:sp>
        <p:nvSpPr>
          <p:cNvPr id="6" name="标题"/>
          <p:cNvSpPr txBox="1"/>
          <p:nvPr>
            <p:custDataLst>
              <p:tags r:id="rId4"/>
            </p:custDataLst>
          </p:nvPr>
        </p:nvSpPr>
        <p:spPr>
          <a:xfrm>
            <a:off x="1152313" y="2100309"/>
            <a:ext cx="4942611" cy="471897"/>
          </a:xfrm>
          <a:prstGeom prst="rect">
            <a:avLst/>
          </a:prstGeom>
          <a:noFill/>
          <a:ln>
            <a:noFill/>
          </a:ln>
        </p:spPr>
        <p:txBody>
          <a:bodyPr spcFirstLastPara="1" wrap="square" lIns="60950" tIns="30466" rIns="60950" bIns="30466" anchor="t" anchorCtr="0">
            <a:normAutofit/>
          </a:bodyPr>
          <a:lstStyle/>
          <a:p>
            <a:pPr defTabSz="228600">
              <a:buClrTx/>
              <a:defRPr/>
            </a:pPr>
            <a:r>
              <a:rPr lang="zh-CN" altLang="en-US" sz="2665" b="1" kern="1200" dirty="0">
                <a:latin typeface="思源黑体 CN" panose="020B0500000000000000" pitchFamily="34" charset="-122"/>
                <a:ea typeface="思源黑体 CN" panose="020B0500000000000000" pitchFamily="34" charset="-122"/>
                <a:sym typeface="思源黑体 CN" panose="020B0500000000000000" pitchFamily="34" charset="-122"/>
              </a:rPr>
              <a:t>1. 用户意图识别</a:t>
            </a:r>
          </a:p>
        </p:txBody>
      </p:sp>
      <p:sp>
        <p:nvSpPr>
          <p:cNvPr id="13" name="内容"/>
          <p:cNvSpPr txBox="1"/>
          <p:nvPr>
            <p:custDataLst>
              <p:tags r:id="rId5"/>
            </p:custDataLst>
          </p:nvPr>
        </p:nvSpPr>
        <p:spPr>
          <a:xfrm>
            <a:off x="5945505" y="897255"/>
            <a:ext cx="5598795" cy="4914265"/>
          </a:xfrm>
          <a:prstGeom prst="rect">
            <a:avLst/>
          </a:prstGeom>
          <a:noFill/>
          <a:ln>
            <a:noFill/>
          </a:ln>
        </p:spPr>
        <p:txBody>
          <a:bodyPr spcFirstLastPara="1" wrap="square" lIns="60950" tIns="30466" rIns="60950" bIns="30466" anchor="t" anchorCtr="0">
            <a:noAutofit/>
          </a:bodyPr>
          <a:lstStyle/>
          <a:p>
            <a:pPr>
              <a:lnSpc>
                <a:spcPct val="150000"/>
              </a:lnSpc>
            </a:pPr>
            <a:r>
              <a:rPr sz="2000" dirty="0"/>
              <a:t>用户意图包括显式意图和隐式意图。显式意图通常对应一个明确的需求，如用户输入“我想预订一个标准间”，明确表达了想要预订房间的意图；而隐式意图则较难判断，如用户输入“我的手机用了三年”，有可能表示想要换一个手机，也有可能表示其手机性能和质量良好。</a:t>
            </a:r>
          </a:p>
        </p:txBody>
      </p:sp>
    </p:spTree>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p:cNvSpPr/>
          <p:nvPr>
            <p:custDataLst>
              <p:tags r:id="rId1"/>
            </p:custDataLst>
          </p:nvPr>
        </p:nvSpPr>
        <p:spPr>
          <a:xfrm>
            <a:off x="0" y="3437467"/>
            <a:ext cx="5287433" cy="3420533"/>
          </a:xfrm>
          <a:custGeom>
            <a:avLst/>
            <a:gdLst/>
            <a:ahLst/>
            <a:cxnLst/>
            <a:rect l="l" t="t" r="r" b="b"/>
            <a:pathLst>
              <a:path w="4551218" h="3616036" extrusionOk="0">
                <a:moveTo>
                  <a:pt x="0" y="0"/>
                </a:moveTo>
                <a:lnTo>
                  <a:pt x="4551218" y="0"/>
                </a:lnTo>
                <a:lnTo>
                  <a:pt x="4551218" y="3616036"/>
                </a:lnTo>
                <a:lnTo>
                  <a:pt x="0" y="3616036"/>
                </a:lnTo>
                <a:close/>
              </a:path>
            </a:pathLst>
          </a:custGeom>
          <a:gradFill>
            <a:gsLst>
              <a:gs pos="0">
                <a:schemeClr val="accent1">
                  <a:alpha val="0"/>
                </a:schemeClr>
              </a:gs>
              <a:gs pos="34000">
                <a:schemeClr val="accent1">
                  <a:alpha val="27000"/>
                </a:schemeClr>
              </a:gs>
              <a:gs pos="100000">
                <a:schemeClr val="accent1"/>
              </a:gs>
            </a:gsLst>
            <a:path path="circle">
              <a:fillToRect l="100000" t="100000"/>
            </a:path>
            <a:tileRect r="-100000" b="-100000"/>
          </a:gradFill>
          <a:ln>
            <a:noFill/>
          </a:ln>
        </p:spPr>
        <p:txBody>
          <a:bodyPr spcFirstLastPara="1" wrap="square" lIns="121900" tIns="60933" rIns="121900" bIns="60933" anchor="ctr" anchorCtr="0">
            <a:noAutofit/>
          </a:bodyPr>
          <a:lstStyle/>
          <a:p>
            <a:pPr lvl="0" algn="ctr">
              <a:spcBef>
                <a:spcPts val="0"/>
              </a:spcBef>
              <a:spcAft>
                <a:spcPts val="0"/>
              </a:spcAft>
              <a:buClrTx/>
              <a:buSzTx/>
              <a:buFontTx/>
            </a:pP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 name="图片"/>
          <p:cNvSpPr/>
          <p:nvPr>
            <p:custDataLst>
              <p:tags r:id="rId2"/>
            </p:custDataLst>
          </p:nvPr>
        </p:nvSpPr>
        <p:spPr>
          <a:xfrm>
            <a:off x="936413" y="1213366"/>
            <a:ext cx="4667673" cy="2998893"/>
          </a:xfrm>
          <a:prstGeom prst="rect">
            <a:avLst/>
          </a:prstGeom>
          <a:solidFill>
            <a:schemeClr val="accent1">
              <a:lumMod val="20000"/>
              <a:lumOff val="80000"/>
            </a:schemeClr>
          </a:solidFill>
          <a:ln>
            <a:noFill/>
          </a:ln>
        </p:spPr>
        <p:txBody>
          <a:bodyPr spcFirstLastPara="1" wrap="square" lIns="60950" tIns="30466" rIns="60950" bIns="30466" anchor="ctr" anchorCtr="0">
            <a:noAutofit/>
          </a:bodyPr>
          <a:lstStyle/>
          <a:p>
            <a:pPr algn="ctr"/>
            <a:endParaRPr sz="1200"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 name="Text1"/>
          <p:cNvSpPr txBox="1"/>
          <p:nvPr>
            <p:custDataLst>
              <p:tags r:id="rId3"/>
            </p:custDataLst>
          </p:nvPr>
        </p:nvSpPr>
        <p:spPr>
          <a:xfrm>
            <a:off x="764540" y="273050"/>
            <a:ext cx="6580505" cy="1399540"/>
          </a:xfrm>
          <a:prstGeom prst="rect">
            <a:avLst/>
          </a:prstGeom>
          <a:noFill/>
        </p:spPr>
        <p:txBody>
          <a:bodyPr wrap="square" lIns="63483" tIns="25393" rIns="63483" bIns="25393" rtlCol="0" anchor="ctr" anchorCtr="0">
            <a:noAutofit/>
          </a:bodyPr>
          <a:lstStyle/>
          <a:p>
            <a:pPr>
              <a:buSzPct val="100000"/>
            </a:pPr>
            <a:r>
              <a:rPr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7.3.2 聊天机器人的自然语言理解</a:t>
            </a:r>
          </a:p>
        </p:txBody>
      </p:sp>
      <p:sp>
        <p:nvSpPr>
          <p:cNvPr id="6" name="标题"/>
          <p:cNvSpPr txBox="1"/>
          <p:nvPr>
            <p:custDataLst>
              <p:tags r:id="rId4"/>
            </p:custDataLst>
          </p:nvPr>
        </p:nvSpPr>
        <p:spPr>
          <a:xfrm>
            <a:off x="1152313" y="2100309"/>
            <a:ext cx="4942611" cy="471897"/>
          </a:xfrm>
          <a:prstGeom prst="rect">
            <a:avLst/>
          </a:prstGeom>
          <a:noFill/>
          <a:ln>
            <a:noFill/>
          </a:ln>
        </p:spPr>
        <p:txBody>
          <a:bodyPr spcFirstLastPara="1" wrap="square" lIns="60950" tIns="30466" rIns="60950" bIns="30466" anchor="t" anchorCtr="0">
            <a:normAutofit/>
          </a:bodyPr>
          <a:lstStyle/>
          <a:p>
            <a:pPr defTabSz="228600">
              <a:buClrTx/>
              <a:defRPr/>
            </a:pPr>
            <a:r>
              <a:rPr lang="zh-CN" altLang="en-US" sz="2665" b="1" kern="1200" dirty="0">
                <a:latin typeface="思源黑体 CN" panose="020B0500000000000000" pitchFamily="34" charset="-122"/>
                <a:ea typeface="思源黑体 CN" panose="020B0500000000000000" pitchFamily="34" charset="-122"/>
                <a:sym typeface="思源黑体 CN" panose="020B0500000000000000" pitchFamily="34" charset="-122"/>
              </a:rPr>
              <a:t>2. 用户情感识别</a:t>
            </a:r>
          </a:p>
        </p:txBody>
      </p:sp>
      <p:sp>
        <p:nvSpPr>
          <p:cNvPr id="13" name="内容"/>
          <p:cNvSpPr txBox="1"/>
          <p:nvPr>
            <p:custDataLst>
              <p:tags r:id="rId5"/>
            </p:custDataLst>
          </p:nvPr>
        </p:nvSpPr>
        <p:spPr>
          <a:xfrm>
            <a:off x="5945505" y="897255"/>
            <a:ext cx="5598795" cy="4914265"/>
          </a:xfrm>
          <a:prstGeom prst="rect">
            <a:avLst/>
          </a:prstGeom>
          <a:noFill/>
          <a:ln>
            <a:noFill/>
          </a:ln>
        </p:spPr>
        <p:txBody>
          <a:bodyPr spcFirstLastPara="1" wrap="square" lIns="60950" tIns="30466" rIns="60950" bIns="30466" anchor="t" anchorCtr="0">
            <a:noAutofit/>
          </a:bodyPr>
          <a:lstStyle/>
          <a:p>
            <a:pPr>
              <a:lnSpc>
                <a:spcPct val="150000"/>
              </a:lnSpc>
            </a:pPr>
            <a:r>
              <a:rPr sz="2000" dirty="0"/>
              <a:t>用户情感同样也包含显式和隐式两种类型。如用户输入“我今天非常高兴”，明确表达了喜悦的情感；而用户输入“今天考试刚刚及格”，则没有明确表达式怎样的情感。</a:t>
            </a:r>
          </a:p>
        </p:txBody>
      </p:sp>
    </p:spTree>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p:cNvSpPr/>
          <p:nvPr>
            <p:custDataLst>
              <p:tags r:id="rId1"/>
            </p:custDataLst>
          </p:nvPr>
        </p:nvSpPr>
        <p:spPr>
          <a:xfrm>
            <a:off x="0" y="3437467"/>
            <a:ext cx="5287433" cy="3420533"/>
          </a:xfrm>
          <a:custGeom>
            <a:avLst/>
            <a:gdLst/>
            <a:ahLst/>
            <a:cxnLst/>
            <a:rect l="l" t="t" r="r" b="b"/>
            <a:pathLst>
              <a:path w="4551218" h="3616036" extrusionOk="0">
                <a:moveTo>
                  <a:pt x="0" y="0"/>
                </a:moveTo>
                <a:lnTo>
                  <a:pt x="4551218" y="0"/>
                </a:lnTo>
                <a:lnTo>
                  <a:pt x="4551218" y="3616036"/>
                </a:lnTo>
                <a:lnTo>
                  <a:pt x="0" y="3616036"/>
                </a:lnTo>
                <a:close/>
              </a:path>
            </a:pathLst>
          </a:custGeom>
          <a:gradFill>
            <a:gsLst>
              <a:gs pos="0">
                <a:schemeClr val="accent1">
                  <a:alpha val="0"/>
                </a:schemeClr>
              </a:gs>
              <a:gs pos="34000">
                <a:schemeClr val="accent1">
                  <a:alpha val="27000"/>
                </a:schemeClr>
              </a:gs>
              <a:gs pos="100000">
                <a:schemeClr val="accent1"/>
              </a:gs>
            </a:gsLst>
            <a:path path="circle">
              <a:fillToRect l="100000" t="100000"/>
            </a:path>
            <a:tileRect r="-100000" b="-100000"/>
          </a:gradFill>
          <a:ln>
            <a:noFill/>
          </a:ln>
        </p:spPr>
        <p:txBody>
          <a:bodyPr spcFirstLastPara="1" wrap="square" lIns="121900" tIns="60933" rIns="121900" bIns="60933" anchor="ctr" anchorCtr="0">
            <a:noAutofit/>
          </a:bodyPr>
          <a:lstStyle/>
          <a:p>
            <a:pPr lvl="0" algn="ctr">
              <a:spcBef>
                <a:spcPts val="0"/>
              </a:spcBef>
              <a:spcAft>
                <a:spcPts val="0"/>
              </a:spcAft>
              <a:buClrTx/>
              <a:buSzTx/>
              <a:buFontTx/>
            </a:pP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 name="图片"/>
          <p:cNvSpPr/>
          <p:nvPr>
            <p:custDataLst>
              <p:tags r:id="rId2"/>
            </p:custDataLst>
          </p:nvPr>
        </p:nvSpPr>
        <p:spPr>
          <a:xfrm>
            <a:off x="936413" y="1213366"/>
            <a:ext cx="4667673" cy="2998893"/>
          </a:xfrm>
          <a:prstGeom prst="rect">
            <a:avLst/>
          </a:prstGeom>
          <a:solidFill>
            <a:schemeClr val="accent1">
              <a:lumMod val="20000"/>
              <a:lumOff val="80000"/>
            </a:schemeClr>
          </a:solidFill>
          <a:ln>
            <a:noFill/>
          </a:ln>
        </p:spPr>
        <p:txBody>
          <a:bodyPr spcFirstLastPara="1" wrap="square" lIns="60950" tIns="30466" rIns="60950" bIns="30466" anchor="ctr" anchorCtr="0">
            <a:noAutofit/>
          </a:bodyPr>
          <a:lstStyle/>
          <a:p>
            <a:pPr algn="ctr"/>
            <a:endParaRPr sz="1200"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 name="Text1"/>
          <p:cNvSpPr txBox="1"/>
          <p:nvPr>
            <p:custDataLst>
              <p:tags r:id="rId3"/>
            </p:custDataLst>
          </p:nvPr>
        </p:nvSpPr>
        <p:spPr>
          <a:xfrm>
            <a:off x="764540" y="273050"/>
            <a:ext cx="6580505" cy="1399540"/>
          </a:xfrm>
          <a:prstGeom prst="rect">
            <a:avLst/>
          </a:prstGeom>
          <a:noFill/>
        </p:spPr>
        <p:txBody>
          <a:bodyPr wrap="square" lIns="63483" tIns="25393" rIns="63483" bIns="25393" rtlCol="0" anchor="ctr" anchorCtr="0">
            <a:noAutofit/>
          </a:bodyPr>
          <a:lstStyle/>
          <a:p>
            <a:pPr>
              <a:buSzPct val="100000"/>
            </a:pPr>
            <a:r>
              <a:rPr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7.3.2 聊天机器人的自然语言理解</a:t>
            </a:r>
          </a:p>
        </p:txBody>
      </p:sp>
      <p:sp>
        <p:nvSpPr>
          <p:cNvPr id="6" name="标题"/>
          <p:cNvSpPr txBox="1"/>
          <p:nvPr>
            <p:custDataLst>
              <p:tags r:id="rId4"/>
            </p:custDataLst>
          </p:nvPr>
        </p:nvSpPr>
        <p:spPr>
          <a:xfrm>
            <a:off x="1152313" y="2100309"/>
            <a:ext cx="4942611" cy="471897"/>
          </a:xfrm>
          <a:prstGeom prst="rect">
            <a:avLst/>
          </a:prstGeom>
          <a:noFill/>
          <a:ln>
            <a:noFill/>
          </a:ln>
        </p:spPr>
        <p:txBody>
          <a:bodyPr spcFirstLastPara="1" wrap="square" lIns="60950" tIns="30466" rIns="60950" bIns="30466" anchor="t" anchorCtr="0">
            <a:normAutofit/>
          </a:bodyPr>
          <a:lstStyle/>
          <a:p>
            <a:pPr defTabSz="228600">
              <a:buClrTx/>
              <a:defRPr/>
            </a:pPr>
            <a:r>
              <a:rPr lang="zh-CN" altLang="en-US" sz="2665" b="1" kern="1200" dirty="0">
                <a:latin typeface="思源黑体 CN" panose="020B0500000000000000" pitchFamily="34" charset="-122"/>
                <a:ea typeface="思源黑体 CN" panose="020B0500000000000000" pitchFamily="34" charset="-122"/>
                <a:sym typeface="思源黑体 CN" panose="020B0500000000000000" pitchFamily="34" charset="-122"/>
              </a:rPr>
              <a:t>3. 指代消解和省略恢复</a:t>
            </a:r>
          </a:p>
        </p:txBody>
      </p:sp>
      <p:sp>
        <p:nvSpPr>
          <p:cNvPr id="13" name="内容"/>
          <p:cNvSpPr txBox="1"/>
          <p:nvPr>
            <p:custDataLst>
              <p:tags r:id="rId5"/>
            </p:custDataLst>
          </p:nvPr>
        </p:nvSpPr>
        <p:spPr>
          <a:xfrm>
            <a:off x="5945505" y="897255"/>
            <a:ext cx="5310081" cy="4158839"/>
          </a:xfrm>
          <a:prstGeom prst="rect">
            <a:avLst/>
          </a:prstGeom>
          <a:noFill/>
          <a:ln>
            <a:noFill/>
          </a:ln>
        </p:spPr>
        <p:txBody>
          <a:bodyPr spcFirstLastPara="1" wrap="square" lIns="60950" tIns="30466" rIns="60950" bIns="30466" anchor="t" anchorCtr="0">
            <a:noAutofit/>
          </a:bodyPr>
          <a:lstStyle/>
          <a:p>
            <a:pPr>
              <a:lnSpc>
                <a:spcPct val="150000"/>
              </a:lnSpc>
            </a:pPr>
            <a:r>
              <a:rPr dirty="0"/>
              <a:t>在对话过程中，人们由于聊天主题背景的一致性，通常使用代词来指代上文中的某个实体或事件，或者干脆省略一部分句子成分。但对于聊天机器人系统来说，它只有明确了代词指代的成分以及句子中省略的成分，才能正确理解用户的意图，给出合乎上下午语义的回复。基于此，需要进行代词消解和省略恢复。</a:t>
            </a:r>
          </a:p>
        </p:txBody>
      </p:sp>
    </p:spTree>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p:cNvSpPr/>
          <p:nvPr>
            <p:custDataLst>
              <p:tags r:id="rId1"/>
            </p:custDataLst>
          </p:nvPr>
        </p:nvSpPr>
        <p:spPr>
          <a:xfrm>
            <a:off x="0" y="3437467"/>
            <a:ext cx="5287433" cy="3420533"/>
          </a:xfrm>
          <a:custGeom>
            <a:avLst/>
            <a:gdLst/>
            <a:ahLst/>
            <a:cxnLst/>
            <a:rect l="l" t="t" r="r" b="b"/>
            <a:pathLst>
              <a:path w="4551218" h="3616036" extrusionOk="0">
                <a:moveTo>
                  <a:pt x="0" y="0"/>
                </a:moveTo>
                <a:lnTo>
                  <a:pt x="4551218" y="0"/>
                </a:lnTo>
                <a:lnTo>
                  <a:pt x="4551218" y="3616036"/>
                </a:lnTo>
                <a:lnTo>
                  <a:pt x="0" y="3616036"/>
                </a:lnTo>
                <a:close/>
              </a:path>
            </a:pathLst>
          </a:custGeom>
          <a:gradFill>
            <a:gsLst>
              <a:gs pos="0">
                <a:schemeClr val="accent1">
                  <a:alpha val="0"/>
                </a:schemeClr>
              </a:gs>
              <a:gs pos="34000">
                <a:schemeClr val="accent1">
                  <a:alpha val="27000"/>
                </a:schemeClr>
              </a:gs>
              <a:gs pos="100000">
                <a:schemeClr val="accent1"/>
              </a:gs>
            </a:gsLst>
            <a:path path="circle">
              <a:fillToRect l="100000" t="100000"/>
            </a:path>
            <a:tileRect r="-100000" b="-100000"/>
          </a:gradFill>
          <a:ln>
            <a:noFill/>
          </a:ln>
        </p:spPr>
        <p:txBody>
          <a:bodyPr spcFirstLastPara="1" wrap="square" lIns="121900" tIns="60933" rIns="121900" bIns="60933" anchor="ctr" anchorCtr="0">
            <a:noAutofit/>
          </a:bodyPr>
          <a:lstStyle/>
          <a:p>
            <a:pPr lvl="0" algn="ctr">
              <a:spcBef>
                <a:spcPts val="0"/>
              </a:spcBef>
              <a:spcAft>
                <a:spcPts val="0"/>
              </a:spcAft>
              <a:buClrTx/>
              <a:buSzTx/>
              <a:buFontTx/>
            </a:pP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 name="图片"/>
          <p:cNvSpPr/>
          <p:nvPr>
            <p:custDataLst>
              <p:tags r:id="rId2"/>
            </p:custDataLst>
          </p:nvPr>
        </p:nvSpPr>
        <p:spPr>
          <a:xfrm>
            <a:off x="936413" y="1213366"/>
            <a:ext cx="4667673" cy="2998893"/>
          </a:xfrm>
          <a:prstGeom prst="rect">
            <a:avLst/>
          </a:prstGeom>
          <a:solidFill>
            <a:schemeClr val="accent1">
              <a:lumMod val="20000"/>
              <a:lumOff val="80000"/>
            </a:schemeClr>
          </a:solidFill>
          <a:ln>
            <a:noFill/>
          </a:ln>
        </p:spPr>
        <p:txBody>
          <a:bodyPr spcFirstLastPara="1" wrap="square" lIns="60950" tIns="30466" rIns="60950" bIns="30466" anchor="ctr" anchorCtr="0">
            <a:noAutofit/>
          </a:bodyPr>
          <a:lstStyle/>
          <a:p>
            <a:pPr algn="ctr"/>
            <a:endParaRPr sz="1200"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 name="Text1"/>
          <p:cNvSpPr txBox="1"/>
          <p:nvPr>
            <p:custDataLst>
              <p:tags r:id="rId3"/>
            </p:custDataLst>
          </p:nvPr>
        </p:nvSpPr>
        <p:spPr>
          <a:xfrm>
            <a:off x="764540" y="273050"/>
            <a:ext cx="6580505" cy="1399540"/>
          </a:xfrm>
          <a:prstGeom prst="rect">
            <a:avLst/>
          </a:prstGeom>
          <a:noFill/>
        </p:spPr>
        <p:txBody>
          <a:bodyPr wrap="square" lIns="63483" tIns="25393" rIns="63483" bIns="25393" rtlCol="0" anchor="ctr" anchorCtr="0">
            <a:noAutofit/>
          </a:bodyPr>
          <a:lstStyle/>
          <a:p>
            <a:pPr>
              <a:buSzPct val="100000"/>
            </a:pPr>
            <a:r>
              <a:rPr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7.3.2 聊天机器人的自然语言理解</a:t>
            </a:r>
          </a:p>
        </p:txBody>
      </p:sp>
      <p:sp>
        <p:nvSpPr>
          <p:cNvPr id="6" name="标题"/>
          <p:cNvSpPr txBox="1"/>
          <p:nvPr>
            <p:custDataLst>
              <p:tags r:id="rId4"/>
            </p:custDataLst>
          </p:nvPr>
        </p:nvSpPr>
        <p:spPr>
          <a:xfrm>
            <a:off x="1152313" y="2100309"/>
            <a:ext cx="4942611" cy="471897"/>
          </a:xfrm>
          <a:prstGeom prst="rect">
            <a:avLst/>
          </a:prstGeom>
          <a:noFill/>
          <a:ln>
            <a:noFill/>
          </a:ln>
        </p:spPr>
        <p:txBody>
          <a:bodyPr spcFirstLastPara="1" wrap="square" lIns="60950" tIns="30466" rIns="60950" bIns="30466" anchor="t" anchorCtr="0">
            <a:normAutofit/>
          </a:bodyPr>
          <a:lstStyle/>
          <a:p>
            <a:pPr defTabSz="228600">
              <a:buClrTx/>
              <a:defRPr/>
            </a:pPr>
            <a:r>
              <a:rPr lang="zh-CN" altLang="en-US" sz="2665" b="1" kern="1200" dirty="0">
                <a:latin typeface="思源黑体 CN" panose="020B0500000000000000" pitchFamily="34" charset="-122"/>
                <a:ea typeface="思源黑体 CN" panose="020B0500000000000000" pitchFamily="34" charset="-122"/>
                <a:sym typeface="思源黑体 CN" panose="020B0500000000000000" pitchFamily="34" charset="-122"/>
              </a:rPr>
              <a:t>4. 回复确认</a:t>
            </a:r>
          </a:p>
        </p:txBody>
      </p:sp>
      <p:sp>
        <p:nvSpPr>
          <p:cNvPr id="13" name="内容"/>
          <p:cNvSpPr txBox="1"/>
          <p:nvPr>
            <p:custDataLst>
              <p:tags r:id="rId5"/>
            </p:custDataLst>
          </p:nvPr>
        </p:nvSpPr>
        <p:spPr>
          <a:xfrm>
            <a:off x="5945505" y="897255"/>
            <a:ext cx="5598795" cy="4914265"/>
          </a:xfrm>
          <a:prstGeom prst="rect">
            <a:avLst/>
          </a:prstGeom>
          <a:noFill/>
          <a:ln>
            <a:noFill/>
          </a:ln>
        </p:spPr>
        <p:txBody>
          <a:bodyPr spcFirstLastPara="1" wrap="square" lIns="60950" tIns="30466" rIns="60950" bIns="30466" anchor="t" anchorCtr="0">
            <a:noAutofit/>
          </a:bodyPr>
          <a:lstStyle/>
          <a:p>
            <a:pPr>
              <a:lnSpc>
                <a:spcPct val="150000"/>
              </a:lnSpc>
            </a:pPr>
            <a:r>
              <a:rPr sz="2000" dirty="0"/>
              <a:t>用户意图有时会带有一定的模糊性，这时就需要系统具有主动询问的功能，进而对模糊的意图进行确认，即回复确认。</a:t>
            </a:r>
          </a:p>
        </p:txBody>
      </p:sp>
    </p:spTree>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p:cNvSpPr/>
          <p:nvPr>
            <p:custDataLst>
              <p:tags r:id="rId1"/>
            </p:custDataLst>
          </p:nvPr>
        </p:nvSpPr>
        <p:spPr>
          <a:xfrm>
            <a:off x="0" y="3437467"/>
            <a:ext cx="5287433" cy="3420533"/>
          </a:xfrm>
          <a:custGeom>
            <a:avLst/>
            <a:gdLst/>
            <a:ahLst/>
            <a:cxnLst/>
            <a:rect l="l" t="t" r="r" b="b"/>
            <a:pathLst>
              <a:path w="4551218" h="3616036" extrusionOk="0">
                <a:moveTo>
                  <a:pt x="0" y="0"/>
                </a:moveTo>
                <a:lnTo>
                  <a:pt x="4551218" y="0"/>
                </a:lnTo>
                <a:lnTo>
                  <a:pt x="4551218" y="3616036"/>
                </a:lnTo>
                <a:lnTo>
                  <a:pt x="0" y="3616036"/>
                </a:lnTo>
                <a:close/>
              </a:path>
            </a:pathLst>
          </a:custGeom>
          <a:gradFill>
            <a:gsLst>
              <a:gs pos="0">
                <a:schemeClr val="accent1">
                  <a:alpha val="0"/>
                </a:schemeClr>
              </a:gs>
              <a:gs pos="34000">
                <a:schemeClr val="accent1">
                  <a:alpha val="27000"/>
                </a:schemeClr>
              </a:gs>
              <a:gs pos="100000">
                <a:schemeClr val="accent1"/>
              </a:gs>
            </a:gsLst>
            <a:path path="circle">
              <a:fillToRect l="100000" t="100000"/>
            </a:path>
            <a:tileRect r="-100000" b="-100000"/>
          </a:gradFill>
          <a:ln>
            <a:noFill/>
          </a:ln>
        </p:spPr>
        <p:txBody>
          <a:bodyPr spcFirstLastPara="1" wrap="square" lIns="121900" tIns="60933" rIns="121900" bIns="60933" anchor="ctr" anchorCtr="0">
            <a:noAutofit/>
          </a:bodyPr>
          <a:lstStyle/>
          <a:p>
            <a:pPr lvl="0" algn="ctr">
              <a:spcBef>
                <a:spcPts val="0"/>
              </a:spcBef>
              <a:spcAft>
                <a:spcPts val="0"/>
              </a:spcAft>
              <a:buClrTx/>
              <a:buSzTx/>
              <a:buFontTx/>
            </a:pP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 name="图片"/>
          <p:cNvSpPr/>
          <p:nvPr>
            <p:custDataLst>
              <p:tags r:id="rId2"/>
            </p:custDataLst>
          </p:nvPr>
        </p:nvSpPr>
        <p:spPr>
          <a:xfrm>
            <a:off x="936413" y="1213366"/>
            <a:ext cx="4667673" cy="2998893"/>
          </a:xfrm>
          <a:prstGeom prst="rect">
            <a:avLst/>
          </a:prstGeom>
          <a:solidFill>
            <a:schemeClr val="accent1">
              <a:lumMod val="20000"/>
              <a:lumOff val="80000"/>
            </a:schemeClr>
          </a:solidFill>
          <a:ln>
            <a:noFill/>
          </a:ln>
        </p:spPr>
        <p:txBody>
          <a:bodyPr spcFirstLastPara="1" wrap="square" lIns="60950" tIns="30466" rIns="60950" bIns="30466" anchor="ctr" anchorCtr="0">
            <a:noAutofit/>
          </a:bodyPr>
          <a:lstStyle/>
          <a:p>
            <a:pPr algn="ctr"/>
            <a:endParaRPr sz="1200"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 name="Text1"/>
          <p:cNvSpPr txBox="1"/>
          <p:nvPr>
            <p:custDataLst>
              <p:tags r:id="rId3"/>
            </p:custDataLst>
          </p:nvPr>
        </p:nvSpPr>
        <p:spPr>
          <a:xfrm>
            <a:off x="764540" y="273050"/>
            <a:ext cx="6580505" cy="1399540"/>
          </a:xfrm>
          <a:prstGeom prst="rect">
            <a:avLst/>
          </a:prstGeom>
          <a:noFill/>
        </p:spPr>
        <p:txBody>
          <a:bodyPr wrap="square" lIns="63483" tIns="25393" rIns="63483" bIns="25393" rtlCol="0" anchor="ctr" anchorCtr="0">
            <a:noAutofit/>
          </a:bodyPr>
          <a:lstStyle/>
          <a:p>
            <a:pPr>
              <a:buSzPct val="100000"/>
            </a:pPr>
            <a:r>
              <a:rPr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7.3.2 聊天机器人的自然语言理解</a:t>
            </a:r>
          </a:p>
        </p:txBody>
      </p:sp>
      <p:sp>
        <p:nvSpPr>
          <p:cNvPr id="6" name="标题"/>
          <p:cNvSpPr txBox="1"/>
          <p:nvPr>
            <p:custDataLst>
              <p:tags r:id="rId4"/>
            </p:custDataLst>
          </p:nvPr>
        </p:nvSpPr>
        <p:spPr>
          <a:xfrm>
            <a:off x="1152313" y="2100309"/>
            <a:ext cx="4942611" cy="471897"/>
          </a:xfrm>
          <a:prstGeom prst="rect">
            <a:avLst/>
          </a:prstGeom>
          <a:noFill/>
          <a:ln>
            <a:noFill/>
          </a:ln>
        </p:spPr>
        <p:txBody>
          <a:bodyPr spcFirstLastPara="1" wrap="square" lIns="60950" tIns="30466" rIns="60950" bIns="30466" anchor="t" anchorCtr="0">
            <a:normAutofit/>
          </a:bodyPr>
          <a:lstStyle/>
          <a:p>
            <a:pPr defTabSz="228600">
              <a:buClrTx/>
              <a:defRPr/>
            </a:pPr>
            <a:r>
              <a:rPr lang="zh-CN" altLang="en-US" sz="2665" b="1" kern="1200" dirty="0">
                <a:latin typeface="思源黑体 CN" panose="020B0500000000000000" pitchFamily="34" charset="-122"/>
                <a:ea typeface="思源黑体 CN" panose="020B0500000000000000" pitchFamily="34" charset="-122"/>
                <a:sym typeface="思源黑体 CN" panose="020B0500000000000000" pitchFamily="34" charset="-122"/>
              </a:rPr>
              <a:t>5. 拒识判断</a:t>
            </a:r>
          </a:p>
        </p:txBody>
      </p:sp>
      <p:sp>
        <p:nvSpPr>
          <p:cNvPr id="13" name="内容"/>
          <p:cNvSpPr txBox="1"/>
          <p:nvPr>
            <p:custDataLst>
              <p:tags r:id="rId5"/>
            </p:custDataLst>
          </p:nvPr>
        </p:nvSpPr>
        <p:spPr>
          <a:xfrm>
            <a:off x="5878668" y="1366621"/>
            <a:ext cx="5376919" cy="3889898"/>
          </a:xfrm>
          <a:prstGeom prst="rect">
            <a:avLst/>
          </a:prstGeom>
          <a:noFill/>
          <a:ln>
            <a:noFill/>
          </a:ln>
        </p:spPr>
        <p:txBody>
          <a:bodyPr spcFirstLastPara="1" wrap="square" lIns="60950" tIns="30466" rIns="60950" bIns="30466" anchor="t" anchorCtr="0">
            <a:noAutofit/>
          </a:bodyPr>
          <a:lstStyle/>
          <a:p>
            <a:pPr>
              <a:lnSpc>
                <a:spcPct val="150000"/>
              </a:lnSpc>
            </a:pPr>
            <a:r>
              <a:rPr dirty="0"/>
              <a:t>聊天机器人系统应当具备一定的拒识能力，即能主动拒绝识别超出自身回复范围或者涉及敏感话题的用户输入。</a:t>
            </a:r>
          </a:p>
          <a:p>
            <a:pPr>
              <a:lnSpc>
                <a:spcPct val="150000"/>
              </a:lnSpc>
            </a:pPr>
            <a:r>
              <a:rPr dirty="0"/>
              <a:t>当然，词法分析、句法分析以及语义分析等基本的自然语言处理技术对于聊天机器人系统中的自然语言理解功能的实现也起到了至关重要的作用。</a:t>
            </a:r>
          </a:p>
        </p:txBody>
      </p:sp>
    </p:spTree>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7.4 语音识别</a:t>
            </a:r>
          </a:p>
        </p:txBody>
      </p:sp>
      <p:sp>
        <p:nvSpPr>
          <p:cNvPr id="44" name="Text2"/>
          <p:cNvSpPr txBox="1"/>
          <p:nvPr>
            <p:custDataLst>
              <p:tags r:id="rId3"/>
            </p:custDataLst>
          </p:nvPr>
        </p:nvSpPr>
        <p:spPr>
          <a:xfrm>
            <a:off x="784225" y="1328420"/>
            <a:ext cx="9750425" cy="5019675"/>
          </a:xfrm>
          <a:prstGeom prst="rect">
            <a:avLst/>
          </a:prstGeom>
          <a:noFill/>
          <a:ln w="3175">
            <a:noFill/>
            <a:prstDash val="dash"/>
          </a:ln>
        </p:spPr>
        <p:txBody>
          <a:bodyPr wrap="square" lIns="63483" tIns="25393" rIns="63483" bIns="25393" anchor="t" anchorCtr="0"/>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1900" spc="120" dirty="0">
                <a:ln w="3175">
                  <a:noFill/>
                  <a:prstDash val="dash"/>
                </a:ln>
                <a:solidFill>
                  <a:schemeClr val="tx1"/>
                </a:solidFill>
                <a:latin typeface="+mn-ea"/>
                <a:cs typeface="微软雅黑" panose="020B0503020204020204" charset="-122"/>
                <a:sym typeface="思源黑体 CN" panose="020B0500000000000000" pitchFamily="34" charset="-122"/>
              </a:rPr>
              <a:t>语音识别（speech recognition）是指利用计算机自动对语音信号的音素、音节或词进行识别的技术总称。语音识别是实现语音自动控制的基础。语音识别技术所涉及的领域包括信号处理、模式识别、概率论和信息论、发声机理和听觉机理等。其作为人工智能领域最成熟的技术之一，已经广泛应用于教育、医疗、军事等行业。</a:t>
            </a:r>
          </a:p>
          <a:p>
            <a:pPr fontAlgn="t">
              <a:lnSpc>
                <a:spcPct val="130000"/>
              </a:lnSpc>
              <a:spcBef>
                <a:spcPts val="250"/>
              </a:spcBef>
              <a:spcAft>
                <a:spcPts val="250"/>
              </a:spcAft>
              <a:buSzPct val="100000"/>
            </a:pPr>
            <a:r>
              <a:rPr lang="zh-CN" altLang="en-US" sz="1900" spc="120" dirty="0">
                <a:ln w="3175">
                  <a:noFill/>
                  <a:prstDash val="dash"/>
                </a:ln>
                <a:solidFill>
                  <a:schemeClr val="tx1"/>
                </a:solidFill>
                <a:latin typeface="+mn-ea"/>
                <a:cs typeface="微软雅黑" panose="020B0503020204020204" charset="-122"/>
                <a:sym typeface="思源黑体 CN" panose="020B0500000000000000" pitchFamily="34" charset="-122"/>
              </a:rPr>
              <a:t>语音识别不仅改变了人机交互的模式，使人类能够以最自然的方式与机器进行对话，而且具备将非结构化的语音转换成结构化文本的能力，大幅提升了相关从业人员的工作效率。</a:t>
            </a:r>
          </a:p>
          <a:p>
            <a:pPr fontAlgn="t">
              <a:lnSpc>
                <a:spcPct val="130000"/>
              </a:lnSpc>
              <a:spcBef>
                <a:spcPts val="250"/>
              </a:spcBef>
              <a:spcAft>
                <a:spcPts val="250"/>
              </a:spcAft>
              <a:buSzPct val="100000"/>
            </a:pPr>
            <a:r>
              <a:rPr lang="zh-CN" altLang="en-US" sz="1900" spc="120" dirty="0">
                <a:ln w="3175">
                  <a:noFill/>
                  <a:prstDash val="dash"/>
                </a:ln>
                <a:solidFill>
                  <a:schemeClr val="tx1"/>
                </a:solidFill>
                <a:latin typeface="+mn-ea"/>
                <a:cs typeface="微软雅黑" panose="020B0503020204020204" charset="-122"/>
                <a:sym typeface="思源黑体 CN" panose="020B0500000000000000" pitchFamily="34" charset="-122"/>
              </a:rPr>
              <a:t>自然语言只是在句尾或者文字需要加标点的地方有个间断，其他都是连续的发音。以前的语音识别系统主要是以单字或单词为单位的孤立的语音识别系统。后来，连续语音识别系统已经渐渐成为主流。利用声学模型建立的方式，特定人语音识别系统在前期需要大量的用户发音数据来训练模型。非特定人语音识别系统在系统构建成功后，不需要事先进行大量语音数据训练。在语音识别技术的发展历程中，随着词汇量的不断增加，对系统的稳定性要求也越来越高。</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p:cNvSpPr/>
          <p:nvPr>
            <p:custDataLst>
              <p:tags r:id="rId1"/>
            </p:custDataLst>
          </p:nvPr>
        </p:nvSpPr>
        <p:spPr>
          <a:xfrm>
            <a:off x="0" y="3437467"/>
            <a:ext cx="5287433" cy="3420533"/>
          </a:xfrm>
          <a:custGeom>
            <a:avLst/>
            <a:gdLst/>
            <a:ahLst/>
            <a:cxnLst/>
            <a:rect l="l" t="t" r="r" b="b"/>
            <a:pathLst>
              <a:path w="4551218" h="3616036" extrusionOk="0">
                <a:moveTo>
                  <a:pt x="0" y="0"/>
                </a:moveTo>
                <a:lnTo>
                  <a:pt x="4551218" y="0"/>
                </a:lnTo>
                <a:lnTo>
                  <a:pt x="4551218" y="3616036"/>
                </a:lnTo>
                <a:lnTo>
                  <a:pt x="0" y="3616036"/>
                </a:lnTo>
                <a:close/>
              </a:path>
            </a:pathLst>
          </a:custGeom>
          <a:gradFill>
            <a:gsLst>
              <a:gs pos="0">
                <a:schemeClr val="accent1">
                  <a:alpha val="0"/>
                </a:schemeClr>
              </a:gs>
              <a:gs pos="34000">
                <a:schemeClr val="accent1">
                  <a:alpha val="27000"/>
                </a:schemeClr>
              </a:gs>
              <a:gs pos="100000">
                <a:schemeClr val="accent1"/>
              </a:gs>
            </a:gsLst>
            <a:path path="circle">
              <a:fillToRect l="100000" t="100000"/>
            </a:path>
            <a:tileRect r="-100000" b="-100000"/>
          </a:gradFill>
          <a:ln>
            <a:noFill/>
          </a:ln>
        </p:spPr>
        <p:txBody>
          <a:bodyPr spcFirstLastPara="1" wrap="square" lIns="121900" tIns="60933" rIns="121900" bIns="60933" anchor="ctr" anchorCtr="0">
            <a:noAutofit/>
          </a:bodyPr>
          <a:lstStyle/>
          <a:p>
            <a:pPr lvl="0" algn="ctr">
              <a:spcBef>
                <a:spcPts val="0"/>
              </a:spcBef>
              <a:spcAft>
                <a:spcPts val="0"/>
              </a:spcAft>
              <a:buClrTx/>
              <a:buSzTx/>
              <a:buFontTx/>
            </a:pP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5" name="标题"/>
          <p:cNvSpPr txBox="1"/>
          <p:nvPr>
            <p:custDataLst>
              <p:tags r:id="rId2"/>
            </p:custDataLst>
          </p:nvPr>
        </p:nvSpPr>
        <p:spPr>
          <a:xfrm>
            <a:off x="6095999" y="865044"/>
            <a:ext cx="4942611" cy="471897"/>
          </a:xfrm>
          <a:prstGeom prst="rect">
            <a:avLst/>
          </a:prstGeom>
          <a:noFill/>
          <a:ln>
            <a:noFill/>
          </a:ln>
        </p:spPr>
        <p:txBody>
          <a:bodyPr spcFirstLastPara="1" wrap="square" lIns="60950" tIns="30466" rIns="60950" bIns="30466" anchor="t" anchorCtr="0">
            <a:normAutofit/>
          </a:bodyPr>
          <a:lstStyle/>
          <a:p>
            <a:pPr defTabSz="228600">
              <a:buClrTx/>
              <a:defRPr/>
            </a:pPr>
            <a:endParaRPr lang="zh-CN" altLang="en-US" sz="2665" b="1" kern="120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7" name="图片"/>
          <p:cNvSpPr/>
          <p:nvPr>
            <p:custDataLst>
              <p:tags r:id="rId3"/>
            </p:custDataLst>
          </p:nvPr>
        </p:nvSpPr>
        <p:spPr>
          <a:xfrm>
            <a:off x="936413" y="1230207"/>
            <a:ext cx="4667673" cy="4516967"/>
          </a:xfrm>
          <a:prstGeom prst="rect">
            <a:avLst/>
          </a:prstGeom>
          <a:solidFill>
            <a:schemeClr val="accent1">
              <a:lumMod val="20000"/>
              <a:lumOff val="80000"/>
            </a:schemeClr>
          </a:solidFill>
          <a:ln>
            <a:noFill/>
          </a:ln>
        </p:spPr>
        <p:txBody>
          <a:bodyPr spcFirstLastPara="1" wrap="square" lIns="60950" tIns="30466" rIns="60950" bIns="30466" anchor="ctr" anchorCtr="0">
            <a:noAutofit/>
          </a:bodyPr>
          <a:lstStyle/>
          <a:p>
            <a:pPr algn="ctr"/>
            <a:endParaRPr sz="1200"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 name="Text1"/>
          <p:cNvSpPr txBox="1"/>
          <p:nvPr>
            <p:custDataLst>
              <p:tags r:id="rId4"/>
            </p:custDataLst>
          </p:nvPr>
        </p:nvSpPr>
        <p:spPr>
          <a:xfrm>
            <a:off x="936625" y="99695"/>
            <a:ext cx="5843270" cy="1296670"/>
          </a:xfrm>
          <a:prstGeom prst="rect">
            <a:avLst/>
          </a:prstGeom>
          <a:noFill/>
        </p:spPr>
        <p:txBody>
          <a:bodyPr wrap="square" lIns="63483" tIns="25393" rIns="63483" bIns="25393" rtlCol="0" anchor="ctr" anchorCtr="0">
            <a:normAutofit lnSpcReduction="10000"/>
          </a:bodyPr>
          <a:lstStyle/>
          <a:p>
            <a:pPr>
              <a:buSzPct val="100000"/>
            </a:pPr>
            <a:r>
              <a:rPr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7.4.1语音识别系统</a:t>
            </a:r>
          </a:p>
        </p:txBody>
      </p:sp>
      <p:pic>
        <p:nvPicPr>
          <p:cNvPr id="4" name="图片 3" descr="黑白螺旋楼梯"/>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a:xfrm>
            <a:off x="1102782" y="1563353"/>
            <a:ext cx="4334931" cy="2889954"/>
          </a:xfrm>
          <a:prstGeom prst="rect">
            <a:avLst/>
          </a:prstGeom>
        </p:spPr>
      </p:pic>
      <p:sp>
        <p:nvSpPr>
          <p:cNvPr id="3" name="内容"/>
          <p:cNvSpPr txBox="1"/>
          <p:nvPr>
            <p:custDataLst>
              <p:tags r:id="rId5"/>
            </p:custDataLst>
          </p:nvPr>
        </p:nvSpPr>
        <p:spPr>
          <a:xfrm>
            <a:off x="6095999" y="1397122"/>
            <a:ext cx="5541433" cy="4946528"/>
          </a:xfrm>
          <a:prstGeom prst="rect">
            <a:avLst/>
          </a:prstGeom>
          <a:noFill/>
          <a:ln>
            <a:noFill/>
          </a:ln>
        </p:spPr>
        <p:txBody>
          <a:bodyPr spcFirstLastPara="1" wrap="square" lIns="60950" tIns="30466" rIns="60950" bIns="30466" anchor="t" anchorCtr="0">
            <a:normAutofit/>
          </a:bodyPr>
          <a:lstStyle/>
          <a:p>
            <a:pPr indent="457200">
              <a:lnSpc>
                <a:spcPct val="150000"/>
              </a:lnSpc>
            </a:pPr>
            <a:r>
              <a:rPr sz="2400" kern="0" dirty="0">
                <a:latin typeface="思源黑体 CN" panose="020B0500000000000000" pitchFamily="34" charset="-122"/>
                <a:ea typeface="思源黑体 CN" panose="020B0500000000000000" pitchFamily="34" charset="-122"/>
                <a:sym typeface="思源黑体 CN" panose="020B0500000000000000" pitchFamily="34" charset="-122"/>
              </a:rPr>
              <a:t>目前主流的语音识别技术是基于统计模型的模式识别。一个完整的语音识别系统主要可分为语音特征提取、声学模型与模式匹配、语音模型与语义理解3部分。</a:t>
            </a:r>
          </a:p>
        </p:txBody>
      </p:sp>
    </p:spTree>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p:cNvSpPr/>
          <p:nvPr>
            <p:custDataLst>
              <p:tags r:id="rId1"/>
            </p:custDataLst>
          </p:nvPr>
        </p:nvSpPr>
        <p:spPr>
          <a:xfrm>
            <a:off x="0" y="3437467"/>
            <a:ext cx="5287433" cy="3420533"/>
          </a:xfrm>
          <a:custGeom>
            <a:avLst/>
            <a:gdLst/>
            <a:ahLst/>
            <a:cxnLst/>
            <a:rect l="l" t="t" r="r" b="b"/>
            <a:pathLst>
              <a:path w="4551218" h="3616036" extrusionOk="0">
                <a:moveTo>
                  <a:pt x="0" y="0"/>
                </a:moveTo>
                <a:lnTo>
                  <a:pt x="4551218" y="0"/>
                </a:lnTo>
                <a:lnTo>
                  <a:pt x="4551218" y="3616036"/>
                </a:lnTo>
                <a:lnTo>
                  <a:pt x="0" y="3616036"/>
                </a:lnTo>
                <a:close/>
              </a:path>
            </a:pathLst>
          </a:custGeom>
          <a:gradFill>
            <a:gsLst>
              <a:gs pos="0">
                <a:schemeClr val="accent1">
                  <a:alpha val="0"/>
                </a:schemeClr>
              </a:gs>
              <a:gs pos="34000">
                <a:schemeClr val="accent1">
                  <a:alpha val="27000"/>
                </a:schemeClr>
              </a:gs>
              <a:gs pos="100000">
                <a:schemeClr val="accent1"/>
              </a:gs>
            </a:gsLst>
            <a:path path="circle">
              <a:fillToRect l="100000" t="100000"/>
            </a:path>
            <a:tileRect r="-100000" b="-100000"/>
          </a:gradFill>
          <a:ln>
            <a:noFill/>
          </a:ln>
        </p:spPr>
        <p:txBody>
          <a:bodyPr spcFirstLastPara="1" wrap="square" lIns="121900" tIns="60933" rIns="121900" bIns="60933" anchor="ctr" anchorCtr="0">
            <a:noAutofit/>
          </a:bodyPr>
          <a:lstStyle/>
          <a:p>
            <a:pPr lvl="0" algn="ctr">
              <a:spcBef>
                <a:spcPts val="0"/>
              </a:spcBef>
              <a:spcAft>
                <a:spcPts val="0"/>
              </a:spcAft>
              <a:buClrTx/>
              <a:buSzTx/>
              <a:buFontTx/>
            </a:pP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 name="图片"/>
          <p:cNvSpPr/>
          <p:nvPr>
            <p:custDataLst>
              <p:tags r:id="rId2"/>
            </p:custDataLst>
          </p:nvPr>
        </p:nvSpPr>
        <p:spPr>
          <a:xfrm>
            <a:off x="936413" y="1213366"/>
            <a:ext cx="4667673" cy="2998893"/>
          </a:xfrm>
          <a:prstGeom prst="rect">
            <a:avLst/>
          </a:prstGeom>
          <a:solidFill>
            <a:schemeClr val="accent1">
              <a:lumMod val="20000"/>
              <a:lumOff val="80000"/>
            </a:schemeClr>
          </a:solidFill>
          <a:ln>
            <a:noFill/>
          </a:ln>
        </p:spPr>
        <p:txBody>
          <a:bodyPr spcFirstLastPara="1" wrap="square" lIns="60950" tIns="30466" rIns="60950" bIns="30466" anchor="ctr" anchorCtr="0">
            <a:noAutofit/>
          </a:bodyPr>
          <a:lstStyle/>
          <a:p>
            <a:pPr algn="ctr"/>
            <a:endParaRPr sz="1200"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 name="Text1"/>
          <p:cNvSpPr txBox="1"/>
          <p:nvPr>
            <p:custDataLst>
              <p:tags r:id="rId3"/>
            </p:custDataLst>
          </p:nvPr>
        </p:nvSpPr>
        <p:spPr>
          <a:xfrm>
            <a:off x="764540" y="273050"/>
            <a:ext cx="6580505" cy="1399540"/>
          </a:xfrm>
          <a:prstGeom prst="rect">
            <a:avLst/>
          </a:prstGeom>
          <a:noFill/>
        </p:spPr>
        <p:txBody>
          <a:bodyPr wrap="square" lIns="63483" tIns="25393" rIns="63483" bIns="25393" rtlCol="0" anchor="ctr" anchorCtr="0">
            <a:noAutofit/>
          </a:bodyPr>
          <a:lstStyle/>
          <a:p>
            <a:pPr>
              <a:buSzPct val="100000"/>
            </a:pPr>
            <a:r>
              <a:rPr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7.4.1语音识别系统</a:t>
            </a:r>
          </a:p>
        </p:txBody>
      </p:sp>
      <p:sp>
        <p:nvSpPr>
          <p:cNvPr id="6" name="标题"/>
          <p:cNvSpPr txBox="1"/>
          <p:nvPr>
            <p:custDataLst>
              <p:tags r:id="rId4"/>
            </p:custDataLst>
          </p:nvPr>
        </p:nvSpPr>
        <p:spPr>
          <a:xfrm>
            <a:off x="1152313" y="2100309"/>
            <a:ext cx="4942611" cy="471897"/>
          </a:xfrm>
          <a:prstGeom prst="rect">
            <a:avLst/>
          </a:prstGeom>
          <a:noFill/>
          <a:ln>
            <a:noFill/>
          </a:ln>
        </p:spPr>
        <p:txBody>
          <a:bodyPr spcFirstLastPara="1" wrap="square" lIns="60950" tIns="30466" rIns="60950" bIns="30466" anchor="t" anchorCtr="0">
            <a:normAutofit/>
          </a:bodyPr>
          <a:lstStyle/>
          <a:p>
            <a:pPr defTabSz="228600">
              <a:buClrTx/>
              <a:defRPr/>
            </a:pPr>
            <a:r>
              <a:rPr lang="zh-CN" altLang="en-US" sz="2665" b="1" kern="1200" dirty="0">
                <a:latin typeface="思源黑体 CN" panose="020B0500000000000000" pitchFamily="34" charset="-122"/>
                <a:ea typeface="思源黑体 CN" panose="020B0500000000000000" pitchFamily="34" charset="-122"/>
                <a:sym typeface="思源黑体 CN" panose="020B0500000000000000" pitchFamily="34" charset="-122"/>
              </a:rPr>
              <a:t>1. 语音特征提取</a:t>
            </a:r>
          </a:p>
        </p:txBody>
      </p:sp>
      <p:sp>
        <p:nvSpPr>
          <p:cNvPr id="13" name="内容"/>
          <p:cNvSpPr txBox="1"/>
          <p:nvPr>
            <p:custDataLst>
              <p:tags r:id="rId5"/>
            </p:custDataLst>
          </p:nvPr>
        </p:nvSpPr>
        <p:spPr>
          <a:xfrm>
            <a:off x="5945505" y="897255"/>
            <a:ext cx="5598795" cy="4914265"/>
          </a:xfrm>
          <a:prstGeom prst="rect">
            <a:avLst/>
          </a:prstGeom>
          <a:noFill/>
          <a:ln>
            <a:noFill/>
          </a:ln>
        </p:spPr>
        <p:txBody>
          <a:bodyPr spcFirstLastPara="1" wrap="square" lIns="60950" tIns="30466" rIns="60950" bIns="30466" anchor="t" anchorCtr="0">
            <a:noAutofit/>
          </a:bodyPr>
          <a:lstStyle/>
          <a:p>
            <a:pPr>
              <a:lnSpc>
                <a:spcPct val="150000"/>
              </a:lnSpc>
            </a:pPr>
            <a:r>
              <a:rPr sz="2000" dirty="0">
                <a:latin typeface="+mn-ea"/>
                <a:cs typeface="+mn-ea"/>
              </a:rPr>
              <a:t>在语音识别系统中，模拟的语音信号在完成A/D转换后会变成能被计算机识别的数字信号。但是时域上的语音信号难以直接被识别，这就需要从语音信号中提取语音特征，这样做的好处是：可以获得语音的本质特征，又可以起到压缩数据的作用。输入的模拟语音信号首先要进行预处理，如滤波、采样、量化等。</a:t>
            </a:r>
          </a:p>
        </p:txBody>
      </p:sp>
    </p:spTree>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p:cNvSpPr/>
          <p:nvPr>
            <p:custDataLst>
              <p:tags r:id="rId1"/>
            </p:custDataLst>
          </p:nvPr>
        </p:nvSpPr>
        <p:spPr>
          <a:xfrm>
            <a:off x="0" y="3437467"/>
            <a:ext cx="5287433" cy="3420533"/>
          </a:xfrm>
          <a:custGeom>
            <a:avLst/>
            <a:gdLst/>
            <a:ahLst/>
            <a:cxnLst/>
            <a:rect l="l" t="t" r="r" b="b"/>
            <a:pathLst>
              <a:path w="4551218" h="3616036" extrusionOk="0">
                <a:moveTo>
                  <a:pt x="0" y="0"/>
                </a:moveTo>
                <a:lnTo>
                  <a:pt x="4551218" y="0"/>
                </a:lnTo>
                <a:lnTo>
                  <a:pt x="4551218" y="3616036"/>
                </a:lnTo>
                <a:lnTo>
                  <a:pt x="0" y="3616036"/>
                </a:lnTo>
                <a:close/>
              </a:path>
            </a:pathLst>
          </a:custGeom>
          <a:gradFill>
            <a:gsLst>
              <a:gs pos="0">
                <a:schemeClr val="accent1">
                  <a:alpha val="0"/>
                </a:schemeClr>
              </a:gs>
              <a:gs pos="34000">
                <a:schemeClr val="accent1">
                  <a:alpha val="27000"/>
                </a:schemeClr>
              </a:gs>
              <a:gs pos="100000">
                <a:schemeClr val="accent1"/>
              </a:gs>
            </a:gsLst>
            <a:path path="circle">
              <a:fillToRect l="100000" t="100000"/>
            </a:path>
            <a:tileRect r="-100000" b="-100000"/>
          </a:gradFill>
          <a:ln>
            <a:noFill/>
          </a:ln>
        </p:spPr>
        <p:txBody>
          <a:bodyPr spcFirstLastPara="1" wrap="square" lIns="121900" tIns="60933" rIns="121900" bIns="60933" anchor="ctr" anchorCtr="0">
            <a:noAutofit/>
          </a:bodyPr>
          <a:lstStyle/>
          <a:p>
            <a:pPr lvl="0" algn="ctr">
              <a:spcBef>
                <a:spcPts val="0"/>
              </a:spcBef>
              <a:spcAft>
                <a:spcPts val="0"/>
              </a:spcAft>
              <a:buClrTx/>
              <a:buSzTx/>
              <a:buFontTx/>
            </a:pP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 name="图片"/>
          <p:cNvSpPr/>
          <p:nvPr>
            <p:custDataLst>
              <p:tags r:id="rId2"/>
            </p:custDataLst>
          </p:nvPr>
        </p:nvSpPr>
        <p:spPr>
          <a:xfrm>
            <a:off x="936413" y="1213366"/>
            <a:ext cx="4667673" cy="2998893"/>
          </a:xfrm>
          <a:prstGeom prst="rect">
            <a:avLst/>
          </a:prstGeom>
          <a:solidFill>
            <a:schemeClr val="accent1">
              <a:lumMod val="20000"/>
              <a:lumOff val="80000"/>
            </a:schemeClr>
          </a:solidFill>
          <a:ln>
            <a:noFill/>
          </a:ln>
        </p:spPr>
        <p:txBody>
          <a:bodyPr spcFirstLastPara="1" wrap="square" lIns="60950" tIns="30466" rIns="60950" bIns="30466" anchor="ctr" anchorCtr="0">
            <a:noAutofit/>
          </a:bodyPr>
          <a:lstStyle/>
          <a:p>
            <a:pPr algn="ctr"/>
            <a:endParaRPr sz="1200"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 name="Text1"/>
          <p:cNvSpPr txBox="1"/>
          <p:nvPr>
            <p:custDataLst>
              <p:tags r:id="rId3"/>
            </p:custDataLst>
          </p:nvPr>
        </p:nvSpPr>
        <p:spPr>
          <a:xfrm>
            <a:off x="764540" y="273050"/>
            <a:ext cx="6580505" cy="1399540"/>
          </a:xfrm>
          <a:prstGeom prst="rect">
            <a:avLst/>
          </a:prstGeom>
          <a:noFill/>
        </p:spPr>
        <p:txBody>
          <a:bodyPr wrap="square" lIns="63483" tIns="25393" rIns="63483" bIns="25393" rtlCol="0" anchor="ctr" anchorCtr="0">
            <a:noAutofit/>
          </a:bodyPr>
          <a:lstStyle/>
          <a:p>
            <a:pPr>
              <a:buSzPct val="100000"/>
            </a:pPr>
            <a:r>
              <a:rPr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7.4.1语音识别系统</a:t>
            </a:r>
          </a:p>
        </p:txBody>
      </p:sp>
      <p:sp>
        <p:nvSpPr>
          <p:cNvPr id="6" name="标题"/>
          <p:cNvSpPr txBox="1"/>
          <p:nvPr>
            <p:custDataLst>
              <p:tags r:id="rId4"/>
            </p:custDataLst>
          </p:nvPr>
        </p:nvSpPr>
        <p:spPr>
          <a:xfrm>
            <a:off x="1152313" y="2100309"/>
            <a:ext cx="4942611" cy="471897"/>
          </a:xfrm>
          <a:prstGeom prst="rect">
            <a:avLst/>
          </a:prstGeom>
          <a:noFill/>
          <a:ln>
            <a:noFill/>
          </a:ln>
        </p:spPr>
        <p:txBody>
          <a:bodyPr spcFirstLastPara="1" wrap="square" lIns="60950" tIns="30466" rIns="60950" bIns="30466" anchor="t" anchorCtr="0">
            <a:normAutofit/>
          </a:bodyPr>
          <a:lstStyle/>
          <a:p>
            <a:pPr defTabSz="228600">
              <a:buClrTx/>
              <a:defRPr/>
            </a:pPr>
            <a:r>
              <a:rPr lang="zh-CN" altLang="en-US" sz="2665" b="1" kern="1200" dirty="0">
                <a:latin typeface="思源黑体 CN" panose="020B0500000000000000" pitchFamily="34" charset="-122"/>
                <a:ea typeface="思源黑体 CN" panose="020B0500000000000000" pitchFamily="34" charset="-122"/>
                <a:sym typeface="思源黑体 CN" panose="020B0500000000000000" pitchFamily="34" charset="-122"/>
              </a:rPr>
              <a:t>2. 声学模型与模式匹配</a:t>
            </a:r>
          </a:p>
        </p:txBody>
      </p:sp>
      <p:sp>
        <p:nvSpPr>
          <p:cNvPr id="13" name="内容"/>
          <p:cNvSpPr txBox="1"/>
          <p:nvPr>
            <p:custDataLst>
              <p:tags r:id="rId5"/>
            </p:custDataLst>
          </p:nvPr>
        </p:nvSpPr>
        <p:spPr>
          <a:xfrm>
            <a:off x="5945505" y="897255"/>
            <a:ext cx="5598795" cy="4914265"/>
          </a:xfrm>
          <a:prstGeom prst="rect">
            <a:avLst/>
          </a:prstGeom>
          <a:noFill/>
          <a:ln>
            <a:noFill/>
          </a:ln>
        </p:spPr>
        <p:txBody>
          <a:bodyPr spcFirstLastPara="1" wrap="square" lIns="60950" tIns="30466" rIns="60950" bIns="30466" anchor="t" anchorCtr="0">
            <a:noAutofit/>
          </a:bodyPr>
          <a:lstStyle/>
          <a:p>
            <a:pPr>
              <a:lnSpc>
                <a:spcPct val="150000"/>
              </a:lnSpc>
            </a:pPr>
            <a:r>
              <a:rPr sz="2000" dirty="0">
                <a:latin typeface="+mn-ea"/>
                <a:cs typeface="+mn-ea"/>
              </a:rPr>
              <a:t>声学模型对应于语音音节频率的计算，在识别时将输入的语音特征与声学特征同时进行匹配和比较，得到最佳的识别效果。目前采用最广泛的建模技术是隐式马尔可夫模型（hidden markov model，HMM）。</a:t>
            </a:r>
          </a:p>
        </p:txBody>
      </p:sp>
    </p:spTree>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p:cNvSpPr/>
          <p:nvPr>
            <p:custDataLst>
              <p:tags r:id="rId1"/>
            </p:custDataLst>
          </p:nvPr>
        </p:nvSpPr>
        <p:spPr>
          <a:xfrm>
            <a:off x="0" y="3437467"/>
            <a:ext cx="5287433" cy="3420533"/>
          </a:xfrm>
          <a:custGeom>
            <a:avLst/>
            <a:gdLst/>
            <a:ahLst/>
            <a:cxnLst/>
            <a:rect l="l" t="t" r="r" b="b"/>
            <a:pathLst>
              <a:path w="4551218" h="3616036" extrusionOk="0">
                <a:moveTo>
                  <a:pt x="0" y="0"/>
                </a:moveTo>
                <a:lnTo>
                  <a:pt x="4551218" y="0"/>
                </a:lnTo>
                <a:lnTo>
                  <a:pt x="4551218" y="3616036"/>
                </a:lnTo>
                <a:lnTo>
                  <a:pt x="0" y="3616036"/>
                </a:lnTo>
                <a:close/>
              </a:path>
            </a:pathLst>
          </a:custGeom>
          <a:gradFill>
            <a:gsLst>
              <a:gs pos="0">
                <a:schemeClr val="accent1">
                  <a:alpha val="0"/>
                </a:schemeClr>
              </a:gs>
              <a:gs pos="34000">
                <a:schemeClr val="accent1">
                  <a:alpha val="27000"/>
                </a:schemeClr>
              </a:gs>
              <a:gs pos="100000">
                <a:schemeClr val="accent1"/>
              </a:gs>
            </a:gsLst>
            <a:path path="circle">
              <a:fillToRect l="100000" t="100000"/>
            </a:path>
            <a:tileRect r="-100000" b="-100000"/>
          </a:gradFill>
          <a:ln>
            <a:noFill/>
          </a:ln>
        </p:spPr>
        <p:txBody>
          <a:bodyPr spcFirstLastPara="1" wrap="square" lIns="121900" tIns="60933" rIns="121900" bIns="60933" anchor="ctr" anchorCtr="0">
            <a:noAutofit/>
          </a:bodyPr>
          <a:lstStyle/>
          <a:p>
            <a:pPr lvl="0" algn="ctr">
              <a:spcBef>
                <a:spcPts val="0"/>
              </a:spcBef>
              <a:spcAft>
                <a:spcPts val="0"/>
              </a:spcAft>
              <a:buClrTx/>
              <a:buSzTx/>
              <a:buFontTx/>
            </a:pP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 name="图片"/>
          <p:cNvSpPr/>
          <p:nvPr>
            <p:custDataLst>
              <p:tags r:id="rId2"/>
            </p:custDataLst>
          </p:nvPr>
        </p:nvSpPr>
        <p:spPr>
          <a:xfrm>
            <a:off x="936413" y="1213366"/>
            <a:ext cx="4667673" cy="2998893"/>
          </a:xfrm>
          <a:prstGeom prst="rect">
            <a:avLst/>
          </a:prstGeom>
          <a:solidFill>
            <a:schemeClr val="accent1">
              <a:lumMod val="20000"/>
              <a:lumOff val="80000"/>
            </a:schemeClr>
          </a:solidFill>
          <a:ln>
            <a:noFill/>
          </a:ln>
        </p:spPr>
        <p:txBody>
          <a:bodyPr spcFirstLastPara="1" wrap="square" lIns="60950" tIns="30466" rIns="60950" bIns="30466" anchor="ctr" anchorCtr="0">
            <a:noAutofit/>
          </a:bodyPr>
          <a:lstStyle/>
          <a:p>
            <a:pPr algn="ctr"/>
            <a:endParaRPr sz="1200"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 name="Text1"/>
          <p:cNvSpPr txBox="1"/>
          <p:nvPr>
            <p:custDataLst>
              <p:tags r:id="rId3"/>
            </p:custDataLst>
          </p:nvPr>
        </p:nvSpPr>
        <p:spPr>
          <a:xfrm>
            <a:off x="764540" y="273050"/>
            <a:ext cx="6580505" cy="1399540"/>
          </a:xfrm>
          <a:prstGeom prst="rect">
            <a:avLst/>
          </a:prstGeom>
          <a:noFill/>
        </p:spPr>
        <p:txBody>
          <a:bodyPr wrap="square" lIns="63483" tIns="25393" rIns="63483" bIns="25393" rtlCol="0" anchor="ctr" anchorCtr="0">
            <a:noAutofit/>
          </a:bodyPr>
          <a:lstStyle/>
          <a:p>
            <a:pPr>
              <a:buSzPct val="100000"/>
            </a:pPr>
            <a:r>
              <a:rPr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7.4.1语音识别系统</a:t>
            </a:r>
          </a:p>
        </p:txBody>
      </p:sp>
      <p:sp>
        <p:nvSpPr>
          <p:cNvPr id="6" name="标题"/>
          <p:cNvSpPr txBox="1"/>
          <p:nvPr>
            <p:custDataLst>
              <p:tags r:id="rId4"/>
            </p:custDataLst>
          </p:nvPr>
        </p:nvSpPr>
        <p:spPr>
          <a:xfrm>
            <a:off x="1152313" y="2100309"/>
            <a:ext cx="4942611" cy="471897"/>
          </a:xfrm>
          <a:prstGeom prst="rect">
            <a:avLst/>
          </a:prstGeom>
          <a:noFill/>
          <a:ln>
            <a:noFill/>
          </a:ln>
        </p:spPr>
        <p:txBody>
          <a:bodyPr spcFirstLastPara="1" wrap="square" lIns="60950" tIns="30466" rIns="60950" bIns="30466" anchor="t" anchorCtr="0">
            <a:normAutofit/>
          </a:bodyPr>
          <a:lstStyle/>
          <a:p>
            <a:pPr defTabSz="228600">
              <a:buClrTx/>
              <a:defRPr/>
            </a:pPr>
            <a:r>
              <a:rPr lang="zh-CN" altLang="en-US" sz="2665" b="1" kern="1200" dirty="0">
                <a:latin typeface="思源黑体 CN" panose="020B0500000000000000" pitchFamily="34" charset="-122"/>
                <a:ea typeface="思源黑体 CN" panose="020B0500000000000000" pitchFamily="34" charset="-122"/>
                <a:sym typeface="思源黑体 CN" panose="020B0500000000000000" pitchFamily="34" charset="-122"/>
              </a:rPr>
              <a:t>2. 声学模型与模式匹配</a:t>
            </a:r>
          </a:p>
        </p:txBody>
      </p:sp>
      <p:sp>
        <p:nvSpPr>
          <p:cNvPr id="13" name="内容"/>
          <p:cNvSpPr txBox="1"/>
          <p:nvPr>
            <p:custDataLst>
              <p:tags r:id="rId5"/>
            </p:custDataLst>
          </p:nvPr>
        </p:nvSpPr>
        <p:spPr>
          <a:xfrm>
            <a:off x="5945505" y="897255"/>
            <a:ext cx="5598795" cy="4914265"/>
          </a:xfrm>
          <a:prstGeom prst="rect">
            <a:avLst/>
          </a:prstGeom>
          <a:noFill/>
          <a:ln>
            <a:noFill/>
          </a:ln>
        </p:spPr>
        <p:txBody>
          <a:bodyPr spcFirstLastPara="1" wrap="square" lIns="60950" tIns="30466" rIns="60950" bIns="30466" anchor="t" anchorCtr="0">
            <a:noAutofit/>
          </a:bodyPr>
          <a:lstStyle/>
          <a:p>
            <a:pPr>
              <a:lnSpc>
                <a:spcPct val="150000"/>
              </a:lnSpc>
            </a:pPr>
            <a:r>
              <a:rPr sz="2000" dirty="0">
                <a:latin typeface="+mn-ea"/>
                <a:cs typeface="+mn-ea"/>
              </a:rPr>
              <a:t>马尔可夫模型是一个离散时域有限状态自动机。隐式马尔可夫模型是指这一马尔可夫模型的内部状态对外界而言是看不到的，外界只能看到各个时刻的输出值。对于语音识别系统，输出值一般是指从各个帧计算得到的声学特征。语音识别中使用隐式马尔可夫模型通常是从左向右（单向）来对识别基元进行建模的，一个音素就是3～5个状态的隐式马尔可夫模型，一个词有多个音素的隐式马尔可夫模型串联形成，连续的语音识别的整体模型就是词和静音组合起来的隐式马尔可夫模型。</a:t>
            </a:r>
          </a:p>
        </p:txBody>
      </p:sp>
    </p:spTree>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7.1 概述</a:t>
            </a:r>
          </a:p>
        </p:txBody>
      </p:sp>
      <p:sp>
        <p:nvSpPr>
          <p:cNvPr id="44" name="Text2"/>
          <p:cNvSpPr txBox="1"/>
          <p:nvPr>
            <p:custDataLst>
              <p:tags r:id="rId3"/>
            </p:custDataLst>
          </p:nvPr>
        </p:nvSpPr>
        <p:spPr>
          <a:xfrm>
            <a:off x="784225" y="1328420"/>
            <a:ext cx="9750425" cy="5019675"/>
          </a:xfrm>
          <a:prstGeom prst="rect">
            <a:avLst/>
          </a:prstGeom>
          <a:noFill/>
          <a:ln w="3175">
            <a:noFill/>
            <a:prstDash val="dash"/>
          </a:ln>
        </p:spPr>
        <p:txBody>
          <a:bodyPr wrap="square" lIns="63483" tIns="25393" rIns="63483" bIns="25393"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互联网产业和传统产业信息化的各种应用需求驱动更多的研究人员、更多的经费支持进入了自然语言处理领域，有利的促进了自然语言处理技术和应用的发展。语言数据的不断增长、语言资源的持续增加、语言加工能力的稳步提高，为研究人员提供了研究自然语言处理技术、开发自然语言应用的更好的机会和平台。近年来深度学习技术的飞速发展，刺激了对新的自然语言处理技术的探索。同时，来自其他相近学科背景、来自工业界的人员的不断加入，也为自然语言处理技术的发展带来了一些新思路。</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p:cNvSpPr/>
          <p:nvPr>
            <p:custDataLst>
              <p:tags r:id="rId1"/>
            </p:custDataLst>
          </p:nvPr>
        </p:nvSpPr>
        <p:spPr>
          <a:xfrm>
            <a:off x="0" y="3437467"/>
            <a:ext cx="5287433" cy="3420533"/>
          </a:xfrm>
          <a:custGeom>
            <a:avLst/>
            <a:gdLst/>
            <a:ahLst/>
            <a:cxnLst/>
            <a:rect l="l" t="t" r="r" b="b"/>
            <a:pathLst>
              <a:path w="4551218" h="3616036" extrusionOk="0">
                <a:moveTo>
                  <a:pt x="0" y="0"/>
                </a:moveTo>
                <a:lnTo>
                  <a:pt x="4551218" y="0"/>
                </a:lnTo>
                <a:lnTo>
                  <a:pt x="4551218" y="3616036"/>
                </a:lnTo>
                <a:lnTo>
                  <a:pt x="0" y="3616036"/>
                </a:lnTo>
                <a:close/>
              </a:path>
            </a:pathLst>
          </a:custGeom>
          <a:gradFill>
            <a:gsLst>
              <a:gs pos="0">
                <a:schemeClr val="accent1">
                  <a:alpha val="0"/>
                </a:schemeClr>
              </a:gs>
              <a:gs pos="34000">
                <a:schemeClr val="accent1">
                  <a:alpha val="27000"/>
                </a:schemeClr>
              </a:gs>
              <a:gs pos="100000">
                <a:schemeClr val="accent1"/>
              </a:gs>
            </a:gsLst>
            <a:path path="circle">
              <a:fillToRect l="100000" t="100000"/>
            </a:path>
            <a:tileRect r="-100000" b="-100000"/>
          </a:gradFill>
          <a:ln>
            <a:noFill/>
          </a:ln>
        </p:spPr>
        <p:txBody>
          <a:bodyPr spcFirstLastPara="1" wrap="square" lIns="121900" tIns="60933" rIns="121900" bIns="60933" anchor="ctr" anchorCtr="0">
            <a:noAutofit/>
          </a:bodyPr>
          <a:lstStyle/>
          <a:p>
            <a:pPr lvl="0" algn="ctr">
              <a:spcBef>
                <a:spcPts val="0"/>
              </a:spcBef>
              <a:spcAft>
                <a:spcPts val="0"/>
              </a:spcAft>
              <a:buClrTx/>
              <a:buSzTx/>
              <a:buFontTx/>
            </a:pP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 name="图片"/>
          <p:cNvSpPr/>
          <p:nvPr>
            <p:custDataLst>
              <p:tags r:id="rId2"/>
            </p:custDataLst>
          </p:nvPr>
        </p:nvSpPr>
        <p:spPr>
          <a:xfrm>
            <a:off x="936413" y="1213366"/>
            <a:ext cx="4667673" cy="2998893"/>
          </a:xfrm>
          <a:prstGeom prst="rect">
            <a:avLst/>
          </a:prstGeom>
          <a:solidFill>
            <a:schemeClr val="accent1">
              <a:lumMod val="20000"/>
              <a:lumOff val="80000"/>
            </a:schemeClr>
          </a:solidFill>
          <a:ln>
            <a:noFill/>
          </a:ln>
        </p:spPr>
        <p:txBody>
          <a:bodyPr spcFirstLastPara="1" wrap="square" lIns="60950" tIns="30466" rIns="60950" bIns="30466" anchor="ctr" anchorCtr="0">
            <a:noAutofit/>
          </a:bodyPr>
          <a:lstStyle/>
          <a:p>
            <a:pPr algn="ctr"/>
            <a:endParaRPr sz="1200"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 name="Text1"/>
          <p:cNvSpPr txBox="1"/>
          <p:nvPr>
            <p:custDataLst>
              <p:tags r:id="rId3"/>
            </p:custDataLst>
          </p:nvPr>
        </p:nvSpPr>
        <p:spPr>
          <a:xfrm>
            <a:off x="764540" y="273050"/>
            <a:ext cx="6580505" cy="1399540"/>
          </a:xfrm>
          <a:prstGeom prst="rect">
            <a:avLst/>
          </a:prstGeom>
          <a:noFill/>
        </p:spPr>
        <p:txBody>
          <a:bodyPr wrap="square" lIns="63483" tIns="25393" rIns="63483" bIns="25393" rtlCol="0" anchor="ctr" anchorCtr="0">
            <a:noAutofit/>
          </a:bodyPr>
          <a:lstStyle/>
          <a:p>
            <a:pPr>
              <a:buSzPct val="100000"/>
            </a:pPr>
            <a:r>
              <a:rPr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7.4.1语音识别系统</a:t>
            </a:r>
          </a:p>
        </p:txBody>
      </p:sp>
      <p:sp>
        <p:nvSpPr>
          <p:cNvPr id="6" name="标题"/>
          <p:cNvSpPr txBox="1"/>
          <p:nvPr>
            <p:custDataLst>
              <p:tags r:id="rId4"/>
            </p:custDataLst>
          </p:nvPr>
        </p:nvSpPr>
        <p:spPr>
          <a:xfrm>
            <a:off x="1152313" y="2100309"/>
            <a:ext cx="4942611" cy="471897"/>
          </a:xfrm>
          <a:prstGeom prst="rect">
            <a:avLst/>
          </a:prstGeom>
          <a:noFill/>
          <a:ln>
            <a:noFill/>
          </a:ln>
        </p:spPr>
        <p:txBody>
          <a:bodyPr spcFirstLastPara="1" wrap="square" lIns="60950" tIns="30466" rIns="60950" bIns="30466" anchor="t" anchorCtr="0">
            <a:normAutofit/>
          </a:bodyPr>
          <a:lstStyle/>
          <a:p>
            <a:pPr defTabSz="228600">
              <a:buClrTx/>
              <a:defRPr/>
            </a:pPr>
            <a:r>
              <a:rPr lang="zh-CN" altLang="en-US" sz="2665" b="1" kern="1200" dirty="0">
                <a:latin typeface="思源黑体 CN" panose="020B0500000000000000" pitchFamily="34" charset="-122"/>
                <a:ea typeface="思源黑体 CN" panose="020B0500000000000000" pitchFamily="34" charset="-122"/>
                <a:sym typeface="思源黑体 CN" panose="020B0500000000000000" pitchFamily="34" charset="-122"/>
              </a:rPr>
              <a:t>3. 语音模型与语义理解</a:t>
            </a:r>
          </a:p>
        </p:txBody>
      </p:sp>
      <p:sp>
        <p:nvSpPr>
          <p:cNvPr id="13" name="内容"/>
          <p:cNvSpPr txBox="1"/>
          <p:nvPr>
            <p:custDataLst>
              <p:tags r:id="rId5"/>
            </p:custDataLst>
          </p:nvPr>
        </p:nvSpPr>
        <p:spPr>
          <a:xfrm>
            <a:off x="5945506" y="897255"/>
            <a:ext cx="5287432" cy="4409851"/>
          </a:xfrm>
          <a:prstGeom prst="rect">
            <a:avLst/>
          </a:prstGeom>
          <a:noFill/>
          <a:ln>
            <a:noFill/>
          </a:ln>
        </p:spPr>
        <p:txBody>
          <a:bodyPr spcFirstLastPara="1" wrap="square" lIns="60950" tIns="30466" rIns="60950" bIns="30466" anchor="t" anchorCtr="0">
            <a:noAutofit/>
          </a:bodyPr>
          <a:lstStyle/>
          <a:p>
            <a:pPr>
              <a:lnSpc>
                <a:spcPct val="150000"/>
              </a:lnSpc>
            </a:pPr>
            <a:r>
              <a:rPr dirty="0">
                <a:latin typeface="+mn-ea"/>
              </a:rPr>
              <a:t>计算机会对识别结果进行语法、语义分析，理解语言的意义并做出相应的响应，该工作通常是通过语言模型来实现的。语言模型会计算音节到字的概率，主要分为规则模型和统计模型。语音模型的性能通常通过交叉熵和复杂度来表示。交叉熵表示用该模型对文本进行识别的难度，或者从压缩的角度来看，每个词平均要用几个位来编码；复杂度是指用该模型表示这个文本平均的分支数，其倒数可以看成是每个词的平均概率。</a:t>
            </a:r>
          </a:p>
        </p:txBody>
      </p:sp>
    </p:spTree>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p:cNvSpPr/>
          <p:nvPr>
            <p:custDataLst>
              <p:tags r:id="rId1"/>
            </p:custDataLst>
          </p:nvPr>
        </p:nvSpPr>
        <p:spPr>
          <a:xfrm>
            <a:off x="0" y="3437467"/>
            <a:ext cx="5287433" cy="3420533"/>
          </a:xfrm>
          <a:custGeom>
            <a:avLst/>
            <a:gdLst/>
            <a:ahLst/>
            <a:cxnLst/>
            <a:rect l="l" t="t" r="r" b="b"/>
            <a:pathLst>
              <a:path w="4551218" h="3616036" extrusionOk="0">
                <a:moveTo>
                  <a:pt x="0" y="0"/>
                </a:moveTo>
                <a:lnTo>
                  <a:pt x="4551218" y="0"/>
                </a:lnTo>
                <a:lnTo>
                  <a:pt x="4551218" y="3616036"/>
                </a:lnTo>
                <a:lnTo>
                  <a:pt x="0" y="3616036"/>
                </a:lnTo>
                <a:close/>
              </a:path>
            </a:pathLst>
          </a:custGeom>
          <a:gradFill>
            <a:gsLst>
              <a:gs pos="0">
                <a:schemeClr val="accent1">
                  <a:alpha val="0"/>
                </a:schemeClr>
              </a:gs>
              <a:gs pos="34000">
                <a:schemeClr val="accent1">
                  <a:alpha val="27000"/>
                </a:schemeClr>
              </a:gs>
              <a:gs pos="100000">
                <a:schemeClr val="accent1"/>
              </a:gs>
            </a:gsLst>
            <a:path path="circle">
              <a:fillToRect l="100000" t="100000"/>
            </a:path>
            <a:tileRect r="-100000" b="-100000"/>
          </a:gradFill>
          <a:ln>
            <a:noFill/>
          </a:ln>
        </p:spPr>
        <p:txBody>
          <a:bodyPr spcFirstLastPara="1" wrap="square" lIns="121900" tIns="60933" rIns="121900" bIns="60933" anchor="ctr" anchorCtr="0">
            <a:noAutofit/>
          </a:bodyPr>
          <a:lstStyle/>
          <a:p>
            <a:pPr lvl="0" algn="ctr">
              <a:spcBef>
                <a:spcPts val="0"/>
              </a:spcBef>
              <a:spcAft>
                <a:spcPts val="0"/>
              </a:spcAft>
              <a:buClrTx/>
              <a:buSzTx/>
              <a:buFontTx/>
            </a:pP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 name="内容"/>
          <p:cNvSpPr txBox="1"/>
          <p:nvPr>
            <p:custDataLst>
              <p:tags r:id="rId2"/>
            </p:custDataLst>
          </p:nvPr>
        </p:nvSpPr>
        <p:spPr>
          <a:xfrm>
            <a:off x="4948555" y="0"/>
            <a:ext cx="6813139" cy="2061882"/>
          </a:xfrm>
          <a:prstGeom prst="rect">
            <a:avLst/>
          </a:prstGeom>
          <a:noFill/>
          <a:ln>
            <a:noFill/>
          </a:ln>
        </p:spPr>
        <p:txBody>
          <a:bodyPr spcFirstLastPara="1" wrap="square" lIns="60950" tIns="30466" rIns="60950" bIns="30466" anchor="t" anchorCtr="0"/>
          <a:lstStyle/>
          <a:p>
            <a:pPr>
              <a:lnSpc>
                <a:spcPct val="150000"/>
              </a:lnSpc>
            </a:pPr>
            <a:r>
              <a:rPr lang="zh-CN" altLang="en-US" sz="1600" kern="0" dirty="0">
                <a:ea typeface="思源黑体 CN" panose="020B0500000000000000" pitchFamily="34" charset="-122"/>
              </a:rPr>
              <a:t>语音识别系统利用不同的语音处理技术将未知的语音信号转换成特征向量的序列；利用特定的算法特征向量又被转换成音素格（phoneme lattice）；识别模块接着会利用词法将音素格转换成词格（word lattice）；最后，将语法应用在词格上从而识别出具体的词或文本。下图给出了语音识别系统的通用识别过程。</a:t>
            </a:r>
          </a:p>
        </p:txBody>
      </p:sp>
      <p:sp>
        <p:nvSpPr>
          <p:cNvPr id="7" name="图片"/>
          <p:cNvSpPr/>
          <p:nvPr>
            <p:custDataLst>
              <p:tags r:id="rId3"/>
            </p:custDataLst>
          </p:nvPr>
        </p:nvSpPr>
        <p:spPr>
          <a:xfrm>
            <a:off x="189653" y="1573107"/>
            <a:ext cx="4667673" cy="4516967"/>
          </a:xfrm>
          <a:prstGeom prst="rect">
            <a:avLst/>
          </a:prstGeom>
          <a:solidFill>
            <a:schemeClr val="accent1">
              <a:lumMod val="20000"/>
              <a:lumOff val="80000"/>
            </a:schemeClr>
          </a:solidFill>
          <a:ln>
            <a:noFill/>
          </a:ln>
        </p:spPr>
        <p:txBody>
          <a:bodyPr spcFirstLastPara="1" wrap="square" lIns="60950" tIns="30466" rIns="60950" bIns="30466" anchor="ctr" anchorCtr="0">
            <a:noAutofit/>
          </a:bodyPr>
          <a:lstStyle/>
          <a:p>
            <a:pPr algn="ctr"/>
            <a:endParaRPr sz="1200" dirty="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4" name="图片 3" descr="显示数据流的蓝色抽象图"/>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a:xfrm>
            <a:off x="355387" y="2385396"/>
            <a:ext cx="4334932" cy="2889249"/>
          </a:xfrm>
          <a:prstGeom prst="rect">
            <a:avLst/>
          </a:prstGeom>
        </p:spPr>
      </p:pic>
      <p:sp>
        <p:nvSpPr>
          <p:cNvPr id="9" name="Text1"/>
          <p:cNvSpPr txBox="1"/>
          <p:nvPr>
            <p:custDataLst>
              <p:tags r:id="rId4"/>
            </p:custDataLst>
          </p:nvPr>
        </p:nvSpPr>
        <p:spPr>
          <a:xfrm>
            <a:off x="189549" y="224959"/>
            <a:ext cx="4907907" cy="536415"/>
          </a:xfrm>
          <a:prstGeom prst="rect">
            <a:avLst/>
          </a:prstGeom>
          <a:noFill/>
        </p:spPr>
        <p:txBody>
          <a:bodyPr wrap="square" lIns="63483" tIns="25393" rIns="63483" bIns="25393" rtlCol="0" anchor="ctr" anchorCtr="0">
            <a:noAutofit/>
          </a:bodyPr>
          <a:lstStyle/>
          <a:p>
            <a:pPr>
              <a:buSzPct val="100000"/>
            </a:pPr>
            <a:r>
              <a:rPr sz="32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7.4.2 语音识别的过程</a:t>
            </a:r>
          </a:p>
        </p:txBody>
      </p:sp>
      <p:pic>
        <p:nvPicPr>
          <p:cNvPr id="56" name="图片 40"/>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a:xfrm>
            <a:off x="5480050" y="2259330"/>
            <a:ext cx="5164455" cy="459867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7.4 语音识别</a:t>
            </a:r>
          </a:p>
        </p:txBody>
      </p:sp>
      <p:sp>
        <p:nvSpPr>
          <p:cNvPr id="44" name="Text2"/>
          <p:cNvSpPr txBox="1"/>
          <p:nvPr>
            <p:custDataLst>
              <p:tags r:id="rId3"/>
            </p:custDataLst>
          </p:nvPr>
        </p:nvSpPr>
        <p:spPr>
          <a:xfrm>
            <a:off x="784225" y="1328420"/>
            <a:ext cx="9750425" cy="5019675"/>
          </a:xfrm>
          <a:prstGeom prst="rect">
            <a:avLst/>
          </a:prstGeom>
          <a:noFill/>
          <a:ln w="3175">
            <a:noFill/>
            <a:prstDash val="dash"/>
          </a:ln>
        </p:spPr>
        <p:txBody>
          <a:bodyPr wrap="square" lIns="63483" tIns="25393" rIns="63483" bIns="25393" anchor="t" anchorCtr="0"/>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1900" spc="120" dirty="0">
                <a:ln w="3175">
                  <a:noFill/>
                  <a:prstDash val="dash"/>
                </a:ln>
                <a:solidFill>
                  <a:schemeClr val="tx1"/>
                </a:solidFill>
                <a:latin typeface="+mn-ea"/>
                <a:cs typeface="微软雅黑" panose="020B0503020204020204" charset="-122"/>
                <a:sym typeface="思源黑体 CN" panose="020B0500000000000000" pitchFamily="34" charset="-122"/>
              </a:rPr>
              <a:t>语音识别（speech recognition）是指利用计算机自动对语音信号的音素、音节或词进行识别的技术总称。语音识别是实现语音自动控制的基础。语音识别技术所涉及的领域包括信号处理、模式识别、概率论和信息论、发声机理和听觉机理等。其作为人工智能领域最成熟的技术之一，已经广泛应用于教育、医疗、军事等行业。</a:t>
            </a:r>
          </a:p>
          <a:p>
            <a:pPr fontAlgn="t">
              <a:lnSpc>
                <a:spcPct val="130000"/>
              </a:lnSpc>
              <a:spcBef>
                <a:spcPts val="250"/>
              </a:spcBef>
              <a:spcAft>
                <a:spcPts val="250"/>
              </a:spcAft>
              <a:buSzPct val="100000"/>
            </a:pPr>
            <a:r>
              <a:rPr lang="zh-CN" altLang="en-US" sz="1900" spc="120" dirty="0">
                <a:ln w="3175">
                  <a:noFill/>
                  <a:prstDash val="dash"/>
                </a:ln>
                <a:solidFill>
                  <a:schemeClr val="tx1"/>
                </a:solidFill>
                <a:latin typeface="+mn-ea"/>
                <a:cs typeface="微软雅黑" panose="020B0503020204020204" charset="-122"/>
                <a:sym typeface="思源黑体 CN" panose="020B0500000000000000" pitchFamily="34" charset="-122"/>
              </a:rPr>
              <a:t>语音识别不仅改变了人机交互的模式，使人类能够以最自然的方式与机器进行对话，而且具备将非结构化的语音转换成结构化文本的能力，大幅提升了相关从业人员的工作效率。</a:t>
            </a:r>
          </a:p>
          <a:p>
            <a:pPr fontAlgn="t">
              <a:lnSpc>
                <a:spcPct val="130000"/>
              </a:lnSpc>
              <a:spcBef>
                <a:spcPts val="250"/>
              </a:spcBef>
              <a:spcAft>
                <a:spcPts val="250"/>
              </a:spcAft>
              <a:buSzPct val="100000"/>
            </a:pPr>
            <a:r>
              <a:rPr lang="zh-CN" altLang="en-US" sz="1900" spc="120" dirty="0">
                <a:ln w="3175">
                  <a:noFill/>
                  <a:prstDash val="dash"/>
                </a:ln>
                <a:solidFill>
                  <a:schemeClr val="tx1"/>
                </a:solidFill>
                <a:latin typeface="+mn-ea"/>
                <a:cs typeface="微软雅黑" panose="020B0503020204020204" charset="-122"/>
                <a:sym typeface="思源黑体 CN" panose="020B0500000000000000" pitchFamily="34" charset="-122"/>
              </a:rPr>
              <a:t>自然语言只是在句尾或者文字需要加标点的地方有个间断，其他都是连续的发音。以前的语音识别系统主要是以单字或单词为单位的孤立的语音识别系统。后来，连续语音识别系统已经渐渐成为主流。利用声学模型建立的方式，特定人语音识别系统在前期需要大量的用户发音数据来训练模型。非特定人语音识别系统在系统构建成功后，不需要事先进行大量语音数据训练。在语音识别技术的发展历程中，随着词汇量的不断增加，对系统的稳定性要求也越来越高。</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7.4 语音识别</a:t>
            </a:r>
          </a:p>
        </p:txBody>
      </p:sp>
      <p:sp>
        <p:nvSpPr>
          <p:cNvPr id="44" name="Text2"/>
          <p:cNvSpPr txBox="1"/>
          <p:nvPr>
            <p:custDataLst>
              <p:tags r:id="rId3"/>
            </p:custDataLst>
          </p:nvPr>
        </p:nvSpPr>
        <p:spPr>
          <a:xfrm>
            <a:off x="454025" y="1328420"/>
            <a:ext cx="10874375" cy="5019675"/>
          </a:xfrm>
          <a:prstGeom prst="rect">
            <a:avLst/>
          </a:prstGeom>
          <a:noFill/>
          <a:ln w="3175">
            <a:noFill/>
            <a:prstDash val="dash"/>
          </a:ln>
        </p:spPr>
        <p:txBody>
          <a:bodyPr wrap="square" lIns="63483" tIns="25393" rIns="63483" bIns="25393" anchor="t" anchorCtr="0"/>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1900" spc="120" dirty="0">
                <a:ln w="3175">
                  <a:noFill/>
                  <a:prstDash val="dash"/>
                </a:ln>
                <a:solidFill>
                  <a:schemeClr val="tx1"/>
                </a:solidFill>
                <a:latin typeface="+mn-ea"/>
                <a:cs typeface="微软雅黑" panose="020B0503020204020204" charset="-122"/>
                <a:sym typeface="思源黑体 CN" panose="020B0500000000000000" pitchFamily="34" charset="-122"/>
              </a:rPr>
              <a:t>语音识别一般要经过以下几个过程：</a:t>
            </a:r>
          </a:p>
          <a:p>
            <a:pPr fontAlgn="t">
              <a:lnSpc>
                <a:spcPct val="130000"/>
              </a:lnSpc>
              <a:spcBef>
                <a:spcPts val="250"/>
              </a:spcBef>
              <a:spcAft>
                <a:spcPts val="250"/>
              </a:spcAft>
              <a:buSzPct val="100000"/>
            </a:pPr>
            <a:r>
              <a:rPr lang="zh-CN" altLang="en-US" sz="1900" spc="120" dirty="0">
                <a:ln w="3175">
                  <a:noFill/>
                  <a:prstDash val="dash"/>
                </a:ln>
                <a:solidFill>
                  <a:schemeClr val="tx1"/>
                </a:solidFill>
                <a:latin typeface="+mn-ea"/>
                <a:cs typeface="微软雅黑" panose="020B0503020204020204" charset="-122"/>
                <a:sym typeface="思源黑体 CN" panose="020B0500000000000000" pitchFamily="34" charset="-122"/>
              </a:rPr>
              <a:t>（1）语音预处理，包括对语音的幅度标称化、频响校正、分帧、加窗和始末端点检测等内容。</a:t>
            </a:r>
          </a:p>
          <a:p>
            <a:pPr fontAlgn="t">
              <a:lnSpc>
                <a:spcPct val="130000"/>
              </a:lnSpc>
              <a:spcBef>
                <a:spcPts val="250"/>
              </a:spcBef>
              <a:spcAft>
                <a:spcPts val="250"/>
              </a:spcAft>
              <a:buSzPct val="100000"/>
            </a:pPr>
            <a:r>
              <a:rPr lang="zh-CN" altLang="en-US" sz="1900" spc="120" dirty="0">
                <a:ln w="3175">
                  <a:noFill/>
                  <a:prstDash val="dash"/>
                </a:ln>
                <a:solidFill>
                  <a:schemeClr val="tx1"/>
                </a:solidFill>
                <a:latin typeface="+mn-ea"/>
                <a:cs typeface="微软雅黑" panose="020B0503020204020204" charset="-122"/>
                <a:sym typeface="思源黑体 CN" panose="020B0500000000000000" pitchFamily="34" charset="-122"/>
              </a:rPr>
              <a:t>（2）语音声学频谱分析，利用线性预测编码技术、快速傅里叶变换和频率滤波器组等。</a:t>
            </a:r>
          </a:p>
          <a:p>
            <a:pPr fontAlgn="t">
              <a:lnSpc>
                <a:spcPct val="130000"/>
              </a:lnSpc>
              <a:spcBef>
                <a:spcPts val="250"/>
              </a:spcBef>
              <a:spcAft>
                <a:spcPts val="250"/>
              </a:spcAft>
              <a:buSzPct val="100000"/>
            </a:pPr>
            <a:r>
              <a:rPr lang="zh-CN" altLang="en-US" sz="1900" spc="120" dirty="0">
                <a:ln w="3175">
                  <a:noFill/>
                  <a:prstDash val="dash"/>
                </a:ln>
                <a:solidFill>
                  <a:schemeClr val="tx1"/>
                </a:solidFill>
                <a:latin typeface="+mn-ea"/>
                <a:cs typeface="微软雅黑" panose="020B0503020204020204" charset="-122"/>
                <a:sym typeface="思源黑体 CN" panose="020B0500000000000000" pitchFamily="34" charset="-122"/>
              </a:rPr>
              <a:t>（3）对每个块做判别。</a:t>
            </a:r>
          </a:p>
          <a:p>
            <a:pPr fontAlgn="t">
              <a:lnSpc>
                <a:spcPct val="130000"/>
              </a:lnSpc>
              <a:spcBef>
                <a:spcPts val="250"/>
              </a:spcBef>
              <a:spcAft>
                <a:spcPts val="250"/>
              </a:spcAft>
              <a:buSzPct val="100000"/>
            </a:pPr>
            <a:r>
              <a:rPr lang="zh-CN" altLang="en-US" sz="1900" spc="120" dirty="0">
                <a:ln w="3175">
                  <a:noFill/>
                  <a:prstDash val="dash"/>
                </a:ln>
                <a:solidFill>
                  <a:schemeClr val="tx1"/>
                </a:solidFill>
                <a:latin typeface="+mn-ea"/>
                <a:cs typeface="微软雅黑" panose="020B0503020204020204" charset="-122"/>
                <a:sym typeface="思源黑体 CN" panose="020B0500000000000000" pitchFamily="34" charset="-122"/>
              </a:rPr>
              <a:t>（4）模式匹配，可以采用距离准则或概论准则，也可以采用句法分类等。</a:t>
            </a:r>
          </a:p>
          <a:p>
            <a:pPr fontAlgn="t">
              <a:lnSpc>
                <a:spcPct val="130000"/>
              </a:lnSpc>
              <a:spcBef>
                <a:spcPts val="250"/>
              </a:spcBef>
              <a:spcAft>
                <a:spcPts val="250"/>
              </a:spcAft>
              <a:buSzPct val="100000"/>
            </a:pPr>
            <a:r>
              <a:rPr lang="zh-CN" altLang="en-US" sz="1900" spc="120" dirty="0">
                <a:ln w="3175">
                  <a:noFill/>
                  <a:prstDash val="dash"/>
                </a:ln>
                <a:solidFill>
                  <a:schemeClr val="tx1"/>
                </a:solidFill>
                <a:latin typeface="+mn-ea"/>
                <a:cs typeface="微软雅黑" panose="020B0503020204020204" charset="-122"/>
                <a:sym typeface="思源黑体 CN" panose="020B0500000000000000" pitchFamily="34" charset="-122"/>
              </a:rPr>
              <a:t>（5）识别判决，通过最后的判别函数给出识别的结果。</a:t>
            </a:r>
          </a:p>
          <a:p>
            <a:pPr fontAlgn="t">
              <a:lnSpc>
                <a:spcPct val="130000"/>
              </a:lnSpc>
              <a:spcBef>
                <a:spcPts val="250"/>
              </a:spcBef>
              <a:spcAft>
                <a:spcPts val="250"/>
              </a:spcAft>
              <a:buSzPct val="100000"/>
            </a:pPr>
            <a:r>
              <a:rPr lang="zh-CN" altLang="en-US" sz="1900" spc="120" dirty="0">
                <a:ln w="3175">
                  <a:noFill/>
                  <a:prstDash val="dash"/>
                </a:ln>
                <a:solidFill>
                  <a:schemeClr val="tx1"/>
                </a:solidFill>
                <a:latin typeface="+mn-ea"/>
                <a:cs typeface="微软雅黑" panose="020B0503020204020204" charset="-122"/>
                <a:sym typeface="思源黑体 CN" panose="020B0500000000000000" pitchFamily="34" charset="-122"/>
              </a:rPr>
              <a:t>语音识别可按不同的识别内容进行分类：音素识别、音节识别、词或词组识别；也可以按词汇量分类：小词量（50个词以下）、中词量（50～500个词）、大词量（500个词以上）及超大词量（几十至几万个词）；按照发音特点分类：孤立音、连接音及连续音的识别。按照对发音人的要求分类：特定人识别，即只对特定的发话人识别；非特定人识别，即不分发话人是谁都能识别。显然，最困难的语音识别是大词量、连续音和非特定人同时满足的语音识别。</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fontScale="80000"/>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7.4.3 语音识别应用过程中的四大挑战</a:t>
            </a:r>
          </a:p>
        </p:txBody>
      </p:sp>
      <p:sp>
        <p:nvSpPr>
          <p:cNvPr id="44" name="Text2"/>
          <p:cNvSpPr txBox="1"/>
          <p:nvPr>
            <p:custDataLst>
              <p:tags r:id="rId3"/>
            </p:custDataLst>
          </p:nvPr>
        </p:nvSpPr>
        <p:spPr>
          <a:xfrm>
            <a:off x="454025" y="1328420"/>
            <a:ext cx="10874375" cy="5019675"/>
          </a:xfrm>
          <a:prstGeom prst="rect">
            <a:avLst/>
          </a:prstGeom>
          <a:noFill/>
          <a:ln w="3175">
            <a:noFill/>
            <a:prstDash val="dash"/>
          </a:ln>
        </p:spPr>
        <p:txBody>
          <a:bodyPr wrap="square" lIns="63483" tIns="25393" rIns="63483" bIns="25393" anchor="t" anchorCtr="0"/>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1900" spc="120" dirty="0">
                <a:ln w="3175">
                  <a:noFill/>
                  <a:prstDash val="dash"/>
                </a:ln>
                <a:solidFill>
                  <a:schemeClr val="tx1"/>
                </a:solidFill>
                <a:latin typeface="+mn-ea"/>
                <a:cs typeface="微软雅黑" panose="020B0503020204020204" charset="-122"/>
                <a:sym typeface="思源黑体 CN" panose="020B0500000000000000" pitchFamily="34" charset="-122"/>
              </a:rPr>
              <a:t>得益于深度学习的快速发展，语音识别系统的准确率取得了大幅提升，语音输入、语音搜索以及语音交互等产品已经逐步达到了实用门槛，并日臻成熟。但是，要想真正实现语音识别系统在各种场景中更自然、更便利、更高效的应用，仍然面临说话风格、口音、录音质量等诸多的挑战。下面介绍四大挑战，包括：</a:t>
            </a:r>
          </a:p>
          <a:p>
            <a:pPr fontAlgn="t">
              <a:lnSpc>
                <a:spcPct val="130000"/>
              </a:lnSpc>
              <a:spcBef>
                <a:spcPts val="250"/>
              </a:spcBef>
              <a:spcAft>
                <a:spcPts val="250"/>
              </a:spcAft>
              <a:buSzPct val="100000"/>
            </a:pPr>
            <a:r>
              <a:rPr lang="zh-CN" altLang="en-US" sz="1900" spc="120" dirty="0">
                <a:ln w="3175">
                  <a:noFill/>
                  <a:prstDash val="dash"/>
                </a:ln>
                <a:solidFill>
                  <a:schemeClr val="tx1"/>
                </a:solidFill>
                <a:latin typeface="+mn-ea"/>
                <a:cs typeface="微软雅黑" panose="020B0503020204020204" charset="-122"/>
                <a:sym typeface="思源黑体 CN" panose="020B0500000000000000" pitchFamily="34" charset="-122"/>
              </a:rPr>
              <a:t>1. 恶劣场景下的识别问题</a:t>
            </a:r>
          </a:p>
          <a:p>
            <a:pPr fontAlgn="t">
              <a:lnSpc>
                <a:spcPct val="130000"/>
              </a:lnSpc>
              <a:spcBef>
                <a:spcPts val="250"/>
              </a:spcBef>
              <a:spcAft>
                <a:spcPts val="250"/>
              </a:spcAft>
              <a:buSzPct val="100000"/>
            </a:pPr>
            <a:r>
              <a:rPr lang="zh-CN" altLang="en-US" sz="1900" spc="120" dirty="0">
                <a:ln w="3175">
                  <a:noFill/>
                  <a:prstDash val="dash"/>
                </a:ln>
                <a:solidFill>
                  <a:schemeClr val="tx1"/>
                </a:solidFill>
                <a:latin typeface="+mn-ea"/>
                <a:cs typeface="微软雅黑" panose="020B0503020204020204" charset="-122"/>
                <a:sym typeface="思源黑体 CN" panose="020B0500000000000000" pitchFamily="34" charset="-122"/>
              </a:rPr>
              <a:t>2. 中英文混合识别问题</a:t>
            </a:r>
          </a:p>
          <a:p>
            <a:pPr fontAlgn="t">
              <a:lnSpc>
                <a:spcPct val="130000"/>
              </a:lnSpc>
              <a:spcBef>
                <a:spcPts val="250"/>
              </a:spcBef>
              <a:spcAft>
                <a:spcPts val="250"/>
              </a:spcAft>
              <a:buSzPct val="100000"/>
            </a:pPr>
            <a:r>
              <a:rPr lang="zh-CN" altLang="en-US" sz="1900" spc="120" dirty="0">
                <a:ln w="3175">
                  <a:noFill/>
                  <a:prstDash val="dash"/>
                </a:ln>
                <a:solidFill>
                  <a:schemeClr val="tx1"/>
                </a:solidFill>
                <a:latin typeface="+mn-ea"/>
                <a:cs typeface="微软雅黑" panose="020B0503020204020204" charset="-122"/>
                <a:sym typeface="思源黑体 CN" panose="020B0500000000000000" pitchFamily="34" charset="-122"/>
              </a:rPr>
              <a:t>3. 专业术语识别问题</a:t>
            </a:r>
          </a:p>
          <a:p>
            <a:pPr fontAlgn="t">
              <a:lnSpc>
                <a:spcPct val="130000"/>
              </a:lnSpc>
              <a:spcBef>
                <a:spcPts val="250"/>
              </a:spcBef>
              <a:spcAft>
                <a:spcPts val="250"/>
              </a:spcAft>
              <a:buSzPct val="100000"/>
            </a:pPr>
            <a:r>
              <a:rPr lang="zh-CN" altLang="en-US" sz="1900" spc="120" dirty="0">
                <a:ln w="3175">
                  <a:noFill/>
                  <a:prstDash val="dash"/>
                </a:ln>
                <a:solidFill>
                  <a:schemeClr val="tx1"/>
                </a:solidFill>
                <a:latin typeface="+mn-ea"/>
                <a:cs typeface="微软雅黑" panose="020B0503020204020204" charset="-122"/>
                <a:sym typeface="思源黑体 CN" panose="020B0500000000000000" pitchFamily="34" charset="-122"/>
              </a:rPr>
              <a:t>4. 低资源小语种识别问题</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形状 17"/>
          <p:cNvSpPr/>
          <p:nvPr>
            <p:custDataLst>
              <p:tags r:id="rId2"/>
            </p:custDataLst>
          </p:nvPr>
        </p:nvSpPr>
        <p:spPr>
          <a:xfrm>
            <a:off x="6390430" y="2138839"/>
            <a:ext cx="5480270" cy="3876864"/>
          </a:xfrm>
          <a:custGeom>
            <a:avLst/>
            <a:gdLst>
              <a:gd name="connsiteX0" fmla="*/ 4776390 w 4954194"/>
              <a:gd name="connsiteY0" fmla="*/ 0 h 3519374"/>
              <a:gd name="connsiteX1" fmla="*/ 1275648 w 4954194"/>
              <a:gd name="connsiteY1" fmla="*/ 0 h 3519374"/>
              <a:gd name="connsiteX2" fmla="*/ 1130414 w 4954194"/>
              <a:gd name="connsiteY2" fmla="*/ 75212 h 3519374"/>
              <a:gd name="connsiteX3" fmla="*/ 12980 w 4954194"/>
              <a:gd name="connsiteY3" fmla="*/ 1657097 h 3519374"/>
              <a:gd name="connsiteX4" fmla="*/ 12971 w 4954194"/>
              <a:gd name="connsiteY4" fmla="*/ 1862264 h 3519374"/>
              <a:gd name="connsiteX5" fmla="*/ 1130405 w 4954194"/>
              <a:gd name="connsiteY5" fmla="*/ 3444150 h 3519374"/>
              <a:gd name="connsiteX6" fmla="*/ 1275627 w 4954194"/>
              <a:gd name="connsiteY6" fmla="*/ 3519374 h 3519374"/>
              <a:gd name="connsiteX7" fmla="*/ 4776369 w 4954194"/>
              <a:gd name="connsiteY7" fmla="*/ 3519374 h 3519374"/>
              <a:gd name="connsiteX8" fmla="*/ 4954194 w 4954194"/>
              <a:gd name="connsiteY8" fmla="*/ 3341570 h 3519374"/>
              <a:gd name="connsiteX9" fmla="*/ 4954194 w 4954194"/>
              <a:gd name="connsiteY9" fmla="*/ 177754 h 3519374"/>
              <a:gd name="connsiteX10" fmla="*/ 4776390 w 4954194"/>
              <a:gd name="connsiteY10" fmla="*/ 0 h 3519374"/>
              <a:gd name="connsiteX0-1" fmla="*/ 4776390 w 4954194"/>
              <a:gd name="connsiteY0-2" fmla="*/ 0 h 3519374"/>
              <a:gd name="connsiteX1-3" fmla="*/ 1275648 w 4954194"/>
              <a:gd name="connsiteY1-4" fmla="*/ 0 h 3519374"/>
              <a:gd name="connsiteX2-5" fmla="*/ 1130414 w 4954194"/>
              <a:gd name="connsiteY2-6" fmla="*/ 75212 h 3519374"/>
              <a:gd name="connsiteX3-7" fmla="*/ 12980 w 4954194"/>
              <a:gd name="connsiteY3-8" fmla="*/ 1657097 h 3519374"/>
              <a:gd name="connsiteX4-9" fmla="*/ 12971 w 4954194"/>
              <a:gd name="connsiteY4-10" fmla="*/ 1862264 h 3519374"/>
              <a:gd name="connsiteX5-11" fmla="*/ 1130405 w 4954194"/>
              <a:gd name="connsiteY5-12" fmla="*/ 3444150 h 3519374"/>
              <a:gd name="connsiteX6-13" fmla="*/ 1275627 w 4954194"/>
              <a:gd name="connsiteY6-14" fmla="*/ 3519374 h 3519374"/>
              <a:gd name="connsiteX7-15" fmla="*/ 4776369 w 4954194"/>
              <a:gd name="connsiteY7-16" fmla="*/ 3519374 h 3519374"/>
              <a:gd name="connsiteX8-17" fmla="*/ 4954194 w 4954194"/>
              <a:gd name="connsiteY8-18" fmla="*/ 3341570 h 3519374"/>
              <a:gd name="connsiteX9-19" fmla="*/ 4954194 w 4954194"/>
              <a:gd name="connsiteY9-20" fmla="*/ 177754 h 3519374"/>
              <a:gd name="connsiteX10-21" fmla="*/ 4776390 w 4954194"/>
              <a:gd name="connsiteY10-22" fmla="*/ 0 h 3519374"/>
              <a:gd name="connsiteX0-23" fmla="*/ 4776390 w 4954194"/>
              <a:gd name="connsiteY0-24" fmla="*/ 0 h 3519374"/>
              <a:gd name="connsiteX1-25" fmla="*/ 1275648 w 4954194"/>
              <a:gd name="connsiteY1-26" fmla="*/ 0 h 3519374"/>
              <a:gd name="connsiteX2-27" fmla="*/ 1130414 w 4954194"/>
              <a:gd name="connsiteY2-28" fmla="*/ 75212 h 3519374"/>
              <a:gd name="connsiteX3-29" fmla="*/ 12980 w 4954194"/>
              <a:gd name="connsiteY3-30" fmla="*/ 1657097 h 3519374"/>
              <a:gd name="connsiteX4-31" fmla="*/ 12971 w 4954194"/>
              <a:gd name="connsiteY4-32" fmla="*/ 1862264 h 3519374"/>
              <a:gd name="connsiteX5-33" fmla="*/ 1130405 w 4954194"/>
              <a:gd name="connsiteY5-34" fmla="*/ 3444150 h 3519374"/>
              <a:gd name="connsiteX6-35" fmla="*/ 1275627 w 4954194"/>
              <a:gd name="connsiteY6-36" fmla="*/ 3519374 h 3519374"/>
              <a:gd name="connsiteX7-37" fmla="*/ 4776369 w 4954194"/>
              <a:gd name="connsiteY7-38" fmla="*/ 3519374 h 3519374"/>
              <a:gd name="connsiteX8-39" fmla="*/ 4954194 w 4954194"/>
              <a:gd name="connsiteY8-40" fmla="*/ 3341570 h 3519374"/>
              <a:gd name="connsiteX9-41" fmla="*/ 4954194 w 4954194"/>
              <a:gd name="connsiteY9-42" fmla="*/ 177754 h 3519374"/>
              <a:gd name="connsiteX10-43" fmla="*/ 4776390 w 4954194"/>
              <a:gd name="connsiteY10-44" fmla="*/ 0 h 3519374"/>
              <a:gd name="connsiteX0-45" fmla="*/ 4776390 w 4954194"/>
              <a:gd name="connsiteY0-46" fmla="*/ 0 h 3519374"/>
              <a:gd name="connsiteX1-47" fmla="*/ 1275648 w 4954194"/>
              <a:gd name="connsiteY1-48" fmla="*/ 0 h 3519374"/>
              <a:gd name="connsiteX2-49" fmla="*/ 1130414 w 4954194"/>
              <a:gd name="connsiteY2-50" fmla="*/ 75212 h 3519374"/>
              <a:gd name="connsiteX3-51" fmla="*/ 12980 w 4954194"/>
              <a:gd name="connsiteY3-52" fmla="*/ 1657097 h 3519374"/>
              <a:gd name="connsiteX4-53" fmla="*/ 12971 w 4954194"/>
              <a:gd name="connsiteY4-54" fmla="*/ 1862264 h 3519374"/>
              <a:gd name="connsiteX5-55" fmla="*/ 1130405 w 4954194"/>
              <a:gd name="connsiteY5-56" fmla="*/ 3444150 h 3519374"/>
              <a:gd name="connsiteX6-57" fmla="*/ 1275627 w 4954194"/>
              <a:gd name="connsiteY6-58" fmla="*/ 3519374 h 3519374"/>
              <a:gd name="connsiteX7-59" fmla="*/ 4776369 w 4954194"/>
              <a:gd name="connsiteY7-60" fmla="*/ 3519374 h 3519374"/>
              <a:gd name="connsiteX8-61" fmla="*/ 4954194 w 4954194"/>
              <a:gd name="connsiteY8-62" fmla="*/ 3341570 h 3519374"/>
              <a:gd name="connsiteX9-63" fmla="*/ 4954194 w 4954194"/>
              <a:gd name="connsiteY9-64" fmla="*/ 177754 h 3519374"/>
              <a:gd name="connsiteX10-65" fmla="*/ 4776390 w 4954194"/>
              <a:gd name="connsiteY10-66" fmla="*/ 0 h 3519374"/>
              <a:gd name="connsiteX0-67" fmla="*/ 4776390 w 4954194"/>
              <a:gd name="connsiteY0-68" fmla="*/ 0 h 3519374"/>
              <a:gd name="connsiteX1-69" fmla="*/ 1275648 w 4954194"/>
              <a:gd name="connsiteY1-70" fmla="*/ 0 h 3519374"/>
              <a:gd name="connsiteX2-71" fmla="*/ 1130414 w 4954194"/>
              <a:gd name="connsiteY2-72" fmla="*/ 75212 h 3519374"/>
              <a:gd name="connsiteX3-73" fmla="*/ 12980 w 4954194"/>
              <a:gd name="connsiteY3-74" fmla="*/ 1657097 h 3519374"/>
              <a:gd name="connsiteX4-75" fmla="*/ 12971 w 4954194"/>
              <a:gd name="connsiteY4-76" fmla="*/ 1862264 h 3519374"/>
              <a:gd name="connsiteX5-77" fmla="*/ 1130405 w 4954194"/>
              <a:gd name="connsiteY5-78" fmla="*/ 3444150 h 3519374"/>
              <a:gd name="connsiteX6-79" fmla="*/ 1275627 w 4954194"/>
              <a:gd name="connsiteY6-80" fmla="*/ 3519374 h 3519374"/>
              <a:gd name="connsiteX7-81" fmla="*/ 4776369 w 4954194"/>
              <a:gd name="connsiteY7-82" fmla="*/ 3519374 h 3519374"/>
              <a:gd name="connsiteX8-83" fmla="*/ 4954194 w 4954194"/>
              <a:gd name="connsiteY8-84" fmla="*/ 3341570 h 3519374"/>
              <a:gd name="connsiteX9-85" fmla="*/ 4954194 w 4954194"/>
              <a:gd name="connsiteY9-86" fmla="*/ 177754 h 3519374"/>
              <a:gd name="connsiteX10-87" fmla="*/ 4776390 w 4954194"/>
              <a:gd name="connsiteY10-88" fmla="*/ 0 h 3519374"/>
              <a:gd name="connsiteX0-89" fmla="*/ 4776390 w 4954194"/>
              <a:gd name="connsiteY0-90" fmla="*/ 0 h 3519374"/>
              <a:gd name="connsiteX1-91" fmla="*/ 1275648 w 4954194"/>
              <a:gd name="connsiteY1-92" fmla="*/ 0 h 3519374"/>
              <a:gd name="connsiteX2-93" fmla="*/ 1130414 w 4954194"/>
              <a:gd name="connsiteY2-94" fmla="*/ 75212 h 3519374"/>
              <a:gd name="connsiteX3-95" fmla="*/ 12980 w 4954194"/>
              <a:gd name="connsiteY3-96" fmla="*/ 1657097 h 3519374"/>
              <a:gd name="connsiteX4-97" fmla="*/ 12971 w 4954194"/>
              <a:gd name="connsiteY4-98" fmla="*/ 1862264 h 3519374"/>
              <a:gd name="connsiteX5-99" fmla="*/ 1130405 w 4954194"/>
              <a:gd name="connsiteY5-100" fmla="*/ 3444150 h 3519374"/>
              <a:gd name="connsiteX6-101" fmla="*/ 1275627 w 4954194"/>
              <a:gd name="connsiteY6-102" fmla="*/ 3519374 h 3519374"/>
              <a:gd name="connsiteX7-103" fmla="*/ 4776369 w 4954194"/>
              <a:gd name="connsiteY7-104" fmla="*/ 3519374 h 3519374"/>
              <a:gd name="connsiteX8-105" fmla="*/ 4954194 w 4954194"/>
              <a:gd name="connsiteY8-106" fmla="*/ 3341570 h 3519374"/>
              <a:gd name="connsiteX9-107" fmla="*/ 4954194 w 4954194"/>
              <a:gd name="connsiteY9-108" fmla="*/ 177754 h 3519374"/>
              <a:gd name="connsiteX10-109" fmla="*/ 4776390 w 4954194"/>
              <a:gd name="connsiteY10-110" fmla="*/ 0 h 3519374"/>
              <a:gd name="connsiteX0-111" fmla="*/ 4776386 w 4954190"/>
              <a:gd name="connsiteY0-112" fmla="*/ 0 h 3519374"/>
              <a:gd name="connsiteX1-113" fmla="*/ 1275644 w 4954190"/>
              <a:gd name="connsiteY1-114" fmla="*/ 0 h 3519374"/>
              <a:gd name="connsiteX2-115" fmla="*/ 1130410 w 4954190"/>
              <a:gd name="connsiteY2-116" fmla="*/ 75212 h 3519374"/>
              <a:gd name="connsiteX3-117" fmla="*/ 12976 w 4954190"/>
              <a:gd name="connsiteY3-118" fmla="*/ 1657097 h 3519374"/>
              <a:gd name="connsiteX4-119" fmla="*/ 12967 w 4954190"/>
              <a:gd name="connsiteY4-120" fmla="*/ 1862264 h 3519374"/>
              <a:gd name="connsiteX5-121" fmla="*/ 1130401 w 4954190"/>
              <a:gd name="connsiteY5-122" fmla="*/ 3444150 h 3519374"/>
              <a:gd name="connsiteX6-123" fmla="*/ 1275623 w 4954190"/>
              <a:gd name="connsiteY6-124" fmla="*/ 3519374 h 3519374"/>
              <a:gd name="connsiteX7-125" fmla="*/ 4776365 w 4954190"/>
              <a:gd name="connsiteY7-126" fmla="*/ 3519374 h 3519374"/>
              <a:gd name="connsiteX8-127" fmla="*/ 4954190 w 4954190"/>
              <a:gd name="connsiteY8-128" fmla="*/ 3341570 h 3519374"/>
              <a:gd name="connsiteX9-129" fmla="*/ 4954190 w 4954190"/>
              <a:gd name="connsiteY9-130" fmla="*/ 177754 h 3519374"/>
              <a:gd name="connsiteX10-131" fmla="*/ 4776386 w 4954190"/>
              <a:gd name="connsiteY10-132" fmla="*/ 0 h 3519374"/>
              <a:gd name="connsiteX0-133" fmla="*/ 4797124 w 4974928"/>
              <a:gd name="connsiteY0-134" fmla="*/ 0 h 3519374"/>
              <a:gd name="connsiteX1-135" fmla="*/ 1296382 w 4974928"/>
              <a:gd name="connsiteY1-136" fmla="*/ 0 h 3519374"/>
              <a:gd name="connsiteX2-137" fmla="*/ 1151148 w 4974928"/>
              <a:gd name="connsiteY2-138" fmla="*/ 75212 h 3519374"/>
              <a:gd name="connsiteX3-139" fmla="*/ 33714 w 4974928"/>
              <a:gd name="connsiteY3-140" fmla="*/ 1657097 h 3519374"/>
              <a:gd name="connsiteX4-141" fmla="*/ 33705 w 4974928"/>
              <a:gd name="connsiteY4-142" fmla="*/ 1862264 h 3519374"/>
              <a:gd name="connsiteX5-143" fmla="*/ 1151139 w 4974928"/>
              <a:gd name="connsiteY5-144" fmla="*/ 3444150 h 3519374"/>
              <a:gd name="connsiteX6-145" fmla="*/ 1296361 w 4974928"/>
              <a:gd name="connsiteY6-146" fmla="*/ 3519374 h 3519374"/>
              <a:gd name="connsiteX7-147" fmla="*/ 4797103 w 4974928"/>
              <a:gd name="connsiteY7-148" fmla="*/ 3519374 h 3519374"/>
              <a:gd name="connsiteX8-149" fmla="*/ 4974928 w 4974928"/>
              <a:gd name="connsiteY8-150" fmla="*/ 3341570 h 3519374"/>
              <a:gd name="connsiteX9-151" fmla="*/ 4974928 w 4974928"/>
              <a:gd name="connsiteY9-152" fmla="*/ 177754 h 3519374"/>
              <a:gd name="connsiteX10-153" fmla="*/ 4797124 w 4974928"/>
              <a:gd name="connsiteY10-154" fmla="*/ 0 h 3519374"/>
              <a:gd name="connsiteX0-155" fmla="*/ 4797124 w 4974928"/>
              <a:gd name="connsiteY0-156" fmla="*/ 0 h 3519374"/>
              <a:gd name="connsiteX1-157" fmla="*/ 1296382 w 4974928"/>
              <a:gd name="connsiteY1-158" fmla="*/ 0 h 3519374"/>
              <a:gd name="connsiteX2-159" fmla="*/ 1151148 w 4974928"/>
              <a:gd name="connsiteY2-160" fmla="*/ 75212 h 3519374"/>
              <a:gd name="connsiteX3-161" fmla="*/ 33714 w 4974928"/>
              <a:gd name="connsiteY3-162" fmla="*/ 1657097 h 3519374"/>
              <a:gd name="connsiteX4-163" fmla="*/ 33705 w 4974928"/>
              <a:gd name="connsiteY4-164" fmla="*/ 1862264 h 3519374"/>
              <a:gd name="connsiteX5-165" fmla="*/ 1151139 w 4974928"/>
              <a:gd name="connsiteY5-166" fmla="*/ 3444150 h 3519374"/>
              <a:gd name="connsiteX6-167" fmla="*/ 1296361 w 4974928"/>
              <a:gd name="connsiteY6-168" fmla="*/ 3519374 h 3519374"/>
              <a:gd name="connsiteX7-169" fmla="*/ 4797103 w 4974928"/>
              <a:gd name="connsiteY7-170" fmla="*/ 3519374 h 3519374"/>
              <a:gd name="connsiteX8-171" fmla="*/ 4974928 w 4974928"/>
              <a:gd name="connsiteY8-172" fmla="*/ 3341570 h 3519374"/>
              <a:gd name="connsiteX9-173" fmla="*/ 4974928 w 4974928"/>
              <a:gd name="connsiteY9-174" fmla="*/ 177754 h 3519374"/>
              <a:gd name="connsiteX10-175" fmla="*/ 4797124 w 4974928"/>
              <a:gd name="connsiteY10-176" fmla="*/ 0 h 3519374"/>
              <a:gd name="connsiteX0-177" fmla="*/ 4797124 w 4974928"/>
              <a:gd name="connsiteY0-178" fmla="*/ 0 h 3519374"/>
              <a:gd name="connsiteX1-179" fmla="*/ 1296382 w 4974928"/>
              <a:gd name="connsiteY1-180" fmla="*/ 0 h 3519374"/>
              <a:gd name="connsiteX2-181" fmla="*/ 1151148 w 4974928"/>
              <a:gd name="connsiteY2-182" fmla="*/ 75212 h 3519374"/>
              <a:gd name="connsiteX3-183" fmla="*/ 33714 w 4974928"/>
              <a:gd name="connsiteY3-184" fmla="*/ 1657097 h 3519374"/>
              <a:gd name="connsiteX4-185" fmla="*/ 33705 w 4974928"/>
              <a:gd name="connsiteY4-186" fmla="*/ 1862264 h 3519374"/>
              <a:gd name="connsiteX5-187" fmla="*/ 1151139 w 4974928"/>
              <a:gd name="connsiteY5-188" fmla="*/ 3444150 h 3519374"/>
              <a:gd name="connsiteX6-189" fmla="*/ 1296361 w 4974928"/>
              <a:gd name="connsiteY6-190" fmla="*/ 3519374 h 3519374"/>
              <a:gd name="connsiteX7-191" fmla="*/ 4797103 w 4974928"/>
              <a:gd name="connsiteY7-192" fmla="*/ 3519374 h 3519374"/>
              <a:gd name="connsiteX8-193" fmla="*/ 4974928 w 4974928"/>
              <a:gd name="connsiteY8-194" fmla="*/ 3341570 h 3519374"/>
              <a:gd name="connsiteX9-195" fmla="*/ 4974928 w 4974928"/>
              <a:gd name="connsiteY9-196" fmla="*/ 177754 h 3519374"/>
              <a:gd name="connsiteX10-197" fmla="*/ 4797124 w 4974928"/>
              <a:gd name="connsiteY10-198" fmla="*/ 0 h 3519374"/>
              <a:gd name="connsiteX0-199" fmla="*/ 4797124 w 4974928"/>
              <a:gd name="connsiteY0-200" fmla="*/ 0 h 3519374"/>
              <a:gd name="connsiteX1-201" fmla="*/ 1296382 w 4974928"/>
              <a:gd name="connsiteY1-202" fmla="*/ 0 h 3519374"/>
              <a:gd name="connsiteX2-203" fmla="*/ 1151148 w 4974928"/>
              <a:gd name="connsiteY2-204" fmla="*/ 75212 h 3519374"/>
              <a:gd name="connsiteX3-205" fmla="*/ 33714 w 4974928"/>
              <a:gd name="connsiteY3-206" fmla="*/ 1657097 h 3519374"/>
              <a:gd name="connsiteX4-207" fmla="*/ 33705 w 4974928"/>
              <a:gd name="connsiteY4-208" fmla="*/ 1862264 h 3519374"/>
              <a:gd name="connsiteX5-209" fmla="*/ 1151139 w 4974928"/>
              <a:gd name="connsiteY5-210" fmla="*/ 3444150 h 3519374"/>
              <a:gd name="connsiteX6-211" fmla="*/ 1296361 w 4974928"/>
              <a:gd name="connsiteY6-212" fmla="*/ 3519374 h 3519374"/>
              <a:gd name="connsiteX7-213" fmla="*/ 4797103 w 4974928"/>
              <a:gd name="connsiteY7-214" fmla="*/ 3519374 h 3519374"/>
              <a:gd name="connsiteX8-215" fmla="*/ 4974928 w 4974928"/>
              <a:gd name="connsiteY8-216" fmla="*/ 3341570 h 3519374"/>
              <a:gd name="connsiteX9-217" fmla="*/ 4974928 w 4974928"/>
              <a:gd name="connsiteY9-218" fmla="*/ 177754 h 3519374"/>
              <a:gd name="connsiteX10-219" fmla="*/ 4797124 w 4974928"/>
              <a:gd name="connsiteY10-220" fmla="*/ 0 h 3519374"/>
              <a:gd name="connsiteX0-221" fmla="*/ 4797124 w 4974928"/>
              <a:gd name="connsiteY0-222" fmla="*/ 0 h 3519374"/>
              <a:gd name="connsiteX1-223" fmla="*/ 1296382 w 4974928"/>
              <a:gd name="connsiteY1-224" fmla="*/ 0 h 3519374"/>
              <a:gd name="connsiteX2-225" fmla="*/ 1151148 w 4974928"/>
              <a:gd name="connsiteY2-226" fmla="*/ 75212 h 3519374"/>
              <a:gd name="connsiteX3-227" fmla="*/ 33714 w 4974928"/>
              <a:gd name="connsiteY3-228" fmla="*/ 1657097 h 3519374"/>
              <a:gd name="connsiteX4-229" fmla="*/ 33705 w 4974928"/>
              <a:gd name="connsiteY4-230" fmla="*/ 1862264 h 3519374"/>
              <a:gd name="connsiteX5-231" fmla="*/ 1151139 w 4974928"/>
              <a:gd name="connsiteY5-232" fmla="*/ 3444150 h 3519374"/>
              <a:gd name="connsiteX6-233" fmla="*/ 1296361 w 4974928"/>
              <a:gd name="connsiteY6-234" fmla="*/ 3519374 h 3519374"/>
              <a:gd name="connsiteX7-235" fmla="*/ 4797103 w 4974928"/>
              <a:gd name="connsiteY7-236" fmla="*/ 3519374 h 3519374"/>
              <a:gd name="connsiteX8-237" fmla="*/ 4974928 w 4974928"/>
              <a:gd name="connsiteY8-238" fmla="*/ 3341570 h 3519374"/>
              <a:gd name="connsiteX9-239" fmla="*/ 4974928 w 4974928"/>
              <a:gd name="connsiteY9-240" fmla="*/ 177754 h 3519374"/>
              <a:gd name="connsiteX10-241" fmla="*/ 4797124 w 4974928"/>
              <a:gd name="connsiteY10-242" fmla="*/ 0 h 3519374"/>
              <a:gd name="connsiteX0-243" fmla="*/ 4797124 w 4974928"/>
              <a:gd name="connsiteY0-244" fmla="*/ 0 h 3519374"/>
              <a:gd name="connsiteX1-245" fmla="*/ 1296382 w 4974928"/>
              <a:gd name="connsiteY1-246" fmla="*/ 0 h 3519374"/>
              <a:gd name="connsiteX2-247" fmla="*/ 1151148 w 4974928"/>
              <a:gd name="connsiteY2-248" fmla="*/ 75212 h 3519374"/>
              <a:gd name="connsiteX3-249" fmla="*/ 33714 w 4974928"/>
              <a:gd name="connsiteY3-250" fmla="*/ 1657097 h 3519374"/>
              <a:gd name="connsiteX4-251" fmla="*/ 33705 w 4974928"/>
              <a:gd name="connsiteY4-252" fmla="*/ 1862264 h 3519374"/>
              <a:gd name="connsiteX5-253" fmla="*/ 1151139 w 4974928"/>
              <a:gd name="connsiteY5-254" fmla="*/ 3444150 h 3519374"/>
              <a:gd name="connsiteX6-255" fmla="*/ 1296361 w 4974928"/>
              <a:gd name="connsiteY6-256" fmla="*/ 3519374 h 3519374"/>
              <a:gd name="connsiteX7-257" fmla="*/ 4797103 w 4974928"/>
              <a:gd name="connsiteY7-258" fmla="*/ 3519374 h 3519374"/>
              <a:gd name="connsiteX8-259" fmla="*/ 4974928 w 4974928"/>
              <a:gd name="connsiteY8-260" fmla="*/ 3341570 h 3519374"/>
              <a:gd name="connsiteX9-261" fmla="*/ 4974928 w 4974928"/>
              <a:gd name="connsiteY9-262" fmla="*/ 177754 h 3519374"/>
              <a:gd name="connsiteX10-263" fmla="*/ 4797124 w 4974928"/>
              <a:gd name="connsiteY10-264" fmla="*/ 0 h 3519374"/>
              <a:gd name="connsiteX0-265" fmla="*/ 4797124 w 4974928"/>
              <a:gd name="connsiteY0-266" fmla="*/ 0 h 3519374"/>
              <a:gd name="connsiteX1-267" fmla="*/ 1296382 w 4974928"/>
              <a:gd name="connsiteY1-268" fmla="*/ 0 h 3519374"/>
              <a:gd name="connsiteX2-269" fmla="*/ 1151148 w 4974928"/>
              <a:gd name="connsiteY2-270" fmla="*/ 75212 h 3519374"/>
              <a:gd name="connsiteX3-271" fmla="*/ 33714 w 4974928"/>
              <a:gd name="connsiteY3-272" fmla="*/ 1657097 h 3519374"/>
              <a:gd name="connsiteX4-273" fmla="*/ 33705 w 4974928"/>
              <a:gd name="connsiteY4-274" fmla="*/ 1862264 h 3519374"/>
              <a:gd name="connsiteX5-275" fmla="*/ 1151139 w 4974928"/>
              <a:gd name="connsiteY5-276" fmla="*/ 3444150 h 3519374"/>
              <a:gd name="connsiteX6-277" fmla="*/ 1296361 w 4974928"/>
              <a:gd name="connsiteY6-278" fmla="*/ 3519374 h 3519374"/>
              <a:gd name="connsiteX7-279" fmla="*/ 4797103 w 4974928"/>
              <a:gd name="connsiteY7-280" fmla="*/ 3519374 h 3519374"/>
              <a:gd name="connsiteX8-281" fmla="*/ 4974928 w 4974928"/>
              <a:gd name="connsiteY8-282" fmla="*/ 3341570 h 3519374"/>
              <a:gd name="connsiteX9-283" fmla="*/ 4974928 w 4974928"/>
              <a:gd name="connsiteY9-284" fmla="*/ 177754 h 3519374"/>
              <a:gd name="connsiteX10-285" fmla="*/ 4797124 w 4974928"/>
              <a:gd name="connsiteY10-286" fmla="*/ 0 h 3519374"/>
              <a:gd name="connsiteX0-287" fmla="*/ 4797124 w 4974928"/>
              <a:gd name="connsiteY0-288" fmla="*/ 0 h 3519374"/>
              <a:gd name="connsiteX1-289" fmla="*/ 1296382 w 4974928"/>
              <a:gd name="connsiteY1-290" fmla="*/ 0 h 3519374"/>
              <a:gd name="connsiteX2-291" fmla="*/ 1151148 w 4974928"/>
              <a:gd name="connsiteY2-292" fmla="*/ 75212 h 3519374"/>
              <a:gd name="connsiteX3-293" fmla="*/ 33714 w 4974928"/>
              <a:gd name="connsiteY3-294" fmla="*/ 1657097 h 3519374"/>
              <a:gd name="connsiteX4-295" fmla="*/ 33705 w 4974928"/>
              <a:gd name="connsiteY4-296" fmla="*/ 1862264 h 3519374"/>
              <a:gd name="connsiteX5-297" fmla="*/ 1151139 w 4974928"/>
              <a:gd name="connsiteY5-298" fmla="*/ 3444150 h 3519374"/>
              <a:gd name="connsiteX6-299" fmla="*/ 1296361 w 4974928"/>
              <a:gd name="connsiteY6-300" fmla="*/ 3519374 h 3519374"/>
              <a:gd name="connsiteX7-301" fmla="*/ 4797103 w 4974928"/>
              <a:gd name="connsiteY7-302" fmla="*/ 3519374 h 3519374"/>
              <a:gd name="connsiteX8-303" fmla="*/ 4974928 w 4974928"/>
              <a:gd name="connsiteY8-304" fmla="*/ 3341570 h 3519374"/>
              <a:gd name="connsiteX9-305" fmla="*/ 4974928 w 4974928"/>
              <a:gd name="connsiteY9-306" fmla="*/ 177754 h 3519374"/>
              <a:gd name="connsiteX10-307" fmla="*/ 4797124 w 4974928"/>
              <a:gd name="connsiteY10-308" fmla="*/ 0 h 3519374"/>
              <a:gd name="connsiteX0-309" fmla="*/ 4797124 w 4974928"/>
              <a:gd name="connsiteY0-310" fmla="*/ 0 h 3519374"/>
              <a:gd name="connsiteX1-311" fmla="*/ 1296382 w 4974928"/>
              <a:gd name="connsiteY1-312" fmla="*/ 0 h 3519374"/>
              <a:gd name="connsiteX2-313" fmla="*/ 1151148 w 4974928"/>
              <a:gd name="connsiteY2-314" fmla="*/ 75212 h 3519374"/>
              <a:gd name="connsiteX3-315" fmla="*/ 33714 w 4974928"/>
              <a:gd name="connsiteY3-316" fmla="*/ 1657097 h 3519374"/>
              <a:gd name="connsiteX4-317" fmla="*/ 33705 w 4974928"/>
              <a:gd name="connsiteY4-318" fmla="*/ 1862264 h 3519374"/>
              <a:gd name="connsiteX5-319" fmla="*/ 1151139 w 4974928"/>
              <a:gd name="connsiteY5-320" fmla="*/ 3444150 h 3519374"/>
              <a:gd name="connsiteX6-321" fmla="*/ 1296361 w 4974928"/>
              <a:gd name="connsiteY6-322" fmla="*/ 3519374 h 3519374"/>
              <a:gd name="connsiteX7-323" fmla="*/ 4797103 w 4974928"/>
              <a:gd name="connsiteY7-324" fmla="*/ 3519374 h 3519374"/>
              <a:gd name="connsiteX8-325" fmla="*/ 4974928 w 4974928"/>
              <a:gd name="connsiteY8-326" fmla="*/ 3341570 h 3519374"/>
              <a:gd name="connsiteX9-327" fmla="*/ 4974928 w 4974928"/>
              <a:gd name="connsiteY9-328" fmla="*/ 177754 h 3519374"/>
              <a:gd name="connsiteX10-329" fmla="*/ 4797124 w 4974928"/>
              <a:gd name="connsiteY10-330" fmla="*/ 0 h 3519374"/>
              <a:gd name="connsiteX0-331" fmla="*/ 4797124 w 4974928"/>
              <a:gd name="connsiteY0-332" fmla="*/ 0 h 3519374"/>
              <a:gd name="connsiteX1-333" fmla="*/ 1296382 w 4974928"/>
              <a:gd name="connsiteY1-334" fmla="*/ 0 h 3519374"/>
              <a:gd name="connsiteX2-335" fmla="*/ 1151148 w 4974928"/>
              <a:gd name="connsiteY2-336" fmla="*/ 75212 h 3519374"/>
              <a:gd name="connsiteX3-337" fmla="*/ 33714 w 4974928"/>
              <a:gd name="connsiteY3-338" fmla="*/ 1657097 h 3519374"/>
              <a:gd name="connsiteX4-339" fmla="*/ 33705 w 4974928"/>
              <a:gd name="connsiteY4-340" fmla="*/ 1862264 h 3519374"/>
              <a:gd name="connsiteX5-341" fmla="*/ 1151139 w 4974928"/>
              <a:gd name="connsiteY5-342" fmla="*/ 3444150 h 3519374"/>
              <a:gd name="connsiteX6-343" fmla="*/ 1296361 w 4974928"/>
              <a:gd name="connsiteY6-344" fmla="*/ 3519374 h 3519374"/>
              <a:gd name="connsiteX7-345" fmla="*/ 4797103 w 4974928"/>
              <a:gd name="connsiteY7-346" fmla="*/ 3519374 h 3519374"/>
              <a:gd name="connsiteX8-347" fmla="*/ 4974928 w 4974928"/>
              <a:gd name="connsiteY8-348" fmla="*/ 3341570 h 3519374"/>
              <a:gd name="connsiteX9-349" fmla="*/ 4974928 w 4974928"/>
              <a:gd name="connsiteY9-350" fmla="*/ 177754 h 3519374"/>
              <a:gd name="connsiteX10-351" fmla="*/ 4797124 w 4974928"/>
              <a:gd name="connsiteY10-352" fmla="*/ 0 h 3519374"/>
              <a:gd name="connsiteX0-353" fmla="*/ 4797124 w 4974928"/>
              <a:gd name="connsiteY0-354" fmla="*/ 0 h 3519374"/>
              <a:gd name="connsiteX1-355" fmla="*/ 1296382 w 4974928"/>
              <a:gd name="connsiteY1-356" fmla="*/ 0 h 3519374"/>
              <a:gd name="connsiteX2-357" fmla="*/ 1151148 w 4974928"/>
              <a:gd name="connsiteY2-358" fmla="*/ 75212 h 3519374"/>
              <a:gd name="connsiteX3-359" fmla="*/ 33714 w 4974928"/>
              <a:gd name="connsiteY3-360" fmla="*/ 1657097 h 3519374"/>
              <a:gd name="connsiteX4-361" fmla="*/ 33705 w 4974928"/>
              <a:gd name="connsiteY4-362" fmla="*/ 1862264 h 3519374"/>
              <a:gd name="connsiteX5-363" fmla="*/ 1151139 w 4974928"/>
              <a:gd name="connsiteY5-364" fmla="*/ 3444150 h 3519374"/>
              <a:gd name="connsiteX6-365" fmla="*/ 1296361 w 4974928"/>
              <a:gd name="connsiteY6-366" fmla="*/ 3519374 h 3519374"/>
              <a:gd name="connsiteX7-367" fmla="*/ 4797103 w 4974928"/>
              <a:gd name="connsiteY7-368" fmla="*/ 3519374 h 3519374"/>
              <a:gd name="connsiteX8-369" fmla="*/ 4974928 w 4974928"/>
              <a:gd name="connsiteY8-370" fmla="*/ 3341570 h 3519374"/>
              <a:gd name="connsiteX9-371" fmla="*/ 4974928 w 4974928"/>
              <a:gd name="connsiteY9-372" fmla="*/ 177754 h 3519374"/>
              <a:gd name="connsiteX10-373" fmla="*/ 4797124 w 4974928"/>
              <a:gd name="connsiteY10-374" fmla="*/ 0 h 3519374"/>
              <a:gd name="connsiteX0-375" fmla="*/ 4797124 w 4974928"/>
              <a:gd name="connsiteY0-376" fmla="*/ 0 h 3519374"/>
              <a:gd name="connsiteX1-377" fmla="*/ 1296382 w 4974928"/>
              <a:gd name="connsiteY1-378" fmla="*/ 0 h 3519374"/>
              <a:gd name="connsiteX2-379" fmla="*/ 1151148 w 4974928"/>
              <a:gd name="connsiteY2-380" fmla="*/ 75212 h 3519374"/>
              <a:gd name="connsiteX3-381" fmla="*/ 33714 w 4974928"/>
              <a:gd name="connsiteY3-382" fmla="*/ 1657097 h 3519374"/>
              <a:gd name="connsiteX4-383" fmla="*/ 33705 w 4974928"/>
              <a:gd name="connsiteY4-384" fmla="*/ 1862264 h 3519374"/>
              <a:gd name="connsiteX5-385" fmla="*/ 1151139 w 4974928"/>
              <a:gd name="connsiteY5-386" fmla="*/ 3444150 h 3519374"/>
              <a:gd name="connsiteX6-387" fmla="*/ 1296361 w 4974928"/>
              <a:gd name="connsiteY6-388" fmla="*/ 3519374 h 3519374"/>
              <a:gd name="connsiteX7-389" fmla="*/ 4797103 w 4974928"/>
              <a:gd name="connsiteY7-390" fmla="*/ 3519374 h 3519374"/>
              <a:gd name="connsiteX8-391" fmla="*/ 4974928 w 4974928"/>
              <a:gd name="connsiteY8-392" fmla="*/ 3341570 h 3519374"/>
              <a:gd name="connsiteX9-393" fmla="*/ 4974928 w 4974928"/>
              <a:gd name="connsiteY9-394" fmla="*/ 177754 h 3519374"/>
              <a:gd name="connsiteX10-395" fmla="*/ 4797124 w 4974928"/>
              <a:gd name="connsiteY10-396" fmla="*/ 0 h 351937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974928" h="3519374">
                <a:moveTo>
                  <a:pt x="4797124" y="0"/>
                </a:moveTo>
                <a:cubicBezTo>
                  <a:pt x="4692969" y="0"/>
                  <a:pt x="1355294" y="0"/>
                  <a:pt x="1296382" y="0"/>
                </a:cubicBezTo>
                <a:cubicBezTo>
                  <a:pt x="1237470" y="0"/>
                  <a:pt x="1185138" y="27094"/>
                  <a:pt x="1151148" y="75212"/>
                </a:cubicBezTo>
                <a:cubicBezTo>
                  <a:pt x="1117158" y="123329"/>
                  <a:pt x="78660" y="1593470"/>
                  <a:pt x="33714" y="1657097"/>
                </a:cubicBezTo>
                <a:cubicBezTo>
                  <a:pt x="-11232" y="1720725"/>
                  <a:pt x="-11241" y="1798637"/>
                  <a:pt x="33705" y="1862264"/>
                </a:cubicBezTo>
                <a:cubicBezTo>
                  <a:pt x="78651" y="1925892"/>
                  <a:pt x="1117149" y="3396033"/>
                  <a:pt x="1151139" y="3444150"/>
                </a:cubicBezTo>
                <a:cubicBezTo>
                  <a:pt x="1185129" y="3492267"/>
                  <a:pt x="1237449" y="3519374"/>
                  <a:pt x="1296361" y="3519374"/>
                </a:cubicBezTo>
                <a:cubicBezTo>
                  <a:pt x="1355273" y="3519374"/>
                  <a:pt x="4692948" y="3519374"/>
                  <a:pt x="4797103" y="3519374"/>
                </a:cubicBezTo>
                <a:cubicBezTo>
                  <a:pt x="4901257" y="3519374"/>
                  <a:pt x="4974928" y="3445725"/>
                  <a:pt x="4974928" y="3341570"/>
                </a:cubicBezTo>
                <a:cubicBezTo>
                  <a:pt x="4974928" y="3237416"/>
                  <a:pt x="4974928" y="281908"/>
                  <a:pt x="4974928" y="177754"/>
                </a:cubicBezTo>
                <a:cubicBezTo>
                  <a:pt x="4974928" y="73599"/>
                  <a:pt x="4901279" y="0"/>
                  <a:pt x="4797124" y="0"/>
                </a:cubicBezTo>
                <a:close/>
              </a:path>
            </a:pathLst>
          </a:custGeom>
          <a:gradFill>
            <a:gsLst>
              <a:gs pos="70000">
                <a:schemeClr val="accent1">
                  <a:lumMod val="60000"/>
                  <a:lumOff val="40000"/>
                  <a:alpha val="0"/>
                </a:schemeClr>
              </a:gs>
              <a:gs pos="0">
                <a:schemeClr val="accent1">
                  <a:lumMod val="60000"/>
                  <a:lumOff val="40000"/>
                  <a:alpha val="30000"/>
                </a:schemeClr>
              </a:gs>
            </a:gsLst>
            <a:lin ang="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1368000" tIns="45720" rIns="0" bIns="45720" numCol="1" spcCol="0" rtlCol="0" fromWordArt="0" anchor="ctr" anchorCtr="0" forceAA="0" compatLnSpc="1">
            <a:noAutofit/>
          </a:bodyPr>
          <a:lstStyle/>
          <a:p>
            <a:pPr algn="just">
              <a:lnSpc>
                <a:spcPct val="150000"/>
              </a:lnSpc>
              <a:spcBef>
                <a:spcPct val="0"/>
              </a:spcBef>
              <a:spcAft>
                <a:spcPct val="0"/>
              </a:spcAft>
            </a:pPr>
            <a:r>
              <a:rPr lang="zh-CN" altLang="en-US" sz="1400" dirty="0">
                <a:ln>
                  <a:noFill/>
                  <a:prstDash val="sysDot"/>
                </a:ln>
                <a:solidFill>
                  <a:schemeClr val="tx1">
                    <a:lumMod val="85000"/>
                    <a:lumOff val="15000"/>
                  </a:schemeClr>
                </a:solidFill>
                <a:latin typeface="+mn-ea"/>
                <a:cs typeface="+mn-ea"/>
                <a:sym typeface="+mn-ea"/>
              </a:rPr>
              <a:t>语音识别系统面临的第二个挑战性问题是多语言混合识别问题。随着不同国家之间文化交流的日益增进，多语种混合的说话风格越来越频繁的出现在日常交流场景甚至是正式会谈等场合，其中又以中英文混杂的说话风格最具代表性。语种混合问题也是当前语言识别技术领域面临的重要难题，因为在传统语言识别方案中，不同语种的语音识别系统是分别独立建模的，所以如何针对不同的语种进行建模单元的有效融合和区分以及如何处理中英文混合场景中语音数据、文本数据的获取等问题，都是中英文混合识别的难点问题。</a:t>
            </a:r>
          </a:p>
        </p:txBody>
      </p:sp>
      <p:sp>
        <p:nvSpPr>
          <p:cNvPr id="21" name="任意多边形: 形状 20"/>
          <p:cNvSpPr/>
          <p:nvPr>
            <p:custDataLst>
              <p:tags r:id="rId3"/>
            </p:custDataLst>
          </p:nvPr>
        </p:nvSpPr>
        <p:spPr>
          <a:xfrm>
            <a:off x="214627" y="2138680"/>
            <a:ext cx="5456115" cy="3876640"/>
          </a:xfrm>
          <a:custGeom>
            <a:avLst/>
            <a:gdLst>
              <a:gd name="connsiteX0" fmla="*/ 177804 w 4954193"/>
              <a:gd name="connsiteY0" fmla="*/ 0 h 3519374"/>
              <a:gd name="connsiteX1" fmla="*/ 3678546 w 4954193"/>
              <a:gd name="connsiteY1" fmla="*/ 0 h 3519374"/>
              <a:gd name="connsiteX2" fmla="*/ 3823780 w 4954193"/>
              <a:gd name="connsiteY2" fmla="*/ 75212 h 3519374"/>
              <a:gd name="connsiteX3" fmla="*/ 4941214 w 4954193"/>
              <a:gd name="connsiteY3" fmla="*/ 1657097 h 3519374"/>
              <a:gd name="connsiteX4" fmla="*/ 4941223 w 4954193"/>
              <a:gd name="connsiteY4" fmla="*/ 1862264 h 3519374"/>
              <a:gd name="connsiteX5" fmla="*/ 3823789 w 4954193"/>
              <a:gd name="connsiteY5" fmla="*/ 3444150 h 3519374"/>
              <a:gd name="connsiteX6" fmla="*/ 3678567 w 4954193"/>
              <a:gd name="connsiteY6" fmla="*/ 3519374 h 3519374"/>
              <a:gd name="connsiteX7" fmla="*/ 177825 w 4954193"/>
              <a:gd name="connsiteY7" fmla="*/ 3519374 h 3519374"/>
              <a:gd name="connsiteX8" fmla="*/ 0 w 4954193"/>
              <a:gd name="connsiteY8" fmla="*/ 3341570 h 3519374"/>
              <a:gd name="connsiteX9" fmla="*/ 0 w 4954193"/>
              <a:gd name="connsiteY9" fmla="*/ 177754 h 3519374"/>
              <a:gd name="connsiteX10" fmla="*/ 177804 w 4954193"/>
              <a:gd name="connsiteY10" fmla="*/ 0 h 3519374"/>
              <a:gd name="connsiteX0-1" fmla="*/ 177804 w 4954193"/>
              <a:gd name="connsiteY0-2" fmla="*/ 0 h 3519374"/>
              <a:gd name="connsiteX1-3" fmla="*/ 3678546 w 4954193"/>
              <a:gd name="connsiteY1-4" fmla="*/ 0 h 3519374"/>
              <a:gd name="connsiteX2-5" fmla="*/ 3823780 w 4954193"/>
              <a:gd name="connsiteY2-6" fmla="*/ 75212 h 3519374"/>
              <a:gd name="connsiteX3-7" fmla="*/ 4941214 w 4954193"/>
              <a:gd name="connsiteY3-8" fmla="*/ 1657097 h 3519374"/>
              <a:gd name="connsiteX4-9" fmla="*/ 4941223 w 4954193"/>
              <a:gd name="connsiteY4-10" fmla="*/ 1862264 h 3519374"/>
              <a:gd name="connsiteX5-11" fmla="*/ 3823789 w 4954193"/>
              <a:gd name="connsiteY5-12" fmla="*/ 3444150 h 3519374"/>
              <a:gd name="connsiteX6-13" fmla="*/ 3678567 w 4954193"/>
              <a:gd name="connsiteY6-14" fmla="*/ 3519374 h 3519374"/>
              <a:gd name="connsiteX7-15" fmla="*/ 177825 w 4954193"/>
              <a:gd name="connsiteY7-16" fmla="*/ 3519374 h 3519374"/>
              <a:gd name="connsiteX8-17" fmla="*/ 0 w 4954193"/>
              <a:gd name="connsiteY8-18" fmla="*/ 3341570 h 3519374"/>
              <a:gd name="connsiteX9-19" fmla="*/ 0 w 4954193"/>
              <a:gd name="connsiteY9-20" fmla="*/ 177754 h 3519374"/>
              <a:gd name="connsiteX10-21" fmla="*/ 177804 w 4954193"/>
              <a:gd name="connsiteY10-22" fmla="*/ 0 h 3519374"/>
              <a:gd name="connsiteX0-23" fmla="*/ 177804 w 4954193"/>
              <a:gd name="connsiteY0-24" fmla="*/ 0 h 3519374"/>
              <a:gd name="connsiteX1-25" fmla="*/ 3678546 w 4954193"/>
              <a:gd name="connsiteY1-26" fmla="*/ 0 h 3519374"/>
              <a:gd name="connsiteX2-27" fmla="*/ 3823780 w 4954193"/>
              <a:gd name="connsiteY2-28" fmla="*/ 75212 h 3519374"/>
              <a:gd name="connsiteX3-29" fmla="*/ 4941214 w 4954193"/>
              <a:gd name="connsiteY3-30" fmla="*/ 1657097 h 3519374"/>
              <a:gd name="connsiteX4-31" fmla="*/ 4941223 w 4954193"/>
              <a:gd name="connsiteY4-32" fmla="*/ 1862264 h 3519374"/>
              <a:gd name="connsiteX5-33" fmla="*/ 3823789 w 4954193"/>
              <a:gd name="connsiteY5-34" fmla="*/ 3444150 h 3519374"/>
              <a:gd name="connsiteX6-35" fmla="*/ 3678567 w 4954193"/>
              <a:gd name="connsiteY6-36" fmla="*/ 3519374 h 3519374"/>
              <a:gd name="connsiteX7-37" fmla="*/ 177825 w 4954193"/>
              <a:gd name="connsiteY7-38" fmla="*/ 3519374 h 3519374"/>
              <a:gd name="connsiteX8-39" fmla="*/ 0 w 4954193"/>
              <a:gd name="connsiteY8-40" fmla="*/ 3341570 h 3519374"/>
              <a:gd name="connsiteX9-41" fmla="*/ 0 w 4954193"/>
              <a:gd name="connsiteY9-42" fmla="*/ 177754 h 3519374"/>
              <a:gd name="connsiteX10-43" fmla="*/ 177804 w 4954193"/>
              <a:gd name="connsiteY10-44" fmla="*/ 0 h 3519374"/>
              <a:gd name="connsiteX0-45" fmla="*/ 177804 w 4954193"/>
              <a:gd name="connsiteY0-46" fmla="*/ 0 h 3519374"/>
              <a:gd name="connsiteX1-47" fmla="*/ 3678546 w 4954193"/>
              <a:gd name="connsiteY1-48" fmla="*/ 0 h 3519374"/>
              <a:gd name="connsiteX2-49" fmla="*/ 3823780 w 4954193"/>
              <a:gd name="connsiteY2-50" fmla="*/ 75212 h 3519374"/>
              <a:gd name="connsiteX3-51" fmla="*/ 4941214 w 4954193"/>
              <a:gd name="connsiteY3-52" fmla="*/ 1657097 h 3519374"/>
              <a:gd name="connsiteX4-53" fmla="*/ 4941223 w 4954193"/>
              <a:gd name="connsiteY4-54" fmla="*/ 1862264 h 3519374"/>
              <a:gd name="connsiteX5-55" fmla="*/ 3823789 w 4954193"/>
              <a:gd name="connsiteY5-56" fmla="*/ 3444150 h 3519374"/>
              <a:gd name="connsiteX6-57" fmla="*/ 3678567 w 4954193"/>
              <a:gd name="connsiteY6-58" fmla="*/ 3519374 h 3519374"/>
              <a:gd name="connsiteX7-59" fmla="*/ 177825 w 4954193"/>
              <a:gd name="connsiteY7-60" fmla="*/ 3519374 h 3519374"/>
              <a:gd name="connsiteX8-61" fmla="*/ 0 w 4954193"/>
              <a:gd name="connsiteY8-62" fmla="*/ 3341570 h 3519374"/>
              <a:gd name="connsiteX9-63" fmla="*/ 0 w 4954193"/>
              <a:gd name="connsiteY9-64" fmla="*/ 177754 h 3519374"/>
              <a:gd name="connsiteX10-65" fmla="*/ 177804 w 4954193"/>
              <a:gd name="connsiteY10-66" fmla="*/ 0 h 3519374"/>
              <a:gd name="connsiteX0-67" fmla="*/ 177804 w 4954193"/>
              <a:gd name="connsiteY0-68" fmla="*/ 0 h 3519374"/>
              <a:gd name="connsiteX1-69" fmla="*/ 3678546 w 4954193"/>
              <a:gd name="connsiteY1-70" fmla="*/ 0 h 3519374"/>
              <a:gd name="connsiteX2-71" fmla="*/ 3823780 w 4954193"/>
              <a:gd name="connsiteY2-72" fmla="*/ 75212 h 3519374"/>
              <a:gd name="connsiteX3-73" fmla="*/ 4941214 w 4954193"/>
              <a:gd name="connsiteY3-74" fmla="*/ 1657097 h 3519374"/>
              <a:gd name="connsiteX4-75" fmla="*/ 4941223 w 4954193"/>
              <a:gd name="connsiteY4-76" fmla="*/ 1862264 h 3519374"/>
              <a:gd name="connsiteX5-77" fmla="*/ 3823789 w 4954193"/>
              <a:gd name="connsiteY5-78" fmla="*/ 3444150 h 3519374"/>
              <a:gd name="connsiteX6-79" fmla="*/ 3678567 w 4954193"/>
              <a:gd name="connsiteY6-80" fmla="*/ 3519374 h 3519374"/>
              <a:gd name="connsiteX7-81" fmla="*/ 177825 w 4954193"/>
              <a:gd name="connsiteY7-82" fmla="*/ 3519374 h 3519374"/>
              <a:gd name="connsiteX8-83" fmla="*/ 0 w 4954193"/>
              <a:gd name="connsiteY8-84" fmla="*/ 3341570 h 3519374"/>
              <a:gd name="connsiteX9-85" fmla="*/ 0 w 4954193"/>
              <a:gd name="connsiteY9-86" fmla="*/ 177754 h 3519374"/>
              <a:gd name="connsiteX10-87" fmla="*/ 177804 w 4954193"/>
              <a:gd name="connsiteY10-88" fmla="*/ 0 h 3519374"/>
              <a:gd name="connsiteX0-89" fmla="*/ 177804 w 4954193"/>
              <a:gd name="connsiteY0-90" fmla="*/ 0 h 3519374"/>
              <a:gd name="connsiteX1-91" fmla="*/ 3678546 w 4954193"/>
              <a:gd name="connsiteY1-92" fmla="*/ 0 h 3519374"/>
              <a:gd name="connsiteX2-93" fmla="*/ 3823780 w 4954193"/>
              <a:gd name="connsiteY2-94" fmla="*/ 75212 h 3519374"/>
              <a:gd name="connsiteX3-95" fmla="*/ 4941214 w 4954193"/>
              <a:gd name="connsiteY3-96" fmla="*/ 1657097 h 3519374"/>
              <a:gd name="connsiteX4-97" fmla="*/ 4941223 w 4954193"/>
              <a:gd name="connsiteY4-98" fmla="*/ 1862264 h 3519374"/>
              <a:gd name="connsiteX5-99" fmla="*/ 3823789 w 4954193"/>
              <a:gd name="connsiteY5-100" fmla="*/ 3444150 h 3519374"/>
              <a:gd name="connsiteX6-101" fmla="*/ 3678567 w 4954193"/>
              <a:gd name="connsiteY6-102" fmla="*/ 3519374 h 3519374"/>
              <a:gd name="connsiteX7-103" fmla="*/ 177825 w 4954193"/>
              <a:gd name="connsiteY7-104" fmla="*/ 3519374 h 3519374"/>
              <a:gd name="connsiteX8-105" fmla="*/ 0 w 4954193"/>
              <a:gd name="connsiteY8-106" fmla="*/ 3341570 h 3519374"/>
              <a:gd name="connsiteX9-107" fmla="*/ 0 w 4954193"/>
              <a:gd name="connsiteY9-108" fmla="*/ 177754 h 3519374"/>
              <a:gd name="connsiteX10-109" fmla="*/ 177804 w 4954193"/>
              <a:gd name="connsiteY10-110" fmla="*/ 0 h 3519374"/>
              <a:gd name="connsiteX0-111" fmla="*/ 177804 w 4954190"/>
              <a:gd name="connsiteY0-112" fmla="*/ 0 h 3519374"/>
              <a:gd name="connsiteX1-113" fmla="*/ 3678546 w 4954190"/>
              <a:gd name="connsiteY1-114" fmla="*/ 0 h 3519374"/>
              <a:gd name="connsiteX2-115" fmla="*/ 3823780 w 4954190"/>
              <a:gd name="connsiteY2-116" fmla="*/ 75212 h 3519374"/>
              <a:gd name="connsiteX3-117" fmla="*/ 4941214 w 4954190"/>
              <a:gd name="connsiteY3-118" fmla="*/ 1657097 h 3519374"/>
              <a:gd name="connsiteX4-119" fmla="*/ 4941223 w 4954190"/>
              <a:gd name="connsiteY4-120" fmla="*/ 1862264 h 3519374"/>
              <a:gd name="connsiteX5-121" fmla="*/ 3823789 w 4954190"/>
              <a:gd name="connsiteY5-122" fmla="*/ 3444150 h 3519374"/>
              <a:gd name="connsiteX6-123" fmla="*/ 3678567 w 4954190"/>
              <a:gd name="connsiteY6-124" fmla="*/ 3519374 h 3519374"/>
              <a:gd name="connsiteX7-125" fmla="*/ 177825 w 4954190"/>
              <a:gd name="connsiteY7-126" fmla="*/ 3519374 h 3519374"/>
              <a:gd name="connsiteX8-127" fmla="*/ 0 w 4954190"/>
              <a:gd name="connsiteY8-128" fmla="*/ 3341570 h 3519374"/>
              <a:gd name="connsiteX9-129" fmla="*/ 0 w 4954190"/>
              <a:gd name="connsiteY9-130" fmla="*/ 177754 h 3519374"/>
              <a:gd name="connsiteX10-131" fmla="*/ 177804 w 4954190"/>
              <a:gd name="connsiteY10-132" fmla="*/ 0 h 3519374"/>
              <a:gd name="connsiteX0-133" fmla="*/ 177804 w 4974928"/>
              <a:gd name="connsiteY0-134" fmla="*/ 0 h 3519374"/>
              <a:gd name="connsiteX1-135" fmla="*/ 3678546 w 4974928"/>
              <a:gd name="connsiteY1-136" fmla="*/ 0 h 3519374"/>
              <a:gd name="connsiteX2-137" fmla="*/ 3823780 w 4974928"/>
              <a:gd name="connsiteY2-138" fmla="*/ 75212 h 3519374"/>
              <a:gd name="connsiteX3-139" fmla="*/ 4941214 w 4974928"/>
              <a:gd name="connsiteY3-140" fmla="*/ 1657097 h 3519374"/>
              <a:gd name="connsiteX4-141" fmla="*/ 4941223 w 4974928"/>
              <a:gd name="connsiteY4-142" fmla="*/ 1862264 h 3519374"/>
              <a:gd name="connsiteX5-143" fmla="*/ 3823789 w 4974928"/>
              <a:gd name="connsiteY5-144" fmla="*/ 3444150 h 3519374"/>
              <a:gd name="connsiteX6-145" fmla="*/ 3678567 w 4974928"/>
              <a:gd name="connsiteY6-146" fmla="*/ 3519374 h 3519374"/>
              <a:gd name="connsiteX7-147" fmla="*/ 177825 w 4974928"/>
              <a:gd name="connsiteY7-148" fmla="*/ 3519374 h 3519374"/>
              <a:gd name="connsiteX8-149" fmla="*/ 0 w 4974928"/>
              <a:gd name="connsiteY8-150" fmla="*/ 3341570 h 3519374"/>
              <a:gd name="connsiteX9-151" fmla="*/ 0 w 4974928"/>
              <a:gd name="connsiteY9-152" fmla="*/ 177754 h 3519374"/>
              <a:gd name="connsiteX10-153" fmla="*/ 177804 w 4974928"/>
              <a:gd name="connsiteY10-154" fmla="*/ 0 h 3519374"/>
              <a:gd name="connsiteX0-155" fmla="*/ 177804 w 4974928"/>
              <a:gd name="connsiteY0-156" fmla="*/ 0 h 3519374"/>
              <a:gd name="connsiteX1-157" fmla="*/ 3678546 w 4974928"/>
              <a:gd name="connsiteY1-158" fmla="*/ 0 h 3519374"/>
              <a:gd name="connsiteX2-159" fmla="*/ 3823780 w 4974928"/>
              <a:gd name="connsiteY2-160" fmla="*/ 75212 h 3519374"/>
              <a:gd name="connsiteX3-161" fmla="*/ 4941214 w 4974928"/>
              <a:gd name="connsiteY3-162" fmla="*/ 1657097 h 3519374"/>
              <a:gd name="connsiteX4-163" fmla="*/ 4941223 w 4974928"/>
              <a:gd name="connsiteY4-164" fmla="*/ 1862264 h 3519374"/>
              <a:gd name="connsiteX5-165" fmla="*/ 3823789 w 4974928"/>
              <a:gd name="connsiteY5-166" fmla="*/ 3444150 h 3519374"/>
              <a:gd name="connsiteX6-167" fmla="*/ 3678567 w 4974928"/>
              <a:gd name="connsiteY6-168" fmla="*/ 3519374 h 3519374"/>
              <a:gd name="connsiteX7-169" fmla="*/ 177825 w 4974928"/>
              <a:gd name="connsiteY7-170" fmla="*/ 3519374 h 3519374"/>
              <a:gd name="connsiteX8-171" fmla="*/ 0 w 4974928"/>
              <a:gd name="connsiteY8-172" fmla="*/ 3341570 h 3519374"/>
              <a:gd name="connsiteX9-173" fmla="*/ 0 w 4974928"/>
              <a:gd name="connsiteY9-174" fmla="*/ 177754 h 3519374"/>
              <a:gd name="connsiteX10-175" fmla="*/ 177804 w 4974928"/>
              <a:gd name="connsiteY10-176" fmla="*/ 0 h 3519374"/>
              <a:gd name="connsiteX0-177" fmla="*/ 177804 w 4974928"/>
              <a:gd name="connsiteY0-178" fmla="*/ 0 h 3519374"/>
              <a:gd name="connsiteX1-179" fmla="*/ 3678546 w 4974928"/>
              <a:gd name="connsiteY1-180" fmla="*/ 0 h 3519374"/>
              <a:gd name="connsiteX2-181" fmla="*/ 3823780 w 4974928"/>
              <a:gd name="connsiteY2-182" fmla="*/ 75212 h 3519374"/>
              <a:gd name="connsiteX3-183" fmla="*/ 4941214 w 4974928"/>
              <a:gd name="connsiteY3-184" fmla="*/ 1657097 h 3519374"/>
              <a:gd name="connsiteX4-185" fmla="*/ 4941223 w 4974928"/>
              <a:gd name="connsiteY4-186" fmla="*/ 1862264 h 3519374"/>
              <a:gd name="connsiteX5-187" fmla="*/ 3823789 w 4974928"/>
              <a:gd name="connsiteY5-188" fmla="*/ 3444150 h 3519374"/>
              <a:gd name="connsiteX6-189" fmla="*/ 3678567 w 4974928"/>
              <a:gd name="connsiteY6-190" fmla="*/ 3519374 h 3519374"/>
              <a:gd name="connsiteX7-191" fmla="*/ 177825 w 4974928"/>
              <a:gd name="connsiteY7-192" fmla="*/ 3519374 h 3519374"/>
              <a:gd name="connsiteX8-193" fmla="*/ 0 w 4974928"/>
              <a:gd name="connsiteY8-194" fmla="*/ 3341570 h 3519374"/>
              <a:gd name="connsiteX9-195" fmla="*/ 0 w 4974928"/>
              <a:gd name="connsiteY9-196" fmla="*/ 177754 h 3519374"/>
              <a:gd name="connsiteX10-197" fmla="*/ 177804 w 4974928"/>
              <a:gd name="connsiteY10-198" fmla="*/ 0 h 3519374"/>
              <a:gd name="connsiteX0-199" fmla="*/ 177804 w 4974928"/>
              <a:gd name="connsiteY0-200" fmla="*/ 0 h 3519374"/>
              <a:gd name="connsiteX1-201" fmla="*/ 3678546 w 4974928"/>
              <a:gd name="connsiteY1-202" fmla="*/ 0 h 3519374"/>
              <a:gd name="connsiteX2-203" fmla="*/ 3823780 w 4974928"/>
              <a:gd name="connsiteY2-204" fmla="*/ 75212 h 3519374"/>
              <a:gd name="connsiteX3-205" fmla="*/ 4941214 w 4974928"/>
              <a:gd name="connsiteY3-206" fmla="*/ 1657097 h 3519374"/>
              <a:gd name="connsiteX4-207" fmla="*/ 4941223 w 4974928"/>
              <a:gd name="connsiteY4-208" fmla="*/ 1862264 h 3519374"/>
              <a:gd name="connsiteX5-209" fmla="*/ 3823789 w 4974928"/>
              <a:gd name="connsiteY5-210" fmla="*/ 3444150 h 3519374"/>
              <a:gd name="connsiteX6-211" fmla="*/ 3678567 w 4974928"/>
              <a:gd name="connsiteY6-212" fmla="*/ 3519374 h 3519374"/>
              <a:gd name="connsiteX7-213" fmla="*/ 177825 w 4974928"/>
              <a:gd name="connsiteY7-214" fmla="*/ 3519374 h 3519374"/>
              <a:gd name="connsiteX8-215" fmla="*/ 0 w 4974928"/>
              <a:gd name="connsiteY8-216" fmla="*/ 3341570 h 3519374"/>
              <a:gd name="connsiteX9-217" fmla="*/ 0 w 4974928"/>
              <a:gd name="connsiteY9-218" fmla="*/ 177754 h 3519374"/>
              <a:gd name="connsiteX10-219" fmla="*/ 177804 w 4974928"/>
              <a:gd name="connsiteY10-220" fmla="*/ 0 h 3519374"/>
              <a:gd name="connsiteX0-221" fmla="*/ 177804 w 4974928"/>
              <a:gd name="connsiteY0-222" fmla="*/ 0 h 3519374"/>
              <a:gd name="connsiteX1-223" fmla="*/ 3678546 w 4974928"/>
              <a:gd name="connsiteY1-224" fmla="*/ 0 h 3519374"/>
              <a:gd name="connsiteX2-225" fmla="*/ 3823780 w 4974928"/>
              <a:gd name="connsiteY2-226" fmla="*/ 75212 h 3519374"/>
              <a:gd name="connsiteX3-227" fmla="*/ 4941214 w 4974928"/>
              <a:gd name="connsiteY3-228" fmla="*/ 1657097 h 3519374"/>
              <a:gd name="connsiteX4-229" fmla="*/ 4941223 w 4974928"/>
              <a:gd name="connsiteY4-230" fmla="*/ 1862264 h 3519374"/>
              <a:gd name="connsiteX5-231" fmla="*/ 3823789 w 4974928"/>
              <a:gd name="connsiteY5-232" fmla="*/ 3444150 h 3519374"/>
              <a:gd name="connsiteX6-233" fmla="*/ 3678567 w 4974928"/>
              <a:gd name="connsiteY6-234" fmla="*/ 3519374 h 3519374"/>
              <a:gd name="connsiteX7-235" fmla="*/ 177825 w 4974928"/>
              <a:gd name="connsiteY7-236" fmla="*/ 3519374 h 3519374"/>
              <a:gd name="connsiteX8-237" fmla="*/ 0 w 4974928"/>
              <a:gd name="connsiteY8-238" fmla="*/ 3341570 h 3519374"/>
              <a:gd name="connsiteX9-239" fmla="*/ 0 w 4974928"/>
              <a:gd name="connsiteY9-240" fmla="*/ 177754 h 3519374"/>
              <a:gd name="connsiteX10-241" fmla="*/ 177804 w 4974928"/>
              <a:gd name="connsiteY10-242" fmla="*/ 0 h 3519374"/>
              <a:gd name="connsiteX0-243" fmla="*/ 177804 w 4974928"/>
              <a:gd name="connsiteY0-244" fmla="*/ 0 h 3519374"/>
              <a:gd name="connsiteX1-245" fmla="*/ 3678546 w 4974928"/>
              <a:gd name="connsiteY1-246" fmla="*/ 0 h 3519374"/>
              <a:gd name="connsiteX2-247" fmla="*/ 3823780 w 4974928"/>
              <a:gd name="connsiteY2-248" fmla="*/ 75212 h 3519374"/>
              <a:gd name="connsiteX3-249" fmla="*/ 4941214 w 4974928"/>
              <a:gd name="connsiteY3-250" fmla="*/ 1657097 h 3519374"/>
              <a:gd name="connsiteX4-251" fmla="*/ 4941223 w 4974928"/>
              <a:gd name="connsiteY4-252" fmla="*/ 1862264 h 3519374"/>
              <a:gd name="connsiteX5-253" fmla="*/ 3823789 w 4974928"/>
              <a:gd name="connsiteY5-254" fmla="*/ 3444150 h 3519374"/>
              <a:gd name="connsiteX6-255" fmla="*/ 3678567 w 4974928"/>
              <a:gd name="connsiteY6-256" fmla="*/ 3519374 h 3519374"/>
              <a:gd name="connsiteX7-257" fmla="*/ 177825 w 4974928"/>
              <a:gd name="connsiteY7-258" fmla="*/ 3519374 h 3519374"/>
              <a:gd name="connsiteX8-259" fmla="*/ 0 w 4974928"/>
              <a:gd name="connsiteY8-260" fmla="*/ 3341570 h 3519374"/>
              <a:gd name="connsiteX9-261" fmla="*/ 0 w 4974928"/>
              <a:gd name="connsiteY9-262" fmla="*/ 177754 h 3519374"/>
              <a:gd name="connsiteX10-263" fmla="*/ 177804 w 4974928"/>
              <a:gd name="connsiteY10-264" fmla="*/ 0 h 3519374"/>
              <a:gd name="connsiteX0-265" fmla="*/ 177804 w 4974928"/>
              <a:gd name="connsiteY0-266" fmla="*/ 0 h 3519374"/>
              <a:gd name="connsiteX1-267" fmla="*/ 3678546 w 4974928"/>
              <a:gd name="connsiteY1-268" fmla="*/ 0 h 3519374"/>
              <a:gd name="connsiteX2-269" fmla="*/ 3823780 w 4974928"/>
              <a:gd name="connsiteY2-270" fmla="*/ 75212 h 3519374"/>
              <a:gd name="connsiteX3-271" fmla="*/ 4941214 w 4974928"/>
              <a:gd name="connsiteY3-272" fmla="*/ 1657097 h 3519374"/>
              <a:gd name="connsiteX4-273" fmla="*/ 4941223 w 4974928"/>
              <a:gd name="connsiteY4-274" fmla="*/ 1862264 h 3519374"/>
              <a:gd name="connsiteX5-275" fmla="*/ 3823789 w 4974928"/>
              <a:gd name="connsiteY5-276" fmla="*/ 3444150 h 3519374"/>
              <a:gd name="connsiteX6-277" fmla="*/ 3678567 w 4974928"/>
              <a:gd name="connsiteY6-278" fmla="*/ 3519374 h 3519374"/>
              <a:gd name="connsiteX7-279" fmla="*/ 177825 w 4974928"/>
              <a:gd name="connsiteY7-280" fmla="*/ 3519374 h 3519374"/>
              <a:gd name="connsiteX8-281" fmla="*/ 0 w 4974928"/>
              <a:gd name="connsiteY8-282" fmla="*/ 3341570 h 3519374"/>
              <a:gd name="connsiteX9-283" fmla="*/ 0 w 4974928"/>
              <a:gd name="connsiteY9-284" fmla="*/ 177754 h 3519374"/>
              <a:gd name="connsiteX10-285" fmla="*/ 177804 w 4974928"/>
              <a:gd name="connsiteY10-286" fmla="*/ 0 h 3519374"/>
              <a:gd name="connsiteX0-287" fmla="*/ 177804 w 4974928"/>
              <a:gd name="connsiteY0-288" fmla="*/ 0 h 3519374"/>
              <a:gd name="connsiteX1-289" fmla="*/ 3678546 w 4974928"/>
              <a:gd name="connsiteY1-290" fmla="*/ 0 h 3519374"/>
              <a:gd name="connsiteX2-291" fmla="*/ 3823780 w 4974928"/>
              <a:gd name="connsiteY2-292" fmla="*/ 75212 h 3519374"/>
              <a:gd name="connsiteX3-293" fmla="*/ 4941214 w 4974928"/>
              <a:gd name="connsiteY3-294" fmla="*/ 1657097 h 3519374"/>
              <a:gd name="connsiteX4-295" fmla="*/ 4941223 w 4974928"/>
              <a:gd name="connsiteY4-296" fmla="*/ 1862264 h 3519374"/>
              <a:gd name="connsiteX5-297" fmla="*/ 3823789 w 4974928"/>
              <a:gd name="connsiteY5-298" fmla="*/ 3444150 h 3519374"/>
              <a:gd name="connsiteX6-299" fmla="*/ 3678567 w 4974928"/>
              <a:gd name="connsiteY6-300" fmla="*/ 3519374 h 3519374"/>
              <a:gd name="connsiteX7-301" fmla="*/ 177825 w 4974928"/>
              <a:gd name="connsiteY7-302" fmla="*/ 3519374 h 3519374"/>
              <a:gd name="connsiteX8-303" fmla="*/ 0 w 4974928"/>
              <a:gd name="connsiteY8-304" fmla="*/ 3341570 h 3519374"/>
              <a:gd name="connsiteX9-305" fmla="*/ 0 w 4974928"/>
              <a:gd name="connsiteY9-306" fmla="*/ 177754 h 3519374"/>
              <a:gd name="connsiteX10-307" fmla="*/ 177804 w 4974928"/>
              <a:gd name="connsiteY10-308" fmla="*/ 0 h 3519374"/>
              <a:gd name="connsiteX0-309" fmla="*/ 177804 w 4974928"/>
              <a:gd name="connsiteY0-310" fmla="*/ 0 h 3519374"/>
              <a:gd name="connsiteX1-311" fmla="*/ 3678546 w 4974928"/>
              <a:gd name="connsiteY1-312" fmla="*/ 0 h 3519374"/>
              <a:gd name="connsiteX2-313" fmla="*/ 3823780 w 4974928"/>
              <a:gd name="connsiteY2-314" fmla="*/ 75212 h 3519374"/>
              <a:gd name="connsiteX3-315" fmla="*/ 4941214 w 4974928"/>
              <a:gd name="connsiteY3-316" fmla="*/ 1657097 h 3519374"/>
              <a:gd name="connsiteX4-317" fmla="*/ 4941223 w 4974928"/>
              <a:gd name="connsiteY4-318" fmla="*/ 1862264 h 3519374"/>
              <a:gd name="connsiteX5-319" fmla="*/ 3823789 w 4974928"/>
              <a:gd name="connsiteY5-320" fmla="*/ 3444150 h 3519374"/>
              <a:gd name="connsiteX6-321" fmla="*/ 3678567 w 4974928"/>
              <a:gd name="connsiteY6-322" fmla="*/ 3519374 h 3519374"/>
              <a:gd name="connsiteX7-323" fmla="*/ 177825 w 4974928"/>
              <a:gd name="connsiteY7-324" fmla="*/ 3519374 h 3519374"/>
              <a:gd name="connsiteX8-325" fmla="*/ 0 w 4974928"/>
              <a:gd name="connsiteY8-326" fmla="*/ 3341570 h 3519374"/>
              <a:gd name="connsiteX9-327" fmla="*/ 0 w 4974928"/>
              <a:gd name="connsiteY9-328" fmla="*/ 177754 h 3519374"/>
              <a:gd name="connsiteX10-329" fmla="*/ 177804 w 4974928"/>
              <a:gd name="connsiteY10-330" fmla="*/ 0 h 3519374"/>
              <a:gd name="connsiteX0-331" fmla="*/ 177804 w 4974928"/>
              <a:gd name="connsiteY0-332" fmla="*/ 0 h 3519374"/>
              <a:gd name="connsiteX1-333" fmla="*/ 3678546 w 4974928"/>
              <a:gd name="connsiteY1-334" fmla="*/ 0 h 3519374"/>
              <a:gd name="connsiteX2-335" fmla="*/ 3823780 w 4974928"/>
              <a:gd name="connsiteY2-336" fmla="*/ 75212 h 3519374"/>
              <a:gd name="connsiteX3-337" fmla="*/ 4941214 w 4974928"/>
              <a:gd name="connsiteY3-338" fmla="*/ 1657097 h 3519374"/>
              <a:gd name="connsiteX4-339" fmla="*/ 4941223 w 4974928"/>
              <a:gd name="connsiteY4-340" fmla="*/ 1862264 h 3519374"/>
              <a:gd name="connsiteX5-341" fmla="*/ 3823789 w 4974928"/>
              <a:gd name="connsiteY5-342" fmla="*/ 3444150 h 3519374"/>
              <a:gd name="connsiteX6-343" fmla="*/ 3678567 w 4974928"/>
              <a:gd name="connsiteY6-344" fmla="*/ 3519374 h 3519374"/>
              <a:gd name="connsiteX7-345" fmla="*/ 177825 w 4974928"/>
              <a:gd name="connsiteY7-346" fmla="*/ 3519374 h 3519374"/>
              <a:gd name="connsiteX8-347" fmla="*/ 0 w 4974928"/>
              <a:gd name="connsiteY8-348" fmla="*/ 3341570 h 3519374"/>
              <a:gd name="connsiteX9-349" fmla="*/ 0 w 4974928"/>
              <a:gd name="connsiteY9-350" fmla="*/ 177754 h 3519374"/>
              <a:gd name="connsiteX10-351" fmla="*/ 177804 w 4974928"/>
              <a:gd name="connsiteY10-352" fmla="*/ 0 h 3519374"/>
              <a:gd name="connsiteX0-353" fmla="*/ 177804 w 4974928"/>
              <a:gd name="connsiteY0-354" fmla="*/ 0 h 3519374"/>
              <a:gd name="connsiteX1-355" fmla="*/ 3678546 w 4974928"/>
              <a:gd name="connsiteY1-356" fmla="*/ 0 h 3519374"/>
              <a:gd name="connsiteX2-357" fmla="*/ 3823780 w 4974928"/>
              <a:gd name="connsiteY2-358" fmla="*/ 75212 h 3519374"/>
              <a:gd name="connsiteX3-359" fmla="*/ 4941214 w 4974928"/>
              <a:gd name="connsiteY3-360" fmla="*/ 1657097 h 3519374"/>
              <a:gd name="connsiteX4-361" fmla="*/ 4941223 w 4974928"/>
              <a:gd name="connsiteY4-362" fmla="*/ 1862264 h 3519374"/>
              <a:gd name="connsiteX5-363" fmla="*/ 3823789 w 4974928"/>
              <a:gd name="connsiteY5-364" fmla="*/ 3444150 h 3519374"/>
              <a:gd name="connsiteX6-365" fmla="*/ 3678567 w 4974928"/>
              <a:gd name="connsiteY6-366" fmla="*/ 3519374 h 3519374"/>
              <a:gd name="connsiteX7-367" fmla="*/ 177825 w 4974928"/>
              <a:gd name="connsiteY7-368" fmla="*/ 3519374 h 3519374"/>
              <a:gd name="connsiteX8-369" fmla="*/ 0 w 4974928"/>
              <a:gd name="connsiteY8-370" fmla="*/ 3341570 h 3519374"/>
              <a:gd name="connsiteX9-371" fmla="*/ 0 w 4974928"/>
              <a:gd name="connsiteY9-372" fmla="*/ 177754 h 3519374"/>
              <a:gd name="connsiteX10-373" fmla="*/ 177804 w 4974928"/>
              <a:gd name="connsiteY10-374" fmla="*/ 0 h 3519374"/>
              <a:gd name="connsiteX0-375" fmla="*/ 177804 w 4974928"/>
              <a:gd name="connsiteY0-376" fmla="*/ 0 h 3519374"/>
              <a:gd name="connsiteX1-377" fmla="*/ 3678546 w 4974928"/>
              <a:gd name="connsiteY1-378" fmla="*/ 0 h 3519374"/>
              <a:gd name="connsiteX2-379" fmla="*/ 3823780 w 4974928"/>
              <a:gd name="connsiteY2-380" fmla="*/ 75212 h 3519374"/>
              <a:gd name="connsiteX3-381" fmla="*/ 4941214 w 4974928"/>
              <a:gd name="connsiteY3-382" fmla="*/ 1657097 h 3519374"/>
              <a:gd name="connsiteX4-383" fmla="*/ 4941223 w 4974928"/>
              <a:gd name="connsiteY4-384" fmla="*/ 1862264 h 3519374"/>
              <a:gd name="connsiteX5-385" fmla="*/ 3823789 w 4974928"/>
              <a:gd name="connsiteY5-386" fmla="*/ 3444150 h 3519374"/>
              <a:gd name="connsiteX6-387" fmla="*/ 3678567 w 4974928"/>
              <a:gd name="connsiteY6-388" fmla="*/ 3519374 h 3519374"/>
              <a:gd name="connsiteX7-389" fmla="*/ 177825 w 4974928"/>
              <a:gd name="connsiteY7-390" fmla="*/ 3519374 h 3519374"/>
              <a:gd name="connsiteX8-391" fmla="*/ 0 w 4974928"/>
              <a:gd name="connsiteY8-392" fmla="*/ 3341570 h 3519374"/>
              <a:gd name="connsiteX9-393" fmla="*/ 0 w 4974928"/>
              <a:gd name="connsiteY9-394" fmla="*/ 177754 h 3519374"/>
              <a:gd name="connsiteX10-395" fmla="*/ 177804 w 4974928"/>
              <a:gd name="connsiteY10-396" fmla="*/ 0 h 351937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974928" h="3519374">
                <a:moveTo>
                  <a:pt x="177804" y="0"/>
                </a:moveTo>
                <a:cubicBezTo>
                  <a:pt x="281958" y="0"/>
                  <a:pt x="3619635" y="0"/>
                  <a:pt x="3678546" y="0"/>
                </a:cubicBezTo>
                <a:cubicBezTo>
                  <a:pt x="3737459" y="0"/>
                  <a:pt x="3789791" y="27094"/>
                  <a:pt x="3823780" y="75212"/>
                </a:cubicBezTo>
                <a:cubicBezTo>
                  <a:pt x="3857771" y="123329"/>
                  <a:pt x="4896269" y="1593470"/>
                  <a:pt x="4941214" y="1657097"/>
                </a:cubicBezTo>
                <a:cubicBezTo>
                  <a:pt x="4986161" y="1720725"/>
                  <a:pt x="4986170" y="1798637"/>
                  <a:pt x="4941223" y="1862264"/>
                </a:cubicBezTo>
                <a:cubicBezTo>
                  <a:pt x="4896278" y="1925892"/>
                  <a:pt x="3857780" y="3396033"/>
                  <a:pt x="3823789" y="3444150"/>
                </a:cubicBezTo>
                <a:cubicBezTo>
                  <a:pt x="3789800" y="3492267"/>
                  <a:pt x="3737480" y="3519374"/>
                  <a:pt x="3678567" y="3519374"/>
                </a:cubicBezTo>
                <a:cubicBezTo>
                  <a:pt x="3619656" y="3519374"/>
                  <a:pt x="281981" y="3519374"/>
                  <a:pt x="177825" y="3519374"/>
                </a:cubicBezTo>
                <a:cubicBezTo>
                  <a:pt x="73671" y="3519374"/>
                  <a:pt x="1" y="3445725"/>
                  <a:pt x="0" y="3341570"/>
                </a:cubicBezTo>
                <a:cubicBezTo>
                  <a:pt x="1" y="3237416"/>
                  <a:pt x="1" y="281908"/>
                  <a:pt x="0" y="177754"/>
                </a:cubicBezTo>
                <a:cubicBezTo>
                  <a:pt x="1" y="73599"/>
                  <a:pt x="73649" y="0"/>
                  <a:pt x="177804" y="0"/>
                </a:cubicBezTo>
                <a:close/>
              </a:path>
            </a:pathLst>
          </a:custGeom>
          <a:gradFill>
            <a:gsLst>
              <a:gs pos="30000">
                <a:schemeClr val="accent1">
                  <a:lumMod val="60000"/>
                  <a:lumOff val="40000"/>
                  <a:alpha val="0"/>
                </a:schemeClr>
              </a:gs>
              <a:gs pos="100000">
                <a:schemeClr val="accent1">
                  <a:lumMod val="60000"/>
                  <a:lumOff val="40000"/>
                  <a:alpha val="30000"/>
                </a:schemeClr>
              </a:gs>
            </a:gsLst>
            <a:lin ang="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1368000" bIns="45720" numCol="1" spcCol="0" rtlCol="0" fromWordArt="0" anchor="ctr" anchorCtr="0" forceAA="0" compatLnSpc="1">
            <a:noAutofit/>
          </a:bodyPr>
          <a:lstStyle/>
          <a:p>
            <a:pPr algn="l">
              <a:lnSpc>
                <a:spcPct val="150000"/>
              </a:lnSpc>
              <a:spcBef>
                <a:spcPct val="0"/>
              </a:spcBef>
              <a:spcAft>
                <a:spcPct val="0"/>
              </a:spcAft>
            </a:pPr>
            <a:r>
              <a:rPr lang="zh-CN" altLang="en-US" sz="1400" dirty="0">
                <a:ln>
                  <a:noFill/>
                  <a:prstDash val="sysDot"/>
                </a:ln>
                <a:solidFill>
                  <a:schemeClr val="tx1">
                    <a:lumMod val="85000"/>
                    <a:lumOff val="15000"/>
                  </a:schemeClr>
                </a:solidFill>
                <a:latin typeface="+mn-ea"/>
                <a:cs typeface="+mn-ea"/>
                <a:sym typeface="+mn-ea"/>
              </a:rPr>
              <a:t>语音识别系统面临的第一个挑战性问题是恶劣场景下的识别问题。具体地，在远距离、带噪等复杂的使用场景中，各种噪声、混响、甚至是其他人说话的插入，容易造成语音信号的混叠与污染，对语音识别的准确性产生较大的影响。</a:t>
            </a:r>
          </a:p>
        </p:txBody>
      </p:sp>
      <p:sp>
        <p:nvSpPr>
          <p:cNvPr id="4" name="标题 3"/>
          <p:cNvSpPr>
            <a:spLocks noGrp="1"/>
          </p:cNvSpPr>
          <p:nvPr>
            <p:ph type="title"/>
            <p:custDataLst>
              <p:tags r:id="rId4"/>
            </p:custDataLst>
          </p:nvPr>
        </p:nvSpPr>
        <p:spPr>
          <a:xfrm>
            <a:off x="845185" y="669925"/>
            <a:ext cx="7234555" cy="631825"/>
          </a:xfrm>
        </p:spPr>
        <p:txBody>
          <a:bodyPr/>
          <a:lstStyle/>
          <a:p>
            <a:r>
              <a:rPr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7.4.3 语音识别应用过程中的四大挑战</a:t>
            </a:r>
          </a:p>
        </p:txBody>
      </p:sp>
      <p:sp>
        <p:nvSpPr>
          <p:cNvPr id="2" name="椭圆 1"/>
          <p:cNvSpPr/>
          <p:nvPr>
            <p:custDataLst>
              <p:tags r:id="rId5"/>
            </p:custDataLst>
          </p:nvPr>
        </p:nvSpPr>
        <p:spPr>
          <a:xfrm>
            <a:off x="4461604" y="2540766"/>
            <a:ext cx="3073010" cy="307301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spcBef>
                <a:spcPct val="0"/>
              </a:spcBef>
              <a:spcAft>
                <a:spcPct val="0"/>
              </a:spcAft>
            </a:pPr>
            <a:r>
              <a:rPr lang="zh-CN" altLang="en-US" sz="3200" b="1" spc="160" dirty="0">
                <a:solidFill>
                  <a:schemeClr val="bg2">
                    <a:lumMod val="25000"/>
                  </a:schemeClr>
                </a:solidFill>
                <a:latin typeface="思源黑体 CN" panose="020B0500000000000000" pitchFamily="34" charset="-122"/>
                <a:ea typeface="思源黑体 CN" panose="020B0500000000000000" pitchFamily="34" charset="-122"/>
                <a:sym typeface="思源黑体 CN" panose="020B0500000000000000" pitchFamily="34" charset="-122"/>
              </a:rPr>
              <a:t>k-最近邻分类</a:t>
            </a:r>
            <a:endParaRPr lang="zh-CN" altLang="en-US" sz="3200" b="1" dirty="0">
              <a:solidFill>
                <a:schemeClr val="bg2">
                  <a:lumMod val="25000"/>
                </a:schemeClr>
              </a:solidFill>
              <a:latin typeface="+mn-ea"/>
              <a:cs typeface="+mn-ea"/>
              <a:sym typeface="+mn-ea"/>
            </a:endParaRPr>
          </a:p>
        </p:txBody>
      </p:sp>
      <p:sp>
        <p:nvSpPr>
          <p:cNvPr id="5" name="文本框 4"/>
          <p:cNvSpPr txBox="1"/>
          <p:nvPr/>
        </p:nvSpPr>
        <p:spPr>
          <a:xfrm>
            <a:off x="382905" y="1691005"/>
            <a:ext cx="3983990" cy="460375"/>
          </a:xfrm>
          <a:prstGeom prst="rect">
            <a:avLst/>
          </a:prstGeom>
          <a:noFill/>
        </p:spPr>
        <p:txBody>
          <a:bodyPr wrap="square" rtlCol="0">
            <a:spAutoFit/>
          </a:bodyPr>
          <a:lstStyle/>
          <a:p>
            <a:r>
              <a:rPr lang="zh-CN" altLang="en-US" sz="2400">
                <a:latin typeface="黑体" panose="02010609060101010101" charset="-122"/>
                <a:ea typeface="黑体" panose="02010609060101010101" charset="-122"/>
              </a:rPr>
              <a:t>1. 恶劣场景下的识别问题</a:t>
            </a:r>
          </a:p>
        </p:txBody>
      </p:sp>
      <p:sp>
        <p:nvSpPr>
          <p:cNvPr id="6" name="文本框 5"/>
          <p:cNvSpPr txBox="1"/>
          <p:nvPr/>
        </p:nvSpPr>
        <p:spPr>
          <a:xfrm>
            <a:off x="7534910" y="1678305"/>
            <a:ext cx="4183380" cy="460375"/>
          </a:xfrm>
          <a:prstGeom prst="rect">
            <a:avLst/>
          </a:prstGeom>
          <a:noFill/>
        </p:spPr>
        <p:txBody>
          <a:bodyPr wrap="square" rtlCol="0">
            <a:spAutoFit/>
          </a:bodyPr>
          <a:lstStyle/>
          <a:p>
            <a:r>
              <a:rPr lang="zh-CN" altLang="en-US" sz="2400">
                <a:latin typeface="黑体" panose="02010609060101010101" charset="-122"/>
                <a:ea typeface="黑体" panose="02010609060101010101" charset="-122"/>
              </a:rPr>
              <a:t>2. 中英文混合识别问题</a:t>
            </a:r>
          </a:p>
        </p:txBody>
      </p:sp>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形状 17"/>
          <p:cNvSpPr/>
          <p:nvPr>
            <p:custDataLst>
              <p:tags r:id="rId2"/>
            </p:custDataLst>
          </p:nvPr>
        </p:nvSpPr>
        <p:spPr>
          <a:xfrm>
            <a:off x="6390430" y="2138839"/>
            <a:ext cx="5480270" cy="3876864"/>
          </a:xfrm>
          <a:custGeom>
            <a:avLst/>
            <a:gdLst>
              <a:gd name="connsiteX0" fmla="*/ 4776390 w 4954194"/>
              <a:gd name="connsiteY0" fmla="*/ 0 h 3519374"/>
              <a:gd name="connsiteX1" fmla="*/ 1275648 w 4954194"/>
              <a:gd name="connsiteY1" fmla="*/ 0 h 3519374"/>
              <a:gd name="connsiteX2" fmla="*/ 1130414 w 4954194"/>
              <a:gd name="connsiteY2" fmla="*/ 75212 h 3519374"/>
              <a:gd name="connsiteX3" fmla="*/ 12980 w 4954194"/>
              <a:gd name="connsiteY3" fmla="*/ 1657097 h 3519374"/>
              <a:gd name="connsiteX4" fmla="*/ 12971 w 4954194"/>
              <a:gd name="connsiteY4" fmla="*/ 1862264 h 3519374"/>
              <a:gd name="connsiteX5" fmla="*/ 1130405 w 4954194"/>
              <a:gd name="connsiteY5" fmla="*/ 3444150 h 3519374"/>
              <a:gd name="connsiteX6" fmla="*/ 1275627 w 4954194"/>
              <a:gd name="connsiteY6" fmla="*/ 3519374 h 3519374"/>
              <a:gd name="connsiteX7" fmla="*/ 4776369 w 4954194"/>
              <a:gd name="connsiteY7" fmla="*/ 3519374 h 3519374"/>
              <a:gd name="connsiteX8" fmla="*/ 4954194 w 4954194"/>
              <a:gd name="connsiteY8" fmla="*/ 3341570 h 3519374"/>
              <a:gd name="connsiteX9" fmla="*/ 4954194 w 4954194"/>
              <a:gd name="connsiteY9" fmla="*/ 177754 h 3519374"/>
              <a:gd name="connsiteX10" fmla="*/ 4776390 w 4954194"/>
              <a:gd name="connsiteY10" fmla="*/ 0 h 3519374"/>
              <a:gd name="connsiteX0-1" fmla="*/ 4776390 w 4954194"/>
              <a:gd name="connsiteY0-2" fmla="*/ 0 h 3519374"/>
              <a:gd name="connsiteX1-3" fmla="*/ 1275648 w 4954194"/>
              <a:gd name="connsiteY1-4" fmla="*/ 0 h 3519374"/>
              <a:gd name="connsiteX2-5" fmla="*/ 1130414 w 4954194"/>
              <a:gd name="connsiteY2-6" fmla="*/ 75212 h 3519374"/>
              <a:gd name="connsiteX3-7" fmla="*/ 12980 w 4954194"/>
              <a:gd name="connsiteY3-8" fmla="*/ 1657097 h 3519374"/>
              <a:gd name="connsiteX4-9" fmla="*/ 12971 w 4954194"/>
              <a:gd name="connsiteY4-10" fmla="*/ 1862264 h 3519374"/>
              <a:gd name="connsiteX5-11" fmla="*/ 1130405 w 4954194"/>
              <a:gd name="connsiteY5-12" fmla="*/ 3444150 h 3519374"/>
              <a:gd name="connsiteX6-13" fmla="*/ 1275627 w 4954194"/>
              <a:gd name="connsiteY6-14" fmla="*/ 3519374 h 3519374"/>
              <a:gd name="connsiteX7-15" fmla="*/ 4776369 w 4954194"/>
              <a:gd name="connsiteY7-16" fmla="*/ 3519374 h 3519374"/>
              <a:gd name="connsiteX8-17" fmla="*/ 4954194 w 4954194"/>
              <a:gd name="connsiteY8-18" fmla="*/ 3341570 h 3519374"/>
              <a:gd name="connsiteX9-19" fmla="*/ 4954194 w 4954194"/>
              <a:gd name="connsiteY9-20" fmla="*/ 177754 h 3519374"/>
              <a:gd name="connsiteX10-21" fmla="*/ 4776390 w 4954194"/>
              <a:gd name="connsiteY10-22" fmla="*/ 0 h 3519374"/>
              <a:gd name="connsiteX0-23" fmla="*/ 4776390 w 4954194"/>
              <a:gd name="connsiteY0-24" fmla="*/ 0 h 3519374"/>
              <a:gd name="connsiteX1-25" fmla="*/ 1275648 w 4954194"/>
              <a:gd name="connsiteY1-26" fmla="*/ 0 h 3519374"/>
              <a:gd name="connsiteX2-27" fmla="*/ 1130414 w 4954194"/>
              <a:gd name="connsiteY2-28" fmla="*/ 75212 h 3519374"/>
              <a:gd name="connsiteX3-29" fmla="*/ 12980 w 4954194"/>
              <a:gd name="connsiteY3-30" fmla="*/ 1657097 h 3519374"/>
              <a:gd name="connsiteX4-31" fmla="*/ 12971 w 4954194"/>
              <a:gd name="connsiteY4-32" fmla="*/ 1862264 h 3519374"/>
              <a:gd name="connsiteX5-33" fmla="*/ 1130405 w 4954194"/>
              <a:gd name="connsiteY5-34" fmla="*/ 3444150 h 3519374"/>
              <a:gd name="connsiteX6-35" fmla="*/ 1275627 w 4954194"/>
              <a:gd name="connsiteY6-36" fmla="*/ 3519374 h 3519374"/>
              <a:gd name="connsiteX7-37" fmla="*/ 4776369 w 4954194"/>
              <a:gd name="connsiteY7-38" fmla="*/ 3519374 h 3519374"/>
              <a:gd name="connsiteX8-39" fmla="*/ 4954194 w 4954194"/>
              <a:gd name="connsiteY8-40" fmla="*/ 3341570 h 3519374"/>
              <a:gd name="connsiteX9-41" fmla="*/ 4954194 w 4954194"/>
              <a:gd name="connsiteY9-42" fmla="*/ 177754 h 3519374"/>
              <a:gd name="connsiteX10-43" fmla="*/ 4776390 w 4954194"/>
              <a:gd name="connsiteY10-44" fmla="*/ 0 h 3519374"/>
              <a:gd name="connsiteX0-45" fmla="*/ 4776390 w 4954194"/>
              <a:gd name="connsiteY0-46" fmla="*/ 0 h 3519374"/>
              <a:gd name="connsiteX1-47" fmla="*/ 1275648 w 4954194"/>
              <a:gd name="connsiteY1-48" fmla="*/ 0 h 3519374"/>
              <a:gd name="connsiteX2-49" fmla="*/ 1130414 w 4954194"/>
              <a:gd name="connsiteY2-50" fmla="*/ 75212 h 3519374"/>
              <a:gd name="connsiteX3-51" fmla="*/ 12980 w 4954194"/>
              <a:gd name="connsiteY3-52" fmla="*/ 1657097 h 3519374"/>
              <a:gd name="connsiteX4-53" fmla="*/ 12971 w 4954194"/>
              <a:gd name="connsiteY4-54" fmla="*/ 1862264 h 3519374"/>
              <a:gd name="connsiteX5-55" fmla="*/ 1130405 w 4954194"/>
              <a:gd name="connsiteY5-56" fmla="*/ 3444150 h 3519374"/>
              <a:gd name="connsiteX6-57" fmla="*/ 1275627 w 4954194"/>
              <a:gd name="connsiteY6-58" fmla="*/ 3519374 h 3519374"/>
              <a:gd name="connsiteX7-59" fmla="*/ 4776369 w 4954194"/>
              <a:gd name="connsiteY7-60" fmla="*/ 3519374 h 3519374"/>
              <a:gd name="connsiteX8-61" fmla="*/ 4954194 w 4954194"/>
              <a:gd name="connsiteY8-62" fmla="*/ 3341570 h 3519374"/>
              <a:gd name="connsiteX9-63" fmla="*/ 4954194 w 4954194"/>
              <a:gd name="connsiteY9-64" fmla="*/ 177754 h 3519374"/>
              <a:gd name="connsiteX10-65" fmla="*/ 4776390 w 4954194"/>
              <a:gd name="connsiteY10-66" fmla="*/ 0 h 3519374"/>
              <a:gd name="connsiteX0-67" fmla="*/ 4776390 w 4954194"/>
              <a:gd name="connsiteY0-68" fmla="*/ 0 h 3519374"/>
              <a:gd name="connsiteX1-69" fmla="*/ 1275648 w 4954194"/>
              <a:gd name="connsiteY1-70" fmla="*/ 0 h 3519374"/>
              <a:gd name="connsiteX2-71" fmla="*/ 1130414 w 4954194"/>
              <a:gd name="connsiteY2-72" fmla="*/ 75212 h 3519374"/>
              <a:gd name="connsiteX3-73" fmla="*/ 12980 w 4954194"/>
              <a:gd name="connsiteY3-74" fmla="*/ 1657097 h 3519374"/>
              <a:gd name="connsiteX4-75" fmla="*/ 12971 w 4954194"/>
              <a:gd name="connsiteY4-76" fmla="*/ 1862264 h 3519374"/>
              <a:gd name="connsiteX5-77" fmla="*/ 1130405 w 4954194"/>
              <a:gd name="connsiteY5-78" fmla="*/ 3444150 h 3519374"/>
              <a:gd name="connsiteX6-79" fmla="*/ 1275627 w 4954194"/>
              <a:gd name="connsiteY6-80" fmla="*/ 3519374 h 3519374"/>
              <a:gd name="connsiteX7-81" fmla="*/ 4776369 w 4954194"/>
              <a:gd name="connsiteY7-82" fmla="*/ 3519374 h 3519374"/>
              <a:gd name="connsiteX8-83" fmla="*/ 4954194 w 4954194"/>
              <a:gd name="connsiteY8-84" fmla="*/ 3341570 h 3519374"/>
              <a:gd name="connsiteX9-85" fmla="*/ 4954194 w 4954194"/>
              <a:gd name="connsiteY9-86" fmla="*/ 177754 h 3519374"/>
              <a:gd name="connsiteX10-87" fmla="*/ 4776390 w 4954194"/>
              <a:gd name="connsiteY10-88" fmla="*/ 0 h 3519374"/>
              <a:gd name="connsiteX0-89" fmla="*/ 4776390 w 4954194"/>
              <a:gd name="connsiteY0-90" fmla="*/ 0 h 3519374"/>
              <a:gd name="connsiteX1-91" fmla="*/ 1275648 w 4954194"/>
              <a:gd name="connsiteY1-92" fmla="*/ 0 h 3519374"/>
              <a:gd name="connsiteX2-93" fmla="*/ 1130414 w 4954194"/>
              <a:gd name="connsiteY2-94" fmla="*/ 75212 h 3519374"/>
              <a:gd name="connsiteX3-95" fmla="*/ 12980 w 4954194"/>
              <a:gd name="connsiteY3-96" fmla="*/ 1657097 h 3519374"/>
              <a:gd name="connsiteX4-97" fmla="*/ 12971 w 4954194"/>
              <a:gd name="connsiteY4-98" fmla="*/ 1862264 h 3519374"/>
              <a:gd name="connsiteX5-99" fmla="*/ 1130405 w 4954194"/>
              <a:gd name="connsiteY5-100" fmla="*/ 3444150 h 3519374"/>
              <a:gd name="connsiteX6-101" fmla="*/ 1275627 w 4954194"/>
              <a:gd name="connsiteY6-102" fmla="*/ 3519374 h 3519374"/>
              <a:gd name="connsiteX7-103" fmla="*/ 4776369 w 4954194"/>
              <a:gd name="connsiteY7-104" fmla="*/ 3519374 h 3519374"/>
              <a:gd name="connsiteX8-105" fmla="*/ 4954194 w 4954194"/>
              <a:gd name="connsiteY8-106" fmla="*/ 3341570 h 3519374"/>
              <a:gd name="connsiteX9-107" fmla="*/ 4954194 w 4954194"/>
              <a:gd name="connsiteY9-108" fmla="*/ 177754 h 3519374"/>
              <a:gd name="connsiteX10-109" fmla="*/ 4776390 w 4954194"/>
              <a:gd name="connsiteY10-110" fmla="*/ 0 h 3519374"/>
              <a:gd name="connsiteX0-111" fmla="*/ 4776386 w 4954190"/>
              <a:gd name="connsiteY0-112" fmla="*/ 0 h 3519374"/>
              <a:gd name="connsiteX1-113" fmla="*/ 1275644 w 4954190"/>
              <a:gd name="connsiteY1-114" fmla="*/ 0 h 3519374"/>
              <a:gd name="connsiteX2-115" fmla="*/ 1130410 w 4954190"/>
              <a:gd name="connsiteY2-116" fmla="*/ 75212 h 3519374"/>
              <a:gd name="connsiteX3-117" fmla="*/ 12976 w 4954190"/>
              <a:gd name="connsiteY3-118" fmla="*/ 1657097 h 3519374"/>
              <a:gd name="connsiteX4-119" fmla="*/ 12967 w 4954190"/>
              <a:gd name="connsiteY4-120" fmla="*/ 1862264 h 3519374"/>
              <a:gd name="connsiteX5-121" fmla="*/ 1130401 w 4954190"/>
              <a:gd name="connsiteY5-122" fmla="*/ 3444150 h 3519374"/>
              <a:gd name="connsiteX6-123" fmla="*/ 1275623 w 4954190"/>
              <a:gd name="connsiteY6-124" fmla="*/ 3519374 h 3519374"/>
              <a:gd name="connsiteX7-125" fmla="*/ 4776365 w 4954190"/>
              <a:gd name="connsiteY7-126" fmla="*/ 3519374 h 3519374"/>
              <a:gd name="connsiteX8-127" fmla="*/ 4954190 w 4954190"/>
              <a:gd name="connsiteY8-128" fmla="*/ 3341570 h 3519374"/>
              <a:gd name="connsiteX9-129" fmla="*/ 4954190 w 4954190"/>
              <a:gd name="connsiteY9-130" fmla="*/ 177754 h 3519374"/>
              <a:gd name="connsiteX10-131" fmla="*/ 4776386 w 4954190"/>
              <a:gd name="connsiteY10-132" fmla="*/ 0 h 3519374"/>
              <a:gd name="connsiteX0-133" fmla="*/ 4797124 w 4974928"/>
              <a:gd name="connsiteY0-134" fmla="*/ 0 h 3519374"/>
              <a:gd name="connsiteX1-135" fmla="*/ 1296382 w 4974928"/>
              <a:gd name="connsiteY1-136" fmla="*/ 0 h 3519374"/>
              <a:gd name="connsiteX2-137" fmla="*/ 1151148 w 4974928"/>
              <a:gd name="connsiteY2-138" fmla="*/ 75212 h 3519374"/>
              <a:gd name="connsiteX3-139" fmla="*/ 33714 w 4974928"/>
              <a:gd name="connsiteY3-140" fmla="*/ 1657097 h 3519374"/>
              <a:gd name="connsiteX4-141" fmla="*/ 33705 w 4974928"/>
              <a:gd name="connsiteY4-142" fmla="*/ 1862264 h 3519374"/>
              <a:gd name="connsiteX5-143" fmla="*/ 1151139 w 4974928"/>
              <a:gd name="connsiteY5-144" fmla="*/ 3444150 h 3519374"/>
              <a:gd name="connsiteX6-145" fmla="*/ 1296361 w 4974928"/>
              <a:gd name="connsiteY6-146" fmla="*/ 3519374 h 3519374"/>
              <a:gd name="connsiteX7-147" fmla="*/ 4797103 w 4974928"/>
              <a:gd name="connsiteY7-148" fmla="*/ 3519374 h 3519374"/>
              <a:gd name="connsiteX8-149" fmla="*/ 4974928 w 4974928"/>
              <a:gd name="connsiteY8-150" fmla="*/ 3341570 h 3519374"/>
              <a:gd name="connsiteX9-151" fmla="*/ 4974928 w 4974928"/>
              <a:gd name="connsiteY9-152" fmla="*/ 177754 h 3519374"/>
              <a:gd name="connsiteX10-153" fmla="*/ 4797124 w 4974928"/>
              <a:gd name="connsiteY10-154" fmla="*/ 0 h 3519374"/>
              <a:gd name="connsiteX0-155" fmla="*/ 4797124 w 4974928"/>
              <a:gd name="connsiteY0-156" fmla="*/ 0 h 3519374"/>
              <a:gd name="connsiteX1-157" fmla="*/ 1296382 w 4974928"/>
              <a:gd name="connsiteY1-158" fmla="*/ 0 h 3519374"/>
              <a:gd name="connsiteX2-159" fmla="*/ 1151148 w 4974928"/>
              <a:gd name="connsiteY2-160" fmla="*/ 75212 h 3519374"/>
              <a:gd name="connsiteX3-161" fmla="*/ 33714 w 4974928"/>
              <a:gd name="connsiteY3-162" fmla="*/ 1657097 h 3519374"/>
              <a:gd name="connsiteX4-163" fmla="*/ 33705 w 4974928"/>
              <a:gd name="connsiteY4-164" fmla="*/ 1862264 h 3519374"/>
              <a:gd name="connsiteX5-165" fmla="*/ 1151139 w 4974928"/>
              <a:gd name="connsiteY5-166" fmla="*/ 3444150 h 3519374"/>
              <a:gd name="connsiteX6-167" fmla="*/ 1296361 w 4974928"/>
              <a:gd name="connsiteY6-168" fmla="*/ 3519374 h 3519374"/>
              <a:gd name="connsiteX7-169" fmla="*/ 4797103 w 4974928"/>
              <a:gd name="connsiteY7-170" fmla="*/ 3519374 h 3519374"/>
              <a:gd name="connsiteX8-171" fmla="*/ 4974928 w 4974928"/>
              <a:gd name="connsiteY8-172" fmla="*/ 3341570 h 3519374"/>
              <a:gd name="connsiteX9-173" fmla="*/ 4974928 w 4974928"/>
              <a:gd name="connsiteY9-174" fmla="*/ 177754 h 3519374"/>
              <a:gd name="connsiteX10-175" fmla="*/ 4797124 w 4974928"/>
              <a:gd name="connsiteY10-176" fmla="*/ 0 h 3519374"/>
              <a:gd name="connsiteX0-177" fmla="*/ 4797124 w 4974928"/>
              <a:gd name="connsiteY0-178" fmla="*/ 0 h 3519374"/>
              <a:gd name="connsiteX1-179" fmla="*/ 1296382 w 4974928"/>
              <a:gd name="connsiteY1-180" fmla="*/ 0 h 3519374"/>
              <a:gd name="connsiteX2-181" fmla="*/ 1151148 w 4974928"/>
              <a:gd name="connsiteY2-182" fmla="*/ 75212 h 3519374"/>
              <a:gd name="connsiteX3-183" fmla="*/ 33714 w 4974928"/>
              <a:gd name="connsiteY3-184" fmla="*/ 1657097 h 3519374"/>
              <a:gd name="connsiteX4-185" fmla="*/ 33705 w 4974928"/>
              <a:gd name="connsiteY4-186" fmla="*/ 1862264 h 3519374"/>
              <a:gd name="connsiteX5-187" fmla="*/ 1151139 w 4974928"/>
              <a:gd name="connsiteY5-188" fmla="*/ 3444150 h 3519374"/>
              <a:gd name="connsiteX6-189" fmla="*/ 1296361 w 4974928"/>
              <a:gd name="connsiteY6-190" fmla="*/ 3519374 h 3519374"/>
              <a:gd name="connsiteX7-191" fmla="*/ 4797103 w 4974928"/>
              <a:gd name="connsiteY7-192" fmla="*/ 3519374 h 3519374"/>
              <a:gd name="connsiteX8-193" fmla="*/ 4974928 w 4974928"/>
              <a:gd name="connsiteY8-194" fmla="*/ 3341570 h 3519374"/>
              <a:gd name="connsiteX9-195" fmla="*/ 4974928 w 4974928"/>
              <a:gd name="connsiteY9-196" fmla="*/ 177754 h 3519374"/>
              <a:gd name="connsiteX10-197" fmla="*/ 4797124 w 4974928"/>
              <a:gd name="connsiteY10-198" fmla="*/ 0 h 3519374"/>
              <a:gd name="connsiteX0-199" fmla="*/ 4797124 w 4974928"/>
              <a:gd name="connsiteY0-200" fmla="*/ 0 h 3519374"/>
              <a:gd name="connsiteX1-201" fmla="*/ 1296382 w 4974928"/>
              <a:gd name="connsiteY1-202" fmla="*/ 0 h 3519374"/>
              <a:gd name="connsiteX2-203" fmla="*/ 1151148 w 4974928"/>
              <a:gd name="connsiteY2-204" fmla="*/ 75212 h 3519374"/>
              <a:gd name="connsiteX3-205" fmla="*/ 33714 w 4974928"/>
              <a:gd name="connsiteY3-206" fmla="*/ 1657097 h 3519374"/>
              <a:gd name="connsiteX4-207" fmla="*/ 33705 w 4974928"/>
              <a:gd name="connsiteY4-208" fmla="*/ 1862264 h 3519374"/>
              <a:gd name="connsiteX5-209" fmla="*/ 1151139 w 4974928"/>
              <a:gd name="connsiteY5-210" fmla="*/ 3444150 h 3519374"/>
              <a:gd name="connsiteX6-211" fmla="*/ 1296361 w 4974928"/>
              <a:gd name="connsiteY6-212" fmla="*/ 3519374 h 3519374"/>
              <a:gd name="connsiteX7-213" fmla="*/ 4797103 w 4974928"/>
              <a:gd name="connsiteY7-214" fmla="*/ 3519374 h 3519374"/>
              <a:gd name="connsiteX8-215" fmla="*/ 4974928 w 4974928"/>
              <a:gd name="connsiteY8-216" fmla="*/ 3341570 h 3519374"/>
              <a:gd name="connsiteX9-217" fmla="*/ 4974928 w 4974928"/>
              <a:gd name="connsiteY9-218" fmla="*/ 177754 h 3519374"/>
              <a:gd name="connsiteX10-219" fmla="*/ 4797124 w 4974928"/>
              <a:gd name="connsiteY10-220" fmla="*/ 0 h 3519374"/>
              <a:gd name="connsiteX0-221" fmla="*/ 4797124 w 4974928"/>
              <a:gd name="connsiteY0-222" fmla="*/ 0 h 3519374"/>
              <a:gd name="connsiteX1-223" fmla="*/ 1296382 w 4974928"/>
              <a:gd name="connsiteY1-224" fmla="*/ 0 h 3519374"/>
              <a:gd name="connsiteX2-225" fmla="*/ 1151148 w 4974928"/>
              <a:gd name="connsiteY2-226" fmla="*/ 75212 h 3519374"/>
              <a:gd name="connsiteX3-227" fmla="*/ 33714 w 4974928"/>
              <a:gd name="connsiteY3-228" fmla="*/ 1657097 h 3519374"/>
              <a:gd name="connsiteX4-229" fmla="*/ 33705 w 4974928"/>
              <a:gd name="connsiteY4-230" fmla="*/ 1862264 h 3519374"/>
              <a:gd name="connsiteX5-231" fmla="*/ 1151139 w 4974928"/>
              <a:gd name="connsiteY5-232" fmla="*/ 3444150 h 3519374"/>
              <a:gd name="connsiteX6-233" fmla="*/ 1296361 w 4974928"/>
              <a:gd name="connsiteY6-234" fmla="*/ 3519374 h 3519374"/>
              <a:gd name="connsiteX7-235" fmla="*/ 4797103 w 4974928"/>
              <a:gd name="connsiteY7-236" fmla="*/ 3519374 h 3519374"/>
              <a:gd name="connsiteX8-237" fmla="*/ 4974928 w 4974928"/>
              <a:gd name="connsiteY8-238" fmla="*/ 3341570 h 3519374"/>
              <a:gd name="connsiteX9-239" fmla="*/ 4974928 w 4974928"/>
              <a:gd name="connsiteY9-240" fmla="*/ 177754 h 3519374"/>
              <a:gd name="connsiteX10-241" fmla="*/ 4797124 w 4974928"/>
              <a:gd name="connsiteY10-242" fmla="*/ 0 h 3519374"/>
              <a:gd name="connsiteX0-243" fmla="*/ 4797124 w 4974928"/>
              <a:gd name="connsiteY0-244" fmla="*/ 0 h 3519374"/>
              <a:gd name="connsiteX1-245" fmla="*/ 1296382 w 4974928"/>
              <a:gd name="connsiteY1-246" fmla="*/ 0 h 3519374"/>
              <a:gd name="connsiteX2-247" fmla="*/ 1151148 w 4974928"/>
              <a:gd name="connsiteY2-248" fmla="*/ 75212 h 3519374"/>
              <a:gd name="connsiteX3-249" fmla="*/ 33714 w 4974928"/>
              <a:gd name="connsiteY3-250" fmla="*/ 1657097 h 3519374"/>
              <a:gd name="connsiteX4-251" fmla="*/ 33705 w 4974928"/>
              <a:gd name="connsiteY4-252" fmla="*/ 1862264 h 3519374"/>
              <a:gd name="connsiteX5-253" fmla="*/ 1151139 w 4974928"/>
              <a:gd name="connsiteY5-254" fmla="*/ 3444150 h 3519374"/>
              <a:gd name="connsiteX6-255" fmla="*/ 1296361 w 4974928"/>
              <a:gd name="connsiteY6-256" fmla="*/ 3519374 h 3519374"/>
              <a:gd name="connsiteX7-257" fmla="*/ 4797103 w 4974928"/>
              <a:gd name="connsiteY7-258" fmla="*/ 3519374 h 3519374"/>
              <a:gd name="connsiteX8-259" fmla="*/ 4974928 w 4974928"/>
              <a:gd name="connsiteY8-260" fmla="*/ 3341570 h 3519374"/>
              <a:gd name="connsiteX9-261" fmla="*/ 4974928 w 4974928"/>
              <a:gd name="connsiteY9-262" fmla="*/ 177754 h 3519374"/>
              <a:gd name="connsiteX10-263" fmla="*/ 4797124 w 4974928"/>
              <a:gd name="connsiteY10-264" fmla="*/ 0 h 3519374"/>
              <a:gd name="connsiteX0-265" fmla="*/ 4797124 w 4974928"/>
              <a:gd name="connsiteY0-266" fmla="*/ 0 h 3519374"/>
              <a:gd name="connsiteX1-267" fmla="*/ 1296382 w 4974928"/>
              <a:gd name="connsiteY1-268" fmla="*/ 0 h 3519374"/>
              <a:gd name="connsiteX2-269" fmla="*/ 1151148 w 4974928"/>
              <a:gd name="connsiteY2-270" fmla="*/ 75212 h 3519374"/>
              <a:gd name="connsiteX3-271" fmla="*/ 33714 w 4974928"/>
              <a:gd name="connsiteY3-272" fmla="*/ 1657097 h 3519374"/>
              <a:gd name="connsiteX4-273" fmla="*/ 33705 w 4974928"/>
              <a:gd name="connsiteY4-274" fmla="*/ 1862264 h 3519374"/>
              <a:gd name="connsiteX5-275" fmla="*/ 1151139 w 4974928"/>
              <a:gd name="connsiteY5-276" fmla="*/ 3444150 h 3519374"/>
              <a:gd name="connsiteX6-277" fmla="*/ 1296361 w 4974928"/>
              <a:gd name="connsiteY6-278" fmla="*/ 3519374 h 3519374"/>
              <a:gd name="connsiteX7-279" fmla="*/ 4797103 w 4974928"/>
              <a:gd name="connsiteY7-280" fmla="*/ 3519374 h 3519374"/>
              <a:gd name="connsiteX8-281" fmla="*/ 4974928 w 4974928"/>
              <a:gd name="connsiteY8-282" fmla="*/ 3341570 h 3519374"/>
              <a:gd name="connsiteX9-283" fmla="*/ 4974928 w 4974928"/>
              <a:gd name="connsiteY9-284" fmla="*/ 177754 h 3519374"/>
              <a:gd name="connsiteX10-285" fmla="*/ 4797124 w 4974928"/>
              <a:gd name="connsiteY10-286" fmla="*/ 0 h 3519374"/>
              <a:gd name="connsiteX0-287" fmla="*/ 4797124 w 4974928"/>
              <a:gd name="connsiteY0-288" fmla="*/ 0 h 3519374"/>
              <a:gd name="connsiteX1-289" fmla="*/ 1296382 w 4974928"/>
              <a:gd name="connsiteY1-290" fmla="*/ 0 h 3519374"/>
              <a:gd name="connsiteX2-291" fmla="*/ 1151148 w 4974928"/>
              <a:gd name="connsiteY2-292" fmla="*/ 75212 h 3519374"/>
              <a:gd name="connsiteX3-293" fmla="*/ 33714 w 4974928"/>
              <a:gd name="connsiteY3-294" fmla="*/ 1657097 h 3519374"/>
              <a:gd name="connsiteX4-295" fmla="*/ 33705 w 4974928"/>
              <a:gd name="connsiteY4-296" fmla="*/ 1862264 h 3519374"/>
              <a:gd name="connsiteX5-297" fmla="*/ 1151139 w 4974928"/>
              <a:gd name="connsiteY5-298" fmla="*/ 3444150 h 3519374"/>
              <a:gd name="connsiteX6-299" fmla="*/ 1296361 w 4974928"/>
              <a:gd name="connsiteY6-300" fmla="*/ 3519374 h 3519374"/>
              <a:gd name="connsiteX7-301" fmla="*/ 4797103 w 4974928"/>
              <a:gd name="connsiteY7-302" fmla="*/ 3519374 h 3519374"/>
              <a:gd name="connsiteX8-303" fmla="*/ 4974928 w 4974928"/>
              <a:gd name="connsiteY8-304" fmla="*/ 3341570 h 3519374"/>
              <a:gd name="connsiteX9-305" fmla="*/ 4974928 w 4974928"/>
              <a:gd name="connsiteY9-306" fmla="*/ 177754 h 3519374"/>
              <a:gd name="connsiteX10-307" fmla="*/ 4797124 w 4974928"/>
              <a:gd name="connsiteY10-308" fmla="*/ 0 h 3519374"/>
              <a:gd name="connsiteX0-309" fmla="*/ 4797124 w 4974928"/>
              <a:gd name="connsiteY0-310" fmla="*/ 0 h 3519374"/>
              <a:gd name="connsiteX1-311" fmla="*/ 1296382 w 4974928"/>
              <a:gd name="connsiteY1-312" fmla="*/ 0 h 3519374"/>
              <a:gd name="connsiteX2-313" fmla="*/ 1151148 w 4974928"/>
              <a:gd name="connsiteY2-314" fmla="*/ 75212 h 3519374"/>
              <a:gd name="connsiteX3-315" fmla="*/ 33714 w 4974928"/>
              <a:gd name="connsiteY3-316" fmla="*/ 1657097 h 3519374"/>
              <a:gd name="connsiteX4-317" fmla="*/ 33705 w 4974928"/>
              <a:gd name="connsiteY4-318" fmla="*/ 1862264 h 3519374"/>
              <a:gd name="connsiteX5-319" fmla="*/ 1151139 w 4974928"/>
              <a:gd name="connsiteY5-320" fmla="*/ 3444150 h 3519374"/>
              <a:gd name="connsiteX6-321" fmla="*/ 1296361 w 4974928"/>
              <a:gd name="connsiteY6-322" fmla="*/ 3519374 h 3519374"/>
              <a:gd name="connsiteX7-323" fmla="*/ 4797103 w 4974928"/>
              <a:gd name="connsiteY7-324" fmla="*/ 3519374 h 3519374"/>
              <a:gd name="connsiteX8-325" fmla="*/ 4974928 w 4974928"/>
              <a:gd name="connsiteY8-326" fmla="*/ 3341570 h 3519374"/>
              <a:gd name="connsiteX9-327" fmla="*/ 4974928 w 4974928"/>
              <a:gd name="connsiteY9-328" fmla="*/ 177754 h 3519374"/>
              <a:gd name="connsiteX10-329" fmla="*/ 4797124 w 4974928"/>
              <a:gd name="connsiteY10-330" fmla="*/ 0 h 3519374"/>
              <a:gd name="connsiteX0-331" fmla="*/ 4797124 w 4974928"/>
              <a:gd name="connsiteY0-332" fmla="*/ 0 h 3519374"/>
              <a:gd name="connsiteX1-333" fmla="*/ 1296382 w 4974928"/>
              <a:gd name="connsiteY1-334" fmla="*/ 0 h 3519374"/>
              <a:gd name="connsiteX2-335" fmla="*/ 1151148 w 4974928"/>
              <a:gd name="connsiteY2-336" fmla="*/ 75212 h 3519374"/>
              <a:gd name="connsiteX3-337" fmla="*/ 33714 w 4974928"/>
              <a:gd name="connsiteY3-338" fmla="*/ 1657097 h 3519374"/>
              <a:gd name="connsiteX4-339" fmla="*/ 33705 w 4974928"/>
              <a:gd name="connsiteY4-340" fmla="*/ 1862264 h 3519374"/>
              <a:gd name="connsiteX5-341" fmla="*/ 1151139 w 4974928"/>
              <a:gd name="connsiteY5-342" fmla="*/ 3444150 h 3519374"/>
              <a:gd name="connsiteX6-343" fmla="*/ 1296361 w 4974928"/>
              <a:gd name="connsiteY6-344" fmla="*/ 3519374 h 3519374"/>
              <a:gd name="connsiteX7-345" fmla="*/ 4797103 w 4974928"/>
              <a:gd name="connsiteY7-346" fmla="*/ 3519374 h 3519374"/>
              <a:gd name="connsiteX8-347" fmla="*/ 4974928 w 4974928"/>
              <a:gd name="connsiteY8-348" fmla="*/ 3341570 h 3519374"/>
              <a:gd name="connsiteX9-349" fmla="*/ 4974928 w 4974928"/>
              <a:gd name="connsiteY9-350" fmla="*/ 177754 h 3519374"/>
              <a:gd name="connsiteX10-351" fmla="*/ 4797124 w 4974928"/>
              <a:gd name="connsiteY10-352" fmla="*/ 0 h 3519374"/>
              <a:gd name="connsiteX0-353" fmla="*/ 4797124 w 4974928"/>
              <a:gd name="connsiteY0-354" fmla="*/ 0 h 3519374"/>
              <a:gd name="connsiteX1-355" fmla="*/ 1296382 w 4974928"/>
              <a:gd name="connsiteY1-356" fmla="*/ 0 h 3519374"/>
              <a:gd name="connsiteX2-357" fmla="*/ 1151148 w 4974928"/>
              <a:gd name="connsiteY2-358" fmla="*/ 75212 h 3519374"/>
              <a:gd name="connsiteX3-359" fmla="*/ 33714 w 4974928"/>
              <a:gd name="connsiteY3-360" fmla="*/ 1657097 h 3519374"/>
              <a:gd name="connsiteX4-361" fmla="*/ 33705 w 4974928"/>
              <a:gd name="connsiteY4-362" fmla="*/ 1862264 h 3519374"/>
              <a:gd name="connsiteX5-363" fmla="*/ 1151139 w 4974928"/>
              <a:gd name="connsiteY5-364" fmla="*/ 3444150 h 3519374"/>
              <a:gd name="connsiteX6-365" fmla="*/ 1296361 w 4974928"/>
              <a:gd name="connsiteY6-366" fmla="*/ 3519374 h 3519374"/>
              <a:gd name="connsiteX7-367" fmla="*/ 4797103 w 4974928"/>
              <a:gd name="connsiteY7-368" fmla="*/ 3519374 h 3519374"/>
              <a:gd name="connsiteX8-369" fmla="*/ 4974928 w 4974928"/>
              <a:gd name="connsiteY8-370" fmla="*/ 3341570 h 3519374"/>
              <a:gd name="connsiteX9-371" fmla="*/ 4974928 w 4974928"/>
              <a:gd name="connsiteY9-372" fmla="*/ 177754 h 3519374"/>
              <a:gd name="connsiteX10-373" fmla="*/ 4797124 w 4974928"/>
              <a:gd name="connsiteY10-374" fmla="*/ 0 h 3519374"/>
              <a:gd name="connsiteX0-375" fmla="*/ 4797124 w 4974928"/>
              <a:gd name="connsiteY0-376" fmla="*/ 0 h 3519374"/>
              <a:gd name="connsiteX1-377" fmla="*/ 1296382 w 4974928"/>
              <a:gd name="connsiteY1-378" fmla="*/ 0 h 3519374"/>
              <a:gd name="connsiteX2-379" fmla="*/ 1151148 w 4974928"/>
              <a:gd name="connsiteY2-380" fmla="*/ 75212 h 3519374"/>
              <a:gd name="connsiteX3-381" fmla="*/ 33714 w 4974928"/>
              <a:gd name="connsiteY3-382" fmla="*/ 1657097 h 3519374"/>
              <a:gd name="connsiteX4-383" fmla="*/ 33705 w 4974928"/>
              <a:gd name="connsiteY4-384" fmla="*/ 1862264 h 3519374"/>
              <a:gd name="connsiteX5-385" fmla="*/ 1151139 w 4974928"/>
              <a:gd name="connsiteY5-386" fmla="*/ 3444150 h 3519374"/>
              <a:gd name="connsiteX6-387" fmla="*/ 1296361 w 4974928"/>
              <a:gd name="connsiteY6-388" fmla="*/ 3519374 h 3519374"/>
              <a:gd name="connsiteX7-389" fmla="*/ 4797103 w 4974928"/>
              <a:gd name="connsiteY7-390" fmla="*/ 3519374 h 3519374"/>
              <a:gd name="connsiteX8-391" fmla="*/ 4974928 w 4974928"/>
              <a:gd name="connsiteY8-392" fmla="*/ 3341570 h 3519374"/>
              <a:gd name="connsiteX9-393" fmla="*/ 4974928 w 4974928"/>
              <a:gd name="connsiteY9-394" fmla="*/ 177754 h 3519374"/>
              <a:gd name="connsiteX10-395" fmla="*/ 4797124 w 4974928"/>
              <a:gd name="connsiteY10-396" fmla="*/ 0 h 351937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974928" h="3519374">
                <a:moveTo>
                  <a:pt x="4797124" y="0"/>
                </a:moveTo>
                <a:cubicBezTo>
                  <a:pt x="4692969" y="0"/>
                  <a:pt x="1355294" y="0"/>
                  <a:pt x="1296382" y="0"/>
                </a:cubicBezTo>
                <a:cubicBezTo>
                  <a:pt x="1237470" y="0"/>
                  <a:pt x="1185138" y="27094"/>
                  <a:pt x="1151148" y="75212"/>
                </a:cubicBezTo>
                <a:cubicBezTo>
                  <a:pt x="1117158" y="123329"/>
                  <a:pt x="78660" y="1593470"/>
                  <a:pt x="33714" y="1657097"/>
                </a:cubicBezTo>
                <a:cubicBezTo>
                  <a:pt x="-11232" y="1720725"/>
                  <a:pt x="-11241" y="1798637"/>
                  <a:pt x="33705" y="1862264"/>
                </a:cubicBezTo>
                <a:cubicBezTo>
                  <a:pt x="78651" y="1925892"/>
                  <a:pt x="1117149" y="3396033"/>
                  <a:pt x="1151139" y="3444150"/>
                </a:cubicBezTo>
                <a:cubicBezTo>
                  <a:pt x="1185129" y="3492267"/>
                  <a:pt x="1237449" y="3519374"/>
                  <a:pt x="1296361" y="3519374"/>
                </a:cubicBezTo>
                <a:cubicBezTo>
                  <a:pt x="1355273" y="3519374"/>
                  <a:pt x="4692948" y="3519374"/>
                  <a:pt x="4797103" y="3519374"/>
                </a:cubicBezTo>
                <a:cubicBezTo>
                  <a:pt x="4901257" y="3519374"/>
                  <a:pt x="4974928" y="3445725"/>
                  <a:pt x="4974928" y="3341570"/>
                </a:cubicBezTo>
                <a:cubicBezTo>
                  <a:pt x="4974928" y="3237416"/>
                  <a:pt x="4974928" y="281908"/>
                  <a:pt x="4974928" y="177754"/>
                </a:cubicBezTo>
                <a:cubicBezTo>
                  <a:pt x="4974928" y="73599"/>
                  <a:pt x="4901279" y="0"/>
                  <a:pt x="4797124" y="0"/>
                </a:cubicBezTo>
                <a:close/>
              </a:path>
            </a:pathLst>
          </a:custGeom>
          <a:gradFill>
            <a:gsLst>
              <a:gs pos="70000">
                <a:schemeClr val="accent1">
                  <a:lumMod val="60000"/>
                  <a:lumOff val="40000"/>
                  <a:alpha val="0"/>
                </a:schemeClr>
              </a:gs>
              <a:gs pos="0">
                <a:schemeClr val="accent1">
                  <a:lumMod val="60000"/>
                  <a:lumOff val="40000"/>
                  <a:alpha val="30000"/>
                </a:schemeClr>
              </a:gs>
            </a:gsLst>
            <a:lin ang="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1368000" tIns="45720" rIns="0" bIns="45720" numCol="1" spcCol="0" rtlCol="0" fromWordArt="0" anchor="ctr" anchorCtr="0" forceAA="0" compatLnSpc="1">
            <a:noAutofit/>
          </a:bodyPr>
          <a:lstStyle/>
          <a:p>
            <a:pPr algn="just">
              <a:lnSpc>
                <a:spcPct val="150000"/>
              </a:lnSpc>
              <a:spcBef>
                <a:spcPct val="0"/>
              </a:spcBef>
              <a:spcAft>
                <a:spcPct val="0"/>
              </a:spcAft>
            </a:pPr>
            <a:r>
              <a:rPr lang="zh-CN" altLang="en-US" sz="1400" dirty="0">
                <a:ln>
                  <a:noFill/>
                  <a:prstDash val="sysDot"/>
                </a:ln>
                <a:solidFill>
                  <a:schemeClr val="tx1">
                    <a:lumMod val="85000"/>
                    <a:lumOff val="15000"/>
                  </a:schemeClr>
                </a:solidFill>
                <a:latin typeface="+mn-ea"/>
                <a:cs typeface="+mn-ea"/>
                <a:sym typeface="+mn-ea"/>
              </a:rPr>
              <a:t>语言识别应用中的最后一个挑战是低资源小语种的识别问题。连续语音识别系统依赖于大量的有监督数据，对于常用的语种如中文、英文等，数据资源丰富，效果已经达到可用的水平。而随着全球化进程的推进，小语种识别在旅游、商务等场景的应用需求愈发迫切。因此，如何在低资源下构建高准确率的小语种识别系统也是领域的一个研究热点。</a:t>
            </a:r>
          </a:p>
        </p:txBody>
      </p:sp>
      <p:sp>
        <p:nvSpPr>
          <p:cNvPr id="21" name="任意多边形: 形状 20"/>
          <p:cNvSpPr/>
          <p:nvPr>
            <p:custDataLst>
              <p:tags r:id="rId3"/>
            </p:custDataLst>
          </p:nvPr>
        </p:nvSpPr>
        <p:spPr>
          <a:xfrm>
            <a:off x="214627" y="2138680"/>
            <a:ext cx="5456115" cy="3876640"/>
          </a:xfrm>
          <a:custGeom>
            <a:avLst/>
            <a:gdLst>
              <a:gd name="connsiteX0" fmla="*/ 177804 w 4954193"/>
              <a:gd name="connsiteY0" fmla="*/ 0 h 3519374"/>
              <a:gd name="connsiteX1" fmla="*/ 3678546 w 4954193"/>
              <a:gd name="connsiteY1" fmla="*/ 0 h 3519374"/>
              <a:gd name="connsiteX2" fmla="*/ 3823780 w 4954193"/>
              <a:gd name="connsiteY2" fmla="*/ 75212 h 3519374"/>
              <a:gd name="connsiteX3" fmla="*/ 4941214 w 4954193"/>
              <a:gd name="connsiteY3" fmla="*/ 1657097 h 3519374"/>
              <a:gd name="connsiteX4" fmla="*/ 4941223 w 4954193"/>
              <a:gd name="connsiteY4" fmla="*/ 1862264 h 3519374"/>
              <a:gd name="connsiteX5" fmla="*/ 3823789 w 4954193"/>
              <a:gd name="connsiteY5" fmla="*/ 3444150 h 3519374"/>
              <a:gd name="connsiteX6" fmla="*/ 3678567 w 4954193"/>
              <a:gd name="connsiteY6" fmla="*/ 3519374 h 3519374"/>
              <a:gd name="connsiteX7" fmla="*/ 177825 w 4954193"/>
              <a:gd name="connsiteY7" fmla="*/ 3519374 h 3519374"/>
              <a:gd name="connsiteX8" fmla="*/ 0 w 4954193"/>
              <a:gd name="connsiteY8" fmla="*/ 3341570 h 3519374"/>
              <a:gd name="connsiteX9" fmla="*/ 0 w 4954193"/>
              <a:gd name="connsiteY9" fmla="*/ 177754 h 3519374"/>
              <a:gd name="connsiteX10" fmla="*/ 177804 w 4954193"/>
              <a:gd name="connsiteY10" fmla="*/ 0 h 3519374"/>
              <a:gd name="connsiteX0-1" fmla="*/ 177804 w 4954193"/>
              <a:gd name="connsiteY0-2" fmla="*/ 0 h 3519374"/>
              <a:gd name="connsiteX1-3" fmla="*/ 3678546 w 4954193"/>
              <a:gd name="connsiteY1-4" fmla="*/ 0 h 3519374"/>
              <a:gd name="connsiteX2-5" fmla="*/ 3823780 w 4954193"/>
              <a:gd name="connsiteY2-6" fmla="*/ 75212 h 3519374"/>
              <a:gd name="connsiteX3-7" fmla="*/ 4941214 w 4954193"/>
              <a:gd name="connsiteY3-8" fmla="*/ 1657097 h 3519374"/>
              <a:gd name="connsiteX4-9" fmla="*/ 4941223 w 4954193"/>
              <a:gd name="connsiteY4-10" fmla="*/ 1862264 h 3519374"/>
              <a:gd name="connsiteX5-11" fmla="*/ 3823789 w 4954193"/>
              <a:gd name="connsiteY5-12" fmla="*/ 3444150 h 3519374"/>
              <a:gd name="connsiteX6-13" fmla="*/ 3678567 w 4954193"/>
              <a:gd name="connsiteY6-14" fmla="*/ 3519374 h 3519374"/>
              <a:gd name="connsiteX7-15" fmla="*/ 177825 w 4954193"/>
              <a:gd name="connsiteY7-16" fmla="*/ 3519374 h 3519374"/>
              <a:gd name="connsiteX8-17" fmla="*/ 0 w 4954193"/>
              <a:gd name="connsiteY8-18" fmla="*/ 3341570 h 3519374"/>
              <a:gd name="connsiteX9-19" fmla="*/ 0 w 4954193"/>
              <a:gd name="connsiteY9-20" fmla="*/ 177754 h 3519374"/>
              <a:gd name="connsiteX10-21" fmla="*/ 177804 w 4954193"/>
              <a:gd name="connsiteY10-22" fmla="*/ 0 h 3519374"/>
              <a:gd name="connsiteX0-23" fmla="*/ 177804 w 4954193"/>
              <a:gd name="connsiteY0-24" fmla="*/ 0 h 3519374"/>
              <a:gd name="connsiteX1-25" fmla="*/ 3678546 w 4954193"/>
              <a:gd name="connsiteY1-26" fmla="*/ 0 h 3519374"/>
              <a:gd name="connsiteX2-27" fmla="*/ 3823780 w 4954193"/>
              <a:gd name="connsiteY2-28" fmla="*/ 75212 h 3519374"/>
              <a:gd name="connsiteX3-29" fmla="*/ 4941214 w 4954193"/>
              <a:gd name="connsiteY3-30" fmla="*/ 1657097 h 3519374"/>
              <a:gd name="connsiteX4-31" fmla="*/ 4941223 w 4954193"/>
              <a:gd name="connsiteY4-32" fmla="*/ 1862264 h 3519374"/>
              <a:gd name="connsiteX5-33" fmla="*/ 3823789 w 4954193"/>
              <a:gd name="connsiteY5-34" fmla="*/ 3444150 h 3519374"/>
              <a:gd name="connsiteX6-35" fmla="*/ 3678567 w 4954193"/>
              <a:gd name="connsiteY6-36" fmla="*/ 3519374 h 3519374"/>
              <a:gd name="connsiteX7-37" fmla="*/ 177825 w 4954193"/>
              <a:gd name="connsiteY7-38" fmla="*/ 3519374 h 3519374"/>
              <a:gd name="connsiteX8-39" fmla="*/ 0 w 4954193"/>
              <a:gd name="connsiteY8-40" fmla="*/ 3341570 h 3519374"/>
              <a:gd name="connsiteX9-41" fmla="*/ 0 w 4954193"/>
              <a:gd name="connsiteY9-42" fmla="*/ 177754 h 3519374"/>
              <a:gd name="connsiteX10-43" fmla="*/ 177804 w 4954193"/>
              <a:gd name="connsiteY10-44" fmla="*/ 0 h 3519374"/>
              <a:gd name="connsiteX0-45" fmla="*/ 177804 w 4954193"/>
              <a:gd name="connsiteY0-46" fmla="*/ 0 h 3519374"/>
              <a:gd name="connsiteX1-47" fmla="*/ 3678546 w 4954193"/>
              <a:gd name="connsiteY1-48" fmla="*/ 0 h 3519374"/>
              <a:gd name="connsiteX2-49" fmla="*/ 3823780 w 4954193"/>
              <a:gd name="connsiteY2-50" fmla="*/ 75212 h 3519374"/>
              <a:gd name="connsiteX3-51" fmla="*/ 4941214 w 4954193"/>
              <a:gd name="connsiteY3-52" fmla="*/ 1657097 h 3519374"/>
              <a:gd name="connsiteX4-53" fmla="*/ 4941223 w 4954193"/>
              <a:gd name="connsiteY4-54" fmla="*/ 1862264 h 3519374"/>
              <a:gd name="connsiteX5-55" fmla="*/ 3823789 w 4954193"/>
              <a:gd name="connsiteY5-56" fmla="*/ 3444150 h 3519374"/>
              <a:gd name="connsiteX6-57" fmla="*/ 3678567 w 4954193"/>
              <a:gd name="connsiteY6-58" fmla="*/ 3519374 h 3519374"/>
              <a:gd name="connsiteX7-59" fmla="*/ 177825 w 4954193"/>
              <a:gd name="connsiteY7-60" fmla="*/ 3519374 h 3519374"/>
              <a:gd name="connsiteX8-61" fmla="*/ 0 w 4954193"/>
              <a:gd name="connsiteY8-62" fmla="*/ 3341570 h 3519374"/>
              <a:gd name="connsiteX9-63" fmla="*/ 0 w 4954193"/>
              <a:gd name="connsiteY9-64" fmla="*/ 177754 h 3519374"/>
              <a:gd name="connsiteX10-65" fmla="*/ 177804 w 4954193"/>
              <a:gd name="connsiteY10-66" fmla="*/ 0 h 3519374"/>
              <a:gd name="connsiteX0-67" fmla="*/ 177804 w 4954193"/>
              <a:gd name="connsiteY0-68" fmla="*/ 0 h 3519374"/>
              <a:gd name="connsiteX1-69" fmla="*/ 3678546 w 4954193"/>
              <a:gd name="connsiteY1-70" fmla="*/ 0 h 3519374"/>
              <a:gd name="connsiteX2-71" fmla="*/ 3823780 w 4954193"/>
              <a:gd name="connsiteY2-72" fmla="*/ 75212 h 3519374"/>
              <a:gd name="connsiteX3-73" fmla="*/ 4941214 w 4954193"/>
              <a:gd name="connsiteY3-74" fmla="*/ 1657097 h 3519374"/>
              <a:gd name="connsiteX4-75" fmla="*/ 4941223 w 4954193"/>
              <a:gd name="connsiteY4-76" fmla="*/ 1862264 h 3519374"/>
              <a:gd name="connsiteX5-77" fmla="*/ 3823789 w 4954193"/>
              <a:gd name="connsiteY5-78" fmla="*/ 3444150 h 3519374"/>
              <a:gd name="connsiteX6-79" fmla="*/ 3678567 w 4954193"/>
              <a:gd name="connsiteY6-80" fmla="*/ 3519374 h 3519374"/>
              <a:gd name="connsiteX7-81" fmla="*/ 177825 w 4954193"/>
              <a:gd name="connsiteY7-82" fmla="*/ 3519374 h 3519374"/>
              <a:gd name="connsiteX8-83" fmla="*/ 0 w 4954193"/>
              <a:gd name="connsiteY8-84" fmla="*/ 3341570 h 3519374"/>
              <a:gd name="connsiteX9-85" fmla="*/ 0 w 4954193"/>
              <a:gd name="connsiteY9-86" fmla="*/ 177754 h 3519374"/>
              <a:gd name="connsiteX10-87" fmla="*/ 177804 w 4954193"/>
              <a:gd name="connsiteY10-88" fmla="*/ 0 h 3519374"/>
              <a:gd name="connsiteX0-89" fmla="*/ 177804 w 4954193"/>
              <a:gd name="connsiteY0-90" fmla="*/ 0 h 3519374"/>
              <a:gd name="connsiteX1-91" fmla="*/ 3678546 w 4954193"/>
              <a:gd name="connsiteY1-92" fmla="*/ 0 h 3519374"/>
              <a:gd name="connsiteX2-93" fmla="*/ 3823780 w 4954193"/>
              <a:gd name="connsiteY2-94" fmla="*/ 75212 h 3519374"/>
              <a:gd name="connsiteX3-95" fmla="*/ 4941214 w 4954193"/>
              <a:gd name="connsiteY3-96" fmla="*/ 1657097 h 3519374"/>
              <a:gd name="connsiteX4-97" fmla="*/ 4941223 w 4954193"/>
              <a:gd name="connsiteY4-98" fmla="*/ 1862264 h 3519374"/>
              <a:gd name="connsiteX5-99" fmla="*/ 3823789 w 4954193"/>
              <a:gd name="connsiteY5-100" fmla="*/ 3444150 h 3519374"/>
              <a:gd name="connsiteX6-101" fmla="*/ 3678567 w 4954193"/>
              <a:gd name="connsiteY6-102" fmla="*/ 3519374 h 3519374"/>
              <a:gd name="connsiteX7-103" fmla="*/ 177825 w 4954193"/>
              <a:gd name="connsiteY7-104" fmla="*/ 3519374 h 3519374"/>
              <a:gd name="connsiteX8-105" fmla="*/ 0 w 4954193"/>
              <a:gd name="connsiteY8-106" fmla="*/ 3341570 h 3519374"/>
              <a:gd name="connsiteX9-107" fmla="*/ 0 w 4954193"/>
              <a:gd name="connsiteY9-108" fmla="*/ 177754 h 3519374"/>
              <a:gd name="connsiteX10-109" fmla="*/ 177804 w 4954193"/>
              <a:gd name="connsiteY10-110" fmla="*/ 0 h 3519374"/>
              <a:gd name="connsiteX0-111" fmla="*/ 177804 w 4954190"/>
              <a:gd name="connsiteY0-112" fmla="*/ 0 h 3519374"/>
              <a:gd name="connsiteX1-113" fmla="*/ 3678546 w 4954190"/>
              <a:gd name="connsiteY1-114" fmla="*/ 0 h 3519374"/>
              <a:gd name="connsiteX2-115" fmla="*/ 3823780 w 4954190"/>
              <a:gd name="connsiteY2-116" fmla="*/ 75212 h 3519374"/>
              <a:gd name="connsiteX3-117" fmla="*/ 4941214 w 4954190"/>
              <a:gd name="connsiteY3-118" fmla="*/ 1657097 h 3519374"/>
              <a:gd name="connsiteX4-119" fmla="*/ 4941223 w 4954190"/>
              <a:gd name="connsiteY4-120" fmla="*/ 1862264 h 3519374"/>
              <a:gd name="connsiteX5-121" fmla="*/ 3823789 w 4954190"/>
              <a:gd name="connsiteY5-122" fmla="*/ 3444150 h 3519374"/>
              <a:gd name="connsiteX6-123" fmla="*/ 3678567 w 4954190"/>
              <a:gd name="connsiteY6-124" fmla="*/ 3519374 h 3519374"/>
              <a:gd name="connsiteX7-125" fmla="*/ 177825 w 4954190"/>
              <a:gd name="connsiteY7-126" fmla="*/ 3519374 h 3519374"/>
              <a:gd name="connsiteX8-127" fmla="*/ 0 w 4954190"/>
              <a:gd name="connsiteY8-128" fmla="*/ 3341570 h 3519374"/>
              <a:gd name="connsiteX9-129" fmla="*/ 0 w 4954190"/>
              <a:gd name="connsiteY9-130" fmla="*/ 177754 h 3519374"/>
              <a:gd name="connsiteX10-131" fmla="*/ 177804 w 4954190"/>
              <a:gd name="connsiteY10-132" fmla="*/ 0 h 3519374"/>
              <a:gd name="connsiteX0-133" fmla="*/ 177804 w 4974928"/>
              <a:gd name="connsiteY0-134" fmla="*/ 0 h 3519374"/>
              <a:gd name="connsiteX1-135" fmla="*/ 3678546 w 4974928"/>
              <a:gd name="connsiteY1-136" fmla="*/ 0 h 3519374"/>
              <a:gd name="connsiteX2-137" fmla="*/ 3823780 w 4974928"/>
              <a:gd name="connsiteY2-138" fmla="*/ 75212 h 3519374"/>
              <a:gd name="connsiteX3-139" fmla="*/ 4941214 w 4974928"/>
              <a:gd name="connsiteY3-140" fmla="*/ 1657097 h 3519374"/>
              <a:gd name="connsiteX4-141" fmla="*/ 4941223 w 4974928"/>
              <a:gd name="connsiteY4-142" fmla="*/ 1862264 h 3519374"/>
              <a:gd name="connsiteX5-143" fmla="*/ 3823789 w 4974928"/>
              <a:gd name="connsiteY5-144" fmla="*/ 3444150 h 3519374"/>
              <a:gd name="connsiteX6-145" fmla="*/ 3678567 w 4974928"/>
              <a:gd name="connsiteY6-146" fmla="*/ 3519374 h 3519374"/>
              <a:gd name="connsiteX7-147" fmla="*/ 177825 w 4974928"/>
              <a:gd name="connsiteY7-148" fmla="*/ 3519374 h 3519374"/>
              <a:gd name="connsiteX8-149" fmla="*/ 0 w 4974928"/>
              <a:gd name="connsiteY8-150" fmla="*/ 3341570 h 3519374"/>
              <a:gd name="connsiteX9-151" fmla="*/ 0 w 4974928"/>
              <a:gd name="connsiteY9-152" fmla="*/ 177754 h 3519374"/>
              <a:gd name="connsiteX10-153" fmla="*/ 177804 w 4974928"/>
              <a:gd name="connsiteY10-154" fmla="*/ 0 h 3519374"/>
              <a:gd name="connsiteX0-155" fmla="*/ 177804 w 4974928"/>
              <a:gd name="connsiteY0-156" fmla="*/ 0 h 3519374"/>
              <a:gd name="connsiteX1-157" fmla="*/ 3678546 w 4974928"/>
              <a:gd name="connsiteY1-158" fmla="*/ 0 h 3519374"/>
              <a:gd name="connsiteX2-159" fmla="*/ 3823780 w 4974928"/>
              <a:gd name="connsiteY2-160" fmla="*/ 75212 h 3519374"/>
              <a:gd name="connsiteX3-161" fmla="*/ 4941214 w 4974928"/>
              <a:gd name="connsiteY3-162" fmla="*/ 1657097 h 3519374"/>
              <a:gd name="connsiteX4-163" fmla="*/ 4941223 w 4974928"/>
              <a:gd name="connsiteY4-164" fmla="*/ 1862264 h 3519374"/>
              <a:gd name="connsiteX5-165" fmla="*/ 3823789 w 4974928"/>
              <a:gd name="connsiteY5-166" fmla="*/ 3444150 h 3519374"/>
              <a:gd name="connsiteX6-167" fmla="*/ 3678567 w 4974928"/>
              <a:gd name="connsiteY6-168" fmla="*/ 3519374 h 3519374"/>
              <a:gd name="connsiteX7-169" fmla="*/ 177825 w 4974928"/>
              <a:gd name="connsiteY7-170" fmla="*/ 3519374 h 3519374"/>
              <a:gd name="connsiteX8-171" fmla="*/ 0 w 4974928"/>
              <a:gd name="connsiteY8-172" fmla="*/ 3341570 h 3519374"/>
              <a:gd name="connsiteX9-173" fmla="*/ 0 w 4974928"/>
              <a:gd name="connsiteY9-174" fmla="*/ 177754 h 3519374"/>
              <a:gd name="connsiteX10-175" fmla="*/ 177804 w 4974928"/>
              <a:gd name="connsiteY10-176" fmla="*/ 0 h 3519374"/>
              <a:gd name="connsiteX0-177" fmla="*/ 177804 w 4974928"/>
              <a:gd name="connsiteY0-178" fmla="*/ 0 h 3519374"/>
              <a:gd name="connsiteX1-179" fmla="*/ 3678546 w 4974928"/>
              <a:gd name="connsiteY1-180" fmla="*/ 0 h 3519374"/>
              <a:gd name="connsiteX2-181" fmla="*/ 3823780 w 4974928"/>
              <a:gd name="connsiteY2-182" fmla="*/ 75212 h 3519374"/>
              <a:gd name="connsiteX3-183" fmla="*/ 4941214 w 4974928"/>
              <a:gd name="connsiteY3-184" fmla="*/ 1657097 h 3519374"/>
              <a:gd name="connsiteX4-185" fmla="*/ 4941223 w 4974928"/>
              <a:gd name="connsiteY4-186" fmla="*/ 1862264 h 3519374"/>
              <a:gd name="connsiteX5-187" fmla="*/ 3823789 w 4974928"/>
              <a:gd name="connsiteY5-188" fmla="*/ 3444150 h 3519374"/>
              <a:gd name="connsiteX6-189" fmla="*/ 3678567 w 4974928"/>
              <a:gd name="connsiteY6-190" fmla="*/ 3519374 h 3519374"/>
              <a:gd name="connsiteX7-191" fmla="*/ 177825 w 4974928"/>
              <a:gd name="connsiteY7-192" fmla="*/ 3519374 h 3519374"/>
              <a:gd name="connsiteX8-193" fmla="*/ 0 w 4974928"/>
              <a:gd name="connsiteY8-194" fmla="*/ 3341570 h 3519374"/>
              <a:gd name="connsiteX9-195" fmla="*/ 0 w 4974928"/>
              <a:gd name="connsiteY9-196" fmla="*/ 177754 h 3519374"/>
              <a:gd name="connsiteX10-197" fmla="*/ 177804 w 4974928"/>
              <a:gd name="connsiteY10-198" fmla="*/ 0 h 3519374"/>
              <a:gd name="connsiteX0-199" fmla="*/ 177804 w 4974928"/>
              <a:gd name="connsiteY0-200" fmla="*/ 0 h 3519374"/>
              <a:gd name="connsiteX1-201" fmla="*/ 3678546 w 4974928"/>
              <a:gd name="connsiteY1-202" fmla="*/ 0 h 3519374"/>
              <a:gd name="connsiteX2-203" fmla="*/ 3823780 w 4974928"/>
              <a:gd name="connsiteY2-204" fmla="*/ 75212 h 3519374"/>
              <a:gd name="connsiteX3-205" fmla="*/ 4941214 w 4974928"/>
              <a:gd name="connsiteY3-206" fmla="*/ 1657097 h 3519374"/>
              <a:gd name="connsiteX4-207" fmla="*/ 4941223 w 4974928"/>
              <a:gd name="connsiteY4-208" fmla="*/ 1862264 h 3519374"/>
              <a:gd name="connsiteX5-209" fmla="*/ 3823789 w 4974928"/>
              <a:gd name="connsiteY5-210" fmla="*/ 3444150 h 3519374"/>
              <a:gd name="connsiteX6-211" fmla="*/ 3678567 w 4974928"/>
              <a:gd name="connsiteY6-212" fmla="*/ 3519374 h 3519374"/>
              <a:gd name="connsiteX7-213" fmla="*/ 177825 w 4974928"/>
              <a:gd name="connsiteY7-214" fmla="*/ 3519374 h 3519374"/>
              <a:gd name="connsiteX8-215" fmla="*/ 0 w 4974928"/>
              <a:gd name="connsiteY8-216" fmla="*/ 3341570 h 3519374"/>
              <a:gd name="connsiteX9-217" fmla="*/ 0 w 4974928"/>
              <a:gd name="connsiteY9-218" fmla="*/ 177754 h 3519374"/>
              <a:gd name="connsiteX10-219" fmla="*/ 177804 w 4974928"/>
              <a:gd name="connsiteY10-220" fmla="*/ 0 h 3519374"/>
              <a:gd name="connsiteX0-221" fmla="*/ 177804 w 4974928"/>
              <a:gd name="connsiteY0-222" fmla="*/ 0 h 3519374"/>
              <a:gd name="connsiteX1-223" fmla="*/ 3678546 w 4974928"/>
              <a:gd name="connsiteY1-224" fmla="*/ 0 h 3519374"/>
              <a:gd name="connsiteX2-225" fmla="*/ 3823780 w 4974928"/>
              <a:gd name="connsiteY2-226" fmla="*/ 75212 h 3519374"/>
              <a:gd name="connsiteX3-227" fmla="*/ 4941214 w 4974928"/>
              <a:gd name="connsiteY3-228" fmla="*/ 1657097 h 3519374"/>
              <a:gd name="connsiteX4-229" fmla="*/ 4941223 w 4974928"/>
              <a:gd name="connsiteY4-230" fmla="*/ 1862264 h 3519374"/>
              <a:gd name="connsiteX5-231" fmla="*/ 3823789 w 4974928"/>
              <a:gd name="connsiteY5-232" fmla="*/ 3444150 h 3519374"/>
              <a:gd name="connsiteX6-233" fmla="*/ 3678567 w 4974928"/>
              <a:gd name="connsiteY6-234" fmla="*/ 3519374 h 3519374"/>
              <a:gd name="connsiteX7-235" fmla="*/ 177825 w 4974928"/>
              <a:gd name="connsiteY7-236" fmla="*/ 3519374 h 3519374"/>
              <a:gd name="connsiteX8-237" fmla="*/ 0 w 4974928"/>
              <a:gd name="connsiteY8-238" fmla="*/ 3341570 h 3519374"/>
              <a:gd name="connsiteX9-239" fmla="*/ 0 w 4974928"/>
              <a:gd name="connsiteY9-240" fmla="*/ 177754 h 3519374"/>
              <a:gd name="connsiteX10-241" fmla="*/ 177804 w 4974928"/>
              <a:gd name="connsiteY10-242" fmla="*/ 0 h 3519374"/>
              <a:gd name="connsiteX0-243" fmla="*/ 177804 w 4974928"/>
              <a:gd name="connsiteY0-244" fmla="*/ 0 h 3519374"/>
              <a:gd name="connsiteX1-245" fmla="*/ 3678546 w 4974928"/>
              <a:gd name="connsiteY1-246" fmla="*/ 0 h 3519374"/>
              <a:gd name="connsiteX2-247" fmla="*/ 3823780 w 4974928"/>
              <a:gd name="connsiteY2-248" fmla="*/ 75212 h 3519374"/>
              <a:gd name="connsiteX3-249" fmla="*/ 4941214 w 4974928"/>
              <a:gd name="connsiteY3-250" fmla="*/ 1657097 h 3519374"/>
              <a:gd name="connsiteX4-251" fmla="*/ 4941223 w 4974928"/>
              <a:gd name="connsiteY4-252" fmla="*/ 1862264 h 3519374"/>
              <a:gd name="connsiteX5-253" fmla="*/ 3823789 w 4974928"/>
              <a:gd name="connsiteY5-254" fmla="*/ 3444150 h 3519374"/>
              <a:gd name="connsiteX6-255" fmla="*/ 3678567 w 4974928"/>
              <a:gd name="connsiteY6-256" fmla="*/ 3519374 h 3519374"/>
              <a:gd name="connsiteX7-257" fmla="*/ 177825 w 4974928"/>
              <a:gd name="connsiteY7-258" fmla="*/ 3519374 h 3519374"/>
              <a:gd name="connsiteX8-259" fmla="*/ 0 w 4974928"/>
              <a:gd name="connsiteY8-260" fmla="*/ 3341570 h 3519374"/>
              <a:gd name="connsiteX9-261" fmla="*/ 0 w 4974928"/>
              <a:gd name="connsiteY9-262" fmla="*/ 177754 h 3519374"/>
              <a:gd name="connsiteX10-263" fmla="*/ 177804 w 4974928"/>
              <a:gd name="connsiteY10-264" fmla="*/ 0 h 3519374"/>
              <a:gd name="connsiteX0-265" fmla="*/ 177804 w 4974928"/>
              <a:gd name="connsiteY0-266" fmla="*/ 0 h 3519374"/>
              <a:gd name="connsiteX1-267" fmla="*/ 3678546 w 4974928"/>
              <a:gd name="connsiteY1-268" fmla="*/ 0 h 3519374"/>
              <a:gd name="connsiteX2-269" fmla="*/ 3823780 w 4974928"/>
              <a:gd name="connsiteY2-270" fmla="*/ 75212 h 3519374"/>
              <a:gd name="connsiteX3-271" fmla="*/ 4941214 w 4974928"/>
              <a:gd name="connsiteY3-272" fmla="*/ 1657097 h 3519374"/>
              <a:gd name="connsiteX4-273" fmla="*/ 4941223 w 4974928"/>
              <a:gd name="connsiteY4-274" fmla="*/ 1862264 h 3519374"/>
              <a:gd name="connsiteX5-275" fmla="*/ 3823789 w 4974928"/>
              <a:gd name="connsiteY5-276" fmla="*/ 3444150 h 3519374"/>
              <a:gd name="connsiteX6-277" fmla="*/ 3678567 w 4974928"/>
              <a:gd name="connsiteY6-278" fmla="*/ 3519374 h 3519374"/>
              <a:gd name="connsiteX7-279" fmla="*/ 177825 w 4974928"/>
              <a:gd name="connsiteY7-280" fmla="*/ 3519374 h 3519374"/>
              <a:gd name="connsiteX8-281" fmla="*/ 0 w 4974928"/>
              <a:gd name="connsiteY8-282" fmla="*/ 3341570 h 3519374"/>
              <a:gd name="connsiteX9-283" fmla="*/ 0 w 4974928"/>
              <a:gd name="connsiteY9-284" fmla="*/ 177754 h 3519374"/>
              <a:gd name="connsiteX10-285" fmla="*/ 177804 w 4974928"/>
              <a:gd name="connsiteY10-286" fmla="*/ 0 h 3519374"/>
              <a:gd name="connsiteX0-287" fmla="*/ 177804 w 4974928"/>
              <a:gd name="connsiteY0-288" fmla="*/ 0 h 3519374"/>
              <a:gd name="connsiteX1-289" fmla="*/ 3678546 w 4974928"/>
              <a:gd name="connsiteY1-290" fmla="*/ 0 h 3519374"/>
              <a:gd name="connsiteX2-291" fmla="*/ 3823780 w 4974928"/>
              <a:gd name="connsiteY2-292" fmla="*/ 75212 h 3519374"/>
              <a:gd name="connsiteX3-293" fmla="*/ 4941214 w 4974928"/>
              <a:gd name="connsiteY3-294" fmla="*/ 1657097 h 3519374"/>
              <a:gd name="connsiteX4-295" fmla="*/ 4941223 w 4974928"/>
              <a:gd name="connsiteY4-296" fmla="*/ 1862264 h 3519374"/>
              <a:gd name="connsiteX5-297" fmla="*/ 3823789 w 4974928"/>
              <a:gd name="connsiteY5-298" fmla="*/ 3444150 h 3519374"/>
              <a:gd name="connsiteX6-299" fmla="*/ 3678567 w 4974928"/>
              <a:gd name="connsiteY6-300" fmla="*/ 3519374 h 3519374"/>
              <a:gd name="connsiteX7-301" fmla="*/ 177825 w 4974928"/>
              <a:gd name="connsiteY7-302" fmla="*/ 3519374 h 3519374"/>
              <a:gd name="connsiteX8-303" fmla="*/ 0 w 4974928"/>
              <a:gd name="connsiteY8-304" fmla="*/ 3341570 h 3519374"/>
              <a:gd name="connsiteX9-305" fmla="*/ 0 w 4974928"/>
              <a:gd name="connsiteY9-306" fmla="*/ 177754 h 3519374"/>
              <a:gd name="connsiteX10-307" fmla="*/ 177804 w 4974928"/>
              <a:gd name="connsiteY10-308" fmla="*/ 0 h 3519374"/>
              <a:gd name="connsiteX0-309" fmla="*/ 177804 w 4974928"/>
              <a:gd name="connsiteY0-310" fmla="*/ 0 h 3519374"/>
              <a:gd name="connsiteX1-311" fmla="*/ 3678546 w 4974928"/>
              <a:gd name="connsiteY1-312" fmla="*/ 0 h 3519374"/>
              <a:gd name="connsiteX2-313" fmla="*/ 3823780 w 4974928"/>
              <a:gd name="connsiteY2-314" fmla="*/ 75212 h 3519374"/>
              <a:gd name="connsiteX3-315" fmla="*/ 4941214 w 4974928"/>
              <a:gd name="connsiteY3-316" fmla="*/ 1657097 h 3519374"/>
              <a:gd name="connsiteX4-317" fmla="*/ 4941223 w 4974928"/>
              <a:gd name="connsiteY4-318" fmla="*/ 1862264 h 3519374"/>
              <a:gd name="connsiteX5-319" fmla="*/ 3823789 w 4974928"/>
              <a:gd name="connsiteY5-320" fmla="*/ 3444150 h 3519374"/>
              <a:gd name="connsiteX6-321" fmla="*/ 3678567 w 4974928"/>
              <a:gd name="connsiteY6-322" fmla="*/ 3519374 h 3519374"/>
              <a:gd name="connsiteX7-323" fmla="*/ 177825 w 4974928"/>
              <a:gd name="connsiteY7-324" fmla="*/ 3519374 h 3519374"/>
              <a:gd name="connsiteX8-325" fmla="*/ 0 w 4974928"/>
              <a:gd name="connsiteY8-326" fmla="*/ 3341570 h 3519374"/>
              <a:gd name="connsiteX9-327" fmla="*/ 0 w 4974928"/>
              <a:gd name="connsiteY9-328" fmla="*/ 177754 h 3519374"/>
              <a:gd name="connsiteX10-329" fmla="*/ 177804 w 4974928"/>
              <a:gd name="connsiteY10-330" fmla="*/ 0 h 3519374"/>
              <a:gd name="connsiteX0-331" fmla="*/ 177804 w 4974928"/>
              <a:gd name="connsiteY0-332" fmla="*/ 0 h 3519374"/>
              <a:gd name="connsiteX1-333" fmla="*/ 3678546 w 4974928"/>
              <a:gd name="connsiteY1-334" fmla="*/ 0 h 3519374"/>
              <a:gd name="connsiteX2-335" fmla="*/ 3823780 w 4974928"/>
              <a:gd name="connsiteY2-336" fmla="*/ 75212 h 3519374"/>
              <a:gd name="connsiteX3-337" fmla="*/ 4941214 w 4974928"/>
              <a:gd name="connsiteY3-338" fmla="*/ 1657097 h 3519374"/>
              <a:gd name="connsiteX4-339" fmla="*/ 4941223 w 4974928"/>
              <a:gd name="connsiteY4-340" fmla="*/ 1862264 h 3519374"/>
              <a:gd name="connsiteX5-341" fmla="*/ 3823789 w 4974928"/>
              <a:gd name="connsiteY5-342" fmla="*/ 3444150 h 3519374"/>
              <a:gd name="connsiteX6-343" fmla="*/ 3678567 w 4974928"/>
              <a:gd name="connsiteY6-344" fmla="*/ 3519374 h 3519374"/>
              <a:gd name="connsiteX7-345" fmla="*/ 177825 w 4974928"/>
              <a:gd name="connsiteY7-346" fmla="*/ 3519374 h 3519374"/>
              <a:gd name="connsiteX8-347" fmla="*/ 0 w 4974928"/>
              <a:gd name="connsiteY8-348" fmla="*/ 3341570 h 3519374"/>
              <a:gd name="connsiteX9-349" fmla="*/ 0 w 4974928"/>
              <a:gd name="connsiteY9-350" fmla="*/ 177754 h 3519374"/>
              <a:gd name="connsiteX10-351" fmla="*/ 177804 w 4974928"/>
              <a:gd name="connsiteY10-352" fmla="*/ 0 h 3519374"/>
              <a:gd name="connsiteX0-353" fmla="*/ 177804 w 4974928"/>
              <a:gd name="connsiteY0-354" fmla="*/ 0 h 3519374"/>
              <a:gd name="connsiteX1-355" fmla="*/ 3678546 w 4974928"/>
              <a:gd name="connsiteY1-356" fmla="*/ 0 h 3519374"/>
              <a:gd name="connsiteX2-357" fmla="*/ 3823780 w 4974928"/>
              <a:gd name="connsiteY2-358" fmla="*/ 75212 h 3519374"/>
              <a:gd name="connsiteX3-359" fmla="*/ 4941214 w 4974928"/>
              <a:gd name="connsiteY3-360" fmla="*/ 1657097 h 3519374"/>
              <a:gd name="connsiteX4-361" fmla="*/ 4941223 w 4974928"/>
              <a:gd name="connsiteY4-362" fmla="*/ 1862264 h 3519374"/>
              <a:gd name="connsiteX5-363" fmla="*/ 3823789 w 4974928"/>
              <a:gd name="connsiteY5-364" fmla="*/ 3444150 h 3519374"/>
              <a:gd name="connsiteX6-365" fmla="*/ 3678567 w 4974928"/>
              <a:gd name="connsiteY6-366" fmla="*/ 3519374 h 3519374"/>
              <a:gd name="connsiteX7-367" fmla="*/ 177825 w 4974928"/>
              <a:gd name="connsiteY7-368" fmla="*/ 3519374 h 3519374"/>
              <a:gd name="connsiteX8-369" fmla="*/ 0 w 4974928"/>
              <a:gd name="connsiteY8-370" fmla="*/ 3341570 h 3519374"/>
              <a:gd name="connsiteX9-371" fmla="*/ 0 w 4974928"/>
              <a:gd name="connsiteY9-372" fmla="*/ 177754 h 3519374"/>
              <a:gd name="connsiteX10-373" fmla="*/ 177804 w 4974928"/>
              <a:gd name="connsiteY10-374" fmla="*/ 0 h 3519374"/>
              <a:gd name="connsiteX0-375" fmla="*/ 177804 w 4974928"/>
              <a:gd name="connsiteY0-376" fmla="*/ 0 h 3519374"/>
              <a:gd name="connsiteX1-377" fmla="*/ 3678546 w 4974928"/>
              <a:gd name="connsiteY1-378" fmla="*/ 0 h 3519374"/>
              <a:gd name="connsiteX2-379" fmla="*/ 3823780 w 4974928"/>
              <a:gd name="connsiteY2-380" fmla="*/ 75212 h 3519374"/>
              <a:gd name="connsiteX3-381" fmla="*/ 4941214 w 4974928"/>
              <a:gd name="connsiteY3-382" fmla="*/ 1657097 h 3519374"/>
              <a:gd name="connsiteX4-383" fmla="*/ 4941223 w 4974928"/>
              <a:gd name="connsiteY4-384" fmla="*/ 1862264 h 3519374"/>
              <a:gd name="connsiteX5-385" fmla="*/ 3823789 w 4974928"/>
              <a:gd name="connsiteY5-386" fmla="*/ 3444150 h 3519374"/>
              <a:gd name="connsiteX6-387" fmla="*/ 3678567 w 4974928"/>
              <a:gd name="connsiteY6-388" fmla="*/ 3519374 h 3519374"/>
              <a:gd name="connsiteX7-389" fmla="*/ 177825 w 4974928"/>
              <a:gd name="connsiteY7-390" fmla="*/ 3519374 h 3519374"/>
              <a:gd name="connsiteX8-391" fmla="*/ 0 w 4974928"/>
              <a:gd name="connsiteY8-392" fmla="*/ 3341570 h 3519374"/>
              <a:gd name="connsiteX9-393" fmla="*/ 0 w 4974928"/>
              <a:gd name="connsiteY9-394" fmla="*/ 177754 h 3519374"/>
              <a:gd name="connsiteX10-395" fmla="*/ 177804 w 4974928"/>
              <a:gd name="connsiteY10-396" fmla="*/ 0 h 351937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974928" h="3519374">
                <a:moveTo>
                  <a:pt x="177804" y="0"/>
                </a:moveTo>
                <a:cubicBezTo>
                  <a:pt x="281958" y="0"/>
                  <a:pt x="3619635" y="0"/>
                  <a:pt x="3678546" y="0"/>
                </a:cubicBezTo>
                <a:cubicBezTo>
                  <a:pt x="3737459" y="0"/>
                  <a:pt x="3789791" y="27094"/>
                  <a:pt x="3823780" y="75212"/>
                </a:cubicBezTo>
                <a:cubicBezTo>
                  <a:pt x="3857771" y="123329"/>
                  <a:pt x="4896269" y="1593470"/>
                  <a:pt x="4941214" y="1657097"/>
                </a:cubicBezTo>
                <a:cubicBezTo>
                  <a:pt x="4986161" y="1720725"/>
                  <a:pt x="4986170" y="1798637"/>
                  <a:pt x="4941223" y="1862264"/>
                </a:cubicBezTo>
                <a:cubicBezTo>
                  <a:pt x="4896278" y="1925892"/>
                  <a:pt x="3857780" y="3396033"/>
                  <a:pt x="3823789" y="3444150"/>
                </a:cubicBezTo>
                <a:cubicBezTo>
                  <a:pt x="3789800" y="3492267"/>
                  <a:pt x="3737480" y="3519374"/>
                  <a:pt x="3678567" y="3519374"/>
                </a:cubicBezTo>
                <a:cubicBezTo>
                  <a:pt x="3619656" y="3519374"/>
                  <a:pt x="281981" y="3519374"/>
                  <a:pt x="177825" y="3519374"/>
                </a:cubicBezTo>
                <a:cubicBezTo>
                  <a:pt x="73671" y="3519374"/>
                  <a:pt x="1" y="3445725"/>
                  <a:pt x="0" y="3341570"/>
                </a:cubicBezTo>
                <a:cubicBezTo>
                  <a:pt x="1" y="3237416"/>
                  <a:pt x="1" y="281908"/>
                  <a:pt x="0" y="177754"/>
                </a:cubicBezTo>
                <a:cubicBezTo>
                  <a:pt x="1" y="73599"/>
                  <a:pt x="73649" y="0"/>
                  <a:pt x="177804" y="0"/>
                </a:cubicBezTo>
                <a:close/>
              </a:path>
            </a:pathLst>
          </a:custGeom>
          <a:gradFill>
            <a:gsLst>
              <a:gs pos="30000">
                <a:schemeClr val="accent1">
                  <a:lumMod val="60000"/>
                  <a:lumOff val="40000"/>
                  <a:alpha val="0"/>
                </a:schemeClr>
              </a:gs>
              <a:gs pos="100000">
                <a:schemeClr val="accent1">
                  <a:lumMod val="60000"/>
                  <a:lumOff val="40000"/>
                  <a:alpha val="30000"/>
                </a:schemeClr>
              </a:gs>
            </a:gsLst>
            <a:lin ang="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1368000" bIns="45720" numCol="1" spcCol="0" rtlCol="0" fromWordArt="0" anchor="ctr" anchorCtr="0" forceAA="0" compatLnSpc="1">
            <a:noAutofit/>
          </a:bodyPr>
          <a:lstStyle/>
          <a:p>
            <a:pPr algn="l">
              <a:lnSpc>
                <a:spcPct val="150000"/>
              </a:lnSpc>
              <a:spcBef>
                <a:spcPct val="0"/>
              </a:spcBef>
              <a:spcAft>
                <a:spcPct val="0"/>
              </a:spcAft>
            </a:pPr>
            <a:r>
              <a:rPr lang="zh-CN" altLang="en-US" sz="1400" dirty="0">
                <a:ln>
                  <a:noFill/>
                  <a:prstDash val="sysDot"/>
                </a:ln>
                <a:solidFill>
                  <a:schemeClr val="tx1">
                    <a:lumMod val="85000"/>
                    <a:lumOff val="15000"/>
                  </a:schemeClr>
                </a:solidFill>
                <a:latin typeface="+mn-ea"/>
                <a:cs typeface="+mn-ea"/>
                <a:sym typeface="+mn-ea"/>
              </a:rPr>
              <a:t>语音识别应用中的另一个重要挑战是特定领域专业术语的识别问题。专业词汇的识别准确率很大程度上依赖于语言模型训练语料的覆盖度。由于行业应用领域的广泛性，训练语料不可避免地存在稀疏性问题，而且专业词汇出现的概率通常明显低于通用域词汇，因此专业词汇有较大风险识别成发音相近的通用词汇。</a:t>
            </a:r>
          </a:p>
        </p:txBody>
      </p:sp>
      <p:sp>
        <p:nvSpPr>
          <p:cNvPr id="4" name="标题 3"/>
          <p:cNvSpPr>
            <a:spLocks noGrp="1"/>
          </p:cNvSpPr>
          <p:nvPr>
            <p:ph type="title"/>
            <p:custDataLst>
              <p:tags r:id="rId4"/>
            </p:custDataLst>
          </p:nvPr>
        </p:nvSpPr>
        <p:spPr>
          <a:xfrm>
            <a:off x="845185" y="669925"/>
            <a:ext cx="7234555" cy="631825"/>
          </a:xfrm>
        </p:spPr>
        <p:txBody>
          <a:bodyPr/>
          <a:lstStyle/>
          <a:p>
            <a:r>
              <a:rPr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7.4.3 语音识别应用过程中的四大挑战</a:t>
            </a:r>
          </a:p>
        </p:txBody>
      </p:sp>
      <p:sp>
        <p:nvSpPr>
          <p:cNvPr id="2" name="椭圆 1"/>
          <p:cNvSpPr/>
          <p:nvPr>
            <p:custDataLst>
              <p:tags r:id="rId5"/>
            </p:custDataLst>
          </p:nvPr>
        </p:nvSpPr>
        <p:spPr>
          <a:xfrm>
            <a:off x="4461604" y="2540766"/>
            <a:ext cx="3073010" cy="307301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spcBef>
                <a:spcPct val="0"/>
              </a:spcBef>
              <a:spcAft>
                <a:spcPct val="0"/>
              </a:spcAft>
            </a:pPr>
            <a:r>
              <a:rPr lang="zh-CN" altLang="en-US" sz="3200" b="1" spc="160" dirty="0">
                <a:solidFill>
                  <a:schemeClr val="bg2">
                    <a:lumMod val="25000"/>
                  </a:schemeClr>
                </a:solidFill>
                <a:latin typeface="思源黑体 CN" panose="020B0500000000000000" pitchFamily="34" charset="-122"/>
                <a:ea typeface="思源黑体 CN" panose="020B0500000000000000" pitchFamily="34" charset="-122"/>
                <a:sym typeface="思源黑体 CN" panose="020B0500000000000000" pitchFamily="34" charset="-122"/>
              </a:rPr>
              <a:t>k-最近邻分类</a:t>
            </a:r>
            <a:endParaRPr lang="zh-CN" altLang="en-US" sz="3200" b="1" dirty="0">
              <a:solidFill>
                <a:schemeClr val="bg2">
                  <a:lumMod val="25000"/>
                </a:schemeClr>
              </a:solidFill>
              <a:latin typeface="+mn-ea"/>
              <a:cs typeface="+mn-ea"/>
              <a:sym typeface="+mn-ea"/>
            </a:endParaRPr>
          </a:p>
        </p:txBody>
      </p:sp>
      <p:sp>
        <p:nvSpPr>
          <p:cNvPr id="5" name="文本框 4"/>
          <p:cNvSpPr txBox="1"/>
          <p:nvPr/>
        </p:nvSpPr>
        <p:spPr>
          <a:xfrm>
            <a:off x="382905" y="1691005"/>
            <a:ext cx="3983990" cy="460375"/>
          </a:xfrm>
          <a:prstGeom prst="rect">
            <a:avLst/>
          </a:prstGeom>
          <a:noFill/>
        </p:spPr>
        <p:txBody>
          <a:bodyPr wrap="square" rtlCol="0">
            <a:spAutoFit/>
          </a:bodyPr>
          <a:lstStyle/>
          <a:p>
            <a:r>
              <a:rPr lang="zh-CN" altLang="en-US" sz="2400">
                <a:latin typeface="黑体" panose="02010609060101010101" charset="-122"/>
                <a:ea typeface="黑体" panose="02010609060101010101" charset="-122"/>
              </a:rPr>
              <a:t>3. 专业术语识别问题</a:t>
            </a:r>
          </a:p>
        </p:txBody>
      </p:sp>
      <p:sp>
        <p:nvSpPr>
          <p:cNvPr id="6" name="文本框 5"/>
          <p:cNvSpPr txBox="1"/>
          <p:nvPr/>
        </p:nvSpPr>
        <p:spPr>
          <a:xfrm>
            <a:off x="7534910" y="1678305"/>
            <a:ext cx="4183380" cy="460375"/>
          </a:xfrm>
          <a:prstGeom prst="rect">
            <a:avLst/>
          </a:prstGeom>
          <a:noFill/>
        </p:spPr>
        <p:txBody>
          <a:bodyPr wrap="square" rtlCol="0">
            <a:spAutoFit/>
          </a:bodyPr>
          <a:lstStyle/>
          <a:p>
            <a:r>
              <a:rPr lang="zh-CN" altLang="en-US" sz="2400">
                <a:latin typeface="黑体" panose="02010609060101010101" charset="-122"/>
                <a:ea typeface="黑体" panose="02010609060101010101" charset="-122"/>
              </a:rPr>
              <a:t>4. 低资源小语种识别问题</a:t>
            </a:r>
          </a:p>
        </p:txBody>
      </p: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7.5 机器翻译</a:t>
            </a:r>
          </a:p>
        </p:txBody>
      </p:sp>
      <p:sp>
        <p:nvSpPr>
          <p:cNvPr id="44" name="Text2"/>
          <p:cNvSpPr txBox="1"/>
          <p:nvPr>
            <p:custDataLst>
              <p:tags r:id="rId3"/>
            </p:custDataLst>
          </p:nvPr>
        </p:nvSpPr>
        <p:spPr>
          <a:xfrm>
            <a:off x="454025" y="1328420"/>
            <a:ext cx="10874375" cy="5019675"/>
          </a:xfrm>
          <a:prstGeom prst="rect">
            <a:avLst/>
          </a:prstGeom>
          <a:noFill/>
          <a:ln w="3175">
            <a:noFill/>
            <a:prstDash val="dash"/>
          </a:ln>
        </p:spPr>
        <p:txBody>
          <a:bodyPr wrap="square" lIns="63483" tIns="25393" rIns="63483" bIns="25393" anchor="t" anchorCtr="0"/>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000" spc="120" dirty="0">
                <a:ln w="3175">
                  <a:noFill/>
                  <a:prstDash val="dash"/>
                </a:ln>
                <a:solidFill>
                  <a:schemeClr val="tx1"/>
                </a:solidFill>
                <a:latin typeface="+mn-ea"/>
                <a:cs typeface="微软雅黑" panose="020B0503020204020204" charset="-122"/>
                <a:sym typeface="思源黑体 CN" panose="020B0500000000000000" pitchFamily="34" charset="-122"/>
              </a:rPr>
              <a:t>机器翻译就是让机器模拟人的翻译过程，利用计算机自动地将一种自然语言翻译成另一种自然语言。经过50多年的发展，机器翻译领域出现了很多研究方法，包括直接翻译方法、句法转换方法、中间语言方法、基于规则的方法、基于语料库的方法、基于实例的方法（含模板与翻译记忆方法）、基于统计的方法、基于深度学习的方法等。其中基于深度学习的机器翻译方法在近几年取得了巨大进步，超越了以往的任何方法。</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2"/>
          <p:cNvSpPr/>
          <p:nvPr>
            <p:custDataLst>
              <p:tags r:id="rId2"/>
            </p:custDataLst>
          </p:nvPr>
        </p:nvSpPr>
        <p:spPr>
          <a:xfrm>
            <a:off x="2324735" y="1871080"/>
            <a:ext cx="5848350" cy="4676454"/>
          </a:xfrm>
          <a:prstGeom prst="roundRect">
            <a:avLst>
              <a:gd name="adj" fmla="val 0"/>
            </a:avLst>
          </a:prstGeom>
          <a:solidFill>
            <a:schemeClr val="tx1">
              <a:lumMod val="40000"/>
              <a:lumOff val="60000"/>
              <a:alpha val="15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rtlCol="0" anchor="ctr"/>
          <a:lstStyle/>
          <a:p>
            <a:endParaRPr lang="zh-CN" altLang="en-US" sz="1440">
              <a:solidFill>
                <a:schemeClr val="bg1"/>
              </a:solidFill>
              <a:latin typeface="+mj-ea"/>
              <a:ea typeface="+mj-ea"/>
            </a:endParaRPr>
          </a:p>
        </p:txBody>
      </p:sp>
      <p:sp>
        <p:nvSpPr>
          <p:cNvPr id="5" name="矩形 4"/>
          <p:cNvSpPr/>
          <p:nvPr>
            <p:custDataLst>
              <p:tags r:id="rId3"/>
            </p:custDataLst>
          </p:nvPr>
        </p:nvSpPr>
        <p:spPr>
          <a:xfrm>
            <a:off x="2674115" y="3284760"/>
            <a:ext cx="5150445" cy="2511169"/>
          </a:xfrm>
          <a:prstGeom prst="rect">
            <a:avLst/>
          </a:prstGeom>
          <a:noFill/>
        </p:spPr>
        <p:txBody>
          <a:bodyPr wrap="square" lIns="0" tIns="0" rIns="0" bIns="0" rtlCol="0" anchor="t" anchorCtr="0">
            <a:noAutofit/>
          </a:bodyPr>
          <a:lstStyle/>
          <a:p>
            <a:pPr algn="just">
              <a:lnSpc>
                <a:spcPct val="150000"/>
              </a:lnSpc>
              <a:spcBef>
                <a:spcPct val="0"/>
              </a:spcBef>
              <a:spcAft>
                <a:spcPct val="0"/>
              </a:spcAft>
            </a:pPr>
            <a:r>
              <a:rPr lang="zh-CN" altLang="en-US" dirty="0">
                <a:solidFill>
                  <a:schemeClr val="tx1">
                    <a:lumMod val="85000"/>
                    <a:lumOff val="15000"/>
                  </a:schemeClr>
                </a:solidFill>
                <a:latin typeface="+mn-ea"/>
                <a:cs typeface="+mn-ea"/>
              </a:rPr>
              <a:t>机器翻译的过程一般包括4个阶段：原文输入、原文分析（查词典和语法分析）、译文综合（调整词序与修辞以及从译文词典中取词）和译文输出。下面以英汉机器翻译为例，简要说明机器翻译的整个过程。</a:t>
            </a:r>
          </a:p>
        </p:txBody>
      </p:sp>
      <p:sp>
        <p:nvSpPr>
          <p:cNvPr id="60" name="圆角矩形 59"/>
          <p:cNvSpPr/>
          <p:nvPr>
            <p:custDataLst>
              <p:tags r:id="rId4"/>
            </p:custDataLst>
          </p:nvPr>
        </p:nvSpPr>
        <p:spPr>
          <a:xfrm>
            <a:off x="2628259" y="1258356"/>
            <a:ext cx="909844" cy="891647"/>
          </a:xfrm>
          <a:prstGeom prst="roundRect">
            <a:avLst>
              <a:gd name="adj" fmla="val 0"/>
            </a:avLst>
          </a:prstGeom>
          <a:solidFill>
            <a:schemeClr val="accent1"/>
          </a:solidFill>
          <a:ln>
            <a:noFill/>
          </a:ln>
          <a:effectLst/>
        </p:spPr>
        <p:style>
          <a:lnRef idx="2">
            <a:schemeClr val="accent1">
              <a:lumMod val="75000"/>
            </a:schemeClr>
          </a:lnRef>
          <a:fillRef idx="1">
            <a:schemeClr val="accent1"/>
          </a:fillRef>
          <a:effectRef idx="0">
            <a:srgbClr val="FFFFFF"/>
          </a:effectRef>
          <a:fontRef idx="minor">
            <a:schemeClr val="lt1"/>
          </a:fontRef>
        </p:style>
        <p:txBody>
          <a:bodyPr wrap="none" lIns="0" tIns="0" rIns="0" bIns="0" rtlCol="0" anchor="ctr">
            <a:noAutofit/>
          </a:bodyPr>
          <a:lstStyle/>
          <a:p>
            <a:pPr algn="ctr">
              <a:spcBef>
                <a:spcPct val="0"/>
              </a:spcBef>
              <a:spcAft>
                <a:spcPct val="0"/>
              </a:spcAft>
            </a:pPr>
            <a:r>
              <a:rPr lang="en-US" altLang="zh-CN" sz="2400" b="1" dirty="0">
                <a:latin typeface="+mn-ea"/>
                <a:cs typeface="+mn-ea"/>
                <a:sym typeface="+mn-ea"/>
              </a:rPr>
              <a:t>01</a:t>
            </a:r>
          </a:p>
        </p:txBody>
      </p:sp>
      <p:cxnSp>
        <p:nvCxnSpPr>
          <p:cNvPr id="80" name="直接连接符 79"/>
          <p:cNvCxnSpPr/>
          <p:nvPr>
            <p:custDataLst>
              <p:tags r:id="rId5"/>
            </p:custDataLst>
          </p:nvPr>
        </p:nvCxnSpPr>
        <p:spPr>
          <a:xfrm flipV="1">
            <a:off x="2576580" y="3057663"/>
            <a:ext cx="5344787" cy="0"/>
          </a:xfrm>
          <a:prstGeom prst="line">
            <a:avLst/>
          </a:prstGeom>
          <a:ln w="22225">
            <a:solidFill>
              <a:schemeClr val="accent1">
                <a:alpha val="50000"/>
              </a:schemeClr>
            </a:solidFill>
          </a:ln>
        </p:spPr>
        <p:style>
          <a:lnRef idx="2">
            <a:schemeClr val="accent1"/>
          </a:lnRef>
          <a:fillRef idx="0">
            <a:srgbClr val="FFFFFF"/>
          </a:fillRef>
          <a:effectRef idx="0">
            <a:srgbClr val="FFFFFF"/>
          </a:effectRef>
          <a:fontRef idx="minor">
            <a:schemeClr val="tx1"/>
          </a:fontRef>
        </p:style>
      </p:cxnSp>
      <p:sp>
        <p:nvSpPr>
          <p:cNvPr id="6" name="矩形 5"/>
          <p:cNvSpPr/>
          <p:nvPr>
            <p:custDataLst>
              <p:tags r:id="rId6"/>
            </p:custDataLst>
          </p:nvPr>
        </p:nvSpPr>
        <p:spPr>
          <a:xfrm>
            <a:off x="2631898" y="2374916"/>
            <a:ext cx="5149716" cy="508057"/>
          </a:xfrm>
          <a:prstGeom prst="rect">
            <a:avLst/>
          </a:prstGeom>
          <a:noFill/>
        </p:spPr>
        <p:txBody>
          <a:bodyPr wrap="square" lIns="0" tIns="0" rIns="0" bIns="0" rtlCol="0" anchor="ctr" anchorCtr="0">
            <a:noAutofit/>
          </a:bodyPr>
          <a:lstStyle/>
          <a:p>
            <a:pPr>
              <a:spcBef>
                <a:spcPct val="0"/>
              </a:spcBef>
              <a:spcAft>
                <a:spcPct val="0"/>
              </a:spcAft>
            </a:pPr>
            <a:r>
              <a:rPr lang="zh-CN" altLang="zh-CN" sz="2200" b="1" kern="100" dirty="0">
                <a:effectLst/>
                <a:latin typeface="Calibri" panose="020F0502020204030204" charset="0"/>
                <a:ea typeface="宋体" panose="02010600030101010101" pitchFamily="2" charset="-122"/>
                <a:cs typeface="Times New Roman" panose="02020603050405020304" pitchFamily="18" charset="0"/>
                <a:sym typeface="+mn-ea"/>
              </a:rPr>
              <a:t>基本概念</a:t>
            </a:r>
            <a:endParaRPr lang="zh-CN" altLang="en-US" sz="2200" b="1" dirty="0">
              <a:solidFill>
                <a:schemeClr val="accent1"/>
              </a:solidFill>
              <a:latin typeface="+mn-ea"/>
              <a:cs typeface="+mn-ea"/>
            </a:endParaRPr>
          </a:p>
        </p:txBody>
      </p:sp>
      <p:sp>
        <p:nvSpPr>
          <p:cNvPr id="9" name="标题 8"/>
          <p:cNvSpPr>
            <a:spLocks noGrp="1"/>
          </p:cNvSpPr>
          <p:nvPr>
            <p:ph type="title"/>
            <p:custDataLst>
              <p:tags r:id="rId7"/>
            </p:custDataLst>
          </p:nvPr>
        </p:nvSpPr>
        <p:spPr>
          <a:xfrm>
            <a:off x="845185" y="286385"/>
            <a:ext cx="6306820" cy="892810"/>
          </a:xfrm>
        </p:spPr>
        <p:txBody>
          <a:bodyPr/>
          <a:lstStyle/>
          <a:p>
            <a:r>
              <a:rPr sz="32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7.5.1 机器翻译原理与过程</a:t>
            </a:r>
          </a:p>
        </p:txBody>
      </p:sp>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2"/>
          <p:cNvSpPr/>
          <p:nvPr>
            <p:custDataLst>
              <p:tags r:id="rId2"/>
            </p:custDataLst>
          </p:nvPr>
        </p:nvSpPr>
        <p:spPr>
          <a:xfrm>
            <a:off x="696595" y="2234565"/>
            <a:ext cx="5339715" cy="4269740"/>
          </a:xfrm>
          <a:prstGeom prst="roundRect">
            <a:avLst>
              <a:gd name="adj" fmla="val 0"/>
            </a:avLst>
          </a:prstGeom>
          <a:solidFill>
            <a:schemeClr val="tx1">
              <a:lumMod val="40000"/>
              <a:lumOff val="60000"/>
              <a:alpha val="15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rtlCol="0" anchor="ctr"/>
          <a:lstStyle/>
          <a:p>
            <a:endParaRPr lang="zh-CN" altLang="en-US" sz="1440">
              <a:solidFill>
                <a:schemeClr val="bg1"/>
              </a:solidFill>
              <a:latin typeface="+mj-ea"/>
              <a:ea typeface="+mj-ea"/>
            </a:endParaRPr>
          </a:p>
        </p:txBody>
      </p:sp>
      <p:sp>
        <p:nvSpPr>
          <p:cNvPr id="5" name="矩形 4"/>
          <p:cNvSpPr/>
          <p:nvPr>
            <p:custDataLst>
              <p:tags r:id="rId3"/>
            </p:custDataLst>
          </p:nvPr>
        </p:nvSpPr>
        <p:spPr>
          <a:xfrm>
            <a:off x="1015589" y="3525297"/>
            <a:ext cx="4702507" cy="2292771"/>
          </a:xfrm>
          <a:prstGeom prst="rect">
            <a:avLst/>
          </a:prstGeom>
          <a:noFill/>
        </p:spPr>
        <p:txBody>
          <a:bodyPr wrap="square" lIns="0" tIns="0" rIns="0" bIns="0" rtlCol="0" anchor="t" anchorCtr="0">
            <a:noAutofit/>
          </a:bodyPr>
          <a:lstStyle/>
          <a:p>
            <a:pPr algn="just">
              <a:lnSpc>
                <a:spcPct val="150000"/>
              </a:lnSpc>
              <a:spcBef>
                <a:spcPct val="0"/>
              </a:spcBef>
              <a:spcAft>
                <a:spcPct val="0"/>
              </a:spcAft>
            </a:pPr>
            <a:r>
              <a:rPr lang="zh-CN" altLang="en-US" dirty="0">
                <a:solidFill>
                  <a:schemeClr val="tx1">
                    <a:lumMod val="85000"/>
                    <a:lumOff val="15000"/>
                  </a:schemeClr>
                </a:solidFill>
                <a:latin typeface="+mn-ea"/>
                <a:cs typeface="+mn-ea"/>
              </a:rPr>
              <a:t>由于计算机只能接收二进制数字，所以字母和符号必须按照一定的编码法转换成二进制数字。</a:t>
            </a:r>
          </a:p>
        </p:txBody>
      </p:sp>
      <p:sp>
        <p:nvSpPr>
          <p:cNvPr id="60" name="圆角矩形 59"/>
          <p:cNvSpPr/>
          <p:nvPr>
            <p:custDataLst>
              <p:tags r:id="rId4"/>
            </p:custDataLst>
          </p:nvPr>
        </p:nvSpPr>
        <p:spPr>
          <a:xfrm>
            <a:off x="973721" y="1675130"/>
            <a:ext cx="830714" cy="814100"/>
          </a:xfrm>
          <a:prstGeom prst="roundRect">
            <a:avLst>
              <a:gd name="adj" fmla="val 0"/>
            </a:avLst>
          </a:prstGeom>
          <a:solidFill>
            <a:schemeClr val="accent1"/>
          </a:solidFill>
          <a:ln>
            <a:noFill/>
          </a:ln>
          <a:effectLst/>
        </p:spPr>
        <p:style>
          <a:lnRef idx="2">
            <a:schemeClr val="accent1">
              <a:lumMod val="75000"/>
            </a:schemeClr>
          </a:lnRef>
          <a:fillRef idx="1">
            <a:schemeClr val="accent1"/>
          </a:fillRef>
          <a:effectRef idx="0">
            <a:srgbClr val="FFFFFF"/>
          </a:effectRef>
          <a:fontRef idx="minor">
            <a:schemeClr val="lt1"/>
          </a:fontRef>
        </p:style>
        <p:txBody>
          <a:bodyPr wrap="none" lIns="0" tIns="0" rIns="0" bIns="0" rtlCol="0" anchor="ctr">
            <a:noAutofit/>
          </a:bodyPr>
          <a:lstStyle/>
          <a:p>
            <a:pPr algn="ctr">
              <a:spcBef>
                <a:spcPct val="0"/>
              </a:spcBef>
              <a:spcAft>
                <a:spcPct val="0"/>
              </a:spcAft>
            </a:pPr>
            <a:r>
              <a:rPr lang="en-US" altLang="zh-CN" sz="2400" b="1" dirty="0">
                <a:latin typeface="+mn-ea"/>
                <a:cs typeface="+mn-ea"/>
                <a:sym typeface="+mn-ea"/>
              </a:rPr>
              <a:t>01</a:t>
            </a:r>
          </a:p>
        </p:txBody>
      </p:sp>
      <p:cxnSp>
        <p:nvCxnSpPr>
          <p:cNvPr id="80" name="直接连接符 79"/>
          <p:cNvCxnSpPr/>
          <p:nvPr>
            <p:custDataLst>
              <p:tags r:id="rId5"/>
            </p:custDataLst>
          </p:nvPr>
        </p:nvCxnSpPr>
        <p:spPr>
          <a:xfrm flipV="1">
            <a:off x="926537" y="3317950"/>
            <a:ext cx="4879947" cy="0"/>
          </a:xfrm>
          <a:prstGeom prst="line">
            <a:avLst/>
          </a:prstGeom>
          <a:ln w="22225">
            <a:solidFill>
              <a:schemeClr val="accent1">
                <a:alpha val="50000"/>
              </a:schemeClr>
            </a:solidFill>
          </a:ln>
        </p:spPr>
        <p:style>
          <a:lnRef idx="2">
            <a:schemeClr val="accent1"/>
          </a:lnRef>
          <a:fillRef idx="0">
            <a:srgbClr val="FFFFFF"/>
          </a:fillRef>
          <a:effectRef idx="0">
            <a:srgbClr val="FFFFFF"/>
          </a:effectRef>
          <a:fontRef idx="minor">
            <a:schemeClr val="tx1"/>
          </a:fontRef>
        </p:style>
      </p:cxnSp>
      <p:sp>
        <p:nvSpPr>
          <p:cNvPr id="6" name="矩形 5"/>
          <p:cNvSpPr/>
          <p:nvPr>
            <p:custDataLst>
              <p:tags r:id="rId6"/>
            </p:custDataLst>
          </p:nvPr>
        </p:nvSpPr>
        <p:spPr>
          <a:xfrm>
            <a:off x="977044" y="2694582"/>
            <a:ext cx="4701842" cy="463871"/>
          </a:xfrm>
          <a:prstGeom prst="rect">
            <a:avLst/>
          </a:prstGeom>
          <a:noFill/>
        </p:spPr>
        <p:txBody>
          <a:bodyPr wrap="square" lIns="0" tIns="0" rIns="0" bIns="0" rtlCol="0" anchor="ctr" anchorCtr="0">
            <a:noAutofit/>
          </a:bodyPr>
          <a:lstStyle/>
          <a:p>
            <a:pPr>
              <a:spcBef>
                <a:spcPct val="0"/>
              </a:spcBef>
              <a:spcAft>
                <a:spcPct val="0"/>
              </a:spcAft>
            </a:pPr>
            <a:r>
              <a:rPr lang="zh-CN" altLang="zh-CN" sz="2200" b="1" kern="100" dirty="0">
                <a:effectLst/>
                <a:latin typeface="Calibri" panose="020F0502020204030204" charset="0"/>
                <a:ea typeface="宋体" panose="02010600030101010101" pitchFamily="2" charset="-122"/>
                <a:cs typeface="Times New Roman" panose="02020603050405020304" pitchFamily="18" charset="0"/>
                <a:sym typeface="+mn-ea"/>
              </a:rPr>
              <a:t>1. 原文输入</a:t>
            </a:r>
          </a:p>
        </p:txBody>
      </p:sp>
      <p:sp>
        <p:nvSpPr>
          <p:cNvPr id="33" name="矩形: 圆角 2"/>
          <p:cNvSpPr/>
          <p:nvPr>
            <p:custDataLst>
              <p:tags r:id="rId7"/>
            </p:custDataLst>
          </p:nvPr>
        </p:nvSpPr>
        <p:spPr>
          <a:xfrm>
            <a:off x="6659245" y="2234565"/>
            <a:ext cx="5339715" cy="4269105"/>
          </a:xfrm>
          <a:prstGeom prst="roundRect">
            <a:avLst>
              <a:gd name="adj" fmla="val 0"/>
            </a:avLst>
          </a:prstGeom>
          <a:solidFill>
            <a:schemeClr val="tx1">
              <a:lumMod val="40000"/>
              <a:lumOff val="60000"/>
              <a:alpha val="15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rtlCol="0" anchor="ctr"/>
          <a:lstStyle/>
          <a:p>
            <a:endParaRPr lang="zh-CN" altLang="en-US" sz="1440">
              <a:solidFill>
                <a:schemeClr val="bg1"/>
              </a:solidFill>
              <a:latin typeface="+mj-ea"/>
              <a:ea typeface="+mj-ea"/>
            </a:endParaRPr>
          </a:p>
        </p:txBody>
      </p:sp>
      <p:sp>
        <p:nvSpPr>
          <p:cNvPr id="7" name="矩形 6"/>
          <p:cNvSpPr/>
          <p:nvPr>
            <p:custDataLst>
              <p:tags r:id="rId8"/>
            </p:custDataLst>
          </p:nvPr>
        </p:nvSpPr>
        <p:spPr>
          <a:xfrm>
            <a:off x="6978123" y="3530613"/>
            <a:ext cx="4702507" cy="2282138"/>
          </a:xfrm>
          <a:prstGeom prst="rect">
            <a:avLst/>
          </a:prstGeom>
          <a:noFill/>
        </p:spPr>
        <p:txBody>
          <a:bodyPr wrap="square" lIns="0" tIns="0" rIns="0" bIns="0" rtlCol="0" anchor="t" anchorCtr="0">
            <a:noAutofit/>
          </a:bodyPr>
          <a:lstStyle/>
          <a:p>
            <a:pPr algn="just">
              <a:lnSpc>
                <a:spcPct val="150000"/>
              </a:lnSpc>
              <a:spcBef>
                <a:spcPct val="0"/>
              </a:spcBef>
              <a:spcAft>
                <a:spcPct val="0"/>
              </a:spcAft>
            </a:pPr>
            <a:r>
              <a:rPr lang="zh-CN" altLang="en-US">
                <a:solidFill>
                  <a:schemeClr val="tx1">
                    <a:lumMod val="85000"/>
                    <a:lumOff val="15000"/>
                  </a:schemeClr>
                </a:solidFill>
                <a:latin typeface="+mn-ea"/>
                <a:cs typeface="+mn-ea"/>
              </a:rPr>
              <a:t>原文分析包括两个阶段：查词典和语法分析。</a:t>
            </a:r>
          </a:p>
        </p:txBody>
      </p:sp>
      <p:sp>
        <p:nvSpPr>
          <p:cNvPr id="40" name="圆角矩形 39"/>
          <p:cNvSpPr/>
          <p:nvPr>
            <p:custDataLst>
              <p:tags r:id="rId9"/>
            </p:custDataLst>
          </p:nvPr>
        </p:nvSpPr>
        <p:spPr>
          <a:xfrm>
            <a:off x="6936255" y="1675130"/>
            <a:ext cx="830714" cy="814100"/>
          </a:xfrm>
          <a:prstGeom prst="roundRect">
            <a:avLst>
              <a:gd name="adj" fmla="val 0"/>
            </a:avLst>
          </a:prstGeom>
          <a:solidFill>
            <a:schemeClr val="accent1"/>
          </a:solidFill>
          <a:ln>
            <a:noFill/>
          </a:ln>
          <a:effectLst/>
        </p:spPr>
        <p:style>
          <a:lnRef idx="2">
            <a:schemeClr val="accent1">
              <a:lumMod val="75000"/>
            </a:schemeClr>
          </a:lnRef>
          <a:fillRef idx="1">
            <a:schemeClr val="accent1"/>
          </a:fillRef>
          <a:effectRef idx="0">
            <a:srgbClr val="FFFFFF"/>
          </a:effectRef>
          <a:fontRef idx="minor">
            <a:schemeClr val="lt1"/>
          </a:fontRef>
        </p:style>
        <p:txBody>
          <a:bodyPr wrap="none" lIns="0" tIns="0" rIns="0" bIns="0" rtlCol="0" anchor="ctr">
            <a:noAutofit/>
          </a:bodyPr>
          <a:lstStyle/>
          <a:p>
            <a:pPr algn="ctr">
              <a:spcBef>
                <a:spcPct val="0"/>
              </a:spcBef>
              <a:spcAft>
                <a:spcPct val="0"/>
              </a:spcAft>
            </a:pPr>
            <a:r>
              <a:rPr lang="en-US" altLang="zh-CN" sz="2400" b="1">
                <a:latin typeface="+mn-ea"/>
                <a:cs typeface="+mn-ea"/>
                <a:sym typeface="+mn-ea"/>
              </a:rPr>
              <a:t>02</a:t>
            </a:r>
            <a:endParaRPr lang="en-US" altLang="zh-CN" sz="2400" b="1" dirty="0">
              <a:latin typeface="+mn-ea"/>
              <a:cs typeface="+mn-ea"/>
              <a:sym typeface="+mn-ea"/>
            </a:endParaRPr>
          </a:p>
        </p:txBody>
      </p:sp>
      <p:cxnSp>
        <p:nvCxnSpPr>
          <p:cNvPr id="74" name="直接连接符 73"/>
          <p:cNvCxnSpPr/>
          <p:nvPr>
            <p:custDataLst>
              <p:tags r:id="rId10"/>
            </p:custDataLst>
          </p:nvPr>
        </p:nvCxnSpPr>
        <p:spPr>
          <a:xfrm flipV="1">
            <a:off x="6889735" y="3323932"/>
            <a:ext cx="4879283" cy="0"/>
          </a:xfrm>
          <a:prstGeom prst="line">
            <a:avLst/>
          </a:prstGeom>
          <a:ln w="22225">
            <a:solidFill>
              <a:schemeClr val="accent1">
                <a:alpha val="50000"/>
              </a:schemeClr>
            </a:solidFill>
          </a:ln>
        </p:spPr>
        <p:style>
          <a:lnRef idx="2">
            <a:schemeClr val="accent1"/>
          </a:lnRef>
          <a:fillRef idx="0">
            <a:srgbClr val="FFFFFF"/>
          </a:fillRef>
          <a:effectRef idx="0">
            <a:srgbClr val="FFFFFF"/>
          </a:effectRef>
          <a:fontRef idx="minor">
            <a:schemeClr val="tx1"/>
          </a:fontRef>
        </p:style>
      </p:cxnSp>
      <p:sp>
        <p:nvSpPr>
          <p:cNvPr id="8" name="矩形 7"/>
          <p:cNvSpPr/>
          <p:nvPr>
            <p:custDataLst>
              <p:tags r:id="rId11"/>
            </p:custDataLst>
          </p:nvPr>
        </p:nvSpPr>
        <p:spPr>
          <a:xfrm>
            <a:off x="6942237" y="2694582"/>
            <a:ext cx="4701842" cy="463871"/>
          </a:xfrm>
          <a:prstGeom prst="rect">
            <a:avLst/>
          </a:prstGeom>
          <a:noFill/>
        </p:spPr>
        <p:txBody>
          <a:bodyPr wrap="square" lIns="0" tIns="0" rIns="0" bIns="0" rtlCol="0" anchor="ctr" anchorCtr="0">
            <a:noAutofit/>
          </a:bodyPr>
          <a:lstStyle/>
          <a:p>
            <a:pPr>
              <a:spcBef>
                <a:spcPct val="0"/>
              </a:spcBef>
              <a:spcAft>
                <a:spcPct val="0"/>
              </a:spcAft>
            </a:pPr>
            <a:r>
              <a:rPr lang="zh-CN" altLang="zh-CN" sz="2200" b="1" kern="100" dirty="0">
                <a:effectLst/>
                <a:latin typeface="Calibri" panose="020F0502020204030204" charset="0"/>
                <a:ea typeface="宋体" panose="02010600030101010101" pitchFamily="2" charset="-122"/>
                <a:cs typeface="Times New Roman" panose="02020603050405020304" pitchFamily="18" charset="0"/>
                <a:sym typeface="+mn-ea"/>
              </a:rPr>
              <a:t>2. 原文分析</a:t>
            </a:r>
          </a:p>
        </p:txBody>
      </p:sp>
      <p:sp>
        <p:nvSpPr>
          <p:cNvPr id="9" name="标题 8"/>
          <p:cNvSpPr>
            <a:spLocks noGrp="1"/>
          </p:cNvSpPr>
          <p:nvPr>
            <p:ph type="title"/>
            <p:custDataLst>
              <p:tags r:id="rId12"/>
            </p:custDataLst>
          </p:nvPr>
        </p:nvSpPr>
        <p:spPr>
          <a:xfrm>
            <a:off x="845185" y="365760"/>
            <a:ext cx="6306820" cy="892810"/>
          </a:xfrm>
        </p:spPr>
        <p:txBody>
          <a:bodyPr/>
          <a:lstStyle/>
          <a:p>
            <a:r>
              <a:rPr sz="32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7.5.1 机器翻译原理与过程</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7.1.1自然语言处理含义</a:t>
            </a:r>
          </a:p>
        </p:txBody>
      </p:sp>
      <p:sp>
        <p:nvSpPr>
          <p:cNvPr id="45" name="!!平滑17"/>
          <p:cNvSpPr>
            <a:spLocks noEditPoints="1"/>
          </p:cNvSpPr>
          <p:nvPr>
            <p:custDataLst>
              <p:tags r:id="rId3"/>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4"/>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5"/>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19" name="文本框 18"/>
          <p:cNvSpPr txBox="1"/>
          <p:nvPr/>
        </p:nvSpPr>
        <p:spPr>
          <a:xfrm>
            <a:off x="453390" y="1226820"/>
            <a:ext cx="10991850" cy="5405755"/>
          </a:xfrm>
          <a:prstGeom prst="rect">
            <a:avLst/>
          </a:prstGeom>
          <a:noFill/>
        </p:spPr>
        <p:txBody>
          <a:bodyPr wrap="square" rtlCol="0">
            <a:noAutofit/>
          </a:bodyPr>
          <a:lstStyle/>
          <a:p>
            <a:r>
              <a:rPr lang="zh-CN" altLang="en-US" sz="2400" dirty="0">
                <a:latin typeface="+mn-ea"/>
                <a:cs typeface="+mn-ea"/>
              </a:rPr>
              <a:t>自然语言处理（natural language processing，NLP）是用机器处理人类语言的理论和技术。从广义上讲，它包含所有用计算机对自然语言进行的操作，从最简单地通过计数词出现的频率来比较不同的写作风格，到最复杂地完全“理解”人所说的话，至少要能达到对人的话语做出有效反应的程度。在学术界，很多人也把自然语言处理称为“计算语言学”。</a:t>
            </a:r>
          </a:p>
          <a:p>
            <a:r>
              <a:rPr lang="zh-CN" altLang="en-US" sz="2400" dirty="0">
                <a:latin typeface="+mn-ea"/>
                <a:cs typeface="+mn-ea"/>
              </a:rPr>
              <a:t>由于自然语言的多义性、上下文相关性、模糊性、时代变迁性、涉及的知识面广等原因，处理自然语言充满困难。自然语言处理的研究希望机器能够执行人类所期望的某些语言功能，这些功能包括：</a:t>
            </a:r>
          </a:p>
          <a:p>
            <a:r>
              <a:rPr lang="zh-CN" altLang="en-US" sz="2400" dirty="0">
                <a:latin typeface="+mn-ea"/>
                <a:cs typeface="+mn-ea"/>
              </a:rPr>
              <a:t>（1）回答问题：计算机能正确地回答用自然语言输入的有关问题。</a:t>
            </a:r>
          </a:p>
          <a:p>
            <a:r>
              <a:rPr lang="zh-CN" altLang="en-US" sz="2400" dirty="0">
                <a:latin typeface="+mn-ea"/>
                <a:cs typeface="+mn-ea"/>
              </a:rPr>
              <a:t>（2）文摘生成：机器能产生输入文本的摘要。</a:t>
            </a:r>
          </a:p>
          <a:p>
            <a:r>
              <a:rPr lang="zh-CN" altLang="en-US" sz="2400" dirty="0">
                <a:latin typeface="+mn-ea"/>
                <a:cs typeface="+mn-ea"/>
              </a:rPr>
              <a:t>（3）释义：机器能用不同的词语和句型来复述输入的自然语言信息。</a:t>
            </a:r>
          </a:p>
          <a:p>
            <a:r>
              <a:rPr lang="zh-CN" altLang="en-US" sz="2400" dirty="0">
                <a:latin typeface="+mn-ea"/>
                <a:cs typeface="+mn-ea"/>
              </a:rPr>
              <a:t>（4）翻译：机器能把一种语言翻译成另外一种语言。</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 to="" calcmode="lin" valueType="num">
                                      <p:cBhvr>
                                        <p:cTn id="7"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 to="" calcmode="lin" valueType="num">
                                      <p:cBhvr>
                                        <p:cTn id="14"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ldLvl="0" animBg="1"/>
      <p:bldP spid="2"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2"/>
          <p:cNvSpPr/>
          <p:nvPr>
            <p:custDataLst>
              <p:tags r:id="rId2"/>
            </p:custDataLst>
          </p:nvPr>
        </p:nvSpPr>
        <p:spPr>
          <a:xfrm>
            <a:off x="696595" y="2234565"/>
            <a:ext cx="5339715" cy="4269740"/>
          </a:xfrm>
          <a:prstGeom prst="roundRect">
            <a:avLst>
              <a:gd name="adj" fmla="val 0"/>
            </a:avLst>
          </a:prstGeom>
          <a:solidFill>
            <a:schemeClr val="tx1">
              <a:lumMod val="40000"/>
              <a:lumOff val="60000"/>
              <a:alpha val="15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rtlCol="0" anchor="ctr"/>
          <a:lstStyle/>
          <a:p>
            <a:endParaRPr lang="zh-CN" altLang="en-US" sz="1440">
              <a:solidFill>
                <a:schemeClr val="bg1"/>
              </a:solidFill>
              <a:latin typeface="+mj-ea"/>
              <a:ea typeface="+mj-ea"/>
            </a:endParaRPr>
          </a:p>
        </p:txBody>
      </p:sp>
      <p:sp>
        <p:nvSpPr>
          <p:cNvPr id="5" name="矩形 4"/>
          <p:cNvSpPr/>
          <p:nvPr>
            <p:custDataLst>
              <p:tags r:id="rId3"/>
            </p:custDataLst>
          </p:nvPr>
        </p:nvSpPr>
        <p:spPr>
          <a:xfrm>
            <a:off x="697230" y="3525520"/>
            <a:ext cx="5338445" cy="2967355"/>
          </a:xfrm>
          <a:prstGeom prst="rect">
            <a:avLst/>
          </a:prstGeom>
          <a:noFill/>
        </p:spPr>
        <p:txBody>
          <a:bodyPr wrap="square" lIns="0" tIns="0" rIns="0" bIns="0" rtlCol="0" anchor="t" anchorCtr="0">
            <a:noAutofit/>
          </a:bodyPr>
          <a:lstStyle/>
          <a:p>
            <a:pPr algn="just">
              <a:lnSpc>
                <a:spcPct val="150000"/>
              </a:lnSpc>
              <a:spcBef>
                <a:spcPct val="0"/>
              </a:spcBef>
              <a:spcAft>
                <a:spcPct val="0"/>
              </a:spcAft>
            </a:pPr>
            <a:r>
              <a:rPr lang="zh-CN" altLang="en-US" sz="1750" dirty="0">
                <a:solidFill>
                  <a:schemeClr val="tx1">
                    <a:lumMod val="85000"/>
                    <a:lumOff val="15000"/>
                  </a:schemeClr>
                </a:solidFill>
                <a:latin typeface="+mn-ea"/>
                <a:cs typeface="+mn-ea"/>
              </a:rPr>
              <a:t>译文综合这一阶段的任务主要是把应该移位的成分调动一下。如何调动，即采取什么加工方法，这是一个复杂的问题</a:t>
            </a:r>
            <a:r>
              <a:rPr lang="en-US" altLang="zh-CN" sz="1750" dirty="0">
                <a:solidFill>
                  <a:schemeClr val="tx1">
                    <a:lumMod val="85000"/>
                    <a:lumOff val="15000"/>
                  </a:schemeClr>
                </a:solidFill>
                <a:latin typeface="+mn-ea"/>
                <a:cs typeface="+mn-ea"/>
              </a:rPr>
              <a:t>.</a:t>
            </a:r>
          </a:p>
          <a:p>
            <a:pPr algn="just">
              <a:lnSpc>
                <a:spcPct val="150000"/>
              </a:lnSpc>
              <a:spcBef>
                <a:spcPct val="0"/>
              </a:spcBef>
              <a:spcAft>
                <a:spcPct val="0"/>
              </a:spcAft>
            </a:pPr>
            <a:r>
              <a:rPr lang="zh-CN" altLang="en-US" sz="1750" dirty="0">
                <a:solidFill>
                  <a:schemeClr val="tx1">
                    <a:lumMod val="85000"/>
                    <a:lumOff val="15000"/>
                  </a:schemeClr>
                </a:solidFill>
                <a:latin typeface="+mn-ea"/>
                <a:cs typeface="+mn-ea"/>
              </a:rPr>
              <a:t>译文综合的第二个任务是修辞加工，即根据修辞的要求增补或删除一些词。</a:t>
            </a:r>
          </a:p>
          <a:p>
            <a:pPr algn="just">
              <a:lnSpc>
                <a:spcPct val="150000"/>
              </a:lnSpc>
              <a:spcBef>
                <a:spcPct val="0"/>
              </a:spcBef>
              <a:spcAft>
                <a:spcPct val="0"/>
              </a:spcAft>
            </a:pPr>
            <a:r>
              <a:rPr lang="zh-CN" altLang="en-US" sz="1750" dirty="0">
                <a:solidFill>
                  <a:schemeClr val="tx1">
                    <a:lumMod val="85000"/>
                    <a:lumOff val="15000"/>
                  </a:schemeClr>
                </a:solidFill>
                <a:latin typeface="+mn-ea"/>
                <a:cs typeface="+mn-ea"/>
              </a:rPr>
              <a:t>译文综合的第三个任务是查汉文词典，根据译文代码</a:t>
            </a:r>
            <a:r>
              <a:rPr lang="en-US" altLang="zh-CN" sz="1750" dirty="0">
                <a:solidFill>
                  <a:schemeClr val="tx1">
                    <a:lumMod val="85000"/>
                    <a:lumOff val="15000"/>
                  </a:schemeClr>
                </a:solidFill>
                <a:latin typeface="+mn-ea"/>
                <a:cs typeface="+mn-ea"/>
              </a:rPr>
              <a:t>(</a:t>
            </a:r>
            <a:r>
              <a:rPr lang="zh-CN" altLang="en-US" sz="1750" dirty="0">
                <a:solidFill>
                  <a:schemeClr val="tx1">
                    <a:lumMod val="85000"/>
                    <a:lumOff val="15000"/>
                  </a:schemeClr>
                </a:solidFill>
                <a:latin typeface="+mn-ea"/>
                <a:cs typeface="+mn-ea"/>
              </a:rPr>
              <a:t>实际是汉文词典中汉文词的顺序号</a:t>
            </a:r>
            <a:r>
              <a:rPr lang="en-US" altLang="zh-CN" sz="1750" dirty="0">
                <a:solidFill>
                  <a:schemeClr val="tx1">
                    <a:lumMod val="85000"/>
                    <a:lumOff val="15000"/>
                  </a:schemeClr>
                </a:solidFill>
                <a:latin typeface="+mn-ea"/>
                <a:cs typeface="+mn-ea"/>
              </a:rPr>
              <a:t>)</a:t>
            </a:r>
            <a:r>
              <a:rPr lang="zh-CN" altLang="en-US" sz="1750" dirty="0">
                <a:solidFill>
                  <a:schemeClr val="tx1">
                    <a:lumMod val="85000"/>
                    <a:lumOff val="15000"/>
                  </a:schemeClr>
                </a:solidFill>
                <a:latin typeface="+mn-ea"/>
                <a:cs typeface="+mn-ea"/>
              </a:rPr>
              <a:t>找出汉字的代码。</a:t>
            </a:r>
          </a:p>
        </p:txBody>
      </p:sp>
      <p:sp>
        <p:nvSpPr>
          <p:cNvPr id="60" name="圆角矩形 59"/>
          <p:cNvSpPr/>
          <p:nvPr>
            <p:custDataLst>
              <p:tags r:id="rId4"/>
            </p:custDataLst>
          </p:nvPr>
        </p:nvSpPr>
        <p:spPr>
          <a:xfrm>
            <a:off x="973721" y="1675130"/>
            <a:ext cx="830714" cy="814100"/>
          </a:xfrm>
          <a:prstGeom prst="roundRect">
            <a:avLst>
              <a:gd name="adj" fmla="val 0"/>
            </a:avLst>
          </a:prstGeom>
          <a:solidFill>
            <a:schemeClr val="accent1"/>
          </a:solidFill>
          <a:ln>
            <a:noFill/>
          </a:ln>
          <a:effectLst/>
        </p:spPr>
        <p:style>
          <a:lnRef idx="2">
            <a:schemeClr val="accent1">
              <a:lumMod val="75000"/>
            </a:schemeClr>
          </a:lnRef>
          <a:fillRef idx="1">
            <a:schemeClr val="accent1"/>
          </a:fillRef>
          <a:effectRef idx="0">
            <a:srgbClr val="FFFFFF"/>
          </a:effectRef>
          <a:fontRef idx="minor">
            <a:schemeClr val="lt1"/>
          </a:fontRef>
        </p:style>
        <p:txBody>
          <a:bodyPr wrap="none" lIns="0" tIns="0" rIns="0" bIns="0" rtlCol="0" anchor="ctr">
            <a:noAutofit/>
          </a:bodyPr>
          <a:lstStyle/>
          <a:p>
            <a:pPr algn="ctr">
              <a:spcBef>
                <a:spcPct val="0"/>
              </a:spcBef>
              <a:spcAft>
                <a:spcPct val="0"/>
              </a:spcAft>
            </a:pPr>
            <a:r>
              <a:rPr lang="en-US" altLang="zh-CN" sz="2400" b="1" dirty="0">
                <a:latin typeface="+mn-ea"/>
                <a:cs typeface="+mn-ea"/>
                <a:sym typeface="+mn-ea"/>
              </a:rPr>
              <a:t>01</a:t>
            </a:r>
          </a:p>
        </p:txBody>
      </p:sp>
      <p:cxnSp>
        <p:nvCxnSpPr>
          <p:cNvPr id="80" name="直接连接符 79"/>
          <p:cNvCxnSpPr/>
          <p:nvPr>
            <p:custDataLst>
              <p:tags r:id="rId5"/>
            </p:custDataLst>
          </p:nvPr>
        </p:nvCxnSpPr>
        <p:spPr>
          <a:xfrm flipV="1">
            <a:off x="926537" y="3317950"/>
            <a:ext cx="4879947" cy="0"/>
          </a:xfrm>
          <a:prstGeom prst="line">
            <a:avLst/>
          </a:prstGeom>
          <a:ln w="22225">
            <a:solidFill>
              <a:schemeClr val="accent1">
                <a:alpha val="50000"/>
              </a:schemeClr>
            </a:solidFill>
          </a:ln>
        </p:spPr>
        <p:style>
          <a:lnRef idx="2">
            <a:schemeClr val="accent1"/>
          </a:lnRef>
          <a:fillRef idx="0">
            <a:srgbClr val="FFFFFF"/>
          </a:fillRef>
          <a:effectRef idx="0">
            <a:srgbClr val="FFFFFF"/>
          </a:effectRef>
          <a:fontRef idx="minor">
            <a:schemeClr val="tx1"/>
          </a:fontRef>
        </p:style>
      </p:cxnSp>
      <p:sp>
        <p:nvSpPr>
          <p:cNvPr id="6" name="矩形 5"/>
          <p:cNvSpPr/>
          <p:nvPr>
            <p:custDataLst>
              <p:tags r:id="rId6"/>
            </p:custDataLst>
          </p:nvPr>
        </p:nvSpPr>
        <p:spPr>
          <a:xfrm>
            <a:off x="977044" y="2694582"/>
            <a:ext cx="4701842" cy="463871"/>
          </a:xfrm>
          <a:prstGeom prst="rect">
            <a:avLst/>
          </a:prstGeom>
          <a:noFill/>
        </p:spPr>
        <p:txBody>
          <a:bodyPr wrap="square" lIns="0" tIns="0" rIns="0" bIns="0" rtlCol="0" anchor="ctr" anchorCtr="0">
            <a:noAutofit/>
          </a:bodyPr>
          <a:lstStyle/>
          <a:p>
            <a:pPr>
              <a:spcBef>
                <a:spcPct val="0"/>
              </a:spcBef>
              <a:spcAft>
                <a:spcPct val="0"/>
              </a:spcAft>
            </a:pPr>
            <a:r>
              <a:rPr lang="zh-CN" altLang="zh-CN" sz="2200" b="1" kern="100" dirty="0">
                <a:effectLst/>
                <a:latin typeface="Calibri" panose="020F0502020204030204" charset="0"/>
                <a:ea typeface="宋体" panose="02010600030101010101" pitchFamily="2" charset="-122"/>
                <a:cs typeface="Times New Roman" panose="02020603050405020304" pitchFamily="18" charset="0"/>
                <a:sym typeface="+mn-ea"/>
              </a:rPr>
              <a:t>3. 译文综合</a:t>
            </a:r>
          </a:p>
        </p:txBody>
      </p:sp>
      <p:sp>
        <p:nvSpPr>
          <p:cNvPr id="33" name="矩形: 圆角 2"/>
          <p:cNvSpPr/>
          <p:nvPr>
            <p:custDataLst>
              <p:tags r:id="rId7"/>
            </p:custDataLst>
          </p:nvPr>
        </p:nvSpPr>
        <p:spPr>
          <a:xfrm>
            <a:off x="6659245" y="2234565"/>
            <a:ext cx="5339715" cy="4269105"/>
          </a:xfrm>
          <a:prstGeom prst="roundRect">
            <a:avLst>
              <a:gd name="adj" fmla="val 0"/>
            </a:avLst>
          </a:prstGeom>
          <a:solidFill>
            <a:schemeClr val="tx1">
              <a:lumMod val="40000"/>
              <a:lumOff val="60000"/>
              <a:alpha val="15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rtlCol="0" anchor="ctr"/>
          <a:lstStyle/>
          <a:p>
            <a:endParaRPr lang="zh-CN" altLang="en-US" sz="1440">
              <a:solidFill>
                <a:schemeClr val="bg1"/>
              </a:solidFill>
              <a:latin typeface="+mj-ea"/>
              <a:ea typeface="+mj-ea"/>
            </a:endParaRPr>
          </a:p>
        </p:txBody>
      </p:sp>
      <p:sp>
        <p:nvSpPr>
          <p:cNvPr id="7" name="矩形 6"/>
          <p:cNvSpPr/>
          <p:nvPr>
            <p:custDataLst>
              <p:tags r:id="rId8"/>
            </p:custDataLst>
          </p:nvPr>
        </p:nvSpPr>
        <p:spPr>
          <a:xfrm>
            <a:off x="6978123" y="3530613"/>
            <a:ext cx="4702507" cy="2282138"/>
          </a:xfrm>
          <a:prstGeom prst="rect">
            <a:avLst/>
          </a:prstGeom>
          <a:noFill/>
        </p:spPr>
        <p:txBody>
          <a:bodyPr wrap="square" lIns="0" tIns="0" rIns="0" bIns="0" rtlCol="0" anchor="t" anchorCtr="0">
            <a:noAutofit/>
          </a:bodyPr>
          <a:lstStyle/>
          <a:p>
            <a:pPr algn="just">
              <a:lnSpc>
                <a:spcPct val="150000"/>
              </a:lnSpc>
              <a:spcBef>
                <a:spcPct val="0"/>
              </a:spcBef>
              <a:spcAft>
                <a:spcPct val="0"/>
              </a:spcAft>
            </a:pPr>
            <a:r>
              <a:rPr lang="zh-CN" altLang="en-US">
                <a:solidFill>
                  <a:schemeClr val="tx1">
                    <a:lumMod val="85000"/>
                    <a:lumOff val="15000"/>
                  </a:schemeClr>
                </a:solidFill>
                <a:latin typeface="+mn-ea"/>
                <a:cs typeface="+mn-ea"/>
              </a:rPr>
              <a:t>译文输出是通过一种语言输出装置将该语言的代码转换成文字，打印出译文的过程。目前世界上已有十多个面向应用的机器翻译规则系统，其中一些是机助翻译系统，有的甚至只是让机器帮忙查词典，但是也能把翻译效率提高约50%。</a:t>
            </a:r>
          </a:p>
        </p:txBody>
      </p:sp>
      <p:sp>
        <p:nvSpPr>
          <p:cNvPr id="40" name="圆角矩形 39"/>
          <p:cNvSpPr/>
          <p:nvPr>
            <p:custDataLst>
              <p:tags r:id="rId9"/>
            </p:custDataLst>
          </p:nvPr>
        </p:nvSpPr>
        <p:spPr>
          <a:xfrm>
            <a:off x="6936255" y="1675130"/>
            <a:ext cx="830714" cy="814100"/>
          </a:xfrm>
          <a:prstGeom prst="roundRect">
            <a:avLst>
              <a:gd name="adj" fmla="val 0"/>
            </a:avLst>
          </a:prstGeom>
          <a:solidFill>
            <a:schemeClr val="accent1"/>
          </a:solidFill>
          <a:ln>
            <a:noFill/>
          </a:ln>
          <a:effectLst/>
        </p:spPr>
        <p:style>
          <a:lnRef idx="2">
            <a:schemeClr val="accent1">
              <a:lumMod val="75000"/>
            </a:schemeClr>
          </a:lnRef>
          <a:fillRef idx="1">
            <a:schemeClr val="accent1"/>
          </a:fillRef>
          <a:effectRef idx="0">
            <a:srgbClr val="FFFFFF"/>
          </a:effectRef>
          <a:fontRef idx="minor">
            <a:schemeClr val="lt1"/>
          </a:fontRef>
        </p:style>
        <p:txBody>
          <a:bodyPr wrap="none" lIns="0" tIns="0" rIns="0" bIns="0" rtlCol="0" anchor="ctr">
            <a:noAutofit/>
          </a:bodyPr>
          <a:lstStyle/>
          <a:p>
            <a:pPr algn="ctr">
              <a:spcBef>
                <a:spcPct val="0"/>
              </a:spcBef>
              <a:spcAft>
                <a:spcPct val="0"/>
              </a:spcAft>
            </a:pPr>
            <a:r>
              <a:rPr lang="en-US" altLang="zh-CN" sz="2400" b="1">
                <a:latin typeface="+mn-ea"/>
                <a:cs typeface="+mn-ea"/>
                <a:sym typeface="+mn-ea"/>
              </a:rPr>
              <a:t>02</a:t>
            </a:r>
            <a:endParaRPr lang="en-US" altLang="zh-CN" sz="2400" b="1" dirty="0">
              <a:latin typeface="+mn-ea"/>
              <a:cs typeface="+mn-ea"/>
              <a:sym typeface="+mn-ea"/>
            </a:endParaRPr>
          </a:p>
        </p:txBody>
      </p:sp>
      <p:cxnSp>
        <p:nvCxnSpPr>
          <p:cNvPr id="74" name="直接连接符 73"/>
          <p:cNvCxnSpPr/>
          <p:nvPr>
            <p:custDataLst>
              <p:tags r:id="rId10"/>
            </p:custDataLst>
          </p:nvPr>
        </p:nvCxnSpPr>
        <p:spPr>
          <a:xfrm flipV="1">
            <a:off x="6889735" y="3323932"/>
            <a:ext cx="4879283" cy="0"/>
          </a:xfrm>
          <a:prstGeom prst="line">
            <a:avLst/>
          </a:prstGeom>
          <a:ln w="22225">
            <a:solidFill>
              <a:schemeClr val="accent1">
                <a:alpha val="50000"/>
              </a:schemeClr>
            </a:solidFill>
          </a:ln>
        </p:spPr>
        <p:style>
          <a:lnRef idx="2">
            <a:schemeClr val="accent1"/>
          </a:lnRef>
          <a:fillRef idx="0">
            <a:srgbClr val="FFFFFF"/>
          </a:fillRef>
          <a:effectRef idx="0">
            <a:srgbClr val="FFFFFF"/>
          </a:effectRef>
          <a:fontRef idx="minor">
            <a:schemeClr val="tx1"/>
          </a:fontRef>
        </p:style>
      </p:cxnSp>
      <p:sp>
        <p:nvSpPr>
          <p:cNvPr id="8" name="矩形 7"/>
          <p:cNvSpPr/>
          <p:nvPr>
            <p:custDataLst>
              <p:tags r:id="rId11"/>
            </p:custDataLst>
          </p:nvPr>
        </p:nvSpPr>
        <p:spPr>
          <a:xfrm>
            <a:off x="6942237" y="2694582"/>
            <a:ext cx="4701842" cy="463871"/>
          </a:xfrm>
          <a:prstGeom prst="rect">
            <a:avLst/>
          </a:prstGeom>
          <a:noFill/>
        </p:spPr>
        <p:txBody>
          <a:bodyPr wrap="square" lIns="0" tIns="0" rIns="0" bIns="0" rtlCol="0" anchor="ctr" anchorCtr="0">
            <a:noAutofit/>
          </a:bodyPr>
          <a:lstStyle/>
          <a:p>
            <a:pPr>
              <a:spcBef>
                <a:spcPct val="0"/>
              </a:spcBef>
              <a:spcAft>
                <a:spcPct val="0"/>
              </a:spcAft>
            </a:pPr>
            <a:r>
              <a:rPr lang="zh-CN" altLang="zh-CN" sz="2200" b="1" kern="100" dirty="0">
                <a:effectLst/>
                <a:latin typeface="Calibri" panose="020F0502020204030204" charset="0"/>
                <a:ea typeface="宋体" panose="02010600030101010101" pitchFamily="2" charset="-122"/>
                <a:cs typeface="Times New Roman" panose="02020603050405020304" pitchFamily="18" charset="0"/>
                <a:sym typeface="+mn-ea"/>
              </a:rPr>
              <a:t>4. 译文输出</a:t>
            </a:r>
          </a:p>
        </p:txBody>
      </p:sp>
      <p:sp>
        <p:nvSpPr>
          <p:cNvPr id="9" name="标题 8"/>
          <p:cNvSpPr>
            <a:spLocks noGrp="1"/>
          </p:cNvSpPr>
          <p:nvPr>
            <p:ph type="title"/>
            <p:custDataLst>
              <p:tags r:id="rId12"/>
            </p:custDataLst>
          </p:nvPr>
        </p:nvSpPr>
        <p:spPr>
          <a:xfrm>
            <a:off x="845185" y="365760"/>
            <a:ext cx="6306820" cy="892810"/>
          </a:xfrm>
        </p:spPr>
        <p:txBody>
          <a:bodyPr/>
          <a:lstStyle/>
          <a:p>
            <a:r>
              <a:rPr sz="32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7.5.1 机器翻译原理与过程</a:t>
            </a:r>
          </a:p>
        </p:txBody>
      </p:sp>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2"/>
            </p:custDataLst>
          </p:nvPr>
        </p:nvSpPr>
        <p:spPr>
          <a:xfrm>
            <a:off x="696000" y="394405"/>
            <a:ext cx="10800000" cy="792000"/>
          </a:xfrm>
        </p:spPr>
        <p:txBody>
          <a:bodyPr/>
          <a:lstStyle/>
          <a:p>
            <a:r>
              <a:rPr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7.5.2 通用翻译模型</a:t>
            </a:r>
          </a:p>
        </p:txBody>
      </p:sp>
      <p:sp>
        <p:nvSpPr>
          <p:cNvPr id="55" name="椭圆 54"/>
          <p:cNvSpPr/>
          <p:nvPr>
            <p:custDataLst>
              <p:tags r:id="rId3"/>
            </p:custDataLst>
          </p:nvPr>
        </p:nvSpPr>
        <p:spPr>
          <a:xfrm>
            <a:off x="696112" y="2124709"/>
            <a:ext cx="3517135" cy="3517135"/>
          </a:xfrm>
          <a:prstGeom prst="ellipse">
            <a:avLst/>
          </a:prstGeom>
          <a:solidFill>
            <a:schemeClr val="accent1">
              <a:lumMod val="40000"/>
              <a:lumOff val="60000"/>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mj-ea"/>
              <a:ea typeface="+mj-ea"/>
            </a:endParaRPr>
          </a:p>
        </p:txBody>
      </p:sp>
      <p:pic>
        <p:nvPicPr>
          <p:cNvPr id="56" name="图片"/>
          <p:cNvPicPr/>
          <p:nvPr>
            <p:custDataLst>
              <p:tags r:id="rId4"/>
            </p:custDataLst>
          </p:nvPr>
        </p:nvPicPr>
        <p:blipFill rotWithShape="1">
          <a:blip r:embed="rId7"/>
          <a:srcRect l="28737" t="3168" r="12157" b="8588"/>
          <a:stretch>
            <a:fillRect/>
          </a:stretch>
        </p:blipFill>
        <p:spPr>
          <a:xfrm>
            <a:off x="970280" y="1728470"/>
            <a:ext cx="3564000" cy="3564000"/>
          </a:xfrm>
          <a:prstGeom prst="ellipse">
            <a:avLst/>
          </a:prstGeom>
          <a:ln w="9525" cap="flat" cmpd="sng" algn="ctr">
            <a:solidFill>
              <a:schemeClr val="dk1">
                <a:lumMod val="40000"/>
                <a:lumOff val="60000"/>
                <a:alpha val="50000"/>
              </a:schemeClr>
            </a:solidFill>
            <a:prstDash val="solid"/>
            <a:round/>
            <a:headEnd type="none" w="med" len="med"/>
            <a:tailEnd type="none" w="med" len="med"/>
          </a:ln>
        </p:spPr>
      </p:pic>
      <p:sp>
        <p:nvSpPr>
          <p:cNvPr id="2" name="文本框 1"/>
          <p:cNvSpPr txBox="1"/>
          <p:nvPr/>
        </p:nvSpPr>
        <p:spPr>
          <a:xfrm>
            <a:off x="4568825" y="198120"/>
            <a:ext cx="7571740" cy="6659880"/>
          </a:xfrm>
          <a:prstGeom prst="rect">
            <a:avLst/>
          </a:prstGeom>
          <a:noFill/>
        </p:spPr>
        <p:txBody>
          <a:bodyPr wrap="square" rtlCol="0">
            <a:noAutofit/>
          </a:bodyPr>
          <a:lstStyle/>
          <a:p>
            <a:r>
              <a:rPr lang="zh-CN" altLang="en-US" sz="2000"/>
              <a:t>2016年9月，谷歌公布了基于网页和App的神经网络机器翻译（google neural machine translation，GNMT），结束了始于1989年的IBM基于短语的机器翻译（phrase-based machine translation，PBMT）模式。以中译英为例，神经网络将中外字词编码成一个向量列表，而其中每个向量都代表到目前为止所有被读到的词的含义。一旦读取到一个完整的句子，解码器就会开始工作，一次生成英语句子的一个词。为了在每一步都生成翻译正确的词，解码器重点关注英文单词最相关编码的中文向量的权值分布。与IBM先前基于短语的机器翻译相比，基于神经网络的机器翻译将错误率降低了约60%。</a:t>
            </a:r>
          </a:p>
        </p:txBody>
      </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2"/>
            </p:custDataLst>
          </p:nvPr>
        </p:nvSpPr>
        <p:spPr>
          <a:xfrm>
            <a:off x="696000" y="394405"/>
            <a:ext cx="10800000" cy="792000"/>
          </a:xfrm>
        </p:spPr>
        <p:txBody>
          <a:bodyPr/>
          <a:lstStyle/>
          <a:p>
            <a:r>
              <a:rPr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7.5.2 通用翻译模型</a:t>
            </a:r>
          </a:p>
        </p:txBody>
      </p:sp>
      <p:sp>
        <p:nvSpPr>
          <p:cNvPr id="55" name="椭圆 54"/>
          <p:cNvSpPr/>
          <p:nvPr>
            <p:custDataLst>
              <p:tags r:id="rId3"/>
            </p:custDataLst>
          </p:nvPr>
        </p:nvSpPr>
        <p:spPr>
          <a:xfrm>
            <a:off x="696112" y="2124709"/>
            <a:ext cx="3517135" cy="3517135"/>
          </a:xfrm>
          <a:prstGeom prst="ellipse">
            <a:avLst/>
          </a:prstGeom>
          <a:solidFill>
            <a:schemeClr val="accent1">
              <a:lumMod val="40000"/>
              <a:lumOff val="60000"/>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mj-ea"/>
              <a:ea typeface="+mj-ea"/>
            </a:endParaRPr>
          </a:p>
        </p:txBody>
      </p:sp>
      <p:pic>
        <p:nvPicPr>
          <p:cNvPr id="56" name="图片"/>
          <p:cNvPicPr/>
          <p:nvPr>
            <p:custDataLst>
              <p:tags r:id="rId4"/>
            </p:custDataLst>
          </p:nvPr>
        </p:nvPicPr>
        <p:blipFill rotWithShape="1">
          <a:blip r:embed="rId7"/>
          <a:srcRect l="28737" t="3168" r="12157" b="8588"/>
          <a:stretch>
            <a:fillRect/>
          </a:stretch>
        </p:blipFill>
        <p:spPr>
          <a:xfrm>
            <a:off x="970280" y="1728470"/>
            <a:ext cx="3564000" cy="3564000"/>
          </a:xfrm>
          <a:prstGeom prst="ellipse">
            <a:avLst/>
          </a:prstGeom>
          <a:ln w="9525" cap="flat" cmpd="sng" algn="ctr">
            <a:solidFill>
              <a:schemeClr val="dk1">
                <a:lumMod val="40000"/>
                <a:lumOff val="60000"/>
                <a:alpha val="50000"/>
              </a:schemeClr>
            </a:solidFill>
            <a:prstDash val="solid"/>
            <a:round/>
            <a:headEnd type="none" w="med" len="med"/>
            <a:tailEnd type="none" w="med" len="med"/>
          </a:ln>
        </p:spPr>
      </p:pic>
      <p:sp>
        <p:nvSpPr>
          <p:cNvPr id="2" name="文本框 1"/>
          <p:cNvSpPr txBox="1"/>
          <p:nvPr/>
        </p:nvSpPr>
        <p:spPr>
          <a:xfrm>
            <a:off x="4568825" y="198120"/>
            <a:ext cx="7571740" cy="6659880"/>
          </a:xfrm>
          <a:prstGeom prst="rect">
            <a:avLst/>
          </a:prstGeom>
          <a:noFill/>
        </p:spPr>
        <p:txBody>
          <a:bodyPr wrap="square" rtlCol="0">
            <a:noAutofit/>
          </a:bodyPr>
          <a:lstStyle/>
          <a:p>
            <a:r>
              <a:rPr lang="zh-CN" altLang="en-US" sz="2000"/>
              <a:t>2017年6月，“谷歌大脑”提出了一个完全基于注意力机制的编解码器模型Transformer，它完全抛弃了之前其他模型引入注意力机制后仍然保留的循环与卷积结构，在任务表现、并行能力和易于训练性方面都有大幅提高。Transformer从此也成为了机器翻译和其他许多文本理解任务中的重要基准模型。2018年8月，“谷歌大脑”团队又提出了 Transformer的升级版—Univerasal Transformer。在Transformer出现之前，基于神经网络的机器翻译模型多数都采用了循环神经网络的模型架构，它们依靠循环功能进行有序的序列操作。虽然RNN架构有较强的序列建模能力，但它们有序操作的天然属性也意味着它们训练起来很慢，越长的句子就需要越多的计算步骤，循环的架构也很难训练好。在新模型中，“谷歌大脑”的研究人员对标准的Transformer模型进行了拓展，让它具有了通用计算能力。他们使用了一种新型的、注重效率的时间并行循环结构，并在更多任务中取得了有力的结果。</a:t>
            </a:r>
          </a:p>
          <a:p>
            <a:r>
              <a:rPr lang="zh-CN" altLang="en-US" sz="2000"/>
              <a:t>在自然语言处理领域，我国国务院办公厅关于印发的2022年政务公开工作要点中提到加强人工智能等技术运用，建设统一的智能化政策问答平台，围绕各类高频政策咨询事项，以视频、图解、文字等形式予以解答，形成政策问答库并不断丰富完善。</a:t>
            </a:r>
          </a:p>
        </p:txBody>
      </p:sp>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lnSpcReduction="10000"/>
          </a:bodyPr>
          <a:lstStyle/>
          <a:p>
            <a:pPr>
              <a:buSzPct val="100000"/>
            </a:pPr>
            <a:r>
              <a:rPr sz="32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7.6小结</a:t>
            </a:r>
          </a:p>
        </p:txBody>
      </p:sp>
      <p:sp>
        <p:nvSpPr>
          <p:cNvPr id="44" name="Text2"/>
          <p:cNvSpPr txBox="1"/>
          <p:nvPr>
            <p:custDataLst>
              <p:tags r:id="rId3"/>
            </p:custDataLst>
          </p:nvPr>
        </p:nvSpPr>
        <p:spPr>
          <a:xfrm>
            <a:off x="1181527" y="2080264"/>
            <a:ext cx="9535390" cy="3910961"/>
          </a:xfrm>
          <a:prstGeom prst="rect">
            <a:avLst/>
          </a:prstGeom>
          <a:noFill/>
          <a:ln w="3175">
            <a:noFill/>
            <a:prstDash val="dash"/>
          </a:ln>
        </p:spPr>
        <p:txBody>
          <a:bodyPr wrap="square" lIns="63483" tIns="25393" rIns="63483" bIns="25393"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indent="457200" fontAlgn="t">
              <a:lnSpc>
                <a:spcPct val="130000"/>
              </a:lnSpc>
              <a:spcBef>
                <a:spcPts val="250"/>
              </a:spcBef>
              <a:spcAft>
                <a:spcPts val="250"/>
              </a:spcAft>
              <a:buSzPct val="100000"/>
            </a:pPr>
            <a:r>
              <a:rPr lang="zh-CN" altLang="en-US" sz="20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本章对自然语言处理的含义、11个主要功能和应用进行介绍，并对自然语言处理过程中用到的词法分析、句法分析、语义分析技术等进行探讨。以智能问答系统和聊天机器人等为例对自然语言处理的应用场景的结构、分类、流程等进行系统分析。对语音识别和机器翻译用到技术和案例进行示例介绍，同时也参考我国政务系统中自然语言处理技术等人工智能技术应用的要求，为后续人工智能技术的深度应用提供方向。</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22"/>
          <p:cNvSpPr/>
          <p:nvPr>
            <p:custDataLst>
              <p:tags r:id="rId2"/>
            </p:custDataLst>
          </p:nvPr>
        </p:nvSpPr>
        <p:spPr>
          <a:xfrm>
            <a:off x="2959098" y="1680340"/>
            <a:ext cx="989434" cy="989434"/>
          </a:xfrm>
          <a:prstGeom prst="ellips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4" name="任意多边形: 形状 13"/>
          <p:cNvSpPr/>
          <p:nvPr/>
        </p:nvSpPr>
        <p:spPr>
          <a:xfrm>
            <a:off x="0" y="889000"/>
            <a:ext cx="2540000" cy="5080000"/>
          </a:xfrm>
          <a:custGeom>
            <a:avLst/>
            <a:gdLst>
              <a:gd name="connsiteX0" fmla="*/ 0 w 2540000"/>
              <a:gd name="connsiteY0" fmla="*/ 0 h 5080000"/>
              <a:gd name="connsiteX1" fmla="*/ 2540000 w 2540000"/>
              <a:gd name="connsiteY1" fmla="*/ 2540000 h 5080000"/>
              <a:gd name="connsiteX2" fmla="*/ 0 w 2540000"/>
              <a:gd name="connsiteY2" fmla="*/ 5080000 h 5080000"/>
              <a:gd name="connsiteX3" fmla="*/ 0 w 2540000"/>
              <a:gd name="connsiteY3" fmla="*/ 3810000 h 5080000"/>
              <a:gd name="connsiteX4" fmla="*/ 1270000 w 2540000"/>
              <a:gd name="connsiteY4" fmla="*/ 2540000 h 5080000"/>
              <a:gd name="connsiteX5" fmla="*/ 0 w 2540000"/>
              <a:gd name="connsiteY5" fmla="*/ 1270000 h 5080000"/>
              <a:gd name="connsiteX6" fmla="*/ 0 w 2540000"/>
              <a:gd name="connsiteY6" fmla="*/ 0 h 5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5080000">
                <a:moveTo>
                  <a:pt x="0" y="0"/>
                </a:moveTo>
                <a:cubicBezTo>
                  <a:pt x="1402803" y="0"/>
                  <a:pt x="2540000" y="1137197"/>
                  <a:pt x="2540000" y="2540000"/>
                </a:cubicBezTo>
                <a:cubicBezTo>
                  <a:pt x="2540000" y="3942803"/>
                  <a:pt x="1402803" y="5080000"/>
                  <a:pt x="0" y="5080000"/>
                </a:cubicBezTo>
                <a:lnTo>
                  <a:pt x="0" y="3810000"/>
                </a:lnTo>
                <a:cubicBezTo>
                  <a:pt x="701402" y="3810000"/>
                  <a:pt x="1270000" y="3241402"/>
                  <a:pt x="1270000" y="2540000"/>
                </a:cubicBezTo>
                <a:cubicBezTo>
                  <a:pt x="1270000" y="1838598"/>
                  <a:pt x="701402" y="1270000"/>
                  <a:pt x="0" y="1270000"/>
                </a:cubicBezTo>
                <a:lnTo>
                  <a:pt x="0" y="0"/>
                </a:lnTo>
                <a:close/>
              </a:path>
            </a:pathLst>
          </a:custGeom>
          <a:solidFill>
            <a:schemeClr val="accent4"/>
          </a:solidFill>
          <a:ln>
            <a:solidFill>
              <a:schemeClr val="accent4"/>
            </a:solidFill>
          </a:ln>
          <a:effectLst>
            <a:outerShdw blurRad="101600" dist="165100" dir="5400000" algn="t"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11" name="椭圆 10"/>
          <p:cNvSpPr/>
          <p:nvPr/>
        </p:nvSpPr>
        <p:spPr>
          <a:xfrm>
            <a:off x="8763000" y="3429000"/>
            <a:ext cx="6858000" cy="6858000"/>
          </a:xfrm>
          <a:prstGeom prst="ellipse">
            <a:avLst/>
          </a:prstGeom>
          <a:gradFill flip="none" rotWithShape="1">
            <a:gsLst>
              <a:gs pos="0">
                <a:schemeClr val="accent1">
                  <a:alpha val="70000"/>
                </a:schemeClr>
              </a:gs>
              <a:gs pos="100000">
                <a:schemeClr val="accent3">
                  <a:lumMod val="30000"/>
                  <a:lumOff val="70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Text5"/>
          <p:cNvSpPr txBox="1"/>
          <p:nvPr>
            <p:custDataLst>
              <p:tags r:id="rId3"/>
            </p:custDataLst>
          </p:nvPr>
        </p:nvSpPr>
        <p:spPr>
          <a:xfrm>
            <a:off x="3199121" y="2037082"/>
            <a:ext cx="7672079" cy="1014730"/>
          </a:xfrm>
          <a:prstGeom prst="rect">
            <a:avLst/>
          </a:prstGeom>
          <a:noFill/>
        </p:spPr>
        <p:txBody>
          <a:bodyPr wrap="square" rtlCol="0">
            <a:normAutofit/>
          </a:bodyPr>
          <a:lstStyle/>
          <a:p>
            <a:pPr fontAlgn="ctr"/>
            <a:r>
              <a:rPr lang="zh-CN" altLang="en-US" sz="6000" b="1">
                <a:latin typeface="微软雅黑" panose="020B0503020204020204" charset="-122"/>
                <a:ea typeface="微软雅黑" panose="020B0503020204020204" charset="-122"/>
                <a:cs typeface="思源黑体 CN Heavy" panose="020B0A00000000000000" charset="-122"/>
                <a:sym typeface="+mn-ea"/>
              </a:rPr>
              <a:t>谢谢观看！</a:t>
            </a:r>
            <a:endParaRPr lang="zh-CN" altLang="en-US" sz="6000" b="1" dirty="0">
              <a:latin typeface="微软雅黑" panose="020B0503020204020204" charset="-122"/>
              <a:ea typeface="微软雅黑" panose="020B0503020204020204" charset="-122"/>
              <a:cs typeface="思源黑体 CN Heavy" panose="020B0A00000000000000"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1.50"/>
                                          </p:val>
                                        </p:tav>
                                      </p:tavLst>
                                    </p:anim>
                                    <p:anim calcmode="lin" valueType="num">
                                      <p:cBhvr>
                                        <p:cTn id="8" dur="500" fill="hold"/>
                                        <p:tgtEl>
                                          <p:spTgt spid="3"/>
                                        </p:tgtEl>
                                        <p:attrNameLst>
                                          <p:attrName>ppt_h</p:attrName>
                                        </p:attrNameLst>
                                      </p:cBhvr>
                                      <p:tavLst>
                                        <p:tav tm="0">
                                          <p:val>
                                            <p:fltVal val="0"/>
                                          </p:val>
                                        </p:tav>
                                        <p:tav tm="100000">
                                          <p:val>
                                            <p:strVal val="#ppt_h*1.50"/>
                                          </p:val>
                                        </p:tav>
                                      </p:tavLst>
                                    </p:anim>
                                    <p:animEffect transition="in" filter="fade">
                                      <p:cBhvr>
                                        <p:cTn id="9" dur="500"/>
                                        <p:tgtEl>
                                          <p:spTgt spid="3"/>
                                        </p:tgtEl>
                                      </p:cBhvr>
                                    </p:animEffect>
                                    <p:anim to="" calcmode="lin" valueType="num">
                                      <p:cBhvr>
                                        <p:cTn id="10" dur="500" fill="hold">
                                          <p:stCondLst>
                                            <p:cond delay="0"/>
                                          </p:stCondLst>
                                        </p:cTn>
                                        <p:tgtEl>
                                          <p:spTgt spid="3"/>
                                        </p:tgtEl>
                                        <p:attrNameLst>
                                          <p:attrName>ppt_x</p:attrName>
                                        </p:attrNameLst>
                                      </p:cBhvr>
                                      <p:tavLst>
                                        <p:tav tm="0">
                                          <p:val>
                                            <p:strVal val="#ppt_x"/>
                                          </p:val>
                                        </p:tav>
                                        <p:tav tm="100000">
                                          <p:val>
                                            <p:fltVal val="0.5"/>
                                          </p:val>
                                        </p:tav>
                                      </p:tavLst>
                                    </p:anim>
                                    <p:anim to="" calcmode="lin" valueType="num">
                                      <p:cBhvr>
                                        <p:cTn id="11" dur="500" fill="hold">
                                          <p:stCondLst>
                                            <p:cond delay="0"/>
                                          </p:stCondLst>
                                        </p:cTn>
                                        <p:tgtEl>
                                          <p:spTgt spid="3"/>
                                        </p:tgtEl>
                                        <p:attrNameLst>
                                          <p:attrName>ppt_y</p:attrName>
                                        </p:attrNameLst>
                                      </p:cBhvr>
                                      <p:tavLst>
                                        <p:tav tm="0">
                                          <p:val>
                                            <p:strVal val="#ppt_y"/>
                                          </p:val>
                                        </p:tav>
                                        <p:tav tm="100000">
                                          <p:val>
                                            <p:fltVal val="0.5"/>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1"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strVal val="#ppt_w*1.50"/>
                                          </p:val>
                                        </p:tav>
                                        <p:tav tm="100000">
                                          <p:val>
                                            <p:strVal val="#ppt_w"/>
                                          </p:val>
                                        </p:tav>
                                      </p:tavLst>
                                    </p:anim>
                                    <p:anim calcmode="lin" valueType="num">
                                      <p:cBhvr>
                                        <p:cTn id="17" dur="500" fill="hold"/>
                                        <p:tgtEl>
                                          <p:spTgt spid="3"/>
                                        </p:tgtEl>
                                        <p:attrNameLst>
                                          <p:attrName>ppt_h</p:attrName>
                                        </p:attrNameLst>
                                      </p:cBhvr>
                                      <p:tavLst>
                                        <p:tav tm="0">
                                          <p:val>
                                            <p:strVal val="#ppt_h*1.50"/>
                                          </p:val>
                                        </p:tav>
                                        <p:tav tm="100000">
                                          <p:val>
                                            <p:strVal val="#ppt_h"/>
                                          </p:val>
                                        </p:tav>
                                      </p:tavLst>
                                    </p:anim>
                                    <p:animEffect transition="in" filter="fade">
                                      <p:cBhvr>
                                        <p:cTn id="18" dur="500"/>
                                        <p:tgtEl>
                                          <p:spTgt spid="3"/>
                                        </p:tgtEl>
                                      </p:cBhvr>
                                    </p:animEffect>
                                    <p:anim to="" calcmode="lin" valueType="num">
                                      <p:cBhvr>
                                        <p:cTn id="19" dur="500" fill="hold">
                                          <p:stCondLst>
                                            <p:cond delay="0"/>
                                          </p:stCondLst>
                                        </p:cTn>
                                        <p:tgtEl>
                                          <p:spTgt spid="3"/>
                                        </p:tgtEl>
                                        <p:attrNameLst>
                                          <p:attrName>ppt_x</p:attrName>
                                        </p:attrNameLst>
                                      </p:cBhvr>
                                      <p:tavLst>
                                        <p:tav tm="0">
                                          <p:val>
                                            <p:fltVal val="0.5"/>
                                          </p:val>
                                        </p:tav>
                                        <p:tav tm="100000">
                                          <p:val>
                                            <p:strVal val="#ppt_x"/>
                                          </p:val>
                                        </p:tav>
                                      </p:tavLst>
                                    </p:anim>
                                    <p:anim to="" calcmode="lin" valueType="num">
                                      <p:cBhvr>
                                        <p:cTn id="20" dur="500" fill="hold">
                                          <p:stCondLst>
                                            <p:cond delay="0"/>
                                          </p:stCondLst>
                                        </p:cTn>
                                        <p:tgtEl>
                                          <p:spTgt spid="3"/>
                                        </p:tgtEl>
                                        <p:attrNameLst>
                                          <p:attrName>ppt_y</p:attrName>
                                        </p:attrNameLst>
                                      </p:cBhvr>
                                      <p:tavLst>
                                        <p:tav tm="0">
                                          <p:val>
                                            <p:fltVal val="0.5"/>
                                          </p:val>
                                        </p:tav>
                                        <p:tav tm="100000">
                                          <p:val>
                                            <p:strVal val="#ppt_y"/>
                                          </p:val>
                                        </p:tav>
                                      </p:tavLst>
                                    </p:anim>
                                  </p:childTnLst>
                                </p:cTn>
                              </p:par>
                              <p:par>
                                <p:cTn id="21" presetID="23" presetClass="entr" presetSubtype="288"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p:cTn id="23" dur="500" fill="hold"/>
                                        <p:tgtEl>
                                          <p:spTgt spid="23"/>
                                        </p:tgtEl>
                                        <p:attrNameLst>
                                          <p:attrName>ppt_w</p:attrName>
                                        </p:attrNameLst>
                                      </p:cBhvr>
                                      <p:tavLst>
                                        <p:tav tm="0">
                                          <p:val>
                                            <p:strVal val="4/3*#ppt_w"/>
                                          </p:val>
                                        </p:tav>
                                        <p:tav tm="100000">
                                          <p:val>
                                            <p:strVal val="#ppt_w"/>
                                          </p:val>
                                        </p:tav>
                                      </p:tavLst>
                                    </p:anim>
                                    <p:anim calcmode="lin" valueType="num">
                                      <p:cBhvr>
                                        <p:cTn id="24" dur="500" fill="hold"/>
                                        <p:tgtEl>
                                          <p:spTgt spid="23"/>
                                        </p:tgtEl>
                                        <p:attrNameLst>
                                          <p:attrName>ppt_h</p:attrName>
                                        </p:attrNameLst>
                                      </p:cBhvr>
                                      <p:tavLst>
                                        <p:tav tm="0">
                                          <p:val>
                                            <p:strVal val="4/3*#ppt_h"/>
                                          </p:val>
                                        </p:tav>
                                        <p:tav tm="100000">
                                          <p:val>
                                            <p:strVal val="#ppt_h"/>
                                          </p:val>
                                        </p:tav>
                                      </p:tavLst>
                                    </p:anim>
                                  </p:childTnLst>
                                </p:cTn>
                              </p:par>
                              <p:par>
                                <p:cTn id="25" presetID="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to="" calcmode="lin" valueType="num">
                                      <p:cBhvr>
                                        <p:cTn id="27" dur="500" fill="hold">
                                          <p:stCondLst>
                                            <p:cond delay="0"/>
                                          </p:stCondLst>
                                        </p:cTn>
                                        <p:tgtEl>
                                          <p:spTgt spid="1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8" dur="500" fill="hold">
                                          <p:stCondLst>
                                            <p:cond delay="0"/>
                                          </p:stCondLst>
                                        </p:cTn>
                                        <p:tgtEl>
                                          <p:spTgt spid="1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9" dur="500" fill="hold">
                                          <p:stCondLst>
                                            <p:cond delay="0"/>
                                          </p:stCondLst>
                                        </p:cTn>
                                        <p:tgtEl>
                                          <p:spTgt spid="14"/>
                                        </p:tgtEl>
                                        <p:attrNameLst>
                                          <p:attrName>style.opacity</p:attrName>
                                        </p:attrNameLst>
                                      </p:cBhvr>
                                      <p:tavLst>
                                        <p:tav tm="0">
                                          <p:val>
                                            <p:fltVal val="0"/>
                                          </p:val>
                                        </p:tav>
                                        <p:tav tm="100000">
                                          <p:val>
                                            <p:fltVal val="1"/>
                                          </p:val>
                                        </p:tav>
                                      </p:tavLst>
                                    </p:anim>
                                    <p:anim to="" calcmode="lin" valueType="num">
                                      <p:cBhvr>
                                        <p:cTn id="30" dur="500" fill="hold">
                                          <p:stCondLst>
                                            <p:cond delay="0"/>
                                          </p:stCondLst>
                                        </p:cTn>
                                        <p:tgtEl>
                                          <p:spTgt spid="14"/>
                                        </p:tgtEl>
                                        <p:attrNameLst>
                                          <p:attrName>ppt_w</p:attrName>
                                        </p:attrNameLst>
                                      </p:cBhvr>
                                      <p:tavLst>
                                        <p:tav tm="0">
                                          <p:val>
                                            <p:strVal val="#ppt_w*2"/>
                                          </p:val>
                                        </p:tav>
                                        <p:tav tm="100000">
                                          <p:val>
                                            <p:strVal val="#ppt_w"/>
                                          </p:val>
                                        </p:tav>
                                      </p:tavLst>
                                    </p:anim>
                                    <p:anim to="" calcmode="lin" valueType="num">
                                      <p:cBhvr>
                                        <p:cTn id="31" dur="500" fill="hold">
                                          <p:stCondLst>
                                            <p:cond delay="0"/>
                                          </p:stCondLst>
                                        </p:cTn>
                                        <p:tgtEl>
                                          <p:spTgt spid="14"/>
                                        </p:tgtEl>
                                        <p:attrNameLst>
                                          <p:attrName>ppt_h</p:attrName>
                                        </p:attrNameLst>
                                      </p:cBhvr>
                                      <p:tavLst>
                                        <p:tav tm="0">
                                          <p:val>
                                            <p:strVal val="#ppt_h*2"/>
                                          </p:val>
                                        </p:tav>
                                        <p:tav tm="100000">
                                          <p:val>
                                            <p:strVal val="#ppt_h"/>
                                          </p:val>
                                        </p:tav>
                                      </p:tavLst>
                                    </p:anim>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14" grpId="0" bldLvl="0" animBg="1"/>
      <p:bldP spid="11" grpId="0" bldLvl="0" animBg="1"/>
      <p:bldP spid="3" grpId="0"/>
      <p:bldP spid="3" grpId="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fontScale="90000"/>
          </a:bodyPr>
          <a:lstStyle/>
          <a:p>
            <a:pPr>
              <a:buSzPct val="100000"/>
            </a:pPr>
            <a:r>
              <a:rPr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7.1.2自然语言处理的功能应用</a:t>
            </a:r>
          </a:p>
        </p:txBody>
      </p:sp>
      <p:sp>
        <p:nvSpPr>
          <p:cNvPr id="45" name="!!平滑17"/>
          <p:cNvSpPr>
            <a:spLocks noEditPoints="1"/>
          </p:cNvSpPr>
          <p:nvPr>
            <p:custDataLst>
              <p:tags r:id="rId3"/>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4"/>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5"/>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2"/>
          <p:cNvSpPr txBox="1"/>
          <p:nvPr>
            <p:custDataLst>
              <p:tags r:id="rId6"/>
            </p:custDataLst>
          </p:nvPr>
        </p:nvSpPr>
        <p:spPr>
          <a:xfrm>
            <a:off x="747252" y="1154427"/>
            <a:ext cx="10154584" cy="743834"/>
          </a:xfrm>
          <a:prstGeom prst="rect">
            <a:avLst/>
          </a:prstGeom>
          <a:noFill/>
          <a:ln w="3175">
            <a:noFill/>
            <a:prstDash val="dash"/>
          </a:ln>
        </p:spPr>
        <p:txBody>
          <a:bodyPr wrap="square" lIns="63483" tIns="25393" rIns="63483" bIns="25393"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3100" b="1" spc="160" dirty="0">
                <a:solidFill>
                  <a:schemeClr val="accent1"/>
                </a:solidFill>
                <a:latin typeface="+mn-ea"/>
                <a:cs typeface="+mn-cs"/>
                <a:sym typeface="思源黑体 CN" panose="020B0500000000000000" pitchFamily="34" charset="-122"/>
              </a:rPr>
              <a:t>自然语言处理的功能应用</a:t>
            </a:r>
          </a:p>
        </p:txBody>
      </p:sp>
      <p:sp>
        <p:nvSpPr>
          <p:cNvPr id="19" name="文本框 18"/>
          <p:cNvSpPr txBox="1"/>
          <p:nvPr/>
        </p:nvSpPr>
        <p:spPr>
          <a:xfrm>
            <a:off x="608965" y="1898015"/>
            <a:ext cx="10474960" cy="4733925"/>
          </a:xfrm>
          <a:prstGeom prst="rect">
            <a:avLst/>
          </a:prstGeom>
          <a:noFill/>
        </p:spPr>
        <p:txBody>
          <a:bodyPr wrap="square" rtlCol="0">
            <a:noAutofit/>
          </a:bodyPr>
          <a:lstStyle/>
          <a:p>
            <a:r>
              <a:rPr lang="zh-CN" altLang="en-US" sz="2400" dirty="0">
                <a:latin typeface="+mn-ea"/>
                <a:cs typeface="+mn-ea"/>
              </a:rPr>
              <a:t>1. 文字识别</a:t>
            </a:r>
          </a:p>
          <a:p>
            <a:r>
              <a:rPr lang="zh-CN" altLang="en-US" sz="2400" dirty="0">
                <a:latin typeface="+mn-ea"/>
                <a:cs typeface="+mn-ea"/>
              </a:rPr>
              <a:t>2. 语音识别</a:t>
            </a:r>
          </a:p>
          <a:p>
            <a:r>
              <a:rPr lang="zh-CN" altLang="en-US" sz="2400" dirty="0">
                <a:latin typeface="+mn-ea"/>
                <a:cs typeface="+mn-ea"/>
              </a:rPr>
              <a:t>3. 机器翻译</a:t>
            </a:r>
          </a:p>
          <a:p>
            <a:r>
              <a:rPr lang="zh-CN" altLang="en-US" sz="2400" dirty="0">
                <a:latin typeface="+mn-ea"/>
                <a:cs typeface="+mn-ea"/>
              </a:rPr>
              <a:t>4. 自动文摘</a:t>
            </a:r>
          </a:p>
          <a:p>
            <a:r>
              <a:rPr lang="zh-CN" altLang="en-US" sz="2400" dirty="0">
                <a:latin typeface="+mn-ea"/>
                <a:cs typeface="+mn-ea"/>
              </a:rPr>
              <a:t>5. 文本分类</a:t>
            </a:r>
          </a:p>
          <a:p>
            <a:r>
              <a:rPr lang="zh-CN" altLang="en-US" sz="2400" dirty="0">
                <a:latin typeface="+mn-ea"/>
                <a:cs typeface="+mn-ea"/>
              </a:rPr>
              <a:t>6. 信息检索</a:t>
            </a:r>
          </a:p>
          <a:p>
            <a:r>
              <a:rPr lang="zh-CN" altLang="en-US" sz="2400" dirty="0">
                <a:latin typeface="+mn-ea"/>
                <a:cs typeface="+mn-ea"/>
              </a:rPr>
              <a:t>7. 信息获取</a:t>
            </a:r>
          </a:p>
          <a:p>
            <a:r>
              <a:rPr lang="zh-CN" altLang="en-US" sz="2400" dirty="0">
                <a:latin typeface="+mn-ea"/>
                <a:cs typeface="+mn-ea"/>
              </a:rPr>
              <a:t>8. 信息过滤</a:t>
            </a:r>
          </a:p>
          <a:p>
            <a:r>
              <a:rPr lang="zh-CN" altLang="en-US" sz="2400" dirty="0">
                <a:latin typeface="+mn-ea"/>
                <a:cs typeface="+mn-ea"/>
              </a:rPr>
              <a:t>9. 自然语言生成</a:t>
            </a:r>
          </a:p>
          <a:p>
            <a:r>
              <a:rPr lang="zh-CN" altLang="en-US" sz="2400" dirty="0">
                <a:latin typeface="+mn-ea"/>
                <a:cs typeface="+mn-ea"/>
              </a:rPr>
              <a:t>10. 语音合成</a:t>
            </a:r>
          </a:p>
          <a:p>
            <a:r>
              <a:rPr lang="zh-CN" altLang="en-US" sz="2400" dirty="0">
                <a:latin typeface="+mn-ea"/>
                <a:cs typeface="+mn-ea"/>
              </a:rPr>
              <a:t>11. 问答系统</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 to="" calcmode="lin" valueType="num">
                                      <p:cBhvr>
                                        <p:cTn id="7"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 to="" calcmode="lin" valueType="num">
                                      <p:cBhvr>
                                        <p:cTn id="14"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2"/>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to="" calcmode="lin" valueType="num">
                                      <p:cBhvr>
                                        <p:cTn id="21" dur="500" fill="hold">
                                          <p:stCondLst>
                                            <p:cond delay="0"/>
                                          </p:stCondLst>
                                        </p:cTn>
                                        <p:tgtEl>
                                          <p:spTgt spid="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4"/>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4"/>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4"/>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ldLvl="0" animBg="1"/>
      <p:bldP spid="2" grpId="0" bldLvl="0" animBg="1"/>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7.1.3自然语言处理的层次</a:t>
            </a:r>
          </a:p>
        </p:txBody>
      </p:sp>
      <p:sp>
        <p:nvSpPr>
          <p:cNvPr id="45" name="!!平滑17"/>
          <p:cNvSpPr>
            <a:spLocks noEditPoints="1"/>
          </p:cNvSpPr>
          <p:nvPr>
            <p:custDataLst>
              <p:tags r:id="rId3"/>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4"/>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5"/>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8" name="文本框 7"/>
          <p:cNvSpPr txBox="1"/>
          <p:nvPr/>
        </p:nvSpPr>
        <p:spPr>
          <a:xfrm>
            <a:off x="594995" y="1310005"/>
            <a:ext cx="10722610" cy="5321300"/>
          </a:xfrm>
          <a:prstGeom prst="rect">
            <a:avLst/>
          </a:prstGeom>
          <a:noFill/>
        </p:spPr>
        <p:txBody>
          <a:bodyPr wrap="square" rtlCol="0">
            <a:noAutofit/>
          </a:bodyPr>
          <a:lstStyle/>
          <a:p>
            <a:r>
              <a:rPr lang="zh-CN" altLang="en-US" sz="2350"/>
              <a:t>语言虽然表示成一连串文字符号或一串声音流，但其内部事实上是一个层次化的结构从语言的构成中就可以清楚地看到这种层次性。一个文字表达的句子的层次是词素→词或词形→词组或句子，而声音表达的句子的层次则是音素→音节→音词→音句，其中每个层次都受到语法规则的制约。因此，语言的处理过程也应当是一个层次化的过程。许多现代语言学家把这一过程分为五个层次：语音分析、词法分析、句法分析、语义分析和语用分析。</a:t>
            </a:r>
          </a:p>
          <a:p>
            <a:r>
              <a:rPr lang="zh-CN" altLang="en-US" sz="2350"/>
              <a:t>语音分析就是根据音位规则，从语音流中区分出一个个独立的音素，再根据音位形态规则找出一个个音节及其对应的词素或词。语用就是研究语言所存在的外界环境对语言使用所产生的影响。它描述语言的环境知识、语言与语言使用者在某个给定语言环境中的关系。关注语用信息的自然语言处理系统更侧重于讲话者/听话者模型的设定，而不是处理嵌入到给定话语中的结构信息。研究者提出了很多语言环境的计算模型，描述讲话者及其通信目的、听话者及其对说话者信息的重组方式。构建这些模型的难点在于如何把自然语言处理的不同方面以及各种不确定的生理、心理、社会和文化等背景因素集中到一个完整的连贯的模型中。</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 to="" calcmode="lin" valueType="num">
                                      <p:cBhvr>
                                        <p:cTn id="7"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 to="" calcmode="lin" valueType="num">
                                      <p:cBhvr>
                                        <p:cTn id="14"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ldLvl="0" animBg="1"/>
      <p:bldP spid="2"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平滑1"/>
          <p:cNvSpPr/>
          <p:nvPr>
            <p:custDataLst>
              <p:tags r:id="rId1"/>
            </p:custDataLst>
          </p:nvPr>
        </p:nvSpPr>
        <p:spPr>
          <a:xfrm rot="18900000">
            <a:off x="6372153" y="1124628"/>
            <a:ext cx="8294346" cy="6135371"/>
          </a:xfrm>
          <a:custGeom>
            <a:avLst/>
            <a:gdLst>
              <a:gd name="connsiteX0" fmla="*/ 7719799 w 8294346"/>
              <a:gd name="connsiteY0" fmla="*/ 711486 h 6135371"/>
              <a:gd name="connsiteX1" fmla="*/ 8294346 w 8294346"/>
              <a:gd name="connsiteY1" fmla="*/ 1286032 h 6135371"/>
              <a:gd name="connsiteX2" fmla="*/ 3445008 w 8294346"/>
              <a:gd name="connsiteY2" fmla="*/ 6135371 h 6135371"/>
              <a:gd name="connsiteX3" fmla="*/ 0 w 8294346"/>
              <a:gd name="connsiteY3" fmla="*/ 2690363 h 6135371"/>
              <a:gd name="connsiteX4" fmla="*/ 71759 w 8294346"/>
              <a:gd name="connsiteY4" fmla="*/ 2583578 h 6135371"/>
              <a:gd name="connsiteX5" fmla="*/ 4942249 w 8294346"/>
              <a:gd name="connsiteY5" fmla="*/ 0 h 6135371"/>
              <a:gd name="connsiteX6" fmla="*/ 7577299 w 8294346"/>
              <a:gd name="connsiteY6" fmla="*/ 634252 h 613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94346" h="6135371">
                <a:moveTo>
                  <a:pt x="7719799" y="711486"/>
                </a:moveTo>
                <a:lnTo>
                  <a:pt x="8294346" y="1286032"/>
                </a:lnTo>
                <a:lnTo>
                  <a:pt x="3445008" y="6135371"/>
                </a:lnTo>
                <a:lnTo>
                  <a:pt x="0" y="2690363"/>
                </a:lnTo>
                <a:lnTo>
                  <a:pt x="71759" y="2583578"/>
                </a:lnTo>
                <a:cubicBezTo>
                  <a:pt x="1180149" y="1015187"/>
                  <a:pt x="2949167" y="0"/>
                  <a:pt x="4942249" y="0"/>
                </a:cubicBezTo>
                <a:cubicBezTo>
                  <a:pt x="5886340" y="0"/>
                  <a:pt x="6780157" y="227784"/>
                  <a:pt x="7577299" y="634252"/>
                </a:cubicBezTo>
                <a:close/>
              </a:path>
            </a:pathLst>
          </a:custGeom>
          <a:gradFill>
            <a:gsLst>
              <a:gs pos="0">
                <a:schemeClr val="accent2"/>
              </a:gs>
              <a:gs pos="100000">
                <a:schemeClr val="accent1"/>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endParaRPr>
          </a:p>
        </p:txBody>
      </p:sp>
      <p:sp>
        <p:nvSpPr>
          <p:cNvPr id="7" name="图片"/>
          <p:cNvSpPr/>
          <p:nvPr>
            <p:custDataLst>
              <p:tags r:id="rId2"/>
            </p:custDataLst>
          </p:nvPr>
        </p:nvSpPr>
        <p:spPr>
          <a:xfrm>
            <a:off x="313690" y="1073785"/>
            <a:ext cx="6598285" cy="5361940"/>
          </a:xfrm>
          <a:prstGeom prst="roundRect">
            <a:avLst>
              <a:gd name="adj" fmla="val 2655"/>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a:latin typeface="思源黑体 CN" panose="020B0500000000000000" pitchFamily="34" charset="-122"/>
                <a:ea typeface="思源黑体 CN" panose="020B0500000000000000" pitchFamily="34" charset="-122"/>
                <a:sym typeface="思源黑体 CN" panose="020B0500000000000000" pitchFamily="34" charset="-122"/>
              </a:rPr>
              <a:t>、</a:t>
            </a:r>
          </a:p>
        </p:txBody>
      </p:sp>
      <p:sp>
        <p:nvSpPr>
          <p:cNvPr id="12" name="Text1"/>
          <p:cNvSpPr txBox="1"/>
          <p:nvPr>
            <p:custDataLst>
              <p:tags r:id="rId3"/>
            </p:custDataLst>
          </p:nvPr>
        </p:nvSpPr>
        <p:spPr>
          <a:xfrm>
            <a:off x="313690" y="537575"/>
            <a:ext cx="4907907" cy="536415"/>
          </a:xfrm>
          <a:prstGeom prst="rect">
            <a:avLst/>
          </a:prstGeom>
          <a:noFill/>
        </p:spPr>
        <p:txBody>
          <a:bodyPr wrap="square" lIns="63483" tIns="25393" rIns="63483" bIns="25393" rtlCol="0" anchor="ctr" anchorCtr="0">
            <a:normAutofit/>
          </a:bodyPr>
          <a:lstStyle/>
          <a:p>
            <a:pPr>
              <a:buSzPct val="100000"/>
            </a:pPr>
            <a:r>
              <a:rPr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7.1.4自然语言处理技术</a:t>
            </a:r>
          </a:p>
        </p:txBody>
      </p:sp>
      <p:sp>
        <p:nvSpPr>
          <p:cNvPr id="2" name="文本框 1"/>
          <p:cNvSpPr txBox="1"/>
          <p:nvPr/>
        </p:nvSpPr>
        <p:spPr>
          <a:xfrm>
            <a:off x="396240" y="1097915"/>
            <a:ext cx="6513195" cy="460375"/>
          </a:xfrm>
          <a:prstGeom prst="rect">
            <a:avLst/>
          </a:prstGeom>
          <a:noFill/>
        </p:spPr>
        <p:txBody>
          <a:bodyPr wrap="square" rtlCol="0">
            <a:spAutoFit/>
          </a:bodyPr>
          <a:lstStyle/>
          <a:p>
            <a:r>
              <a:rPr lang="zh-CN" altLang="en-US" sz="2400">
                <a:latin typeface="+mj-ea"/>
                <a:ea typeface="+mj-ea"/>
                <a:cs typeface="+mj-ea"/>
              </a:rPr>
              <a:t>1. 词法分析</a:t>
            </a:r>
          </a:p>
        </p:txBody>
      </p:sp>
      <p:sp>
        <p:nvSpPr>
          <p:cNvPr id="3" name="文本框 2"/>
          <p:cNvSpPr txBox="1"/>
          <p:nvPr/>
        </p:nvSpPr>
        <p:spPr>
          <a:xfrm>
            <a:off x="356870" y="1548130"/>
            <a:ext cx="6512560" cy="4888230"/>
          </a:xfrm>
          <a:prstGeom prst="rect">
            <a:avLst/>
          </a:prstGeom>
          <a:noFill/>
        </p:spPr>
        <p:txBody>
          <a:bodyPr wrap="square" rtlCol="0">
            <a:noAutofit/>
          </a:bodyPr>
          <a:lstStyle/>
          <a:p>
            <a:r>
              <a:rPr lang="zh-CN" altLang="en-US" sz="2000">
                <a:latin typeface="+mn-ea"/>
                <a:cs typeface="+mn-ea"/>
              </a:rPr>
              <a:t>词法分析是理解单词的基础，其主要目的是从句子中切分出单词，找出词汇的各个词素，从中获得单词的语言学信息并确定单词的词义，如unchangeable是由un-change-able构成的，其词义由这三个部分构成。不同的语言对词法分析有不同的要求，例如，英语和汉语就有较大的差距。</a:t>
            </a:r>
          </a:p>
        </p:txBody>
      </p:sp>
    </p:spTree>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平滑1"/>
          <p:cNvSpPr/>
          <p:nvPr>
            <p:custDataLst>
              <p:tags r:id="rId1"/>
            </p:custDataLst>
          </p:nvPr>
        </p:nvSpPr>
        <p:spPr>
          <a:xfrm rot="18900000">
            <a:off x="6372153" y="1124628"/>
            <a:ext cx="8294346" cy="6135371"/>
          </a:xfrm>
          <a:custGeom>
            <a:avLst/>
            <a:gdLst>
              <a:gd name="connsiteX0" fmla="*/ 7719799 w 8294346"/>
              <a:gd name="connsiteY0" fmla="*/ 711486 h 6135371"/>
              <a:gd name="connsiteX1" fmla="*/ 8294346 w 8294346"/>
              <a:gd name="connsiteY1" fmla="*/ 1286032 h 6135371"/>
              <a:gd name="connsiteX2" fmla="*/ 3445008 w 8294346"/>
              <a:gd name="connsiteY2" fmla="*/ 6135371 h 6135371"/>
              <a:gd name="connsiteX3" fmla="*/ 0 w 8294346"/>
              <a:gd name="connsiteY3" fmla="*/ 2690363 h 6135371"/>
              <a:gd name="connsiteX4" fmla="*/ 71759 w 8294346"/>
              <a:gd name="connsiteY4" fmla="*/ 2583578 h 6135371"/>
              <a:gd name="connsiteX5" fmla="*/ 4942249 w 8294346"/>
              <a:gd name="connsiteY5" fmla="*/ 0 h 6135371"/>
              <a:gd name="connsiteX6" fmla="*/ 7577299 w 8294346"/>
              <a:gd name="connsiteY6" fmla="*/ 634252 h 613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94346" h="6135371">
                <a:moveTo>
                  <a:pt x="7719799" y="711486"/>
                </a:moveTo>
                <a:lnTo>
                  <a:pt x="8294346" y="1286032"/>
                </a:lnTo>
                <a:lnTo>
                  <a:pt x="3445008" y="6135371"/>
                </a:lnTo>
                <a:lnTo>
                  <a:pt x="0" y="2690363"/>
                </a:lnTo>
                <a:lnTo>
                  <a:pt x="71759" y="2583578"/>
                </a:lnTo>
                <a:cubicBezTo>
                  <a:pt x="1180149" y="1015187"/>
                  <a:pt x="2949167" y="0"/>
                  <a:pt x="4942249" y="0"/>
                </a:cubicBezTo>
                <a:cubicBezTo>
                  <a:pt x="5886340" y="0"/>
                  <a:pt x="6780157" y="227784"/>
                  <a:pt x="7577299" y="634252"/>
                </a:cubicBezTo>
                <a:close/>
              </a:path>
            </a:pathLst>
          </a:custGeom>
          <a:gradFill>
            <a:gsLst>
              <a:gs pos="0">
                <a:schemeClr val="accent2"/>
              </a:gs>
              <a:gs pos="100000">
                <a:schemeClr val="accent1"/>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endParaRPr>
          </a:p>
        </p:txBody>
      </p:sp>
      <p:sp>
        <p:nvSpPr>
          <p:cNvPr id="7" name="图片"/>
          <p:cNvSpPr/>
          <p:nvPr>
            <p:custDataLst>
              <p:tags r:id="rId2"/>
            </p:custDataLst>
          </p:nvPr>
        </p:nvSpPr>
        <p:spPr>
          <a:xfrm>
            <a:off x="313690" y="1073785"/>
            <a:ext cx="6598285" cy="5361940"/>
          </a:xfrm>
          <a:prstGeom prst="roundRect">
            <a:avLst>
              <a:gd name="adj" fmla="val 2655"/>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a:latin typeface="思源黑体 CN" panose="020B0500000000000000" pitchFamily="34" charset="-122"/>
                <a:ea typeface="思源黑体 CN" panose="020B0500000000000000" pitchFamily="34" charset="-122"/>
                <a:sym typeface="思源黑体 CN" panose="020B0500000000000000" pitchFamily="34" charset="-122"/>
              </a:rPr>
              <a:t>、</a:t>
            </a:r>
          </a:p>
        </p:txBody>
      </p:sp>
      <p:sp>
        <p:nvSpPr>
          <p:cNvPr id="12" name="Text1"/>
          <p:cNvSpPr txBox="1"/>
          <p:nvPr>
            <p:custDataLst>
              <p:tags r:id="rId3"/>
            </p:custDataLst>
          </p:nvPr>
        </p:nvSpPr>
        <p:spPr>
          <a:xfrm>
            <a:off x="313690" y="537575"/>
            <a:ext cx="4907907" cy="536415"/>
          </a:xfrm>
          <a:prstGeom prst="rect">
            <a:avLst/>
          </a:prstGeom>
          <a:noFill/>
        </p:spPr>
        <p:txBody>
          <a:bodyPr wrap="square" lIns="63483" tIns="25393" rIns="63483" bIns="25393" rtlCol="0" anchor="ctr" anchorCtr="0">
            <a:normAutofit/>
          </a:bodyPr>
          <a:lstStyle/>
          <a:p>
            <a:pPr>
              <a:buSzPct val="100000"/>
            </a:pPr>
            <a:r>
              <a:rPr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7.1.4自然语言处理技术</a:t>
            </a:r>
          </a:p>
        </p:txBody>
      </p:sp>
      <p:sp>
        <p:nvSpPr>
          <p:cNvPr id="2" name="文本框 1"/>
          <p:cNvSpPr txBox="1"/>
          <p:nvPr/>
        </p:nvSpPr>
        <p:spPr>
          <a:xfrm>
            <a:off x="396240" y="1097915"/>
            <a:ext cx="6513195" cy="460375"/>
          </a:xfrm>
          <a:prstGeom prst="rect">
            <a:avLst/>
          </a:prstGeom>
          <a:noFill/>
        </p:spPr>
        <p:txBody>
          <a:bodyPr wrap="square" rtlCol="0">
            <a:spAutoFit/>
          </a:bodyPr>
          <a:lstStyle/>
          <a:p>
            <a:r>
              <a:rPr lang="zh-CN" altLang="en-US" sz="2400">
                <a:latin typeface="+mj-ea"/>
                <a:ea typeface="+mj-ea"/>
                <a:cs typeface="+mj-ea"/>
              </a:rPr>
              <a:t>2. 句法分析</a:t>
            </a:r>
          </a:p>
        </p:txBody>
      </p:sp>
      <p:sp>
        <p:nvSpPr>
          <p:cNvPr id="3" name="文本框 2"/>
          <p:cNvSpPr txBox="1"/>
          <p:nvPr/>
        </p:nvSpPr>
        <p:spPr>
          <a:xfrm>
            <a:off x="356870" y="1548130"/>
            <a:ext cx="6512560" cy="4888230"/>
          </a:xfrm>
          <a:prstGeom prst="rect">
            <a:avLst/>
          </a:prstGeom>
          <a:noFill/>
        </p:spPr>
        <p:txBody>
          <a:bodyPr wrap="square" rtlCol="0">
            <a:noAutofit/>
          </a:bodyPr>
          <a:lstStyle/>
          <a:p>
            <a:r>
              <a:rPr lang="zh-CN" altLang="en-US" sz="2000">
                <a:latin typeface="+mn-ea"/>
                <a:cs typeface="+mn-ea"/>
              </a:rPr>
              <a:t>法分析主要有两个作用：</a:t>
            </a:r>
          </a:p>
          <a:p>
            <a:r>
              <a:rPr lang="zh-CN" altLang="en-US" sz="2000">
                <a:latin typeface="+mn-ea"/>
                <a:cs typeface="+mn-ea"/>
              </a:rPr>
              <a:t>（1）对句子或短语结构进行分析，以确定构成句子的各个词、短语之间的关系以及各自在句子中的作用等，并将这些关系用层次结构加以表达；</a:t>
            </a:r>
          </a:p>
          <a:p>
            <a:r>
              <a:rPr lang="zh-CN" altLang="en-US" sz="2000">
                <a:latin typeface="+mn-ea"/>
                <a:cs typeface="+mn-ea"/>
              </a:rPr>
              <a:t>（2）对句法结构进行规范化。在对一个句子进行分析的过程中，如果把分析句子各成分间的关系的推导过程用树形图表示出来的话，那么这种图称为句法分析树。句</a:t>
            </a:r>
          </a:p>
          <a:p>
            <a:r>
              <a:rPr lang="zh-CN" altLang="en-US" sz="2000">
                <a:latin typeface="+mn-ea"/>
                <a:cs typeface="+mn-ea"/>
              </a:rPr>
              <a:t>法分析是由专门设计的分析器进行的，分析过程就是构造句法树的过程，将每个输入的合法语句转换为一棵句法分析树。</a:t>
            </a:r>
          </a:p>
        </p:txBody>
      </p:sp>
    </p:spTree>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GNlOGMzZTc4YmE0YjUzM2M3YTljOGIyNzZjNjQ4YTgifQ=="/>
</p:tagLst>
</file>

<file path=ppt/tags/tag1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10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08.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109.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1236"/>
  <p:tag name="KSO_WM_SLIDE_ID" val="custom20231236_1"/>
  <p:tag name="KSO_WM_TEMPLATE_SUBCATEGORY" val="0"/>
  <p:tag name="KSO_WM_TEMPLATE_MASTER_TYPE" val="0"/>
  <p:tag name="KSO_WM_TEMPLATE_COLOR_TYPE" val="0"/>
  <p:tag name="KSO_WM_SLIDE_TYPE" val="text"/>
  <p:tag name="KSO_WM_SLIDE_SUBTYPE" val="picTxt"/>
  <p:tag name="KSO_WM_SLIDE_ITEM_CNT" val="0"/>
  <p:tag name="KSO_WM_SLIDE_INDEX" val="1"/>
  <p:tag name="KSO_WM_SLIDE_SIZE" val="820*318"/>
  <p:tag name="KSO_WM_SLIDE_POSITION" val="60*134"/>
  <p:tag name="KSO_WM_TAG_VERSION" val="3.0"/>
  <p:tag name="KSO_WM_SLIDE_LAYOUT" val="a_d_f"/>
  <p:tag name="KSO_WM_SLIDE_LAYOUT_CNT" val="1_1_2"/>
</p:tagLst>
</file>

<file path=ppt/tags/tag14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custom20231236_1*a*1"/>
  <p:tag name="KSO_WM_TEMPLATE_CATEGORY" val="custom"/>
  <p:tag name="KSO_WM_TEMPLATE_INDEX" val="20231236"/>
  <p:tag name="KSO_WM_UNIT_LAYERLEVEL" val="1"/>
  <p:tag name="KSO_WM_TAG_VERSION" val="3.0"/>
  <p:tag name="KSO_WM_BEAUTIFY_FLAG" val="#wm#"/>
  <p:tag name="KSO_WM_UNIT_PRESET_TEXT" val="单击此处添加标题"/>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31236_1*i*1"/>
  <p:tag name="KSO_WM_TEMPLATE_CATEGORY" val="custom"/>
  <p:tag name="KSO_WM_TEMPLATE_INDEX" val="20231236"/>
  <p:tag name="KSO_WM_UNIT_LAYERLEVEL" val="1"/>
  <p:tag name="KSO_WM_TAG_VERSION" val="3.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UNIT_ID" val="custom20231236_1*f*2"/>
  <p:tag name="KSO_WM_TEMPLATE_CATEGORY" val="custom"/>
  <p:tag name="KSO_WM_TEMPLATE_INDEX" val="20231236"/>
  <p:tag name="KSO_WM_UNIT_LAYERLEVEL" val="1"/>
  <p:tag name="KSO_WM_TAG_VERSION" val="3.0"/>
  <p:tag name="KSO_WM_BEAUTIFY_FLAG" val="#wm#"/>
  <p:tag name="KSO_WM_UNIT_SUBTYPE" val="a"/>
  <p:tag name="KSO_WM_UNIT_TYPE" val="f"/>
  <p:tag name="KSO_WM_UNIT_INDEX" val="2"/>
  <p:tag name="KSO_WM_UNIT_PRESET_TEXT" val="输入你的正文，文字是您思想的提炼请尽量言简意赅的阐述观点，可根据实际情况自行删减文字"/>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wm#"/>
  <p:tag name="KSO_WM_UNIT_VALUE" val="1059*1604"/>
  <p:tag name="KSO_WM_UNIT_HIGHLIGHT" val="0"/>
  <p:tag name="KSO_WM_UNIT_COMPATIBLE" val="0"/>
  <p:tag name="KSO_WM_UNIT_DIAGRAM_ISNUMVISUAL" val="0"/>
  <p:tag name="KSO_WM_UNIT_DIAGRAM_ISREFERUNIT" val="0"/>
  <p:tag name="KSO_WM_UNIT_TYPE" val="d"/>
  <p:tag name="KSO_WM_UNIT_INDEX" val="1"/>
  <p:tag name="KSO_WM_UNIT_ID" val="custom20231236_1*d*1"/>
  <p:tag name="KSO_WM_TEMPLATE_CATEGORY" val="custom"/>
  <p:tag name="KSO_WM_TEMPLATE_INDEX" val="20231236"/>
  <p:tag name="KSO_WM_UNIT_LAYERLEVEL" val="1"/>
  <p:tag name="KSO_WM_TAG_VERSION" val="3.0"/>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1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17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74.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175.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176.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177.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1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19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YOO_CHATPAGE_TYPE" val="YOO_CHATPAGE_COVER"/>
</p:tagLst>
</file>

<file path=ppt/tags/tag20.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20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2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20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20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209.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210.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211.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212.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2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21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215.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216.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217.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218.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21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22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221.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222.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223.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224.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225.xml><?xml version="1.0" encoding="utf-8"?>
<p:tagLst xmlns:a="http://schemas.openxmlformats.org/drawingml/2006/main" xmlns:r="http://schemas.openxmlformats.org/officeDocument/2006/relationships" xmlns:p="http://schemas.openxmlformats.org/presentationml/2006/main">
  <p:tag name="KSO_WM_SLIDE_ID" val="diagram20233161_1"/>
  <p:tag name="KSO_WM_TEMPLATE_SUBCATEGORY" val="0"/>
  <p:tag name="KSO_WM_TEMPLATE_MASTER_TYPE" val="0"/>
  <p:tag name="KSO_WM_TEMPLATE_COLOR_TYPE" val="0"/>
  <p:tag name="KSO_WM_SLIDE_ITEM_CNT" val="2"/>
  <p:tag name="KSO_WM_SLIDE_INDEX" val="1"/>
  <p:tag name="KSO_WM_TAG_VERSION" val="3.0"/>
  <p:tag name="KSO_WM_BEAUTIFY_FLAG" val="#wm#"/>
  <p:tag name="KSO_WM_TEMPLATE_CATEGORY" val="diagram"/>
  <p:tag name="KSO_WM_TEMPLATE_INDEX" val="20233161"/>
  <p:tag name="KSO_WM_SLIDE_TYPE" val="text"/>
  <p:tag name="KSO_WM_SLIDE_SUBTYPE" val="diag"/>
  <p:tag name="KSO_WM_SLIDE_SIZE" val="834.92*277.116"/>
  <p:tag name="KSO_WM_SLIDE_POSITION" val="64.8498*168.411"/>
  <p:tag name="KSO_WM_SLIDE_LAYOUT" val="a_n"/>
  <p:tag name="KSO_WM_SLIDE_LAYOUT_CNT" val="1_1"/>
  <p:tag name="KSO_WM_SPECIAL_SOURCE" val="bdnull"/>
  <p:tag name="KSO_WM_DIAGRAM_GROUP_CODE" val="n1-1"/>
  <p:tag name="KSO_WM_SLIDE_DIAGTYPE" val="n"/>
</p:tagLst>
</file>

<file path=ppt/tags/tag226.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SUBTYPE" val="a"/>
  <p:tag name="KSO_WM_UNIT_NOCLEAR" val="0"/>
  <p:tag name="KSO_WM_UNIT_VALUE" val="22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2_1"/>
  <p:tag name="KSO_WM_UNIT_ID" val="diagram20233161_1*n_h_h_f*1_2_2_1"/>
  <p:tag name="KSO_WM_TEMPLATE_CATEGORY" val="diagram"/>
  <p:tag name="KSO_WM_TEMPLATE_INDEX" val="20233161"/>
  <p:tag name="KSO_WM_UNIT_LAYERLEVEL" val="1_1_1_1"/>
  <p:tag name="KSO_WM_TAG_VERSION" val="3.0"/>
  <p:tag name="KSO_WM_BEAUTIFY_FLAG" val="#wm#"/>
  <p:tag name="KSO_WM_DIAGRAM_MAX_ITEMCNT" val="2"/>
  <p:tag name="KSO_WM_DIAGRAM_MIN_ITEMCNT" val="2"/>
  <p:tag name="KSO_WM_DIAGRAM_VIRTUALLY_FRAME" val="{&quot;height&quot;:305.2774015748031,&quot;left&quot;:16.89976377952753,&quot;top&quot;:168.4,&quot;width&quot;:928.7197637795283}"/>
  <p:tag name="KSO_WM_DIAGRAM_COLOR_MATCH_VALUE" val="{&quot;shape&quot;:{&quot;fill&quot;:{&quot;gradient&quot;:[{&quot;brightness&quot;:0.4000000059604645,&quot;colorType&quot;:1,&quot;foreColorIndex&quot;:5,&quot;pos&quot;:0.699999988079071,&quot;transparency&quot;:1},{&quot;brightness&quot;:0.4000000059604645,&quot;colorType&quot;:1,&quot;foreColorIndex&quot;:5,&quot;pos&quot;:0,&quot;transparency&quot;:0.699999988079071}],&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
  <p:tag name="KSO_WM_UNIT_FILL_TYPE" val="3"/>
  <p:tag name="KSO_WM_UNIT_TEXT_FILL_FORE_SCHEMECOLOR_INDEX" val="1"/>
  <p:tag name="KSO_WM_UNIT_TEXT_FILL_TYPE" val="1"/>
</p:tagLst>
</file>

<file path=ppt/tags/tag227.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SUBTYPE" val="a"/>
  <p:tag name="KSO_WM_UNIT_NOCLEAR" val="0"/>
  <p:tag name="KSO_WM_UNIT_VALUE" val="22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20233161_1*n_h_h_f*1_2_1_1"/>
  <p:tag name="KSO_WM_TEMPLATE_CATEGORY" val="diagram"/>
  <p:tag name="KSO_WM_TEMPLATE_INDEX" val="20233161"/>
  <p:tag name="KSO_WM_UNIT_LAYERLEVEL" val="1_1_1_1"/>
  <p:tag name="KSO_WM_TAG_VERSION" val="3.0"/>
  <p:tag name="KSO_WM_BEAUTIFY_FLAG" val="#wm#"/>
  <p:tag name="KSO_WM_DIAGRAM_MAX_ITEMCNT" val="2"/>
  <p:tag name="KSO_WM_DIAGRAM_MIN_ITEMCNT" val="2"/>
  <p:tag name="KSO_WM_DIAGRAM_VIRTUALLY_FRAME" val="{&quot;height&quot;:305.2774015748031,&quot;left&quot;:16.89976377952753,&quot;top&quot;:168.4,&quot;width&quot;:928.7197637795283}"/>
  <p:tag name="KSO_WM_DIAGRAM_COLOR_MATCH_VALUE" val="{&quot;shape&quot;:{&quot;fill&quot;:{&quot;gradient&quot;:[{&quot;brightness&quot;:0.4000000059604645,&quot;colorType&quot;:1,&quot;foreColorIndex&quot;:5,&quot;pos&quot;:0.30000001192092896,&quot;transparency&quot;:1},{&quot;brightness&quot;:0.4000000059604645,&quot;colorType&quot;:1,&quot;foreColorIndex&quot;:5,&quot;pos&quot;:1,&quot;transparency&quot;:0.699999988079071}],&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
  <p:tag name="KSO_WM_UNIT_FILL_TYPE" val="3"/>
  <p:tag name="KSO_WM_UNIT_TEXT_FILL_FORE_SCHEMECOLOR_INDEX" val="1"/>
  <p:tag name="KSO_WM_UNIT_TEXT_FILL_TYPE" val="1"/>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3161_1*a*1"/>
  <p:tag name="KSO_WM_TEMPLATE_CATEGORY" val="diagram"/>
  <p:tag name="KSO_WM_TEMPLATE_INDEX" val="20233161"/>
  <p:tag name="KSO_WM_UNIT_LAYERLEVEL" val="1"/>
  <p:tag name="KSO_WM_TAG_VERSION" val="3.0"/>
  <p:tag name="KSO_WM_BEAUTIFY_FLAG" val="#wm#"/>
  <p:tag name="KSO_WM_UNIT_ISCONTENTSTITLE" val="0"/>
  <p:tag name="KSO_WM_UNIT_ISNUMDGMTITLE" val="0"/>
  <p:tag name="KSO_WM_UNIT_NOCLEAR" val="0"/>
  <p:tag name="KSO_WM_DIAGRAM_GROUP_CODE" val="n1-1"/>
  <p:tag name="KSO_WM_UNIT_TYPE" val="a"/>
  <p:tag name="KSO_WM_UNIT_INDEX" val="1"/>
  <p:tag name="KSO_WM_UNIT_VALUE" val="29"/>
  <p:tag name="KSO_WM_UNIT_PRESET_TEXT" val="单击此处添加标题"/>
</p:tagLst>
</file>

<file path=ppt/tags/tag229.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VALUE" val="50"/>
  <p:tag name="KSO_WM_UNIT_HIGHLIGHT" val="0"/>
  <p:tag name="KSO_WM_UNIT_COMPATIBLE" val="0"/>
  <p:tag name="KSO_WM_UNIT_DIAGRAM_ISNUMVISUAL" val="0"/>
  <p:tag name="KSO_WM_UNIT_DIAGRAM_ISREFERUNIT" val="0"/>
  <p:tag name="KSO_WM_DIAGRAM_GROUP_CODE" val="n1-1"/>
  <p:tag name="KSO_WM_UNIT_TYPE" val="n_h_a"/>
  <p:tag name="KSO_WM_UNIT_INDEX" val="1_1_1"/>
  <p:tag name="KSO_WM_UNIT_ID" val="diagram20233161_1*n_h_a*1_1_1"/>
  <p:tag name="KSO_WM_TEMPLATE_CATEGORY" val="diagram"/>
  <p:tag name="KSO_WM_TEMPLATE_INDEX" val="20233161"/>
  <p:tag name="KSO_WM_UNIT_LAYERLEVEL" val="1_1_1"/>
  <p:tag name="KSO_WM_TAG_VERSION" val="3.0"/>
  <p:tag name="KSO_WM_BEAUTIFY_FLAG" val="#wm#"/>
  <p:tag name="KSO_WM_DIAGRAM_MAX_ITEMCNT" val="2"/>
  <p:tag name="KSO_WM_DIAGRAM_MIN_ITEMCNT" val="2"/>
  <p:tag name="KSO_WM_DIAGRAM_VIRTUALLY_FRAME" val="{&quot;height&quot;:305.2774015748031,&quot;left&quot;:16.89976377952753,&quot;top&quot;:168.4,&quot;width&quot;:928.7197637795283}"/>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标题"/>
  <p:tag name="KSO_WM_UNIT_FILL_TYPE" val="1"/>
  <p:tag name="KSO_WM_UNIT_FILL_FORE_SCHEMECOLOR_INDEX" val="5"/>
  <p:tag name="KSO_WM_UNIT_FILL_FORE_SCHEMECOLOR_INDEX_BRIGHTNESS" val="0"/>
  <p:tag name="KSO_WM_UNIT_TEXT_FILL_FORE_SCHEMECOLOR_INDEX" val="1"/>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230.xml><?xml version="1.0" encoding="utf-8"?>
<p:tagLst xmlns:a="http://schemas.openxmlformats.org/drawingml/2006/main" xmlns:r="http://schemas.openxmlformats.org/officeDocument/2006/relationships" xmlns:p="http://schemas.openxmlformats.org/presentationml/2006/main">
  <p:tag name="KSO_WM_SLIDE_ID" val="diagram20233161_1"/>
  <p:tag name="KSO_WM_TEMPLATE_SUBCATEGORY" val="0"/>
  <p:tag name="KSO_WM_TEMPLATE_MASTER_TYPE" val="0"/>
  <p:tag name="KSO_WM_TEMPLATE_COLOR_TYPE" val="0"/>
  <p:tag name="KSO_WM_SLIDE_ITEM_CNT" val="2"/>
  <p:tag name="KSO_WM_SLIDE_INDEX" val="1"/>
  <p:tag name="KSO_WM_TAG_VERSION" val="3.0"/>
  <p:tag name="KSO_WM_BEAUTIFY_FLAG" val="#wm#"/>
  <p:tag name="KSO_WM_TEMPLATE_CATEGORY" val="diagram"/>
  <p:tag name="KSO_WM_TEMPLATE_INDEX" val="20233161"/>
  <p:tag name="KSO_WM_SLIDE_TYPE" val="text"/>
  <p:tag name="KSO_WM_SLIDE_SUBTYPE" val="diag"/>
  <p:tag name="KSO_WM_SLIDE_SIZE" val="834.92*277.116"/>
  <p:tag name="KSO_WM_SLIDE_POSITION" val="64.8498*168.411"/>
  <p:tag name="KSO_WM_SLIDE_LAYOUT" val="a_n"/>
  <p:tag name="KSO_WM_SLIDE_LAYOUT_CNT" val="1_1"/>
  <p:tag name="KSO_WM_SPECIAL_SOURCE" val="bdnull"/>
  <p:tag name="KSO_WM_DIAGRAM_GROUP_CODE" val="n1-1"/>
  <p:tag name="KSO_WM_SLIDE_DIAGTYPE" val="n"/>
</p:tagLst>
</file>

<file path=ppt/tags/tag231.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SUBTYPE" val="a"/>
  <p:tag name="KSO_WM_UNIT_NOCLEAR" val="0"/>
  <p:tag name="KSO_WM_UNIT_VALUE" val="22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2_1"/>
  <p:tag name="KSO_WM_UNIT_ID" val="diagram20233161_1*n_h_h_f*1_2_2_1"/>
  <p:tag name="KSO_WM_TEMPLATE_CATEGORY" val="diagram"/>
  <p:tag name="KSO_WM_TEMPLATE_INDEX" val="20233161"/>
  <p:tag name="KSO_WM_UNIT_LAYERLEVEL" val="1_1_1_1"/>
  <p:tag name="KSO_WM_TAG_VERSION" val="3.0"/>
  <p:tag name="KSO_WM_BEAUTIFY_FLAG" val="#wm#"/>
  <p:tag name="KSO_WM_DIAGRAM_MAX_ITEMCNT" val="2"/>
  <p:tag name="KSO_WM_DIAGRAM_MIN_ITEMCNT" val="2"/>
  <p:tag name="KSO_WM_DIAGRAM_VIRTUALLY_FRAME" val="{&quot;height&quot;:305.2774015748031,&quot;left&quot;:16.89976377952753,&quot;top&quot;:168.4,&quot;width&quot;:928.7197637795283}"/>
  <p:tag name="KSO_WM_DIAGRAM_COLOR_MATCH_VALUE" val="{&quot;shape&quot;:{&quot;fill&quot;:{&quot;gradient&quot;:[{&quot;brightness&quot;:0.4000000059604645,&quot;colorType&quot;:1,&quot;foreColorIndex&quot;:5,&quot;pos&quot;:0.699999988079071,&quot;transparency&quot;:1},{&quot;brightness&quot;:0.4000000059604645,&quot;colorType&quot;:1,&quot;foreColorIndex&quot;:5,&quot;pos&quot;:0,&quot;transparency&quot;:0.699999988079071}],&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
  <p:tag name="KSO_WM_UNIT_FILL_TYPE" val="3"/>
  <p:tag name="KSO_WM_UNIT_TEXT_FILL_FORE_SCHEMECOLOR_INDEX" val="1"/>
  <p:tag name="KSO_WM_UNIT_TEXT_FILL_TYPE" val="1"/>
</p:tagLst>
</file>

<file path=ppt/tags/tag232.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SUBTYPE" val="a"/>
  <p:tag name="KSO_WM_UNIT_NOCLEAR" val="0"/>
  <p:tag name="KSO_WM_UNIT_VALUE" val="22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20233161_1*n_h_h_f*1_2_1_1"/>
  <p:tag name="KSO_WM_TEMPLATE_CATEGORY" val="diagram"/>
  <p:tag name="KSO_WM_TEMPLATE_INDEX" val="20233161"/>
  <p:tag name="KSO_WM_UNIT_LAYERLEVEL" val="1_1_1_1"/>
  <p:tag name="KSO_WM_TAG_VERSION" val="3.0"/>
  <p:tag name="KSO_WM_BEAUTIFY_FLAG" val="#wm#"/>
  <p:tag name="KSO_WM_DIAGRAM_MAX_ITEMCNT" val="2"/>
  <p:tag name="KSO_WM_DIAGRAM_MIN_ITEMCNT" val="2"/>
  <p:tag name="KSO_WM_DIAGRAM_VIRTUALLY_FRAME" val="{&quot;height&quot;:305.2774015748031,&quot;left&quot;:16.89976377952753,&quot;top&quot;:168.4,&quot;width&quot;:928.7197637795283}"/>
  <p:tag name="KSO_WM_DIAGRAM_COLOR_MATCH_VALUE" val="{&quot;shape&quot;:{&quot;fill&quot;:{&quot;gradient&quot;:[{&quot;brightness&quot;:0.4000000059604645,&quot;colorType&quot;:1,&quot;foreColorIndex&quot;:5,&quot;pos&quot;:0.30000001192092896,&quot;transparency&quot;:1},{&quot;brightness&quot;:0.4000000059604645,&quot;colorType&quot;:1,&quot;foreColorIndex&quot;:5,&quot;pos&quot;:1,&quot;transparency&quot;:0.699999988079071}],&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
  <p:tag name="KSO_WM_UNIT_FILL_TYPE" val="3"/>
  <p:tag name="KSO_WM_UNIT_TEXT_FILL_FORE_SCHEMECOLOR_INDEX" val="1"/>
  <p:tag name="KSO_WM_UNIT_TEXT_FILL_TYPE" val="1"/>
</p:tagLst>
</file>

<file path=ppt/tags/tag2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3161_1*a*1"/>
  <p:tag name="KSO_WM_TEMPLATE_CATEGORY" val="diagram"/>
  <p:tag name="KSO_WM_TEMPLATE_INDEX" val="20233161"/>
  <p:tag name="KSO_WM_UNIT_LAYERLEVEL" val="1"/>
  <p:tag name="KSO_WM_TAG_VERSION" val="3.0"/>
  <p:tag name="KSO_WM_BEAUTIFY_FLAG" val="#wm#"/>
  <p:tag name="KSO_WM_UNIT_ISCONTENTSTITLE" val="0"/>
  <p:tag name="KSO_WM_UNIT_ISNUMDGMTITLE" val="0"/>
  <p:tag name="KSO_WM_UNIT_NOCLEAR" val="0"/>
  <p:tag name="KSO_WM_DIAGRAM_GROUP_CODE" val="n1-1"/>
  <p:tag name="KSO_WM_UNIT_TYPE" val="a"/>
  <p:tag name="KSO_WM_UNIT_INDEX" val="1"/>
  <p:tag name="KSO_WM_UNIT_VALUE" val="29"/>
  <p:tag name="KSO_WM_UNIT_PRESET_TEXT" val="单击此处添加标题"/>
</p:tagLst>
</file>

<file path=ppt/tags/tag234.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VALUE" val="50"/>
  <p:tag name="KSO_WM_UNIT_HIGHLIGHT" val="0"/>
  <p:tag name="KSO_WM_UNIT_COMPATIBLE" val="0"/>
  <p:tag name="KSO_WM_UNIT_DIAGRAM_ISNUMVISUAL" val="0"/>
  <p:tag name="KSO_WM_UNIT_DIAGRAM_ISREFERUNIT" val="0"/>
  <p:tag name="KSO_WM_DIAGRAM_GROUP_CODE" val="n1-1"/>
  <p:tag name="KSO_WM_UNIT_TYPE" val="n_h_a"/>
  <p:tag name="KSO_WM_UNIT_INDEX" val="1_1_1"/>
  <p:tag name="KSO_WM_UNIT_ID" val="diagram20233161_1*n_h_a*1_1_1"/>
  <p:tag name="KSO_WM_TEMPLATE_CATEGORY" val="diagram"/>
  <p:tag name="KSO_WM_TEMPLATE_INDEX" val="20233161"/>
  <p:tag name="KSO_WM_UNIT_LAYERLEVEL" val="1_1_1"/>
  <p:tag name="KSO_WM_TAG_VERSION" val="3.0"/>
  <p:tag name="KSO_WM_BEAUTIFY_FLAG" val="#wm#"/>
  <p:tag name="KSO_WM_DIAGRAM_MAX_ITEMCNT" val="2"/>
  <p:tag name="KSO_WM_DIAGRAM_MIN_ITEMCNT" val="2"/>
  <p:tag name="KSO_WM_DIAGRAM_VIRTUALLY_FRAME" val="{&quot;height&quot;:305.2774015748031,&quot;left&quot;:16.89976377952753,&quot;top&quot;:168.4,&quot;width&quot;:928.7197637795283}"/>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标题"/>
  <p:tag name="KSO_WM_UNIT_FILL_TYPE" val="1"/>
  <p:tag name="KSO_WM_UNIT_FILL_FORE_SCHEMECOLOR_INDEX" val="5"/>
  <p:tag name="KSO_WM_UNIT_FILL_FORE_SCHEMECOLOR_INDEX_BRIGHTNESS" val="0"/>
  <p:tag name="KSO_WM_UNIT_TEXT_FILL_FORE_SCHEMECOLOR_INDEX" val="1"/>
  <p:tag name="KSO_WM_UNIT_TEXT_FILL_TYPE" val="1"/>
</p:tagLst>
</file>

<file path=ppt/tags/tag23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23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237.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238.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239.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24.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24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241.xml><?xml version="1.0" encoding="utf-8"?>
<p:tagLst xmlns:a="http://schemas.openxmlformats.org/drawingml/2006/main" xmlns:r="http://schemas.openxmlformats.org/officeDocument/2006/relationships" xmlns:p="http://schemas.openxmlformats.org/presentationml/2006/main">
  <p:tag name="KSO_WM_SLIDE_ID" val="diagram20231973_1"/>
  <p:tag name="KSO_WM_TEMPLATE_SUBCATEGORY" val="0"/>
  <p:tag name="KSO_WM_TEMPLATE_MASTER_TYPE" val="0"/>
  <p:tag name="KSO_WM_TEMPLATE_COLOR_TYPE" val="0"/>
  <p:tag name="KSO_WM_SLIDE_TYPE" val="text"/>
  <p:tag name="KSO_WM_SLIDE_SUBTYPE" val="diag"/>
  <p:tag name="KSO_WM_SLIDE_ITEM_CNT" val="2"/>
  <p:tag name="KSO_WM_SLIDE_INDEX" val="1"/>
  <p:tag name="KSO_WM_SLIDE_SIZE" val="850.35*326.55"/>
  <p:tag name="KSO_WM_SLIDE_POSITION" val="54.85*131.9"/>
  <p:tag name="KSO_WM_DIAGRAM_GROUP_CODE" val="l1-1"/>
  <p:tag name="KSO_WM_SLIDE_DIAGTYPE" val="l"/>
  <p:tag name="KSO_WM_TAG_VERSION" val="3.0"/>
  <p:tag name="KSO_WM_BEAUTIFY_FLAG" val="#wm#"/>
  <p:tag name="KSO_WM_TEMPLATE_CATEGORY" val="diagram"/>
  <p:tag name="KSO_WM_TEMPLATE_INDEX" val="20231973"/>
  <p:tag name="KSO_WM_SLIDE_LAYOUT" val="a_l"/>
  <p:tag name="KSO_WM_SLIDE_LAYOUT_CNT" val="1_1"/>
  <p:tag name="KSO_WM_SPECIAL_SOURCE" val="bdnull"/>
</p:tagLst>
</file>

<file path=ppt/tags/tag242.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1973_1*l_h_i*1_1_2"/>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421.45,&quot;left&quot;:183.05,&quot;top&quot;:97.45,&quot;width&quot;:460.5000000000006}"/>
  <p:tag name="KSO_WM_DIAGRAM_COLOR_MATCH_VALUE" val="{&quot;shape&quot;:{&quot;fill&quot;:{&quot;solid&quot;:{&quot;brightness&quot;:0.6000000238418579,&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Lst>
</file>

<file path=ppt/tags/tag243.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973_1*l_h_f*1_1_1"/>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421.45,&quot;left&quot;:183.05,&quot;top&quot;:97.45,&quot;width&quot;:460.500000000000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132"/>
  <p:tag name="KSO_WM_UNIT_PRESET_TEXT" val="单击此处添加正文，文字是您思想的提炼，请言简意赅的阐述您的观点。单击此处添加正文，文字是您思想的提炼，请言简意赅的阐述您的观点。单击此处添加正文，文字是您思想的提炼，请言简意赅的阐述您的观点"/>
  <p:tag name="KSO_WM_UNIT_TEXT_FILL_FORE_SCHEMECOLOR_INDEX" val="1"/>
  <p:tag name="KSO_WM_UNIT_TEXT_FILL_TYPE" val="1"/>
</p:tagLst>
</file>

<file path=ppt/tags/tag244.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31973_1*l_h_i*1_1_1"/>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421.45,&quot;left&quot;:183.05,&quot;top&quot;:97.45,&quot;width&quot;:460.5000000000006}"/>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1"/>
  <p:tag name="KSO_WM_UNIT_FILL_TYPE" val="1"/>
  <p:tag name="KSO_WM_UNIT_FILL_FORE_SCHEMECOLOR_INDEX" val="5"/>
  <p:tag name="KSO_WM_UNIT_FILL_FORE_SCHEMECOLOR_INDEX_BRIGHTNESS" val="0"/>
  <p:tag name="KSO_WM_UNIT_TEXT_FILL_FORE_SCHEMECOLOR_INDEX" val="1"/>
  <p:tag name="KSO_WM_UNIT_TEXT_FILL_TYPE" val="1"/>
</p:tagLst>
</file>

<file path=ppt/tags/tag245.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31973_1*l_h_i*1_1_3"/>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421.45,&quot;left&quot;:183.05,&quot;top&quot;:97.45,&quot;width&quot;:460.5000000000006}"/>
  <p:tag name="KSO_WM_DIAGRAM_COLOR_MATCH_VALUE" val="{&quot;shape&quot;:{&quot;fill&quot;:{&quot;type&quot;:0},&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Lst>
</file>

<file path=ppt/tags/tag246.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1973_1*l_h_a*1_1_1"/>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421.45,&quot;left&quot;:183.05,&quot;top&quot;:97.45,&quot;width&quot;:460.500000000000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Lst>
</file>

<file path=ppt/tags/tag24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9"/>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31973_1*a*1"/>
  <p:tag name="KSO_WM_TEMPLATE_CATEGORY" val="diagram"/>
  <p:tag name="KSO_WM_TEMPLATE_INDEX" val="20231973"/>
  <p:tag name="KSO_WM_UNIT_LAYERLEVEL" val="1"/>
  <p:tag name="KSO_WM_TAG_VERSION" val="3.0"/>
  <p:tag name="KSO_WM_BEAUTIFY_FLAG" val="#wm#"/>
  <p:tag name="KSO_WM_UNIT_PRESET_TEXT" val="单击此处添加标题"/>
</p:tagLst>
</file>

<file path=ppt/tags/tag248.xml><?xml version="1.0" encoding="utf-8"?>
<p:tagLst xmlns:a="http://schemas.openxmlformats.org/drawingml/2006/main" xmlns:r="http://schemas.openxmlformats.org/officeDocument/2006/relationships" xmlns:p="http://schemas.openxmlformats.org/presentationml/2006/main">
  <p:tag name="KSO_WM_SLIDE_ID" val="diagram20231973_1"/>
  <p:tag name="KSO_WM_TEMPLATE_SUBCATEGORY" val="0"/>
  <p:tag name="KSO_WM_TEMPLATE_MASTER_TYPE" val="0"/>
  <p:tag name="KSO_WM_TEMPLATE_COLOR_TYPE" val="0"/>
  <p:tag name="KSO_WM_SLIDE_TYPE" val="text"/>
  <p:tag name="KSO_WM_SLIDE_SUBTYPE" val="diag"/>
  <p:tag name="KSO_WM_SLIDE_ITEM_CNT" val="2"/>
  <p:tag name="KSO_WM_SLIDE_INDEX" val="1"/>
  <p:tag name="KSO_WM_SLIDE_SIZE" val="850.35*326.55"/>
  <p:tag name="KSO_WM_SLIDE_POSITION" val="54.85*131.9"/>
  <p:tag name="KSO_WM_DIAGRAM_GROUP_CODE" val="l1-1"/>
  <p:tag name="KSO_WM_SLIDE_DIAGTYPE" val="l"/>
  <p:tag name="KSO_WM_TAG_VERSION" val="3.0"/>
  <p:tag name="KSO_WM_BEAUTIFY_FLAG" val="#wm#"/>
  <p:tag name="KSO_WM_TEMPLATE_CATEGORY" val="diagram"/>
  <p:tag name="KSO_WM_TEMPLATE_INDEX" val="20231973"/>
  <p:tag name="KSO_WM_SLIDE_LAYOUT" val="a_l"/>
  <p:tag name="KSO_WM_SLIDE_LAYOUT_CNT" val="1_1"/>
  <p:tag name="KSO_WM_SPECIAL_SOURCE" val="bdnull"/>
</p:tagLst>
</file>

<file path=ppt/tags/tag249.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1973_1*l_h_i*1_1_2"/>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92.2,&quot;left&quot;:5.85,&quot;top&quot;:131.9,&quot;width&quot;:938.9500000000004}"/>
  <p:tag name="KSO_WM_DIAGRAM_COLOR_MATCH_VALUE" val="{&quot;shape&quot;:{&quot;fill&quot;:{&quot;solid&quot;:{&quot;brightness&quot;:0.6000000238418579,&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Lst>
</file>

<file path=ppt/tags/tag25.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250.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973_1*l_h_f*1_1_1"/>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92.2,&quot;left&quot;:5.85,&quot;top&quot;:131.9,&quot;width&quot;:938.950000000000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132"/>
  <p:tag name="KSO_WM_UNIT_PRESET_TEXT" val="单击此处添加正文，文字是您思想的提炼，请言简意赅的阐述您的观点。单击此处添加正文，文字是您思想的提炼，请言简意赅的阐述您的观点。单击此处添加正文，文字是您思想的提炼，请言简意赅的阐述您的观点"/>
  <p:tag name="KSO_WM_UNIT_TEXT_FILL_FORE_SCHEMECOLOR_INDEX" val="1"/>
  <p:tag name="KSO_WM_UNIT_TEXT_FILL_TYPE" val="1"/>
</p:tagLst>
</file>

<file path=ppt/tags/tag251.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31973_1*l_h_i*1_1_1"/>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92.2,&quot;left&quot;:5.85,&quot;top&quot;:131.9,&quot;width&quot;:938.9500000000004}"/>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1"/>
  <p:tag name="KSO_WM_UNIT_FILL_TYPE" val="1"/>
  <p:tag name="KSO_WM_UNIT_FILL_FORE_SCHEMECOLOR_INDEX" val="5"/>
  <p:tag name="KSO_WM_UNIT_FILL_FORE_SCHEMECOLOR_INDEX_BRIGHTNESS" val="0"/>
  <p:tag name="KSO_WM_UNIT_TEXT_FILL_FORE_SCHEMECOLOR_INDEX" val="1"/>
  <p:tag name="KSO_WM_UNIT_TEXT_FILL_TYPE" val="1"/>
</p:tagLst>
</file>

<file path=ppt/tags/tag252.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31973_1*l_h_i*1_1_3"/>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92.2,&quot;left&quot;:5.85,&quot;top&quot;:131.9,&quot;width&quot;:938.9500000000004}"/>
  <p:tag name="KSO_WM_DIAGRAM_COLOR_MATCH_VALUE" val="{&quot;shape&quot;:{&quot;fill&quot;:{&quot;type&quot;:0},&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Lst>
</file>

<file path=ppt/tags/tag253.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1973_1*l_h_a*1_1_1"/>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92.2,&quot;left&quot;:5.85,&quot;top&quot;:131.9,&quot;width&quot;:938.950000000000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Lst>
</file>

<file path=ppt/tags/tag254.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1973_1*l_h_i*1_2_2"/>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92.2,&quot;left&quot;:5.85,&quot;top&quot;:131.9,&quot;width&quot;:938.9500000000004}"/>
  <p:tag name="KSO_WM_DIAGRAM_COLOR_MATCH_VALUE" val="{&quot;shape&quot;:{&quot;fill&quot;:{&quot;solid&quot;:{&quot;brightness&quot;:0.6000000238418579,&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Lst>
</file>

<file path=ppt/tags/tag255.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973_1*l_h_f*1_2_1"/>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92.2,&quot;left&quot;:5.85,&quot;top&quot;:131.9,&quot;width&quot;:938.950000000000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132"/>
  <p:tag name="KSO_WM_UNIT_PRESET_TEXT" val="单击此处添加正文，文字是您思想的提炼，请言简意赅的阐述您的观点。单击此处添加正文，文字是您思想的提炼，请言简意赅的阐述您的观点。单击此处添加正文，文字是您思想的提炼，请言简意赅的阐述您的观点"/>
  <p:tag name="KSO_WM_UNIT_TEXT_FILL_FORE_SCHEMECOLOR_INDEX" val="1"/>
  <p:tag name="KSO_WM_UNIT_TEXT_FILL_TYPE" val="1"/>
</p:tagLst>
</file>

<file path=ppt/tags/tag256.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973_1*l_h_i*1_2_1"/>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92.2,&quot;left&quot;:5.85,&quot;top&quot;:131.9,&quot;width&quot;:938.9500000000004}"/>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2"/>
  <p:tag name="KSO_WM_UNIT_FILL_TYPE" val="1"/>
  <p:tag name="KSO_WM_UNIT_FILL_FORE_SCHEMECOLOR_INDEX" val="5"/>
  <p:tag name="KSO_WM_UNIT_FILL_FORE_SCHEMECOLOR_INDEX_BRIGHTNESS" val="0"/>
  <p:tag name="KSO_WM_UNIT_TEXT_FILL_FORE_SCHEMECOLOR_INDEX" val="1"/>
  <p:tag name="KSO_WM_UNIT_TEXT_FILL_TYPE" val="1"/>
</p:tagLst>
</file>

<file path=ppt/tags/tag257.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31973_1*l_h_i*1_2_3"/>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92.2,&quot;left&quot;:5.85,&quot;top&quot;:131.9,&quot;width&quot;:938.9500000000004}"/>
  <p:tag name="KSO_WM_DIAGRAM_COLOR_MATCH_VALUE" val="{&quot;shape&quot;:{&quot;fill&quot;:{&quot;type&quot;:0},&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Lst>
</file>

<file path=ppt/tags/tag258.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1973_1*l_h_a*1_2_1"/>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92.2,&quot;left&quot;:5.85,&quot;top&quot;:131.9,&quot;width&quot;:938.950000000000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Lst>
</file>

<file path=ppt/tags/tag25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9"/>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31973_1*a*1"/>
  <p:tag name="KSO_WM_TEMPLATE_CATEGORY" val="diagram"/>
  <p:tag name="KSO_WM_TEMPLATE_INDEX" val="20231973"/>
  <p:tag name="KSO_WM_UNIT_LAYERLEVEL" val="1"/>
  <p:tag name="KSO_WM_TAG_VERSION" val="3.0"/>
  <p:tag name="KSO_WM_BEAUTIFY_FLAG" val="#wm#"/>
  <p:tag name="KSO_WM_UNIT_PRESET_TEXT" val="单击此处添加标题"/>
</p:tagLst>
</file>

<file path=ppt/tags/tag26.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260.xml><?xml version="1.0" encoding="utf-8"?>
<p:tagLst xmlns:a="http://schemas.openxmlformats.org/drawingml/2006/main" xmlns:r="http://schemas.openxmlformats.org/officeDocument/2006/relationships" xmlns:p="http://schemas.openxmlformats.org/presentationml/2006/main">
  <p:tag name="KSO_WM_SLIDE_ID" val="diagram20231973_1"/>
  <p:tag name="KSO_WM_TEMPLATE_SUBCATEGORY" val="0"/>
  <p:tag name="KSO_WM_TEMPLATE_MASTER_TYPE" val="0"/>
  <p:tag name="KSO_WM_TEMPLATE_COLOR_TYPE" val="0"/>
  <p:tag name="KSO_WM_SLIDE_TYPE" val="text"/>
  <p:tag name="KSO_WM_SLIDE_SUBTYPE" val="diag"/>
  <p:tag name="KSO_WM_SLIDE_ITEM_CNT" val="2"/>
  <p:tag name="KSO_WM_SLIDE_INDEX" val="1"/>
  <p:tag name="KSO_WM_SLIDE_SIZE" val="850.35*326.55"/>
  <p:tag name="KSO_WM_SLIDE_POSITION" val="54.85*131.9"/>
  <p:tag name="KSO_WM_DIAGRAM_GROUP_CODE" val="l1-1"/>
  <p:tag name="KSO_WM_SLIDE_DIAGTYPE" val="l"/>
  <p:tag name="KSO_WM_TAG_VERSION" val="3.0"/>
  <p:tag name="KSO_WM_BEAUTIFY_FLAG" val="#wm#"/>
  <p:tag name="KSO_WM_TEMPLATE_CATEGORY" val="diagram"/>
  <p:tag name="KSO_WM_TEMPLATE_INDEX" val="20231973"/>
  <p:tag name="KSO_WM_SLIDE_LAYOUT" val="a_l"/>
  <p:tag name="KSO_WM_SLIDE_LAYOUT_CNT" val="1_1"/>
  <p:tag name="KSO_WM_SPECIAL_SOURCE" val="bdnull"/>
</p:tagLst>
</file>

<file path=ppt/tags/tag261.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1973_1*l_h_i*1_1_2"/>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92.2,&quot;left&quot;:5.85,&quot;top&quot;:131.9,&quot;width&quot;:938.9500000000004}"/>
  <p:tag name="KSO_WM_DIAGRAM_COLOR_MATCH_VALUE" val="{&quot;shape&quot;:{&quot;fill&quot;:{&quot;solid&quot;:{&quot;brightness&quot;:0.6000000238418579,&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Lst>
</file>

<file path=ppt/tags/tag262.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973_1*l_h_f*1_1_1"/>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92.2,&quot;left&quot;:5.85,&quot;top&quot;:131.9,&quot;width&quot;:938.950000000000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132"/>
  <p:tag name="KSO_WM_UNIT_PRESET_TEXT" val="单击此处添加正文，文字是您思想的提炼，请言简意赅的阐述您的观点。单击此处添加正文，文字是您思想的提炼，请言简意赅的阐述您的观点。单击此处添加正文，文字是您思想的提炼，请言简意赅的阐述您的观点"/>
  <p:tag name="KSO_WM_UNIT_TEXT_FILL_FORE_SCHEMECOLOR_INDEX" val="1"/>
  <p:tag name="KSO_WM_UNIT_TEXT_FILL_TYPE" val="1"/>
</p:tagLst>
</file>

<file path=ppt/tags/tag263.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31973_1*l_h_i*1_1_1"/>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92.2,&quot;left&quot;:5.85,&quot;top&quot;:131.9,&quot;width&quot;:938.9500000000004}"/>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1"/>
  <p:tag name="KSO_WM_UNIT_FILL_TYPE" val="1"/>
  <p:tag name="KSO_WM_UNIT_FILL_FORE_SCHEMECOLOR_INDEX" val="5"/>
  <p:tag name="KSO_WM_UNIT_FILL_FORE_SCHEMECOLOR_INDEX_BRIGHTNESS" val="0"/>
  <p:tag name="KSO_WM_UNIT_TEXT_FILL_FORE_SCHEMECOLOR_INDEX" val="1"/>
  <p:tag name="KSO_WM_UNIT_TEXT_FILL_TYPE" val="1"/>
</p:tagLst>
</file>

<file path=ppt/tags/tag264.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31973_1*l_h_i*1_1_3"/>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92.2,&quot;left&quot;:5.85,&quot;top&quot;:131.9,&quot;width&quot;:938.9500000000004}"/>
  <p:tag name="KSO_WM_DIAGRAM_COLOR_MATCH_VALUE" val="{&quot;shape&quot;:{&quot;fill&quot;:{&quot;type&quot;:0},&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Lst>
</file>

<file path=ppt/tags/tag265.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1973_1*l_h_a*1_1_1"/>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92.2,&quot;left&quot;:5.85,&quot;top&quot;:131.9,&quot;width&quot;:938.950000000000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Lst>
</file>

<file path=ppt/tags/tag266.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1973_1*l_h_i*1_2_2"/>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92.2,&quot;left&quot;:5.85,&quot;top&quot;:131.9,&quot;width&quot;:938.9500000000004}"/>
  <p:tag name="KSO_WM_DIAGRAM_COLOR_MATCH_VALUE" val="{&quot;shape&quot;:{&quot;fill&quot;:{&quot;solid&quot;:{&quot;brightness&quot;:0.6000000238418579,&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Lst>
</file>

<file path=ppt/tags/tag267.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973_1*l_h_f*1_2_1"/>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92.2,&quot;left&quot;:5.85,&quot;top&quot;:131.9,&quot;width&quot;:938.950000000000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132"/>
  <p:tag name="KSO_WM_UNIT_PRESET_TEXT" val="单击此处添加正文，文字是您思想的提炼，请言简意赅的阐述您的观点。单击此处添加正文，文字是您思想的提炼，请言简意赅的阐述您的观点。单击此处添加正文，文字是您思想的提炼，请言简意赅的阐述您的观点"/>
  <p:tag name="KSO_WM_UNIT_TEXT_FILL_FORE_SCHEMECOLOR_INDEX" val="1"/>
  <p:tag name="KSO_WM_UNIT_TEXT_FILL_TYPE" val="1"/>
</p:tagLst>
</file>

<file path=ppt/tags/tag268.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973_1*l_h_i*1_2_1"/>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92.2,&quot;left&quot;:5.85,&quot;top&quot;:131.9,&quot;width&quot;:938.9500000000004}"/>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2"/>
  <p:tag name="KSO_WM_UNIT_FILL_TYPE" val="1"/>
  <p:tag name="KSO_WM_UNIT_FILL_FORE_SCHEMECOLOR_INDEX" val="5"/>
  <p:tag name="KSO_WM_UNIT_FILL_FORE_SCHEMECOLOR_INDEX_BRIGHTNESS" val="0"/>
  <p:tag name="KSO_WM_UNIT_TEXT_FILL_FORE_SCHEMECOLOR_INDEX" val="1"/>
  <p:tag name="KSO_WM_UNIT_TEXT_FILL_TYPE" val="1"/>
</p:tagLst>
</file>

<file path=ppt/tags/tag269.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31973_1*l_h_i*1_2_3"/>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92.2,&quot;left&quot;:5.85,&quot;top&quot;:131.9,&quot;width&quot;:938.9500000000004}"/>
  <p:tag name="KSO_WM_DIAGRAM_COLOR_MATCH_VALUE" val="{&quot;shape&quot;:{&quot;fill&quot;:{&quot;type&quot;:0},&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270.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1973_1*l_h_a*1_2_1"/>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92.2,&quot;left&quot;:5.85,&quot;top&quot;:131.9,&quot;width&quot;:938.950000000000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Lst>
</file>

<file path=ppt/tags/tag27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9"/>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31973_1*a*1"/>
  <p:tag name="KSO_WM_TEMPLATE_CATEGORY" val="diagram"/>
  <p:tag name="KSO_WM_TEMPLATE_INDEX" val="20231973"/>
  <p:tag name="KSO_WM_UNIT_LAYERLEVEL" val="1"/>
  <p:tag name="KSO_WM_TAG_VERSION" val="3.0"/>
  <p:tag name="KSO_WM_BEAUTIFY_FLAG" val="#wm#"/>
  <p:tag name="KSO_WM_UNIT_PRESET_TEXT" val="单击此处添加标题"/>
</p:tagLst>
</file>

<file path=ppt/tags/tag272.xml><?xml version="1.0" encoding="utf-8"?>
<p:tagLst xmlns:a="http://schemas.openxmlformats.org/drawingml/2006/main" xmlns:r="http://schemas.openxmlformats.org/officeDocument/2006/relationships" xmlns:p="http://schemas.openxmlformats.org/presentationml/2006/main">
  <p:tag name="KSO_WM_TEMPLATE_MASTER_TYPE" val="0"/>
  <p:tag name="KSO_WM_TEMPLATE_COLOR_TYPE" val="0"/>
  <p:tag name="KSO_WM_BEAUTIFY_FLAG" val="#wm#"/>
  <p:tag name="KSO_WM_TEMPLATE_CATEGORY" val="custom"/>
  <p:tag name="KSO_WM_SLIDE_TYPE" val="text"/>
  <p:tag name="KSO_WM_SLIDE_SUBTYPE" val="picTxt"/>
  <p:tag name="KSO_WM_SLIDE_SIZE" val="507.6*314.483"/>
  <p:tag name="KSO_WM_SLIDE_POSITION" val="389.675*181.516"/>
  <p:tag name="KSO_WM_SLIDE_LAYOUT" val="a_d_l"/>
  <p:tag name="KSO_WM_SLIDE_LAYOUT_CNT" val="1_1_1"/>
  <p:tag name="KSO_WM_SPECIAL_SOURCE" val="bdnull"/>
  <p:tag name="KSO_WM_DIAGRAM_GROUP_CODE" val="l1-1"/>
  <p:tag name="KSO_WM_SLIDE_DIAGTYPE" val="l"/>
  <p:tag name="KSO_WM_TEMPLATE_INDEX" val="20231772"/>
  <p:tag name="KSO_WM_TEMPLATE_SUBCATEGORY" val="0"/>
  <p:tag name="KSO_WM_SLIDE_INDEX" val="1"/>
  <p:tag name="KSO_WM_TAG_VERSION" val="3.0"/>
  <p:tag name="KSO_WM_SLIDE_ID" val="custom20231772_1"/>
  <p:tag name="KSO_WM_SLIDE_ITEM_CNT" val="1"/>
</p:tagLst>
</file>

<file path=ppt/tags/tag27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UNIT_VALUE" val="29"/>
  <p:tag name="KSO_WM_TEMPLATE_INDEX" val="20231772"/>
  <p:tag name="KSO_WM_UNIT_ID" val="custom20231772_1*a*1"/>
  <p:tag name="KSO_WM_UNIT_TEXT_FILL_FORE_SCHEMECOLOR_INDEX" val="13"/>
  <p:tag name="KSO_WM_UNIT_TEXT_FILL_TYPE" val="1"/>
  <p:tag name="KSO_WM_UNIT_USESOURCEFORMAT_APPLY" val="1"/>
  <p:tag name="KSO_WM_UNIT_PRESET_TEXT" val="单击此处添加标题"/>
</p:tagLst>
</file>

<file path=ppt/tags/tag2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31772_1*i*2"/>
  <p:tag name="KSO_WM_TEMPLATE_CATEGORY" val="custom"/>
  <p:tag name="KSO_WM_TEMPLATE_INDEX" val="20231772"/>
  <p:tag name="KSO_WM_UNIT_LAYERLEVEL" val="1"/>
  <p:tag name="KSO_WM_TAG_VERSION" val="3.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275.xml><?xml version="1.0" encoding="utf-8"?>
<p:tagLst xmlns:a="http://schemas.openxmlformats.org/drawingml/2006/main" xmlns:r="http://schemas.openxmlformats.org/officeDocument/2006/relationships" xmlns:p="http://schemas.openxmlformats.org/presentationml/2006/main">
  <p:tag name="KSO_WM_UNIT_VALUE" val="989*989"/>
  <p:tag name="KSO_WM_UNIT_HIGHLIGHT" val="0"/>
  <p:tag name="KSO_WM_UNIT_COMPATIBLE" val="0"/>
  <p:tag name="KSO_WM_UNIT_DIAGRAM_ISNUMVISUAL" val="0"/>
  <p:tag name="KSO_WM_UNIT_DIAGRAM_ISREFERUNIT" val="0"/>
  <p:tag name="KSO_WM_DIAGRAM_GROUP_CODE" val="l1-1"/>
  <p:tag name="KSO_WM_UNIT_TYPE" val="d"/>
  <p:tag name="KSO_WM_UNIT_INDEX" val="1"/>
  <p:tag name="KSO_WM_UNIT_ID" val="custom20231772_1*d*1"/>
  <p:tag name="KSO_WM_TEMPLATE_CATEGORY" val="custom"/>
  <p:tag name="KSO_WM_TEMPLATE_INDEX" val="20231772"/>
  <p:tag name="KSO_WM_UNIT_LAYERLEVEL" val="1"/>
  <p:tag name="KSO_WM_TAG_VERSION" val="3.0"/>
  <p:tag name="KSO_WM_BEAUTIFY_FLAG" val="#wm#"/>
  <p:tag name="KSO_WM_UNIT_LINE_FORE_SCHEMECOLOR_INDEX" val="1"/>
  <p:tag name="KSO_WM_UNIT_LINE_FILL_TYPE" val="2"/>
  <p:tag name="KSO_WM_UNIT_USESOURCEFORMAT_APPLY" val="1"/>
</p:tagLst>
</file>

<file path=ppt/tags/tag276.xml><?xml version="1.0" encoding="utf-8"?>
<p:tagLst xmlns:a="http://schemas.openxmlformats.org/drawingml/2006/main" xmlns:r="http://schemas.openxmlformats.org/officeDocument/2006/relationships" xmlns:p="http://schemas.openxmlformats.org/presentationml/2006/main">
  <p:tag name="KSO_WM_TEMPLATE_MASTER_TYPE" val="0"/>
  <p:tag name="KSO_WM_TEMPLATE_COLOR_TYPE" val="0"/>
  <p:tag name="KSO_WM_BEAUTIFY_FLAG" val="#wm#"/>
  <p:tag name="KSO_WM_TEMPLATE_CATEGORY" val="custom"/>
  <p:tag name="KSO_WM_SLIDE_TYPE" val="text"/>
  <p:tag name="KSO_WM_SLIDE_SUBTYPE" val="picTxt"/>
  <p:tag name="KSO_WM_SLIDE_SIZE" val="507.6*314.483"/>
  <p:tag name="KSO_WM_SLIDE_POSITION" val="389.675*181.516"/>
  <p:tag name="KSO_WM_SLIDE_LAYOUT" val="a_d_l"/>
  <p:tag name="KSO_WM_SLIDE_LAYOUT_CNT" val="1_1_1"/>
  <p:tag name="KSO_WM_SPECIAL_SOURCE" val="bdnull"/>
  <p:tag name="KSO_WM_DIAGRAM_GROUP_CODE" val="l1-1"/>
  <p:tag name="KSO_WM_SLIDE_DIAGTYPE" val="l"/>
  <p:tag name="KSO_WM_TEMPLATE_INDEX" val="20231772"/>
  <p:tag name="KSO_WM_TEMPLATE_SUBCATEGORY" val="0"/>
  <p:tag name="KSO_WM_SLIDE_INDEX" val="1"/>
  <p:tag name="KSO_WM_TAG_VERSION" val="3.0"/>
  <p:tag name="KSO_WM_SLIDE_ID" val="custom20231772_1"/>
  <p:tag name="KSO_WM_SLIDE_ITEM_CNT" val="1"/>
</p:tagLst>
</file>

<file path=ppt/tags/tag27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UNIT_VALUE" val="29"/>
  <p:tag name="KSO_WM_TEMPLATE_INDEX" val="20231772"/>
  <p:tag name="KSO_WM_UNIT_ID" val="custom20231772_1*a*1"/>
  <p:tag name="KSO_WM_UNIT_TEXT_FILL_FORE_SCHEMECOLOR_INDEX" val="13"/>
  <p:tag name="KSO_WM_UNIT_TEXT_FILL_TYPE" val="1"/>
  <p:tag name="KSO_WM_UNIT_USESOURCEFORMAT_APPLY" val="1"/>
  <p:tag name="KSO_WM_UNIT_PRESET_TEXT" val="单击此处添加标题"/>
</p:tagLst>
</file>

<file path=ppt/tags/tag2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31772_1*i*2"/>
  <p:tag name="KSO_WM_TEMPLATE_CATEGORY" val="custom"/>
  <p:tag name="KSO_WM_TEMPLATE_INDEX" val="20231772"/>
  <p:tag name="KSO_WM_UNIT_LAYERLEVEL" val="1"/>
  <p:tag name="KSO_WM_TAG_VERSION" val="3.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279.xml><?xml version="1.0" encoding="utf-8"?>
<p:tagLst xmlns:a="http://schemas.openxmlformats.org/drawingml/2006/main" xmlns:r="http://schemas.openxmlformats.org/officeDocument/2006/relationships" xmlns:p="http://schemas.openxmlformats.org/presentationml/2006/main">
  <p:tag name="KSO_WM_UNIT_VALUE" val="989*989"/>
  <p:tag name="KSO_WM_UNIT_HIGHLIGHT" val="0"/>
  <p:tag name="KSO_WM_UNIT_COMPATIBLE" val="0"/>
  <p:tag name="KSO_WM_UNIT_DIAGRAM_ISNUMVISUAL" val="0"/>
  <p:tag name="KSO_WM_UNIT_DIAGRAM_ISREFERUNIT" val="0"/>
  <p:tag name="KSO_WM_DIAGRAM_GROUP_CODE" val="l1-1"/>
  <p:tag name="KSO_WM_UNIT_TYPE" val="d"/>
  <p:tag name="KSO_WM_UNIT_INDEX" val="1"/>
  <p:tag name="KSO_WM_UNIT_ID" val="custom20231772_1*d*1"/>
  <p:tag name="KSO_WM_TEMPLATE_CATEGORY" val="custom"/>
  <p:tag name="KSO_WM_TEMPLATE_INDEX" val="20231772"/>
  <p:tag name="KSO_WM_UNIT_LAYERLEVEL" val="1"/>
  <p:tag name="KSO_WM_TAG_VERSION" val="3.0"/>
  <p:tag name="KSO_WM_BEAUTIFY_FLAG" val="#wm#"/>
  <p:tag name="KSO_WM_UNIT_LINE_FORE_SCHEMECOLOR_INDEX" val="1"/>
  <p:tag name="KSO_WM_UNIT_LINE_FILL_TYPE" val="2"/>
  <p:tag name="KSO_WM_UNIT_USESOURCEFORMAT_APPLY" val="1"/>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28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28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282.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283.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284.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285.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286.xml><?xml version="1.0" encoding="utf-8"?>
<p:tagLst xmlns:a="http://schemas.openxmlformats.org/drawingml/2006/main" xmlns:r="http://schemas.openxmlformats.org/officeDocument/2006/relationships" xmlns:p="http://schemas.openxmlformats.org/presentationml/2006/main">
  <p:tag name="YOO_CHATPAGE_TYPE" val="YOO_CHATPAGE_COVER"/>
</p:tagLst>
</file>

<file path=ppt/tags/tag287.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288.xml><?xml version="1.0" encoding="utf-8"?>
<p:tagLst xmlns:a="http://schemas.openxmlformats.org/drawingml/2006/main" xmlns:r="http://schemas.openxmlformats.org/officeDocument/2006/relationships" xmlns:p="http://schemas.openxmlformats.org/presentationml/2006/main">
  <p:tag name="YOO_CHATSHAPE_TYPE" val="YOO_CHATSHAPE_TITLE"/>
</p:tagLst>
</file>

<file path=ppt/tags/tag2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30.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31.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3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35.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36.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38.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4.xml><?xml version="1.0" encoding="utf-8"?>
<p:tagLst xmlns:a="http://schemas.openxmlformats.org/drawingml/2006/main" xmlns:r="http://schemas.openxmlformats.org/officeDocument/2006/relationships" xmlns:p="http://schemas.openxmlformats.org/presentationml/2006/main">
  <p:tag name="YOO_CHATSHAPE_TYPE" val="YOO_CHATSHAPE_TITLE"/>
</p:tagLst>
</file>

<file path=ppt/tags/tag4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41.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42.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4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6"/>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1"/>
  <p:tag name="KSO_WM_UNIT_FILL_FORE_SCHEMECOLOR_INDEX_2_TRANS" val="0"/>
  <p:tag name="KSO_WM_UNIT_FILL_GRADIENT_TYPE" val="0"/>
  <p:tag name="KSO_WM_UNIT_FILL_GRADIENT_ANGLE" val="225"/>
  <p:tag name="KSO_WM_UNIT_FILL_GRADIENT_DIRECTION" val="7"/>
  <p:tag name="KSO_WM_UNIT_FILL_TYPE" val="3"/>
  <p:tag name="KSO_WM_UNIT_TEXT_FILL_FORE_SCHEMECOLOR_INDEX_BRIGHTNESS" val="0"/>
  <p:tag name="KSO_WM_UNIT_TEXT_FILL_FORE_SCHEMECOLOR_INDEX" val="2"/>
  <p:tag name="KSO_WM_UNIT_TEXT_FILL_TYPE" val="1"/>
</p:tagLst>
</file>

<file path=ppt/tags/tag4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4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4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6"/>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1"/>
  <p:tag name="KSO_WM_UNIT_FILL_FORE_SCHEMECOLOR_INDEX_2_TRANS" val="0"/>
  <p:tag name="KSO_WM_UNIT_FILL_GRADIENT_TYPE" val="0"/>
  <p:tag name="KSO_WM_UNIT_FILL_GRADIENT_ANGLE" val="225"/>
  <p:tag name="KSO_WM_UNIT_FILL_GRADIENT_DIRECTION" val="7"/>
  <p:tag name="KSO_WM_UNIT_FILL_TYPE" val="3"/>
  <p:tag name="KSO_WM_UNIT_TEXT_FILL_FORE_SCHEMECOLOR_INDEX_BRIGHTNESS" val="0"/>
  <p:tag name="KSO_WM_UNIT_TEXT_FILL_FORE_SCHEMECOLOR_INDEX" val="2"/>
  <p:tag name="KSO_WM_UNIT_TEXT_FILL_TYPE" val="1"/>
</p:tagLst>
</file>

<file path=ppt/tags/tag48.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4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5.xml><?xml version="1.0" encoding="utf-8"?>
<p:tagLst xmlns:a="http://schemas.openxmlformats.org/drawingml/2006/main" xmlns:r="http://schemas.openxmlformats.org/officeDocument/2006/relationships" xmlns:p="http://schemas.openxmlformats.org/presentationml/2006/main">
  <p:tag name="YOO_CHATSHAPE_TYPE" val="YOO_CHATSHAPE_TITLE"/>
</p:tagLst>
</file>

<file path=ppt/tags/tag5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6"/>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1"/>
  <p:tag name="KSO_WM_UNIT_FILL_FORE_SCHEMECOLOR_INDEX_2_TRANS" val="0"/>
  <p:tag name="KSO_WM_UNIT_FILL_GRADIENT_TYPE" val="0"/>
  <p:tag name="KSO_WM_UNIT_FILL_GRADIENT_ANGLE" val="225"/>
  <p:tag name="KSO_WM_UNIT_FILL_GRADIENT_DIRECTION" val="7"/>
  <p:tag name="KSO_WM_UNIT_FILL_TYPE" val="3"/>
  <p:tag name="KSO_WM_UNIT_TEXT_FILL_FORE_SCHEMECOLOR_INDEX_BRIGHTNESS" val="0"/>
  <p:tag name="KSO_WM_UNIT_TEXT_FILL_FORE_SCHEMECOLOR_INDEX" val="2"/>
  <p:tag name="KSO_WM_UNIT_TEXT_FILL_TYPE" val="1"/>
</p:tagLst>
</file>

<file path=ppt/tags/tag5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5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5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55.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56.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YOO_CHATPAGE_TYPE" val="YOO_CHATPAGE_CATLOG"/>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docProps/app.xml><?xml version="1.0" encoding="utf-8"?>
<Properties xmlns="http://schemas.openxmlformats.org/officeDocument/2006/extended-properties" xmlns:vt="http://schemas.openxmlformats.org/officeDocument/2006/docPropsVTypes">
  <TotalTime>4</TotalTime>
  <Words>5238</Words>
  <Application>Microsoft Office PowerPoint</Application>
  <PresentationFormat>宽屏</PresentationFormat>
  <Paragraphs>290</Paragraphs>
  <Slides>54</Slides>
  <Notes>53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54</vt:i4>
      </vt:variant>
    </vt:vector>
  </HeadingPairs>
  <TitlesOfParts>
    <vt:vector size="62" baseType="lpstr">
      <vt:lpstr>黑体</vt:lpstr>
      <vt:lpstr>思源黑体 CN</vt:lpstr>
      <vt:lpstr>宋体</vt:lpstr>
      <vt:lpstr>微软雅黑</vt:lpstr>
      <vt:lpstr>Calibri</vt:lpstr>
      <vt:lpstr>Calibri Light</vt:lpstr>
      <vt:lpstr>Wingdings 2</vt:lpstr>
      <vt:lpstr>HDOfficeLightV0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7.3.2 聊天机器人的自然语言理解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7.4.3 语音识别应用过程中的四大挑战</vt:lpstr>
      <vt:lpstr>7.4.3 语音识别应用过程中的四大挑战</vt:lpstr>
      <vt:lpstr>PowerPoint 演示文稿</vt:lpstr>
      <vt:lpstr>7.5.1 机器翻译原理与过程</vt:lpstr>
      <vt:lpstr>7.5.1 机器翻译原理与过程</vt:lpstr>
      <vt:lpstr>7.5.1 机器翻译原理与过程</vt:lpstr>
      <vt:lpstr>7.5.2 通用翻译模型</vt:lpstr>
      <vt:lpstr>7.5.2 通用翻译模型</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崔 云烨</cp:lastModifiedBy>
  <cp:revision>168</cp:revision>
  <dcterms:created xsi:type="dcterms:W3CDTF">2019-06-19T02:08:00Z</dcterms:created>
  <dcterms:modified xsi:type="dcterms:W3CDTF">2024-05-21T06:04:08Z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C8525DA912874ABFB35AFC32010F9163_11</vt:lpwstr>
  </property>
</Properties>
</file>