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27" autoAdjust="0"/>
  </p:normalViewPr>
  <p:slideViewPr>
    <p:cSldViewPr snapToGrid="0">
      <p:cViewPr varScale="1">
        <p:scale>
          <a:sx n="102" d="100"/>
          <a:sy n="102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C3C9C-A080-41B4-A2E2-602A59AC8805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2B7C-F350-49FE-9156-179B9158E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5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8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프프링은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선진화된 글로벌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운영 모델을 벤치마킹하고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Discovery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브랜드의 상황에 맞춰 최적화된 맞춤형 일정 관리 솔루션으로 개발되었습니다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0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5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1️⃣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빠른 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개발을 위한 기술 선택</a:t>
            </a:r>
            <a:endParaRPr lang="ko-KR" altLang="en-US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(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 </a:t>
            </a:r>
            <a:r>
              <a:rPr lang="ko-KR" altLang="en-US" sz="12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프론트엔드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b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빠르고 직관적인 인터페이스로 사용자 반응 신속히 확인 가능</a:t>
            </a:r>
            <a:b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즉각적인 피드백을 통한 반복적 개선 용이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SQLite (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경량 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DB)</a:t>
            </a:r>
            <a:b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별도의 서버 구성 없이 가볍고 빠른 데이터 관리 가능</a:t>
            </a:r>
            <a:b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단계에서 필요한 데이터를 신속히 처리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MS Teams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연동</a:t>
            </a:r>
            <a:b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 업무 플랫폼과의 빠른 통합으로 실무자에게 즉각적 가치 제공 가능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향후 정식 서비스 단계의 기술 고도화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데이터베이스 업그레이드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/>
              <a:t>SQLite </a:t>
            </a:r>
            <a:r>
              <a:rPr lang="ko-KR" altLang="en-US" dirty="0"/>
              <a:t>사용 → 향후 사용자 증가 및 데이터 확장에 대비하여 </a:t>
            </a:r>
            <a:r>
              <a:rPr lang="en-US" altLang="ko-KR" dirty="0"/>
              <a:t>PostgreSQL </a:t>
            </a:r>
            <a:r>
              <a:rPr lang="ko-KR" altLang="en-US" dirty="0"/>
              <a:t>또는 </a:t>
            </a:r>
            <a:r>
              <a:rPr lang="en-US" altLang="ko-KR" dirty="0"/>
              <a:t>MySQL</a:t>
            </a:r>
            <a:r>
              <a:rPr lang="ko-KR" altLang="en-US" dirty="0"/>
              <a:t>로 전환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웹 </a:t>
            </a:r>
            <a:r>
              <a:rPr lang="ko-KR" altLang="en-US" b="1" dirty="0" err="1"/>
              <a:t>프론트엔드</a:t>
            </a:r>
            <a:r>
              <a:rPr lang="ko-KR" altLang="en-US" b="1" dirty="0"/>
              <a:t> 강화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Streamlit</a:t>
            </a:r>
            <a:r>
              <a:rPr lang="en-US" altLang="ko-KR" dirty="0"/>
              <a:t> </a:t>
            </a:r>
            <a:r>
              <a:rPr lang="ko-KR" altLang="en-US" dirty="0"/>
              <a:t>기반의 간편한 </a:t>
            </a:r>
            <a:r>
              <a:rPr lang="en-US" altLang="ko-KR" dirty="0"/>
              <a:t>MVP</a:t>
            </a:r>
            <a:r>
              <a:rPr lang="ko-KR" altLang="en-US" dirty="0"/>
              <a:t>에서 </a:t>
            </a:r>
            <a:r>
              <a:rPr lang="en-US" altLang="ko-KR" dirty="0"/>
              <a:t>React </a:t>
            </a:r>
            <a:r>
              <a:rPr lang="ko-KR" altLang="en-US" dirty="0"/>
              <a:t>기반 </a:t>
            </a:r>
            <a:r>
              <a:rPr lang="en-US" altLang="ko-KR" dirty="0"/>
              <a:t>SPA </a:t>
            </a:r>
            <a:r>
              <a:rPr lang="ko-KR" altLang="en-US" dirty="0"/>
              <a:t>또는 </a:t>
            </a:r>
            <a:r>
              <a:rPr lang="en-US" altLang="ko-KR" dirty="0"/>
              <a:t>Next.js </a:t>
            </a:r>
            <a:r>
              <a:rPr lang="ko-KR" altLang="en-US" dirty="0"/>
              <a:t>도입으로 사용자 경험 및 로딩 속도 향상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파일 처리 효율성 강화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대용량 </a:t>
            </a:r>
            <a:r>
              <a:rPr lang="en-US" altLang="ko-KR" dirty="0"/>
              <a:t>Excel </a:t>
            </a:r>
            <a:r>
              <a:rPr lang="ko-KR" altLang="en-US" dirty="0"/>
              <a:t>업로드 및 파싱 과정에서 메모리 문제를 방지하기 위해 </a:t>
            </a:r>
            <a:r>
              <a:rPr lang="en-US" altLang="ko-KR" dirty="0" err="1"/>
              <a:t>PyExcelerate</a:t>
            </a:r>
            <a:r>
              <a:rPr lang="en-US" altLang="ko-KR" dirty="0"/>
              <a:t>, </a:t>
            </a:r>
            <a:r>
              <a:rPr lang="en-US" altLang="ko-KR" dirty="0" err="1"/>
              <a:t>xlrd</a:t>
            </a:r>
            <a:r>
              <a:rPr lang="en-US" altLang="ko-KR" dirty="0"/>
              <a:t>/</a:t>
            </a:r>
            <a:r>
              <a:rPr lang="en-US" altLang="ko-KR" dirty="0" err="1"/>
              <a:t>xlsxwriter</a:t>
            </a:r>
            <a:r>
              <a:rPr lang="en-US" altLang="ko-KR" dirty="0"/>
              <a:t> </a:t>
            </a:r>
            <a:r>
              <a:rPr lang="ko-KR" altLang="en-US" dirty="0"/>
              <a:t>등 최적화된 라이브러리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안정적인 서비스 운영 환경 구축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VPS (</a:t>
            </a:r>
            <a:r>
              <a:rPr lang="en-US" altLang="ko-KR" dirty="0" err="1"/>
              <a:t>DigitalOcean</a:t>
            </a:r>
            <a:r>
              <a:rPr lang="en-US" altLang="ko-KR" dirty="0"/>
              <a:t>, 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Docker </a:t>
            </a:r>
            <a:r>
              <a:rPr lang="ko-KR" altLang="en-US" dirty="0"/>
              <a:t>기반의 </a:t>
            </a:r>
            <a:r>
              <a:rPr lang="ko-KR" altLang="en-US" dirty="0" err="1"/>
              <a:t>컨테이너화된</a:t>
            </a:r>
            <a:r>
              <a:rPr lang="ko-KR" altLang="en-US" dirty="0"/>
              <a:t> 배포 환경 도입으로 서비스 안정성 강화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알림 기능 고도화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</a:t>
            </a:r>
            <a:r>
              <a:rPr lang="en-US" altLang="ko-KR" dirty="0"/>
              <a:t>: Teams Webhook</a:t>
            </a:r>
            <a:r>
              <a:rPr lang="ko-KR" altLang="en-US" dirty="0"/>
              <a:t>을 통한 메시지 전송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향후</a:t>
            </a:r>
            <a:r>
              <a:rPr lang="en-US" altLang="ko-KR" dirty="0"/>
              <a:t>: </a:t>
            </a:r>
            <a:r>
              <a:rPr lang="ko-KR" altLang="en-US" dirty="0"/>
              <a:t>그룹</a:t>
            </a:r>
            <a:r>
              <a:rPr lang="en-US" altLang="ko-KR" dirty="0"/>
              <a:t>(</a:t>
            </a:r>
            <a:r>
              <a:rPr lang="ko-KR" altLang="en-US" dirty="0"/>
              <a:t>팀</a:t>
            </a:r>
            <a:r>
              <a:rPr lang="en-US" altLang="ko-KR" dirty="0"/>
              <a:t>) </a:t>
            </a:r>
            <a:r>
              <a:rPr lang="ko-KR" altLang="en-US" dirty="0"/>
              <a:t>및 사용자 자동 </a:t>
            </a:r>
            <a:r>
              <a:rPr lang="ko-KR" altLang="en-US" dirty="0" err="1"/>
              <a:t>멘션</a:t>
            </a:r>
            <a:r>
              <a:rPr lang="ko-KR" altLang="en-US" dirty="0"/>
              <a:t> 기능 포함한 메신저 연동 </a:t>
            </a:r>
            <a:r>
              <a:rPr lang="en-US" altLang="ko-KR" dirty="0"/>
              <a:t>API </a:t>
            </a:r>
            <a:r>
              <a:rPr lang="ko-KR" altLang="en-US" dirty="0"/>
              <a:t>확장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2E0C-EB90-F729-0AAC-841D02AED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67D60-E81E-313A-6696-18B024CD8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6F1B-B8C0-3ACE-5D00-C0D63307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92DE0-D2A4-B848-90E5-39F35E61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90A3B-867A-5D46-FADB-54AE1242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3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F40B4-335F-0770-F607-7B17360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6DFC44-9DC1-9CB7-CAC2-EE4B06A9C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B722F-B524-A3D3-6E75-B18A569B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0929A-8B77-1748-1088-BFFE057D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996A2-1F8F-6B31-B4B2-C40B2793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9A24ED-DA74-772B-B1CD-CCFA2AA15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AA243D-4870-3CA9-CAA6-DC52DC79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181E9-7765-3D8B-9C42-934E722A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6957E-6CFC-79A2-55EC-C9FCA6C0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098BA-6E5F-808E-6DF5-8010BC7F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4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1F02C-4A4E-D618-D2F1-D11A0663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E95D6-479F-57CD-D564-09D126B0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1BA27-2DFD-828B-2216-7D45B14E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C1310-5DA8-263C-05EB-CAEF0306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0CED4-8845-1327-EB9B-43E804BA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5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42125-C0FC-C2BC-1D4B-87FB6317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91B70-A412-232E-11C9-31B66640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C7272-89F2-7CBB-AFA0-C457BD73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2966B-C896-8465-94A2-54A35C92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87148-3DC8-3F21-6665-2C13232D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9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322A3-6FC4-67E9-BCC1-3D12FDAF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DF6D4-FC41-703B-6EA1-A2A102061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A1C84-DE24-7BE5-FF05-F08C76E4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0CE07-5169-2424-0EBF-74B00B00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014E1-EF45-A855-D813-C125819B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865E9-F2C1-0F27-D7CD-0A640C72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E7615-FB77-A448-23D7-D570D52B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69A92-D736-98B2-B0F5-C8F2F313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D99DAB-7ABD-41DE-A81D-A3C48973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1DD70-EEF9-7BCD-C052-E1A566A8B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7E0F13-B402-FEA1-652B-7D42C1B4A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39D314-1025-BDE8-E09E-0BA5BE02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526CD7-DB19-FF84-C88C-9AB69229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C5499-AFBB-BA43-E94F-9DDFB75C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0C49-8BCF-5B1C-86C3-FB8E4F6F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3196BF-1540-DB3D-61D6-12FCA0F1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FA287A-62D5-A1A5-A288-979D2EAC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3F9131-590F-ED6C-E458-2A889E2F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2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E07408-25E6-418E-360C-D3ACD6BD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DDC5CD-F8DE-9D9B-8EE7-D5F2BD7D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1B447-36B2-E65B-DF1E-008A2A56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D4C2-F91F-27A5-DF21-44D3A968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25C73-267C-FE43-F4A7-8B14D0AAE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EE7C17-0234-4FEC-D997-E53E3F80A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9DA36-5916-ADE0-5E18-75B9C13D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ECD33-B749-0ACD-B781-5490A94D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C5E35-FBDF-C5F9-76B4-4D8D732C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1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DD89A-1AB6-1312-3A06-7EF941D4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40EF7A-14ED-05C8-11A1-89F3FD45A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C0D42-DEB5-4E1A-E8F1-C2394BF1E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2F95C-9639-962A-C3C7-B160D50B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4E369-6D59-7565-94DD-946C9DE6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B89ED-65B2-0279-86D3-BD90D944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1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4F47EE-799C-43C7-B44D-9E99C651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4D1FF-FCCC-721D-192B-87CF78F4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F8344-C592-6650-F0A2-67830B1E3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45809-CB9E-477C-8320-6767AE48E292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EFB34-B542-1437-C628-E0355FF93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53108-C8F7-687B-25E7-1FEEA9850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1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00973-7A32-1C8B-0EE4-8CF1C9442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49" y="117892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</a:t>
            </a:r>
            <a:r>
              <a:rPr lang="ko-KR" altLang="en-US" dirty="0"/>
              <a:t>🔔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b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4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4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 GTM Schedule Alarm Bot</a:t>
            </a:r>
            <a:br>
              <a:rPr lang="en-US" altLang="ko-KR" sz="4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endParaRPr lang="ko-KR" altLang="en-US" sz="4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8F3A8-9FD1-C528-797E-46B9082E3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3888" y="0"/>
            <a:ext cx="1524000" cy="286327"/>
          </a:xfrm>
        </p:spPr>
        <p:txBody>
          <a:bodyPr>
            <a:normAutofit/>
          </a:bodyPr>
          <a:lstStyle/>
          <a:p>
            <a:pPr algn="l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인턴 최종발표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59A62-2DFE-71A1-2290-5BA50068B2CA}"/>
              </a:ext>
            </a:extLst>
          </p:cNvPr>
          <p:cNvSpPr txBox="1"/>
          <p:nvPr/>
        </p:nvSpPr>
        <p:spPr>
          <a:xfrm>
            <a:off x="5102330" y="5216435"/>
            <a:ext cx="6137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발표자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김광연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프로세스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PI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2025.04.18</a:t>
            </a:r>
          </a:p>
          <a:p>
            <a:pPr algn="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24140-BDCC-9EF9-7431-D60013B44272}"/>
              </a:ext>
            </a:extLst>
          </p:cNvPr>
          <p:cNvSpPr txBox="1"/>
          <p:nvPr/>
        </p:nvSpPr>
        <p:spPr>
          <a:xfrm>
            <a:off x="3018149" y="3429000"/>
            <a:ext cx="615570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수주회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대응을 위한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일정 운영 체계 혁신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프프의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일정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프프링이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챙겨드립니다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.”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57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4BD00-F610-694F-916B-C98CD08A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7A95FE-33A3-D4C3-8567-F24D76B7D688}"/>
              </a:ext>
            </a:extLst>
          </p:cNvPr>
          <p:cNvSpPr txBox="1"/>
          <p:nvPr/>
        </p:nvSpPr>
        <p:spPr>
          <a:xfrm>
            <a:off x="2830398" y="1860231"/>
            <a:ext cx="6850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프프링은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단순한 일정 알림 도구가 아닙니다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글로벌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수주회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체계를 정착시키고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b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브랜드가 적용 가능한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디지털 운영 체계 전환의 시범 모델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입니다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B596B-9734-B03F-BB18-F7AF51FAA3FB}"/>
              </a:ext>
            </a:extLst>
          </p:cNvPr>
          <p:cNvSpPr txBox="1"/>
          <p:nvPr/>
        </p:nvSpPr>
        <p:spPr>
          <a:xfrm>
            <a:off x="10358488" y="6281402"/>
            <a:ext cx="1377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감사합니다</a:t>
            </a:r>
            <a:r>
              <a:rPr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BE1BE-EA6D-0F9D-C6FD-F737D0030A1F}"/>
              </a:ext>
            </a:extLst>
          </p:cNvPr>
          <p:cNvSpPr txBox="1"/>
          <p:nvPr/>
        </p:nvSpPr>
        <p:spPr>
          <a:xfrm>
            <a:off x="0" y="0"/>
            <a:ext cx="10534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결론 및 메시지</a:t>
            </a:r>
          </a:p>
        </p:txBody>
      </p:sp>
    </p:spTree>
    <p:extLst>
      <p:ext uri="{BB962C8B-B14F-4D97-AF65-F5344CB8AC3E}">
        <p14:creationId xmlns:p14="http://schemas.microsoft.com/office/powerpoint/2010/main" val="305954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74EC367-2EBD-DBCD-8B7B-F5B50E92E4AF}"/>
              </a:ext>
            </a:extLst>
          </p:cNvPr>
          <p:cNvSpPr txBox="1"/>
          <p:nvPr/>
        </p:nvSpPr>
        <p:spPr>
          <a:xfrm>
            <a:off x="0" y="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글로벌 </a:t>
            </a: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수주회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일정 관리 현황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97AD6D6-C3ED-AE64-75DF-BED6ED20A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878" y="423649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F452F-FE69-B15C-53D4-9C5AFA3FE24C}"/>
              </a:ext>
            </a:extLst>
          </p:cNvPr>
          <p:cNvSpPr txBox="1"/>
          <p:nvPr/>
        </p:nvSpPr>
        <p:spPr>
          <a:xfrm>
            <a:off x="2494677" y="1413704"/>
            <a:ext cx="7202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수주회가 본격화됨에 따라 기존 내수 중심의 업무 프로세스와 일정 관리 방식에 변화가 요구됩니다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ED7E16-61A9-8C46-191F-867CA263EE20}"/>
              </a:ext>
            </a:extLst>
          </p:cNvPr>
          <p:cNvSpPr txBox="1"/>
          <p:nvPr/>
        </p:nvSpPr>
        <p:spPr>
          <a:xfrm>
            <a:off x="445063" y="2498391"/>
            <a:ext cx="30555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Discovery,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</a:t>
            </a:r>
            <a:r>
              <a:rPr lang="ko-KR" altLang="en-US" sz="1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수주회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대응 과정에서의 어려움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수주회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일정이 기존 내수 일정보다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앞당겨지거나 병행 진행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업무에 대한 명확한 일정 관리 기준과 책임자가 부재하여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업무 중복과 혼선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발생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결과적으로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수주회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일정 관리가 개별 팀의 판단에 의존하며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부서 간 협업 단절과 일정 지연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발생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26EB73-1094-9982-726F-FA1DCBE9D1E9}"/>
              </a:ext>
            </a:extLst>
          </p:cNvPr>
          <p:cNvSpPr txBox="1"/>
          <p:nvPr/>
        </p:nvSpPr>
        <p:spPr>
          <a:xfrm>
            <a:off x="4441241" y="2653998"/>
            <a:ext cx="330951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현행 일정 관리 방식의 한계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 방식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해외사업팀이 각 부서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기획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소싱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유통 등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개별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팀즈방에서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일정 소통 진행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엑셀 파일을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팀즈방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상단에 고정하는 형태로 공유하며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시 개별적으로 반복 안내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 부서와 실시간 공유 및 변경 내역 확인 어려워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누락과 지연 빈번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274E2-5DF0-09B5-D629-E0CD77DAE9F5}"/>
              </a:ext>
            </a:extLst>
          </p:cNvPr>
          <p:cNvSpPr txBox="1"/>
          <p:nvPr/>
        </p:nvSpPr>
        <p:spPr>
          <a:xfrm>
            <a:off x="3316713" y="5306628"/>
            <a:ext cx="61237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결국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Discovery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글로벌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프로세스 안착을 위해서는 기존 업무 방식에서 한 단계 더 나아간 자동화된 일정 관리 도구가 필수적입니다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>
              <a:buNone/>
            </a:pP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바로 </a:t>
            </a:r>
            <a:r>
              <a:rPr lang="ko-KR" altLang="en-US" sz="1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그 해결책이 될 것입니다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2FF5E7-496D-5BC5-3A3A-993F9BE16B65}"/>
              </a:ext>
            </a:extLst>
          </p:cNvPr>
          <p:cNvSpPr txBox="1"/>
          <p:nvPr/>
        </p:nvSpPr>
        <p:spPr>
          <a:xfrm>
            <a:off x="8282119" y="2438554"/>
            <a:ext cx="34648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수주회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대응을 위한 새로운 일정 관리 방식 도입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팀즈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게시판으로 통합하여 사업부 전체가 일정을 동시에 확인하는 방식으로 변화 시도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그러나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게시판 사용만으로는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 변경 사항 전달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 이력 관리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책임자 명확화 한계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존재</a:t>
            </a:r>
          </a:p>
        </p:txBody>
      </p:sp>
    </p:spTree>
    <p:extLst>
      <p:ext uri="{BB962C8B-B14F-4D97-AF65-F5344CB8AC3E}">
        <p14:creationId xmlns:p14="http://schemas.microsoft.com/office/powerpoint/2010/main" val="192606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CE7E31-FB3D-D8A4-EC54-0152783C7ACB}"/>
              </a:ext>
            </a:extLst>
          </p:cNvPr>
          <p:cNvSpPr txBox="1"/>
          <p:nvPr/>
        </p:nvSpPr>
        <p:spPr>
          <a:xfrm>
            <a:off x="0" y="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프프링의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필요성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EEE59-935A-DCBD-D793-E9CA5CF2B994}"/>
              </a:ext>
            </a:extLst>
          </p:cNvPr>
          <p:cNvSpPr txBox="1"/>
          <p:nvPr/>
        </p:nvSpPr>
        <p:spPr>
          <a:xfrm>
            <a:off x="3034146" y="379882"/>
            <a:ext cx="612370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일정 관리는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공유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진화해야 합니다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>
              <a:buNone/>
            </a:pP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핵심 배경 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수주회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대응으로 업무 일정 복잡성 증가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 팀별 일정 관리 방식으로는 신속한 대응과 공유가 어렵다는 한계 존재</a:t>
            </a:r>
          </a:p>
          <a:p>
            <a:pPr>
              <a:buNone/>
            </a:pP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ko-KR" altLang="en-US" sz="1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도입의 필요성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단일화된 일정 관리 플랫폼 필요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전체가 동시에 공유하고 협업 가능한 일정 체계 구축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자동화된 알림 체계 필요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즉시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팀즈를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통해 자동 전달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 일정 업데이트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 명확화를 위한 업무별 일정 추적 필요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업무 진행 과정의 혼선 제거 및 소통 효율화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310098-53F2-6FF9-FB88-B99620DAF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144817"/>
              </p:ext>
            </p:extLst>
          </p:nvPr>
        </p:nvGraphicFramePr>
        <p:xfrm>
          <a:off x="1336674" y="3585018"/>
          <a:ext cx="10515600" cy="15240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4807441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93811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기존 방식의 한계 ⚠️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프프링이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제공할 수 있는 솔루션 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0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개별 소통으로 인한 반복 업무와 혼선 발생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중앙 집중식 일정 관리 시스템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으로 실시간 일정 공유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51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 변경 시 즉각적인 전달 어려움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실시간 </a:t>
                      </a:r>
                      <a:r>
                        <a:rPr lang="en-US" altLang="ko-KR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Teams </a:t>
                      </a:r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알림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을 통한 빠르고 정확한 일정 변경 전달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336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 책임자와 관리 기준이 불명확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명확한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책임자 지정과 업무 단계별 관리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445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변경 내역 추적 불가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변경 이력 자동 저장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으로 변경 히스토리 제공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1753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B869DE-DBA2-D49E-491B-72B7D06CDA3C}"/>
              </a:ext>
            </a:extLst>
          </p:cNvPr>
          <p:cNvSpPr txBox="1"/>
          <p:nvPr/>
        </p:nvSpPr>
        <p:spPr>
          <a:xfrm>
            <a:off x="176745" y="5431973"/>
            <a:ext cx="6100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프프링을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통해</a:t>
            </a:r>
          </a:p>
          <a:p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브랜드의 글로벌 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수주회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대응력을 높이고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b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체계적이고 투명한 업무 관리로의 전환을 시작합니다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55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2E990-AB5A-1455-284F-4CC998563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F883E-F14D-1DB8-8022-4215ADAB00A0}"/>
              </a:ext>
            </a:extLst>
          </p:cNvPr>
          <p:cNvSpPr txBox="1"/>
          <p:nvPr/>
        </p:nvSpPr>
        <p:spPr>
          <a:xfrm>
            <a:off x="0" y="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소개 및 핵심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93D9B-E957-2AEB-D5AA-7EB53B34C189}"/>
              </a:ext>
            </a:extLst>
          </p:cNvPr>
          <p:cNvSpPr txBox="1"/>
          <p:nvPr/>
        </p:nvSpPr>
        <p:spPr>
          <a:xfrm>
            <a:off x="4005943" y="870857"/>
            <a:ext cx="6100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(F&amp;F +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b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4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"F&amp;F</a:t>
            </a:r>
            <a:r>
              <a:rPr lang="ko-KR" altLang="en-US" sz="14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14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일정을 실시간으로 관리하는 스마트 </a:t>
            </a:r>
            <a:r>
              <a:rPr lang="ko-KR" altLang="en-US" sz="1400" i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알림봇</a:t>
            </a:r>
            <a:r>
              <a:rPr lang="en-US" altLang="ko-KR" sz="14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"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변경사항 실시간 감지 및 즉각적인 알림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업무별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담당자별 명확한 일정 관리 체계화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협업 및 커뮤니케이션의 효율성 극대화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83D355-4803-A1A0-CE80-853EA3C17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748"/>
              </p:ext>
            </p:extLst>
          </p:nvPr>
        </p:nvGraphicFramePr>
        <p:xfrm>
          <a:off x="3729545" y="2725783"/>
          <a:ext cx="4732910" cy="2164080"/>
        </p:xfrm>
        <a:graphic>
          <a:graphicData uri="http://schemas.openxmlformats.org/drawingml/2006/table">
            <a:tbl>
              <a:tblPr/>
              <a:tblGrid>
                <a:gridCol w="1428205">
                  <a:extLst>
                    <a:ext uri="{9D8B030D-6E8A-4147-A177-3AD203B41FA5}">
                      <a16:colId xmlns:a16="http://schemas.microsoft.com/office/drawing/2014/main" val="1561171058"/>
                    </a:ext>
                  </a:extLst>
                </a:gridCol>
                <a:gridCol w="3304705">
                  <a:extLst>
                    <a:ext uri="{9D8B030D-6E8A-4147-A177-3AD203B41FA5}">
                      <a16:colId xmlns:a16="http://schemas.microsoft.com/office/drawing/2014/main" val="4255492173"/>
                    </a:ext>
                  </a:extLst>
                </a:gridCol>
              </a:tblGrid>
              <a:tr h="1988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세부 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189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MLB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벤치마킹을 통한 </a:t>
                      </a:r>
                      <a:r>
                        <a:rPr lang="en-US" altLang="ko-KR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Discovery </a:t>
                      </a:r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맞춤 </a:t>
                      </a:r>
                      <a:r>
                        <a:rPr lang="en-US" altLang="ko-KR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GTM </a:t>
                      </a:r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일정표 구축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25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업무별 일정 변경 알림 및 변경 이력 자동 관리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219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소통 효율화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부서 간 일정 공유 강화 및 정보 누락 방지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76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확장성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 브랜드 글로벌 진출 시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동일 시스템 적용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843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413EFA-5A0C-A50E-ECA8-CE950D9A40EB}"/>
              </a:ext>
            </a:extLst>
          </p:cNvPr>
          <p:cNvSpPr txBox="1"/>
          <p:nvPr/>
        </p:nvSpPr>
        <p:spPr>
          <a:xfrm>
            <a:off x="276398" y="60991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프프링은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단순한 일정 관리 도구가 아닙니다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b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전략의 성공적 실행을 위한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디지털 혁신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시작입니다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11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2409C-0A6B-017B-6A4C-321169363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6977F7-454D-E6B2-78FC-283C3490E5B0}"/>
              </a:ext>
            </a:extLst>
          </p:cNvPr>
          <p:cNvSpPr txBox="1"/>
          <p:nvPr/>
        </p:nvSpPr>
        <p:spPr>
          <a:xfrm>
            <a:off x="-17415" y="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기획 접근 및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도출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FCE82-D23E-62D1-6337-2434F7CFF60B}"/>
              </a:ext>
            </a:extLst>
          </p:cNvPr>
          <p:cNvSpPr txBox="1"/>
          <p:nvPr/>
        </p:nvSpPr>
        <p:spPr>
          <a:xfrm>
            <a:off x="6586194" y="395441"/>
            <a:ext cx="4739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📌 주요 차별화 포인트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반복적 커뮤니케이션 및 정보 공유 업무의 자동화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 일정 관리 및 변경 이력 추적을 통한 업무 투명성 확보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업무 효율 극대화를 위한 사용자 중심의 </a:t>
            </a:r>
            <a:r>
              <a:rPr lang="en-US" altLang="ko-KR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대시보드 제공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92F4D-E958-11F5-7EEA-85B31875A997}"/>
              </a:ext>
            </a:extLst>
          </p:cNvPr>
          <p:cNvSpPr txBox="1"/>
          <p:nvPr/>
        </p:nvSpPr>
        <p:spPr>
          <a:xfrm>
            <a:off x="0" y="6134395"/>
            <a:ext cx="6104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"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프프링은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철저한 벤치마킹과 현장 맞춤화로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글로벌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관리를 혁신적으로 지원합니다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."</a:t>
            </a:r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73748F-8777-FCB1-9D71-02992E433295}"/>
              </a:ext>
            </a:extLst>
          </p:cNvPr>
          <p:cNvSpPr txBox="1"/>
          <p:nvPr/>
        </p:nvSpPr>
        <p:spPr>
          <a:xfrm>
            <a:off x="0" y="395441"/>
            <a:ext cx="61047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1️⃣ MLB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벤치마킹 및 표준 일정 설정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브랜드의 글로벌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프로세스와 주요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Milestone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표준화된 업무 일정 항목과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Working Day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정의하여 일정 관리의 기준 마련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34B0A-3FF6-4CCF-4458-7B77AF90A133}"/>
              </a:ext>
            </a:extLst>
          </p:cNvPr>
          <p:cNvSpPr txBox="1"/>
          <p:nvPr/>
        </p:nvSpPr>
        <p:spPr>
          <a:xfrm>
            <a:off x="0" y="1556757"/>
            <a:ext cx="61047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2️⃣ Discovery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특성에 맞춘 최적화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현재 직면한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수주회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대응 상황 분석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내수 중심 일정과 글로벌 일정 병행으로 인한 혼선을 최소화하기 위한 맞춤형 일정 구조 설계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중심의 요구사항을 반영하여 업무별 책임 팀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담당자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 이력 관리 방식 최적화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476F3-A8E5-F77A-9FC1-2CE7E6E86D44}"/>
              </a:ext>
            </a:extLst>
          </p:cNvPr>
          <p:cNvSpPr txBox="1"/>
          <p:nvPr/>
        </p:nvSpPr>
        <p:spPr>
          <a:xfrm>
            <a:off x="204652" y="3294735"/>
            <a:ext cx="61047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3️⃣ MVP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SQLite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데이터베이스 구축으로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데이터 통합 관리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채널과 </a:t>
            </a:r>
            <a:r>
              <a:rPr lang="en-US" altLang="ko-KR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웹페이지를 연동하여 사용자 접근성 향상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일정 자동 알림 기능 구현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가지 핵심 기능 버튼 개발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일정 보기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편집하기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추가하기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사항 보기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스케줄 자동 생성하기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90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8CF6-AD6E-CDC1-9924-C1D92E566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551F8D-2886-7ED3-0BA4-73C8A11966C5}"/>
              </a:ext>
            </a:extLst>
          </p:cNvPr>
          <p:cNvSpPr txBox="1"/>
          <p:nvPr/>
        </p:nvSpPr>
        <p:spPr>
          <a:xfrm>
            <a:off x="1572" y="0"/>
            <a:ext cx="6094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핵심 기능 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화면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5D77C-238E-DFE6-3273-C9A56C29DC03}"/>
              </a:ext>
            </a:extLst>
          </p:cNvPr>
          <p:cNvSpPr txBox="1"/>
          <p:nvPr/>
        </p:nvSpPr>
        <p:spPr>
          <a:xfrm>
            <a:off x="172039" y="621166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"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프프링은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관리의 복잡성을 줄이고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명확한 소통과 책임 관리로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글로벌 시장 대응을 성공적으로 지원합니다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."</a:t>
            </a:r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0AE90-3169-09AA-BA26-FAE7B2193752}"/>
              </a:ext>
            </a:extLst>
          </p:cNvPr>
          <p:cNvSpPr txBox="1"/>
          <p:nvPr/>
        </p:nvSpPr>
        <p:spPr>
          <a:xfrm>
            <a:off x="341722" y="260220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프프링은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관리와 소통 방식을 혁신하기 위해 설계된 핵심 기능을 제공합니다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기능과 화면을 소개합니다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D940A4-7A23-0B77-4536-F883068A377A}"/>
              </a:ext>
            </a:extLst>
          </p:cNvPr>
          <p:cNvSpPr txBox="1"/>
          <p:nvPr/>
        </p:nvSpPr>
        <p:spPr>
          <a:xfrm>
            <a:off x="341722" y="3066666"/>
            <a:ext cx="60944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알림 기능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D-day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임박 일정 알림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D-day, D-1, D-2, D-3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일정에 대해 담당 팀 및 담당자 정보가 포함된 알림을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채널로 자동 전송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일정 집계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매일 전일 기준 변경 및 추가된 일정 건수를 자동 집계하여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공유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F33F8-BF06-D54F-E323-58EC6B940B54}"/>
              </a:ext>
            </a:extLst>
          </p:cNvPr>
          <p:cNvSpPr txBox="1"/>
          <p:nvPr/>
        </p:nvSpPr>
        <p:spPr>
          <a:xfrm>
            <a:off x="172039" y="4993834"/>
            <a:ext cx="29576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📌 화면 시각 자료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예시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 알림 메시지 예시 화면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대시보드 주요 화면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추가 및 편집 기능 화면 예시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8BC9E8-2149-409C-CC88-DC9C14238EE0}"/>
              </a:ext>
            </a:extLst>
          </p:cNvPr>
          <p:cNvSpPr txBox="1"/>
          <p:nvPr/>
        </p:nvSpPr>
        <p:spPr>
          <a:xfrm>
            <a:off x="341722" y="1587222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User Journey Map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E4AF23-8448-25D4-3C1E-2D36EA4BC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0" r="7577" b="13954"/>
          <a:stretch/>
        </p:blipFill>
        <p:spPr bwMode="auto">
          <a:xfrm>
            <a:off x="3129698" y="1080780"/>
            <a:ext cx="3214541" cy="154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06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1D1DB-AE9D-EFEB-A9C8-B04F86D45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797818-57F6-394B-CD52-31C69B0917F3}"/>
              </a:ext>
            </a:extLst>
          </p:cNvPr>
          <p:cNvSpPr txBox="1"/>
          <p:nvPr/>
        </p:nvSpPr>
        <p:spPr>
          <a:xfrm>
            <a:off x="1572" y="0"/>
            <a:ext cx="6094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핵심 기능 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화면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FA2DA-E6D5-9532-66BE-1D9E368824B1}"/>
              </a:ext>
            </a:extLst>
          </p:cNvPr>
          <p:cNvSpPr txBox="1"/>
          <p:nvPr/>
        </p:nvSpPr>
        <p:spPr>
          <a:xfrm>
            <a:off x="1548352" y="1188866"/>
            <a:ext cx="855718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✅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기능 버튼 및 화면 연동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일정 보기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(tab1)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기반 대시보드로 모든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한눈에 파악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담당자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업무별 필터링 제공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추가하기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(tab2)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실시간으로 일정 수정 및 추가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변경된 일정 즉시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 가능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옵션 제공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디폴트는 익일 집계 결과를 자동 공유하여 과도한 알림 방지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사항 보기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(tab1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필터링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전일 기준 변경된 일정만 필터링하여 집중 관리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스케줄 자동 생성하기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(tab3)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표준 일정과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Working Day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기준으로 맞춤형 일정 자동 생성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맞춤화하여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Task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자동 조정 가능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032CE-A36E-EA51-D5C3-7C0D2F5D1BB5}"/>
              </a:ext>
            </a:extLst>
          </p:cNvPr>
          <p:cNvSpPr txBox="1"/>
          <p:nvPr/>
        </p:nvSpPr>
        <p:spPr>
          <a:xfrm>
            <a:off x="172039" y="621166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"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프프링은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관리의 복잡성을 줄이고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명확한 소통과 책임 관리로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글로벌 시장 대응을 성공적으로 지원합니다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."</a:t>
            </a:r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96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605C8-BEA4-1A68-5DA9-DA29A8836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ECDFE9-9C53-33B8-CB72-79B7E9A2A71F}"/>
              </a:ext>
            </a:extLst>
          </p:cNvPr>
          <p:cNvSpPr txBox="1"/>
          <p:nvPr/>
        </p:nvSpPr>
        <p:spPr>
          <a:xfrm>
            <a:off x="-21996" y="5688449"/>
            <a:ext cx="61179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전략적 의의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단계에서의 빠른 검증과 사용자 반응 확인이 목적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전사적 확대 시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기술적 고도화를 통한 시스템 안정성과 확장성 보장 예정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"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기술은 빠르게 가치를 입증하고 사용자의 실제 니즈를 파악하기 위한 전략적 선택이며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확장과 기술 발전 가능성을 고려한 기반이 됩니다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."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D6BC1-912E-F083-0EB3-644DB0418BED}"/>
              </a:ext>
            </a:extLst>
          </p:cNvPr>
          <p:cNvSpPr txBox="1"/>
          <p:nvPr/>
        </p:nvSpPr>
        <p:spPr>
          <a:xfrm>
            <a:off x="-21996" y="0"/>
            <a:ext cx="2746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기술 구성 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발전 가능성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FE0DE24-4735-C272-25D2-EA8C66383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6015"/>
              </p:ext>
            </p:extLst>
          </p:nvPr>
        </p:nvGraphicFramePr>
        <p:xfrm>
          <a:off x="3037002" y="1570565"/>
          <a:ext cx="7283839" cy="2824318"/>
        </p:xfrm>
        <a:graphic>
          <a:graphicData uri="http://schemas.openxmlformats.org/drawingml/2006/table">
            <a:tbl>
              <a:tblPr/>
              <a:tblGrid>
                <a:gridCol w="1161800">
                  <a:extLst>
                    <a:ext uri="{9D8B030D-6E8A-4147-A177-3AD203B41FA5}">
                      <a16:colId xmlns:a16="http://schemas.microsoft.com/office/drawing/2014/main" val="3486004186"/>
                    </a:ext>
                  </a:extLst>
                </a:gridCol>
                <a:gridCol w="2766098">
                  <a:extLst>
                    <a:ext uri="{9D8B030D-6E8A-4147-A177-3AD203B41FA5}">
                      <a16:colId xmlns:a16="http://schemas.microsoft.com/office/drawing/2014/main" val="3105484173"/>
                    </a:ext>
                  </a:extLst>
                </a:gridCol>
                <a:gridCol w="3355941">
                  <a:extLst>
                    <a:ext uri="{9D8B030D-6E8A-4147-A177-3AD203B41FA5}">
                      <a16:colId xmlns:a16="http://schemas.microsoft.com/office/drawing/2014/main" val="262249775"/>
                    </a:ext>
                  </a:extLst>
                </a:gridCol>
              </a:tblGrid>
              <a:tr h="379616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구분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MVP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기술 구성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현재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정식 서비스 단계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향후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23840"/>
                  </a:ext>
                </a:extLst>
              </a:tr>
              <a:tr h="319422">
                <a:tc>
                  <a:txBody>
                    <a:bodyPr/>
                    <a:lstStyle/>
                    <a:p>
                      <a:r>
                        <a:rPr lang="ko-KR" altLang="en-US" sz="140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프론트엔드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Streamlit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경량 웹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UI)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React.js, Vue.js / Next.js (SSR)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SPA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214045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r>
                        <a:rPr lang="ko-KR" altLang="en-US" sz="140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백엔드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Python +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간단한 로직 처리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Flask, Django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 웹 서버 프레임워크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134634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데이터베이스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SQLite (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로컬 경량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DB)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PostgreSQL, MySQL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 고성능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RDB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86879"/>
                  </a:ext>
                </a:extLst>
              </a:tr>
              <a:tr h="18676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Excel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업로드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Pandas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기본 처리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PyExcelerate, xlsxwriter +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비동기 처리 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asyncio, Celery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607174"/>
                  </a:ext>
                </a:extLst>
              </a:tr>
              <a:tr h="331288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알림 기능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Teams Webhook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을 통한 기본 전송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향후 메신저 연동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API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확장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-&gt;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사용자 </a:t>
                      </a:r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멘션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도입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381503"/>
                  </a:ext>
                </a:extLst>
              </a:tr>
              <a:tr h="275732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배포 환경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로컬 실행 중심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VPS(AWS </a:t>
                      </a:r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Lightsail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),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Docker + Docker Compose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컨테이너 배포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40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1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AE886-CFBE-9729-FAB0-BACD18BD7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517A37-D2F0-EC49-FF55-CAD1446C5AD3}"/>
              </a:ext>
            </a:extLst>
          </p:cNvPr>
          <p:cNvSpPr txBox="1"/>
          <p:nvPr/>
        </p:nvSpPr>
        <p:spPr>
          <a:xfrm>
            <a:off x="0" y="0"/>
            <a:ext cx="6094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기대 효과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전략적 가치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446A1C-D080-4287-1AD1-341A7C92E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56461"/>
              </p:ext>
            </p:extLst>
          </p:nvPr>
        </p:nvGraphicFramePr>
        <p:xfrm>
          <a:off x="935050" y="1391127"/>
          <a:ext cx="7331698" cy="1524000"/>
        </p:xfrm>
        <a:graphic>
          <a:graphicData uri="http://schemas.openxmlformats.org/drawingml/2006/table">
            <a:tbl>
              <a:tblPr/>
              <a:tblGrid>
                <a:gridCol w="2164270">
                  <a:extLst>
                    <a:ext uri="{9D8B030D-6E8A-4147-A177-3AD203B41FA5}">
                      <a16:colId xmlns:a16="http://schemas.microsoft.com/office/drawing/2014/main" val="684321924"/>
                    </a:ext>
                  </a:extLst>
                </a:gridCol>
                <a:gridCol w="5167428">
                  <a:extLst>
                    <a:ext uri="{9D8B030D-6E8A-4147-A177-3AD203B41FA5}">
                      <a16:colId xmlns:a16="http://schemas.microsoft.com/office/drawing/2014/main" val="2721367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082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📅 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GTM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 기준 명확화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글로벌 수주회 대응 일정의 기준이 명확해져 혼선 방지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833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🔔 </a:t>
                      </a:r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실시간 알림 공유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Teams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기반의 자동화된 일정 알림으로 일정 누락 최소화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96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🤝 </a:t>
                      </a:r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협업 정확도 향상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부서별 책임자 명시 및 변경 이력 추적 기능으로 협업 효율 증대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397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⏱️ </a:t>
                      </a:r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소통 비용 절감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반복 안내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·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확인 최소화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실무자 업무 부담 경감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2983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64C9F2-B88C-3E38-6F69-8D8B9F2C0F48}"/>
              </a:ext>
            </a:extLst>
          </p:cNvPr>
          <p:cNvSpPr txBox="1"/>
          <p:nvPr/>
        </p:nvSpPr>
        <p:spPr>
          <a:xfrm>
            <a:off x="765928" y="569477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기대 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116B5-F998-017B-79EE-57F8F433BD42}"/>
              </a:ext>
            </a:extLst>
          </p:cNvPr>
          <p:cNvSpPr txBox="1"/>
          <p:nvPr/>
        </p:nvSpPr>
        <p:spPr>
          <a:xfrm>
            <a:off x="765928" y="3429000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전략적 가치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610EA17-91AC-674F-4902-58A69C134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82111"/>
              </p:ext>
            </p:extLst>
          </p:nvPr>
        </p:nvGraphicFramePr>
        <p:xfrm>
          <a:off x="838200" y="3911035"/>
          <a:ext cx="7428548" cy="1524000"/>
        </p:xfrm>
        <a:graphic>
          <a:graphicData uri="http://schemas.openxmlformats.org/drawingml/2006/table">
            <a:tbl>
              <a:tblPr/>
              <a:tblGrid>
                <a:gridCol w="2756218">
                  <a:extLst>
                    <a:ext uri="{9D8B030D-6E8A-4147-A177-3AD203B41FA5}">
                      <a16:colId xmlns:a16="http://schemas.microsoft.com/office/drawing/2014/main" val="177454430"/>
                    </a:ext>
                  </a:extLst>
                </a:gridCol>
                <a:gridCol w="4672330">
                  <a:extLst>
                    <a:ext uri="{9D8B030D-6E8A-4147-A177-3AD203B41FA5}">
                      <a16:colId xmlns:a16="http://schemas.microsoft.com/office/drawing/2014/main" val="2656253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기대 가치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754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🧱 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Discovery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전용 운영 체계 수립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MLB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벤치마킹 기반의 체계적 운영 기준 정착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084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🔁 </a:t>
                      </a:r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복제 가능성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 브랜드 글로벌 전환 시 동일 모델로 손쉽게 확장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994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🧠 </a:t>
                      </a:r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운영 디지털 전환 기반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수작업 중심의 일정 관리에서 데이터 기반의 자동화 구조로 전환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564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🚀 </a:t>
                      </a:r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전사 확장성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F&amp;F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전체 브랜드로 확장 가능한 표준 일정 운영 체계의 시범 모델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5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72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1469</Words>
  <Application>Microsoft Office PowerPoint</Application>
  <PresentationFormat>와이드스크린</PresentationFormat>
  <Paragraphs>195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Pretendard</vt:lpstr>
      <vt:lpstr>맑은 고딕</vt:lpstr>
      <vt:lpstr>Arial</vt:lpstr>
      <vt:lpstr>Office 테마</vt:lpstr>
      <vt:lpstr>프프링🔔   F&amp;F GTM Schedule Alarm Bot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lindaa(김광연) F/KR/DD/PRCS/PI</dc:creator>
  <cp:lastModifiedBy>lindaa(김광연) F/KR/DD/PRCS/PI</cp:lastModifiedBy>
  <cp:revision>2</cp:revision>
  <dcterms:created xsi:type="dcterms:W3CDTF">2025-04-16T01:11:58Z</dcterms:created>
  <dcterms:modified xsi:type="dcterms:W3CDTF">2025-04-16T09:28:23Z</dcterms:modified>
</cp:coreProperties>
</file>