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1C5D44-400E-4667-B093-0C2CB0E95CE1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94BD49-1498-4797-A31D-02526DAA75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559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94BD49-1498-4797-A31D-02526DAA75D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691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94BD49-1498-4797-A31D-02526DAA75D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662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EBA92C-4F35-16A8-C639-799CDAB1A7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77F31F-585C-1EC0-1EDC-FF97E8868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E9B51A-A543-9934-24A5-4FDE307AC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CD26-4E60-4D97-8E7C-F202C7CF7AED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E4672E-B135-66BC-192C-39FCA239B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01FD2E-C5CA-D940-74DF-73E524070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A61CE-1CA7-49EA-B043-4EBA3DE4D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370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3452AB-52B5-18DE-8C29-24A51B8E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6F03E9-C169-0288-E036-757508377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5361C8-510C-51DE-4202-4BF346A01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CD26-4E60-4D97-8E7C-F202C7CF7AED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D0E685-17A0-7ED9-DEB5-A524BB65C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A64F31-5E43-F705-6726-09120C0DC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A61CE-1CA7-49EA-B043-4EBA3DE4D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151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2FEF86B-8019-9206-B84D-F42E4EE093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CB0EB5-9391-AFE2-6C91-057C87512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9B9B85-64DE-102D-9BF6-8DDC19AFF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CD26-4E60-4D97-8E7C-F202C7CF7AED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ADD8F3-88B5-0534-56EC-26F7272DF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D1162B-65E5-583F-4C7D-4B94663B1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A61CE-1CA7-49EA-B043-4EBA3DE4D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402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F904D-E880-D2AF-E1FA-F4800D9F5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EC5C1C-6703-8548-7F12-14DBD4138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01F534-EC82-F906-C182-54D9CEDEB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CD26-4E60-4D97-8E7C-F202C7CF7AED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C88375-D8B0-EEEA-EFF5-8CCC95245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2BBCFB-5856-EE0B-14B9-8EC05382E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A61CE-1CA7-49EA-B043-4EBA3DE4D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275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6EA280-FA41-7E85-43F2-4AFB13FD1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7BDB3A-0DF4-C8FA-BFEA-52143368B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8DE65B-31CD-905F-AAE0-C4696A416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CD26-4E60-4D97-8E7C-F202C7CF7AED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4CCD0C-E3F8-53CB-0CB9-7BADDD613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0F78DE-D8B4-30C8-F534-84FDE0098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A61CE-1CA7-49EA-B043-4EBA3DE4D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162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B7B125-8FD1-154D-0B7E-3F834D6DE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3D01F5-9C71-DFD5-6279-872CA9BBE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1A4BE5-99D2-2B4C-B6F2-8C08EBC70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CBB156-3A7A-C23C-A06B-2C3FB17ED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CD26-4E60-4D97-8E7C-F202C7CF7AED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A8CD55-C911-46B7-5FBA-9CDC5FCCA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DDD557-C7C2-2DF2-1D55-69CB1CB4E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A61CE-1CA7-49EA-B043-4EBA3DE4D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761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592CE2-AC67-F5C1-1757-6DC31711E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038705-02C3-EEAC-6C20-5B7B11ACD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DE2F98-5AE3-D714-93AF-DA2F4E5AE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AD04999-3C12-89D0-D4FD-E8EBC7FFA9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C83483-5C3B-C7DA-7E3D-6B3B31E9A8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B781062-F94B-01D1-E11F-797C73A8D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CD26-4E60-4D97-8E7C-F202C7CF7AED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CE6ED0-BBD6-1B91-C37B-DD010992E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0F59FDB-3FAB-C8CD-515F-8606ADDE5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A61CE-1CA7-49EA-B043-4EBA3DE4D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905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6E0996-ECC8-BC1C-4376-85EE4D650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93B804D-6057-ABE6-3517-B776CEE49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CD26-4E60-4D97-8E7C-F202C7CF7AED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6DF792-8443-8439-4440-C3AB7F2EF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290DD3-9F90-A9D8-2320-F89AA8671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A61CE-1CA7-49EA-B043-4EBA3DE4D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214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B16A081-EEFF-98C0-C048-8DCD7C354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CD26-4E60-4D97-8E7C-F202C7CF7AED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3A1F9A7-9193-EA1D-23A5-EE257B486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C55EFB-E508-5875-EBE1-222E806A8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A61CE-1CA7-49EA-B043-4EBA3DE4D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740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F520B7-D8A8-9F00-AE83-C386D5EB9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8A5B7A-D35E-8B3F-2FC7-16746DAC1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3E6804-622B-DCAF-7D22-D953DB9D0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25869A-6929-38B6-8965-F3037001B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CD26-4E60-4D97-8E7C-F202C7CF7AED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A33966-13BA-B9A5-E470-B4C731806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65AA3E-906C-9EF6-B25A-89E2799A8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A61CE-1CA7-49EA-B043-4EBA3DE4D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345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6753F2-AA1C-5117-5E78-515583C9F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A2A99A-5663-AC21-1250-A84F50714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77702D-01FE-7D59-909D-3BBFB8C96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D5216D-0531-1621-FAF5-2D8A22DFB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CD26-4E60-4D97-8E7C-F202C7CF7AED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A66E2F-49A3-7C8E-1083-92EE357B6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D31F7D-3FA4-66AF-617E-966D05760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A61CE-1CA7-49EA-B043-4EBA3DE4D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774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AA3639-EEA4-90EA-94C8-6430F77CC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108CB0-6A9F-6764-4C78-93C2D45A5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1C212F-7259-9B96-54D5-5BB1808E9F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2FCD26-4E60-4D97-8E7C-F202C7CF7AED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FE19E4-4CDB-AE1B-99B4-658063053E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08E7AD-B570-F55D-2D51-EB0D33127A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2A61CE-1CA7-49EA-B043-4EBA3DE4DE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912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B847C8B-0871-9416-05A4-256F82084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13" y="214399"/>
            <a:ext cx="8840434" cy="6020640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D26FAAB-FB05-E842-FED0-6561DBBD4613}"/>
              </a:ext>
            </a:extLst>
          </p:cNvPr>
          <p:cNvSpPr/>
          <p:nvPr/>
        </p:nvSpPr>
        <p:spPr>
          <a:xfrm>
            <a:off x="498021" y="1330779"/>
            <a:ext cx="3551465" cy="2808514"/>
          </a:xfrm>
          <a:prstGeom prst="roundRect">
            <a:avLst/>
          </a:prstGeom>
          <a:solidFill>
            <a:schemeClr val="tx2">
              <a:lumMod val="10000"/>
              <a:lumOff val="90000"/>
              <a:alpha val="10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FFFF"/>
              </a:highlight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E667458-5BE1-4CA1-D202-7CBC5A9B0820}"/>
              </a:ext>
            </a:extLst>
          </p:cNvPr>
          <p:cNvCxnSpPr/>
          <p:nvPr/>
        </p:nvCxnSpPr>
        <p:spPr>
          <a:xfrm>
            <a:off x="4049486" y="2271860"/>
            <a:ext cx="8618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B9A9973-1512-47C6-432C-2760EA57E372}"/>
              </a:ext>
            </a:extLst>
          </p:cNvPr>
          <p:cNvSpPr txBox="1"/>
          <p:nvPr/>
        </p:nvSpPr>
        <p:spPr>
          <a:xfrm>
            <a:off x="4836671" y="2133360"/>
            <a:ext cx="3232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당일 기준 </a:t>
            </a:r>
            <a:r>
              <a:rPr lang="en-US" altLang="ko-KR" sz="1200" dirty="0"/>
              <a:t>D-day~D-3</a:t>
            </a:r>
            <a:r>
              <a:rPr lang="ko-KR" altLang="en-US" sz="1200" dirty="0"/>
              <a:t>일 일정 리스트</a:t>
            </a:r>
            <a:endParaRPr lang="en-US" altLang="ko-KR" sz="1200" dirty="0"/>
          </a:p>
          <a:p>
            <a:r>
              <a:rPr lang="ko-KR" altLang="en-US" sz="1200" dirty="0"/>
              <a:t> </a:t>
            </a:r>
            <a:r>
              <a:rPr lang="ko-KR" altLang="en-US" sz="1200" dirty="0" err="1"/>
              <a:t>ㄴ일정</a:t>
            </a:r>
            <a:r>
              <a:rPr lang="ko-KR" altLang="en-US" sz="1200" dirty="0"/>
              <a:t> 별 </a:t>
            </a:r>
            <a:r>
              <a:rPr lang="ko-KR" altLang="en-US" sz="1200" dirty="0" err="1"/>
              <a:t>담당팀</a:t>
            </a:r>
            <a:r>
              <a:rPr lang="en-US" altLang="ko-KR" sz="1200" dirty="0"/>
              <a:t>/</a:t>
            </a:r>
            <a:r>
              <a:rPr lang="ko-KR" altLang="en-US" sz="1200" dirty="0"/>
              <a:t>담당자</a:t>
            </a:r>
            <a:r>
              <a:rPr lang="en-US" altLang="ko-KR" sz="1200" dirty="0"/>
              <a:t>/Task </a:t>
            </a:r>
            <a:r>
              <a:rPr lang="ko-KR" altLang="en-US" sz="1200" dirty="0"/>
              <a:t>등 정보 포함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077CFD7-6071-F0C4-26C8-98F21B9C3FED}"/>
              </a:ext>
            </a:extLst>
          </p:cNvPr>
          <p:cNvSpPr/>
          <p:nvPr/>
        </p:nvSpPr>
        <p:spPr>
          <a:xfrm>
            <a:off x="498021" y="4277793"/>
            <a:ext cx="3551465" cy="756120"/>
          </a:xfrm>
          <a:prstGeom prst="roundRect">
            <a:avLst/>
          </a:prstGeom>
          <a:solidFill>
            <a:schemeClr val="tx2">
              <a:lumMod val="10000"/>
              <a:lumOff val="90000"/>
              <a:alpha val="10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FFFF"/>
              </a:highlight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EAB370E-4EAA-E560-B6E9-AB2A7AEB7601}"/>
              </a:ext>
            </a:extLst>
          </p:cNvPr>
          <p:cNvCxnSpPr/>
          <p:nvPr/>
        </p:nvCxnSpPr>
        <p:spPr>
          <a:xfrm>
            <a:off x="4049486" y="4606320"/>
            <a:ext cx="8618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0FF975F-92E3-A3D0-2D72-B7D1032427A0}"/>
              </a:ext>
            </a:extLst>
          </p:cNvPr>
          <p:cNvSpPr txBox="1"/>
          <p:nvPr/>
        </p:nvSpPr>
        <p:spPr>
          <a:xfrm>
            <a:off x="4836671" y="4467820"/>
            <a:ext cx="2666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전일 발생한 변경 건 건수 통계 요약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DED1247-0A29-89A7-2D28-7E912F7F2776}"/>
              </a:ext>
            </a:extLst>
          </p:cNvPr>
          <p:cNvSpPr/>
          <p:nvPr/>
        </p:nvSpPr>
        <p:spPr>
          <a:xfrm>
            <a:off x="498021" y="5362440"/>
            <a:ext cx="4686721" cy="756120"/>
          </a:xfrm>
          <a:prstGeom prst="roundRect">
            <a:avLst/>
          </a:prstGeom>
          <a:solidFill>
            <a:schemeClr val="tx2">
              <a:lumMod val="10000"/>
              <a:lumOff val="90000"/>
              <a:alpha val="10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FFFF"/>
              </a:highligh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0482C9-264A-A581-BEC9-4EED505C8492}"/>
              </a:ext>
            </a:extLst>
          </p:cNvPr>
          <p:cNvSpPr txBox="1"/>
          <p:nvPr/>
        </p:nvSpPr>
        <p:spPr>
          <a:xfrm>
            <a:off x="5634117" y="5519094"/>
            <a:ext cx="2678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일정 전체 보기</a:t>
            </a:r>
            <a:r>
              <a:rPr lang="en-US" altLang="ko-KR" sz="1200" dirty="0"/>
              <a:t>/</a:t>
            </a:r>
            <a:r>
              <a:rPr lang="ko-KR" altLang="en-US" sz="1200" dirty="0"/>
              <a:t>편집</a:t>
            </a:r>
            <a:r>
              <a:rPr lang="en-US" altLang="ko-KR" sz="1200" dirty="0"/>
              <a:t>/</a:t>
            </a:r>
            <a:r>
              <a:rPr lang="ko-KR" altLang="en-US" sz="1200" dirty="0"/>
              <a:t>전일 변경내역 </a:t>
            </a:r>
            <a:endParaRPr lang="en-US" altLang="ko-KR" sz="1200" dirty="0"/>
          </a:p>
          <a:p>
            <a:r>
              <a:rPr lang="ko-KR" altLang="en-US" sz="1200" dirty="0"/>
              <a:t>웹페이지 전환버튼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54FCF05-102D-FF06-6242-3D6FAFA06015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5175315" y="5749927"/>
            <a:ext cx="458802" cy="76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40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A4D20DF-D4C8-04F0-31EF-5E7A19009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5984"/>
            <a:ext cx="12192000" cy="571414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1A51C7C-ACCB-8BAE-FEA4-962AAB4C3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360"/>
            <a:ext cx="1590897" cy="3620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2D7C9F-BF1C-E36A-5420-798E08E8BF67}"/>
              </a:ext>
            </a:extLst>
          </p:cNvPr>
          <p:cNvSpPr txBox="1"/>
          <p:nvPr/>
        </p:nvSpPr>
        <p:spPr>
          <a:xfrm>
            <a:off x="1590897" y="2402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전환화면</a:t>
            </a:r>
            <a:endParaRPr lang="en-US" altLang="ko-KR" sz="1400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FCE88C2-ECE2-98A5-7C8B-F45F3391371C}"/>
              </a:ext>
            </a:extLst>
          </p:cNvPr>
          <p:cNvSpPr/>
          <p:nvPr/>
        </p:nvSpPr>
        <p:spPr>
          <a:xfrm>
            <a:off x="0" y="1967593"/>
            <a:ext cx="3551465" cy="951770"/>
          </a:xfrm>
          <a:prstGeom prst="roundRect">
            <a:avLst/>
          </a:prstGeom>
          <a:solidFill>
            <a:schemeClr val="accent2">
              <a:lumMod val="20000"/>
              <a:lumOff val="80000"/>
              <a:alpha val="1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FFFF"/>
              </a:highlight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F76AE1F-0134-6794-9E2E-7AF0926A3266}"/>
              </a:ext>
            </a:extLst>
          </p:cNvPr>
          <p:cNvCxnSpPr/>
          <p:nvPr/>
        </p:nvCxnSpPr>
        <p:spPr>
          <a:xfrm>
            <a:off x="3551465" y="2364191"/>
            <a:ext cx="861879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6BFAFCC-D183-F86F-80B8-7EE16C512439}"/>
              </a:ext>
            </a:extLst>
          </p:cNvPr>
          <p:cNvSpPr txBox="1"/>
          <p:nvPr/>
        </p:nvSpPr>
        <p:spPr>
          <a:xfrm>
            <a:off x="4397607" y="2237233"/>
            <a:ext cx="2050561" cy="253916"/>
          </a:xfrm>
          <a:prstGeom prst="rect">
            <a:avLst/>
          </a:prstGeom>
          <a:solidFill>
            <a:schemeClr val="accent2">
              <a:lumMod val="20000"/>
              <a:lumOff val="80000"/>
              <a:alpha val="15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전일</a:t>
            </a:r>
            <a:r>
              <a:rPr lang="en-US" altLang="ko-KR" sz="1050" dirty="0"/>
              <a:t>/</a:t>
            </a:r>
            <a:r>
              <a:rPr lang="ko-KR" altLang="en-US" sz="1050" dirty="0"/>
              <a:t>금일 수정</a:t>
            </a:r>
            <a:r>
              <a:rPr lang="en-US" altLang="ko-KR" sz="1050" dirty="0"/>
              <a:t>/</a:t>
            </a:r>
            <a:r>
              <a:rPr lang="ko-KR" altLang="en-US" sz="1050" dirty="0"/>
              <a:t>추가 건수 통계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F0C807A-BBED-BD42-5BD8-E78D5F27E419}"/>
              </a:ext>
            </a:extLst>
          </p:cNvPr>
          <p:cNvSpPr/>
          <p:nvPr/>
        </p:nvSpPr>
        <p:spPr>
          <a:xfrm>
            <a:off x="0" y="2972041"/>
            <a:ext cx="5755821" cy="493617"/>
          </a:xfrm>
          <a:prstGeom prst="roundRect">
            <a:avLst/>
          </a:prstGeom>
          <a:solidFill>
            <a:schemeClr val="accent2">
              <a:lumMod val="20000"/>
              <a:lumOff val="80000"/>
              <a:alpha val="1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FFFF"/>
              </a:highlight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8129222-BF6B-4073-1E4C-70E070CDA31F}"/>
              </a:ext>
            </a:extLst>
          </p:cNvPr>
          <p:cNvCxnSpPr/>
          <p:nvPr/>
        </p:nvCxnSpPr>
        <p:spPr>
          <a:xfrm>
            <a:off x="5751483" y="3218720"/>
            <a:ext cx="861879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8D45271-4E87-E677-FC6A-CC9DF752EAF6}"/>
              </a:ext>
            </a:extLst>
          </p:cNvPr>
          <p:cNvSpPr txBox="1"/>
          <p:nvPr/>
        </p:nvSpPr>
        <p:spPr>
          <a:xfrm>
            <a:off x="6613362" y="3091762"/>
            <a:ext cx="2509020" cy="253916"/>
          </a:xfrm>
          <a:prstGeom prst="rect">
            <a:avLst/>
          </a:prstGeom>
          <a:solidFill>
            <a:schemeClr val="accent2">
              <a:lumMod val="20000"/>
              <a:lumOff val="80000"/>
              <a:alpha val="15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필요한 정보만 확인 가능한 팀 필터</a:t>
            </a:r>
            <a:r>
              <a:rPr lang="en-US" altLang="ko-KR" sz="1050" dirty="0"/>
              <a:t>bar</a:t>
            </a:r>
            <a:endParaRPr lang="ko-KR" altLang="en-US" sz="1050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05D2A0E-7A1E-0F04-639C-0A8D52997F5F}"/>
              </a:ext>
            </a:extLst>
          </p:cNvPr>
          <p:cNvSpPr/>
          <p:nvPr/>
        </p:nvSpPr>
        <p:spPr>
          <a:xfrm>
            <a:off x="0" y="3491411"/>
            <a:ext cx="5755821" cy="280987"/>
          </a:xfrm>
          <a:prstGeom prst="roundRect">
            <a:avLst/>
          </a:prstGeom>
          <a:solidFill>
            <a:schemeClr val="accent2">
              <a:lumMod val="20000"/>
              <a:lumOff val="80000"/>
              <a:alpha val="1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FFFF"/>
              </a:highlight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6F2664F-FB68-9DE7-7D8D-6F0FF807C57B}"/>
              </a:ext>
            </a:extLst>
          </p:cNvPr>
          <p:cNvCxnSpPr/>
          <p:nvPr/>
        </p:nvCxnSpPr>
        <p:spPr>
          <a:xfrm>
            <a:off x="5763472" y="3607884"/>
            <a:ext cx="861879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6C3D9E3-81E1-A70A-6CBF-E9EAD42218B5}"/>
              </a:ext>
            </a:extLst>
          </p:cNvPr>
          <p:cNvSpPr txBox="1"/>
          <p:nvPr/>
        </p:nvSpPr>
        <p:spPr>
          <a:xfrm>
            <a:off x="6613362" y="3465399"/>
            <a:ext cx="2834430" cy="253916"/>
          </a:xfrm>
          <a:prstGeom prst="rect">
            <a:avLst/>
          </a:prstGeom>
          <a:solidFill>
            <a:schemeClr val="accent2">
              <a:lumMod val="20000"/>
              <a:lumOff val="80000"/>
              <a:alpha val="15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지난 일정 포함 체크박스 </a:t>
            </a:r>
            <a:r>
              <a:rPr lang="en-US" altLang="ko-KR" sz="1050" dirty="0"/>
              <a:t>(Default</a:t>
            </a:r>
            <a:r>
              <a:rPr lang="ko-KR" altLang="en-US" sz="1050" dirty="0"/>
              <a:t>는 미포함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4446250-0E39-B5E8-E5B7-CEE1364680D6}"/>
              </a:ext>
            </a:extLst>
          </p:cNvPr>
          <p:cNvSpPr/>
          <p:nvPr/>
        </p:nvSpPr>
        <p:spPr>
          <a:xfrm>
            <a:off x="438590" y="4073507"/>
            <a:ext cx="1251417" cy="2622378"/>
          </a:xfrm>
          <a:prstGeom prst="roundRect">
            <a:avLst/>
          </a:prstGeom>
          <a:solidFill>
            <a:schemeClr val="accent2">
              <a:lumMod val="20000"/>
              <a:lumOff val="80000"/>
              <a:alpha val="1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FFFF"/>
              </a:highlight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601659D-D6D0-C16A-A723-DB480A1682E5}"/>
              </a:ext>
            </a:extLst>
          </p:cNvPr>
          <p:cNvCxnSpPr>
            <a:cxnSpLocks/>
          </p:cNvCxnSpPr>
          <p:nvPr/>
        </p:nvCxnSpPr>
        <p:spPr>
          <a:xfrm>
            <a:off x="1690007" y="5278841"/>
            <a:ext cx="489857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CFFF164-31EF-1368-ED65-9CCA6C2E5766}"/>
              </a:ext>
            </a:extLst>
          </p:cNvPr>
          <p:cNvSpPr txBox="1"/>
          <p:nvPr/>
        </p:nvSpPr>
        <p:spPr>
          <a:xfrm>
            <a:off x="2179864" y="4990300"/>
            <a:ext cx="702129" cy="577081"/>
          </a:xfrm>
          <a:prstGeom prst="rect">
            <a:avLst/>
          </a:prstGeom>
          <a:solidFill>
            <a:schemeClr val="accent2">
              <a:lumMod val="20000"/>
              <a:lumOff val="80000"/>
              <a:alpha val="15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D-Day</a:t>
            </a:r>
          </a:p>
          <a:p>
            <a:r>
              <a:rPr lang="ko-KR" altLang="en-US" sz="1050" dirty="0"/>
              <a:t>순서로 나열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CBD3CC70-79FF-5193-4617-4F99E31B18F1}"/>
              </a:ext>
            </a:extLst>
          </p:cNvPr>
          <p:cNvSpPr/>
          <p:nvPr/>
        </p:nvSpPr>
        <p:spPr>
          <a:xfrm>
            <a:off x="11170763" y="3091761"/>
            <a:ext cx="735291" cy="399649"/>
          </a:xfrm>
          <a:prstGeom prst="roundRect">
            <a:avLst/>
          </a:prstGeom>
          <a:solidFill>
            <a:schemeClr val="accent2">
              <a:lumMod val="20000"/>
              <a:lumOff val="80000"/>
              <a:alpha val="1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FFFF"/>
              </a:highlight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51FB05E-9FDE-4CCE-2104-4CB6FB14CDFD}"/>
              </a:ext>
            </a:extLst>
          </p:cNvPr>
          <p:cNvCxnSpPr>
            <a:cxnSpLocks/>
          </p:cNvCxnSpPr>
          <p:nvPr/>
        </p:nvCxnSpPr>
        <p:spPr>
          <a:xfrm>
            <a:off x="11552016" y="3477517"/>
            <a:ext cx="0" cy="26073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96DC7DE-AAEF-EB4A-7484-F305B715EC6D}"/>
              </a:ext>
            </a:extLst>
          </p:cNvPr>
          <p:cNvSpPr txBox="1"/>
          <p:nvPr/>
        </p:nvSpPr>
        <p:spPr>
          <a:xfrm>
            <a:off x="10831398" y="3719315"/>
            <a:ext cx="1360602" cy="415498"/>
          </a:xfrm>
          <a:prstGeom prst="rect">
            <a:avLst/>
          </a:prstGeom>
          <a:solidFill>
            <a:schemeClr val="accent2">
              <a:lumMod val="20000"/>
              <a:lumOff val="80000"/>
              <a:alpha val="15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Excel</a:t>
            </a:r>
          </a:p>
          <a:p>
            <a:r>
              <a:rPr lang="ko-KR" altLang="en-US" sz="1050" dirty="0"/>
              <a:t>다운로드 버튼</a:t>
            </a:r>
          </a:p>
        </p:txBody>
      </p:sp>
    </p:spTree>
    <p:extLst>
      <p:ext uri="{BB962C8B-B14F-4D97-AF65-F5344CB8AC3E}">
        <p14:creationId xmlns:p14="http://schemas.microsoft.com/office/powerpoint/2010/main" val="698285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41652CC-DFC4-EC82-FDF4-0FDACAD3B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39515"/>
            <a:ext cx="12192000" cy="549346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753BFA1-7FD2-CE1E-7C23-37C7B12414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562318" cy="4763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45AD44-5DAC-AD51-C34E-02658A25C44F}"/>
              </a:ext>
            </a:extLst>
          </p:cNvPr>
          <p:cNvSpPr txBox="1"/>
          <p:nvPr/>
        </p:nvSpPr>
        <p:spPr>
          <a:xfrm>
            <a:off x="1562318" y="8426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전환화면</a:t>
            </a:r>
            <a:endParaRPr lang="en-US" altLang="ko-KR" sz="14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FE06B29-B212-CFE3-C52B-82E83374499B}"/>
              </a:ext>
            </a:extLst>
          </p:cNvPr>
          <p:cNvSpPr/>
          <p:nvPr/>
        </p:nvSpPr>
        <p:spPr>
          <a:xfrm>
            <a:off x="0" y="3045279"/>
            <a:ext cx="3551465" cy="383721"/>
          </a:xfrm>
          <a:prstGeom prst="roundRect">
            <a:avLst/>
          </a:prstGeom>
          <a:solidFill>
            <a:schemeClr val="accent2">
              <a:lumMod val="20000"/>
              <a:lumOff val="80000"/>
              <a:alpha val="1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FFFF"/>
              </a:highlight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B566B4A-9047-A813-DB7B-3DE4C3BC0A62}"/>
              </a:ext>
            </a:extLst>
          </p:cNvPr>
          <p:cNvCxnSpPr/>
          <p:nvPr/>
        </p:nvCxnSpPr>
        <p:spPr>
          <a:xfrm>
            <a:off x="3551465" y="3180620"/>
            <a:ext cx="861879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E279D55-A041-B226-AE1E-FB67B5B4801E}"/>
              </a:ext>
            </a:extLst>
          </p:cNvPr>
          <p:cNvSpPr txBox="1"/>
          <p:nvPr/>
        </p:nvSpPr>
        <p:spPr>
          <a:xfrm>
            <a:off x="4413344" y="3053662"/>
            <a:ext cx="969361" cy="577081"/>
          </a:xfrm>
          <a:prstGeom prst="rect">
            <a:avLst/>
          </a:prstGeom>
          <a:solidFill>
            <a:schemeClr val="accent2">
              <a:lumMod val="20000"/>
              <a:lumOff val="80000"/>
              <a:alpha val="15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대시보드 컬럼 포함 접기 박스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8D55DF6-CB9F-4BAD-A215-4E002AA095B0}"/>
              </a:ext>
            </a:extLst>
          </p:cNvPr>
          <p:cNvSpPr/>
          <p:nvPr/>
        </p:nvSpPr>
        <p:spPr>
          <a:xfrm>
            <a:off x="0" y="3564341"/>
            <a:ext cx="3551465" cy="1183828"/>
          </a:xfrm>
          <a:prstGeom prst="roundRect">
            <a:avLst/>
          </a:prstGeom>
          <a:solidFill>
            <a:schemeClr val="accent2">
              <a:lumMod val="20000"/>
              <a:lumOff val="80000"/>
              <a:alpha val="1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FFFF"/>
              </a:highlight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037B24B-D338-0F82-8B75-A535FB7752AB}"/>
              </a:ext>
            </a:extLst>
          </p:cNvPr>
          <p:cNvCxnSpPr/>
          <p:nvPr/>
        </p:nvCxnSpPr>
        <p:spPr>
          <a:xfrm>
            <a:off x="3551465" y="4116862"/>
            <a:ext cx="861879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0CF727A-239E-8385-63BC-41B253B1C570}"/>
              </a:ext>
            </a:extLst>
          </p:cNvPr>
          <p:cNvSpPr txBox="1"/>
          <p:nvPr/>
        </p:nvSpPr>
        <p:spPr>
          <a:xfrm>
            <a:off x="4413344" y="3989904"/>
            <a:ext cx="1040670" cy="253916"/>
          </a:xfrm>
          <a:prstGeom prst="rect">
            <a:avLst/>
          </a:prstGeom>
          <a:solidFill>
            <a:schemeClr val="accent2">
              <a:lumMod val="20000"/>
              <a:lumOff val="80000"/>
              <a:alpha val="15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변경가능정보 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AD8E6B8-10DB-10F3-D12B-68E4E27C3B67}"/>
              </a:ext>
            </a:extLst>
          </p:cNvPr>
          <p:cNvSpPr/>
          <p:nvPr/>
        </p:nvSpPr>
        <p:spPr>
          <a:xfrm>
            <a:off x="1" y="4779804"/>
            <a:ext cx="540884" cy="312669"/>
          </a:xfrm>
          <a:prstGeom prst="roundRect">
            <a:avLst/>
          </a:prstGeom>
          <a:solidFill>
            <a:schemeClr val="accent2">
              <a:lumMod val="20000"/>
              <a:lumOff val="80000"/>
              <a:alpha val="1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FFFF"/>
              </a:highlight>
            </a:endParaRPr>
          </a:p>
        </p:txBody>
      </p:sp>
      <p:sp>
        <p:nvSpPr>
          <p:cNvPr id="16" name="화살표: 위로 굽음 15">
            <a:extLst>
              <a:ext uri="{FF2B5EF4-FFF2-40B4-BE49-F238E27FC236}">
                <a16:creationId xmlns:a16="http://schemas.microsoft.com/office/drawing/2014/main" id="{B57CB0C9-F990-43C5-A51C-4EA01CF087EC}"/>
              </a:ext>
            </a:extLst>
          </p:cNvPr>
          <p:cNvSpPr/>
          <p:nvPr/>
        </p:nvSpPr>
        <p:spPr>
          <a:xfrm rot="5400000">
            <a:off x="-5552" y="5300601"/>
            <a:ext cx="551988" cy="199003"/>
          </a:xfrm>
          <a:prstGeom prst="bentUpArrow">
            <a:avLst>
              <a:gd name="adj1" fmla="val 25000"/>
              <a:gd name="adj2" fmla="val 25000"/>
              <a:gd name="adj3" fmla="val 30128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6F7C1C-97F5-12EF-1017-C8E86B9FFF1D}"/>
              </a:ext>
            </a:extLst>
          </p:cNvPr>
          <p:cNvSpPr txBox="1"/>
          <p:nvPr/>
        </p:nvSpPr>
        <p:spPr>
          <a:xfrm>
            <a:off x="369944" y="5464508"/>
            <a:ext cx="1329210" cy="900246"/>
          </a:xfrm>
          <a:prstGeom prst="rect">
            <a:avLst/>
          </a:prstGeom>
          <a:solidFill>
            <a:schemeClr val="accent2">
              <a:lumMod val="20000"/>
              <a:lumOff val="80000"/>
              <a:alpha val="15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저장 완료 시  </a:t>
            </a:r>
            <a:endParaRPr lang="en-US" altLang="ko-KR" sz="1050" dirty="0"/>
          </a:p>
          <a:p>
            <a:endParaRPr lang="en-US" altLang="ko-KR" sz="1050" dirty="0"/>
          </a:p>
          <a:p>
            <a:endParaRPr lang="en-US" altLang="ko-KR" sz="1050" dirty="0"/>
          </a:p>
          <a:p>
            <a:r>
              <a:rPr lang="ko-KR" altLang="en-US" sz="1050" dirty="0"/>
              <a:t>활성화 </a:t>
            </a:r>
            <a:br>
              <a:rPr lang="en-US" altLang="ko-KR" sz="1050" dirty="0"/>
            </a:br>
            <a:r>
              <a:rPr lang="en-US" altLang="ko-KR" sz="1050" dirty="0"/>
              <a:t>(default</a:t>
            </a:r>
            <a:r>
              <a:rPr lang="ko-KR" altLang="en-US" sz="1050" dirty="0"/>
              <a:t>는 안 보임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94ED813-3E7A-8828-F291-39FC5C2211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149" y="5726285"/>
            <a:ext cx="877878" cy="21510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C9BDCFE-D83C-B30C-E22F-5902B50E69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4259" y="4831858"/>
            <a:ext cx="1263524" cy="309605"/>
          </a:xfrm>
          <a:prstGeom prst="rect">
            <a:avLst/>
          </a:prstGeom>
        </p:spPr>
      </p:pic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D2C0A10-171C-293F-2C18-AC08DCF2ADA3}"/>
              </a:ext>
            </a:extLst>
          </p:cNvPr>
          <p:cNvSpPr/>
          <p:nvPr/>
        </p:nvSpPr>
        <p:spPr>
          <a:xfrm>
            <a:off x="4603611" y="4821725"/>
            <a:ext cx="1363025" cy="312669"/>
          </a:xfrm>
          <a:prstGeom prst="roundRect">
            <a:avLst/>
          </a:prstGeom>
          <a:solidFill>
            <a:schemeClr val="accent2">
              <a:lumMod val="20000"/>
              <a:lumOff val="80000"/>
              <a:alpha val="1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FFFF"/>
              </a:highlight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7794BA4-BCCF-EDD7-E381-EED812999FD5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5285124" y="5134394"/>
            <a:ext cx="0" cy="18409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978A052-1117-B7BC-8F00-64B733C4106A}"/>
              </a:ext>
            </a:extLst>
          </p:cNvPr>
          <p:cNvSpPr txBox="1"/>
          <p:nvPr/>
        </p:nvSpPr>
        <p:spPr>
          <a:xfrm>
            <a:off x="4185500" y="5318485"/>
            <a:ext cx="1831213" cy="253916"/>
          </a:xfrm>
          <a:prstGeom prst="rect">
            <a:avLst/>
          </a:prstGeom>
          <a:solidFill>
            <a:schemeClr val="accent2">
              <a:lumMod val="20000"/>
              <a:lumOff val="80000"/>
              <a:alpha val="15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클릭 시 </a:t>
            </a:r>
            <a:r>
              <a:rPr lang="en-US" altLang="ko-KR" sz="1050" dirty="0"/>
              <a:t>Teams</a:t>
            </a:r>
            <a:r>
              <a:rPr lang="ko-KR" altLang="en-US" sz="1050" dirty="0"/>
              <a:t>에 알림 발송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F8D52C6E-3972-3B58-8534-D1A6102758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0322" y="5712155"/>
            <a:ext cx="1588907" cy="1270188"/>
          </a:xfrm>
          <a:prstGeom prst="rect">
            <a:avLst/>
          </a:prstGeom>
        </p:spPr>
      </p:pic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E03A5D5-DD67-FF31-5ADD-3705D645C44A}"/>
              </a:ext>
            </a:extLst>
          </p:cNvPr>
          <p:cNvSpPr/>
          <p:nvPr/>
        </p:nvSpPr>
        <p:spPr>
          <a:xfrm>
            <a:off x="4209590" y="5676097"/>
            <a:ext cx="1800206" cy="1183828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FFFF"/>
              </a:highlight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5FC2976-BA69-722E-8514-D833453C0094}"/>
              </a:ext>
            </a:extLst>
          </p:cNvPr>
          <p:cNvSpPr/>
          <p:nvPr/>
        </p:nvSpPr>
        <p:spPr>
          <a:xfrm>
            <a:off x="6082702" y="6636179"/>
            <a:ext cx="742303" cy="221821"/>
          </a:xfrm>
          <a:prstGeom prst="roundRect">
            <a:avLst/>
          </a:prstGeom>
          <a:solidFill>
            <a:schemeClr val="accent2">
              <a:lumMod val="20000"/>
              <a:lumOff val="80000"/>
              <a:alpha val="1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FFFF"/>
              </a:highlight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E84CCC-F213-5046-B57E-684E99A9C1C8}"/>
              </a:ext>
            </a:extLst>
          </p:cNvPr>
          <p:cNvSpPr txBox="1"/>
          <p:nvPr/>
        </p:nvSpPr>
        <p:spPr>
          <a:xfrm>
            <a:off x="7303609" y="592418"/>
            <a:ext cx="1233030" cy="415498"/>
          </a:xfrm>
          <a:prstGeom prst="rect">
            <a:avLst/>
          </a:prstGeom>
          <a:solidFill>
            <a:schemeClr val="accent2">
              <a:lumMod val="20000"/>
              <a:lumOff val="80000"/>
              <a:alpha val="15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정보 미 기입 시  </a:t>
            </a:r>
            <a:endParaRPr lang="en-US" altLang="ko-KR" sz="1050" dirty="0"/>
          </a:p>
          <a:p>
            <a:r>
              <a:rPr lang="en-US" altLang="ko-KR" sz="1050" dirty="0"/>
              <a:t>Warning </a:t>
            </a:r>
            <a:r>
              <a:rPr lang="ko-KR" altLang="en-US" sz="1050" dirty="0"/>
              <a:t>메시지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1978208-4315-AEEC-15A3-297295EE0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688" y="1081272"/>
            <a:ext cx="3535855" cy="70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0AA3C166-5860-5FEF-19CB-145DAEA4D040}"/>
              </a:ext>
            </a:extLst>
          </p:cNvPr>
          <p:cNvCxnSpPr>
            <a:cxnSpLocks/>
            <a:stCxn id="31" idx="0"/>
            <a:endCxn id="33" idx="1"/>
          </p:cNvCxnSpPr>
          <p:nvPr/>
        </p:nvCxnSpPr>
        <p:spPr>
          <a:xfrm rot="5400000" flipH="1" flipV="1">
            <a:off x="3960725" y="3293296"/>
            <a:ext cx="5836012" cy="849755"/>
          </a:xfrm>
          <a:prstGeom prst="bent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0D784B88-C7E9-CEDB-C572-ED5A65C2D075}"/>
              </a:ext>
            </a:extLst>
          </p:cNvPr>
          <p:cNvSpPr/>
          <p:nvPr/>
        </p:nvSpPr>
        <p:spPr>
          <a:xfrm>
            <a:off x="7279114" y="1077415"/>
            <a:ext cx="3693099" cy="70661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FFFF"/>
              </a:highlight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89E028F-0D91-64E1-F7E5-6BDFE8C8BCAD}"/>
              </a:ext>
            </a:extLst>
          </p:cNvPr>
          <p:cNvCxnSpPr/>
          <p:nvPr/>
        </p:nvCxnSpPr>
        <p:spPr>
          <a:xfrm>
            <a:off x="6453853" y="2685559"/>
            <a:ext cx="861879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04832ED-05BE-A5A5-1241-08FAB8CDB63E}"/>
              </a:ext>
            </a:extLst>
          </p:cNvPr>
          <p:cNvSpPr txBox="1"/>
          <p:nvPr/>
        </p:nvSpPr>
        <p:spPr>
          <a:xfrm>
            <a:off x="7303609" y="2477810"/>
            <a:ext cx="1412566" cy="900246"/>
          </a:xfrm>
          <a:prstGeom prst="rect">
            <a:avLst/>
          </a:prstGeom>
          <a:solidFill>
            <a:schemeClr val="accent2">
              <a:lumMod val="20000"/>
              <a:lumOff val="80000"/>
              <a:alpha val="15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추가 완료 시</a:t>
            </a:r>
            <a:endParaRPr lang="en-US" altLang="ko-KR" sz="1050" dirty="0"/>
          </a:p>
          <a:p>
            <a:r>
              <a:rPr lang="en-US" altLang="ko-KR" sz="1050" dirty="0"/>
              <a:t>&lt;</a:t>
            </a:r>
            <a:r>
              <a:rPr lang="ko-KR" altLang="en-US" sz="1050" dirty="0"/>
              <a:t>최근 추가 정보</a:t>
            </a:r>
            <a:r>
              <a:rPr lang="en-US" altLang="ko-KR" sz="1050" dirty="0"/>
              <a:t>&gt;</a:t>
            </a:r>
            <a:r>
              <a:rPr lang="ko-KR" altLang="en-US" sz="1050" dirty="0"/>
              <a:t>와</a:t>
            </a:r>
            <a:endParaRPr lang="en-US" altLang="ko-KR" sz="1050" dirty="0"/>
          </a:p>
          <a:p>
            <a:r>
              <a:rPr lang="ko-KR" altLang="en-US" sz="1050" dirty="0"/>
              <a:t>  </a:t>
            </a:r>
            <a:endParaRPr lang="en-US" altLang="ko-KR" sz="1050" dirty="0"/>
          </a:p>
          <a:p>
            <a:endParaRPr lang="en-US" altLang="ko-KR" sz="1050" dirty="0"/>
          </a:p>
          <a:p>
            <a:r>
              <a:rPr lang="ko-KR" altLang="en-US" sz="1050" dirty="0"/>
              <a:t>버튼 활성화</a:t>
            </a:r>
            <a:endParaRPr lang="en-US" altLang="ko-KR" sz="1050" dirty="0"/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4F7199FF-7E09-B23C-555F-54D320B7A4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15732" y="2881558"/>
            <a:ext cx="1015185" cy="261983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D0AD188-F65A-03BE-855A-B0D52248A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025" y="3569357"/>
            <a:ext cx="3552518" cy="954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E04BB1F3-72EC-1549-9B35-600D66027268}"/>
              </a:ext>
            </a:extLst>
          </p:cNvPr>
          <p:cNvSpPr/>
          <p:nvPr/>
        </p:nvSpPr>
        <p:spPr>
          <a:xfrm>
            <a:off x="7293184" y="4206740"/>
            <a:ext cx="1063218" cy="312669"/>
          </a:xfrm>
          <a:prstGeom prst="roundRect">
            <a:avLst/>
          </a:prstGeom>
          <a:solidFill>
            <a:schemeClr val="accent2">
              <a:lumMod val="20000"/>
              <a:lumOff val="80000"/>
              <a:alpha val="1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FFFF"/>
              </a:highlight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D3CBC10-40D3-CB49-5063-E0DB9F2135C5}"/>
              </a:ext>
            </a:extLst>
          </p:cNvPr>
          <p:cNvCxnSpPr>
            <a:cxnSpLocks/>
          </p:cNvCxnSpPr>
          <p:nvPr/>
        </p:nvCxnSpPr>
        <p:spPr>
          <a:xfrm>
            <a:off x="7800900" y="4510676"/>
            <a:ext cx="0" cy="18409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A61FD55-3D4C-5B42-6B85-BC33FCF1F5F1}"/>
              </a:ext>
            </a:extLst>
          </p:cNvPr>
          <p:cNvSpPr txBox="1"/>
          <p:nvPr/>
        </p:nvSpPr>
        <p:spPr>
          <a:xfrm>
            <a:off x="7370584" y="4694767"/>
            <a:ext cx="1943098" cy="253916"/>
          </a:xfrm>
          <a:prstGeom prst="rect">
            <a:avLst/>
          </a:prstGeom>
          <a:solidFill>
            <a:schemeClr val="accent2">
              <a:lumMod val="20000"/>
              <a:lumOff val="80000"/>
              <a:alpha val="15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클릭 시 </a:t>
            </a:r>
            <a:r>
              <a:rPr lang="en-US" altLang="ko-KR" sz="1050" dirty="0"/>
              <a:t>Teams</a:t>
            </a:r>
            <a:r>
              <a:rPr lang="ko-KR" altLang="en-US" sz="1050" dirty="0"/>
              <a:t>에 알림 발송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5FD91241-A0E7-E221-B9F8-42B7C3F95CCD}"/>
              </a:ext>
            </a:extLst>
          </p:cNvPr>
          <p:cNvSpPr/>
          <p:nvPr/>
        </p:nvSpPr>
        <p:spPr>
          <a:xfrm>
            <a:off x="7251404" y="3444447"/>
            <a:ext cx="3693099" cy="1183828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FFFF"/>
              </a:highlight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4185ADB4-09F8-50BF-2DB8-A31DFB43B8A8}"/>
              </a:ext>
            </a:extLst>
          </p:cNvPr>
          <p:cNvSpPr/>
          <p:nvPr/>
        </p:nvSpPr>
        <p:spPr>
          <a:xfrm>
            <a:off x="7268555" y="4998703"/>
            <a:ext cx="2045127" cy="1602886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FFFF"/>
              </a:highlight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A6CDA5AB-4ADB-6463-3DF7-E5C2701F939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67958" y="5068192"/>
            <a:ext cx="1832603" cy="145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803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69799E5-DCFD-F694-964B-169F19156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54" y="85456"/>
            <a:ext cx="1514686" cy="3334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70667E-F3B4-E3FF-DA9F-B94CAFBF53C0}"/>
              </a:ext>
            </a:extLst>
          </p:cNvPr>
          <p:cNvSpPr txBox="1"/>
          <p:nvPr/>
        </p:nvSpPr>
        <p:spPr>
          <a:xfrm>
            <a:off x="1612040" y="123164"/>
            <a:ext cx="60944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전환화면</a:t>
            </a:r>
            <a:endParaRPr lang="en-US" altLang="ko-KR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71DBBCF-CAAC-9FB9-FEBC-055DCF228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07033"/>
            <a:ext cx="12192000" cy="5186614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2C6AAEB-09C1-C96F-846E-3A9BA0679FE2}"/>
              </a:ext>
            </a:extLst>
          </p:cNvPr>
          <p:cNvSpPr/>
          <p:nvPr/>
        </p:nvSpPr>
        <p:spPr>
          <a:xfrm>
            <a:off x="0" y="4110087"/>
            <a:ext cx="12122870" cy="2545236"/>
          </a:xfrm>
          <a:prstGeom prst="roundRect">
            <a:avLst/>
          </a:prstGeom>
          <a:solidFill>
            <a:schemeClr val="accent2">
              <a:lumMod val="20000"/>
              <a:lumOff val="80000"/>
              <a:alpha val="1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FFFF"/>
              </a:highlight>
            </a:endParaRP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A7861D00-F9C7-F3E8-6C0B-721944B627EA}"/>
              </a:ext>
            </a:extLst>
          </p:cNvPr>
          <p:cNvSpPr/>
          <p:nvPr/>
        </p:nvSpPr>
        <p:spPr>
          <a:xfrm>
            <a:off x="989814" y="3346516"/>
            <a:ext cx="150830" cy="703234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FB00FA3-C8D1-E8DE-13BE-F265A6CA62BF}"/>
              </a:ext>
            </a:extLst>
          </p:cNvPr>
          <p:cNvSpPr/>
          <p:nvPr/>
        </p:nvSpPr>
        <p:spPr>
          <a:xfrm>
            <a:off x="282805" y="3020186"/>
            <a:ext cx="1602555" cy="307777"/>
          </a:xfrm>
          <a:prstGeom prst="roundRect">
            <a:avLst/>
          </a:prstGeom>
          <a:noFill/>
          <a:ln w="222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57920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1600</TotalTime>
  <Words>118</Words>
  <Application>Microsoft Office PowerPoint</Application>
  <PresentationFormat>와이드스크린</PresentationFormat>
  <Paragraphs>32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lindaa(김광연) F/KR/DD/PRCS/PI</dc:creator>
  <cp:lastModifiedBy>lindaa(김광연) F/KR/DD/PRCS/PI</cp:lastModifiedBy>
  <cp:revision>5</cp:revision>
  <dcterms:created xsi:type="dcterms:W3CDTF">2025-04-04T06:08:29Z</dcterms:created>
  <dcterms:modified xsi:type="dcterms:W3CDTF">2025-04-08T00:32:13Z</dcterms:modified>
</cp:coreProperties>
</file>