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66" r:id="rId5"/>
    <p:sldId id="256" r:id="rId6"/>
    <p:sldId id="272" r:id="rId7"/>
    <p:sldId id="257" r:id="rId8"/>
    <p:sldId id="275" r:id="rId9"/>
    <p:sldId id="264" r:id="rId10"/>
    <p:sldId id="260" r:id="rId11"/>
    <p:sldId id="258" r:id="rId12"/>
    <p:sldId id="261" r:id="rId13"/>
    <p:sldId id="276" r:id="rId14"/>
    <p:sldId id="277" r:id="rId15"/>
    <p:sldId id="273" r:id="rId16"/>
    <p:sldId id="274" r:id="rId17"/>
    <p:sldId id="26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43D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332D2-CF23-4C2C-A576-2031D1EC682D}" v="4" dt="2025-04-21T00:05:05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273" autoAdjust="0"/>
  </p:normalViewPr>
  <p:slideViewPr>
    <p:cSldViewPr snapToGrid="0">
      <p:cViewPr varScale="1">
        <p:scale>
          <a:sx n="97" d="100"/>
          <a:sy n="97" d="100"/>
        </p:scale>
        <p:origin x="1110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-82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DC3C9C-A080-41B4-A2E2-602A59AC8805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2B7C-F350-49FE-9156-179B9158EA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015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, PI</a:t>
            </a:r>
            <a:r>
              <a:rPr lang="ko-KR" altLang="en-US" dirty="0"/>
              <a:t>팀 인턴 </a:t>
            </a:r>
            <a:r>
              <a:rPr lang="ko-KR" altLang="en-US" dirty="0" err="1"/>
              <a:t>김광연입니다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저는 성균관대학교에서 </a:t>
            </a:r>
            <a:r>
              <a:rPr lang="ko-KR" altLang="en-US" dirty="0" err="1"/>
              <a:t>핀테크융합을</a:t>
            </a:r>
            <a:r>
              <a:rPr lang="ko-KR" altLang="en-US" dirty="0"/>
              <a:t> 전공하고</a:t>
            </a:r>
            <a:r>
              <a:rPr lang="en-US" altLang="ko-KR" dirty="0"/>
              <a:t>, </a:t>
            </a:r>
            <a:r>
              <a:rPr lang="ko-KR" altLang="en-US" dirty="0"/>
              <a:t>석사 졸업논문으로 </a:t>
            </a:r>
            <a:r>
              <a:rPr lang="ko-KR" altLang="en-US" i="1" dirty="0"/>
              <a:t>중국 주식시장에서의 자산가격 예측에 </a:t>
            </a:r>
            <a:r>
              <a:rPr lang="en-US" altLang="ko-KR" i="1" dirty="0"/>
              <a:t>Explainable AI</a:t>
            </a:r>
            <a:r>
              <a:rPr lang="ko-KR" altLang="en-US" i="1" dirty="0"/>
              <a:t>를 적용</a:t>
            </a:r>
            <a:r>
              <a:rPr lang="ko-KR" altLang="en-US" dirty="0"/>
              <a:t>한 연구를 진행했습니다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AI, </a:t>
            </a:r>
            <a:r>
              <a:rPr lang="ko-KR" altLang="en-US" dirty="0"/>
              <a:t>데이터 분석</a:t>
            </a:r>
            <a:r>
              <a:rPr lang="en-US" altLang="ko-KR" dirty="0"/>
              <a:t>, </a:t>
            </a:r>
            <a:r>
              <a:rPr lang="ko-KR" altLang="en-US" dirty="0"/>
              <a:t>그리고 중국어 역량까지 겸비한 것이 저의 강점입니다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이번 프로젝트인 </a:t>
            </a:r>
            <a:r>
              <a:rPr lang="ko-KR" altLang="en-US" i="1" dirty="0" err="1"/>
              <a:t>프링이</a:t>
            </a:r>
            <a:r>
              <a:rPr lang="ko-KR" altLang="en-US" dirty="0" err="1"/>
              <a:t>는</a:t>
            </a:r>
            <a:r>
              <a:rPr lang="ko-KR" altLang="en-US" dirty="0"/>
              <a:t> 기획부터 구현까지 모든 과정을 제가 주도하여 완성한 과제입니다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기반 </a:t>
            </a:r>
            <a:r>
              <a:rPr lang="ko-KR" altLang="en-US" dirty="0" err="1"/>
              <a:t>협업툴을</a:t>
            </a:r>
            <a:r>
              <a:rPr lang="ko-KR" altLang="en-US" dirty="0"/>
              <a:t> 적극 활용하고</a:t>
            </a:r>
            <a:r>
              <a:rPr lang="en-US" altLang="ko-KR" dirty="0"/>
              <a:t>, </a:t>
            </a:r>
            <a:r>
              <a:rPr lang="ko-KR" altLang="en-US" dirty="0"/>
              <a:t>미숙한 부분은 빠르게 학습하여 해결했으며</a:t>
            </a:r>
            <a:r>
              <a:rPr lang="en-US" altLang="ko-KR" dirty="0"/>
              <a:t>, </a:t>
            </a:r>
            <a:r>
              <a:rPr lang="ko-KR" altLang="en-US" dirty="0"/>
              <a:t>팀의 피드백도 유연하게 반영했습니다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통해 저는 </a:t>
            </a:r>
            <a:r>
              <a:rPr lang="ko-KR" altLang="en-US" i="1" dirty="0"/>
              <a:t>문제 인식 → 해결 → 실행</a:t>
            </a:r>
            <a:r>
              <a:rPr lang="ko-KR" altLang="en-US" dirty="0"/>
              <a:t> 전 과정을 스스로 주도할 수 있는 역량을 검증했습니다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입사 이후에는 특히 저의 중국어 및 </a:t>
            </a:r>
            <a:r>
              <a:rPr lang="en-US" altLang="ko-KR" dirty="0"/>
              <a:t>AI </a:t>
            </a:r>
            <a:r>
              <a:rPr lang="ko-KR" altLang="en-US" dirty="0"/>
              <a:t>활용 능력을 바탕으로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중국 법인 대상의 </a:t>
            </a:r>
            <a:r>
              <a:rPr lang="en-US" altLang="ko-KR" dirty="0"/>
              <a:t>DX </a:t>
            </a:r>
            <a:r>
              <a:rPr lang="ko-KR" altLang="en-US" dirty="0"/>
              <a:t>프로젝트를 주도하고</a:t>
            </a:r>
            <a:r>
              <a:rPr lang="en-US" altLang="ko-KR" dirty="0"/>
              <a:t>, </a:t>
            </a:r>
            <a:r>
              <a:rPr lang="ko-KR" altLang="en-US" dirty="0"/>
              <a:t>나아가 </a:t>
            </a:r>
            <a:r>
              <a:rPr lang="en-US" altLang="ko-KR" dirty="0"/>
              <a:t>F&amp;F </a:t>
            </a:r>
            <a:r>
              <a:rPr lang="ko-KR" altLang="en-US" dirty="0"/>
              <a:t>전사로 기술 확산 및 지식 전파를 이끌 수 있는 인재가 되고자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i="1" dirty="0"/>
              <a:t>언어모델 기반 프로젝트일수록</a:t>
            </a:r>
            <a:r>
              <a:rPr lang="en-US" altLang="ko-KR" i="1" dirty="0"/>
              <a:t>, </a:t>
            </a:r>
            <a:r>
              <a:rPr lang="ko-KR" altLang="en-US" i="1" dirty="0"/>
              <a:t>언어</a:t>
            </a:r>
            <a:r>
              <a:rPr lang="en-US" altLang="ko-KR" i="1" dirty="0"/>
              <a:t>·AI·</a:t>
            </a:r>
            <a:r>
              <a:rPr lang="ko-KR" altLang="en-US" i="1" dirty="0"/>
              <a:t>업무</a:t>
            </a:r>
            <a:r>
              <a:rPr lang="en-US" altLang="ko-KR" i="1" dirty="0"/>
              <a:t>·</a:t>
            </a:r>
            <a:r>
              <a:rPr lang="ko-KR" altLang="en-US" i="1" dirty="0"/>
              <a:t>패션까지 이해하는 사람이 반드시 필요하며</a:t>
            </a:r>
            <a:r>
              <a:rPr lang="en-US" altLang="ko-KR" i="1" dirty="0"/>
              <a:t>,</a:t>
            </a:r>
            <a:r>
              <a:rPr lang="ko-KR" altLang="en-US" dirty="0"/>
              <a:t> 저는 이 역할에 적합하다고 생각합니다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/>
              <a:t>_</a:t>
            </a:r>
          </a:p>
          <a:p>
            <a:pPr>
              <a:buNone/>
            </a:pPr>
            <a:endParaRPr lang="ko-KR" altLang="en-US" b="1" dirty="0"/>
          </a:p>
          <a:p>
            <a:pPr>
              <a:buNone/>
            </a:pPr>
            <a:r>
              <a:rPr lang="ko-KR" altLang="en-US" dirty="0"/>
              <a:t>안녕하세요</a:t>
            </a:r>
            <a:r>
              <a:rPr lang="en-US" altLang="ko-KR" dirty="0"/>
              <a:t>, PI</a:t>
            </a:r>
            <a:r>
              <a:rPr lang="ko-KR" altLang="en-US" dirty="0"/>
              <a:t>팀 인턴 </a:t>
            </a:r>
            <a:r>
              <a:rPr lang="ko-KR" altLang="en-US" dirty="0" err="1"/>
              <a:t>김광연입니다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저는 성균관대학교에서 </a:t>
            </a:r>
            <a:r>
              <a:rPr lang="ko-KR" altLang="en-US" dirty="0" err="1"/>
              <a:t>핀테크융합을</a:t>
            </a:r>
            <a:r>
              <a:rPr lang="ko-KR" altLang="en-US" dirty="0"/>
              <a:t> 전공하고</a:t>
            </a:r>
            <a:r>
              <a:rPr lang="en-US" altLang="ko-KR" dirty="0"/>
              <a:t>, </a:t>
            </a:r>
            <a:r>
              <a:rPr lang="ko-KR" altLang="en-US" dirty="0"/>
              <a:t>졸업논문에서는 </a:t>
            </a:r>
            <a:r>
              <a:rPr lang="ko-KR" altLang="en-US" i="1" dirty="0"/>
              <a:t>중국 주식시장에서의 자산 가격 예측에 </a:t>
            </a:r>
            <a:r>
              <a:rPr lang="en-US" altLang="ko-KR" i="1" dirty="0"/>
              <a:t>Explainable AI</a:t>
            </a:r>
            <a:r>
              <a:rPr lang="ko-KR" altLang="en-US" i="1" dirty="0"/>
              <a:t>를 적용</a:t>
            </a:r>
            <a:r>
              <a:rPr lang="ko-KR" altLang="en-US" dirty="0"/>
              <a:t>하는 연구를 수행했습니다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이를 통해 </a:t>
            </a:r>
            <a:r>
              <a:rPr lang="ko-KR" altLang="en-US" b="1" dirty="0"/>
              <a:t>데이터 분석</a:t>
            </a:r>
            <a:r>
              <a:rPr lang="en-US" altLang="ko-KR" b="1" dirty="0"/>
              <a:t>, AI </a:t>
            </a:r>
            <a:r>
              <a:rPr lang="ko-KR" altLang="en-US" b="1" dirty="0" err="1"/>
              <a:t>해석력</a:t>
            </a:r>
            <a:r>
              <a:rPr lang="en-US" altLang="ko-KR" b="1" dirty="0"/>
              <a:t>, </a:t>
            </a:r>
            <a:r>
              <a:rPr lang="ko-KR" altLang="en-US" b="1" dirty="0"/>
              <a:t>그리고 중국어</a:t>
            </a:r>
            <a:r>
              <a:rPr lang="ko-KR" altLang="en-US" dirty="0"/>
              <a:t>까지 갖춘 복합적 역량을 쌓아왔습니다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이번 과제인 </a:t>
            </a:r>
            <a:r>
              <a:rPr lang="ko-KR" altLang="en-US" i="1" dirty="0" err="1"/>
              <a:t>프링이</a:t>
            </a:r>
            <a:r>
              <a:rPr lang="ko-KR" altLang="en-US" i="1" dirty="0"/>
              <a:t> 프로젝트</a:t>
            </a:r>
            <a:r>
              <a:rPr lang="ko-KR" altLang="en-US" dirty="0"/>
              <a:t>는 기획부터 구현까지 전 과정을 제가 주도했습니다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AI </a:t>
            </a:r>
            <a:r>
              <a:rPr lang="ko-KR" altLang="en-US" dirty="0"/>
              <a:t>기반 </a:t>
            </a:r>
            <a:r>
              <a:rPr lang="ko-KR" altLang="en-US" dirty="0" err="1"/>
              <a:t>협업툴을</a:t>
            </a:r>
            <a:r>
              <a:rPr lang="ko-KR" altLang="en-US" dirty="0"/>
              <a:t> 적극 활용했고</a:t>
            </a:r>
            <a:r>
              <a:rPr lang="en-US" altLang="ko-KR" dirty="0"/>
              <a:t>, </a:t>
            </a:r>
            <a:r>
              <a:rPr lang="ko-KR" altLang="en-US" dirty="0"/>
              <a:t>새로운 툴도 빠르게 습득하면서 </a:t>
            </a:r>
            <a:r>
              <a:rPr lang="ko-KR" altLang="en-US" b="1" dirty="0"/>
              <a:t>문제 인식 → 해결 → 실행</a:t>
            </a:r>
            <a:r>
              <a:rPr lang="ko-KR" altLang="en-US" dirty="0"/>
              <a:t>의 전 과정을 스스로 이끌어냈습니다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과정은 단순 개발을 넘어 </a:t>
            </a:r>
            <a:r>
              <a:rPr lang="ko-KR" altLang="en-US" b="1" dirty="0"/>
              <a:t>실제 현업 문제를 구조화하고 개선하는 실행 중심의 업무 역량</a:t>
            </a:r>
            <a:r>
              <a:rPr lang="ko-KR" altLang="en-US" dirty="0"/>
              <a:t>을 발휘하는 기회이기도 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입사 이후에는 </a:t>
            </a:r>
            <a:r>
              <a:rPr lang="ko-KR" altLang="en-US" b="1" dirty="0"/>
              <a:t>중국어와 </a:t>
            </a:r>
            <a:r>
              <a:rPr lang="en-US" altLang="ko-KR" b="1" dirty="0"/>
              <a:t>AI </a:t>
            </a:r>
            <a:r>
              <a:rPr lang="ko-KR" altLang="en-US" b="1" dirty="0"/>
              <a:t>활용 능력</a:t>
            </a:r>
            <a:r>
              <a:rPr lang="ko-KR" altLang="en-US" dirty="0"/>
              <a:t>을 바탕으로 중국 법인 </a:t>
            </a:r>
            <a:r>
              <a:rPr lang="en-US" altLang="ko-KR" dirty="0"/>
              <a:t>DX </a:t>
            </a:r>
            <a:r>
              <a:rPr lang="ko-KR" altLang="en-US" dirty="0"/>
              <a:t>프로젝트를 수행하거나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업무 이해도 기반으로 전사에 기술을 전파할 수 있는 역할을 맡고자 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특히 이번 프로젝트처럼</a:t>
            </a:r>
            <a:r>
              <a:rPr lang="en-US" altLang="ko-KR" dirty="0"/>
              <a:t>, </a:t>
            </a:r>
            <a:r>
              <a:rPr lang="ko-KR" altLang="en-US" b="1" dirty="0"/>
              <a:t>언어모델 기반 솔루션은 언어</a:t>
            </a:r>
            <a:r>
              <a:rPr lang="en-US" altLang="ko-KR" b="1" dirty="0"/>
              <a:t>·AI·</a:t>
            </a:r>
            <a:r>
              <a:rPr lang="ko-KR" altLang="en-US" b="1" dirty="0"/>
              <a:t>업무</a:t>
            </a:r>
            <a:r>
              <a:rPr lang="en-US" altLang="ko-KR" b="1" dirty="0"/>
              <a:t>·</a:t>
            </a:r>
            <a:r>
              <a:rPr lang="ko-KR" altLang="en-US" b="1" dirty="0"/>
              <a:t>패션을 동시에 이해하는 인재가 필요하며</a:t>
            </a:r>
            <a:r>
              <a:rPr lang="en-US" altLang="ko-KR" dirty="0"/>
              <a:t>, </a:t>
            </a:r>
            <a:r>
              <a:rPr lang="ko-KR" altLang="en-US" dirty="0"/>
              <a:t>저는 그 역할에 적합하다고 생각합니다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3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D16E-808B-C562-54C1-8B29663F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656BDD-BB7B-599B-ACC8-929CAE266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D033C0-C232-DAA4-0F01-94005C2D1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sz="3200" dirty="0"/>
              <a:t>향후에는 기술적인 고도화와 운영 내재화를 통해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 err="1"/>
              <a:t>프링이를</a:t>
            </a:r>
            <a:r>
              <a:rPr lang="ko-KR" altLang="en-US" sz="3200" dirty="0"/>
              <a:t> </a:t>
            </a:r>
            <a:r>
              <a:rPr lang="ko-KR" altLang="en-US" sz="3200" i="1" dirty="0"/>
              <a:t>전사 표준 시스템</a:t>
            </a:r>
            <a:r>
              <a:rPr lang="ko-KR" altLang="en-US" sz="3200" dirty="0"/>
              <a:t>으로 발전시킬 계획입니다</a:t>
            </a:r>
            <a:r>
              <a:rPr lang="en-US" altLang="ko-KR" sz="3200" dirty="0"/>
              <a:t>.</a:t>
            </a:r>
          </a:p>
          <a:p>
            <a:pPr>
              <a:buNone/>
            </a:pPr>
            <a:r>
              <a:rPr lang="ko-KR" altLang="en-US" sz="3200" dirty="0"/>
              <a:t>먼저 기술 측면에서는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dirty="0"/>
              <a:t>현재 </a:t>
            </a:r>
            <a:r>
              <a:rPr lang="en-US" altLang="ko-KR" sz="3200" dirty="0"/>
              <a:t>SQLite </a:t>
            </a:r>
            <a:r>
              <a:rPr lang="ko-KR" altLang="en-US" sz="3200" dirty="0"/>
              <a:t>기반에서 </a:t>
            </a:r>
            <a:r>
              <a:rPr lang="en-US" altLang="ko-KR" sz="3200" b="1" dirty="0"/>
              <a:t>PostgreSQL</a:t>
            </a:r>
            <a:r>
              <a:rPr lang="ko-KR" altLang="en-US" sz="3200" b="1" dirty="0"/>
              <a:t>로 전환</a:t>
            </a:r>
            <a:r>
              <a:rPr lang="ko-KR" altLang="en-US" sz="3200" dirty="0"/>
              <a:t>해 멀티 사용자 환경에 적합한 고성능 </a:t>
            </a:r>
            <a:r>
              <a:rPr lang="en-US" altLang="ko-KR" sz="3200" dirty="0"/>
              <a:t>DB</a:t>
            </a:r>
            <a:r>
              <a:rPr lang="ko-KR" altLang="en-US" sz="3200" dirty="0"/>
              <a:t>를 구축하고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b="1" dirty="0" err="1"/>
              <a:t>Streamlit</a:t>
            </a:r>
            <a:r>
              <a:rPr lang="ko-KR" altLang="en-US" sz="3200" b="1" dirty="0"/>
              <a:t>을 </a:t>
            </a:r>
            <a:r>
              <a:rPr lang="en-US" altLang="ko-KR" sz="3200" b="1" dirty="0"/>
              <a:t>React/Next.js</a:t>
            </a:r>
            <a:r>
              <a:rPr lang="ko-KR" altLang="en-US" sz="3200" b="1" dirty="0"/>
              <a:t>로 </a:t>
            </a:r>
            <a:r>
              <a:rPr lang="ko-KR" altLang="en-US" sz="3200" b="1" dirty="0" err="1"/>
              <a:t>고도화</a:t>
            </a:r>
            <a:r>
              <a:rPr lang="ko-KR" altLang="en-US" sz="3200" dirty="0" err="1"/>
              <a:t>하여</a:t>
            </a:r>
            <a:r>
              <a:rPr lang="ko-KR" altLang="en-US" sz="3200" dirty="0"/>
              <a:t> 전사 적용에 필요한 </a:t>
            </a:r>
            <a:r>
              <a:rPr lang="en-US" altLang="ko-KR" sz="3200" dirty="0"/>
              <a:t>UI/UX</a:t>
            </a:r>
            <a:r>
              <a:rPr lang="ko-KR" altLang="en-US" sz="3200" dirty="0"/>
              <a:t>와 기능 확장 기반을 확보할 예정입니다</a:t>
            </a:r>
            <a:r>
              <a:rPr lang="en-US" altLang="ko-KR" sz="3200" dirty="0"/>
              <a:t>.</a:t>
            </a:r>
          </a:p>
          <a:p>
            <a:pPr>
              <a:buNone/>
            </a:pPr>
            <a:r>
              <a:rPr lang="ko-KR" altLang="en-US" sz="3200" dirty="0"/>
              <a:t>또</a:t>
            </a:r>
            <a:r>
              <a:rPr lang="en-US" altLang="ko-KR" sz="3200" dirty="0"/>
              <a:t>, </a:t>
            </a:r>
            <a:r>
              <a:rPr lang="en-US" altLang="ko-KR" sz="3200" b="1" dirty="0"/>
              <a:t>Teams </a:t>
            </a:r>
            <a:r>
              <a:rPr lang="ko-KR" altLang="en-US" sz="3200" b="1" dirty="0"/>
              <a:t>알림 기능도 자동 </a:t>
            </a:r>
            <a:r>
              <a:rPr lang="ko-KR" altLang="en-US" sz="3200" b="1" dirty="0" err="1"/>
              <a:t>멘션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실시간 알림 커스터마이징 등</a:t>
            </a:r>
            <a:br>
              <a:rPr lang="ko-KR" altLang="en-US" sz="3200" dirty="0"/>
            </a:br>
            <a:r>
              <a:rPr lang="ko-KR" altLang="en-US" sz="3200" dirty="0"/>
              <a:t>현업 상황에 맞춰 더욱 유연하게 확장해 나가겠습니다</a:t>
            </a:r>
            <a:r>
              <a:rPr lang="en-US" altLang="ko-KR" sz="3200" dirty="0"/>
              <a:t>.</a:t>
            </a:r>
          </a:p>
          <a:p>
            <a:pPr>
              <a:buNone/>
            </a:pPr>
            <a:r>
              <a:rPr lang="ko-KR" altLang="en-US" sz="3200" dirty="0"/>
              <a:t>운영 내재화 측면에서는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b="1" dirty="0"/>
              <a:t>브랜드별 복제 적용이 가능한 일정 템플릿과 워킹데이 산출 구조</a:t>
            </a:r>
            <a:r>
              <a:rPr lang="ko-KR" altLang="en-US" sz="3200" dirty="0"/>
              <a:t>를 기반으로</a:t>
            </a:r>
            <a:br>
              <a:rPr lang="ko-KR" altLang="en-US" sz="3200" dirty="0"/>
            </a:br>
            <a:r>
              <a:rPr lang="ko-KR" altLang="en-US" sz="3200" dirty="0"/>
              <a:t>타 브랜드로의 확장을 추진하고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b="1" dirty="0"/>
              <a:t>변경 이력과 책임 명시를 기반으로 일정 운영의 기준을 정착</a:t>
            </a:r>
            <a:r>
              <a:rPr lang="ko-KR" altLang="en-US" sz="3200" dirty="0"/>
              <a:t>시킬 계획입니다</a:t>
            </a:r>
            <a:r>
              <a:rPr lang="en-US" altLang="ko-KR" sz="3200" dirty="0"/>
              <a:t>.</a:t>
            </a:r>
            <a:br>
              <a:rPr lang="en-US" altLang="ko-KR" sz="3200" dirty="0"/>
            </a:br>
            <a:r>
              <a:rPr lang="ko-KR" altLang="en-US" sz="3200" dirty="0"/>
              <a:t>또한 </a:t>
            </a:r>
            <a:r>
              <a:rPr lang="ko-KR" altLang="en-US" sz="3200" i="1" dirty="0"/>
              <a:t>알림 </a:t>
            </a:r>
            <a:r>
              <a:rPr lang="ko-KR" altLang="en-US" sz="3200" i="1" dirty="0" err="1"/>
              <a:t>도달률</a:t>
            </a:r>
            <a:r>
              <a:rPr lang="en-US" altLang="ko-KR" sz="3200" i="1" dirty="0"/>
              <a:t>, </a:t>
            </a:r>
            <a:r>
              <a:rPr lang="ko-KR" altLang="en-US" sz="3200" i="1" dirty="0"/>
              <a:t>일정 </a:t>
            </a:r>
            <a:r>
              <a:rPr lang="ko-KR" altLang="en-US" sz="3200" i="1" dirty="0" err="1"/>
              <a:t>누락률</a:t>
            </a:r>
            <a:r>
              <a:rPr lang="ko-KR" altLang="en-US" sz="3200" i="1" dirty="0"/>
              <a:t> 등 </a:t>
            </a:r>
            <a:r>
              <a:rPr lang="en-US" altLang="ko-KR" sz="3200" i="1" dirty="0"/>
              <a:t>KPI </a:t>
            </a:r>
            <a:r>
              <a:rPr lang="ko-KR" altLang="en-US" sz="3200" i="1" dirty="0"/>
              <a:t>기반의 성과 측정</a:t>
            </a:r>
            <a:r>
              <a:rPr lang="ko-KR" altLang="en-US" sz="3200" dirty="0"/>
              <a:t> 체계를 마련하여 운영 수준을 지속적으로 </a:t>
            </a:r>
            <a:r>
              <a:rPr lang="ko-KR" altLang="en-US" sz="3200" dirty="0" err="1"/>
              <a:t>고도화할</a:t>
            </a:r>
            <a:r>
              <a:rPr lang="ko-KR" altLang="en-US" sz="3200" dirty="0"/>
              <a:t> 것입니다</a:t>
            </a:r>
            <a:r>
              <a:rPr lang="en-US" altLang="ko-KR" sz="3200" dirty="0"/>
              <a:t>.</a:t>
            </a:r>
          </a:p>
          <a:p>
            <a:pPr>
              <a:buNone/>
            </a:pPr>
            <a:r>
              <a:rPr lang="ko-KR" altLang="en-US" sz="3200" dirty="0"/>
              <a:t>결론적으로</a:t>
            </a:r>
            <a:r>
              <a:rPr lang="en-US" altLang="ko-KR" sz="3200" dirty="0"/>
              <a:t>, </a:t>
            </a:r>
            <a:r>
              <a:rPr lang="ko-KR" altLang="en-US" sz="3200" dirty="0" err="1"/>
              <a:t>프링이는</a:t>
            </a:r>
            <a:br>
              <a:rPr lang="ko-KR" altLang="en-US" sz="3200" dirty="0"/>
            </a:br>
            <a:r>
              <a:rPr lang="en-US" altLang="ko-KR" sz="3200" b="1" dirty="0"/>
              <a:t>F&amp;F</a:t>
            </a:r>
            <a:r>
              <a:rPr lang="ko-KR" altLang="en-US" sz="3200" b="1" dirty="0"/>
              <a:t>의 </a:t>
            </a:r>
            <a:r>
              <a:rPr lang="en-US" altLang="ko-KR" sz="3200" b="1" dirty="0"/>
              <a:t>GTM </a:t>
            </a:r>
            <a:r>
              <a:rPr lang="ko-KR" altLang="en-US" sz="3200" b="1" dirty="0"/>
              <a:t>일정을 실시간으로 관리하는 스마트 </a:t>
            </a:r>
            <a:r>
              <a:rPr lang="ko-KR" altLang="en-US" sz="3200" b="1" dirty="0" err="1"/>
              <a:t>알림봇</a:t>
            </a:r>
            <a:r>
              <a:rPr lang="ko-KR" altLang="en-US" sz="3200" dirty="0" err="1"/>
              <a:t>이며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ko-KR" altLang="en-US" sz="3200" b="1" dirty="0" err="1"/>
              <a:t>프프의</a:t>
            </a:r>
            <a:r>
              <a:rPr lang="ko-KR" altLang="en-US" sz="3200" b="1" dirty="0"/>
              <a:t> 글로벌 전략 실행을 뒷받침하고</a:t>
            </a:r>
            <a:r>
              <a:rPr lang="en-US" altLang="ko-KR" sz="3200" b="1" dirty="0"/>
              <a:t>, </a:t>
            </a:r>
            <a:r>
              <a:rPr lang="ko-KR" altLang="en-US" sz="3200" b="1" dirty="0"/>
              <a:t>전체 브랜드에 적용 가능한 디지털 운영 체계의 출발점</a:t>
            </a:r>
            <a:r>
              <a:rPr lang="ko-KR" altLang="en-US" sz="3200" dirty="0"/>
              <a:t>입니다</a:t>
            </a:r>
            <a:r>
              <a:rPr lang="en-US" altLang="ko-KR" sz="3200" dirty="0"/>
              <a:t>.</a:t>
            </a:r>
          </a:p>
          <a:p>
            <a:r>
              <a:rPr lang="ko-KR" altLang="en-US" sz="3200" dirty="0" err="1"/>
              <a:t>프링이는</a:t>
            </a:r>
            <a:r>
              <a:rPr lang="ko-KR" altLang="en-US" sz="3200" dirty="0"/>
              <a:t> 단순한 봇이 아니라</a:t>
            </a:r>
            <a:r>
              <a:rPr lang="en-US" altLang="ko-KR" sz="3200" dirty="0"/>
              <a:t>,</a:t>
            </a:r>
            <a:br>
              <a:rPr lang="en-US" altLang="ko-KR" sz="3200" dirty="0"/>
            </a:br>
            <a:r>
              <a:rPr lang="en-US" altLang="ko-KR" sz="3200" b="1" dirty="0"/>
              <a:t>F&amp;F </a:t>
            </a:r>
            <a:r>
              <a:rPr lang="ko-KR" altLang="en-US" sz="3200" b="1" dirty="0"/>
              <a:t>전체에 디지털 기반 일정관리 문화를 정착시키는 첫걸음</a:t>
            </a:r>
            <a:r>
              <a:rPr lang="ko-KR" altLang="en-US" sz="3200" dirty="0"/>
              <a:t>이라고 생각합니다</a:t>
            </a:r>
            <a:r>
              <a:rPr lang="en-US" altLang="ko-KR" sz="3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3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4316A-1D58-F680-7227-644DEDCE9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51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E7533-97C2-7ECE-97C5-80563BD6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329BFD-E96A-1449-F851-C8D920E2C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AD9864-45A2-7821-2BAF-F4B1EEBE1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대응을 위한 </a:t>
            </a: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체계화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반복되는 일정 공유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수정 혼선을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해결</a:t>
            </a:r>
            <a:endParaRPr lang="en-US" altLang="ko-KR" sz="12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MVP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검증된 실효성 →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가능성 확인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기반 대시보드로 모든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한눈에 파악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담당자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업무별 필터링 제공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(tab2)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실시간으로 일정 수정 및 추가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변경된 일정 즉시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가능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옵션 제공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디폴트는 익일 집계 결과를 자동 공유하여 과도한 알림 방지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(tab1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필터링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전일 기준 변경된 일정만 필터링하여 집중 관리 가능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(tab3)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표준 일정과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기준으로 맞춤형 일정 자동 생성</a:t>
            </a:r>
          </a:p>
          <a:p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맞춤화하여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조정 가능</a:t>
            </a:r>
            <a:b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팀별 수정 권한 제한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실무자는 자신 소속 팀 일정만 수정 가능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팀별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핵심 일정 편집 권한 보유</a:t>
            </a:r>
          </a:p>
          <a:p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HQ vs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법인 간 일정 충돌 방지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잦은 일정 변경 제한 기능 적용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시 알림 전송 및 히스토리 기록 자동화</a:t>
            </a:r>
          </a:p>
          <a:p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✅ 역할 기반 협업 구조 강화</a:t>
            </a:r>
          </a:p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</a:t>
            </a:r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협업자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구분 설정으로 일정 책임 명확화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일정의 안정적 운영을 위해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Task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일정은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D-14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이전까지만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변경 가능하며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이후 변경 시 중국 법인과의 사전 협의 및 공유가 필요합니다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변경은 반드시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DB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관리자만 수행할 수 있으며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모든 변경은 이력과 사유가 기록됩니다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3AED80-A442-246E-22C7-9EE4226603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473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프링이는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선진화된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운영 모델을 벤치마킹하고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Discovery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상황에 맞춰 최적화된 맞춤형 일정 관리 솔루션으로 개발되었습니다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buNone/>
            </a:pPr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1️⃣ MLB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설정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브랜드의 글로벌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프로세스와 주요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표준화된 업무 일정 항목과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Working Day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 정의하여 일정 관리의 기준 마련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/>
              <a:t>🔷 </a:t>
            </a:r>
            <a:r>
              <a:rPr lang="en-US" altLang="ko-KR" b="1" dirty="0"/>
              <a:t>1. </a:t>
            </a:r>
            <a:r>
              <a:rPr lang="ko-KR" altLang="en-US" b="1" dirty="0"/>
              <a:t>표준 일정 체계 도출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기준 일정표</a:t>
            </a:r>
            <a:r>
              <a:rPr lang="en-US" altLang="ko-KR" dirty="0"/>
              <a:t>: MLB </a:t>
            </a:r>
            <a:r>
              <a:rPr lang="ko-KR" altLang="en-US" dirty="0"/>
              <a:t>수주회용 일정표 활용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일정 항목 정의</a:t>
            </a:r>
            <a:r>
              <a:rPr lang="en-US" altLang="ko-KR" dirty="0"/>
              <a:t>: </a:t>
            </a:r>
            <a:r>
              <a:rPr lang="ko-KR" altLang="en-US" dirty="0"/>
              <a:t>약 </a:t>
            </a:r>
            <a:r>
              <a:rPr lang="en-US" altLang="ko-KR" dirty="0"/>
              <a:t>20~30</a:t>
            </a:r>
            <a:r>
              <a:rPr lang="ko-KR" altLang="en-US" dirty="0"/>
              <a:t>개 </a:t>
            </a:r>
            <a:r>
              <a:rPr lang="en-US" altLang="ko-KR" dirty="0"/>
              <a:t>milestone </a:t>
            </a:r>
            <a:r>
              <a:rPr lang="ko-KR" altLang="en-US" dirty="0"/>
              <a:t>수준 업무</a:t>
            </a:r>
            <a:r>
              <a:rPr lang="en-US" altLang="ko-KR" dirty="0"/>
              <a:t>(Task) </a:t>
            </a:r>
            <a:r>
              <a:rPr lang="ko-KR" altLang="en-US" dirty="0"/>
              <a:t>구조화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참조 기준일</a:t>
            </a:r>
            <a:r>
              <a:rPr lang="en-US" altLang="ko-KR" dirty="0"/>
              <a:t>: ‘</a:t>
            </a:r>
            <a:r>
              <a:rPr lang="ko-KR" altLang="en-US" dirty="0"/>
              <a:t>발주 마감일</a:t>
            </a:r>
            <a:r>
              <a:rPr lang="en-US" altLang="ko-KR" dirty="0"/>
              <a:t>(PLM </a:t>
            </a:r>
            <a:r>
              <a:rPr lang="ko-KR" altLang="en-US" dirty="0"/>
              <a:t>마감</a:t>
            </a:r>
            <a:r>
              <a:rPr lang="en-US" altLang="ko-KR" dirty="0"/>
              <a:t>)’ </a:t>
            </a:r>
            <a:r>
              <a:rPr lang="ko-KR" altLang="en-US" dirty="0"/>
              <a:t>기준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계산 방식</a:t>
            </a:r>
            <a:r>
              <a:rPr lang="en-US" altLang="ko-KR" dirty="0"/>
              <a:t>: </a:t>
            </a:r>
            <a:r>
              <a:rPr lang="ko-KR" altLang="en-US" dirty="0"/>
              <a:t>각 업무가 기준일로부터 </a:t>
            </a:r>
            <a:r>
              <a:rPr lang="ko-KR" altLang="en-US" b="1" dirty="0"/>
              <a:t>몇 워킹데이 전인지</a:t>
            </a:r>
            <a:r>
              <a:rPr lang="ko-KR" altLang="en-US" dirty="0"/>
              <a:t> 수치화 </a:t>
            </a:r>
            <a:r>
              <a:rPr lang="en-US" altLang="ko-KR" dirty="0"/>
              <a:t>(</a:t>
            </a:r>
            <a:r>
              <a:rPr lang="ko-KR" altLang="en-US" dirty="0"/>
              <a:t>표준 오프셋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3️⃣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웹페이지를 연동하여 사용자 접근성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가지 핵심 기능 버튼 개발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편집하기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사항 보기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스케줄 자동 생성하기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5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지금부터 제가 주도적으로 수행한 </a:t>
            </a:r>
            <a:r>
              <a:rPr lang="en-US" altLang="ko-KR" dirty="0"/>
              <a:t>GTM </a:t>
            </a:r>
            <a:r>
              <a:rPr lang="ko-KR" altLang="en-US" dirty="0"/>
              <a:t>일정 </a:t>
            </a:r>
            <a:r>
              <a:rPr lang="ko-KR" altLang="en-US" dirty="0" err="1"/>
              <a:t>알림봇</a:t>
            </a:r>
            <a:r>
              <a:rPr lang="en-US" altLang="ko-KR" dirty="0"/>
              <a:t>, </a:t>
            </a:r>
            <a:r>
              <a:rPr lang="ko-KR" altLang="en-US" i="1" dirty="0" err="1"/>
              <a:t>프링이</a:t>
            </a:r>
            <a:r>
              <a:rPr lang="ko-KR" altLang="en-US" dirty="0"/>
              <a:t> 프로젝트에 대해 </a:t>
            </a:r>
            <a:r>
              <a:rPr lang="ko-KR" altLang="en-US" dirty="0" err="1"/>
              <a:t>발표드리겠습니다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프링이는</a:t>
            </a:r>
            <a:r>
              <a:rPr lang="ko-KR" altLang="en-US" dirty="0"/>
              <a:t> </a:t>
            </a:r>
            <a:r>
              <a:rPr lang="en-US" altLang="ko-KR" dirty="0"/>
              <a:t>GTM</a:t>
            </a:r>
            <a:r>
              <a:rPr lang="ko-KR" altLang="en-US" dirty="0"/>
              <a:t> 일정 관리의 비효율 문제를 해결하기 위해 시작된 솔루션이며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특정 브랜드의 한정된 과제를 넘어 </a:t>
            </a:r>
            <a:r>
              <a:rPr lang="ko-KR" altLang="en-US" b="1" dirty="0"/>
              <a:t>전사적으로 확장 가능한 구조화된 일정 자동화 플랫폼</a:t>
            </a:r>
            <a:r>
              <a:rPr lang="ko-KR" altLang="en-US" dirty="0"/>
              <a:t>을 목표로 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368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발표는 총 네 파트로 구성되어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먼저 현황을 바탕으로 기본 기능을 도출하고</a:t>
            </a:r>
            <a:r>
              <a:rPr lang="en-US" altLang="ko-KR" dirty="0"/>
              <a:t>, </a:t>
            </a:r>
            <a:r>
              <a:rPr lang="ko-KR" altLang="en-US" dirty="0"/>
              <a:t>전사 확장을 고려한 구조화 방향을 제시합니다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다음으로 표준 일정 체계와 자동화 로직을 </a:t>
            </a:r>
            <a:r>
              <a:rPr lang="ko-KR" altLang="en-US" dirty="0" err="1"/>
              <a:t>설명드리고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이후 실제 구현된 시스템인 </a:t>
            </a:r>
            <a:r>
              <a:rPr lang="ko-KR" altLang="en-US" dirty="0" err="1"/>
              <a:t>프링이를</a:t>
            </a:r>
            <a:r>
              <a:rPr lang="ko-KR" altLang="en-US" dirty="0"/>
              <a:t> 소개한 뒤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마지막으로 향후 계획과 결론으로 마무리하겠습니다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0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/>
              <a:t>Discovery </a:t>
            </a:r>
            <a:r>
              <a:rPr lang="ko-KR" altLang="en-US" dirty="0"/>
              <a:t>브랜드가 글로벌 수주회를 본격화하면서</a:t>
            </a:r>
            <a:r>
              <a:rPr lang="en-US" altLang="ko-KR" dirty="0"/>
              <a:t>, </a:t>
            </a:r>
            <a:r>
              <a:rPr lang="ko-KR" altLang="en-US" dirty="0"/>
              <a:t>기존 내수 중심의 일정 관리 방식에는 한계가 드러나기 시작했습니다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특히 글로벌 </a:t>
            </a:r>
            <a:r>
              <a:rPr lang="ko-KR" altLang="en-US" dirty="0" err="1"/>
              <a:t>수주회</a:t>
            </a:r>
            <a:r>
              <a:rPr lang="ko-KR" altLang="en-US" dirty="0"/>
              <a:t> 기반의 일정 관리 기준과 책임자가 명확하지 않아</a:t>
            </a:r>
            <a:r>
              <a:rPr lang="en-US" altLang="ko-KR" dirty="0"/>
              <a:t>, </a:t>
            </a:r>
            <a:r>
              <a:rPr lang="ko-KR" altLang="en-US" dirty="0"/>
              <a:t>부서 간 협업이 단절되고 일정 지연 가능성이 높아졌습니다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실제로 일정은 </a:t>
            </a:r>
            <a:r>
              <a:rPr lang="ko-KR" altLang="en-US" dirty="0" err="1"/>
              <a:t>팀즈</a:t>
            </a:r>
            <a:r>
              <a:rPr lang="ko-KR" altLang="en-US" dirty="0"/>
              <a:t> 상단의 엑셀 파일로 공유되며</a:t>
            </a:r>
            <a:r>
              <a:rPr lang="en-US" altLang="ko-KR" dirty="0"/>
              <a:t>, </a:t>
            </a:r>
            <a:r>
              <a:rPr lang="ko-KR" altLang="en-US" dirty="0"/>
              <a:t>업데이트 시마다 수동으로 반복 공지를 해야 하는 방식이었고 최근에는 </a:t>
            </a:r>
            <a:r>
              <a:rPr lang="ko-KR" altLang="en-US" dirty="0" err="1"/>
              <a:t>팀즈</a:t>
            </a:r>
            <a:r>
              <a:rPr lang="ko-KR" altLang="en-US" dirty="0"/>
              <a:t> 채널 내에서 공지하는 방식으로 운영되고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과정에서 변경 사항 실시간 전달이 어렵고</a:t>
            </a:r>
            <a:r>
              <a:rPr lang="en-US" altLang="ko-KR" dirty="0"/>
              <a:t>, </a:t>
            </a:r>
            <a:r>
              <a:rPr lang="ko-KR" altLang="en-US" dirty="0"/>
              <a:t>변경 이력 관리가 불가능하며</a:t>
            </a:r>
            <a:r>
              <a:rPr lang="en-US" altLang="ko-KR" dirty="0"/>
              <a:t>, </a:t>
            </a:r>
            <a:r>
              <a:rPr lang="ko-KR" altLang="en-US" dirty="0"/>
              <a:t>책임소재가 모호해지는 문제가 있었습니다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저는 이 문제를 인식하고</a:t>
            </a:r>
            <a:r>
              <a:rPr lang="en-US" altLang="ko-KR" dirty="0"/>
              <a:t>, </a:t>
            </a:r>
            <a:r>
              <a:rPr lang="ko-KR" altLang="en-US" b="1" dirty="0"/>
              <a:t>카테고리별 파이프라인 담당자 체계에 연동되는 자동화 도구</a:t>
            </a:r>
            <a:r>
              <a:rPr lang="ko-KR" altLang="en-US" dirty="0"/>
              <a:t>가 필요하다고 판단했습니다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이로부터 </a:t>
            </a:r>
            <a:r>
              <a:rPr lang="ko-KR" altLang="en-US" i="1" dirty="0" err="1"/>
              <a:t>프링이의</a:t>
            </a:r>
            <a:r>
              <a:rPr lang="ko-KR" altLang="en-US" i="1" dirty="0"/>
              <a:t> 주요 기능들</a:t>
            </a:r>
            <a:r>
              <a:rPr lang="ko-KR" altLang="en-US" dirty="0"/>
              <a:t>이 도출되었습니다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프링이는</a:t>
            </a:r>
            <a:r>
              <a:rPr lang="ko-KR" altLang="en-US" dirty="0"/>
              <a:t> ▲실시간 </a:t>
            </a:r>
            <a:r>
              <a:rPr lang="en-US" altLang="ko-KR" dirty="0"/>
              <a:t>Teams </a:t>
            </a:r>
            <a:r>
              <a:rPr lang="ko-KR" altLang="en-US" dirty="0"/>
              <a:t>알림</a:t>
            </a:r>
            <a:r>
              <a:rPr lang="en-US" altLang="ko-KR" dirty="0"/>
              <a:t>, ▲</a:t>
            </a:r>
            <a:r>
              <a:rPr lang="ko-KR" altLang="en-US" dirty="0"/>
              <a:t>변경 이력 자동 저장</a:t>
            </a:r>
            <a:r>
              <a:rPr lang="en-US" altLang="ko-KR" dirty="0"/>
              <a:t>, ▲</a:t>
            </a:r>
            <a:r>
              <a:rPr lang="ko-KR" altLang="en-US" dirty="0"/>
              <a:t>업무 단계별 구분 및 책임자 지정</a:t>
            </a:r>
            <a:r>
              <a:rPr lang="en-US" altLang="ko-KR" dirty="0"/>
              <a:t>, ▲</a:t>
            </a:r>
            <a:r>
              <a:rPr lang="ko-KR" altLang="en-US" dirty="0"/>
              <a:t>일정 통합 관리 대시보드를 포함합니다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ko-KR" altLang="en-US" i="1" dirty="0"/>
              <a:t>소통 지연을 해소하고</a:t>
            </a:r>
            <a:r>
              <a:rPr lang="en-US" altLang="ko-KR" i="1" dirty="0"/>
              <a:t>, </a:t>
            </a:r>
            <a:r>
              <a:rPr lang="ko-KR" altLang="en-US" i="1" dirty="0"/>
              <a:t>일정 혼선과 책임 모호성 문제를 개선</a:t>
            </a:r>
            <a:r>
              <a:rPr lang="ko-KR" altLang="en-US" dirty="0"/>
              <a:t>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i="1" dirty="0"/>
              <a:t>협업 기준을 명확히 하고 부서 간 연계성을 높이는 전사적 일정 관리 기반</a:t>
            </a:r>
            <a:r>
              <a:rPr lang="ko-KR" altLang="en-US" dirty="0"/>
              <a:t>을 마련하게 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780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3525-6AEA-0654-D895-7895BFAB3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54409-0D57-2FF6-699C-A8E9B6E347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20938D-59A4-0DBA-C084-F137E509F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앞서 말씀드린 기능 도출 첫 단계는 특정 브랜드의 일정 운영 현황을 바탕으로</a:t>
            </a:r>
            <a:r>
              <a:rPr lang="en-US" altLang="ko-KR" dirty="0"/>
              <a:t>,</a:t>
            </a:r>
            <a:r>
              <a:rPr lang="ko-KR" altLang="en-US" i="1" dirty="0"/>
              <a:t>기본적인 기능</a:t>
            </a:r>
            <a:r>
              <a:rPr lang="ko-KR" altLang="en-US" dirty="0"/>
              <a:t>에 초점을 맞춘 단계였습니다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그런데 이후 팀과 함께 리뷰를 하면서</a:t>
            </a:r>
            <a:r>
              <a:rPr lang="en-US" altLang="ko-KR" dirty="0"/>
              <a:t>, </a:t>
            </a:r>
            <a:r>
              <a:rPr lang="ko-KR" altLang="en-US" dirty="0"/>
              <a:t>이 문제가 단순히 한 브랜드의 일이 아니라</a:t>
            </a:r>
            <a:br>
              <a:rPr lang="ko-KR" altLang="en-US" dirty="0"/>
            </a:br>
            <a:r>
              <a:rPr lang="en-US" altLang="ko-KR" dirty="0"/>
              <a:t>F&amp;F </a:t>
            </a:r>
            <a:r>
              <a:rPr lang="ko-KR" altLang="en-US" dirty="0"/>
              <a:t>전체 브랜드가 공통적으로 겪고 있는 구조적인 이슈라는 걸 인식하게 됐습니다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 err="1"/>
              <a:t>수주회</a:t>
            </a:r>
            <a:r>
              <a:rPr lang="ko-KR" altLang="en-US" dirty="0"/>
              <a:t> 운영이 체계화된 </a:t>
            </a:r>
            <a:r>
              <a:rPr lang="en-US" altLang="ko-KR" dirty="0"/>
              <a:t>MLB</a:t>
            </a:r>
            <a:r>
              <a:rPr lang="ko-KR" altLang="en-US" dirty="0"/>
              <a:t>조차도 여전히 일정 관리를 수기로 진행하고 있으며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타 브랜드가 이를 참고하려 해도 </a:t>
            </a:r>
            <a:r>
              <a:rPr lang="en-US" altLang="ko-KR" dirty="0"/>
              <a:t>Keyman</a:t>
            </a:r>
            <a:r>
              <a:rPr lang="ko-KR" altLang="en-US" dirty="0"/>
              <a:t>의 반복적인 수작업에 크게 의존하고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en-US" altLang="ko-KR" dirty="0"/>
              <a:t>F&amp;F</a:t>
            </a:r>
            <a:r>
              <a:rPr lang="ko-KR" altLang="en-US" dirty="0"/>
              <a:t>는 </a:t>
            </a:r>
            <a:r>
              <a:rPr lang="ko-KR" altLang="en-US" b="1" dirty="0"/>
              <a:t>빠른 의사결정과 유연한 변화</a:t>
            </a:r>
            <a:r>
              <a:rPr lang="ko-KR" altLang="en-US" dirty="0"/>
              <a:t>가 특징인 조직이기에</a:t>
            </a:r>
            <a:r>
              <a:rPr lang="en-US" altLang="ko-KR" dirty="0"/>
              <a:t>, </a:t>
            </a:r>
            <a:r>
              <a:rPr lang="ko-KR" altLang="en-US" dirty="0"/>
              <a:t>일정 변경과 조율이 자주 발생합니다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따라서 </a:t>
            </a:r>
            <a:r>
              <a:rPr lang="ko-KR" altLang="en-US" dirty="0" err="1"/>
              <a:t>프링이는</a:t>
            </a:r>
            <a:r>
              <a:rPr lang="ko-KR" altLang="en-US" dirty="0"/>
              <a:t> 단순한 특정 브랜드</a:t>
            </a:r>
            <a:r>
              <a:rPr lang="en-US" altLang="ko-KR" dirty="0"/>
              <a:t> </a:t>
            </a:r>
            <a:r>
              <a:rPr lang="ko-KR" altLang="en-US" dirty="0"/>
              <a:t>맞춤형 솔루션을 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**</a:t>
            </a:r>
            <a:r>
              <a:rPr lang="ko-KR" altLang="en-US" dirty="0"/>
              <a:t>전사 브랜드에 적용 가능한 일정 관리 ‘표준 체계’**로 확장되어야 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이에 따라 </a:t>
            </a:r>
            <a:r>
              <a:rPr lang="ko-KR" altLang="en-US" b="1" dirty="0"/>
              <a:t>구조화 기능을 포함한 기능 도출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ko-KR" altLang="en-US" dirty="0"/>
              <a:t>로 발전하게 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구체적으로는 일정 기준이 없던 문제에는 </a:t>
            </a:r>
            <a:r>
              <a:rPr lang="ko-KR" altLang="en-US" i="1" dirty="0"/>
              <a:t>표준 일정 구조</a:t>
            </a:r>
            <a:r>
              <a:rPr lang="ko-KR" altLang="en-US" dirty="0"/>
              <a:t>를 만들었고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반복되는 일정 복제 작업에는 </a:t>
            </a:r>
            <a:r>
              <a:rPr lang="ko-KR" altLang="en-US" i="1" dirty="0"/>
              <a:t>자동 생성 로직</a:t>
            </a:r>
            <a:r>
              <a:rPr lang="ko-KR" altLang="en-US" dirty="0"/>
              <a:t>을 설계했습니다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 브랜드마다 운영 방식이 달라 협업이 어려운 점은 </a:t>
            </a:r>
            <a:r>
              <a:rPr lang="ko-KR" altLang="en-US" i="1" dirty="0"/>
              <a:t>전사 공통으로 적용 가능한 설계</a:t>
            </a:r>
            <a:r>
              <a:rPr lang="ko-KR" altLang="en-US" dirty="0"/>
              <a:t>를 통해 일관성을 확보했습니다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이렇게 특정 브랜드의 글로벌 </a:t>
            </a:r>
            <a:r>
              <a:rPr lang="ko-KR" altLang="en-US" b="1" dirty="0" err="1"/>
              <a:t>수주회</a:t>
            </a:r>
            <a:r>
              <a:rPr lang="ko-KR" altLang="en-US" b="1" dirty="0"/>
              <a:t> 대응을 시작으로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en-US" altLang="ko-KR" b="1" dirty="0"/>
              <a:t>GTM </a:t>
            </a:r>
            <a:r>
              <a:rPr lang="ko-KR" altLang="en-US" b="1" dirty="0"/>
              <a:t>일정 관리 방식의 구조적 변화 필요성을 확인할 수 있었고</a:t>
            </a:r>
            <a:r>
              <a:rPr lang="en-US" altLang="ko-KR" b="1" dirty="0"/>
              <a:t>,</a:t>
            </a:r>
            <a:br>
              <a:rPr lang="ko-KR" altLang="en-US" dirty="0"/>
            </a:br>
            <a:r>
              <a:rPr lang="ko-KR" altLang="en-US" b="1" dirty="0"/>
              <a:t>향후 모든 브랜드가 글로벌 전환 시 겪게 될 </a:t>
            </a:r>
            <a:r>
              <a:rPr lang="en-US" altLang="ko-KR" b="1" dirty="0"/>
              <a:t>Pain Point</a:t>
            </a:r>
            <a:r>
              <a:rPr lang="ko-KR" altLang="en-US" b="1" dirty="0"/>
              <a:t>에 사전 대응할 수 있는</a:t>
            </a:r>
            <a:br>
              <a:rPr lang="ko-KR" altLang="en-US" b="1" dirty="0"/>
            </a:br>
            <a:r>
              <a:rPr lang="ko-KR" altLang="en-US" b="1" dirty="0"/>
              <a:t>표준화된 솔루션 구축 기반을 마련하게 되었습니다</a:t>
            </a:r>
            <a:r>
              <a:rPr lang="en-US" altLang="ko-KR" b="1" dirty="0"/>
              <a:t>.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A6612-E379-FEE4-613F-D663EEC02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36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지금까지 도출한 기능은 크게 </a:t>
            </a:r>
            <a:r>
              <a:rPr lang="ko-KR" altLang="en-US" b="1" dirty="0"/>
              <a:t>기본 기능과 고도화 기능</a:t>
            </a:r>
            <a:r>
              <a:rPr lang="ko-KR" altLang="en-US" dirty="0"/>
              <a:t>으로 나뉩니다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기본 기능은 자동 알림</a:t>
            </a:r>
            <a:r>
              <a:rPr lang="en-US" altLang="ko-KR" dirty="0"/>
              <a:t>, </a:t>
            </a:r>
            <a:r>
              <a:rPr lang="ko-KR" altLang="en-US" dirty="0"/>
              <a:t>변경 이력 관리</a:t>
            </a:r>
            <a:r>
              <a:rPr lang="en-US" altLang="ko-KR" dirty="0"/>
              <a:t>, </a:t>
            </a:r>
            <a:r>
              <a:rPr lang="ko-KR" altLang="en-US" dirty="0"/>
              <a:t>책임자 명시를 통해</a:t>
            </a:r>
            <a:br>
              <a:rPr lang="ko-KR" altLang="en-US" dirty="0"/>
            </a:br>
            <a:r>
              <a:rPr lang="ko-KR" altLang="en-US" dirty="0"/>
              <a:t>일정 누락 방지와 소통 효율화</a:t>
            </a:r>
            <a:r>
              <a:rPr lang="en-US" altLang="ko-KR" dirty="0"/>
              <a:t>, </a:t>
            </a:r>
            <a:r>
              <a:rPr lang="ko-KR" altLang="en-US" dirty="0"/>
              <a:t>협업 책임 명확화 등의 효과를 만들어냅니다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고도화 기능은 </a:t>
            </a:r>
            <a:r>
              <a:rPr lang="en-US" altLang="ko-KR" dirty="0"/>
              <a:t>MLB</a:t>
            </a:r>
            <a:r>
              <a:rPr lang="ko-KR" altLang="en-US" dirty="0"/>
              <a:t>를 벤치마킹해 </a:t>
            </a:r>
            <a:r>
              <a:rPr lang="en-US" altLang="ko-KR" dirty="0"/>
              <a:t>GTM </a:t>
            </a:r>
            <a:r>
              <a:rPr lang="ko-KR" altLang="en-US" dirty="0"/>
              <a:t>일정의 </a:t>
            </a:r>
            <a:r>
              <a:rPr lang="ko-KR" altLang="en-US" b="1" dirty="0"/>
              <a:t>표준 구조</a:t>
            </a:r>
            <a:r>
              <a:rPr lang="ko-KR" altLang="en-US" dirty="0"/>
              <a:t>를 만들고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다른 브랜드에도 동일하게 적용할 수 있도록 </a:t>
            </a:r>
            <a:r>
              <a:rPr lang="ko-KR" altLang="en-US" b="1" dirty="0"/>
              <a:t>확장성과 일관성</a:t>
            </a:r>
            <a:r>
              <a:rPr lang="ko-KR" altLang="en-US" dirty="0"/>
              <a:t>을 확보한 구조입니다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기능을 바탕으로</a:t>
            </a:r>
            <a:r>
              <a:rPr lang="en-US" altLang="ko-KR" dirty="0"/>
              <a:t>, </a:t>
            </a:r>
            <a:r>
              <a:rPr lang="ko-KR" altLang="en-US" dirty="0"/>
              <a:t>다음으로는</a:t>
            </a:r>
            <a:br>
              <a:rPr lang="ko-KR" altLang="en-US" dirty="0"/>
            </a:br>
            <a:r>
              <a:rPr lang="ko-KR" altLang="en-US" b="1" dirty="0"/>
              <a:t>실제 표준 일정 체계를 어떻게 도출하고 자동화 로직으로 구현했는지</a:t>
            </a:r>
            <a:r>
              <a:rPr lang="ko-KR" altLang="en-US" dirty="0"/>
              <a:t>를 구체적으로 설명 드리겠습니다</a:t>
            </a:r>
            <a:r>
              <a:rPr lang="en-US" altLang="ko-KR" dirty="0"/>
              <a:t>.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1.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기본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algn="l" rtl="0" eaLnBrk="1" fontAlgn="ctr" latinLnBrk="1" hangingPunct="1">
              <a:buNone/>
            </a:pPr>
            <a:r>
              <a:rPr lang="ko-KR" altLang="ko-KR" sz="1800" b="1" i="0" u="none" strike="noStrike" kern="120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</a:t>
            </a:r>
            <a:endParaRPr lang="en-US" altLang="ko-KR" sz="1800" b="1" i="0" u="none" strike="noStrike" kern="120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자동 관리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기대효과</a:t>
            </a:r>
            <a:endParaRPr lang="en-US" altLang="ko-KR" sz="1800" b="0" i="0" u="none" strike="noStrike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누락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지연 최소화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업무 투명성 및 신뢰도 향상 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buNone/>
            </a:pPr>
            <a:r>
              <a:rPr lang="ko-KR" altLang="ko-KR" sz="1800" b="1" i="0" u="none" strike="noStrike" kern="120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소통 효율화</a:t>
            </a:r>
            <a:endParaRPr lang="en-US" altLang="ko-KR" sz="1800" b="1" i="0" u="none" strike="noStrike" kern="1200" dirty="0">
              <a:solidFill>
                <a:srgbClr val="000000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공유 강화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반복 안내 최소화</a:t>
            </a: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0" i="0" u="none" strike="noStrike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기대효과</a:t>
            </a:r>
            <a:endParaRPr lang="en-US" altLang="ko-KR" sz="1800" b="0" i="0" u="none" strike="noStrike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정보 누락 방지</a:t>
            </a:r>
            <a:endParaRPr lang="en-US" altLang="ko-KR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커뮤니케이션 비용 절감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l" rtl="0" eaLnBrk="1" fontAlgn="auto" latinLnBrk="1" hangingPunct="1"/>
            <a:r>
              <a:rPr lang="ko-KR" altLang="ko-KR" sz="1800" b="1" i="0" u="none" strike="noStrike" kern="1200" dirty="0">
                <a:solidFill>
                  <a:srgbClr val="000000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협업 효율화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명시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추적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1" fontAlgn="ctr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i="0" u="none" strike="noStrike" dirty="0">
                <a:effectLst/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기대효과</a:t>
            </a:r>
            <a:endParaRPr lang="en-US" altLang="ko-KR" sz="1200" b="0" i="0" u="none" strike="noStrike" dirty="0"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의사결정 속도 향상</a:t>
            </a: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marR="0" lvl="0" indent="-28575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 책임 명시</a:t>
            </a: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2.</a:t>
            </a: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고도화</a:t>
            </a: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</a:t>
            </a:r>
            <a:r>
              <a:rPr lang="en-US" altLang="ko-KR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일정표 구축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기대효과</a:t>
            </a: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명확한 기준</a:t>
            </a: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혼선 방지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확장성</a:t>
            </a:r>
            <a:endParaRPr lang="ko-KR" altLang="en-US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타 브랜드 동일 적용 가능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기대효과</a:t>
            </a: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빠른 롤 아웃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b="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→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200" kern="12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시장 진입 가속화</a:t>
            </a:r>
          </a:p>
          <a:p>
            <a:pPr marL="0" marR="0" lvl="0" indent="0" algn="just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200" kern="12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624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전사 일정 관리 체계를 설계하기 위해</a:t>
            </a:r>
            <a:r>
              <a:rPr lang="en-US" altLang="ko-KR" dirty="0"/>
              <a:t>, </a:t>
            </a:r>
            <a:r>
              <a:rPr lang="ko-KR" altLang="en-US" dirty="0"/>
              <a:t>저는 </a:t>
            </a:r>
            <a:r>
              <a:rPr lang="en-US" altLang="ko-KR" dirty="0"/>
              <a:t>MLB </a:t>
            </a:r>
            <a:r>
              <a:rPr lang="ko-KR" altLang="en-US" dirty="0"/>
              <a:t>브랜드의 사례를 벤치마킹했습니다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수주회</a:t>
            </a:r>
            <a:r>
              <a:rPr lang="ko-KR" altLang="en-US" dirty="0"/>
              <a:t> 운영 경험이 축적된 브랜드인 만큼</a:t>
            </a:r>
            <a:r>
              <a:rPr lang="en-US" altLang="ko-KR" dirty="0"/>
              <a:t>, </a:t>
            </a:r>
            <a:r>
              <a:rPr lang="ko-KR" altLang="en-US" dirty="0"/>
              <a:t>일정 흐름을 잘 보여주는 구조를 가지고 있었기 때문입니다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우선</a:t>
            </a:r>
            <a:r>
              <a:rPr lang="en-US" altLang="ko-KR" dirty="0"/>
              <a:t>, </a:t>
            </a:r>
            <a:r>
              <a:rPr lang="ko-KR" altLang="en-US" dirty="0"/>
              <a:t>약 </a:t>
            </a:r>
            <a:r>
              <a:rPr lang="en-US" altLang="ko-KR" dirty="0"/>
              <a:t>20~30</a:t>
            </a:r>
            <a:r>
              <a:rPr lang="ko-KR" altLang="en-US" dirty="0"/>
              <a:t>개의 주요 마일스톤 수준 업무들을 </a:t>
            </a:r>
            <a:r>
              <a:rPr lang="en-US" altLang="ko-KR" b="1" dirty="0"/>
              <a:t>Task </a:t>
            </a:r>
            <a:r>
              <a:rPr lang="ko-KR" altLang="en-US" b="1" dirty="0"/>
              <a:t>단위로 </a:t>
            </a:r>
            <a:r>
              <a:rPr lang="ko-KR" altLang="en-US" b="1" dirty="0" err="1"/>
              <a:t>구조화</a:t>
            </a:r>
            <a:r>
              <a:rPr lang="ko-KR" altLang="en-US" dirty="0" err="1"/>
              <a:t>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그중 ‘</a:t>
            </a:r>
            <a:r>
              <a:rPr lang="ko-KR" altLang="en-US" b="1" dirty="0"/>
              <a:t>발주 마감일</a:t>
            </a:r>
            <a:r>
              <a:rPr lang="en-US" altLang="ko-KR" b="1" dirty="0"/>
              <a:t>(PO </a:t>
            </a:r>
            <a:r>
              <a:rPr lang="ko-KR" altLang="en-US" b="1" dirty="0"/>
              <a:t>마감</a:t>
            </a:r>
            <a:r>
              <a:rPr lang="en-US" altLang="ko-KR" b="1" dirty="0"/>
              <a:t>)</a:t>
            </a:r>
            <a:r>
              <a:rPr lang="ko-KR" altLang="en-US" dirty="0"/>
              <a:t>’을 기준일로 설정하여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 업무가 기준일로부터 </a:t>
            </a:r>
            <a:r>
              <a:rPr lang="ko-KR" altLang="en-US" b="1" dirty="0"/>
              <a:t>며칠 전 </a:t>
            </a:r>
            <a:r>
              <a:rPr lang="ko-KR" altLang="en-US" b="1" dirty="0" err="1"/>
              <a:t>워킹데이에</a:t>
            </a:r>
            <a:r>
              <a:rPr lang="ko-KR" altLang="en-US" b="1" dirty="0"/>
              <a:t> 위치하는지</a:t>
            </a:r>
            <a:r>
              <a:rPr lang="ko-KR" altLang="en-US" dirty="0"/>
              <a:t>를 </a:t>
            </a:r>
            <a:r>
              <a:rPr lang="ko-KR" altLang="en-US" dirty="0" err="1"/>
              <a:t>수치화했습니다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이것이 바로 </a:t>
            </a:r>
            <a:r>
              <a:rPr lang="ko-KR" altLang="en-US" i="1" dirty="0"/>
              <a:t>표준 오프셋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이렇게 설계된 표준 일정 구조는 </a:t>
            </a:r>
            <a:r>
              <a:rPr lang="ko-KR" altLang="en-US" b="1" dirty="0"/>
              <a:t>단순한 표 만들기</a:t>
            </a:r>
            <a:r>
              <a:rPr lang="ko-KR" altLang="en-US" dirty="0"/>
              <a:t>를 넘어</a:t>
            </a:r>
            <a:br>
              <a:rPr lang="ko-KR" altLang="en-US" dirty="0"/>
            </a:br>
            <a:r>
              <a:rPr lang="ko-KR" altLang="en-US" i="1" dirty="0"/>
              <a:t>실제 일정을 자동 계산할 수 있는 변환 로직</a:t>
            </a:r>
            <a:r>
              <a:rPr lang="ko-KR" altLang="en-US" dirty="0"/>
              <a:t>으로 연결됩니다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사용자가 ‘</a:t>
            </a:r>
            <a:r>
              <a:rPr lang="en-US" altLang="ko-KR" dirty="0"/>
              <a:t>Kick-off’</a:t>
            </a:r>
            <a:r>
              <a:rPr lang="ko-KR" altLang="en-US" dirty="0"/>
              <a:t>나 ‘발주 </a:t>
            </a:r>
            <a:r>
              <a:rPr lang="ko-KR" altLang="en-US" dirty="0" err="1"/>
              <a:t>마감일’을</a:t>
            </a:r>
            <a:r>
              <a:rPr lang="ko-KR" altLang="en-US" dirty="0"/>
              <a:t> 입력하면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해당 기준일을 기준으로 각 </a:t>
            </a:r>
            <a:r>
              <a:rPr lang="en-US" altLang="ko-KR" dirty="0"/>
              <a:t>Task</a:t>
            </a:r>
            <a:r>
              <a:rPr lang="ko-KR" altLang="en-US" dirty="0"/>
              <a:t>의 워킹데이 오프셋을 반영해</a:t>
            </a:r>
            <a:br>
              <a:rPr lang="ko-KR" altLang="en-US" dirty="0"/>
            </a:br>
            <a:r>
              <a:rPr lang="ko-KR" altLang="en-US" b="1" dirty="0"/>
              <a:t>전체 </a:t>
            </a:r>
            <a:r>
              <a:rPr lang="en-US" altLang="ko-KR" b="1" dirty="0"/>
              <a:t>GTM </a:t>
            </a:r>
            <a:r>
              <a:rPr lang="ko-KR" altLang="en-US" b="1" dirty="0"/>
              <a:t>일정을 자동으로 생성</a:t>
            </a:r>
            <a:r>
              <a:rPr lang="ko-KR" altLang="en-US" dirty="0"/>
              <a:t>할 수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일정 비율이 달라질 경우에는 </a:t>
            </a:r>
            <a:r>
              <a:rPr lang="en-US" altLang="ko-KR" i="1" dirty="0"/>
              <a:t>Scaling Ratio</a:t>
            </a:r>
            <a:r>
              <a:rPr lang="ko-KR" altLang="en-US" dirty="0"/>
              <a:t>를 곱해 자동 보정되며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결과로 실제 날짜가 계산된 </a:t>
            </a:r>
            <a:r>
              <a:rPr lang="ko-KR" altLang="en-US" b="1" dirty="0"/>
              <a:t>맞춤형 일정표가 자동 출력</a:t>
            </a:r>
            <a:r>
              <a:rPr lang="ko-KR" altLang="en-US" dirty="0"/>
              <a:t>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요약하면</a:t>
            </a:r>
            <a:r>
              <a:rPr lang="en-US" altLang="ko-KR" dirty="0"/>
              <a:t>, </a:t>
            </a:r>
            <a:r>
              <a:rPr lang="ko-KR" altLang="en-US" b="1" dirty="0"/>
              <a:t>클릭 한 번으로 브랜드별 글로벌 일정표를 생성</a:t>
            </a:r>
            <a:r>
              <a:rPr lang="ko-KR" altLang="en-US" dirty="0"/>
              <a:t>할 수 있는</a:t>
            </a:r>
            <a:br>
              <a:rPr lang="ko-KR" altLang="en-US" dirty="0"/>
            </a:br>
            <a:r>
              <a:rPr lang="ko-KR" altLang="en-US" i="1" dirty="0"/>
              <a:t>표준화 </a:t>
            </a:r>
            <a:r>
              <a:rPr lang="en-US" altLang="ko-KR" i="1" dirty="0"/>
              <a:t>+ </a:t>
            </a:r>
            <a:r>
              <a:rPr lang="ko-KR" altLang="en-US" i="1" dirty="0"/>
              <a:t>자동화</a:t>
            </a:r>
            <a:r>
              <a:rPr lang="ko-KR" altLang="en-US" dirty="0"/>
              <a:t> 체계를 구현한 것입니다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06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지금까지 말씀드린 문제 인식과 구조화된 설계를 바탕으로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실제로 구현한 것이 바로 </a:t>
            </a:r>
            <a:r>
              <a:rPr lang="ko-KR" altLang="en-US" b="1" dirty="0" err="1"/>
              <a:t>프링이</a:t>
            </a:r>
            <a:r>
              <a:rPr lang="ko-KR" altLang="en-US" dirty="0" err="1"/>
              <a:t>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 err="1"/>
              <a:t>프링이는</a:t>
            </a:r>
            <a:r>
              <a:rPr lang="ko-KR" altLang="en-US" dirty="0"/>
              <a:t> 단순히 알림만 보내는 일정 봇이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표준 일정 구조와 자동 변환 로직을 기반으로</a:t>
            </a:r>
            <a:r>
              <a:rPr lang="en-US" altLang="ko-KR" b="1" dirty="0"/>
              <a:t>,</a:t>
            </a:r>
            <a:br>
              <a:rPr lang="en-US" altLang="ko-KR" b="1" dirty="0"/>
            </a:br>
            <a:r>
              <a:rPr lang="ko-KR" altLang="en-US" b="1" dirty="0"/>
              <a:t>실제 운영에 적용 가능한 일정 자동화 도구</a:t>
            </a:r>
            <a:r>
              <a:rPr lang="ko-KR" altLang="en-US" dirty="0"/>
              <a:t>로 만들어졌습니다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일정 변경이 잦고 협업 범위가 넓은 </a:t>
            </a:r>
            <a:r>
              <a:rPr lang="en-US" altLang="ko-KR" dirty="0"/>
              <a:t>F&amp;F </a:t>
            </a:r>
            <a:r>
              <a:rPr lang="ko-KR" altLang="en-US" dirty="0"/>
              <a:t>조직 특성에 맞춰</a:t>
            </a:r>
            <a:br>
              <a:rPr lang="ko-KR" altLang="en-US" dirty="0"/>
            </a:br>
            <a:r>
              <a:rPr lang="ko-KR" altLang="en-US" b="1" dirty="0"/>
              <a:t>일정 관리 자동화</a:t>
            </a:r>
            <a:r>
              <a:rPr lang="en-US" altLang="ko-KR" b="1" dirty="0"/>
              <a:t>, GTM </a:t>
            </a:r>
            <a:r>
              <a:rPr lang="ko-KR" altLang="en-US" b="1" dirty="0"/>
              <a:t>일정 표준화</a:t>
            </a:r>
            <a:r>
              <a:rPr lang="en-US" altLang="ko-KR" b="1" dirty="0"/>
              <a:t>, </a:t>
            </a:r>
            <a:r>
              <a:rPr lang="ko-KR" altLang="en-US" b="1" dirty="0"/>
              <a:t>전사 확장성</a:t>
            </a:r>
            <a:r>
              <a:rPr lang="ko-KR" altLang="en-US" dirty="0"/>
              <a:t>까지 고려해 기능이 유기적으로 설계되었습니다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단순한 업무 도우미를 넘어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전사 일정 운영을 효율화하고 </a:t>
            </a:r>
            <a:r>
              <a:rPr lang="ko-KR" altLang="en-US" b="1" dirty="0" err="1"/>
              <a:t>구조화하는</a:t>
            </a:r>
            <a:r>
              <a:rPr lang="ko-KR" altLang="en-US" b="1" dirty="0"/>
              <a:t> 전략적 </a:t>
            </a:r>
            <a:r>
              <a:rPr lang="ko-KR" altLang="en-US" b="1" dirty="0" err="1"/>
              <a:t>파트너</a:t>
            </a:r>
            <a:r>
              <a:rPr lang="ko-KR" altLang="en-US" dirty="0" err="1"/>
              <a:t>로서의</a:t>
            </a:r>
            <a:r>
              <a:rPr lang="ko-KR" altLang="en-US" dirty="0"/>
              <a:t> 가능성을 보여주고 있다고 생각합니다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그렇다면 </a:t>
            </a:r>
            <a:r>
              <a:rPr lang="ko-KR" altLang="en-US" b="1" dirty="0"/>
              <a:t>실제 현업에서는 어떻게 작동하는지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이제부터 **</a:t>
            </a:r>
            <a:r>
              <a:rPr lang="ko-KR" altLang="en-US" dirty="0" err="1"/>
              <a:t>프링이의</a:t>
            </a:r>
            <a:r>
              <a:rPr lang="ko-KR" altLang="en-US" dirty="0"/>
              <a:t> 주요 화면을 통해 직접 보여드리겠습니다</a:t>
            </a:r>
            <a:r>
              <a:rPr lang="en-US" altLang="ko-KR" dirty="0"/>
              <a:t>.</a:t>
            </a:r>
            <a:endParaRPr lang="en-US" altLang="ko-KR" sz="12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93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 err="1"/>
              <a:t>프링이는</a:t>
            </a:r>
            <a:r>
              <a:rPr lang="ko-KR" altLang="en-US" dirty="0"/>
              <a:t> 크게 </a:t>
            </a:r>
            <a:r>
              <a:rPr lang="en-US" altLang="ko-KR" b="1" dirty="0"/>
              <a:t>Teams </a:t>
            </a:r>
            <a:r>
              <a:rPr lang="ko-KR" altLang="en-US" b="1" dirty="0"/>
              <a:t>채널의 알림 화면</a:t>
            </a:r>
            <a:r>
              <a:rPr lang="ko-KR" altLang="en-US" dirty="0"/>
              <a:t>과 </a:t>
            </a:r>
            <a:r>
              <a:rPr lang="ko-KR" altLang="en-US" b="1" dirty="0"/>
              <a:t>웹 앱 화면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 두 가지 구성으로 이루어져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먼저 왼쪽에 보이는 </a:t>
            </a:r>
            <a:r>
              <a:rPr lang="en-US" altLang="ko-KR" dirty="0"/>
              <a:t>Teams </a:t>
            </a:r>
            <a:r>
              <a:rPr lang="ko-KR" altLang="en-US" dirty="0"/>
              <a:t>채널 알림은</a:t>
            </a:r>
            <a:br>
              <a:rPr lang="ko-KR" altLang="en-US" dirty="0"/>
            </a:br>
            <a:r>
              <a:rPr lang="ko-KR" altLang="en-US" b="1" dirty="0"/>
              <a:t>마감 일정 알림</a:t>
            </a:r>
            <a:r>
              <a:rPr lang="en-US" altLang="ko-KR" dirty="0"/>
              <a:t>, </a:t>
            </a:r>
            <a:r>
              <a:rPr lang="ko-KR" altLang="en-US" b="1" dirty="0"/>
              <a:t>전일 기준 변경 및 신규 일정 집계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그리고 웹페이지로 연결되는 </a:t>
            </a:r>
            <a:r>
              <a:rPr lang="ko-KR" altLang="en-US" b="1" dirty="0"/>
              <a:t>기능 버튼</a:t>
            </a:r>
            <a:r>
              <a:rPr lang="ko-KR" altLang="en-US" dirty="0"/>
              <a:t>으로 구성되어 있고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중요 변경이 발생했을 경우 </a:t>
            </a:r>
            <a:r>
              <a:rPr lang="ko-KR" altLang="en-US" b="1" dirty="0"/>
              <a:t>개별 알림</a:t>
            </a:r>
            <a:r>
              <a:rPr lang="ko-KR" altLang="en-US" dirty="0"/>
              <a:t>도 자동으로 전송됩니다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오른쪽 화면은 버튼 클릭을 통해 전환되는</a:t>
            </a:r>
            <a:br>
              <a:rPr lang="ko-KR" altLang="en-US" dirty="0"/>
            </a:br>
            <a:r>
              <a:rPr lang="ko-KR" altLang="en-US" b="1" dirty="0"/>
              <a:t>실제 웹페이지 앱 화면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기능은 크게 </a:t>
            </a:r>
            <a:r>
              <a:rPr lang="en-US" altLang="ko-KR" dirty="0"/>
              <a:t>3</a:t>
            </a:r>
            <a:r>
              <a:rPr lang="ko-KR" altLang="en-US" dirty="0"/>
              <a:t>개 탭으로 나뉘며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지금부터는 화면 캡처가 아닌</a:t>
            </a:r>
            <a:r>
              <a:rPr lang="en-US" altLang="ko-KR" dirty="0"/>
              <a:t>, </a:t>
            </a:r>
            <a:r>
              <a:rPr lang="ko-KR" altLang="en-US" b="1" dirty="0"/>
              <a:t>실제 앱을 시연</a:t>
            </a:r>
            <a:r>
              <a:rPr lang="ko-KR" altLang="en-US" dirty="0"/>
              <a:t>으로 보여드리겠습니다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32B7C-F350-49FE-9156-179B9158EAA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5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2E0C-EB90-F729-0AAC-841D02AED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967D60-E81E-313A-6696-18B024CD8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4E6F1B-B8C0-3ACE-5D00-C0D633071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592DE0-D2A4-B848-90E5-39F35E61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790A3B-867A-5D46-FADB-54AE1242D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630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F40B4-335F-0770-F607-7B173603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6DFC44-9DC1-9CB7-CAC2-EE4B06A9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B722F-B524-A3D3-6E75-B18A569B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90929A-8B77-1748-1088-BFFE057D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996A2-1F8F-6B31-B4B2-C40B2793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18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D9A24ED-DA74-772B-B1CD-CCFA2AA1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A243D-4870-3CA9-CAA6-DC52DC794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181E9-7765-3D8B-9C42-934E722A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96957E-6CFC-79A2-55EC-C9FCA6C06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098BA-6E5F-808E-6DF5-8010BC7FC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44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1F02C-4A4E-D618-D2F1-D11A0663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E95D6-479F-57CD-D564-09D126B09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E1BA27-2DFD-828B-2216-7D45B14E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C1310-5DA8-263C-05EB-CAEF03065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80CED4-8845-1327-EB9B-43E804BA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0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E42125-C0FC-C2BC-1D4B-87FB63170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F91B70-A412-232E-11C9-31B66640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C7272-89F2-7CBB-AFA0-C457BD73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2966B-C896-8465-94A2-54A35C92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87148-3DC8-3F21-6665-2C13232D6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89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322A3-6FC4-67E9-BCC1-3D12FDAF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DF6D4-FC41-703B-6EA1-A2A102061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0A1C84-DE24-7BE5-FF05-F08C76E48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F0CE07-5169-2424-0EBF-74B00B00D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014E1-EF45-A855-D813-C125819B4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6865E9-F2C1-0F27-D7CD-0A640C72D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5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E7615-FB77-A448-23D7-D570D52B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A69A92-D736-98B2-B0F5-C8F2F313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D99DAB-7ABD-41DE-A81D-A3C48973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91DD70-EEF9-7BCD-C052-E1A566A8B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7E0F13-B402-FEA1-652B-7D42C1B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39D314-1025-BDE8-E09E-0BA5BE02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526CD7-DB19-FF84-C88C-9AB692296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EC5499-AFBB-BA43-E94F-9DDFB75CF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853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0C49-8BCF-5B1C-86C3-FB8E4F6FD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3196BF-1540-DB3D-61D6-12FCA0F19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FA287A-62D5-A1A5-A288-979D2EAC3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F9131-590F-ED6C-E458-2A889E2F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2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7408-25E6-418E-360C-D3ACD6BD2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DDC5CD-F8DE-9D9B-8EE7-D5F2BD7D6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11B447-36B2-E65B-DF1E-008A2A563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DD4C2-F91F-27A5-DF21-44D3A968E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C25C73-267C-FE43-F4A7-8B14D0AAE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EE7C17-0234-4FEC-D997-E53E3F80A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9DA36-5916-ADE0-5E18-75B9C13DC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6ECD33-B749-0ACD-B781-5490A94D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CC5E35-FBDF-C5F9-76B4-4D8D732C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6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DD89A-1AB6-1312-3A06-7EF941D48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40EF7A-14ED-05C8-11A1-89F3FD45A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C0D42-DEB5-4E1A-E8F1-C2394BF1E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12F95C-9639-962A-C3C7-B160D50B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14E369-6D59-7565-94DD-946C9DE6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DB89ED-65B2-0279-86D3-BD90D9446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71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34F47EE-799C-43C7-B44D-9E99C651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44D1FF-FCCC-721D-192B-87CF78F44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F8344-C592-6650-F0A2-67830B1E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45809-CB9E-477C-8320-6767AE48E292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FB34-B542-1437-C628-E0355FF930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453108-C8F7-687B-25E7-1FEEA9850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98CDA8-5334-4C63-AF26-B455C3DFFC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1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hyperlink" Target="https://gtm-scheduler.streamlit.app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D1DB-AE9D-EFEB-A9C8-B04F86D45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4624DFE8-80DF-D526-4B3A-F5902B011990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46438E-7F8C-EE9E-1E6D-6076345F8639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B42D80-E13A-D636-EA32-4233B2BDE0E6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자기소개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10A2B86-AE67-E9DC-3F35-E25F25589C10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74EC757-B282-A810-CDE2-DF1675F33808}"/>
              </a:ext>
            </a:extLst>
          </p:cNvPr>
          <p:cNvSpPr txBox="1"/>
          <p:nvPr/>
        </p:nvSpPr>
        <p:spPr>
          <a:xfrm>
            <a:off x="195263" y="549786"/>
            <a:ext cx="61245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 소개 </a:t>
            </a:r>
            <a:r>
              <a:rPr lang="en-US" altLang="ko-KR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| </a:t>
            </a:r>
            <a:r>
              <a:rPr lang="ko-KR" altLang="en-US" sz="2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9DB0E2-6E28-2D51-1990-E181A357ACC9}"/>
              </a:ext>
            </a:extLst>
          </p:cNvPr>
          <p:cNvSpPr txBox="1"/>
          <p:nvPr/>
        </p:nvSpPr>
        <p:spPr>
          <a:xfrm>
            <a:off x="195262" y="1011451"/>
            <a:ext cx="67008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글로벌 전략을 함께 설계할</a:t>
            </a:r>
            <a:r>
              <a:rPr lang="en-US" altLang="ko-KR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AI × </a:t>
            </a:r>
            <a:r>
              <a:rPr lang="ko-KR" altLang="en-US" sz="16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언어 역량을 갖춘 실행형 인재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F2ACFC-A812-B1E2-B237-D08DEC152400}"/>
              </a:ext>
            </a:extLst>
          </p:cNvPr>
          <p:cNvSpPr txBox="1"/>
          <p:nvPr/>
        </p:nvSpPr>
        <p:spPr>
          <a:xfrm>
            <a:off x="1238590" y="2357324"/>
            <a:ext cx="1795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전공 및 역량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BE21F-45AB-754F-DC6D-5363078C857E}"/>
              </a:ext>
            </a:extLst>
          </p:cNvPr>
          <p:cNvSpPr txBox="1"/>
          <p:nvPr/>
        </p:nvSpPr>
        <p:spPr>
          <a:xfrm>
            <a:off x="7098507" y="2357324"/>
            <a:ext cx="25288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본 프로젝트 수행 방식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762A10-D004-48B2-3234-4AB62A197E22}"/>
              </a:ext>
            </a:extLst>
          </p:cNvPr>
          <p:cNvSpPr txBox="1"/>
          <p:nvPr/>
        </p:nvSpPr>
        <p:spPr>
          <a:xfrm>
            <a:off x="7098507" y="4104551"/>
            <a:ext cx="1662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입사 후 포부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8D04D-B0E0-9F46-5E9E-7E63692B1F93}"/>
              </a:ext>
            </a:extLst>
          </p:cNvPr>
          <p:cNvSpPr txBox="1"/>
          <p:nvPr/>
        </p:nvSpPr>
        <p:spPr>
          <a:xfrm>
            <a:off x="1238590" y="2910307"/>
            <a:ext cx="518851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성균관대학교 </a:t>
            </a: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핀테크융합전공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석사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졸업논문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Explainable AI for Asset Pricing in the Chinese Stock </a:t>
            </a:r>
          </a:p>
          <a:p>
            <a:pPr indent="288000"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Market: Pre- and Post-COVID-19 Perspectives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중국어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·AI·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 분석 역량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보유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705FC5-F0B0-C676-99F7-53DC2DFDA12B}"/>
              </a:ext>
            </a:extLst>
          </p:cNvPr>
          <p:cNvSpPr txBox="1"/>
          <p:nvPr/>
        </p:nvSpPr>
        <p:spPr>
          <a:xfrm>
            <a:off x="7108034" y="2910307"/>
            <a:ext cx="3131341" cy="10245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기획부터 구현까지 </a:t>
            </a:r>
            <a:r>
              <a:rPr lang="ko-KR" altLang="en-US" b="1" dirty="0"/>
              <a:t>전 과정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AI</a:t>
            </a:r>
            <a:r>
              <a:rPr lang="en-US" altLang="ko-KR" dirty="0"/>
              <a:t> </a:t>
            </a:r>
            <a:r>
              <a:rPr lang="ko-KR" altLang="en-US" dirty="0" err="1"/>
              <a:t>협업툴</a:t>
            </a:r>
            <a:r>
              <a:rPr lang="ko-KR" altLang="en-US" dirty="0"/>
              <a:t> 적극 활용 </a:t>
            </a:r>
            <a:r>
              <a:rPr lang="en-US" altLang="ko-KR" dirty="0"/>
              <a:t>+ </a:t>
            </a:r>
            <a:r>
              <a:rPr lang="ko-KR" altLang="en-US" dirty="0"/>
              <a:t>새로운 툴 학습 </a:t>
            </a:r>
            <a:r>
              <a:rPr lang="en-US" altLang="ko-KR" dirty="0"/>
              <a:t>+ </a:t>
            </a:r>
            <a:r>
              <a:rPr lang="ko-KR" altLang="en-US" dirty="0"/>
              <a:t>팀 </a:t>
            </a:r>
            <a:r>
              <a:rPr lang="ko-KR" altLang="en-US" b="1" dirty="0"/>
              <a:t>피드백</a:t>
            </a:r>
            <a:r>
              <a:rPr lang="ko-KR" altLang="en-US" dirty="0"/>
              <a:t> 반영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5C2CF4-DA03-B0FE-8BEA-7959EA7DBD7A}"/>
              </a:ext>
            </a:extLst>
          </p:cNvPr>
          <p:cNvSpPr txBox="1"/>
          <p:nvPr/>
        </p:nvSpPr>
        <p:spPr>
          <a:xfrm>
            <a:off x="7098507" y="4550445"/>
            <a:ext cx="3774280" cy="13477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중국어 </a:t>
            </a:r>
            <a:r>
              <a:rPr lang="en-US" altLang="ko-KR" dirty="0"/>
              <a:t>+ AI </a:t>
            </a:r>
            <a:r>
              <a:rPr lang="ko-KR" altLang="en-US" dirty="0"/>
              <a:t>역량으로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      </a:t>
            </a:r>
            <a:r>
              <a:rPr lang="ko-KR" altLang="en-US" b="1" dirty="0"/>
              <a:t>중국 법인 </a:t>
            </a:r>
            <a:r>
              <a:rPr lang="en-US" altLang="ko-KR" b="1" dirty="0"/>
              <a:t>DX </a:t>
            </a:r>
            <a:r>
              <a:rPr lang="ko-KR" altLang="en-US" b="1" dirty="0"/>
              <a:t>프로젝트 주도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업무 이해도 기반 </a:t>
            </a:r>
            <a:r>
              <a:rPr lang="ko-KR" altLang="en-US" b="1" dirty="0"/>
              <a:t>전사 확산 및 지식 전파</a:t>
            </a:r>
            <a:endParaRPr lang="en-US" altLang="ko-KR" b="1" dirty="0"/>
          </a:p>
          <a:p>
            <a:r>
              <a:rPr lang="ko-KR" altLang="en-US" dirty="0"/>
              <a:t>⇒   실질적 기여 가능한 실행 중심 인재</a:t>
            </a:r>
          </a:p>
        </p:txBody>
      </p:sp>
    </p:spTree>
    <p:extLst>
      <p:ext uri="{BB962C8B-B14F-4D97-AF65-F5344CB8AC3E}">
        <p14:creationId xmlns:p14="http://schemas.microsoft.com/office/powerpoint/2010/main" val="163796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BCCF0-09B9-33BE-28D0-F0B6B075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283ED1A0-0BE5-5C3E-94A8-313B383EAD65}"/>
              </a:ext>
            </a:extLst>
          </p:cNvPr>
          <p:cNvGrpSpPr/>
          <p:nvPr/>
        </p:nvGrpSpPr>
        <p:grpSpPr>
          <a:xfrm>
            <a:off x="0" y="-20096"/>
            <a:ext cx="12192000" cy="543316"/>
            <a:chOff x="0" y="-20096"/>
            <a:chExt cx="12192000" cy="54331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58E6565-7AFC-B35B-FED4-2DE6662E067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6B8BA7-4B53-1DE0-D825-39C746B81592}"/>
                </a:ext>
              </a:extLst>
            </p:cNvPr>
            <p:cNvSpPr txBox="1"/>
            <p:nvPr/>
          </p:nvSpPr>
          <p:spPr>
            <a:xfrm>
              <a:off x="1572" y="-20096"/>
              <a:ext cx="27892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#4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향후 계획 및 결론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F0BD59-3C88-E4F0-47A0-D73EC6301F36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2C9AD8-2C69-4F6B-B4E5-82EBCCBC869F}"/>
              </a:ext>
            </a:extLst>
          </p:cNvPr>
          <p:cNvGrpSpPr/>
          <p:nvPr/>
        </p:nvGrpSpPr>
        <p:grpSpPr>
          <a:xfrm>
            <a:off x="1625203" y="878309"/>
            <a:ext cx="3845718" cy="5101382"/>
            <a:chOff x="1758553" y="1091034"/>
            <a:chExt cx="3845718" cy="51013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6F09A6-4F33-773B-EDA9-653D91EE1A4D}"/>
                </a:ext>
              </a:extLst>
            </p:cNvPr>
            <p:cNvSpPr txBox="1"/>
            <p:nvPr/>
          </p:nvSpPr>
          <p:spPr>
            <a:xfrm>
              <a:off x="2110979" y="1118121"/>
              <a:ext cx="1214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기술 고도화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8DB0DB-9E51-BC56-F396-AF5CFE0A6202}"/>
                </a:ext>
              </a:extLst>
            </p:cNvPr>
            <p:cNvSpPr txBox="1"/>
            <p:nvPr/>
          </p:nvSpPr>
          <p:spPr>
            <a:xfrm>
              <a:off x="2110978" y="3799372"/>
              <a:ext cx="10048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운영 내재화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2D7F0F-B8AD-4C34-E059-A72E04DA3387}"/>
                </a:ext>
              </a:extLst>
            </p:cNvPr>
            <p:cNvSpPr txBox="1"/>
            <p:nvPr/>
          </p:nvSpPr>
          <p:spPr>
            <a:xfrm>
              <a:off x="2110978" y="1604603"/>
              <a:ext cx="3493293" cy="1751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DB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SQLite → PostgreSQL</a:t>
              </a: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대용량 대응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비동기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Excel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처리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 확장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실시간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Mentions /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반복 알림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UI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개선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: </a:t>
              </a:r>
              <a:r>
                <a:rPr lang="en-US" altLang="ko-KR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Streamlit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→ React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전환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C690B5-8718-7F07-9116-37483E0EC3A1}"/>
                </a:ext>
              </a:extLst>
            </p:cNvPr>
            <p:cNvSpPr txBox="1"/>
            <p:nvPr/>
          </p:nvSpPr>
          <p:spPr>
            <a:xfrm>
              <a:off x="2110978" y="4250120"/>
              <a:ext cx="3045617" cy="1751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브랜드별 일정 템플릿 사전 구축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변경이력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/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승인 기반 관리 체계화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200000"/>
                </a:lnSpc>
              </a:pP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권한 기반 일정 운영 체계 도입</a:t>
              </a:r>
              <a:b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성과 모니터링 지표 수립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pic>
          <p:nvPicPr>
            <p:cNvPr id="19" name="그래픽 18" descr="배지 체크 표시1 단색으로 채워진">
              <a:extLst>
                <a:ext uri="{FF2B5EF4-FFF2-40B4-BE49-F238E27FC236}">
                  <a16:creationId xmlns:a16="http://schemas.microsoft.com/office/drawing/2014/main" id="{AD339CB6-47E1-6083-F9FA-7E042C654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68079" y="1091034"/>
              <a:ext cx="361950" cy="361950"/>
            </a:xfrm>
            <a:prstGeom prst="rect">
              <a:avLst/>
            </a:prstGeom>
          </p:spPr>
        </p:pic>
        <p:pic>
          <p:nvPicPr>
            <p:cNvPr id="20" name="그래픽 19" descr="배지 체크 표시1 단색으로 채워진">
              <a:extLst>
                <a:ext uri="{FF2B5EF4-FFF2-40B4-BE49-F238E27FC236}">
                  <a16:creationId xmlns:a16="http://schemas.microsoft.com/office/drawing/2014/main" id="{C7FD95BE-6450-D340-96FF-150A4430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758553" y="3772285"/>
              <a:ext cx="361950" cy="361950"/>
            </a:xfrm>
            <a:prstGeom prst="rect">
              <a:avLst/>
            </a:prstGeom>
          </p:spPr>
        </p:pic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DDC68578-8221-4184-69B8-38167E61EF7A}"/>
                </a:ext>
              </a:extLst>
            </p:cNvPr>
            <p:cNvSpPr/>
            <p:nvPr/>
          </p:nvSpPr>
          <p:spPr>
            <a:xfrm>
              <a:off x="1987649" y="1554647"/>
              <a:ext cx="3126348" cy="198347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FF99E71C-4BC8-DA23-976E-6CA845C25FE0}"/>
                </a:ext>
              </a:extLst>
            </p:cNvPr>
            <p:cNvSpPr/>
            <p:nvPr/>
          </p:nvSpPr>
          <p:spPr>
            <a:xfrm>
              <a:off x="1987648" y="4208947"/>
              <a:ext cx="3126348" cy="198346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  <a:alpha val="1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E82D8DA-DF2D-F1BE-8022-3035802649E0}"/>
              </a:ext>
            </a:extLst>
          </p:cNvPr>
          <p:cNvGrpSpPr/>
          <p:nvPr/>
        </p:nvGrpSpPr>
        <p:grpSpPr>
          <a:xfrm>
            <a:off x="6149737" y="2088171"/>
            <a:ext cx="5515305" cy="2524809"/>
            <a:chOff x="3456571" y="2757309"/>
            <a:chExt cx="5515305" cy="252480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8290C70-4496-AF70-CF08-22C487573B9B}"/>
                </a:ext>
              </a:extLst>
            </p:cNvPr>
            <p:cNvSpPr txBox="1"/>
            <p:nvPr/>
          </p:nvSpPr>
          <p:spPr>
            <a:xfrm>
              <a:off x="3923706" y="2757309"/>
              <a:ext cx="4274916" cy="14357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buNone/>
              </a:pPr>
              <a:r>
                <a:rPr lang="ko-KR" altLang="en-US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🔔</a:t>
              </a:r>
              <a:endPara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endParaRPr lang="en-US" altLang="ko-KR" sz="1400" i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None/>
              </a:pP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“F&amp;F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의 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일정을 실시간으로 관리하는 스마트 </a:t>
              </a:r>
              <a:r>
                <a:rPr lang="ko-KR" altLang="en-US" sz="1400" i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알림봇</a:t>
              </a:r>
              <a:r>
                <a:rPr lang="en-US" altLang="ko-KR" sz="1400" i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"</a:t>
              </a:r>
              <a:endPara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400" dirty="0"/>
            </a:p>
          </p:txBody>
        </p:sp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6EB7974B-05E8-1163-A152-C98B8CD7F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6571" y="2757309"/>
              <a:ext cx="513099" cy="45312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25BDE1-AC76-EBCE-10F7-CCD73A42116D}"/>
                </a:ext>
              </a:extLst>
            </p:cNvPr>
            <p:cNvSpPr txBox="1"/>
            <p:nvPr/>
          </p:nvSpPr>
          <p:spPr>
            <a:xfrm>
              <a:off x="3995124" y="4822184"/>
              <a:ext cx="4976752" cy="4599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일정관리 문화를 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전체에 심는 첫걸음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A20B05-4C98-2FF5-062D-26DC2483E2F4}"/>
                </a:ext>
              </a:extLst>
            </p:cNvPr>
            <p:cNvSpPr txBox="1"/>
            <p:nvPr/>
          </p:nvSpPr>
          <p:spPr>
            <a:xfrm>
              <a:off x="3966304" y="4069563"/>
              <a:ext cx="497675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프프의</a:t>
              </a: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글로벌 전략 실행을 뒷받침하는</a:t>
              </a:r>
              <a: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</a:t>
              </a:r>
              <a:br>
                <a:rPr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</a:br>
              <a:r>
                <a:rPr lang="ko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전체 브랜드가 적용 가능한 </a:t>
              </a:r>
              <a:r>
                <a:rPr lang="ko-KR" altLang="en-US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디지털 기반 운영 체계</a:t>
              </a:r>
              <a:r>
                <a:rPr lang="en-US" altLang="ko-KR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.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676AF68-2130-D2AA-ECCB-6F4BE7121CEA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63F4759-E4CB-1CCC-8909-1FB6F04773AB}"/>
              </a:ext>
            </a:extLst>
          </p:cNvPr>
          <p:cNvSpPr txBox="1"/>
          <p:nvPr/>
        </p:nvSpPr>
        <p:spPr>
          <a:xfrm>
            <a:off x="609600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113394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F8A93A-9357-8F1D-BA74-9DE62DF85920}"/>
              </a:ext>
            </a:extLst>
          </p:cNvPr>
          <p:cNvSpPr txBox="1"/>
          <p:nvPr/>
        </p:nvSpPr>
        <p:spPr>
          <a:xfrm>
            <a:off x="5753100" y="2967335"/>
            <a:ext cx="828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32175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A618-7A42-E5DF-3351-E9A6DE1E5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F881E92-871E-8FB0-5EEA-E1285A7DACAB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E1ED89E-39B6-103A-4D15-7829D020C61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3D55E6-AD39-3C10-FEA1-41157F235FCC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7BE07-DD2E-A337-B57E-E7CD2E658B5B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BFD268-6B47-B8D9-E01C-CC0BC2F28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73560"/>
              </p:ext>
            </p:extLst>
          </p:nvPr>
        </p:nvGraphicFramePr>
        <p:xfrm>
          <a:off x="251627" y="806087"/>
          <a:ext cx="7306106" cy="2583912"/>
        </p:xfrm>
        <a:graphic>
          <a:graphicData uri="http://schemas.openxmlformats.org/drawingml/2006/table">
            <a:tbl>
              <a:tblPr/>
              <a:tblGrid>
                <a:gridCol w="1154363">
                  <a:extLst>
                    <a:ext uri="{9D8B030D-6E8A-4147-A177-3AD203B41FA5}">
                      <a16:colId xmlns:a16="http://schemas.microsoft.com/office/drawing/2014/main" val="3486004186"/>
                    </a:ext>
                  </a:extLst>
                </a:gridCol>
                <a:gridCol w="2425208">
                  <a:extLst>
                    <a:ext uri="{9D8B030D-6E8A-4147-A177-3AD203B41FA5}">
                      <a16:colId xmlns:a16="http://schemas.microsoft.com/office/drawing/2014/main" val="3105484173"/>
                    </a:ext>
                  </a:extLst>
                </a:gridCol>
                <a:gridCol w="3726535">
                  <a:extLst>
                    <a:ext uri="{9D8B030D-6E8A-4147-A177-3AD203B41FA5}">
                      <a16:colId xmlns:a16="http://schemas.microsoft.com/office/drawing/2014/main" val="262249775"/>
                    </a:ext>
                  </a:extLst>
                </a:gridCol>
              </a:tblGrid>
              <a:tr h="31832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구분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구성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현재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단계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423840"/>
                  </a:ext>
                </a:extLst>
              </a:tr>
              <a:tr h="319422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프론트엔드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Streamlit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경량 웹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UI)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React.js, Vue.js / Next.js (SSR)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SPA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214045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r>
                        <a:rPr lang="ko-KR" altLang="en-US" sz="1400" b="1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백엔드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Python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간단한 로직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Flask, Django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웹 서버 프레임워크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134634"/>
                  </a:ext>
                </a:extLst>
              </a:tr>
              <a:tr h="263950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데이터베이스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SQLite (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경량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DB)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PostgreSQL, MySQL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 고성능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RDB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86879"/>
                  </a:ext>
                </a:extLst>
              </a:tr>
              <a:tr h="186764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Excel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업로드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Pandas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기본 처리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PyExcelerate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xlsxwriter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+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비동기 처리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asyncio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Celery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607174"/>
                  </a:ext>
                </a:extLst>
              </a:tr>
              <a:tr h="331288">
                <a:tc>
                  <a:txBody>
                    <a:bodyPr/>
                    <a:lstStyle/>
                    <a:p>
                      <a:r>
                        <a:rPr lang="ko-KR" altLang="en-US" sz="1400" b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 기능</a:t>
                      </a:r>
                      <a:endParaRPr lang="ko-KR" altLang="en-US" sz="140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Webhook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을 통한 전송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향후 메신저 연동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API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-&gt;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멘션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도입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81503"/>
                  </a:ext>
                </a:extLst>
              </a:tr>
              <a:tr h="275732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배포 환경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로컬 실행 중심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VPS(AWS </a:t>
                      </a:r>
                      <a:r>
                        <a:rPr 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Lightsail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등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), </a:t>
                      </a:r>
                    </a:p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Docker + Docker Compose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기반 컨테이너 배포</a:t>
                      </a:r>
                    </a:p>
                  </a:txBody>
                  <a:tcPr marL="83680" marR="83680" marT="41840" marB="418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840608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B78ECF8-C9DA-E9B8-A34B-0257129ADB0E}"/>
              </a:ext>
            </a:extLst>
          </p:cNvPr>
          <p:cNvSpPr txBox="1"/>
          <p:nvPr/>
        </p:nvSpPr>
        <p:spPr>
          <a:xfrm>
            <a:off x="94998" y="429928"/>
            <a:ext cx="28825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b="1" dirty="0"/>
              <a:t>＃</a:t>
            </a:r>
            <a:r>
              <a:rPr lang="en-US" altLang="ko-KR" b="1" dirty="0"/>
              <a:t>1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/>
              <a:t>MVP </a:t>
            </a:r>
            <a:r>
              <a:rPr lang="ko-KR" altLang="en-US" b="1" dirty="0"/>
              <a:t>기술 구성 </a:t>
            </a:r>
            <a:r>
              <a:rPr lang="en-US" altLang="ko-KR" b="1" dirty="0"/>
              <a:t>&amp; </a:t>
            </a:r>
            <a:r>
              <a:rPr lang="ko-KR" altLang="en-US" b="1" dirty="0"/>
              <a:t>향후 발전 방향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2F7A3-1D9B-3013-F4DE-E35D88D67AEF}"/>
              </a:ext>
            </a:extLst>
          </p:cNvPr>
          <p:cNvSpPr txBox="1"/>
          <p:nvPr/>
        </p:nvSpPr>
        <p:spPr>
          <a:xfrm>
            <a:off x="274487" y="3814780"/>
            <a:ext cx="14400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팀별 수정 권한 제한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1BB34-626B-4A6D-B029-797E15709002}"/>
              </a:ext>
            </a:extLst>
          </p:cNvPr>
          <p:cNvSpPr txBox="1"/>
          <p:nvPr/>
        </p:nvSpPr>
        <p:spPr>
          <a:xfrm>
            <a:off x="251627" y="3429000"/>
            <a:ext cx="66198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운영 정책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384530-B0D2-B79E-D074-259EC2911330}"/>
              </a:ext>
            </a:extLst>
          </p:cNvPr>
          <p:cNvSpPr txBox="1"/>
          <p:nvPr/>
        </p:nvSpPr>
        <p:spPr>
          <a:xfrm>
            <a:off x="6170236" y="3745485"/>
            <a:ext cx="14324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2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변경 제한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7509EAA-C29A-671F-0A64-C84CCBB4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38" y="4202175"/>
            <a:ext cx="4582296" cy="2309094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CF346D-7DC9-317E-4939-4E9195B046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02" y="4202174"/>
            <a:ext cx="5406260" cy="2244515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47116B5-F998-017B-79EE-57F8F433BD42}"/>
              </a:ext>
            </a:extLst>
          </p:cNvPr>
          <p:cNvSpPr txBox="1"/>
          <p:nvPr/>
        </p:nvSpPr>
        <p:spPr>
          <a:xfrm>
            <a:off x="12275465" y="4642064"/>
            <a:ext cx="6380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＃２</a:t>
            </a:r>
            <a:r>
              <a:rPr lang="en-US" altLang="ko-KR" sz="11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전략적 가치</a:t>
            </a: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C610EA17-91AC-674F-4902-58A69C13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20752"/>
              </p:ext>
            </p:extLst>
          </p:nvPr>
        </p:nvGraphicFramePr>
        <p:xfrm>
          <a:off x="12408819" y="4925652"/>
          <a:ext cx="6247448" cy="1430349"/>
        </p:xfrm>
        <a:graphic>
          <a:graphicData uri="http://schemas.openxmlformats.org/drawingml/2006/table">
            <a:tbl>
              <a:tblPr/>
              <a:tblGrid>
                <a:gridCol w="1737043">
                  <a:extLst>
                    <a:ext uri="{9D8B030D-6E8A-4147-A177-3AD203B41FA5}">
                      <a16:colId xmlns:a16="http://schemas.microsoft.com/office/drawing/2014/main" val="177454430"/>
                    </a:ext>
                  </a:extLst>
                </a:gridCol>
                <a:gridCol w="4510405">
                  <a:extLst>
                    <a:ext uri="{9D8B030D-6E8A-4147-A177-3AD203B41FA5}">
                      <a16:colId xmlns:a16="http://schemas.microsoft.com/office/drawing/2014/main" val="2656253132"/>
                    </a:ext>
                  </a:extLst>
                </a:gridCol>
              </a:tblGrid>
              <a:tr h="274251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항목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가치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754866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디지털 전환 기반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수작업 중심　⇒　데이터 기반의 자동화 구조로 전환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639927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복제 가능성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글로벌 진출 　⇒　동일 모델로 손쉽게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994983"/>
                  </a:ext>
                </a:extLst>
              </a:tr>
              <a:tr h="375183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전사 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일정 운영 체계　⇒　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F&amp;F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전체 브랜드로 확장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259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599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38BC9E8-2149-409C-CC88-DC9C14238EE0}"/>
              </a:ext>
            </a:extLst>
          </p:cNvPr>
          <p:cNvSpPr txBox="1"/>
          <p:nvPr/>
        </p:nvSpPr>
        <p:spPr>
          <a:xfrm>
            <a:off x="341722" y="449377"/>
            <a:ext cx="44969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＃３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User Journey Map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673C1EC-B2E6-BDC9-43CE-FB2BACBCC736}"/>
              </a:ext>
            </a:extLst>
          </p:cNvPr>
          <p:cNvSpPr/>
          <p:nvPr/>
        </p:nvSpPr>
        <p:spPr>
          <a:xfrm>
            <a:off x="2508786" y="1089681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업로드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4F9DA9A-A480-5129-01E0-B447A0D03481}"/>
              </a:ext>
            </a:extLst>
          </p:cNvPr>
          <p:cNvSpPr/>
          <p:nvPr/>
        </p:nvSpPr>
        <p:spPr>
          <a:xfrm>
            <a:off x="2001036" y="2215053"/>
            <a:ext cx="20955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에서 일정 알림 수신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975DABE-FFAE-4C84-8453-5F36E2D15238}"/>
              </a:ext>
            </a:extLst>
          </p:cNvPr>
          <p:cNvSpPr/>
          <p:nvPr/>
        </p:nvSpPr>
        <p:spPr>
          <a:xfrm>
            <a:off x="55479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확인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14C11F-470F-AB9E-0E9D-9D8EBF9C38F8}"/>
              </a:ext>
            </a:extLst>
          </p:cNvPr>
          <p:cNvSpPr/>
          <p:nvPr/>
        </p:nvSpPr>
        <p:spPr>
          <a:xfrm>
            <a:off x="2508786" y="3591884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삭제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F98C4F0-9532-2B45-D7DA-7CD505EFC8D4}"/>
              </a:ext>
            </a:extLst>
          </p:cNvPr>
          <p:cNvSpPr/>
          <p:nvPr/>
        </p:nvSpPr>
        <p:spPr>
          <a:xfrm>
            <a:off x="4373448" y="3591884"/>
            <a:ext cx="1409848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시즌 일정표 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생성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1B9B636-EE7F-A6B0-3D99-B64A01DA8400}"/>
              </a:ext>
            </a:extLst>
          </p:cNvPr>
          <p:cNvSpPr/>
          <p:nvPr/>
        </p:nvSpPr>
        <p:spPr>
          <a:xfrm>
            <a:off x="1877894" y="524686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즉시 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알림 전송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596B034-6236-DA68-0681-93A37A575639}"/>
              </a:ext>
            </a:extLst>
          </p:cNvPr>
          <p:cNvSpPr/>
          <p:nvPr/>
        </p:nvSpPr>
        <p:spPr>
          <a:xfrm>
            <a:off x="4413735" y="5245348"/>
            <a:ext cx="1324722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Excel 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다운로드</a:t>
            </a:r>
            <a:r>
              <a:rPr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 DB</a:t>
            </a:r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에 반영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4F310FA-3CF7-7C8F-39B8-EAFF26994E2B}"/>
              </a:ext>
            </a:extLst>
          </p:cNvPr>
          <p:cNvSpPr/>
          <p:nvPr/>
        </p:nvSpPr>
        <p:spPr>
          <a:xfrm>
            <a:off x="3071076" y="5245348"/>
            <a:ext cx="1080000" cy="4320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익일 오전</a:t>
            </a:r>
            <a:endParaRPr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 수신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9EF031E-F170-F96D-D1B4-6D545D87B71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048786" y="1521681"/>
            <a:ext cx="0" cy="693372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75C7BAE-CDB7-3910-CFCD-9B71E2862005}"/>
              </a:ext>
            </a:extLst>
          </p:cNvPr>
          <p:cNvCxnSpPr>
            <a:stCxn id="8" idx="2"/>
          </p:cNvCxnSpPr>
          <p:nvPr/>
        </p:nvCxnSpPr>
        <p:spPr>
          <a:xfrm>
            <a:off x="3048786" y="2647053"/>
            <a:ext cx="0" cy="2714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B3694E4A-1F5F-1F9D-8564-E8056222D96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rot="5400000">
            <a:off x="1599376" y="2142473"/>
            <a:ext cx="944831" cy="1953990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568FEBC-6CF9-1885-E99E-68F4681E6136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3048786" y="2647053"/>
            <a:ext cx="0" cy="944831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BEED4A8-EEA9-57F8-5B34-AA10096B3EDF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rot="16200000" flipH="1">
            <a:off x="3591164" y="2104675"/>
            <a:ext cx="944831" cy="2029586"/>
          </a:xfrm>
          <a:prstGeom prst="bentConnector3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C9C99FA-C45E-5E4D-742C-F7C2E082672F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 flipH="1">
            <a:off x="5076096" y="4023884"/>
            <a:ext cx="2276" cy="1221464"/>
          </a:xfrm>
          <a:prstGeom prst="straightConnector1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5F702279-705C-0D85-E996-62D4877388B4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5400000">
            <a:off x="2121848" y="4319930"/>
            <a:ext cx="1222984" cy="63089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080C98D-5826-3023-7743-5054DA636C46}"/>
              </a:ext>
            </a:extLst>
          </p:cNvPr>
          <p:cNvCxnSpPr>
            <a:cxnSpLocks/>
            <a:stCxn id="11" idx="2"/>
            <a:endCxn id="16" idx="0"/>
          </p:cNvCxnSpPr>
          <p:nvPr/>
        </p:nvCxnSpPr>
        <p:spPr>
          <a:xfrm rot="16200000" flipH="1">
            <a:off x="2719199" y="4353471"/>
            <a:ext cx="1221464" cy="562290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E029E29-CE67-0176-BF3D-995C41B91289}"/>
              </a:ext>
            </a:extLst>
          </p:cNvPr>
          <p:cNvSpPr txBox="1"/>
          <p:nvPr/>
        </p:nvSpPr>
        <p:spPr>
          <a:xfrm>
            <a:off x="3006194" y="2772876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기능버튼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7508A76-966D-D806-BD55-F8945D4A4430}"/>
              </a:ext>
            </a:extLst>
          </p:cNvPr>
          <p:cNvSpPr txBox="1"/>
          <p:nvPr/>
        </p:nvSpPr>
        <p:spPr>
          <a:xfrm>
            <a:off x="2985169" y="1701985"/>
            <a:ext cx="680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매일 오전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8B8EC9-3023-B002-A414-FA4D1044FF42}"/>
              </a:ext>
            </a:extLst>
          </p:cNvPr>
          <p:cNvSpPr txBox="1"/>
          <p:nvPr/>
        </p:nvSpPr>
        <p:spPr>
          <a:xfrm>
            <a:off x="3003887" y="4187017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E2F7178-734B-7E6A-ABC0-3635E249BC52}"/>
              </a:ext>
            </a:extLst>
          </p:cNvPr>
          <p:cNvCxnSpPr>
            <a:cxnSpLocks/>
            <a:stCxn id="15" idx="3"/>
            <a:endCxn id="45" idx="3"/>
          </p:cNvCxnSpPr>
          <p:nvPr/>
        </p:nvCxnSpPr>
        <p:spPr>
          <a:xfrm flipH="1" flipV="1">
            <a:off x="3665220" y="1832790"/>
            <a:ext cx="2073237" cy="3628558"/>
          </a:xfrm>
          <a:prstGeom prst="bentConnector3">
            <a:avLst>
              <a:gd name="adj1" fmla="val -551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AD58259-1B0E-4039-07C2-FAA14EFF862D}"/>
              </a:ext>
            </a:extLst>
          </p:cNvPr>
          <p:cNvSpPr txBox="1"/>
          <p:nvPr/>
        </p:nvSpPr>
        <p:spPr>
          <a:xfrm>
            <a:off x="5007879" y="4210938"/>
            <a:ext cx="14098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선택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53BD7E2-293C-B66D-BBED-AFF8133D68B3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DD867-C2FE-DC84-7F69-B4DD3BA97B2A}"/>
              </a:ext>
            </a:extLst>
          </p:cNvPr>
          <p:cNvSpPr txBox="1"/>
          <p:nvPr/>
        </p:nvSpPr>
        <p:spPr>
          <a:xfrm>
            <a:off x="1572" y="0"/>
            <a:ext cx="4303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Appendix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1C835-C8F8-1093-6207-3F81E1F4B861}"/>
              </a:ext>
            </a:extLst>
          </p:cNvPr>
          <p:cNvSpPr txBox="1"/>
          <p:nvPr/>
        </p:nvSpPr>
        <p:spPr>
          <a:xfrm>
            <a:off x="11672662" y="0"/>
            <a:ext cx="4991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C34B0A-3FF6-4CCF-4458-7B77AF90A133}"/>
              </a:ext>
            </a:extLst>
          </p:cNvPr>
          <p:cNvSpPr txBox="1"/>
          <p:nvPr/>
        </p:nvSpPr>
        <p:spPr>
          <a:xfrm>
            <a:off x="6411414" y="1121983"/>
            <a:ext cx="5075737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Discovery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특성에 맞춘 최적화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　현황 분석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맞춤형 일정 구조 설계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사용자 중심의 요구사항 반영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조직 구조 반영한 운영 정책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4476F3-A8E5-F77A-9FC1-2CE7E6E86D44}"/>
              </a:ext>
            </a:extLst>
          </p:cNvPr>
          <p:cNvSpPr txBox="1"/>
          <p:nvPr/>
        </p:nvSpPr>
        <p:spPr>
          <a:xfrm>
            <a:off x="6411414" y="3461598"/>
            <a:ext cx="6104708" cy="156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＃５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MVP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개발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SQLite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데이터베이스 구축으로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데이터 통합 관리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채널과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Streamlit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웹페이지 연동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일정 자동 알림 기능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핵심 기능 버튼 개발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815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A807DF0-9E3B-395F-FD7D-8CA45D47A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48" y="668406"/>
            <a:ext cx="4680000" cy="2117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9E8B39-781D-5817-1A46-B5252B51F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358" y="713553"/>
            <a:ext cx="4680000" cy="22644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A5541E0-606A-43EF-1458-83D3F9CB3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358" y="3722619"/>
            <a:ext cx="4680000" cy="13212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05E70D5-0730-826E-09B5-7CACCBE55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358" y="5329298"/>
            <a:ext cx="4680000" cy="13552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8DE502D-F266-B1D7-ACD4-25F40F839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744" y="4071947"/>
            <a:ext cx="4680000" cy="2153909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21CCB64-C66C-563D-9D6D-1A0DF1BB4D27}"/>
              </a:ext>
            </a:extLst>
          </p:cNvPr>
          <p:cNvGrpSpPr/>
          <p:nvPr/>
        </p:nvGrpSpPr>
        <p:grpSpPr>
          <a:xfrm>
            <a:off x="0" y="0"/>
            <a:ext cx="12192000" cy="523220"/>
            <a:chOff x="0" y="0"/>
            <a:chExt cx="12192000" cy="52322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985EA07-C435-931F-93C9-F94550DAC947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FCCAA83-3F85-0A9D-B7D4-00A01D8669DF}"/>
                </a:ext>
              </a:extLst>
            </p:cNvPr>
            <p:cNvSpPr txBox="1"/>
            <p:nvPr/>
          </p:nvSpPr>
          <p:spPr>
            <a:xfrm>
              <a:off x="1572" y="0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Appendix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B034D2A-6117-E23A-08E7-6EF3536405D4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867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CDB27F-9908-7192-35F5-94C8E94DDD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AF00973-7A32-1C8B-0EE4-8CF1C9442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8149" y="1178924"/>
            <a:ext cx="9144000" cy="2387600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      </a:t>
            </a:r>
            <a:r>
              <a:rPr lang="ko-KR" altLang="en-US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링 이</a:t>
            </a:r>
            <a:b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GTM Schedule Alarm Bot</a:t>
            </a:r>
            <a:br>
              <a:rPr lang="en-US" altLang="ko-KR" sz="40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endParaRPr lang="ko-KR" altLang="en-US" sz="40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D8F3A8-9FD1-C528-797E-46B9082E3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524000" cy="286327"/>
          </a:xfrm>
        </p:spPr>
        <p:txBody>
          <a:bodyPr>
            <a:noAutofit/>
          </a:bodyPr>
          <a:lstStyle/>
          <a:p>
            <a:pPr algn="l"/>
            <a:r>
              <a:rPr lang="ko-KR" altLang="en-US" sz="18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인턴 최종발표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F59A62-2DFE-71A1-2290-5BA50068B2CA}"/>
              </a:ext>
            </a:extLst>
          </p:cNvPr>
          <p:cNvSpPr txBox="1"/>
          <p:nvPr/>
        </p:nvSpPr>
        <p:spPr>
          <a:xfrm>
            <a:off x="5183726" y="5617520"/>
            <a:ext cx="6535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발표자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PI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팀</a:t>
            </a: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김광연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r"/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2025.04.22</a:t>
            </a:r>
          </a:p>
          <a:p>
            <a:pPr algn="r"/>
            <a:endParaRPr lang="ko-KR" altLang="en-US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24140-BDCC-9EF9-7431-D60013B44272}"/>
              </a:ext>
            </a:extLst>
          </p:cNvPr>
          <p:cNvSpPr txBox="1"/>
          <p:nvPr/>
        </p:nvSpPr>
        <p:spPr>
          <a:xfrm>
            <a:off x="3018149" y="3121223"/>
            <a:ext cx="61557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“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진출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프링이가</a:t>
            </a:r>
            <a:r>
              <a:rPr lang="ko-KR" altLang="en-US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책임집니다</a:t>
            </a:r>
            <a:r>
              <a:rPr lang="en-US" altLang="ko-KR" sz="140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.”</a:t>
            </a:r>
            <a:endParaRPr lang="ko-KR" altLang="en-US" sz="140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" name="그림 10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EC55EA2-AC50-6353-3201-3EEE3D058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149" y="1138773"/>
            <a:ext cx="110490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3843B-2F6F-449F-D269-C27DB4DD5BCC}"/>
              </a:ext>
            </a:extLst>
          </p:cNvPr>
          <p:cNvSpPr txBox="1"/>
          <p:nvPr/>
        </p:nvSpPr>
        <p:spPr>
          <a:xfrm>
            <a:off x="0" y="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목차</a:t>
            </a:r>
            <a:endParaRPr lang="ko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04CBF53-A229-F600-42B0-33BF105035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52996"/>
              </p:ext>
            </p:extLst>
          </p:nvPr>
        </p:nvGraphicFramePr>
        <p:xfrm>
          <a:off x="16292159" y="307777"/>
          <a:ext cx="9522900" cy="3642924"/>
        </p:xfrm>
        <a:graphic>
          <a:graphicData uri="http://schemas.openxmlformats.org/drawingml/2006/table">
            <a:tbl>
              <a:tblPr/>
              <a:tblGrid>
                <a:gridCol w="2417410">
                  <a:extLst>
                    <a:ext uri="{9D8B030D-6E8A-4147-A177-3AD203B41FA5}">
                      <a16:colId xmlns:a16="http://schemas.microsoft.com/office/drawing/2014/main" val="1104530206"/>
                    </a:ext>
                  </a:extLst>
                </a:gridCol>
                <a:gridCol w="2639139">
                  <a:extLst>
                    <a:ext uri="{9D8B030D-6E8A-4147-A177-3AD203B41FA5}">
                      <a16:colId xmlns:a16="http://schemas.microsoft.com/office/drawing/2014/main" val="300600312"/>
                    </a:ext>
                  </a:extLst>
                </a:gridCol>
                <a:gridCol w="4466351">
                  <a:extLst>
                    <a:ext uri="{9D8B030D-6E8A-4147-A177-3AD203B41FA5}">
                      <a16:colId xmlns:a16="http://schemas.microsoft.com/office/drawing/2014/main" val="2469588082"/>
                    </a:ext>
                  </a:extLst>
                </a:gridCol>
              </a:tblGrid>
              <a:tr h="252251"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슬라이드 제목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 내용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411571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1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스케줄 운영 현황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Pain Points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기존 일정 운영 방식과 문제점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282374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2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프링이의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필요성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 일정 관리의 필연적 도입 배경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71018"/>
                  </a:ext>
                </a:extLst>
              </a:tr>
              <a:tr h="252251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3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소개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프링이란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무엇인가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목표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98834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4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기획 접근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도출 과정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최적화 →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개발 흐름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874886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5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프링이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핵심 기능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주요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 화면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D‑Day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편집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추가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변경필터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 생성 기능과 화면 예시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63558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6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정책 </a:t>
                      </a:r>
                      <a:r>
                        <a:rPr lang="ko-KR" altLang="en-US" sz="1400" dirty="0" err="1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권한 설정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·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수정 범위 등 </a:t>
                      </a:r>
                      <a:r>
                        <a:rPr lang="en-US" altLang="ko-KR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Discovery </a:t>
                      </a:r>
                      <a:r>
                        <a:rPr lang="ko-KR" altLang="en-US" sz="140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전용 운영 정책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691427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7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기술 고도화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User Journey Map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MVP vs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정식 서비스 기술 비교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사용자 여정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136495"/>
                  </a:ext>
                </a:extLst>
              </a:tr>
              <a:tr h="4414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8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 효과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전략적 가치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&amp;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결론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핵심 기대 효과와 전사 확장 가능성</a:t>
                      </a:r>
                    </a:p>
                  </a:txBody>
                  <a:tcPr marL="63063" marR="63063" marT="31531" marB="3153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0604399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7B874-F26D-8C63-70E5-C49E9011D09D}"/>
              </a:ext>
            </a:extLst>
          </p:cNvPr>
          <p:cNvGrpSpPr/>
          <p:nvPr/>
        </p:nvGrpSpPr>
        <p:grpSpPr>
          <a:xfrm>
            <a:off x="0" y="-19878"/>
            <a:ext cx="12192000" cy="646331"/>
            <a:chOff x="0" y="-19878"/>
            <a:chExt cx="12192000" cy="64633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C952567-787D-F1E7-4F81-3637D880900E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85E4C7-AD64-50FD-4575-DA40AFE6C158}"/>
                </a:ext>
              </a:extLst>
            </p:cNvPr>
            <p:cNvSpPr txBox="1"/>
            <p:nvPr/>
          </p:nvSpPr>
          <p:spPr>
            <a:xfrm>
              <a:off x="1572" y="-19878"/>
              <a:ext cx="27892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목차</a:t>
              </a:r>
            </a:p>
            <a:p>
              <a:endPara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3FCB75-A20B-3A52-2E27-1F35D9AEBBAE}"/>
                </a:ext>
              </a:extLst>
            </p:cNvPr>
            <p:cNvSpPr txBox="1"/>
            <p:nvPr/>
          </p:nvSpPr>
          <p:spPr>
            <a:xfrm>
              <a:off x="11672662" y="0"/>
              <a:ext cx="49911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3800CB2-57AB-DEF0-B8BB-65DC33473C00}"/>
              </a:ext>
            </a:extLst>
          </p:cNvPr>
          <p:cNvSpPr txBox="1"/>
          <p:nvPr/>
        </p:nvSpPr>
        <p:spPr>
          <a:xfrm>
            <a:off x="6327380" y="1032094"/>
            <a:ext cx="6188870" cy="5088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기본 기능 도출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구조화 기능 도입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기능 요약 및 기대 효과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#2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솔루션 구체화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일정 체계 도출 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소개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주요 화면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#4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 및 결론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향후 계획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34290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결론</a:t>
            </a:r>
            <a:endParaRPr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ts val="2300"/>
              </a:lnSpc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2BA53-4606-226F-6021-C276BEB80CBB}"/>
              </a:ext>
            </a:extLst>
          </p:cNvPr>
          <p:cNvSpPr txBox="1"/>
          <p:nvPr/>
        </p:nvSpPr>
        <p:spPr>
          <a:xfrm>
            <a:off x="1400175" y="3168134"/>
            <a:ext cx="22792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CONTENTS</a:t>
            </a:r>
            <a:endParaRPr lang="ko-KR" altLang="en-US" sz="28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64116C0-779E-4F97-830B-F84D33B48C7C}"/>
              </a:ext>
            </a:extLst>
          </p:cNvPr>
          <p:cNvGrpSpPr/>
          <p:nvPr/>
        </p:nvGrpSpPr>
        <p:grpSpPr>
          <a:xfrm>
            <a:off x="3679430" y="769280"/>
            <a:ext cx="6648450" cy="5313479"/>
            <a:chOff x="11560173" y="809151"/>
            <a:chExt cx="6648450" cy="5313479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37339EA-79A1-2C57-39C4-E933FA71CC64}"/>
                </a:ext>
              </a:extLst>
            </p:cNvPr>
            <p:cNvSpPr/>
            <p:nvPr/>
          </p:nvSpPr>
          <p:spPr>
            <a:xfrm>
              <a:off x="13512798" y="809151"/>
              <a:ext cx="4695825" cy="5313479"/>
            </a:xfrm>
            <a:prstGeom prst="rect">
              <a:avLst/>
            </a:prstGeom>
            <a:solidFill>
              <a:srgbClr val="01243D">
                <a:alpha val="10000"/>
              </a:srgb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300"/>
                </a:lnSpc>
              </a:pPr>
              <a:endPara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1F84E3-F4FE-624B-CCDA-ED593AEF1F0B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11560173" y="3465891"/>
              <a:ext cx="1952625" cy="0"/>
            </a:xfrm>
            <a:prstGeom prst="straightConnector1">
              <a:avLst/>
            </a:prstGeom>
            <a:ln>
              <a:solidFill>
                <a:srgbClr val="01243D"/>
              </a:solidFill>
              <a:tailEnd type="oval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172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197AD6D6-C3ED-AE64-75DF-BED6ED20A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26EB73-1094-9982-726F-FA1DCBE9D1E9}"/>
              </a:ext>
            </a:extLst>
          </p:cNvPr>
          <p:cNvSpPr txBox="1"/>
          <p:nvPr/>
        </p:nvSpPr>
        <p:spPr>
          <a:xfrm>
            <a:off x="487078" y="2096778"/>
            <a:ext cx="1557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현행 일정 관리 방식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C274E2-5DF0-09B5-D629-E0CD77DAE9F5}"/>
              </a:ext>
            </a:extLst>
          </p:cNvPr>
          <p:cNvSpPr txBox="1"/>
          <p:nvPr/>
        </p:nvSpPr>
        <p:spPr>
          <a:xfrm>
            <a:off x="4365770" y="5657062"/>
            <a:ext cx="3460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카테고리별 파이프라인 담당자 체계와 연동되는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자동화된 일정 관리 도구가 필요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758B0D-3880-88BA-3CDA-211FF8153652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BB9B7F-0CC4-1126-E52B-385E77115BB2}"/>
              </a:ext>
            </a:extLst>
          </p:cNvPr>
          <p:cNvSpPr txBox="1"/>
          <p:nvPr/>
        </p:nvSpPr>
        <p:spPr>
          <a:xfrm>
            <a:off x="-19614" y="345554"/>
            <a:ext cx="3598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Discovery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현황 → 기본 기능 도출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70A295-0442-06BD-0D8A-91E76BC25CA5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0F82A50-5C3E-948B-65CB-21D5ADC5CB03}"/>
              </a:ext>
            </a:extLst>
          </p:cNvPr>
          <p:cNvGrpSpPr/>
          <p:nvPr/>
        </p:nvGrpSpPr>
        <p:grpSpPr>
          <a:xfrm>
            <a:off x="255535" y="2509854"/>
            <a:ext cx="2253590" cy="2057806"/>
            <a:chOff x="766882" y="1906398"/>
            <a:chExt cx="3129613" cy="2855976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E547F93C-8297-1AD0-B339-60E320397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9946"/>
            <a:stretch/>
          </p:blipFill>
          <p:spPr>
            <a:xfrm>
              <a:off x="766882" y="2280913"/>
              <a:ext cx="3124800" cy="2481461"/>
            </a:xfrm>
            <a:prstGeom prst="rect">
              <a:avLst/>
            </a:prstGeom>
          </p:spPr>
        </p:pic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E928E9D-2E63-EBB6-682E-7A1BA6B91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70" t="15396" r="23092" b="2626"/>
            <a:stretch/>
          </p:blipFill>
          <p:spPr bwMode="auto">
            <a:xfrm>
              <a:off x="771615" y="1906398"/>
              <a:ext cx="3124880" cy="307775"/>
            </a:xfrm>
            <a:prstGeom prst="rect">
              <a:avLst/>
            </a:prstGeom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55FB397-FFAE-6268-F2B0-86F7238021CC}"/>
              </a:ext>
            </a:extLst>
          </p:cNvPr>
          <p:cNvSpPr txBox="1"/>
          <p:nvPr/>
        </p:nvSpPr>
        <p:spPr>
          <a:xfrm>
            <a:off x="6914146" y="2096778"/>
            <a:ext cx="13529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　　 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기본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FDABE603-A934-462E-5CFB-AD8D77CCAA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757085"/>
              </p:ext>
            </p:extLst>
          </p:nvPr>
        </p:nvGraphicFramePr>
        <p:xfrm>
          <a:off x="6914146" y="2561291"/>
          <a:ext cx="1870696" cy="304800"/>
        </p:xfrm>
        <a:graphic>
          <a:graphicData uri="http://schemas.openxmlformats.org/drawingml/2006/table">
            <a:tbl>
              <a:tblPr/>
              <a:tblGrid>
                <a:gridCol w="1870696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실시간 </a:t>
                      </a:r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Teams </a:t>
                      </a: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57CD6891-1F40-0FDE-64EA-257CD31E7BF2}"/>
              </a:ext>
            </a:extLst>
          </p:cNvPr>
          <p:cNvSpPr txBox="1"/>
          <p:nvPr/>
        </p:nvSpPr>
        <p:spPr>
          <a:xfrm>
            <a:off x="6929542" y="3653008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 명시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DC0789-13B9-A23C-D389-0EB331B756A3}"/>
              </a:ext>
            </a:extLst>
          </p:cNvPr>
          <p:cNvSpPr txBox="1"/>
          <p:nvPr/>
        </p:nvSpPr>
        <p:spPr>
          <a:xfrm>
            <a:off x="6914147" y="3095369"/>
            <a:ext cx="18706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자동 저장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76" name="그래픽 44" descr="배지 체크 표시1 단색으로 채워진">
            <a:extLst>
              <a:ext uri="{FF2B5EF4-FFF2-40B4-BE49-F238E27FC236}">
                <a16:creationId xmlns:a16="http://schemas.microsoft.com/office/drawing/2014/main" id="{312AEFDC-055E-90E3-0979-F4EC7805DF11}"/>
              </a:ext>
            </a:extLst>
          </p:cNvPr>
          <p:cNvSpPr/>
          <p:nvPr/>
        </p:nvSpPr>
        <p:spPr>
          <a:xfrm>
            <a:off x="6747726" y="2641125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49" name="그래픽 48" descr="배지 체크 표시1 단색으로 채워진">
            <a:extLst>
              <a:ext uri="{FF2B5EF4-FFF2-40B4-BE49-F238E27FC236}">
                <a16:creationId xmlns:a16="http://schemas.microsoft.com/office/drawing/2014/main" id="{D8437BDE-7C9E-6E12-BB29-8116357D74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47491" y="3682993"/>
            <a:ext cx="220457" cy="220457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8310098-53F2-6FF9-FB88-B99620DAF2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579510"/>
              </p:ext>
            </p:extLst>
          </p:nvPr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14AC53B5-C231-3838-0950-1975BD7A6994}"/>
              </a:ext>
            </a:extLst>
          </p:cNvPr>
          <p:cNvSpPr/>
          <p:nvPr/>
        </p:nvSpPr>
        <p:spPr>
          <a:xfrm>
            <a:off x="3443654" y="3125075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 이력 관리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567EE9C-3B93-8F7C-23FB-1C173457A7EE}"/>
              </a:ext>
            </a:extLst>
          </p:cNvPr>
          <p:cNvSpPr/>
          <p:nvPr/>
        </p:nvSpPr>
        <p:spPr>
          <a:xfrm>
            <a:off x="3443654" y="2583782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변경 사항 전달 불가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7A70783-8BCE-58D8-AC1D-960F364BE11C}"/>
              </a:ext>
            </a:extLst>
          </p:cNvPr>
          <p:cNvSpPr/>
          <p:nvPr/>
        </p:nvSpPr>
        <p:spPr>
          <a:xfrm>
            <a:off x="3443654" y="366636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책임자</a:t>
            </a:r>
            <a:r>
              <a:rPr lang="ko-KR" altLang="en-US" sz="1400" b="1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／</a:t>
            </a:r>
            <a:r>
              <a:rPr lang="ko-KR" altLang="en-US" sz="1400" dirty="0" err="1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관리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기준 모호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D3AEB2A9-1DD6-B90C-B6E2-03FAE5F43B67}"/>
              </a:ext>
            </a:extLst>
          </p:cNvPr>
          <p:cNvSpPr/>
          <p:nvPr/>
        </p:nvSpPr>
        <p:spPr>
          <a:xfrm>
            <a:off x="3443654" y="4207660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비효율적 업무 소통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7A104125-BE1E-1E65-A4B9-4D7E4D9041EC}"/>
              </a:ext>
            </a:extLst>
          </p:cNvPr>
          <p:cNvSpPr/>
          <p:nvPr/>
        </p:nvSpPr>
        <p:spPr>
          <a:xfrm>
            <a:off x="9389131" y="2583782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정보 공유 신속화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35AFD29C-CFF3-CC43-ECB6-4C56D53D23EA}"/>
              </a:ext>
            </a:extLst>
          </p:cNvPr>
          <p:cNvSpPr/>
          <p:nvPr/>
        </p:nvSpPr>
        <p:spPr>
          <a:xfrm>
            <a:off x="9389131" y="3125075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혼선 방지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11D87FEA-068B-B512-BA1E-0736BCE685A1}"/>
              </a:ext>
            </a:extLst>
          </p:cNvPr>
          <p:cNvSpPr/>
          <p:nvPr/>
        </p:nvSpPr>
        <p:spPr>
          <a:xfrm>
            <a:off x="9389131" y="366636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책임 기반 커뮤니케이션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342AD0C1-8768-A6A7-3955-B8A8EDA86C5B}"/>
              </a:ext>
            </a:extLst>
          </p:cNvPr>
          <p:cNvSpPr/>
          <p:nvPr/>
        </p:nvSpPr>
        <p:spPr>
          <a:xfrm>
            <a:off x="9389131" y="4207660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부서간 연계 용이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56315B5D-A8F3-90FD-FFFB-6432A57C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22382"/>
              </p:ext>
            </p:extLst>
          </p:nvPr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42B687AC-7A04-2C71-2ECB-DFD1C7F0CF09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5" name="직선 화살표 연결선 3074">
            <a:extLst>
              <a:ext uri="{FF2B5EF4-FFF2-40B4-BE49-F238E27FC236}">
                <a16:creationId xmlns:a16="http://schemas.microsoft.com/office/drawing/2014/main" id="{138B874A-F4F3-B6D9-3F7C-E118182C286B}"/>
              </a:ext>
            </a:extLst>
          </p:cNvPr>
          <p:cNvCxnSpPr>
            <a:cxnSpLocks/>
          </p:cNvCxnSpPr>
          <p:nvPr/>
        </p:nvCxnSpPr>
        <p:spPr>
          <a:xfrm>
            <a:off x="4497293" y="4709252"/>
            <a:ext cx="0" cy="82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78" name="그래픽 44" descr="배지 체크 표시1 단색으로 채워진">
            <a:extLst>
              <a:ext uri="{FF2B5EF4-FFF2-40B4-BE49-F238E27FC236}">
                <a16:creationId xmlns:a16="http://schemas.microsoft.com/office/drawing/2014/main" id="{40E71787-BEAF-1813-CB62-71F1EDA755B5}"/>
              </a:ext>
            </a:extLst>
          </p:cNvPr>
          <p:cNvSpPr/>
          <p:nvPr/>
        </p:nvSpPr>
        <p:spPr>
          <a:xfrm>
            <a:off x="6755110" y="3197875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21F294F8-0EAC-29ED-9E60-C8F13C504E9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" name="그림 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56DF1CC-197D-394C-A46F-D0129CD56A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2632" y="2076493"/>
            <a:ext cx="389168" cy="345554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D2D3981-E0B5-85BE-9F35-9AB22CD025E4}"/>
              </a:ext>
            </a:extLst>
          </p:cNvPr>
          <p:cNvCxnSpPr>
            <a:cxnSpLocks/>
          </p:cNvCxnSpPr>
          <p:nvPr/>
        </p:nvCxnSpPr>
        <p:spPr>
          <a:xfrm flipV="1">
            <a:off x="7558391" y="4708280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E054E00-5DF6-4D7D-5FDD-179BDA36B666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8122F-1DFD-DEC4-37EF-6322530C1AEB}"/>
              </a:ext>
            </a:extLst>
          </p:cNvPr>
          <p:cNvSpPr txBox="1"/>
          <p:nvPr/>
        </p:nvSpPr>
        <p:spPr>
          <a:xfrm>
            <a:off x="6733909" y="1465159"/>
            <a:ext cx="1648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알림 기능</a:t>
            </a:r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4BC63-EAB1-C956-0B6D-EB0E1FEBD5A2}"/>
              </a:ext>
            </a:extLst>
          </p:cNvPr>
          <p:cNvSpPr txBox="1"/>
          <p:nvPr/>
        </p:nvSpPr>
        <p:spPr>
          <a:xfrm>
            <a:off x="6910203" y="4187183"/>
            <a:ext cx="17110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통합 관리 대시보드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래픽 4" descr="배지 체크 표시1 단색으로 채워진">
            <a:extLst>
              <a:ext uri="{FF2B5EF4-FFF2-40B4-BE49-F238E27FC236}">
                <a16:creationId xmlns:a16="http://schemas.microsoft.com/office/drawing/2014/main" id="{A4AA82D3-B043-63BD-D5AA-5174964A3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28153" y="4217168"/>
            <a:ext cx="220457" cy="220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50B56C9-CA13-BACC-EE32-ED4ABD2680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20577" y="5707435"/>
            <a:ext cx="4904916" cy="148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06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5FE41-6716-2D66-CEC2-B2D9FC387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F89DAFA7-0C67-55B2-3C20-6B43C1738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476" y="2870066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FE810C-E61D-E8F9-13C6-6764691A78D7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36238-D079-2D6F-F667-DBAAB0D0D12D}"/>
              </a:ext>
            </a:extLst>
          </p:cNvPr>
          <p:cNvSpPr txBox="1"/>
          <p:nvPr/>
        </p:nvSpPr>
        <p:spPr>
          <a:xfrm>
            <a:off x="0" y="369331"/>
            <a:ext cx="35988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확장 → 고도화 기능 도입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645048-01DA-7FC3-9479-B071F1D8DFDF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002080-87F7-6FBD-171D-A91FE539C55E}"/>
              </a:ext>
            </a:extLst>
          </p:cNvPr>
          <p:cNvSpPr txBox="1"/>
          <p:nvPr/>
        </p:nvSpPr>
        <p:spPr>
          <a:xfrm>
            <a:off x="6923870" y="2096778"/>
            <a:ext cx="15572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buNone/>
              <a:defRPr sz="14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　　</a:t>
            </a:r>
            <a:r>
              <a:rPr lang="ko-KR" altLang="en-US" dirty="0">
                <a:solidFill>
                  <a:schemeClr val="bg1"/>
                </a:solidFill>
                <a:highlight>
                  <a:srgbClr val="000000"/>
                </a:highlight>
              </a:rPr>
              <a:t>고도화</a:t>
            </a:r>
            <a:r>
              <a:rPr lang="ko-KR" altLang="en-US" dirty="0"/>
              <a:t> 기능</a:t>
            </a: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A1CF0BF6-EDE7-71E5-EA7F-AA9E1CA155E9}"/>
              </a:ext>
            </a:extLst>
          </p:cNvPr>
          <p:cNvGraphicFramePr>
            <a:graphicFrameLocks noGrp="1"/>
          </p:cNvGraphicFramePr>
          <p:nvPr/>
        </p:nvGraphicFramePr>
        <p:xfrm>
          <a:off x="4156774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AS-IS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356935C-1930-2D7D-622E-FEA8443FB329}"/>
              </a:ext>
            </a:extLst>
          </p:cNvPr>
          <p:cNvSpPr/>
          <p:nvPr/>
        </p:nvSpPr>
        <p:spPr>
          <a:xfrm>
            <a:off x="3443654" y="3319747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수기로 일정 반복</a:t>
            </a:r>
            <a:r>
              <a:rPr lang="en-US" altLang="ko-KR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Pretendard" panose="02000503000000020004" pitchFamily="50" charset="-127"/>
              </a:rPr>
              <a:t>•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복제 부담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55A5E0-DE9E-9ADD-E2FD-DAE11A50F328}"/>
              </a:ext>
            </a:extLst>
          </p:cNvPr>
          <p:cNvSpPr/>
          <p:nvPr/>
        </p:nvSpPr>
        <p:spPr>
          <a:xfrm>
            <a:off x="3443654" y="2746048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기준 없이 운영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C86F293-7321-A392-BC70-35C7895DE488}"/>
              </a:ext>
            </a:extLst>
          </p:cNvPr>
          <p:cNvSpPr/>
          <p:nvPr/>
        </p:nvSpPr>
        <p:spPr>
          <a:xfrm>
            <a:off x="3443654" y="3953549"/>
            <a:ext cx="2304000" cy="288000"/>
          </a:xfrm>
          <a:prstGeom prst="roundRect">
            <a:avLst/>
          </a:prstGeom>
          <a:solidFill>
            <a:schemeClr val="bg2">
              <a:lumMod val="9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Keyman</a:t>
            </a:r>
            <a:r>
              <a:rPr lang="ko-KR" altLang="en-US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의존도 높음</a:t>
            </a:r>
            <a:endParaRPr lang="en-US" altLang="ko-KR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12A3418B-9014-EBE9-41FC-657557F4BD88}"/>
              </a:ext>
            </a:extLst>
          </p:cNvPr>
          <p:cNvSpPr/>
          <p:nvPr/>
        </p:nvSpPr>
        <p:spPr>
          <a:xfrm>
            <a:off x="9389131" y="2746048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적용 가능한 기준 확보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6C8236F3-6FE3-BE32-62EE-BADD649D5A46}"/>
              </a:ext>
            </a:extLst>
          </p:cNvPr>
          <p:cNvSpPr/>
          <p:nvPr/>
        </p:nvSpPr>
        <p:spPr>
          <a:xfrm>
            <a:off x="9389131" y="3319747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누구나 일정 자동 생성</a:t>
            </a:r>
            <a:endParaRPr lang="ko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AB2E8613-992B-9857-FB4F-D9F22D8B5F18}"/>
              </a:ext>
            </a:extLst>
          </p:cNvPr>
          <p:cNvSpPr/>
          <p:nvPr/>
        </p:nvSpPr>
        <p:spPr>
          <a:xfrm>
            <a:off x="9389131" y="3953549"/>
            <a:ext cx="2304000" cy="2880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대응력 균형 및 운영 일관성</a:t>
            </a:r>
          </a:p>
        </p:txBody>
      </p:sp>
      <p:graphicFrame>
        <p:nvGraphicFramePr>
          <p:cNvPr id="63" name="표 62">
            <a:extLst>
              <a:ext uri="{FF2B5EF4-FFF2-40B4-BE49-F238E27FC236}">
                <a16:creationId xmlns:a16="http://schemas.microsoft.com/office/drawing/2014/main" id="{238141B8-D632-3302-B042-392739F82F0F}"/>
              </a:ext>
            </a:extLst>
          </p:cNvPr>
          <p:cNvGraphicFramePr>
            <a:graphicFrameLocks noGrp="1"/>
          </p:cNvGraphicFramePr>
          <p:nvPr/>
        </p:nvGraphicFramePr>
        <p:xfrm>
          <a:off x="10122410" y="2098266"/>
          <a:ext cx="742191" cy="304800"/>
        </p:xfrm>
        <a:graphic>
          <a:graphicData uri="http://schemas.openxmlformats.org/drawingml/2006/table">
            <a:tbl>
              <a:tblPr/>
              <a:tblGrid>
                <a:gridCol w="742191">
                  <a:extLst>
                    <a:ext uri="{9D8B030D-6E8A-4147-A177-3AD203B41FA5}">
                      <a16:colId xmlns:a16="http://schemas.microsoft.com/office/drawing/2014/main" val="34807441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TO-BE</a:t>
                      </a:r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002439"/>
                  </a:ext>
                </a:extLst>
              </a:tr>
            </a:tbl>
          </a:graphicData>
        </a:graphic>
      </p:graphicFrame>
      <p:cxnSp>
        <p:nvCxnSpPr>
          <p:cNvPr id="3073" name="직선 화살표 연결선 3072">
            <a:extLst>
              <a:ext uri="{FF2B5EF4-FFF2-40B4-BE49-F238E27FC236}">
                <a16:creationId xmlns:a16="http://schemas.microsoft.com/office/drawing/2014/main" id="{80398984-D2CA-2C25-1DE9-F80A490C2E21}"/>
              </a:ext>
            </a:extLst>
          </p:cNvPr>
          <p:cNvCxnSpPr/>
          <p:nvPr/>
        </p:nvCxnSpPr>
        <p:spPr>
          <a:xfrm>
            <a:off x="2725311" y="343939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79" name="직선 화살표 연결선 3078">
            <a:extLst>
              <a:ext uri="{FF2B5EF4-FFF2-40B4-BE49-F238E27FC236}">
                <a16:creationId xmlns:a16="http://schemas.microsoft.com/office/drawing/2014/main" id="{1BE0AD50-8EC4-41B0-D03C-3853CA92361A}"/>
              </a:ext>
            </a:extLst>
          </p:cNvPr>
          <p:cNvCxnSpPr/>
          <p:nvPr/>
        </p:nvCxnSpPr>
        <p:spPr>
          <a:xfrm>
            <a:off x="8621286" y="3473635"/>
            <a:ext cx="495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80" name="TextBox 3079">
            <a:extLst>
              <a:ext uri="{FF2B5EF4-FFF2-40B4-BE49-F238E27FC236}">
                <a16:creationId xmlns:a16="http://schemas.microsoft.com/office/drawing/2014/main" id="{86B7F4A0-6605-5CA7-FA6F-DE74C0CE8A53}"/>
              </a:ext>
            </a:extLst>
          </p:cNvPr>
          <p:cNvSpPr txBox="1"/>
          <p:nvPr/>
        </p:nvSpPr>
        <p:spPr>
          <a:xfrm>
            <a:off x="479544" y="2096778"/>
            <a:ext cx="1857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글로벌 수주회 대응 난점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081" name="사각형: 둥근 모서리 3080">
            <a:extLst>
              <a:ext uri="{FF2B5EF4-FFF2-40B4-BE49-F238E27FC236}">
                <a16:creationId xmlns:a16="http://schemas.microsoft.com/office/drawing/2014/main" id="{70FBF2C3-5454-9AD7-6DCC-1A4386A54161}"/>
              </a:ext>
            </a:extLst>
          </p:cNvPr>
          <p:cNvSpPr/>
          <p:nvPr/>
        </p:nvSpPr>
        <p:spPr>
          <a:xfrm>
            <a:off x="571037" y="2717819"/>
            <a:ext cx="1702815" cy="15237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 체계 미비</a:t>
            </a:r>
            <a:br>
              <a:rPr lang="en-US" altLang="ko-KR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수작업 일정 반복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브랜드 간 대응 편차</a:t>
            </a:r>
            <a:endParaRPr lang="en-US" altLang="ko-KR" sz="1400" b="1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E24B2E2B-D75E-5174-0238-EB7A07C4C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261208"/>
              </p:ext>
            </p:extLst>
          </p:nvPr>
        </p:nvGraphicFramePr>
        <p:xfrm>
          <a:off x="7246481" y="2729248"/>
          <a:ext cx="1234625" cy="304800"/>
        </p:xfrm>
        <a:graphic>
          <a:graphicData uri="http://schemas.openxmlformats.org/drawingml/2006/table">
            <a:tbl>
              <a:tblPr/>
              <a:tblGrid>
                <a:gridCol w="1234625">
                  <a:extLst>
                    <a:ext uri="{9D8B030D-6E8A-4147-A177-3AD203B41FA5}">
                      <a16:colId xmlns:a16="http://schemas.microsoft.com/office/drawing/2014/main" val="21122306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일정 체계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73247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82A25492-272E-6EBD-24FA-CC40FCF5BD58}"/>
              </a:ext>
            </a:extLst>
          </p:cNvPr>
          <p:cNvSpPr txBox="1"/>
          <p:nvPr/>
        </p:nvSpPr>
        <p:spPr>
          <a:xfrm>
            <a:off x="7239099" y="3933772"/>
            <a:ext cx="1557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전사 통합 적용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C24671-7215-F246-86CF-B4CC1CA6CE60}"/>
              </a:ext>
            </a:extLst>
          </p:cNvPr>
          <p:cNvSpPr txBox="1"/>
          <p:nvPr/>
        </p:nvSpPr>
        <p:spPr>
          <a:xfrm>
            <a:off x="7239099" y="3319747"/>
            <a:ext cx="124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</a:t>
            </a:r>
            <a:endParaRPr lang="ko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6" name="그래픽 44" descr="배지 체크 표시1 단색으로 채워진">
            <a:extLst>
              <a:ext uri="{FF2B5EF4-FFF2-40B4-BE49-F238E27FC236}">
                <a16:creationId xmlns:a16="http://schemas.microsoft.com/office/drawing/2014/main" id="{FD984726-E6A9-25AF-496B-7413278CAB7C}"/>
              </a:ext>
            </a:extLst>
          </p:cNvPr>
          <p:cNvSpPr/>
          <p:nvPr/>
        </p:nvSpPr>
        <p:spPr>
          <a:xfrm>
            <a:off x="7080061" y="2809082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27" name="그래픽 26" descr="배지 체크 표시1 단색으로 채워진">
            <a:extLst>
              <a:ext uri="{FF2B5EF4-FFF2-40B4-BE49-F238E27FC236}">
                <a16:creationId xmlns:a16="http://schemas.microsoft.com/office/drawing/2014/main" id="{A8A7BDEF-1C88-27F4-2AC1-B961789A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7048" y="3963757"/>
            <a:ext cx="220457" cy="220457"/>
          </a:xfrm>
          <a:prstGeom prst="rect">
            <a:avLst/>
          </a:prstGeom>
        </p:spPr>
      </p:pic>
      <p:sp>
        <p:nvSpPr>
          <p:cNvPr id="29" name="그래픽 44" descr="배지 체크 표시1 단색으로 채워진">
            <a:extLst>
              <a:ext uri="{FF2B5EF4-FFF2-40B4-BE49-F238E27FC236}">
                <a16:creationId xmlns:a16="http://schemas.microsoft.com/office/drawing/2014/main" id="{695D4498-9254-E93E-CF35-0F09B0E4AB5B}"/>
              </a:ext>
            </a:extLst>
          </p:cNvPr>
          <p:cNvSpPr/>
          <p:nvPr/>
        </p:nvSpPr>
        <p:spPr>
          <a:xfrm>
            <a:off x="7080061" y="3422253"/>
            <a:ext cx="174432" cy="174432"/>
          </a:xfrm>
          <a:custGeom>
            <a:avLst/>
            <a:gdLst>
              <a:gd name="connsiteX0" fmla="*/ 87216 w 174432"/>
              <a:gd name="connsiteY0" fmla="*/ 0 h 174432"/>
              <a:gd name="connsiteX1" fmla="*/ 0 w 174432"/>
              <a:gd name="connsiteY1" fmla="*/ 87216 h 174432"/>
              <a:gd name="connsiteX2" fmla="*/ 87216 w 174432"/>
              <a:gd name="connsiteY2" fmla="*/ 174432 h 174432"/>
              <a:gd name="connsiteX3" fmla="*/ 174432 w 174432"/>
              <a:gd name="connsiteY3" fmla="*/ 87216 h 174432"/>
              <a:gd name="connsiteX4" fmla="*/ 174432 w 174432"/>
              <a:gd name="connsiteY4" fmla="*/ 87209 h 174432"/>
              <a:gd name="connsiteX5" fmla="*/ 87283 w 174432"/>
              <a:gd name="connsiteY5" fmla="*/ 0 h 174432"/>
              <a:gd name="connsiteX6" fmla="*/ 87216 w 174432"/>
              <a:gd name="connsiteY6" fmla="*/ 0 h 174432"/>
              <a:gd name="connsiteX7" fmla="*/ 108343 w 174432"/>
              <a:gd name="connsiteY7" fmla="*/ 91382 h 174432"/>
              <a:gd name="connsiteX8" fmla="*/ 69993 w 174432"/>
              <a:gd name="connsiteY8" fmla="*/ 129771 h 174432"/>
              <a:gd name="connsiteX9" fmla="*/ 37131 w 174432"/>
              <a:gd name="connsiteY9" fmla="*/ 96909 h 174432"/>
              <a:gd name="connsiteX10" fmla="*/ 48110 w 174432"/>
              <a:gd name="connsiteY10" fmla="*/ 85930 h 174432"/>
              <a:gd name="connsiteX11" fmla="*/ 69993 w 174432"/>
              <a:gd name="connsiteY11" fmla="*/ 107813 h 174432"/>
              <a:gd name="connsiteX12" fmla="*/ 101683 w 174432"/>
              <a:gd name="connsiteY12" fmla="*/ 75711 h 174432"/>
              <a:gd name="connsiteX13" fmla="*/ 128875 w 174432"/>
              <a:gd name="connsiteY13" fmla="*/ 48863 h 174432"/>
              <a:gd name="connsiteX14" fmla="*/ 129865 w 174432"/>
              <a:gd name="connsiteY14" fmla="*/ 47945 h 174432"/>
              <a:gd name="connsiteX15" fmla="*/ 130784 w 174432"/>
              <a:gd name="connsiteY15" fmla="*/ 46953 h 174432"/>
              <a:gd name="connsiteX16" fmla="*/ 141917 w 174432"/>
              <a:gd name="connsiteY16" fmla="*/ 57932 h 174432"/>
              <a:gd name="connsiteX17" fmla="*/ 108341 w 174432"/>
              <a:gd name="connsiteY17" fmla="*/ 91375 h 174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4432" h="174432">
                <a:moveTo>
                  <a:pt x="87216" y="0"/>
                </a:moveTo>
                <a:cubicBezTo>
                  <a:pt x="39048" y="0"/>
                  <a:pt x="0" y="39048"/>
                  <a:pt x="0" y="87216"/>
                </a:cubicBezTo>
                <a:cubicBezTo>
                  <a:pt x="0" y="135384"/>
                  <a:pt x="39048" y="174432"/>
                  <a:pt x="87216" y="174432"/>
                </a:cubicBezTo>
                <a:cubicBezTo>
                  <a:pt x="135384" y="174432"/>
                  <a:pt x="174432" y="135384"/>
                  <a:pt x="174432" y="87216"/>
                </a:cubicBezTo>
                <a:cubicBezTo>
                  <a:pt x="174432" y="87214"/>
                  <a:pt x="174432" y="87211"/>
                  <a:pt x="174432" y="87209"/>
                </a:cubicBezTo>
                <a:cubicBezTo>
                  <a:pt x="174449" y="39061"/>
                  <a:pt x="135430" y="17"/>
                  <a:pt x="87283" y="0"/>
                </a:cubicBezTo>
                <a:cubicBezTo>
                  <a:pt x="87260" y="0"/>
                  <a:pt x="87238" y="0"/>
                  <a:pt x="87216" y="0"/>
                </a:cubicBezTo>
                <a:close/>
                <a:moveTo>
                  <a:pt x="108343" y="91382"/>
                </a:moveTo>
                <a:cubicBezTo>
                  <a:pt x="95636" y="104066"/>
                  <a:pt x="82853" y="116862"/>
                  <a:pt x="69993" y="129771"/>
                </a:cubicBezTo>
                <a:cubicBezTo>
                  <a:pt x="59065" y="118791"/>
                  <a:pt x="48111" y="107837"/>
                  <a:pt x="37131" y="96909"/>
                </a:cubicBezTo>
                <a:lnTo>
                  <a:pt x="48110" y="85930"/>
                </a:lnTo>
                <a:lnTo>
                  <a:pt x="69993" y="107813"/>
                </a:lnTo>
                <a:cubicBezTo>
                  <a:pt x="80616" y="97036"/>
                  <a:pt x="91180" y="86336"/>
                  <a:pt x="101683" y="75711"/>
                </a:cubicBezTo>
                <a:cubicBezTo>
                  <a:pt x="112180" y="65088"/>
                  <a:pt x="117988" y="59386"/>
                  <a:pt x="128875" y="48863"/>
                </a:cubicBezTo>
                <a:cubicBezTo>
                  <a:pt x="129181" y="48558"/>
                  <a:pt x="129509" y="48255"/>
                  <a:pt x="129865" y="47945"/>
                </a:cubicBezTo>
                <a:cubicBezTo>
                  <a:pt x="130210" y="47652"/>
                  <a:pt x="130519" y="47319"/>
                  <a:pt x="130784" y="46953"/>
                </a:cubicBezTo>
                <a:lnTo>
                  <a:pt x="141917" y="57932"/>
                </a:lnTo>
                <a:cubicBezTo>
                  <a:pt x="128986" y="70792"/>
                  <a:pt x="121049" y="78692"/>
                  <a:pt x="108341" y="91375"/>
                </a:cubicBezTo>
                <a:close/>
              </a:path>
            </a:pathLst>
          </a:custGeom>
          <a:solidFill>
            <a:srgbClr val="000000"/>
          </a:solidFill>
          <a:ln w="2282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CE594-0BC9-AFE2-54A9-BA109F8E74E4}"/>
              </a:ext>
            </a:extLst>
          </p:cNvPr>
          <p:cNvSpPr txBox="1"/>
          <p:nvPr/>
        </p:nvSpPr>
        <p:spPr>
          <a:xfrm>
            <a:off x="4402196" y="5562747"/>
            <a:ext cx="3503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</a:t>
            </a:r>
            <a:r>
              <a:rPr lang="ko-KR" altLang="en-US" sz="1400" dirty="0"/>
              <a:t>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 브랜드의 대응력 제고를 위해 </a:t>
            </a:r>
            <a:endParaRPr lang="en-US" altLang="ko-KR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/>
            <a:r>
              <a:rPr lang="ko-KR" altLang="en-US" sz="1400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표준화＋복제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가능한 일정 체계가 필요</a:t>
            </a:r>
          </a:p>
        </p:txBody>
      </p:sp>
      <p:pic>
        <p:nvPicPr>
          <p:cNvPr id="2" name="그림 1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23994D-4CE6-B938-328F-CD9D64359B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57" y="2076493"/>
            <a:ext cx="389168" cy="3455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E0A7B4-23D9-282D-81E1-2340D5CEBF7D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AC1465-D462-B094-52F9-DDF6F769E7CB}"/>
              </a:ext>
            </a:extLst>
          </p:cNvPr>
          <p:cNvSpPr txBox="1"/>
          <p:nvPr/>
        </p:nvSpPr>
        <p:spPr>
          <a:xfrm>
            <a:off x="6773237" y="1465159"/>
            <a:ext cx="1747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  <a:r>
              <a:rPr lang="ko-KR" altLang="en-US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 기능</a:t>
            </a:r>
            <a:r>
              <a:rPr lang="en-US" altLang="ko-KR" sz="1400" b="1" dirty="0">
                <a:highlight>
                  <a:srgbClr val="FFFF00"/>
                </a:highlight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*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097AD6C-A7AA-E8C0-E2E9-886A93995EA2}"/>
              </a:ext>
            </a:extLst>
          </p:cNvPr>
          <p:cNvCxnSpPr>
            <a:cxnSpLocks/>
          </p:cNvCxnSpPr>
          <p:nvPr/>
        </p:nvCxnSpPr>
        <p:spPr>
          <a:xfrm>
            <a:off x="5030693" y="4709252"/>
            <a:ext cx="0" cy="826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9014DC-93C8-CDB4-382E-080CB9261B3D}"/>
              </a:ext>
            </a:extLst>
          </p:cNvPr>
          <p:cNvCxnSpPr>
            <a:cxnSpLocks/>
          </p:cNvCxnSpPr>
          <p:nvPr/>
        </p:nvCxnSpPr>
        <p:spPr>
          <a:xfrm flipV="1">
            <a:off x="7482191" y="4708280"/>
            <a:ext cx="0" cy="82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4BD00-F610-694F-916B-C98CD08A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DE643B1-68C0-2EB8-AA27-C0DECB90E35D}"/>
              </a:ext>
            </a:extLst>
          </p:cNvPr>
          <p:cNvGrpSpPr/>
          <p:nvPr/>
        </p:nvGrpSpPr>
        <p:grpSpPr>
          <a:xfrm>
            <a:off x="0" y="0"/>
            <a:ext cx="12192000" cy="669278"/>
            <a:chOff x="0" y="0"/>
            <a:chExt cx="12192000" cy="6692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8C4769-C00D-A7DC-EF61-EC7E6B4F4AAF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2620D7-9D14-BAD9-4943-1B57370DFA99}"/>
                </a:ext>
              </a:extLst>
            </p:cNvPr>
            <p:cNvSpPr txBox="1"/>
            <p:nvPr/>
          </p:nvSpPr>
          <p:spPr>
            <a:xfrm>
              <a:off x="0" y="361501"/>
              <a:ext cx="430372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전체 기능 및 기대효과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D7534D-850F-D406-7851-4DEFAB5E64E9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83D355-4803-A1A0-CE80-853EA3C17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70452"/>
              </p:ext>
            </p:extLst>
          </p:nvPr>
        </p:nvGraphicFramePr>
        <p:xfrm>
          <a:off x="2227734" y="1637327"/>
          <a:ext cx="7736533" cy="3583346"/>
        </p:xfrm>
        <a:graphic>
          <a:graphicData uri="http://schemas.openxmlformats.org/drawingml/2006/table">
            <a:tbl>
              <a:tblPr/>
              <a:tblGrid>
                <a:gridCol w="1204124">
                  <a:extLst>
                    <a:ext uri="{9D8B030D-6E8A-4147-A177-3AD203B41FA5}">
                      <a16:colId xmlns:a16="http://schemas.microsoft.com/office/drawing/2014/main" val="4143840402"/>
                    </a:ext>
                  </a:extLst>
                </a:gridCol>
                <a:gridCol w="1204124">
                  <a:extLst>
                    <a:ext uri="{9D8B030D-6E8A-4147-A177-3AD203B41FA5}">
                      <a16:colId xmlns:a16="http://schemas.microsoft.com/office/drawing/2014/main" val="1561171058"/>
                    </a:ext>
                  </a:extLst>
                </a:gridCol>
                <a:gridCol w="2230755">
                  <a:extLst>
                    <a:ext uri="{9D8B030D-6E8A-4147-A177-3AD203B41FA5}">
                      <a16:colId xmlns:a16="http://schemas.microsoft.com/office/drawing/2014/main" val="4255492173"/>
                    </a:ext>
                  </a:extLst>
                </a:gridCol>
                <a:gridCol w="3097530">
                  <a:extLst>
                    <a:ext uri="{9D8B030D-6E8A-4147-A177-3AD203B41FA5}">
                      <a16:colId xmlns:a16="http://schemas.microsoft.com/office/drawing/2014/main" val="3333837109"/>
                    </a:ext>
                  </a:extLst>
                </a:gridCol>
              </a:tblGrid>
              <a:tr h="381827">
                <a:tc>
                  <a:txBody>
                    <a:bodyPr/>
                    <a:lstStyle/>
                    <a:p>
                      <a:pPr algn="l"/>
                      <a:endParaRPr lang="ko-KR" altLang="en-US" sz="1400" b="1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기능구분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세부 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기대효과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189008"/>
                  </a:ext>
                </a:extLst>
              </a:tr>
              <a:tr h="649105"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기본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자동화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알림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자동 관리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누락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지연 최소화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업무 투명성 및 신뢰도 향상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5219648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소통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공유 강화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반복 안내 최소화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정보 누락 방지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커뮤니케이션 비용 절감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769923"/>
                  </a:ext>
                </a:extLst>
              </a:tr>
              <a:tr h="649105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협업 효율화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책임자 명시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변경 이력 추적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의사결정 속도 향상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운영 책임 명시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550397"/>
                  </a:ext>
                </a:extLst>
              </a:tr>
              <a:tr h="787277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고도화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표준화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MLB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벤치마킹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</a:t>
                      </a:r>
                      <a:r>
                        <a:rPr lang="en-US" altLang="ko-KR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GTM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일정표 구축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명확한 기준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일정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혼선 방지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4112117"/>
                  </a:ext>
                </a:extLst>
              </a:tr>
              <a:tr h="466927">
                <a:tc vMerge="1">
                  <a:txBody>
                    <a:bodyPr/>
                    <a:lstStyle/>
                    <a:p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확장성</a:t>
                      </a:r>
                      <a:endParaRPr lang="ko-KR" altLang="en-US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 브랜드 동일 적용 가능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빠른 롤 아웃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→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시장 진입 가속화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84359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46B638-B290-2312-A141-9E76CF990D90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#1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현황 및 기능 도출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6011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409C-0A6B-017B-6A4C-321169363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5FE3B88C-2510-B7C1-7438-72DCC114C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125" y="3727049"/>
            <a:ext cx="3758400" cy="29878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C73748F-8777-FCB1-9D71-02992E433295}"/>
              </a:ext>
            </a:extLst>
          </p:cNvPr>
          <p:cNvSpPr txBox="1"/>
          <p:nvPr/>
        </p:nvSpPr>
        <p:spPr>
          <a:xfrm>
            <a:off x="0" y="365010"/>
            <a:ext cx="52852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MLB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벤치마킹 및 표준 일정 체계 도출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FCD862-A5EA-1F3A-FD68-322A64F7B507}"/>
              </a:ext>
            </a:extLst>
          </p:cNvPr>
          <p:cNvGrpSpPr/>
          <p:nvPr/>
        </p:nvGrpSpPr>
        <p:grpSpPr>
          <a:xfrm>
            <a:off x="0" y="-19456"/>
            <a:ext cx="12192000" cy="369525"/>
            <a:chOff x="0" y="-19456"/>
            <a:chExt cx="12192000" cy="36952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7AB1A5D-EC4F-4AC9-305C-D1CA433F3306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444A18-8649-1ED7-43BE-264097FC698A}"/>
                </a:ext>
              </a:extLst>
            </p:cNvPr>
            <p:cNvSpPr txBox="1"/>
            <p:nvPr/>
          </p:nvSpPr>
          <p:spPr>
            <a:xfrm>
              <a:off x="1572" y="-19456"/>
              <a:ext cx="2789253" cy="3695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300"/>
                </a:lnSpc>
              </a:pPr>
              <a:r>
                <a:rPr lang="en-US" altLang="ko-KR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#2 </a:t>
              </a:r>
              <a:r>
                <a:rPr lang="ko-KR" altLang="en-US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솔루션 구체화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B50F5E-A5D3-82BB-8C33-EA356B247397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9A66C34-918E-3574-F166-FCA3C5F15981}"/>
              </a:ext>
            </a:extLst>
          </p:cNvPr>
          <p:cNvSpPr txBox="1"/>
          <p:nvPr/>
        </p:nvSpPr>
        <p:spPr>
          <a:xfrm>
            <a:off x="6018650" y="1107453"/>
            <a:ext cx="4698228" cy="1994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항목 정의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약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20~30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milestone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수준 업무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(Task)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구조화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참조 기준일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‘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발주 마감일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(PO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)’ 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계산 방식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업무가 기준일로부터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몇 워킹데이 전인지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수치화 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</a:t>
            </a:r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표준 오프셋</a:t>
            </a:r>
            <a:r>
              <a:rPr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9A66A36-0AAC-44BF-B87A-D29AC0BD70BE}"/>
              </a:ext>
            </a:extLst>
          </p:cNvPr>
          <p:cNvSpPr txBox="1"/>
          <p:nvPr/>
        </p:nvSpPr>
        <p:spPr>
          <a:xfrm>
            <a:off x="7310950" y="6034195"/>
            <a:ext cx="30503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⇒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클릭 한 번으로 글로벌 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GTM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생성</a:t>
            </a: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8CC2C45-48FC-06FF-1F3A-98CFFBD46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317835"/>
              </p:ext>
            </p:extLst>
          </p:nvPr>
        </p:nvGraphicFramePr>
        <p:xfrm>
          <a:off x="6018650" y="4449240"/>
          <a:ext cx="5634990" cy="1219200"/>
        </p:xfrm>
        <a:graphic>
          <a:graphicData uri="http://schemas.openxmlformats.org/drawingml/2006/table">
            <a:tbl>
              <a:tblPr/>
              <a:tblGrid>
                <a:gridCol w="1833880">
                  <a:extLst>
                    <a:ext uri="{9D8B030D-6E8A-4147-A177-3AD203B41FA5}">
                      <a16:colId xmlns:a16="http://schemas.microsoft.com/office/drawing/2014/main" val="1421504691"/>
                    </a:ext>
                  </a:extLst>
                </a:gridCol>
                <a:gridCol w="2252980">
                  <a:extLst>
                    <a:ext uri="{9D8B030D-6E8A-4147-A177-3AD203B41FA5}">
                      <a16:colId xmlns:a16="http://schemas.microsoft.com/office/drawing/2014/main" val="4164329666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16349315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입력 값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처리 방식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출력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6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Kick-off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발주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마감일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기준일 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변환 </a:t>
                      </a:r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anchor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설정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0047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유저 입력 기간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워킹데이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+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변동 비율 계산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Scaling Ratio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231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표준 오프셋 </a:t>
                      </a:r>
                      <a:r>
                        <a:rPr lang="en-US" altLang="ko-KR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× </a:t>
                      </a:r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실제 날짜 도출</a:t>
                      </a:r>
                      <a:endParaRPr lang="en-US" altLang="ko-KR" sz="1400" dirty="0"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맞춤형 일정표 생성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3584538"/>
                  </a:ext>
                </a:extLst>
              </a:tr>
            </a:tbl>
          </a:graphicData>
        </a:graphic>
      </p:graphicFrame>
      <p:grpSp>
        <p:nvGrpSpPr>
          <p:cNvPr id="59" name="그룹 58">
            <a:extLst>
              <a:ext uri="{FF2B5EF4-FFF2-40B4-BE49-F238E27FC236}">
                <a16:creationId xmlns:a16="http://schemas.microsoft.com/office/drawing/2014/main" id="{EC76CB2D-1CA7-8795-CE91-5B9F6624329A}"/>
              </a:ext>
            </a:extLst>
          </p:cNvPr>
          <p:cNvGrpSpPr/>
          <p:nvPr/>
        </p:nvGrpSpPr>
        <p:grpSpPr>
          <a:xfrm>
            <a:off x="1378899" y="853979"/>
            <a:ext cx="3854584" cy="2873070"/>
            <a:chOff x="269943" y="853979"/>
            <a:chExt cx="3854584" cy="287307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F10E388-B630-495C-4336-7D851CE07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805"/>
            <a:stretch/>
          </p:blipFill>
          <p:spPr>
            <a:xfrm>
              <a:off x="364826" y="1223311"/>
              <a:ext cx="3759701" cy="204210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3C0FFA2-CA97-15C2-D438-D49820311B65}"/>
                </a:ext>
              </a:extLst>
            </p:cNvPr>
            <p:cNvSpPr txBox="1"/>
            <p:nvPr/>
          </p:nvSpPr>
          <p:spPr>
            <a:xfrm>
              <a:off x="269943" y="853979"/>
              <a:ext cx="252088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MLB</a:t>
              </a:r>
              <a:r>
                <a:rPr lang="en-US" altLang="ko-KR" sz="1400" b="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GTM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기준 일정표</a:t>
              </a:r>
              <a:r>
                <a:rPr lang="en-US" altLang="ko-KR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 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endParaRPr lang="ko-KR" altLang="en-US" sz="1400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71977C7-DB74-9B2F-959F-77A868FBEE36}"/>
                </a:ext>
              </a:extLst>
            </p:cNvPr>
            <p:cNvSpPr txBox="1"/>
            <p:nvPr/>
          </p:nvSpPr>
          <p:spPr>
            <a:xfrm>
              <a:off x="269943" y="3419272"/>
              <a:ext cx="13643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표준 일정 체계 </a:t>
              </a:r>
              <a:endParaRPr lang="ko-KR" altLang="en-US" sz="1400" dirty="0"/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5E18C122-8BEC-F616-C84B-9ACFD756D1B4}"/>
              </a:ext>
            </a:extLst>
          </p:cNvPr>
          <p:cNvSpPr txBox="1"/>
          <p:nvPr/>
        </p:nvSpPr>
        <p:spPr>
          <a:xfrm>
            <a:off x="5943600" y="4103686"/>
            <a:ext cx="12749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자동 변환 로직</a:t>
            </a:r>
          </a:p>
        </p:txBody>
      </p:sp>
      <p:sp>
        <p:nvSpPr>
          <p:cNvPr id="64" name="화살표: 아래쪽 63">
            <a:extLst>
              <a:ext uri="{FF2B5EF4-FFF2-40B4-BE49-F238E27FC236}">
                <a16:creationId xmlns:a16="http://schemas.microsoft.com/office/drawing/2014/main" id="{1FD56F17-BC71-9FBE-E53B-92DEF6563B07}"/>
              </a:ext>
            </a:extLst>
          </p:cNvPr>
          <p:cNvSpPr/>
          <p:nvPr/>
        </p:nvSpPr>
        <p:spPr>
          <a:xfrm>
            <a:off x="327678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12154DF6-8156-27DE-0B48-730E7D01032C}"/>
              </a:ext>
            </a:extLst>
          </p:cNvPr>
          <p:cNvSpPr/>
          <p:nvPr/>
        </p:nvSpPr>
        <p:spPr>
          <a:xfrm>
            <a:off x="3425992" y="3343275"/>
            <a:ext cx="85543" cy="307777"/>
          </a:xfrm>
          <a:prstGeom prst="downArrow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8345877-547A-319A-2286-AA4228A1FE10}"/>
              </a:ext>
            </a:extLst>
          </p:cNvPr>
          <p:cNvSpPr/>
          <p:nvPr/>
        </p:nvSpPr>
        <p:spPr>
          <a:xfrm>
            <a:off x="4779818" y="3661443"/>
            <a:ext cx="452364" cy="164892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90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EF9AF2C2-FD73-037B-B114-B95074113154}"/>
              </a:ext>
            </a:extLst>
          </p:cNvPr>
          <p:cNvGrpSpPr/>
          <p:nvPr/>
        </p:nvGrpSpPr>
        <p:grpSpPr>
          <a:xfrm>
            <a:off x="0" y="0"/>
            <a:ext cx="12192000" cy="653331"/>
            <a:chOff x="0" y="0"/>
            <a:chExt cx="12192000" cy="6533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E45887F-0823-1E48-2533-44BD57AAAC20}"/>
                </a:ext>
              </a:extLst>
            </p:cNvPr>
            <p:cNvSpPr/>
            <p:nvPr/>
          </p:nvSpPr>
          <p:spPr>
            <a:xfrm>
              <a:off x="0" y="0"/>
              <a:ext cx="12192000" cy="345554"/>
            </a:xfrm>
            <a:prstGeom prst="rect">
              <a:avLst/>
            </a:prstGeom>
            <a:solidFill>
              <a:srgbClr val="01243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1B18FBC-A3C4-666B-5C49-2079363595DD}"/>
                </a:ext>
              </a:extLst>
            </p:cNvPr>
            <p:cNvSpPr txBox="1"/>
            <p:nvPr/>
          </p:nvSpPr>
          <p:spPr>
            <a:xfrm>
              <a:off x="0" y="345554"/>
              <a:ext cx="27892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400" b="1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프링이</a:t>
              </a:r>
              <a:r>
                <a:rPr lang="ko-KR" altLang="en-US" sz="14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소개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0A395B-12C1-B5B7-025A-255759BF991A}"/>
                </a:ext>
              </a:extLst>
            </p:cNvPr>
            <p:cNvSpPr txBox="1"/>
            <p:nvPr/>
          </p:nvSpPr>
          <p:spPr>
            <a:xfrm>
              <a:off x="11672662" y="0"/>
              <a:ext cx="49911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F&amp;F</a:t>
              </a:r>
              <a:endPara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D4560BE-FD26-F1BE-D2F9-BC5654D73F78}"/>
              </a:ext>
            </a:extLst>
          </p:cNvPr>
          <p:cNvGrpSpPr/>
          <p:nvPr/>
        </p:nvGrpSpPr>
        <p:grpSpPr>
          <a:xfrm>
            <a:off x="3694855" y="3359332"/>
            <a:ext cx="6699200" cy="366115"/>
            <a:chOff x="2790825" y="5979722"/>
            <a:chExt cx="6699200" cy="36611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6447FDF-F870-F0F2-1E4B-DD87C053D230}"/>
                </a:ext>
              </a:extLst>
            </p:cNvPr>
            <p:cNvGrpSpPr/>
            <p:nvPr/>
          </p:nvGrpSpPr>
          <p:grpSpPr>
            <a:xfrm>
              <a:off x="2790825" y="5979722"/>
              <a:ext cx="2224427" cy="348813"/>
              <a:chOff x="1979029" y="2085040"/>
              <a:chExt cx="2224427" cy="34881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6B4613B-031D-672E-E1D5-3068B59687AC}"/>
                  </a:ext>
                </a:extLst>
              </p:cNvPr>
              <p:cNvSpPr txBox="1"/>
              <p:nvPr/>
            </p:nvSpPr>
            <p:spPr>
              <a:xfrm>
                <a:off x="2289043" y="2085040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</a:t>
                </a: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관리 자동화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51" name="그래픽 50" descr="배지 체크 표시1 단색으로 채워진">
                <a:extLst>
                  <a:ext uri="{FF2B5EF4-FFF2-40B4-BE49-F238E27FC236}">
                    <a16:creationId xmlns:a16="http://schemas.microsoft.com/office/drawing/2014/main" id="{6A2B6A83-C76D-D966-3C2F-A2A1534E1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979029" y="2085040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FD920AA-E5DF-84C5-3F5D-0C7388B686C8}"/>
                </a:ext>
              </a:extLst>
            </p:cNvPr>
            <p:cNvGrpSpPr/>
            <p:nvPr/>
          </p:nvGrpSpPr>
          <p:grpSpPr>
            <a:xfrm>
              <a:off x="5015252" y="5979722"/>
              <a:ext cx="2257669" cy="348813"/>
              <a:chOff x="4865557" y="2054499"/>
              <a:chExt cx="2257669" cy="348813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7AA47C-9D74-9073-F6B6-4C883AC5D4E1}"/>
                  </a:ext>
                </a:extLst>
              </p:cNvPr>
              <p:cNvSpPr txBox="1"/>
              <p:nvPr/>
            </p:nvSpPr>
            <p:spPr>
              <a:xfrm>
                <a:off x="5208813" y="2054499"/>
                <a:ext cx="1914413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GTM </a:t>
                </a:r>
                <a:r>
                  <a:rPr lang="ko-KR" altLang="en-US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일정 표준화</a:t>
                </a:r>
                <a:endParaRPr lang="en-US" altLang="ko-KR" sz="18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9" name="그래픽 48" descr="배지 체크 표시1 단색으로 채워진">
                <a:extLst>
                  <a:ext uri="{FF2B5EF4-FFF2-40B4-BE49-F238E27FC236}">
                    <a16:creationId xmlns:a16="http://schemas.microsoft.com/office/drawing/2014/main" id="{9305A643-DB08-9037-6E05-70886A5FA7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865557" y="2054499"/>
                <a:ext cx="348813" cy="348813"/>
              </a:xfrm>
              <a:prstGeom prst="rect">
                <a:avLst/>
              </a:prstGeom>
            </p:spPr>
          </p:pic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2ABC3C2-B55D-595C-7EDD-F6557D21D483}"/>
                </a:ext>
              </a:extLst>
            </p:cNvPr>
            <p:cNvGrpSpPr/>
            <p:nvPr/>
          </p:nvGrpSpPr>
          <p:grpSpPr>
            <a:xfrm>
              <a:off x="7390671" y="5983657"/>
              <a:ext cx="2099354" cy="362180"/>
              <a:chOff x="7639732" y="2030968"/>
              <a:chExt cx="2099354" cy="36218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C68615-7AC8-6B13-309B-CE31625A7B50}"/>
                  </a:ext>
                </a:extLst>
              </p:cNvPr>
              <p:cNvSpPr txBox="1"/>
              <p:nvPr/>
            </p:nvSpPr>
            <p:spPr>
              <a:xfrm>
                <a:off x="7988545" y="2044335"/>
                <a:ext cx="1750541" cy="3488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ko-KR" altLang="en-US" sz="1800" b="1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전사 확장 가능성</a:t>
                </a:r>
                <a:endParaRPr lang="ko-KR" altLang="en-US" sz="18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pic>
            <p:nvPicPr>
              <p:cNvPr id="47" name="그래픽 46" descr="배지 체크 표시1 단색으로 채워진">
                <a:extLst>
                  <a:ext uri="{FF2B5EF4-FFF2-40B4-BE49-F238E27FC236}">
                    <a16:creationId xmlns:a16="http://schemas.microsoft.com/office/drawing/2014/main" id="{03D57A0E-659E-C369-5383-980E9BB112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639732" y="2030968"/>
                <a:ext cx="348813" cy="348813"/>
              </a:xfrm>
              <a:prstGeom prst="rect">
                <a:avLst/>
              </a:prstGeom>
            </p:spPr>
          </p:pic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37A95FE-33A3-D4C3-8567-F24D76B7D688}"/>
              </a:ext>
            </a:extLst>
          </p:cNvPr>
          <p:cNvSpPr txBox="1"/>
          <p:nvPr/>
        </p:nvSpPr>
        <p:spPr>
          <a:xfrm>
            <a:off x="3694855" y="1757125"/>
            <a:ext cx="583327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프링이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(F&amp;F + </a:t>
            </a:r>
            <a:r>
              <a:rPr lang="ko-KR" altLang="en-US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알림</a:t>
            </a:r>
            <a:r>
              <a:rPr lang="en-US" altLang="ko-KR" sz="18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)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🔔</a:t>
            </a: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단순한 일정 알림 도구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? </a:t>
            </a: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>
              <a:buNone/>
            </a:pPr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프프의</a:t>
            </a: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글로벌 전략 실행을 뒷받침하는</a:t>
            </a:r>
            <a: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br>
              <a:rPr lang="en-US" altLang="ko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</a:br>
            <a:r>
              <a:rPr lang="ko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브랜드가 적용 가능한 </a:t>
            </a:r>
            <a:r>
              <a:rPr lang="ko-KR" altLang="en-US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디지털 기반 운영 체계</a:t>
            </a:r>
            <a:r>
              <a:rPr lang="en-US" altLang="ko-KR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en-US" altLang="ko-KR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4" name="그림 53" descr="만화 영화, 스마일리, 이모티콘, 클립아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0DA365-C0B8-18EB-80FF-CE3BE5D7F8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825" y="1684555"/>
            <a:ext cx="1104900" cy="9810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90806-F4BE-F43B-1FB2-D60B7ED224A5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552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B8CF6-AD6E-CDC1-9924-C1D92E56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F8C8548-BECF-6A53-ED4A-7E0D62B19A5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7" name="직사각형 5126">
            <a:extLst>
              <a:ext uri="{FF2B5EF4-FFF2-40B4-BE49-F238E27FC236}">
                <a16:creationId xmlns:a16="http://schemas.microsoft.com/office/drawing/2014/main" id="{7A81EE20-8C3A-AE95-F380-5D029FA4BFC9}"/>
              </a:ext>
            </a:extLst>
          </p:cNvPr>
          <p:cNvSpPr/>
          <p:nvPr/>
        </p:nvSpPr>
        <p:spPr>
          <a:xfrm>
            <a:off x="0" y="0"/>
            <a:ext cx="12192000" cy="345554"/>
          </a:xfrm>
          <a:prstGeom prst="rect">
            <a:avLst/>
          </a:prstGeom>
          <a:solidFill>
            <a:srgbClr val="01243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D940A4-7A23-0B77-4536-F883068A377A}"/>
              </a:ext>
            </a:extLst>
          </p:cNvPr>
          <p:cNvSpPr txBox="1"/>
          <p:nvPr/>
        </p:nvSpPr>
        <p:spPr>
          <a:xfrm>
            <a:off x="444952" y="449377"/>
            <a:ext cx="21392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Teams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채널 알림 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7D37428-552C-F436-30A7-F42644C25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39" y="926430"/>
            <a:ext cx="4680000" cy="3478378"/>
          </a:xfrm>
          <a:prstGeom prst="rect">
            <a:avLst/>
          </a:prstGeom>
          <a:ln>
            <a:solidFill>
              <a:srgbClr val="156082"/>
            </a:solidFill>
          </a:ln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7F271D-B1E6-F946-9277-A592AC47D7D3}"/>
              </a:ext>
            </a:extLst>
          </p:cNvPr>
          <p:cNvSpPr/>
          <p:nvPr/>
        </p:nvSpPr>
        <p:spPr>
          <a:xfrm>
            <a:off x="609992" y="1282009"/>
            <a:ext cx="2234153" cy="193253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6A1A3D2-9CE7-E7ED-013B-4C68DEAAC3D6}"/>
              </a:ext>
            </a:extLst>
          </p:cNvPr>
          <p:cNvSpPr/>
          <p:nvPr/>
        </p:nvSpPr>
        <p:spPr>
          <a:xfrm>
            <a:off x="609992" y="3269112"/>
            <a:ext cx="2234153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1787B61-308F-CF21-8CA7-3F2B98C5777F}"/>
              </a:ext>
            </a:extLst>
          </p:cNvPr>
          <p:cNvSpPr/>
          <p:nvPr/>
        </p:nvSpPr>
        <p:spPr>
          <a:xfrm>
            <a:off x="610778" y="3895340"/>
            <a:ext cx="3835924" cy="422482"/>
          </a:xfrm>
          <a:prstGeom prst="rect">
            <a:avLst/>
          </a:prstGeom>
          <a:solidFill>
            <a:schemeClr val="accent1">
              <a:lumMod val="20000"/>
              <a:lumOff val="80000"/>
              <a:alpha val="1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16D9956-AA57-A1E1-E778-6264D2291811}"/>
              </a:ext>
            </a:extLst>
          </p:cNvPr>
          <p:cNvGrpSpPr/>
          <p:nvPr/>
        </p:nvGrpSpPr>
        <p:grpSpPr>
          <a:xfrm>
            <a:off x="547647" y="4553869"/>
            <a:ext cx="4674992" cy="1325099"/>
            <a:chOff x="6300747" y="4553869"/>
            <a:chExt cx="4588960" cy="1325099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0EBE010B-3407-02E4-CFBE-1F46D0E5BB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0348"/>
            <a:stretch/>
          </p:blipFill>
          <p:spPr>
            <a:xfrm>
              <a:off x="6300747" y="4557743"/>
              <a:ext cx="2323708" cy="1321225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E4D1F1B-D952-EA8D-0A14-63BEC8B98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50348"/>
            <a:stretch/>
          </p:blipFill>
          <p:spPr>
            <a:xfrm>
              <a:off x="8624456" y="4553869"/>
              <a:ext cx="2265251" cy="13212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217DB646-7A1F-BB06-89EF-50CA7EECEA73}"/>
              </a:ext>
            </a:extLst>
          </p:cNvPr>
          <p:cNvCxnSpPr>
            <a:cxnSpLocks/>
          </p:cNvCxnSpPr>
          <p:nvPr/>
        </p:nvCxnSpPr>
        <p:spPr>
          <a:xfrm>
            <a:off x="2844145" y="22635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67D6FA45-F532-6137-CA0F-9AB9C59DA71A}"/>
              </a:ext>
            </a:extLst>
          </p:cNvPr>
          <p:cNvCxnSpPr>
            <a:cxnSpLocks/>
          </p:cNvCxnSpPr>
          <p:nvPr/>
        </p:nvCxnSpPr>
        <p:spPr>
          <a:xfrm>
            <a:off x="2844145" y="3482715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6A2D2B5-AE80-80DB-31C3-C32A9738ABF7}"/>
              </a:ext>
            </a:extLst>
          </p:cNvPr>
          <p:cNvSpPr txBox="1"/>
          <p:nvPr/>
        </p:nvSpPr>
        <p:spPr>
          <a:xfrm>
            <a:off x="3672840" y="2133076"/>
            <a:ext cx="13205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마감 일정 알림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0" name="TextBox 5119">
            <a:extLst>
              <a:ext uri="{FF2B5EF4-FFF2-40B4-BE49-F238E27FC236}">
                <a16:creationId xmlns:a16="http://schemas.microsoft.com/office/drawing/2014/main" id="{13827882-396E-8AB6-E11A-086A1FC1AA58}"/>
              </a:ext>
            </a:extLst>
          </p:cNvPr>
          <p:cNvSpPr txBox="1"/>
          <p:nvPr/>
        </p:nvSpPr>
        <p:spPr>
          <a:xfrm>
            <a:off x="3672840" y="3247618"/>
            <a:ext cx="13205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건수 집계</a:t>
            </a:r>
            <a:endParaRPr lang="en-US" altLang="ko-KR" sz="105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21" name="TextBox 5120">
            <a:extLst>
              <a:ext uri="{FF2B5EF4-FFF2-40B4-BE49-F238E27FC236}">
                <a16:creationId xmlns:a16="http://schemas.microsoft.com/office/drawing/2014/main" id="{F7BFD253-E0BD-E8D1-D588-C190B9A79219}"/>
              </a:ext>
            </a:extLst>
          </p:cNvPr>
          <p:cNvSpPr txBox="1"/>
          <p:nvPr/>
        </p:nvSpPr>
        <p:spPr>
          <a:xfrm>
            <a:off x="4046171" y="6024130"/>
            <a:ext cx="11635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변경</a:t>
            </a:r>
            <a:r>
              <a:rPr lang="en-US" altLang="ko-KR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신규 일정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실시간 알림</a:t>
            </a:r>
            <a:endParaRPr lang="ko-KR" altLang="en-US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24" name="직선 연결선 5123">
            <a:extLst>
              <a:ext uri="{FF2B5EF4-FFF2-40B4-BE49-F238E27FC236}">
                <a16:creationId xmlns:a16="http://schemas.microsoft.com/office/drawing/2014/main" id="{10E33007-F747-702E-6ED3-BDD080B48585}"/>
              </a:ext>
            </a:extLst>
          </p:cNvPr>
          <p:cNvCxnSpPr>
            <a:cxnSpLocks/>
          </p:cNvCxnSpPr>
          <p:nvPr/>
        </p:nvCxnSpPr>
        <p:spPr>
          <a:xfrm>
            <a:off x="4446701" y="3943126"/>
            <a:ext cx="828695" cy="0"/>
          </a:xfrm>
          <a:prstGeom prst="line">
            <a:avLst/>
          </a:prstGeom>
          <a:ln w="12700"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5" name="TextBox 5124">
            <a:extLst>
              <a:ext uri="{FF2B5EF4-FFF2-40B4-BE49-F238E27FC236}">
                <a16:creationId xmlns:a16="http://schemas.microsoft.com/office/drawing/2014/main" id="{487A4054-4E85-5997-823F-EAF3674843F3}"/>
              </a:ext>
            </a:extLst>
          </p:cNvPr>
          <p:cNvSpPr txBox="1"/>
          <p:nvPr/>
        </p:nvSpPr>
        <p:spPr>
          <a:xfrm>
            <a:off x="5275396" y="3758190"/>
            <a:ext cx="82060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기능 버튼</a:t>
            </a:r>
            <a:endParaRPr lang="en-US" altLang="ko-KR" sz="105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r>
              <a:rPr lang="en-US" altLang="ko-KR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</a:t>
            </a:r>
            <a:r>
              <a:rPr lang="ko-KR" altLang="en-US" sz="1050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 전환</a:t>
            </a:r>
            <a:endParaRPr lang="en-US" altLang="ko-KR" sz="1050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131" name="TextBox 5130">
            <a:extLst>
              <a:ext uri="{FF2B5EF4-FFF2-40B4-BE49-F238E27FC236}">
                <a16:creationId xmlns:a16="http://schemas.microsoft.com/office/drawing/2014/main" id="{8C49AEEB-4186-70DD-F1AC-C4999628035C}"/>
              </a:ext>
            </a:extLst>
          </p:cNvPr>
          <p:cNvSpPr txBox="1"/>
          <p:nvPr/>
        </p:nvSpPr>
        <p:spPr>
          <a:xfrm>
            <a:off x="11672662" y="0"/>
            <a:ext cx="499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F&amp;F</a:t>
            </a:r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132" name="그룹 5131">
            <a:extLst>
              <a:ext uri="{FF2B5EF4-FFF2-40B4-BE49-F238E27FC236}">
                <a16:creationId xmlns:a16="http://schemas.microsoft.com/office/drawing/2014/main" id="{278AC558-33FD-9245-065B-EAA50700E5BE}"/>
              </a:ext>
            </a:extLst>
          </p:cNvPr>
          <p:cNvGrpSpPr/>
          <p:nvPr/>
        </p:nvGrpSpPr>
        <p:grpSpPr>
          <a:xfrm>
            <a:off x="6643615" y="909885"/>
            <a:ext cx="4862585" cy="5886639"/>
            <a:chOff x="175220" y="720741"/>
            <a:chExt cx="3978001" cy="5886639"/>
          </a:xfrm>
        </p:grpSpPr>
        <p:pic>
          <p:nvPicPr>
            <p:cNvPr id="5133" name="그림 5132">
              <a:extLst>
                <a:ext uri="{FF2B5EF4-FFF2-40B4-BE49-F238E27FC236}">
                  <a16:creationId xmlns:a16="http://schemas.microsoft.com/office/drawing/2014/main" id="{85233833-D78E-66AB-1E59-5AC1E5B2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5220" y="720741"/>
              <a:ext cx="3978001" cy="1800000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4" name="그림 5133">
              <a:extLst>
                <a:ext uri="{FF2B5EF4-FFF2-40B4-BE49-F238E27FC236}">
                  <a16:creationId xmlns:a16="http://schemas.microsoft.com/office/drawing/2014/main" id="{3BA8ED09-879A-0337-4D87-4070858DD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5220" y="2686266"/>
              <a:ext cx="3978000" cy="192476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5" name="그림 5134">
              <a:extLst>
                <a:ext uri="{FF2B5EF4-FFF2-40B4-BE49-F238E27FC236}">
                  <a16:creationId xmlns:a16="http://schemas.microsoft.com/office/drawing/2014/main" id="{447902D9-16C9-059E-731C-49639A2C0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220" y="4776557"/>
              <a:ext cx="3978000" cy="1830823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pic>
          <p:nvPicPr>
            <p:cNvPr id="5136" name="그림 5135">
              <a:extLst>
                <a:ext uri="{FF2B5EF4-FFF2-40B4-BE49-F238E27FC236}">
                  <a16:creationId xmlns:a16="http://schemas.microsoft.com/office/drawing/2014/main" id="{1F2E0462-B190-837C-E7B3-2FD7B3EED35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646" r="87942" b="2587"/>
            <a:stretch/>
          </p:blipFill>
          <p:spPr>
            <a:xfrm>
              <a:off x="1547929" y="5211221"/>
              <a:ext cx="471371" cy="356637"/>
            </a:xfrm>
            <a:prstGeom prst="rect">
              <a:avLst/>
            </a:prstGeom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</p:pic>
      </p:grpSp>
      <p:sp>
        <p:nvSpPr>
          <p:cNvPr id="5139" name="TextBox 5138">
            <a:extLst>
              <a:ext uri="{FF2B5EF4-FFF2-40B4-BE49-F238E27FC236}">
                <a16:creationId xmlns:a16="http://schemas.microsoft.com/office/drawing/2014/main" id="{47247EDA-8B8D-14D0-E66D-488384AB12F3}"/>
              </a:ext>
            </a:extLst>
          </p:cNvPr>
          <p:cNvSpPr txBox="1"/>
          <p:nvPr/>
        </p:nvSpPr>
        <p:spPr>
          <a:xfrm>
            <a:off x="6488098" y="459255"/>
            <a:ext cx="20530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ko-KR" sz="14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화면</a:t>
            </a:r>
            <a:endParaRPr lang="en-US" altLang="ko-KR" sz="1400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5141" name="연결선: 꺾임 5140">
            <a:extLst>
              <a:ext uri="{FF2B5EF4-FFF2-40B4-BE49-F238E27FC236}">
                <a16:creationId xmlns:a16="http://schemas.microsoft.com/office/drawing/2014/main" id="{82CCB69A-C251-C778-4EB4-C5D1413C6DE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262995" y="2774149"/>
            <a:ext cx="2304691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3" name="직선 화살표 연결선 5142">
            <a:extLst>
              <a:ext uri="{FF2B5EF4-FFF2-40B4-BE49-F238E27FC236}">
                <a16:creationId xmlns:a16="http://schemas.microsoft.com/office/drawing/2014/main" id="{2F93B01D-1FAD-CDA9-5366-BEFA894084E2}"/>
              </a:ext>
            </a:extLst>
          </p:cNvPr>
          <p:cNvCxnSpPr>
            <a:cxnSpLocks/>
          </p:cNvCxnSpPr>
          <p:nvPr/>
        </p:nvCxnSpPr>
        <p:spPr>
          <a:xfrm>
            <a:off x="6227258" y="3837794"/>
            <a:ext cx="376165" cy="0"/>
          </a:xfrm>
          <a:prstGeom prst="straightConnector1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5" name="연결선: 꺾임 5144">
            <a:extLst>
              <a:ext uri="{FF2B5EF4-FFF2-40B4-BE49-F238E27FC236}">
                <a16:creationId xmlns:a16="http://schemas.microsoft.com/office/drawing/2014/main" id="{4D72AA3D-2215-67E2-EB2D-A967A0B077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32072" y="4809761"/>
            <a:ext cx="1766537" cy="376165"/>
          </a:xfrm>
          <a:prstGeom prst="bentConnector2">
            <a:avLst/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1" name="연결선: 꺾임 5150">
            <a:extLst>
              <a:ext uri="{FF2B5EF4-FFF2-40B4-BE49-F238E27FC236}">
                <a16:creationId xmlns:a16="http://schemas.microsoft.com/office/drawing/2014/main" id="{2FD0CAA0-D255-E54B-03CD-34F6F5F30B1C}"/>
              </a:ext>
            </a:extLst>
          </p:cNvPr>
          <p:cNvCxnSpPr>
            <a:cxnSpLocks/>
          </p:cNvCxnSpPr>
          <p:nvPr/>
        </p:nvCxnSpPr>
        <p:spPr>
          <a:xfrm>
            <a:off x="2914919" y="5875069"/>
            <a:ext cx="1137734" cy="377629"/>
          </a:xfrm>
          <a:prstGeom prst="bentConnector3">
            <a:avLst>
              <a:gd name="adj1" fmla="val -231"/>
            </a:avLst>
          </a:prstGeom>
          <a:ln>
            <a:solidFill>
              <a:schemeClr val="bg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D7B296-A127-55A1-381B-1B4173B0332F}"/>
              </a:ext>
            </a:extLst>
          </p:cNvPr>
          <p:cNvSpPr txBox="1"/>
          <p:nvPr/>
        </p:nvSpPr>
        <p:spPr>
          <a:xfrm>
            <a:off x="614" y="-14424"/>
            <a:ext cx="4337189" cy="36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#3 </a:t>
            </a:r>
            <a:r>
              <a:rPr lang="ko-KR" altLang="en-US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시스템 구현</a:t>
            </a:r>
            <a:endParaRPr lang="en-US" altLang="ko-KR" b="1" dirty="0">
              <a:solidFill>
                <a:schemeClr val="bg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3BDBDB-2041-EBED-E493-8FE5F7F2EC4E}"/>
              </a:ext>
            </a:extLst>
          </p:cNvPr>
          <p:cNvSpPr txBox="1"/>
          <p:nvPr/>
        </p:nvSpPr>
        <p:spPr>
          <a:xfrm>
            <a:off x="10197093" y="933662"/>
            <a:ext cx="29045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전체 일정 보기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668FE-B71A-7D0A-1EDF-43E5DB033242}"/>
              </a:ext>
            </a:extLst>
          </p:cNvPr>
          <p:cNvSpPr txBox="1"/>
          <p:nvPr/>
        </p:nvSpPr>
        <p:spPr>
          <a:xfrm>
            <a:off x="10136363" y="2883497"/>
            <a:ext cx="30725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 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편집</a:t>
            </a: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/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9C311-A91D-EEF6-7BD5-EBBAC2FE3C66}"/>
              </a:ext>
            </a:extLst>
          </p:cNvPr>
          <p:cNvSpPr txBox="1"/>
          <p:nvPr/>
        </p:nvSpPr>
        <p:spPr>
          <a:xfrm>
            <a:off x="10197093" y="4976797"/>
            <a:ext cx="3018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3)</a:t>
            </a:r>
            <a:r>
              <a:rPr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일정 자동 생성 </a:t>
            </a:r>
          </a:p>
        </p:txBody>
      </p:sp>
    </p:spTree>
    <p:extLst>
      <p:ext uri="{BB962C8B-B14F-4D97-AF65-F5344CB8AC3E}">
        <p14:creationId xmlns:p14="http://schemas.microsoft.com/office/powerpoint/2010/main" val="25600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1691ECC77BE60149A4F97DE62CCA550D" ma:contentTypeVersion="9" ma:contentTypeDescription="새 문서를 만듭니다." ma:contentTypeScope="" ma:versionID="dc5c57b561968dbfa636e514232b0de6">
  <xsd:schema xmlns:xsd="http://www.w3.org/2001/XMLSchema" xmlns:xs="http://www.w3.org/2001/XMLSchema" xmlns:p="http://schemas.microsoft.com/office/2006/metadata/properties" xmlns:ns2="8a25b6ce-af6e-43bb-ae3d-6f2951c10250" xmlns:ns3="9021e74c-8e99-453b-89ce-adda49d558b4" targetNamespace="http://schemas.microsoft.com/office/2006/metadata/properties" ma:root="true" ma:fieldsID="072cdc68137db155e65300f5afcd4c9d" ns2:_="" ns3:_="">
    <xsd:import namespace="8a25b6ce-af6e-43bb-ae3d-6f2951c10250"/>
    <xsd:import namespace="9021e74c-8e99-453b-89ce-adda49d558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5b6ce-af6e-43bb-ae3d-6f2951c102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이미지 태그" ma:readOnly="false" ma:fieldId="{5cf76f15-5ced-4ddc-b409-7134ff3c332f}" ma:taxonomyMulti="true" ma:sspId="9f910dd0-6eb5-4878-af57-21ffa4d0e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21e74c-8e99-453b-89ce-adda49d558b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67ff572-1665-412c-81c2-fc1f0018ae7c}" ma:internalName="TaxCatchAll" ma:showField="CatchAllData" ma:web="9021e74c-8e99-453b-89ce-adda49d558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25b6ce-af6e-43bb-ae3d-6f2951c10250">
      <Terms xmlns="http://schemas.microsoft.com/office/infopath/2007/PartnerControls"/>
    </lcf76f155ced4ddcb4097134ff3c332f>
    <TaxCatchAll xmlns="9021e74c-8e99-453b-89ce-adda49d558b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094670-F725-4832-AB74-7347DD4C1A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25b6ce-af6e-43bb-ae3d-6f2951c10250"/>
    <ds:schemaRef ds:uri="9021e74c-8e99-453b-89ce-adda49d558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0A5A2F-ABA1-4C40-B75F-60BB0717435D}">
  <ds:schemaRefs>
    <ds:schemaRef ds:uri="http://www.w3.org/XML/1998/namespace"/>
    <ds:schemaRef ds:uri="http://schemas.microsoft.com/office/2006/documentManagement/types"/>
    <ds:schemaRef ds:uri="9021e74c-8e99-453b-89ce-adda49d558b4"/>
    <ds:schemaRef ds:uri="http://schemas.microsoft.com/office/2006/metadata/properties"/>
    <ds:schemaRef ds:uri="8a25b6ce-af6e-43bb-ae3d-6f2951c10250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7CBFD2C-D605-4CFC-9AC1-3940E4CFDA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3041</Words>
  <Application>Microsoft Office PowerPoint</Application>
  <PresentationFormat>와이드스크린</PresentationFormat>
  <Paragraphs>425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맑은 고딕</vt:lpstr>
      <vt:lpstr>Arial</vt:lpstr>
      <vt:lpstr>Wingdings</vt:lpstr>
      <vt:lpstr>Office 테마</vt:lpstr>
      <vt:lpstr>PowerPoint 프레젠테이션</vt:lpstr>
      <vt:lpstr>       프 링 이  F&amp;F GTM Schedule Alarm Bot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lindaa(김광연) F/KR/DD/PRCS/PI</dc:creator>
  <cp:lastModifiedBy>lindaa(김광연) F/KR/DD/PRCS/PI</cp:lastModifiedBy>
  <cp:revision>71</cp:revision>
  <dcterms:created xsi:type="dcterms:W3CDTF">2025-04-16T01:11:58Z</dcterms:created>
  <dcterms:modified xsi:type="dcterms:W3CDTF">2025-04-21T05:01:16Z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0x0101001691ECC77BE60149A4F97DE62CCA550D</vt:lpwstr>
  </property>
  <property fmtid="{D5CDD505-2E9C-101B-9397-08002B2CF9AE}" pid="3" name="MediaServiceImageTags">
    <vt:lpwstr/>
  </property>
</Properties>
</file>