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6" r:id="rId5"/>
    <p:sldId id="256" r:id="rId6"/>
    <p:sldId id="272" r:id="rId7"/>
    <p:sldId id="257" r:id="rId8"/>
    <p:sldId id="275" r:id="rId9"/>
    <p:sldId id="264" r:id="rId10"/>
    <p:sldId id="260" r:id="rId11"/>
    <p:sldId id="258" r:id="rId12"/>
    <p:sldId id="261" r:id="rId13"/>
    <p:sldId id="276" r:id="rId14"/>
    <p:sldId id="277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3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2330" autoAdjust="0"/>
  </p:normalViewPr>
  <p:slideViewPr>
    <p:cSldViewPr snapToGrid="0">
      <p:cViewPr varScale="1">
        <p:scale>
          <a:sx n="68" d="100"/>
          <a:sy n="68" d="100"/>
        </p:scale>
        <p:origin x="1262" y="58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3C9C-A080-41B4-A2E2-602A59AC880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B7C-F350-49FE-9156-179B9158E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안녕하세요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PI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인턴 김광연입니다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저는 성균관대 핀테크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전공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석사를 수료하며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분석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AI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활용</a:t>
            </a:r>
            <a:r>
              <a:rPr lang="ko-KR" altLang="en-US" sz="1800" dirty="0"/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역량을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쌓았고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중국</a:t>
            </a:r>
            <a:r>
              <a:rPr lang="ko-KR" altLang="en-US" sz="1800" dirty="0"/>
              <a:t> 국적자로서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/>
              <a:t>중국어역량도 보유하고 있습니다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이번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과제는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기획부터 구현까지 모든 과정을 스스로 주도하며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인식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→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실행의 전 과정을 실제로 경험한 기회였습니다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역량을 바탕으로 입사 후에는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해외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법인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DX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과제나 전사 기술 확산에도 적극적으로 기여하고 싶습니다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</a:pPr>
            <a:r>
              <a:rPr lang="en-US" altLang="ko-KR" sz="2800" dirty="0"/>
              <a:t>(</a:t>
            </a:r>
            <a:r>
              <a:rPr lang="ko-KR" altLang="en-US" sz="2800" dirty="0"/>
              <a:t>실행자 → 전파자 → 변화 주도자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3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D16E-808B-C562-54C1-8B29663F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656BDD-BB7B-599B-ACC8-929CAE266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033C0-C232-DAA4-0F01-94005C2D1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4000" dirty="0"/>
              <a:t>여기까지가 </a:t>
            </a:r>
            <a:r>
              <a:rPr lang="ko-KR" altLang="en-US" sz="4000" dirty="0" err="1"/>
              <a:t>프링이의</a:t>
            </a:r>
            <a:r>
              <a:rPr lang="ko-KR" altLang="en-US" sz="4000" dirty="0"/>
              <a:t> 현재 모습이라면</a:t>
            </a:r>
            <a:r>
              <a:rPr lang="en-US" altLang="ko-KR" sz="4000" dirty="0"/>
              <a:t>,</a:t>
            </a:r>
            <a:br>
              <a:rPr lang="en-US" altLang="ko-KR" sz="4000" dirty="0"/>
            </a:br>
            <a:r>
              <a:rPr lang="ko-KR" altLang="en-US" sz="4000" dirty="0"/>
              <a:t>마지막으로는 앞으로의 </a:t>
            </a:r>
            <a:r>
              <a:rPr lang="ko-KR" altLang="en-US" sz="4000" b="1" dirty="0"/>
              <a:t>기술적 고도화 방향과 전사 확산 계획</a:t>
            </a:r>
            <a:r>
              <a:rPr lang="ko-KR" altLang="en-US" sz="4000" dirty="0"/>
              <a:t>에 대해 말씀드리겠습니다</a:t>
            </a:r>
            <a:r>
              <a:rPr lang="en-US" altLang="ko-KR" sz="4000" dirty="0"/>
              <a:t>.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기술적으로는 더 안정적이고 확장 가능한 프론트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백엔드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구조로 고도화 예정이고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개선과 사용자 편의성 향상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　물론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 기능 역시 현업 상황에 맞춰 유연하게 확장할 계획입니다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운영 측면에서는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현재 구축한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템플릿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워크데이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구조와 책임자 지정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）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시스템을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전사 일정 운영의 정책으로 정착시키고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도달률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누락률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등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KPI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기반의 성과 관리 체계로 확장해</a:t>
            </a: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운영 수준을 점차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고도화할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계획입니다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결론적으로 프링이는　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F&amp;F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글로벌 전략 실행을 뒷받침하는 디지털 기반 전사 일정관리 체계의 출발점일 뿐만 아니라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디지털 일정관리 문화를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F&amp;F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전사에 정착시키는 첫걸음이라고 말씀드리고 싶습니다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/>
              <a:t>기회가 된다면</a:t>
            </a:r>
            <a:r>
              <a:rPr lang="en-US" altLang="ko-KR" sz="2800" dirty="0"/>
              <a:t>, </a:t>
            </a:r>
            <a:r>
              <a:rPr lang="ko-KR" altLang="en-US" sz="2800" dirty="0"/>
              <a:t>이 프로젝트를 인턴 과제를 넘어 </a:t>
            </a:r>
            <a:r>
              <a:rPr lang="ko-KR" altLang="en-US" sz="2800" b="1" dirty="0"/>
              <a:t>전사 디지털 자산으로 완성해보고 싶습니다</a:t>
            </a:r>
            <a:r>
              <a:rPr lang="en-US" altLang="ko-KR" sz="2800" b="1" dirty="0"/>
              <a:t>.</a:t>
            </a: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（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프로젝트를 통해 저는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현업의 문제를 구조적으로 해석하고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기술적 해결을 실행으로 옮기는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실행 중심형 인재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임을 어필할 수 있었다고 생각합니다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）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감사합니다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316A-1D58-F680-7227-644DEDCE9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7533-97C2-7ECE-97C5-80563BD6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329BFD-E96A-1449-F851-C8D920E2C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AD9864-45A2-7821-2BAF-F4B1EEBE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대응을 위한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체계화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반복되는 일정 공유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혼선을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해결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검증된 실효성 →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가능성 확인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대시보드로 모든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한눈에 파악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 필터링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(tab2)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일정 수정 및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일정 즉시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가능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옵션 제공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디폴트는 익일 집계 결과를 자동 공유하여 과도한 알림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전일 기준 변경된 일정만 필터링하여 집중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(tab3)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표준 일정과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기준으로 맞춤형 일정 자동 생성</a:t>
            </a:r>
          </a:p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맞춤화하여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조정 가능</a:t>
            </a:r>
            <a:b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팀별 수정 권한 제한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실무자는 자신 소속 팀 일정만 수정 가능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팀별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핵심 일정 편집 권한 보유</a:t>
            </a:r>
          </a:p>
          <a:p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HQ vs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간 일정 충돌 방지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잦은 일정 변경 제한 기능 적용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시 알림 전송 및 히스토리 기록 자동화</a:t>
            </a: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역할 기반 협업 구조 강화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협업자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구분 설정으로 일정 책임 명확화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일정의 안정적 운영을 위해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일정은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D-14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이전까지만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변경 가능하며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변경 시 중국 법인과의 사전 협의 및 공유가 필요합니다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변경은 반드시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수행할 수 있으며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변경은 이력과 사유가 기록됩니다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AED80-A442-246E-22C7-9EE42266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7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프링이는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선진화된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운영 모델을 벤치마킹하고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상황에 맞춰 최적화된 맞춤형 일정 관리 솔루션으로 개발되었습니다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MLB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프로세스와 주요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표준화된 업무 일정 항목과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정의하여 일정 관리의 기준 마련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/>
              <a:t>🔷 </a:t>
            </a:r>
            <a:r>
              <a:rPr lang="en-US" altLang="ko-KR" b="1" dirty="0"/>
              <a:t>1. </a:t>
            </a:r>
            <a:r>
              <a:rPr lang="ko-KR" altLang="en-US" b="1" dirty="0"/>
              <a:t>표준 일정 체계 도출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기준 일정표</a:t>
            </a:r>
            <a:r>
              <a:rPr lang="en-US" altLang="ko-KR" dirty="0"/>
              <a:t>: MLB </a:t>
            </a:r>
            <a:r>
              <a:rPr lang="ko-KR" altLang="en-US" dirty="0"/>
              <a:t>수주회용 일정표 활용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일정 항목 정의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20~30</a:t>
            </a:r>
            <a:r>
              <a:rPr lang="ko-KR" altLang="en-US" dirty="0"/>
              <a:t>개 </a:t>
            </a:r>
            <a:r>
              <a:rPr lang="en-US" altLang="ko-KR" dirty="0"/>
              <a:t>milestone </a:t>
            </a:r>
            <a:r>
              <a:rPr lang="ko-KR" altLang="en-US" dirty="0"/>
              <a:t>수준 업무</a:t>
            </a:r>
            <a:r>
              <a:rPr lang="en-US" altLang="ko-KR" dirty="0"/>
              <a:t>(Task) </a:t>
            </a:r>
            <a:r>
              <a:rPr lang="ko-KR" altLang="en-US" dirty="0"/>
              <a:t>구조화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참조 기준일</a:t>
            </a:r>
            <a:r>
              <a:rPr lang="en-US" altLang="ko-KR" dirty="0"/>
              <a:t>: ‘</a:t>
            </a:r>
            <a:r>
              <a:rPr lang="ko-KR" altLang="en-US" dirty="0"/>
              <a:t>발주 마감일</a:t>
            </a:r>
            <a:r>
              <a:rPr lang="en-US" altLang="ko-KR" dirty="0"/>
              <a:t>(PLM </a:t>
            </a:r>
            <a:r>
              <a:rPr lang="ko-KR" altLang="en-US" dirty="0"/>
              <a:t>마감</a:t>
            </a:r>
            <a:r>
              <a:rPr lang="en-US" altLang="ko-KR" dirty="0"/>
              <a:t>)’ </a:t>
            </a:r>
            <a:r>
              <a:rPr lang="ko-KR" altLang="en-US" dirty="0"/>
              <a:t>기준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계산 방식</a:t>
            </a:r>
            <a:r>
              <a:rPr lang="en-US" altLang="ko-KR" dirty="0"/>
              <a:t>: </a:t>
            </a:r>
            <a:r>
              <a:rPr lang="ko-KR" altLang="en-US" dirty="0"/>
              <a:t>각 업무가 기준일로부터 </a:t>
            </a:r>
            <a:r>
              <a:rPr lang="ko-KR" altLang="en-US" b="1" dirty="0"/>
              <a:t>몇 워킹데이 전인지</a:t>
            </a:r>
            <a:r>
              <a:rPr lang="ko-KR" altLang="en-US" dirty="0"/>
              <a:t> 수치화 </a:t>
            </a:r>
            <a:r>
              <a:rPr lang="en-US" altLang="ko-KR" dirty="0"/>
              <a:t>(</a:t>
            </a:r>
            <a:r>
              <a:rPr lang="ko-KR" altLang="en-US" dirty="0"/>
              <a:t>표준 오프셋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3️⃣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웹페이지를 연동하여 사용자 접근성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핵심 기능 버튼 개발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편집하기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지금부터 제가 수행한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GTM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알림 솔루션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i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프링이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프로젝트를 소개 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솔루션은 특정 브랜드 과제를 넘어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전사 확장 가능한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화된 일정 자동화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관리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도구를 목표로 하고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발표는 네 가지 흐름으로 구성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했습니다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 현황과 기능 도출 과정을 말씀드리고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다음 전사 확장을 고려한 고도화 방향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그리고 실제 시스템 구현 내용을 보여드린 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마지막으로 향후 계획과 결론으로 마무리하겠습니다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2800" dirty="0"/>
              <a:t>지난해부터</a:t>
            </a:r>
            <a:r>
              <a:rPr lang="ko-KR" altLang="en-US" sz="2800" b="1" dirty="0"/>
              <a:t> </a:t>
            </a:r>
            <a:r>
              <a:rPr lang="en-US" altLang="ko-KR" sz="2800" dirty="0"/>
              <a:t>Discovery </a:t>
            </a:r>
            <a:r>
              <a:rPr lang="ko-KR" altLang="en-US" sz="2800" dirty="0"/>
              <a:t>브랜드가 본격적으로</a:t>
            </a:r>
            <a:r>
              <a:rPr lang="ko-KR" altLang="en-US" sz="2800" b="1" dirty="0"/>
              <a:t> </a:t>
            </a:r>
            <a:r>
              <a:rPr lang="ko-KR" altLang="en-US" sz="2800" dirty="0"/>
              <a:t>글로벌 수주회를 준비하면서</a:t>
            </a:r>
            <a:r>
              <a:rPr lang="en-US" altLang="ko-KR" sz="2800" dirty="0"/>
              <a:t>,</a:t>
            </a:r>
            <a:br>
              <a:rPr lang="en-US" altLang="ko-KR" sz="2800" dirty="0"/>
            </a:br>
            <a:r>
              <a:rPr lang="ko-KR" altLang="en-US" sz="2800" b="1" dirty="0"/>
              <a:t>기존의 엑셀</a:t>
            </a:r>
            <a:r>
              <a:rPr lang="en-US" altLang="ko-KR" sz="2800" b="1" dirty="0"/>
              <a:t>·</a:t>
            </a:r>
            <a:r>
              <a:rPr lang="ko-KR" altLang="en-US" sz="2800" b="1" dirty="0"/>
              <a:t>공지 기반 일정 관리 방식의 한계가 드러났고</a:t>
            </a:r>
            <a:r>
              <a:rPr lang="en-US" altLang="ko-KR" sz="2800" b="1" dirty="0"/>
              <a:t>,</a:t>
            </a:r>
            <a:br>
              <a:rPr lang="ko-KR" altLang="en-US" sz="2800" dirty="0"/>
            </a:br>
            <a:r>
              <a:rPr lang="ko-KR" altLang="en-US" sz="2800" dirty="0"/>
              <a:t>부서 간 협업 및 일정 지연 가능성이 높아지기 시작했습니다</a:t>
            </a:r>
            <a:r>
              <a:rPr lang="en-US" altLang="ko-KR" sz="2800" dirty="0"/>
              <a:t>.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en-US" sz="2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방식은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실시간 공유가 어렵고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 이력과 책임자 관리도 불가능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현황을 바탕으로 저는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카테고리별 담당자 체계에 연동되는 자동화된 일정 관리 도구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필요하다고 판단했습니다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 필요성을 기반으로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알림봇의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기본 기능 즉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실시간 알림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이력 자동 저장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책임자 지정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대시보드 기능을 설계하게 되었습니다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3525-6AEA-0654-D895-7895BFAB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54409-0D57-2FF6-699C-A8E9B6E34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0938D-59A4-0DBA-C084-F137E509F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과제는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처음에는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Discovery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과제에서 출발했지만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리뷰를 통해 이 문제가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F&amp;F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전사 브랜드의 공통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Pain Point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라는 걸 확인했습니다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수주회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운영이 체계화된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MLB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도 여전히 일정 관리를 수기로 진행하고 있으며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타 브랜드가 이를 벤치마킹하려 해도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Keyman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반복적인 수작업에 크게 의존해야만 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특히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F&amp;F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빠른 의사결정과 유연한 대응이 강점인 조직이기 때문에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　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기준 없이 반복되는 일정 조율은 그 자체로 대응력을 떨어뜨리는 리스크가 될 수 있다고 생각했습니다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이러한</a:t>
            </a:r>
            <a:r>
              <a:rPr lang="ko-KR" altLang="en-US" sz="1800" dirty="0"/>
              <a:t> </a:t>
            </a:r>
            <a:r>
              <a:rPr lang="ko-KR" altLang="en-US" sz="2800" dirty="0"/>
              <a:t>전사 일정 운영의 구조적 한계를 해결하기 위해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프링이는 단일 브랜드 솔루션에 머물지 않고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전사 일정 운영의 기준이 되는 표준 체계로 발전할 필요가 있다고 판단했습니다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  <a:buNone/>
            </a:pP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이에 따라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표준일정체계를 수립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 생성 작업을 자동화하며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브랜드 간 일관성을 확보할 수 있도록 기능을 고도화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A6612-E379-FEE4-613F-D663EEC02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6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앞서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말씀드린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내용을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정리하면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지금까지 도출한 기능은 크게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 기능과 고도화 기능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나눌 수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 기능은 알림 자동화</a:t>
            </a:r>
            <a:r>
              <a:rPr lang="ko-KR" altLang="en-US" sz="1800" dirty="0"/>
              <a:t>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기능을</a:t>
            </a:r>
            <a:r>
              <a:rPr lang="ko-KR" altLang="en-US" sz="1800" dirty="0"/>
              <a:t> 선두로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소통 효율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신뢰도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협업 명확성을 높였고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고도화 기능은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MLB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벤치마킹을 바탕으로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 일정 구조와 브랜드 확장성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갖춘 형태로 발전시켰습니다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그럼 이러한 설계를 어떻게 시스템화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했는지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다음 슬라이드에서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설명드리겠습니다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2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저는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먼저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MLB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운영 흐름을 참고해 약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주요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구조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화한 다음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발주 마감일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’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기준일로 삼고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Task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몇 워킹데이 전에 위치하는지를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수치화하여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표준 오프셋 구조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만들었습니다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이후 이 구조에 기반해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사용자가 기준일과 기간만 입력하면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GTM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일정을 자동으로 계산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하는 변환 로직을 설계했습니다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즉</a:t>
            </a:r>
            <a:r>
              <a:rPr lang="ko-KR" altLang="en-US" sz="1800" dirty="0"/>
              <a:t>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클릭 한 번으로 맞춤형 일정표가 생성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될 수 있도록 솔루션을 구체화 했습니다．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0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궁극적으로 프링이는 단순한 일정 알림 봇이 아니라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자동화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GTM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표준화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전사 복제 가능성까지 고려해 설계된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</a:p>
          <a:p>
            <a:pPr latinLnBrk="1">
              <a:spcAft>
                <a:spcPts val="800"/>
              </a:spcAft>
              <a:buNone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향후 모든 브랜드의 글로벌 전환 과정에서 마주할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Pain Point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선제적으로 대응할 수 있는 표준화된 솔루션입니다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latinLnBrk="1">
              <a:spcAft>
                <a:spcPts val="800"/>
              </a:spcAft>
              <a:buNone/>
            </a:pP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None/>
            </a:pPr>
            <a:r>
              <a:rPr lang="ko-KR" altLang="en-US" b="1" dirty="0"/>
              <a:t>그렇다면 이러한 프링이는 현업에서는 어떻게 작동하는지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 err="1"/>
              <a:t>프링이의</a:t>
            </a:r>
            <a:r>
              <a:rPr lang="ko-KR" altLang="en-US" dirty="0"/>
              <a:t> 실제 화면을 통해 직접 보여드리겠습니다</a:t>
            </a:r>
            <a:r>
              <a:rPr lang="en-US" altLang="ko-KR" dirty="0"/>
              <a:t>.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>
              <a:spcAft>
                <a:spcPts val="800"/>
              </a:spcAft>
              <a:buNone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프링이는 크게 </a:t>
            </a:r>
            <a:r>
              <a:rPr lang="en-US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Teams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알림 화면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과 </a:t>
            </a:r>
            <a:r>
              <a:rPr lang="ko-KR" altLang="ko-KR" sz="18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앱 화면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Teams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채널에는 마감 일정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변경 일정 요약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 앱 버튼이 자동으로 전송되며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중요 변경은 개별 알림으로도 안내됩니다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오른쪽은 웹 앱 화면으로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전체 일정 확인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일정 수정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·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추가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자동 생성 탭으로 구성되어 있습니다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지금부터는 실제 화면을 직접 시연으로 보여드리겠습니다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2E0C-EB90-F729-0AAC-841D02AED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67D60-E81E-313A-6696-18B024CD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6F1B-B8C0-3ACE-5D00-C0D6330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92DE0-D2A4-B848-90E5-39F35E61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0A3B-867A-5D46-FADB-54AE124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0B4-335F-0770-F607-7B1736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DFC44-9DC1-9CB7-CAC2-EE4B06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722F-B524-A3D3-6E75-B18A569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929A-8B77-1748-1088-BFFE05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96A2-1F8F-6B31-B4B2-C40B27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A24ED-DA74-772B-B1CD-CCFA2AA1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A243D-4870-3CA9-CAA6-DC52DC7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81E9-7765-3D8B-9C42-934E722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957E-6CFC-79A2-55EC-C9FCA6C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098BA-6E5F-808E-6DF5-8010B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F02C-4A4E-D618-D2F1-D11A0663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95D6-479F-57CD-D564-09D126B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BA27-2DFD-828B-2216-7D45B14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1310-5DA8-263C-05EB-CAEF030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CED4-8845-1327-EB9B-43E804B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42125-C0FC-C2BC-1D4B-87FB6317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91B70-A412-232E-11C9-31B6664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C7272-89F2-7CBB-AFA0-C457BD73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966B-C896-8465-94A2-54A35C9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7148-3DC8-3F21-6665-2C1323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22A3-6FC4-67E9-BCC1-3D12FDA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DF6D4-FC41-703B-6EA1-A2A10206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A1C84-DE24-7BE5-FF05-F08C76E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0CE07-5169-2424-0EBF-74B00B0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014E1-EF45-A855-D813-C125819B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865E9-F2C1-0F27-D7CD-0A640C7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7615-FB77-A448-23D7-D570D52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69A92-D736-98B2-B0F5-C8F2F31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99DAB-7ABD-41DE-A81D-A3C4897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DD70-EEF9-7BCD-C052-E1A566A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E0F13-B402-FEA1-652B-7D42C1B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9D314-1025-BDE8-E09E-0BA5BE0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6CD7-DB19-FF84-C88C-9AB6922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C5499-AFBB-BA43-E94F-9DDFB75C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0C49-8BCF-5B1C-86C3-FB8E4F6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196BF-1540-DB3D-61D6-12FCA0F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A287A-62D5-A1A5-A288-979D2EA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9131-590F-ED6C-E458-2A889E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7408-25E6-418E-360C-D3ACD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C5CD-F8DE-9D9B-8EE7-D5F2BD7D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1B447-36B2-E65B-DF1E-008A2A5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D4C2-F91F-27A5-DF21-44D3A96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5C73-267C-FE43-F4A7-8B14D0AA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7C17-0234-4FEC-D997-E53E3F8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A36-5916-ADE0-5E18-75B9C13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ECD33-B749-0ACD-B781-5490A94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C5E35-FBDF-C5F9-76B4-4D8D732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D89A-1AB6-1312-3A06-7EF941D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0EF7A-14ED-05C8-11A1-89F3FD4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C0D42-DEB5-4E1A-E8F1-C2394BF1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2F95C-9639-962A-C3C7-B160D50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E369-6D59-7565-94DD-946C9DE6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89ED-65B2-0279-86D3-BD90D94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47EE-799C-43C7-B44D-9E99C65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4D1FF-FCCC-721D-192B-87CF78F4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8344-C592-6650-F0A2-67830B1E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5809-CB9E-477C-8320-6767AE48E292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FB34-B542-1437-C628-E0355FF9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53108-C8F7-687B-25E7-1FEEA985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gtm-scheduler.streamlit.app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D1DB-AE9D-EFEB-A9C8-B04F86D4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24DFE8-80DF-D526-4B3A-F5902B011990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46438E-7F8C-EE9E-1E6D-6076345F8639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42D80-E13A-D636-EA32-4233B2BDE0E6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자기소개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0A2B86-AE67-E9DC-3F35-E25F25589C10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EC757-B282-A810-CDE2-DF1675F33808}"/>
              </a:ext>
            </a:extLst>
          </p:cNvPr>
          <p:cNvSpPr txBox="1"/>
          <p:nvPr/>
        </p:nvSpPr>
        <p:spPr>
          <a:xfrm>
            <a:off x="195263" y="549786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 소개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DB0E2-6E28-2D51-1990-E181A357ACC9}"/>
              </a:ext>
            </a:extLst>
          </p:cNvPr>
          <p:cNvSpPr txBox="1"/>
          <p:nvPr/>
        </p:nvSpPr>
        <p:spPr>
          <a:xfrm>
            <a:off x="195262" y="1011451"/>
            <a:ext cx="670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전략을 함께 설계할</a:t>
            </a:r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AI × 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언어 역량을 갖춘 실행형 인재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2ACFC-A812-B1E2-B237-D08DEC152400}"/>
              </a:ext>
            </a:extLst>
          </p:cNvPr>
          <p:cNvSpPr txBox="1"/>
          <p:nvPr/>
        </p:nvSpPr>
        <p:spPr>
          <a:xfrm>
            <a:off x="1238590" y="2357324"/>
            <a:ext cx="179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 및 역량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BE21F-45AB-754F-DC6D-5363078C857E}"/>
              </a:ext>
            </a:extLst>
          </p:cNvPr>
          <p:cNvSpPr txBox="1"/>
          <p:nvPr/>
        </p:nvSpPr>
        <p:spPr>
          <a:xfrm>
            <a:off x="7098507" y="2357324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 프로젝트 수행 방식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62A10-D004-48B2-3234-4AB62A197E22}"/>
              </a:ext>
            </a:extLst>
          </p:cNvPr>
          <p:cNvSpPr txBox="1"/>
          <p:nvPr/>
        </p:nvSpPr>
        <p:spPr>
          <a:xfrm>
            <a:off x="7098507" y="4104551"/>
            <a:ext cx="166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입사 후 포부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8D04D-B0E0-9F46-5E9E-7E63692B1F93}"/>
              </a:ext>
            </a:extLst>
          </p:cNvPr>
          <p:cNvSpPr txBox="1"/>
          <p:nvPr/>
        </p:nvSpPr>
        <p:spPr>
          <a:xfrm>
            <a:off x="1238590" y="2910307"/>
            <a:ext cx="518851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성균관대학교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핀테크융합전공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석사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졸업논문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Explainable AI for Asset Pricing in the Chinese Stock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Market: Pre- and Post-COVID-19 Perspectives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중국어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·AI·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분석 역량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5FC5-F0B0-C676-99F7-53DC2DFDA12B}"/>
              </a:ext>
            </a:extLst>
          </p:cNvPr>
          <p:cNvSpPr txBox="1"/>
          <p:nvPr/>
        </p:nvSpPr>
        <p:spPr>
          <a:xfrm>
            <a:off x="7108034" y="2910307"/>
            <a:ext cx="3131341" cy="1024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기획부터 구현까지 </a:t>
            </a:r>
            <a:r>
              <a:rPr lang="ko-KR" altLang="en-US" b="1" dirty="0"/>
              <a:t>전 과정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AI</a:t>
            </a:r>
            <a:r>
              <a:rPr lang="en-US" altLang="ko-KR" dirty="0"/>
              <a:t> </a:t>
            </a:r>
            <a:r>
              <a:rPr lang="ko-KR" altLang="en-US" dirty="0" err="1"/>
              <a:t>협업툴</a:t>
            </a:r>
            <a:r>
              <a:rPr lang="ko-KR" altLang="en-US" dirty="0"/>
              <a:t> 적극 활용 </a:t>
            </a:r>
            <a:r>
              <a:rPr lang="en-US" altLang="ko-KR" dirty="0"/>
              <a:t>+ </a:t>
            </a:r>
            <a:r>
              <a:rPr lang="ko-KR" altLang="en-US" dirty="0"/>
              <a:t>새로운 툴 학습 </a:t>
            </a:r>
            <a:r>
              <a:rPr lang="en-US" altLang="ko-KR" dirty="0"/>
              <a:t>+ </a:t>
            </a:r>
            <a:r>
              <a:rPr lang="ko-KR" altLang="en-US" dirty="0"/>
              <a:t>팀 </a:t>
            </a:r>
            <a:r>
              <a:rPr lang="ko-KR" altLang="en-US" b="1" dirty="0"/>
              <a:t>피드백</a:t>
            </a:r>
            <a:r>
              <a:rPr lang="ko-KR" altLang="en-US" dirty="0"/>
              <a:t> 반영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C2CF4-DA03-B0FE-8BEA-7959EA7DBD7A}"/>
              </a:ext>
            </a:extLst>
          </p:cNvPr>
          <p:cNvSpPr txBox="1"/>
          <p:nvPr/>
        </p:nvSpPr>
        <p:spPr>
          <a:xfrm>
            <a:off x="7098507" y="4550445"/>
            <a:ext cx="3774280" cy="13477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중국어 </a:t>
            </a:r>
            <a:r>
              <a:rPr lang="en-US" altLang="ko-KR" dirty="0"/>
              <a:t>+ AI </a:t>
            </a:r>
            <a:r>
              <a:rPr lang="ko-KR" altLang="en-US" dirty="0"/>
              <a:t>역량으로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  </a:t>
            </a:r>
            <a:r>
              <a:rPr lang="ko-KR" altLang="en-US" b="1" dirty="0"/>
              <a:t>해외 법인 </a:t>
            </a:r>
            <a:r>
              <a:rPr lang="en-US" altLang="ko-KR" b="1" dirty="0"/>
              <a:t>DX </a:t>
            </a:r>
            <a:r>
              <a:rPr lang="ko-KR" altLang="en-US" b="1" dirty="0"/>
              <a:t>프로젝트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업무 이해도 기반 </a:t>
            </a:r>
            <a:r>
              <a:rPr lang="ko-KR" altLang="en-US" b="1" dirty="0"/>
              <a:t>전사 확산 및 지식 전파</a:t>
            </a:r>
            <a:endParaRPr lang="en-US" altLang="ko-KR" b="1" dirty="0"/>
          </a:p>
          <a:p>
            <a:r>
              <a:rPr lang="ko-KR" altLang="en-US" dirty="0"/>
              <a:t>⇒   변화를 주도하는 실행 중심 인재</a:t>
            </a:r>
          </a:p>
        </p:txBody>
      </p:sp>
    </p:spTree>
    <p:extLst>
      <p:ext uri="{BB962C8B-B14F-4D97-AF65-F5344CB8AC3E}">
        <p14:creationId xmlns:p14="http://schemas.microsoft.com/office/powerpoint/2010/main" val="16379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BCCF0-09B9-33BE-28D0-F0B6B075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3ED1A0-0BE5-5C3E-94A8-313B383EAD65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8E6565-7AFC-B35B-FED4-2DE6662E067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B8BA7-4B53-1DE0-D825-39C746B81592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#4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 및 결론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0BD59-3C88-E4F0-47A0-D73EC6301F36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2C9AD8-2C69-4F6B-B4E5-82EBCCBC869F}"/>
              </a:ext>
            </a:extLst>
          </p:cNvPr>
          <p:cNvGrpSpPr/>
          <p:nvPr/>
        </p:nvGrpSpPr>
        <p:grpSpPr>
          <a:xfrm>
            <a:off x="1625203" y="1094404"/>
            <a:ext cx="3845718" cy="4669192"/>
            <a:chOff x="1758553" y="1091034"/>
            <a:chExt cx="3845718" cy="4669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F09A6-4F33-773B-EDA9-653D91EE1A4D}"/>
                </a:ext>
              </a:extLst>
            </p:cNvPr>
            <p:cNvSpPr txBox="1"/>
            <p:nvPr/>
          </p:nvSpPr>
          <p:spPr>
            <a:xfrm>
              <a:off x="2110979" y="1118121"/>
              <a:ext cx="1214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고도화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DB0DB-9E51-BC56-F396-AF5CFE0A6202}"/>
                </a:ext>
              </a:extLst>
            </p:cNvPr>
            <p:cNvSpPr txBox="1"/>
            <p:nvPr/>
          </p:nvSpPr>
          <p:spPr>
            <a:xfrm>
              <a:off x="2110978" y="3799372"/>
              <a:ext cx="1004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운영 내재화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D7F0F-B8AD-4C34-E059-A72E04DA3387}"/>
                </a:ext>
              </a:extLst>
            </p:cNvPr>
            <p:cNvSpPr txBox="1"/>
            <p:nvPr/>
          </p:nvSpPr>
          <p:spPr>
            <a:xfrm>
              <a:off x="2110978" y="1604603"/>
              <a:ext cx="3493293" cy="1751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DB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SQLite → PostgreSQL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대용량 대응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비동기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Excel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처리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 확장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실시간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Mentions /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반복 알림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개선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en-US" altLang="ko-KR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Streamlit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→ React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C690B5-8718-7F07-9116-37483E0EC3A1}"/>
                </a:ext>
              </a:extLst>
            </p:cNvPr>
            <p:cNvSpPr txBox="1"/>
            <p:nvPr/>
          </p:nvSpPr>
          <p:spPr>
            <a:xfrm>
              <a:off x="2110978" y="4250120"/>
              <a:ext cx="3045617" cy="13208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전사 일정 운영 정책 정착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권한 기반 일정 운영 체계 도입</a:t>
              </a:r>
              <a:b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사용성 모니터링 지표 수립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9" name="그래픽 18" descr="배지 체크 표시1 단색으로 채워진">
              <a:extLst>
                <a:ext uri="{FF2B5EF4-FFF2-40B4-BE49-F238E27FC236}">
                  <a16:creationId xmlns:a16="http://schemas.microsoft.com/office/drawing/2014/main" id="{AD339CB6-47E1-6083-F9FA-7E042C65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8079" y="1091034"/>
              <a:ext cx="361950" cy="361950"/>
            </a:xfrm>
            <a:prstGeom prst="rect">
              <a:avLst/>
            </a:prstGeom>
          </p:spPr>
        </p:pic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C7FD95BE-6450-D340-96FF-150A4430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8553" y="3772285"/>
              <a:ext cx="361950" cy="361950"/>
            </a:xfrm>
            <a:prstGeom prst="rect">
              <a:avLst/>
            </a:prstGeom>
          </p:spPr>
        </p:pic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DC68578-8221-4184-69B8-38167E61EF7A}"/>
                </a:ext>
              </a:extLst>
            </p:cNvPr>
            <p:cNvSpPr/>
            <p:nvPr/>
          </p:nvSpPr>
          <p:spPr>
            <a:xfrm>
              <a:off x="1987649" y="1554647"/>
              <a:ext cx="3126348" cy="19834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9E71C-4BC8-DA23-976E-6CA845C25FE0}"/>
                </a:ext>
              </a:extLst>
            </p:cNvPr>
            <p:cNvSpPr/>
            <p:nvPr/>
          </p:nvSpPr>
          <p:spPr>
            <a:xfrm>
              <a:off x="1987649" y="4195065"/>
              <a:ext cx="3168946" cy="15651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E82D8DA-DF2D-F1BE-8022-3035802649E0}"/>
              </a:ext>
            </a:extLst>
          </p:cNvPr>
          <p:cNvGrpSpPr/>
          <p:nvPr/>
        </p:nvGrpSpPr>
        <p:grpSpPr>
          <a:xfrm>
            <a:off x="6149737" y="2088171"/>
            <a:ext cx="5515305" cy="2524809"/>
            <a:chOff x="3456571" y="2757309"/>
            <a:chExt cx="5515305" cy="25248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290C70-4496-AF70-CF08-22C487573B9B}"/>
                </a:ext>
              </a:extLst>
            </p:cNvPr>
            <p:cNvSpPr txBox="1"/>
            <p:nvPr/>
          </p:nvSpPr>
          <p:spPr>
            <a:xfrm>
              <a:off x="3923706" y="2757309"/>
              <a:ext cx="4274916" cy="1435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ko-KR" altLang="en-US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🔔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“F&amp;F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일정을 실시간으로 관리하는 스마트 </a:t>
              </a:r>
              <a:r>
                <a:rPr lang="ko-KR" altLang="en-US" sz="1400" i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알림봇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"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B7974B-05E8-1163-A152-C98B8CD7F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6571" y="2757309"/>
              <a:ext cx="513099" cy="45312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25BDE1-AC76-EBCE-10F7-CCD73A42116D}"/>
                </a:ext>
              </a:extLst>
            </p:cNvPr>
            <p:cNvSpPr txBox="1"/>
            <p:nvPr/>
          </p:nvSpPr>
          <p:spPr>
            <a:xfrm>
              <a:off x="3995124" y="4822184"/>
              <a:ext cx="4976752" cy="45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일정관리 문화를 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전체에 심는 첫걸음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A20B05-4C98-2FF5-062D-26DC2483E2F4}"/>
                </a:ext>
              </a:extLst>
            </p:cNvPr>
            <p:cNvSpPr txBox="1"/>
            <p:nvPr/>
          </p:nvSpPr>
          <p:spPr>
            <a:xfrm>
              <a:off x="3966304" y="4069563"/>
              <a:ext cx="4976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프프의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글로벌 전략 실행을 뒷받침하는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</a:t>
              </a:r>
              <a:b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 브랜드가 적용 가능한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운영 체계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76AF68-2130-D2AA-ECCB-6F4BE7121CEA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F4759-E4CB-1CCC-8909-1FB6F04773AB}"/>
              </a:ext>
            </a:extLst>
          </p:cNvPr>
          <p:cNvSpPr txBox="1"/>
          <p:nvPr/>
        </p:nvSpPr>
        <p:spPr>
          <a:xfrm>
            <a:off x="609600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3394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8A93A-9357-8F1D-BA74-9DE62DF85920}"/>
              </a:ext>
            </a:extLst>
          </p:cNvPr>
          <p:cNvSpPr txBox="1"/>
          <p:nvPr/>
        </p:nvSpPr>
        <p:spPr>
          <a:xfrm>
            <a:off x="5753100" y="2967335"/>
            <a:ext cx="82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32175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A618-7A42-E5DF-3351-E9A6DE1E5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F881E92-871E-8FB0-5EEA-E1285A7DACAB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1ED89E-39B6-103A-4D15-7829D020C61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3D55E6-AD39-3C10-FEA1-41157F235FCC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7BE07-DD2E-A337-B57E-E7CD2E658B5B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BFD268-6B47-B8D9-E01C-CC0BC2F28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73560"/>
              </p:ext>
            </p:extLst>
          </p:nvPr>
        </p:nvGraphicFramePr>
        <p:xfrm>
          <a:off x="251627" y="806087"/>
          <a:ext cx="7306106" cy="2583912"/>
        </p:xfrm>
        <a:graphic>
          <a:graphicData uri="http://schemas.openxmlformats.org/drawingml/2006/table">
            <a:tbl>
              <a:tblPr/>
              <a:tblGrid>
                <a:gridCol w="1154363">
                  <a:extLst>
                    <a:ext uri="{9D8B030D-6E8A-4147-A177-3AD203B41FA5}">
                      <a16:colId xmlns:a16="http://schemas.microsoft.com/office/drawing/2014/main" val="3486004186"/>
                    </a:ext>
                  </a:extLst>
                </a:gridCol>
                <a:gridCol w="2425208">
                  <a:extLst>
                    <a:ext uri="{9D8B030D-6E8A-4147-A177-3AD203B41FA5}">
                      <a16:colId xmlns:a16="http://schemas.microsoft.com/office/drawing/2014/main" val="3105484173"/>
                    </a:ext>
                  </a:extLst>
                </a:gridCol>
                <a:gridCol w="3726535">
                  <a:extLst>
                    <a:ext uri="{9D8B030D-6E8A-4147-A177-3AD203B41FA5}">
                      <a16:colId xmlns:a16="http://schemas.microsoft.com/office/drawing/2014/main" val="262249775"/>
                    </a:ext>
                  </a:extLst>
                </a:gridCol>
              </a:tblGrid>
              <a:tr h="31832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구성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단계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384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프론트엔드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Streamlit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경량 웹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UI)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React.js, Vue.js / Next.js (SSR)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SPA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14045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간단한 로직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Flask, Django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웹 서버 프레임워크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3463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데이터베이스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SQLite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경량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PostgreSQL, MySQL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고성능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RDB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6879"/>
                  </a:ext>
                </a:extLst>
              </a:tr>
              <a:tr h="1867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Excel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Pandas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기본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PyExcelerate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xlsxwriter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비동기 처리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asyncio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Celery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07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기능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Webhook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전송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 메신저 연동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멘션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도입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81503"/>
                  </a:ext>
                </a:extLst>
              </a:tr>
              <a:tr h="27573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배포 환경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실행 중심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VPS(AWS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Lightsail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</a:p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Docker + Docker Compose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컨테이너 배포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06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78ECF8-C9DA-E9B8-A34B-0257129ADB0E}"/>
              </a:ext>
            </a:extLst>
          </p:cNvPr>
          <p:cNvSpPr txBox="1"/>
          <p:nvPr/>
        </p:nvSpPr>
        <p:spPr>
          <a:xfrm>
            <a:off x="94998" y="429928"/>
            <a:ext cx="2882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b="1" dirty="0"/>
              <a:t>＃</a:t>
            </a:r>
            <a:r>
              <a:rPr lang="en-US" altLang="ko-KR" b="1" dirty="0"/>
              <a:t>1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/>
              <a:t>MVP </a:t>
            </a:r>
            <a:r>
              <a:rPr lang="ko-KR" altLang="en-US" b="1" dirty="0"/>
              <a:t>기술 구성 </a:t>
            </a:r>
            <a:r>
              <a:rPr lang="en-US" altLang="ko-KR" b="1" dirty="0"/>
              <a:t>&amp; </a:t>
            </a:r>
            <a:r>
              <a:rPr lang="ko-KR" altLang="en-US" b="1" dirty="0"/>
              <a:t>향후 발전 방향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2F7A3-1D9B-3013-F4DE-E35D88D67AEF}"/>
              </a:ext>
            </a:extLst>
          </p:cNvPr>
          <p:cNvSpPr txBox="1"/>
          <p:nvPr/>
        </p:nvSpPr>
        <p:spPr>
          <a:xfrm>
            <a:off x="274487" y="3814780"/>
            <a:ext cx="1440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팀별 수정 권한 제한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1BB34-626B-4A6D-B029-797E15709002}"/>
              </a:ext>
            </a:extLst>
          </p:cNvPr>
          <p:cNvSpPr txBox="1"/>
          <p:nvPr/>
        </p:nvSpPr>
        <p:spPr>
          <a:xfrm>
            <a:off x="251627" y="3429000"/>
            <a:ext cx="66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 정책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84530-B0D2-B79E-D074-259EC2911330}"/>
              </a:ext>
            </a:extLst>
          </p:cNvPr>
          <p:cNvSpPr txBox="1"/>
          <p:nvPr/>
        </p:nvSpPr>
        <p:spPr>
          <a:xfrm>
            <a:off x="6170236" y="3745485"/>
            <a:ext cx="1432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제한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509EAA-C29A-671F-0A64-C84CCBB4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8" y="4202175"/>
            <a:ext cx="4582296" cy="2309094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CF346D-7DC9-317E-4939-4E9195B0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02" y="4202174"/>
            <a:ext cx="5406260" cy="2244515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47116B5-F998-017B-79EE-57F8F433BD42}"/>
              </a:ext>
            </a:extLst>
          </p:cNvPr>
          <p:cNvSpPr txBox="1"/>
          <p:nvPr/>
        </p:nvSpPr>
        <p:spPr>
          <a:xfrm>
            <a:off x="12275465" y="4642064"/>
            <a:ext cx="638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610EA17-91AC-674F-4902-58A69C13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20752"/>
              </p:ext>
            </p:extLst>
          </p:nvPr>
        </p:nvGraphicFramePr>
        <p:xfrm>
          <a:off x="12408819" y="4925652"/>
          <a:ext cx="6247448" cy="1430349"/>
        </p:xfrm>
        <a:graphic>
          <a:graphicData uri="http://schemas.openxmlformats.org/drawingml/2006/table">
            <a:tbl>
              <a:tblPr/>
              <a:tblGrid>
                <a:gridCol w="1737043">
                  <a:extLst>
                    <a:ext uri="{9D8B030D-6E8A-4147-A177-3AD203B41FA5}">
                      <a16:colId xmlns:a16="http://schemas.microsoft.com/office/drawing/2014/main" val="177454430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656253132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가치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54866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디지털 전환 기반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수작업 중심　⇒　데이터 기반의 자동화 구조로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9927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복제 가능성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진출 　⇒　동일 모델로 손쉽게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94983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전사 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일정 운영 체계　⇒　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F&amp;F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브랜드로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38BC9E8-2149-409C-CC88-DC9C14238EE0}"/>
              </a:ext>
            </a:extLst>
          </p:cNvPr>
          <p:cNvSpPr txBox="1"/>
          <p:nvPr/>
        </p:nvSpPr>
        <p:spPr>
          <a:xfrm>
            <a:off x="341722" y="449377"/>
            <a:ext cx="4496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User Journey Map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73C1EC-B2E6-BDC9-43CE-FB2BACBCC736}"/>
              </a:ext>
            </a:extLst>
          </p:cNvPr>
          <p:cNvSpPr/>
          <p:nvPr/>
        </p:nvSpPr>
        <p:spPr>
          <a:xfrm>
            <a:off x="2508786" y="1089681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업로드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F9DA9A-A480-5129-01E0-B447A0D03481}"/>
              </a:ext>
            </a:extLst>
          </p:cNvPr>
          <p:cNvSpPr/>
          <p:nvPr/>
        </p:nvSpPr>
        <p:spPr>
          <a:xfrm>
            <a:off x="2001036" y="2215053"/>
            <a:ext cx="20955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일정 알림 수신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75DABE-FFAE-4C84-8453-5F36E2D15238}"/>
              </a:ext>
            </a:extLst>
          </p:cNvPr>
          <p:cNvSpPr/>
          <p:nvPr/>
        </p:nvSpPr>
        <p:spPr>
          <a:xfrm>
            <a:off x="55479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14C11F-470F-AB9E-0E9D-9D8EBF9C38F8}"/>
              </a:ext>
            </a:extLst>
          </p:cNvPr>
          <p:cNvSpPr/>
          <p:nvPr/>
        </p:nvSpPr>
        <p:spPr>
          <a:xfrm>
            <a:off x="250878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98C4F0-9532-2B45-D7DA-7CD505EFC8D4}"/>
              </a:ext>
            </a:extLst>
          </p:cNvPr>
          <p:cNvSpPr/>
          <p:nvPr/>
        </p:nvSpPr>
        <p:spPr>
          <a:xfrm>
            <a:off x="4373448" y="3591884"/>
            <a:ext cx="1409848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시즌 일정표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B9B636-EE7F-A6B0-3D99-B64A01DA8400}"/>
              </a:ext>
            </a:extLst>
          </p:cNvPr>
          <p:cNvSpPr/>
          <p:nvPr/>
        </p:nvSpPr>
        <p:spPr>
          <a:xfrm>
            <a:off x="1877894" y="524686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알림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96B034-6236-DA68-0681-93A37A575639}"/>
              </a:ext>
            </a:extLst>
          </p:cNvPr>
          <p:cNvSpPr/>
          <p:nvPr/>
        </p:nvSpPr>
        <p:spPr>
          <a:xfrm>
            <a:off x="4413735" y="5245348"/>
            <a:ext cx="1324722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Excel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DB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반영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F310FA-3CF7-7C8F-39B8-EAFF26994E2B}"/>
              </a:ext>
            </a:extLst>
          </p:cNvPr>
          <p:cNvSpPr/>
          <p:nvPr/>
        </p:nvSpPr>
        <p:spPr>
          <a:xfrm>
            <a:off x="3071076" y="524534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익일 오전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EF031E-F170-F96D-D1B4-6D545D87B71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48786" y="1521681"/>
            <a:ext cx="0" cy="693372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C7BAE-CDB7-3910-CFCD-9B71E2862005}"/>
              </a:ext>
            </a:extLst>
          </p:cNvPr>
          <p:cNvCxnSpPr>
            <a:stCxn id="8" idx="2"/>
          </p:cNvCxnSpPr>
          <p:nvPr/>
        </p:nvCxnSpPr>
        <p:spPr>
          <a:xfrm>
            <a:off x="3048786" y="2647053"/>
            <a:ext cx="0" cy="271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694E4A-1F5F-1F9D-8564-E8056222D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1599376" y="2142473"/>
            <a:ext cx="944831" cy="1953990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8FEBC-6CF9-1885-E99E-68F4681E613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048786" y="2647053"/>
            <a:ext cx="0" cy="944831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BEED4A8-EEA9-57F8-5B34-AA10096B3ED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591164" y="2104675"/>
            <a:ext cx="944831" cy="2029586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9C99FA-C45E-5E4D-742C-F7C2E08267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076096" y="4023884"/>
            <a:ext cx="2276" cy="122146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702279-705C-0D85-E996-62D4877388B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2121848" y="4319930"/>
            <a:ext cx="1222984" cy="63089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080C98D-5826-3023-7743-5054DA636C4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2719199" y="4353471"/>
            <a:ext cx="1221464" cy="56229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029E29-CE67-0176-BF3D-995C41B91289}"/>
              </a:ext>
            </a:extLst>
          </p:cNvPr>
          <p:cNvSpPr txBox="1"/>
          <p:nvPr/>
        </p:nvSpPr>
        <p:spPr>
          <a:xfrm>
            <a:off x="3006194" y="2772876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기능버튼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08A76-966D-D806-BD55-F8945D4A4430}"/>
              </a:ext>
            </a:extLst>
          </p:cNvPr>
          <p:cNvSpPr txBox="1"/>
          <p:nvPr/>
        </p:nvSpPr>
        <p:spPr>
          <a:xfrm>
            <a:off x="2985169" y="1701985"/>
            <a:ext cx="68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오전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B8EC9-3023-B002-A414-FA4D1044FF42}"/>
              </a:ext>
            </a:extLst>
          </p:cNvPr>
          <p:cNvSpPr txBox="1"/>
          <p:nvPr/>
        </p:nvSpPr>
        <p:spPr>
          <a:xfrm>
            <a:off x="3003887" y="4187017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E2F7178-734B-7E6A-ABC0-3635E249BC52}"/>
              </a:ext>
            </a:extLst>
          </p:cNvPr>
          <p:cNvCxnSpPr>
            <a:cxnSpLocks/>
            <a:stCxn id="15" idx="3"/>
            <a:endCxn id="45" idx="3"/>
          </p:cNvCxnSpPr>
          <p:nvPr/>
        </p:nvCxnSpPr>
        <p:spPr>
          <a:xfrm flipH="1" flipV="1">
            <a:off x="3665220" y="1832790"/>
            <a:ext cx="2073237" cy="3628558"/>
          </a:xfrm>
          <a:prstGeom prst="bentConnector3">
            <a:avLst>
              <a:gd name="adj1" fmla="val -551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D58259-1B0E-4039-07C2-FAA14EFF862D}"/>
              </a:ext>
            </a:extLst>
          </p:cNvPr>
          <p:cNvSpPr txBox="1"/>
          <p:nvPr/>
        </p:nvSpPr>
        <p:spPr>
          <a:xfrm>
            <a:off x="5007879" y="4210938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3BD7E2-293C-B66D-BBED-AFF8133D68B3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DD867-C2FE-DC84-7F69-B4DD3BA97B2A}"/>
              </a:ext>
            </a:extLst>
          </p:cNvPr>
          <p:cNvSpPr txBox="1"/>
          <p:nvPr/>
        </p:nvSpPr>
        <p:spPr>
          <a:xfrm>
            <a:off x="1572" y="0"/>
            <a:ext cx="4303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Appendix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1C835-C8F8-1093-6207-3F81E1F4B861}"/>
              </a:ext>
            </a:extLst>
          </p:cNvPr>
          <p:cNvSpPr txBox="1"/>
          <p:nvPr/>
        </p:nvSpPr>
        <p:spPr>
          <a:xfrm>
            <a:off x="11672662" y="0"/>
            <a:ext cx="49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4B0A-3FF6-4CCF-4458-7B77AF90A133}"/>
              </a:ext>
            </a:extLst>
          </p:cNvPr>
          <p:cNvSpPr txBox="1"/>
          <p:nvPr/>
        </p:nvSpPr>
        <p:spPr>
          <a:xfrm>
            <a:off x="6411414" y="1121983"/>
            <a:ext cx="5075737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Discovery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　현황 분석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맞춤형 일정 구조 설계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 반영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조직 구조 반영한 운영 정책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476F3-A8E5-F77A-9FC1-2CE7E6E86D44}"/>
              </a:ext>
            </a:extLst>
          </p:cNvPr>
          <p:cNvSpPr txBox="1"/>
          <p:nvPr/>
        </p:nvSpPr>
        <p:spPr>
          <a:xfrm>
            <a:off x="6411414" y="3461598"/>
            <a:ext cx="6104708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＃５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 연동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기능 버튼 개발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07DF0-9E3B-395F-FD7D-8CA45D4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668406"/>
            <a:ext cx="4680000" cy="2117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E8B39-781D-5817-1A46-B5252B5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58" y="713553"/>
            <a:ext cx="4680000" cy="2264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541E0-606A-43EF-1458-83D3F9CB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58" y="3722619"/>
            <a:ext cx="4680000" cy="132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E70D5-0730-826E-09B5-7CACCBE5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358" y="5329298"/>
            <a:ext cx="4680000" cy="13552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E502D-F266-B1D7-ACD4-25F40F83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44" y="4071947"/>
            <a:ext cx="4680000" cy="21539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21CCB64-C66C-563D-9D6D-1A0DF1BB4D27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85EA07-C435-931F-93C9-F94550DAC94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CAA83-3F85-0A9D-B7D4-00A01D8669DF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034D2A-6117-E23A-08E7-6EF3536405D4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DB27F-9908-7192-35F5-94C8E94DD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0973-7A32-1C8B-0EE4-8CF1C944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49" y="11789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 이</a:t>
            </a:r>
            <a:b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GTM Schedule Alarm Bot</a:t>
            </a: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8F3A8-9FD1-C528-797E-46B9082E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524000" cy="286327"/>
          </a:xfrm>
        </p:spPr>
        <p:txBody>
          <a:bodyPr>
            <a:no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인턴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59A62-2DFE-71A1-2290-5BA50068B2CA}"/>
              </a:ext>
            </a:extLst>
          </p:cNvPr>
          <p:cNvSpPr txBox="1"/>
          <p:nvPr/>
        </p:nvSpPr>
        <p:spPr>
          <a:xfrm>
            <a:off x="5183726" y="5617520"/>
            <a:ext cx="653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2025.04.22</a:t>
            </a:r>
          </a:p>
          <a:p>
            <a:pPr algn="r"/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24140-BDCC-9EF9-7431-D60013B44272}"/>
              </a:ext>
            </a:extLst>
          </p:cNvPr>
          <p:cNvSpPr txBox="1"/>
          <p:nvPr/>
        </p:nvSpPr>
        <p:spPr>
          <a:xfrm>
            <a:off x="3018149" y="3121223"/>
            <a:ext cx="615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진출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프링이가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책임집니다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EC55EA2-AC50-6353-3201-3EEE3D058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9" y="1138773"/>
            <a:ext cx="110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843B-2F6F-449F-D269-C27DB4DD5BCC}"/>
              </a:ext>
            </a:extLst>
          </p:cNvPr>
          <p:cNvSpPr txBox="1"/>
          <p:nvPr/>
        </p:nvSpPr>
        <p:spPr>
          <a:xfrm>
            <a:off x="0" y="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7B874-F26D-8C63-70E5-C49E9011D09D}"/>
              </a:ext>
            </a:extLst>
          </p:cNvPr>
          <p:cNvGrpSpPr/>
          <p:nvPr/>
        </p:nvGrpSpPr>
        <p:grpSpPr>
          <a:xfrm>
            <a:off x="0" y="-19878"/>
            <a:ext cx="12192000" cy="646331"/>
            <a:chOff x="0" y="-19878"/>
            <a:chExt cx="12192000" cy="6463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952567-787D-F1E7-4F81-3637D880900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E4C7-AD64-50FD-4575-DA40AFE6C158}"/>
                </a:ext>
              </a:extLst>
            </p:cNvPr>
            <p:cNvSpPr txBox="1"/>
            <p:nvPr/>
          </p:nvSpPr>
          <p:spPr>
            <a:xfrm>
              <a:off x="1572" y="-19878"/>
              <a:ext cx="2789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목차</a:t>
              </a:r>
            </a:p>
            <a:p>
              <a:endPara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CB75-A20B-3A52-2E27-1F35D9AEBBAE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0CB2-57AB-DEF0-B8BB-65DC33473C00}"/>
              </a:ext>
            </a:extLst>
          </p:cNvPr>
          <p:cNvSpPr txBox="1"/>
          <p:nvPr/>
        </p:nvSpPr>
        <p:spPr>
          <a:xfrm>
            <a:off x="6327380" y="1032094"/>
            <a:ext cx="6188870" cy="508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기본 기능 도출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구조화 기능 도입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기능 요약 및 기대 효과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솔루션 구체화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일정 체계 도출 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 및 결론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BA53-4606-226F-6021-C276BEB80CBB}"/>
              </a:ext>
            </a:extLst>
          </p:cNvPr>
          <p:cNvSpPr txBox="1"/>
          <p:nvPr/>
        </p:nvSpPr>
        <p:spPr>
          <a:xfrm>
            <a:off x="1400175" y="3168134"/>
            <a:ext cx="227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CONTENTS</a:t>
            </a:r>
            <a:endParaRPr lang="ko-KR" altLang="en-US" sz="2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116C0-779E-4F97-830B-F84D33B48C7C}"/>
              </a:ext>
            </a:extLst>
          </p:cNvPr>
          <p:cNvGrpSpPr/>
          <p:nvPr/>
        </p:nvGrpSpPr>
        <p:grpSpPr>
          <a:xfrm>
            <a:off x="3679430" y="769280"/>
            <a:ext cx="6648450" cy="5313479"/>
            <a:chOff x="11560173" y="809151"/>
            <a:chExt cx="6648450" cy="53134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7339EA-79A1-2C57-39C4-E933FA71CC64}"/>
                </a:ext>
              </a:extLst>
            </p:cNvPr>
            <p:cNvSpPr/>
            <p:nvPr/>
          </p:nvSpPr>
          <p:spPr>
            <a:xfrm>
              <a:off x="13512798" y="809151"/>
              <a:ext cx="4695825" cy="5313479"/>
            </a:xfrm>
            <a:prstGeom prst="rect">
              <a:avLst/>
            </a:prstGeom>
            <a:solidFill>
              <a:srgbClr val="01243D">
                <a:alpha val="10000"/>
              </a:srgb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300"/>
                </a:lnSpc>
              </a:pPr>
              <a:endPara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1F84E3-F4FE-624B-CCDA-ED593AEF1F0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1560173" y="3465891"/>
              <a:ext cx="1952625" cy="0"/>
            </a:xfrm>
            <a:prstGeom prst="straightConnector1">
              <a:avLst/>
            </a:prstGeom>
            <a:ln>
              <a:solidFill>
                <a:srgbClr val="01243D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97AD6D6-C3ED-AE64-75DF-BED6ED2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6EB73-1094-9982-726F-FA1DCBE9D1E9}"/>
              </a:ext>
            </a:extLst>
          </p:cNvPr>
          <p:cNvSpPr txBox="1"/>
          <p:nvPr/>
        </p:nvSpPr>
        <p:spPr>
          <a:xfrm>
            <a:off x="487078" y="2096778"/>
            <a:ext cx="1557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현행 일정 관리 방식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274E2-5DF0-09B5-D629-E0CD77DAE9F5}"/>
              </a:ext>
            </a:extLst>
          </p:cNvPr>
          <p:cNvSpPr txBox="1"/>
          <p:nvPr/>
        </p:nvSpPr>
        <p:spPr>
          <a:xfrm>
            <a:off x="4365770" y="5544022"/>
            <a:ext cx="3460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카테고리별 파이프라인 담당자 체계와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연동되는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일정 관리 도구가 필요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758B0D-3880-88BA-3CDA-211FF8153652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B9B7F-0CC4-1126-E52B-385E77115BB2}"/>
              </a:ext>
            </a:extLst>
          </p:cNvPr>
          <p:cNvSpPr txBox="1"/>
          <p:nvPr/>
        </p:nvSpPr>
        <p:spPr>
          <a:xfrm>
            <a:off x="4475509" y="831389"/>
            <a:ext cx="32409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</a:t>
            </a:r>
            <a:r>
              <a:rPr lang="ko-KR" altLang="en-US" sz="16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 기능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도출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70A295-0442-06BD-0D8A-91E76BC25CA5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F82A50-5C3E-948B-65CB-21D5ADC5CB03}"/>
              </a:ext>
            </a:extLst>
          </p:cNvPr>
          <p:cNvGrpSpPr/>
          <p:nvPr/>
        </p:nvGrpSpPr>
        <p:grpSpPr>
          <a:xfrm>
            <a:off x="255535" y="2509854"/>
            <a:ext cx="2253590" cy="2057806"/>
            <a:chOff x="766882" y="1906398"/>
            <a:chExt cx="3129613" cy="28559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547F93C-8297-1AD0-B339-60E32039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9946"/>
            <a:stretch/>
          </p:blipFill>
          <p:spPr>
            <a:xfrm>
              <a:off x="766882" y="2280913"/>
              <a:ext cx="3124800" cy="2481461"/>
            </a:xfrm>
            <a:prstGeom prst="rect">
              <a:avLst/>
            </a:prstGeom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E928E9D-2E63-EBB6-682E-7A1BA6B91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0" t="15396" r="23092" b="2626"/>
            <a:stretch/>
          </p:blipFill>
          <p:spPr bwMode="auto">
            <a:xfrm>
              <a:off x="771615" y="1906398"/>
              <a:ext cx="3124880" cy="3077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55FB397-FFAE-6268-F2B0-86F7238021CC}"/>
              </a:ext>
            </a:extLst>
          </p:cNvPr>
          <p:cNvSpPr txBox="1"/>
          <p:nvPr/>
        </p:nvSpPr>
        <p:spPr>
          <a:xfrm>
            <a:off x="6914146" y="2096778"/>
            <a:ext cx="1352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　　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기본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DABE603-A934-462E-5CFB-AD8D77CC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57085"/>
              </p:ext>
            </p:extLst>
          </p:nvPr>
        </p:nvGraphicFramePr>
        <p:xfrm>
          <a:off x="6914146" y="2561291"/>
          <a:ext cx="1870696" cy="304800"/>
        </p:xfrm>
        <a:graphic>
          <a:graphicData uri="http://schemas.openxmlformats.org/drawingml/2006/table">
            <a:tbl>
              <a:tblPr/>
              <a:tblGrid>
                <a:gridCol w="1870696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7CD6891-1F40-0FDE-64EA-257CD31E7BF2}"/>
              </a:ext>
            </a:extLst>
          </p:cNvPr>
          <p:cNvSpPr txBox="1"/>
          <p:nvPr/>
        </p:nvSpPr>
        <p:spPr>
          <a:xfrm>
            <a:off x="6929542" y="3653008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명시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DC0789-13B9-A23C-D389-0EB331B756A3}"/>
              </a:ext>
            </a:extLst>
          </p:cNvPr>
          <p:cNvSpPr txBox="1"/>
          <p:nvPr/>
        </p:nvSpPr>
        <p:spPr>
          <a:xfrm>
            <a:off x="6914147" y="3095369"/>
            <a:ext cx="1870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자동 저장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76" name="그래픽 44" descr="배지 체크 표시1 단색으로 채워진">
            <a:extLst>
              <a:ext uri="{FF2B5EF4-FFF2-40B4-BE49-F238E27FC236}">
                <a16:creationId xmlns:a16="http://schemas.microsoft.com/office/drawing/2014/main" id="{312AEFDC-055E-90E3-0979-F4EC7805DF11}"/>
              </a:ext>
            </a:extLst>
          </p:cNvPr>
          <p:cNvSpPr/>
          <p:nvPr/>
        </p:nvSpPr>
        <p:spPr>
          <a:xfrm>
            <a:off x="6747726" y="2641125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9" name="그래픽 48" descr="배지 체크 표시1 단색으로 채워진">
            <a:extLst>
              <a:ext uri="{FF2B5EF4-FFF2-40B4-BE49-F238E27FC236}">
                <a16:creationId xmlns:a16="http://schemas.microsoft.com/office/drawing/2014/main" id="{D8437BDE-7C9E-6E12-BB29-8116357D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491" y="3682993"/>
            <a:ext cx="220457" cy="220457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8310098-53F2-6FF9-FB88-B99620D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79510"/>
              </p:ext>
            </p:extLst>
          </p:nvPr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4AC53B5-C231-3838-0950-1975BD7A6994}"/>
              </a:ext>
            </a:extLst>
          </p:cNvPr>
          <p:cNvSpPr/>
          <p:nvPr/>
        </p:nvSpPr>
        <p:spPr>
          <a:xfrm>
            <a:off x="3443654" y="3125075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관리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567EE9C-3B93-8F7C-23FB-1C173457A7EE}"/>
              </a:ext>
            </a:extLst>
          </p:cNvPr>
          <p:cNvSpPr/>
          <p:nvPr/>
        </p:nvSpPr>
        <p:spPr>
          <a:xfrm>
            <a:off x="3443654" y="2583782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변경 사항 전달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7A70783-8BCE-58D8-AC1D-960F364BE11C}"/>
              </a:ext>
            </a:extLst>
          </p:cNvPr>
          <p:cNvSpPr/>
          <p:nvPr/>
        </p:nvSpPr>
        <p:spPr>
          <a:xfrm>
            <a:off x="3443654" y="366636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en-US" altLang="ko-KR" sz="180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 기준 모호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3AEB2A9-1DD6-B90C-B6E2-03FAE5F43B67}"/>
              </a:ext>
            </a:extLst>
          </p:cNvPr>
          <p:cNvSpPr/>
          <p:nvPr/>
        </p:nvSpPr>
        <p:spPr>
          <a:xfrm>
            <a:off x="3443654" y="4207660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비효율적 업무 소통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104125-BE1E-1E65-A4B9-4D7E4D9041EC}"/>
              </a:ext>
            </a:extLst>
          </p:cNvPr>
          <p:cNvSpPr/>
          <p:nvPr/>
        </p:nvSpPr>
        <p:spPr>
          <a:xfrm>
            <a:off x="9389131" y="2583782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정보 공유 신속화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5AFD29C-CFF3-CC43-ECB6-4C56D53D23EA}"/>
              </a:ext>
            </a:extLst>
          </p:cNvPr>
          <p:cNvSpPr/>
          <p:nvPr/>
        </p:nvSpPr>
        <p:spPr>
          <a:xfrm>
            <a:off x="9389131" y="3125075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혼선 방지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1D87FEA-068B-B512-BA1E-0736BCE685A1}"/>
              </a:ext>
            </a:extLst>
          </p:cNvPr>
          <p:cNvSpPr/>
          <p:nvPr/>
        </p:nvSpPr>
        <p:spPr>
          <a:xfrm>
            <a:off x="9389131" y="366636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기반 커뮤니케이션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42AD0C1-8768-A6A7-3955-B8A8EDA86C5B}"/>
              </a:ext>
            </a:extLst>
          </p:cNvPr>
          <p:cNvSpPr/>
          <p:nvPr/>
        </p:nvSpPr>
        <p:spPr>
          <a:xfrm>
            <a:off x="9389131" y="4207660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부서간 연계 용이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6315B5D-A8F3-90FD-FFFB-6432A57C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2382"/>
              </p:ext>
            </p:extLst>
          </p:nvPr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42B687AC-7A04-2C71-2ECB-DFD1C7F0CF09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5" name="직선 화살표 연결선 3074">
            <a:extLst>
              <a:ext uri="{FF2B5EF4-FFF2-40B4-BE49-F238E27FC236}">
                <a16:creationId xmlns:a16="http://schemas.microsoft.com/office/drawing/2014/main" id="{138B874A-F4F3-B6D9-3F7C-E118182C286B}"/>
              </a:ext>
            </a:extLst>
          </p:cNvPr>
          <p:cNvCxnSpPr>
            <a:cxnSpLocks/>
          </p:cNvCxnSpPr>
          <p:nvPr/>
        </p:nvCxnSpPr>
        <p:spPr>
          <a:xfrm>
            <a:off x="4828883" y="4689155"/>
            <a:ext cx="0" cy="82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8" name="그래픽 44" descr="배지 체크 표시1 단색으로 채워진">
            <a:extLst>
              <a:ext uri="{FF2B5EF4-FFF2-40B4-BE49-F238E27FC236}">
                <a16:creationId xmlns:a16="http://schemas.microsoft.com/office/drawing/2014/main" id="{40E71787-BEAF-1813-CB62-71F1EDA755B5}"/>
              </a:ext>
            </a:extLst>
          </p:cNvPr>
          <p:cNvSpPr/>
          <p:nvPr/>
        </p:nvSpPr>
        <p:spPr>
          <a:xfrm>
            <a:off x="6755110" y="3197875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21F294F8-0EAC-29ED-9E60-C8F13C504E9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그림 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56DF1CC-197D-394C-A46F-D0129CD56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2" y="2076493"/>
            <a:ext cx="389168" cy="34555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D3981-E0B5-85BE-9F35-9AB22CD025E4}"/>
              </a:ext>
            </a:extLst>
          </p:cNvPr>
          <p:cNvCxnSpPr>
            <a:cxnSpLocks/>
          </p:cNvCxnSpPr>
          <p:nvPr/>
        </p:nvCxnSpPr>
        <p:spPr>
          <a:xfrm flipV="1">
            <a:off x="7327281" y="4688183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054E00-5DF6-4D7D-5FDD-179BDA36B666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8122F-1DFD-DEC4-37EF-6322530C1AEB}"/>
              </a:ext>
            </a:extLst>
          </p:cNvPr>
          <p:cNvSpPr txBox="1"/>
          <p:nvPr/>
        </p:nvSpPr>
        <p:spPr>
          <a:xfrm>
            <a:off x="6138150" y="1075453"/>
            <a:ext cx="1648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알림 기능</a:t>
            </a:r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4BC63-EAB1-C956-0B6D-EB0E1FEBD5A2}"/>
              </a:ext>
            </a:extLst>
          </p:cNvPr>
          <p:cNvSpPr txBox="1"/>
          <p:nvPr/>
        </p:nvSpPr>
        <p:spPr>
          <a:xfrm>
            <a:off x="6910203" y="4187183"/>
            <a:ext cx="171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통합 관리 대시보드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래픽 4" descr="배지 체크 표시1 단색으로 채워진">
            <a:extLst>
              <a:ext uri="{FF2B5EF4-FFF2-40B4-BE49-F238E27FC236}">
                <a16:creationId xmlns:a16="http://schemas.microsoft.com/office/drawing/2014/main" id="{A4AA82D3-B043-63BD-D5AA-5174964A3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8153" y="4217168"/>
            <a:ext cx="220457" cy="220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0B56C9-CA13-BACC-EE32-ED4ABD268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75617" y="3007135"/>
            <a:ext cx="4904916" cy="14878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B0A694-8CF3-5D5A-A45B-C34B1AC55C05}"/>
              </a:ext>
            </a:extLst>
          </p:cNvPr>
          <p:cNvSpPr/>
          <p:nvPr/>
        </p:nvSpPr>
        <p:spPr>
          <a:xfrm>
            <a:off x="6602756" y="2048654"/>
            <a:ext cx="2018530" cy="2518999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5" name="그림 14" descr="창의성, 별, 천문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51A10E-EA05-E0C5-EE1D-5955BE013F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450" y="1874148"/>
            <a:ext cx="512669" cy="5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5FE41-6716-2D66-CEC2-B2D9FC387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F89DAFA7-0C67-55B2-3C20-6B43C173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E810C-E61D-E8F9-13C6-6764691A78D7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45048-01DA-7FC3-9479-B071F1D8DFDF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02080-87F7-6FBD-171D-A91FE539C55E}"/>
              </a:ext>
            </a:extLst>
          </p:cNvPr>
          <p:cNvSpPr txBox="1"/>
          <p:nvPr/>
        </p:nvSpPr>
        <p:spPr>
          <a:xfrm>
            <a:off x="6923870" y="2096778"/>
            <a:ext cx="155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　　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고도화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CF0BF6-EDE7-71E5-EA7F-AA9E1CA155E9}"/>
              </a:ext>
            </a:extLst>
          </p:cNvPr>
          <p:cNvGraphicFramePr>
            <a:graphicFrameLocks noGrp="1"/>
          </p:cNvGraphicFramePr>
          <p:nvPr/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356935C-1930-2D7D-622E-FEA8443FB329}"/>
              </a:ext>
            </a:extLst>
          </p:cNvPr>
          <p:cNvSpPr/>
          <p:nvPr/>
        </p:nvSpPr>
        <p:spPr>
          <a:xfrm>
            <a:off x="3443654" y="3319747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수기로 일정 반복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anose="02000503000000020004" pitchFamily="50" charset="-127"/>
              </a:rPr>
              <a:t>•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복제 부담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55A5E0-DE9E-9ADD-E2FD-DAE11A50F328}"/>
              </a:ext>
            </a:extLst>
          </p:cNvPr>
          <p:cNvSpPr/>
          <p:nvPr/>
        </p:nvSpPr>
        <p:spPr>
          <a:xfrm>
            <a:off x="3443654" y="274604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기준 없이 운영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C86F293-7321-A392-BC70-35C7895DE488}"/>
              </a:ext>
            </a:extLst>
          </p:cNvPr>
          <p:cNvSpPr/>
          <p:nvPr/>
        </p:nvSpPr>
        <p:spPr>
          <a:xfrm>
            <a:off x="3443654" y="3953549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Keyman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의존도 높음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A3418B-9014-EBE9-41FC-657557F4BD88}"/>
              </a:ext>
            </a:extLst>
          </p:cNvPr>
          <p:cNvSpPr/>
          <p:nvPr/>
        </p:nvSpPr>
        <p:spPr>
          <a:xfrm>
            <a:off x="9389131" y="274604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적용 가능한 기준 확보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C8236F3-6FE3-BE32-62EE-BADD649D5A46}"/>
              </a:ext>
            </a:extLst>
          </p:cNvPr>
          <p:cNvSpPr/>
          <p:nvPr/>
        </p:nvSpPr>
        <p:spPr>
          <a:xfrm>
            <a:off x="9389131" y="3319747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누구나 일정 자동 생성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2E8613-992B-9857-FB4F-D9F22D8B5F18}"/>
              </a:ext>
            </a:extLst>
          </p:cNvPr>
          <p:cNvSpPr/>
          <p:nvPr/>
        </p:nvSpPr>
        <p:spPr>
          <a:xfrm>
            <a:off x="9389131" y="3953549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대응력 균형 및 운영 일관성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38141B8-D632-3302-B042-392739F82F0F}"/>
              </a:ext>
            </a:extLst>
          </p:cNvPr>
          <p:cNvGraphicFramePr>
            <a:graphicFrameLocks noGrp="1"/>
          </p:cNvGraphicFramePr>
          <p:nvPr/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80398984-D2CA-2C25-1DE9-F80A490C2E21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1BE0AD50-8EC4-41B0-D03C-3853CA92361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80" name="TextBox 3079">
            <a:extLst>
              <a:ext uri="{FF2B5EF4-FFF2-40B4-BE49-F238E27FC236}">
                <a16:creationId xmlns:a16="http://schemas.microsoft.com/office/drawing/2014/main" id="{86B7F4A0-6605-5CA7-FA6F-DE74C0CE8A53}"/>
              </a:ext>
            </a:extLst>
          </p:cNvPr>
          <p:cNvSpPr txBox="1"/>
          <p:nvPr/>
        </p:nvSpPr>
        <p:spPr>
          <a:xfrm>
            <a:off x="479544" y="2096778"/>
            <a:ext cx="1857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 난점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81" name="사각형: 둥근 모서리 3080">
            <a:extLst>
              <a:ext uri="{FF2B5EF4-FFF2-40B4-BE49-F238E27FC236}">
                <a16:creationId xmlns:a16="http://schemas.microsoft.com/office/drawing/2014/main" id="{70FBF2C3-5454-9AD7-6DCC-1A4386A54161}"/>
              </a:ext>
            </a:extLst>
          </p:cNvPr>
          <p:cNvSpPr/>
          <p:nvPr/>
        </p:nvSpPr>
        <p:spPr>
          <a:xfrm>
            <a:off x="571037" y="2717819"/>
            <a:ext cx="1702815" cy="15237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 체계 미비</a:t>
            </a:r>
            <a:b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수작업 일정 반복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간 대응 편차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24B2E2B-D75E-5174-0238-EB7A07C4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61208"/>
              </p:ext>
            </p:extLst>
          </p:nvPr>
        </p:nvGraphicFramePr>
        <p:xfrm>
          <a:off x="7246481" y="2729248"/>
          <a:ext cx="1234625" cy="304800"/>
        </p:xfrm>
        <a:graphic>
          <a:graphicData uri="http://schemas.openxmlformats.org/drawingml/2006/table">
            <a:tbl>
              <a:tblPr/>
              <a:tblGrid>
                <a:gridCol w="1234625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일정 체계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A25492-272E-6EBD-24FA-CC40FCF5BD58}"/>
              </a:ext>
            </a:extLst>
          </p:cNvPr>
          <p:cNvSpPr txBox="1"/>
          <p:nvPr/>
        </p:nvSpPr>
        <p:spPr>
          <a:xfrm>
            <a:off x="7239099" y="3933772"/>
            <a:ext cx="155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통합 적용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24671-7215-F246-86CF-B4CC1CA6CE60}"/>
              </a:ext>
            </a:extLst>
          </p:cNvPr>
          <p:cNvSpPr txBox="1"/>
          <p:nvPr/>
        </p:nvSpPr>
        <p:spPr>
          <a:xfrm>
            <a:off x="7239099" y="3319747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그래픽 44" descr="배지 체크 표시1 단색으로 채워진">
            <a:extLst>
              <a:ext uri="{FF2B5EF4-FFF2-40B4-BE49-F238E27FC236}">
                <a16:creationId xmlns:a16="http://schemas.microsoft.com/office/drawing/2014/main" id="{FD984726-E6A9-25AF-496B-7413278CAB7C}"/>
              </a:ext>
            </a:extLst>
          </p:cNvPr>
          <p:cNvSpPr/>
          <p:nvPr/>
        </p:nvSpPr>
        <p:spPr>
          <a:xfrm>
            <a:off x="7080061" y="2809082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7" name="그래픽 26" descr="배지 체크 표시1 단색으로 채워진">
            <a:extLst>
              <a:ext uri="{FF2B5EF4-FFF2-40B4-BE49-F238E27FC236}">
                <a16:creationId xmlns:a16="http://schemas.microsoft.com/office/drawing/2014/main" id="{A8A7BDEF-1C88-27F4-2AC1-B961789A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048" y="3963757"/>
            <a:ext cx="220457" cy="220457"/>
          </a:xfrm>
          <a:prstGeom prst="rect">
            <a:avLst/>
          </a:prstGeom>
        </p:spPr>
      </p:pic>
      <p:sp>
        <p:nvSpPr>
          <p:cNvPr id="29" name="그래픽 44" descr="배지 체크 표시1 단색으로 채워진">
            <a:extLst>
              <a:ext uri="{FF2B5EF4-FFF2-40B4-BE49-F238E27FC236}">
                <a16:creationId xmlns:a16="http://schemas.microsoft.com/office/drawing/2014/main" id="{695D4498-9254-E93E-CF35-0F09B0E4AB5B}"/>
              </a:ext>
            </a:extLst>
          </p:cNvPr>
          <p:cNvSpPr/>
          <p:nvPr/>
        </p:nvSpPr>
        <p:spPr>
          <a:xfrm>
            <a:off x="7080061" y="3422253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CE594-0BC9-AFE2-54A9-BA109F8E74E4}"/>
              </a:ext>
            </a:extLst>
          </p:cNvPr>
          <p:cNvSpPr txBox="1"/>
          <p:nvPr/>
        </p:nvSpPr>
        <p:spPr>
          <a:xfrm>
            <a:off x="4580586" y="5297275"/>
            <a:ext cx="30308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브랜드의 대응력 제고를 위해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　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표준화＋복제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가능한 일정 체계가 필요</a:t>
            </a:r>
          </a:p>
        </p:txBody>
      </p:sp>
      <p:pic>
        <p:nvPicPr>
          <p:cNvPr id="2" name="그림 1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23994D-4CE6-B938-328F-CD9D64359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57" y="2076493"/>
            <a:ext cx="389168" cy="345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0A7B4-23D9-282D-81E1-2340D5CEBF7D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1465-D462-B094-52F9-DDF6F769E7CB}"/>
              </a:ext>
            </a:extLst>
          </p:cNvPr>
          <p:cNvSpPr txBox="1"/>
          <p:nvPr/>
        </p:nvSpPr>
        <p:spPr>
          <a:xfrm>
            <a:off x="5955290" y="1078337"/>
            <a:ext cx="1747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 기능</a:t>
            </a:r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97AD6C-A7AA-E8C0-E2E9-886A93995EA2}"/>
              </a:ext>
            </a:extLst>
          </p:cNvPr>
          <p:cNvCxnSpPr>
            <a:cxnSpLocks/>
          </p:cNvCxnSpPr>
          <p:nvPr/>
        </p:nvCxnSpPr>
        <p:spPr>
          <a:xfrm>
            <a:off x="5030693" y="4443780"/>
            <a:ext cx="0" cy="82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9014DC-93C8-CDB4-382E-080CB9261B3D}"/>
              </a:ext>
            </a:extLst>
          </p:cNvPr>
          <p:cNvCxnSpPr>
            <a:cxnSpLocks/>
          </p:cNvCxnSpPr>
          <p:nvPr/>
        </p:nvCxnSpPr>
        <p:spPr>
          <a:xfrm flipV="1">
            <a:off x="7236391" y="4442808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08F619-5B78-771A-2FCE-CBDB2592545B}"/>
              </a:ext>
            </a:extLst>
          </p:cNvPr>
          <p:cNvSpPr txBox="1"/>
          <p:nvPr/>
        </p:nvSpPr>
        <p:spPr>
          <a:xfrm>
            <a:off x="4580586" y="831389"/>
            <a:ext cx="3030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</a:t>
            </a:r>
            <a:r>
              <a:rPr lang="ko-KR" altLang="en-US" sz="1600" b="1" dirty="0">
                <a:solidFill>
                  <a:schemeClr val="accent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고도화 기능 </a:t>
            </a:r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7B92C4F-8630-43F7-FB6E-D65495DC3F3C}"/>
              </a:ext>
            </a:extLst>
          </p:cNvPr>
          <p:cNvSpPr/>
          <p:nvPr/>
        </p:nvSpPr>
        <p:spPr>
          <a:xfrm>
            <a:off x="6828208" y="2028777"/>
            <a:ext cx="1702816" cy="2250057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창의성, 별, 천문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6D8EE1-AD63-DF8F-A906-1B3CEA0A9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771" y="1874771"/>
            <a:ext cx="512669" cy="51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BD00-F610-694F-916B-C98CD08A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DE643B1-68C0-2EB8-AA27-C0DECB90E35D}"/>
              </a:ext>
            </a:extLst>
          </p:cNvPr>
          <p:cNvGrpSpPr/>
          <p:nvPr/>
        </p:nvGrpSpPr>
        <p:grpSpPr>
          <a:xfrm>
            <a:off x="0" y="0"/>
            <a:ext cx="12192000" cy="345554"/>
            <a:chOff x="0" y="0"/>
            <a:chExt cx="12192000" cy="34555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8C4769-C00D-A7DC-EF61-EC7E6B4F4AAF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D7534D-850F-D406-7851-4DEFAB5E64E9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83D355-4803-A1A0-CE80-853EA3C1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09246"/>
              </p:ext>
            </p:extLst>
          </p:nvPr>
        </p:nvGraphicFramePr>
        <p:xfrm>
          <a:off x="2227734" y="1965322"/>
          <a:ext cx="7736533" cy="3583346"/>
        </p:xfrm>
        <a:graphic>
          <a:graphicData uri="http://schemas.openxmlformats.org/drawingml/2006/table">
            <a:tbl>
              <a:tblPr/>
              <a:tblGrid>
                <a:gridCol w="1204124">
                  <a:extLst>
                    <a:ext uri="{9D8B030D-6E8A-4147-A177-3AD203B41FA5}">
                      <a16:colId xmlns:a16="http://schemas.microsoft.com/office/drawing/2014/main" val="4143840402"/>
                    </a:ext>
                  </a:extLst>
                </a:gridCol>
                <a:gridCol w="1204124">
                  <a:extLst>
                    <a:ext uri="{9D8B030D-6E8A-4147-A177-3AD203B41FA5}">
                      <a16:colId xmlns:a16="http://schemas.microsoft.com/office/drawing/2014/main" val="1561171058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4255492173"/>
                    </a:ext>
                  </a:extLst>
                </a:gridCol>
                <a:gridCol w="3097530">
                  <a:extLst>
                    <a:ext uri="{9D8B030D-6E8A-4147-A177-3AD203B41FA5}">
                      <a16:colId xmlns:a16="http://schemas.microsoft.com/office/drawing/2014/main" val="3333837109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기대효과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89008"/>
                  </a:ext>
                </a:extLst>
              </a:tr>
              <a:tr h="64910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자동 관리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누락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지연 최소화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업무 투명성 및 신뢰도 향상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9648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공유 강화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반복 안내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 누락 방지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커뮤니케이션 비용 절감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769923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책임자 명시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추적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의사결정 속도 향상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책임 명시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50397"/>
                  </a:ext>
                </a:extLst>
              </a:tr>
              <a:tr h="7872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고도화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</a:t>
                      </a:r>
                      <a:r>
                        <a:rPr lang="en-US" altLang="ko-KR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일정표 구축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명확한 기준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12117"/>
                  </a:ext>
                </a:extLst>
              </a:tr>
              <a:tr h="466927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동일 적용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빠른 롤 아웃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 진입 가속화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435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46B638-B290-2312-A141-9E76CF990D90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A5F974-07B6-A37C-A925-A9ACBB97F7C3}"/>
              </a:ext>
            </a:extLst>
          </p:cNvPr>
          <p:cNvSpPr txBox="1"/>
          <p:nvPr/>
        </p:nvSpPr>
        <p:spPr>
          <a:xfrm>
            <a:off x="5113476" y="831389"/>
            <a:ext cx="1965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기능 및 기대효과</a:t>
            </a:r>
            <a:endParaRPr lang="en-US" altLang="ko-KR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0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409C-0A6B-017B-6A4C-32116936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FE3B88C-2510-B7C1-7438-72DCC114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25" y="3727049"/>
            <a:ext cx="3758400" cy="2987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73748F-8777-FCB1-9D71-02992E433295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체계 도출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FCD862-A5EA-1F3A-FD68-322A64F7B507}"/>
              </a:ext>
            </a:extLst>
          </p:cNvPr>
          <p:cNvGrpSpPr/>
          <p:nvPr/>
        </p:nvGrpSpPr>
        <p:grpSpPr>
          <a:xfrm>
            <a:off x="0" y="-19456"/>
            <a:ext cx="12192000" cy="369525"/>
            <a:chOff x="0" y="-19456"/>
            <a:chExt cx="12192000" cy="3695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B1A5D-EC4F-4AC9-305C-D1CA433F3306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444A18-8649-1ED7-43BE-264097FC698A}"/>
                </a:ext>
              </a:extLst>
            </p:cNvPr>
            <p:cNvSpPr txBox="1"/>
            <p:nvPr/>
          </p:nvSpPr>
          <p:spPr>
            <a:xfrm>
              <a:off x="1572" y="-19456"/>
              <a:ext cx="2789253" cy="369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#2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솔루션 구체화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50F5E-A5D3-82BB-8C33-EA356B247397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A66C34-918E-3574-F166-FCA3C5F15981}"/>
              </a:ext>
            </a:extLst>
          </p:cNvPr>
          <p:cNvSpPr txBox="1"/>
          <p:nvPr/>
        </p:nvSpPr>
        <p:spPr>
          <a:xfrm>
            <a:off x="6018650" y="1107453"/>
            <a:ext cx="469822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항목 정의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30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 업무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(Task)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참조 기준일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발주 마감일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(PO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)’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계산 방식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업무가 기준일로부터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몇 워킹데이 전인지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수치화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오프셋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A66A36-0AAC-44BF-B87A-D29AC0BD70BE}"/>
              </a:ext>
            </a:extLst>
          </p:cNvPr>
          <p:cNvSpPr txBox="1"/>
          <p:nvPr/>
        </p:nvSpPr>
        <p:spPr>
          <a:xfrm>
            <a:off x="7310950" y="6034195"/>
            <a:ext cx="305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한 번으로 글로벌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생성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8CC2C45-48FC-06FF-1F3A-98CFFBD4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17835"/>
              </p:ext>
            </p:extLst>
          </p:nvPr>
        </p:nvGraphicFramePr>
        <p:xfrm>
          <a:off x="6018650" y="4449240"/>
          <a:ext cx="5634990" cy="1219200"/>
        </p:xfrm>
        <a:graphic>
          <a:graphicData uri="http://schemas.openxmlformats.org/drawingml/2006/table">
            <a:tbl>
              <a:tblPr/>
              <a:tblGrid>
                <a:gridCol w="1833880">
                  <a:extLst>
                    <a:ext uri="{9D8B030D-6E8A-4147-A177-3AD203B41FA5}">
                      <a16:colId xmlns:a16="http://schemas.microsoft.com/office/drawing/2014/main" val="1421504691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4164329666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163493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입력 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처리 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출력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Kick-off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발주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마감일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기준일 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anchor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4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유저 입력 기간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워킹데이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변동 비율 계산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Scaling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3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오프셋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×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날짜 도출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맞춤형 일정표 생성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84538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EC76CB2D-1CA7-8795-CE91-5B9F6624329A}"/>
              </a:ext>
            </a:extLst>
          </p:cNvPr>
          <p:cNvGrpSpPr/>
          <p:nvPr/>
        </p:nvGrpSpPr>
        <p:grpSpPr>
          <a:xfrm>
            <a:off x="1378899" y="853979"/>
            <a:ext cx="3854584" cy="2873070"/>
            <a:chOff x="269943" y="853979"/>
            <a:chExt cx="3854584" cy="28730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10E388-B630-495C-4336-7D851CE0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805"/>
            <a:stretch/>
          </p:blipFill>
          <p:spPr>
            <a:xfrm>
              <a:off x="364826" y="1223311"/>
              <a:ext cx="3759701" cy="204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C0FFA2-CA97-15C2-D438-D49820311B65}"/>
                </a:ext>
              </a:extLst>
            </p:cNvPr>
            <p:cNvSpPr txBox="1"/>
            <p:nvPr/>
          </p:nvSpPr>
          <p:spPr>
            <a:xfrm>
              <a:off x="269943" y="853979"/>
              <a:ext cx="25208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MLB</a:t>
              </a:r>
              <a:r>
                <a:rPr lang="en-US" altLang="ko-KR" sz="1400" b="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기준 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endParaRPr lang="ko-KR" altLang="en-US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1977C7-DB74-9B2F-959F-77A868FBEE36}"/>
                </a:ext>
              </a:extLst>
            </p:cNvPr>
            <p:cNvSpPr txBox="1"/>
            <p:nvPr/>
          </p:nvSpPr>
          <p:spPr>
            <a:xfrm>
              <a:off x="269943" y="3419272"/>
              <a:ext cx="1364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표준 일정 체계 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E18C122-8BEC-F616-C84B-9ACFD756D1B4}"/>
              </a:ext>
            </a:extLst>
          </p:cNvPr>
          <p:cNvSpPr txBox="1"/>
          <p:nvPr/>
        </p:nvSpPr>
        <p:spPr>
          <a:xfrm>
            <a:off x="5943600" y="4103686"/>
            <a:ext cx="127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1FD56F17-BC71-9FBE-E53B-92DEF6563B07}"/>
              </a:ext>
            </a:extLst>
          </p:cNvPr>
          <p:cNvSpPr/>
          <p:nvPr/>
        </p:nvSpPr>
        <p:spPr>
          <a:xfrm>
            <a:off x="327678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12154DF6-8156-27DE-0B48-730E7D01032C}"/>
              </a:ext>
            </a:extLst>
          </p:cNvPr>
          <p:cNvSpPr/>
          <p:nvPr/>
        </p:nvSpPr>
        <p:spPr>
          <a:xfrm>
            <a:off x="342599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345877-547A-319A-2286-AA4228A1FE10}"/>
              </a:ext>
            </a:extLst>
          </p:cNvPr>
          <p:cNvSpPr/>
          <p:nvPr/>
        </p:nvSpPr>
        <p:spPr>
          <a:xfrm>
            <a:off x="4779818" y="3661443"/>
            <a:ext cx="452364" cy="312948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5194DD-9BCC-A47D-4700-C372725C90DF}"/>
              </a:ext>
            </a:extLst>
          </p:cNvPr>
          <p:cNvSpPr/>
          <p:nvPr/>
        </p:nvSpPr>
        <p:spPr>
          <a:xfrm>
            <a:off x="1378899" y="6629400"/>
            <a:ext cx="3906389" cy="75914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9AF2C2-FD73-037B-B114-B95074113154}"/>
              </a:ext>
            </a:extLst>
          </p:cNvPr>
          <p:cNvGrpSpPr/>
          <p:nvPr/>
        </p:nvGrpSpPr>
        <p:grpSpPr>
          <a:xfrm>
            <a:off x="0" y="0"/>
            <a:ext cx="12192000" cy="653331"/>
            <a:chOff x="0" y="0"/>
            <a:chExt cx="12192000" cy="6533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45887F-0823-1E48-2533-44BD57AAAC20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B18FBC-A3C4-666B-5C49-2079363595DD}"/>
                </a:ext>
              </a:extLst>
            </p:cNvPr>
            <p:cNvSpPr txBox="1"/>
            <p:nvPr/>
          </p:nvSpPr>
          <p:spPr>
            <a:xfrm>
              <a:off x="0" y="345554"/>
              <a:ext cx="27892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A395B-12C1-B5B7-025A-255759BF991A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4560BE-FD26-F1BE-D2F9-BC5654D73F78}"/>
              </a:ext>
            </a:extLst>
          </p:cNvPr>
          <p:cNvGrpSpPr/>
          <p:nvPr/>
        </p:nvGrpSpPr>
        <p:grpSpPr>
          <a:xfrm>
            <a:off x="3694855" y="3359332"/>
            <a:ext cx="6699200" cy="366115"/>
            <a:chOff x="2790825" y="5979722"/>
            <a:chExt cx="6699200" cy="3661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447FDF-F870-F0F2-1E4B-DD87C053D230}"/>
                </a:ext>
              </a:extLst>
            </p:cNvPr>
            <p:cNvGrpSpPr/>
            <p:nvPr/>
          </p:nvGrpSpPr>
          <p:grpSpPr>
            <a:xfrm>
              <a:off x="2790825" y="5979722"/>
              <a:ext cx="2224427" cy="348813"/>
              <a:chOff x="1979029" y="2085040"/>
              <a:chExt cx="2224427" cy="34881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B4613B-031D-672E-E1D5-3068B59687AC}"/>
                  </a:ext>
                </a:extLst>
              </p:cNvPr>
              <p:cNvSpPr txBox="1"/>
              <p:nvPr/>
            </p:nvSpPr>
            <p:spPr>
              <a:xfrm>
                <a:off x="2289043" y="2085040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</a:t>
                </a: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관리 자동화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51" name="그래픽 50" descr="배지 체크 표시1 단색으로 채워진">
                <a:extLst>
                  <a:ext uri="{FF2B5EF4-FFF2-40B4-BE49-F238E27FC236}">
                    <a16:creationId xmlns:a16="http://schemas.microsoft.com/office/drawing/2014/main" id="{6A2B6A83-C76D-D966-3C2F-A2A1534E1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79029" y="2085040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FD920AA-E5DF-84C5-3F5D-0C7388B686C8}"/>
                </a:ext>
              </a:extLst>
            </p:cNvPr>
            <p:cNvGrpSpPr/>
            <p:nvPr/>
          </p:nvGrpSpPr>
          <p:grpSpPr>
            <a:xfrm>
              <a:off x="5015252" y="5979722"/>
              <a:ext cx="2257669" cy="348813"/>
              <a:chOff x="4865557" y="2054499"/>
              <a:chExt cx="2257669" cy="34881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7AA47C-9D74-9073-F6B6-4C883AC5D4E1}"/>
                  </a:ext>
                </a:extLst>
              </p:cNvPr>
              <p:cNvSpPr txBox="1"/>
              <p:nvPr/>
            </p:nvSpPr>
            <p:spPr>
              <a:xfrm>
                <a:off x="5208813" y="2054499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GTM </a:t>
                </a:r>
                <a:r>
                  <a:rPr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 표준화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9" name="그래픽 48" descr="배지 체크 표시1 단색으로 채워진">
                <a:extLst>
                  <a:ext uri="{FF2B5EF4-FFF2-40B4-BE49-F238E27FC236}">
                    <a16:creationId xmlns:a16="http://schemas.microsoft.com/office/drawing/2014/main" id="{9305A643-DB08-9037-6E05-70886A5F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5557" y="2054499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2ABC3C2-B55D-595C-7EDD-F6557D21D483}"/>
                </a:ext>
              </a:extLst>
            </p:cNvPr>
            <p:cNvGrpSpPr/>
            <p:nvPr/>
          </p:nvGrpSpPr>
          <p:grpSpPr>
            <a:xfrm>
              <a:off x="7390671" y="5983657"/>
              <a:ext cx="2099354" cy="362180"/>
              <a:chOff x="7639732" y="2030968"/>
              <a:chExt cx="2099354" cy="36218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C68615-7AC8-6B13-309B-CE31625A7B50}"/>
                  </a:ext>
                </a:extLst>
              </p:cNvPr>
              <p:cNvSpPr txBox="1"/>
              <p:nvPr/>
            </p:nvSpPr>
            <p:spPr>
              <a:xfrm>
                <a:off x="7988545" y="2044335"/>
                <a:ext cx="1750541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전사 확장 가능성</a:t>
                </a:r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7" name="그래픽 46" descr="배지 체크 표시1 단색으로 채워진">
                <a:extLst>
                  <a:ext uri="{FF2B5EF4-FFF2-40B4-BE49-F238E27FC236}">
                    <a16:creationId xmlns:a16="http://schemas.microsoft.com/office/drawing/2014/main" id="{03D57A0E-659E-C369-5383-980E9BB1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9732" y="2030968"/>
                <a:ext cx="348813" cy="348813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37A95FE-33A3-D4C3-8567-F24D76B7D688}"/>
              </a:ext>
            </a:extLst>
          </p:cNvPr>
          <p:cNvSpPr txBox="1"/>
          <p:nvPr/>
        </p:nvSpPr>
        <p:spPr>
          <a:xfrm>
            <a:off x="3694855" y="1757125"/>
            <a:ext cx="58332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(F&amp;F +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단순한 일정 알림 도구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전략 실행을 뒷받침하는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브랜드가 적용 가능한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디지털 기반 운영 체계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4" name="그림 5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0DA365-C0B8-18EB-80FF-CE3BE5D7F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25" y="1684555"/>
            <a:ext cx="1104900" cy="981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90806-F4BE-F43B-1FB2-D60B7ED224A5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5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CF6-AD6E-CDC1-9924-C1D92E56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8C8548-BECF-6A53-ED4A-7E0D62B19A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7" name="직사각형 5126">
            <a:extLst>
              <a:ext uri="{FF2B5EF4-FFF2-40B4-BE49-F238E27FC236}">
                <a16:creationId xmlns:a16="http://schemas.microsoft.com/office/drawing/2014/main" id="{7A81EE20-8C3A-AE95-F380-5D029FA4BFC9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40A4-7A23-0B77-4536-F883068A377A}"/>
              </a:ext>
            </a:extLst>
          </p:cNvPr>
          <p:cNvSpPr txBox="1"/>
          <p:nvPr/>
        </p:nvSpPr>
        <p:spPr>
          <a:xfrm>
            <a:off x="444952" y="449377"/>
            <a:ext cx="2139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알림 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D37428-552C-F436-30A7-F42644C2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9" y="926430"/>
            <a:ext cx="4680000" cy="3478378"/>
          </a:xfrm>
          <a:prstGeom prst="rect">
            <a:avLst/>
          </a:prstGeom>
          <a:ln>
            <a:solidFill>
              <a:srgbClr val="15608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7F271D-B1E6-F946-9277-A592AC47D7D3}"/>
              </a:ext>
            </a:extLst>
          </p:cNvPr>
          <p:cNvSpPr/>
          <p:nvPr/>
        </p:nvSpPr>
        <p:spPr>
          <a:xfrm>
            <a:off x="609992" y="1282009"/>
            <a:ext cx="2234153" cy="193253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1A3D2-9CE7-E7ED-013B-4C68DEAAC3D6}"/>
              </a:ext>
            </a:extLst>
          </p:cNvPr>
          <p:cNvSpPr/>
          <p:nvPr/>
        </p:nvSpPr>
        <p:spPr>
          <a:xfrm>
            <a:off x="609992" y="3269112"/>
            <a:ext cx="2234153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787B61-308F-CF21-8CA7-3F2B98C5777F}"/>
              </a:ext>
            </a:extLst>
          </p:cNvPr>
          <p:cNvSpPr/>
          <p:nvPr/>
        </p:nvSpPr>
        <p:spPr>
          <a:xfrm>
            <a:off x="610778" y="3895340"/>
            <a:ext cx="3835924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6D9956-AA57-A1E1-E778-6264D2291811}"/>
              </a:ext>
            </a:extLst>
          </p:cNvPr>
          <p:cNvGrpSpPr/>
          <p:nvPr/>
        </p:nvGrpSpPr>
        <p:grpSpPr>
          <a:xfrm>
            <a:off x="547647" y="4553869"/>
            <a:ext cx="4674992" cy="1325099"/>
            <a:chOff x="6300747" y="4553869"/>
            <a:chExt cx="4588960" cy="13250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BE010B-3407-02E4-CFBE-1F46D0E5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0348"/>
            <a:stretch/>
          </p:blipFill>
          <p:spPr>
            <a:xfrm>
              <a:off x="6300747" y="4557743"/>
              <a:ext cx="2323708" cy="1321225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4D1F1B-D952-EA8D-0A14-63BEC8B9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0348"/>
            <a:stretch/>
          </p:blipFill>
          <p:spPr>
            <a:xfrm>
              <a:off x="8624456" y="4553869"/>
              <a:ext cx="2265251" cy="13212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DB646-7A1F-BB06-89EF-50CA7EECEA73}"/>
              </a:ext>
            </a:extLst>
          </p:cNvPr>
          <p:cNvCxnSpPr>
            <a:cxnSpLocks/>
          </p:cNvCxnSpPr>
          <p:nvPr/>
        </p:nvCxnSpPr>
        <p:spPr>
          <a:xfrm>
            <a:off x="2844145" y="22635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7D6FA45-F532-6137-CA0F-9AB9C59DA71A}"/>
              </a:ext>
            </a:extLst>
          </p:cNvPr>
          <p:cNvCxnSpPr>
            <a:cxnSpLocks/>
          </p:cNvCxnSpPr>
          <p:nvPr/>
        </p:nvCxnSpPr>
        <p:spPr>
          <a:xfrm>
            <a:off x="2844145" y="34827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2D2B5-AE80-80DB-31C3-C32A9738ABF7}"/>
              </a:ext>
            </a:extLst>
          </p:cNvPr>
          <p:cNvSpPr txBox="1"/>
          <p:nvPr/>
        </p:nvSpPr>
        <p:spPr>
          <a:xfrm>
            <a:off x="3672840" y="2133076"/>
            <a:ext cx="1320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 일정 알림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0" name="TextBox 5119">
            <a:extLst>
              <a:ext uri="{FF2B5EF4-FFF2-40B4-BE49-F238E27FC236}">
                <a16:creationId xmlns:a16="http://schemas.microsoft.com/office/drawing/2014/main" id="{13827882-396E-8AB6-E11A-086A1FC1AA58}"/>
              </a:ext>
            </a:extLst>
          </p:cNvPr>
          <p:cNvSpPr txBox="1"/>
          <p:nvPr/>
        </p:nvSpPr>
        <p:spPr>
          <a:xfrm>
            <a:off x="3672840" y="3247618"/>
            <a:ext cx="1320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건수 집계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F7BFD253-E0BD-E8D1-D588-C190B9A79219}"/>
              </a:ext>
            </a:extLst>
          </p:cNvPr>
          <p:cNvSpPr txBox="1"/>
          <p:nvPr/>
        </p:nvSpPr>
        <p:spPr>
          <a:xfrm>
            <a:off x="4046171" y="6024130"/>
            <a:ext cx="11635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알림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24" name="직선 연결선 5123">
            <a:extLst>
              <a:ext uri="{FF2B5EF4-FFF2-40B4-BE49-F238E27FC236}">
                <a16:creationId xmlns:a16="http://schemas.microsoft.com/office/drawing/2014/main" id="{10E33007-F747-702E-6ED3-BDD080B48585}"/>
              </a:ext>
            </a:extLst>
          </p:cNvPr>
          <p:cNvCxnSpPr>
            <a:cxnSpLocks/>
          </p:cNvCxnSpPr>
          <p:nvPr/>
        </p:nvCxnSpPr>
        <p:spPr>
          <a:xfrm>
            <a:off x="4446701" y="3943126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487A4054-4E85-5997-823F-EAF3674843F3}"/>
              </a:ext>
            </a:extLst>
          </p:cNvPr>
          <p:cNvSpPr txBox="1"/>
          <p:nvPr/>
        </p:nvSpPr>
        <p:spPr>
          <a:xfrm>
            <a:off x="5275396" y="3758190"/>
            <a:ext cx="820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 버튼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 전환</a:t>
            </a:r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8C49AEEB-4186-70DD-F1AC-C4999628035C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132" name="그룹 5131">
            <a:extLst>
              <a:ext uri="{FF2B5EF4-FFF2-40B4-BE49-F238E27FC236}">
                <a16:creationId xmlns:a16="http://schemas.microsoft.com/office/drawing/2014/main" id="{278AC558-33FD-9245-065B-EAA50700E5BE}"/>
              </a:ext>
            </a:extLst>
          </p:cNvPr>
          <p:cNvGrpSpPr/>
          <p:nvPr/>
        </p:nvGrpSpPr>
        <p:grpSpPr>
          <a:xfrm>
            <a:off x="6643615" y="909885"/>
            <a:ext cx="4862585" cy="5886639"/>
            <a:chOff x="175220" y="720741"/>
            <a:chExt cx="3978001" cy="5886639"/>
          </a:xfrm>
        </p:grpSpPr>
        <p:pic>
          <p:nvPicPr>
            <p:cNvPr id="5133" name="그림 5132">
              <a:extLst>
                <a:ext uri="{FF2B5EF4-FFF2-40B4-BE49-F238E27FC236}">
                  <a16:creationId xmlns:a16="http://schemas.microsoft.com/office/drawing/2014/main" id="{85233833-D78E-66AB-1E59-5AC1E5B2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220" y="720741"/>
              <a:ext cx="3978001" cy="18000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4" name="그림 5133">
              <a:extLst>
                <a:ext uri="{FF2B5EF4-FFF2-40B4-BE49-F238E27FC236}">
                  <a16:creationId xmlns:a16="http://schemas.microsoft.com/office/drawing/2014/main" id="{3BA8ED09-879A-0337-4D87-4070858DD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220" y="2686266"/>
              <a:ext cx="3978000" cy="192476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5" name="그림 5134">
              <a:extLst>
                <a:ext uri="{FF2B5EF4-FFF2-40B4-BE49-F238E27FC236}">
                  <a16:creationId xmlns:a16="http://schemas.microsoft.com/office/drawing/2014/main" id="{447902D9-16C9-059E-731C-49639A2C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220" y="4776557"/>
              <a:ext cx="3978000" cy="1830823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6" name="그림 5135">
              <a:extLst>
                <a:ext uri="{FF2B5EF4-FFF2-40B4-BE49-F238E27FC236}">
                  <a16:creationId xmlns:a16="http://schemas.microsoft.com/office/drawing/2014/main" id="{1F2E0462-B190-837C-E7B3-2FD7B3EE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646" r="87942" b="2587"/>
            <a:stretch/>
          </p:blipFill>
          <p:spPr>
            <a:xfrm>
              <a:off x="1547929" y="5211221"/>
              <a:ext cx="471371" cy="35663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sp>
        <p:nvSpPr>
          <p:cNvPr id="5139" name="TextBox 5138">
            <a:extLst>
              <a:ext uri="{FF2B5EF4-FFF2-40B4-BE49-F238E27FC236}">
                <a16:creationId xmlns:a16="http://schemas.microsoft.com/office/drawing/2014/main" id="{47247EDA-8B8D-14D0-E66D-488384AB12F3}"/>
              </a:ext>
            </a:extLst>
          </p:cNvPr>
          <p:cNvSpPr txBox="1"/>
          <p:nvPr/>
        </p:nvSpPr>
        <p:spPr>
          <a:xfrm>
            <a:off x="6488098" y="459255"/>
            <a:ext cx="2053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41" name="연결선: 꺾임 5140">
            <a:extLst>
              <a:ext uri="{FF2B5EF4-FFF2-40B4-BE49-F238E27FC236}">
                <a16:creationId xmlns:a16="http://schemas.microsoft.com/office/drawing/2014/main" id="{82CCB69A-C251-C778-4EB4-C5D1413C6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2995" y="2774149"/>
            <a:ext cx="2304691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3" name="직선 화살표 연결선 5142">
            <a:extLst>
              <a:ext uri="{FF2B5EF4-FFF2-40B4-BE49-F238E27FC236}">
                <a16:creationId xmlns:a16="http://schemas.microsoft.com/office/drawing/2014/main" id="{2F93B01D-1FAD-CDA9-5366-BEFA894084E2}"/>
              </a:ext>
            </a:extLst>
          </p:cNvPr>
          <p:cNvCxnSpPr>
            <a:cxnSpLocks/>
          </p:cNvCxnSpPr>
          <p:nvPr/>
        </p:nvCxnSpPr>
        <p:spPr>
          <a:xfrm>
            <a:off x="6227258" y="3837794"/>
            <a:ext cx="37616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5" name="연결선: 꺾임 5144">
            <a:extLst>
              <a:ext uri="{FF2B5EF4-FFF2-40B4-BE49-F238E27FC236}">
                <a16:creationId xmlns:a16="http://schemas.microsoft.com/office/drawing/2014/main" id="{4D72AA3D-2215-67E2-EB2D-A967A0B077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2072" y="4809761"/>
            <a:ext cx="1766537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1" name="연결선: 꺾임 5150">
            <a:extLst>
              <a:ext uri="{FF2B5EF4-FFF2-40B4-BE49-F238E27FC236}">
                <a16:creationId xmlns:a16="http://schemas.microsoft.com/office/drawing/2014/main" id="{2FD0CAA0-D255-E54B-03CD-34F6F5F30B1C}"/>
              </a:ext>
            </a:extLst>
          </p:cNvPr>
          <p:cNvCxnSpPr>
            <a:cxnSpLocks/>
          </p:cNvCxnSpPr>
          <p:nvPr/>
        </p:nvCxnSpPr>
        <p:spPr>
          <a:xfrm>
            <a:off x="2914919" y="5875069"/>
            <a:ext cx="1137734" cy="377629"/>
          </a:xfrm>
          <a:prstGeom prst="bentConnector3">
            <a:avLst>
              <a:gd name="adj1" fmla="val -231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D7B296-A127-55A1-381B-1B4173B0332F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BDBDB-2041-EBED-E493-8FE5F7F2EC4E}"/>
              </a:ext>
            </a:extLst>
          </p:cNvPr>
          <p:cNvSpPr txBox="1"/>
          <p:nvPr/>
        </p:nvSpPr>
        <p:spPr>
          <a:xfrm>
            <a:off x="10197093" y="933662"/>
            <a:ext cx="290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668FE-B71A-7D0A-1EDF-43E5DB033242}"/>
              </a:ext>
            </a:extLst>
          </p:cNvPr>
          <p:cNvSpPr txBox="1"/>
          <p:nvPr/>
        </p:nvSpPr>
        <p:spPr>
          <a:xfrm>
            <a:off x="10136363" y="2883497"/>
            <a:ext cx="307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9C311-A91D-EEF6-7BD5-EBBAC2FE3C66}"/>
              </a:ext>
            </a:extLst>
          </p:cNvPr>
          <p:cNvSpPr txBox="1"/>
          <p:nvPr/>
        </p:nvSpPr>
        <p:spPr>
          <a:xfrm>
            <a:off x="10197093" y="4976797"/>
            <a:ext cx="301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 </a:t>
            </a:r>
          </a:p>
        </p:txBody>
      </p:sp>
    </p:spTree>
    <p:extLst>
      <p:ext uri="{BB962C8B-B14F-4D97-AF65-F5344CB8AC3E}">
        <p14:creationId xmlns:p14="http://schemas.microsoft.com/office/powerpoint/2010/main" val="25600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25b6ce-af6e-43bb-ae3d-6f2951c10250">
      <Terms xmlns="http://schemas.microsoft.com/office/infopath/2007/PartnerControls"/>
    </lcf76f155ced4ddcb4097134ff3c332f>
    <TaxCatchAll xmlns="9021e74c-8e99-453b-89ce-adda49d558b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691ECC77BE60149A4F97DE62CCA550D" ma:contentTypeVersion="9" ma:contentTypeDescription="새 문서를 만듭니다." ma:contentTypeScope="" ma:versionID="dc5c57b561968dbfa636e514232b0de6">
  <xsd:schema xmlns:xsd="http://www.w3.org/2001/XMLSchema" xmlns:xs="http://www.w3.org/2001/XMLSchema" xmlns:p="http://schemas.microsoft.com/office/2006/metadata/properties" xmlns:ns2="8a25b6ce-af6e-43bb-ae3d-6f2951c10250" xmlns:ns3="9021e74c-8e99-453b-89ce-adda49d558b4" targetNamespace="http://schemas.microsoft.com/office/2006/metadata/properties" ma:root="true" ma:fieldsID="072cdc68137db155e65300f5afcd4c9d" ns2:_="" ns3:_="">
    <xsd:import namespace="8a25b6ce-af6e-43bb-ae3d-6f2951c10250"/>
    <xsd:import namespace="9021e74c-8e99-453b-89ce-adda49d55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5b6ce-af6e-43bb-ae3d-6f2951c10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9f910dd0-6eb5-4878-af57-21ffa4d0e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21e74c-8e99-453b-89ce-adda49d558b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67ff572-1665-412c-81c2-fc1f0018ae7c}" ma:internalName="TaxCatchAll" ma:showField="CatchAllData" ma:web="9021e74c-8e99-453b-89ce-adda49d558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CBFD2C-D605-4CFC-9AC1-3940E4CFDA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0A5A2F-ABA1-4C40-B75F-60BB0717435D}">
  <ds:schemaRefs>
    <ds:schemaRef ds:uri="http://www.w3.org/XML/1998/namespace"/>
    <ds:schemaRef ds:uri="http://schemas.microsoft.com/office/2006/documentManagement/types"/>
    <ds:schemaRef ds:uri="9021e74c-8e99-453b-89ce-adda49d558b4"/>
    <ds:schemaRef ds:uri="http://schemas.microsoft.com/office/2006/metadata/properties"/>
    <ds:schemaRef ds:uri="8a25b6ce-af6e-43bb-ae3d-6f2951c1025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094670-F725-4832-AB74-7347DD4C1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25b6ce-af6e-43bb-ae3d-6f2951c10250"/>
    <ds:schemaRef ds:uri="9021e74c-8e99-453b-89ce-adda49d55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2213</Words>
  <Application>Microsoft Office PowerPoint</Application>
  <PresentationFormat>와이드스크린</PresentationFormat>
  <Paragraphs>364</Paragraphs>
  <Slides>14</Slides>
  <Notes>12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맑은 고딕</vt:lpstr>
      <vt:lpstr>Arial</vt:lpstr>
      <vt:lpstr>Wingdings</vt:lpstr>
      <vt:lpstr>Office 테마</vt:lpstr>
      <vt:lpstr>PowerPoint 프레젠테이션</vt:lpstr>
      <vt:lpstr>       프 링 이  F&amp;F GTM Schedule Alarm Bot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97</cp:revision>
  <dcterms:created xsi:type="dcterms:W3CDTF">2025-04-16T01:11:58Z</dcterms:created>
  <dcterms:modified xsi:type="dcterms:W3CDTF">2025-04-22T04:52:56Z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0x0101001691ECC77BE60149A4F97DE62CCA550D</vt:lpwstr>
  </property>
  <property fmtid="{D5CDD505-2E9C-101B-9397-08002B2CF9AE}" pid="3" name="MediaServiceImageTags">
    <vt:lpwstr/>
  </property>
</Properties>
</file>