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3D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30" autoAdjust="0"/>
  </p:normalViewPr>
  <p:slideViewPr>
    <p:cSldViewPr snapToGrid="0">
      <p:cViewPr>
        <p:scale>
          <a:sx n="125" d="100"/>
          <a:sy n="125" d="100"/>
        </p:scale>
        <p:origin x="30" y="-46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3C9C-A080-41B4-A2E2-602A59AC8805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2B7C-F350-49FE-9156-179B9158E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6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수주회가 본격화됨에 따라 기존 내수 중심의 업무 프로세스와 일정 관리 방식에 변화가 요구됩니다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업무에 대한 명확한 일정 관리 기준과 책임자가 부재하여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중복과 혼선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 결과적으로 수주회 일정 관리가 개별 팀의 판단에 의존하며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부서 간 협업 단절과 일정 지연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 가능성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↑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단일화된 일정 관리 플랫폼 필요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전체가 동시에 공유하고 협업 가능한 일정 체계 구축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알림 체계 필요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즉시 </a:t>
            </a:r>
            <a:r>
              <a:rPr lang="ko-KR" altLang="en-US" sz="12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팀즈를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자동 전달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일정 업데이트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 명확화를 위한 업무별 일정 추적 필요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진행 과정의 혼선 제거 및 소통 효율화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선진화된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운영 모델을 벤치마킹하고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Discovery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상황에 맞춰 최적화된 맞춤형 일정 관리 솔루션으로 개발되었습니다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1️⃣ MLB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프로세스와 주요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표준화된 업무 일정 항목과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정의하여 일정 관리의 기준 마련</a:t>
            </a:r>
          </a:p>
          <a:p>
            <a:pPr>
              <a:buNone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2️⃣ Discovery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특성에 맞춘 최적화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현재 직면한 수주회 대응 상황 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내수 중심 일정과 글로벌 일정 병행으로 인한 혼선을 최소화하기 위한 맞춤형 일정 구조 설계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중심의 요구사항을 반영하여 업무별 책임 팀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이력 관리 방식 최적화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3️⃣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웹페이지를 연동하여 사용자 접근성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핵심 기능 버튼 개발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편집하기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0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프프링은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관리와 소통 방식을 혁신하기 위해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설절계된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핵심 기능을 제공합니다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프프링을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사용하는 유저들의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절니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맵을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전체 솔루션의 프로세스를 확인해보자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D-day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임박 일정 알림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D-day, D-1, D-2, D-3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일정에 대해 담당 팀 및 담당자 정보가 포함된 알림을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채널로 자동 전송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일정 집계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매일 전일 기준 변경 및 추가된 일정 건수를 자동 집계하여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공유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기능 버튼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중요 변경 및 추가된 일정에 한해 생성 즉시 알림 발송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 대시보드로 모든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한눈에 파악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업무별 필터링 제공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(tab2)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실시간으로 일정 수정 및 추가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변경된 일정 즉시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가능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옵션 제공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디폴트는 익일 집계 결과를 자동 공유하여 과도한 알림 방지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필터링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전일 기준 변경된 일정만 필터링하여 집중 관리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(tab3)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표준 일정과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기준으로 맞춤형 일정 자동 생성</a:t>
            </a:r>
          </a:p>
          <a:p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맞춤화하여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조정 가능</a:t>
            </a:r>
            <a:b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팀별 수정 권한 제한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실무자는 자신 소속 팀 일정만 수정 가능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팀별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핵심 일정 편집 권한 보유</a:t>
            </a:r>
          </a:p>
          <a:p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HQ vs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법인 간 일정 충돌 방지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잦은 일정 변경 제한 기능 적용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시 알림 전송 및 히스토리 기록 자동화</a:t>
            </a: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역할 기반 협업 구조 강화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협업자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구분 설정으로 일정 책임 명확화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일정의 안정적 운영을 위해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일정은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D-14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이전까지만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변경 가능하며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변경 시 중국 법인과의 사전 협의 및 공유가 필요합니다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변경은 반드시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수행할 수 있으며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변경은 이력과 사유가 기록됩니다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3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의의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단계에서의 빠른 검증과 사용자 반응 확인이 목적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전사적 확대 시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기술적 고도화를 통한 시스템 안정성과 확장성 보장 예정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기술은 빠르게 가치를 입증하고 사용자의 실제 니즈를 파악하기 위한 전략적 선택이며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확장과 기술 발전 가능성을 고려한 기반이 됩니다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."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1️⃣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빠른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개발을 위한 기술 선택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 </a:t>
            </a:r>
            <a:r>
              <a:rPr lang="ko-KR" altLang="en-US" sz="12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프론트엔드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빠르고 직관적인 인터페이스로 사용자 반응 신속히 확인 가능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즉각적인 피드백을 통한 반복적 개선 용이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(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경량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DB)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별도의 서버 구성 없이 가볍고 빠른 데이터 관리 가능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단계에서 필요한 데이터를 신속히 처리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MS Teams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연동</a:t>
            </a:r>
            <a:b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업무 플랫폼과의 빠른 통합으로 실무자에게 즉각적 가치 제공 가능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향후 정식 서비스 단계의 기술 고도화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데이터베이스 업그레이드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SQLite </a:t>
            </a:r>
            <a:r>
              <a:rPr lang="ko-KR" altLang="en-US" dirty="0"/>
              <a:t>사용 → 향후 사용자 증가 및 데이터 확장에 대비하여 </a:t>
            </a:r>
            <a:r>
              <a:rPr lang="en-US" altLang="ko-KR" dirty="0"/>
              <a:t>PostgreSQL </a:t>
            </a:r>
            <a:r>
              <a:rPr lang="ko-KR" altLang="en-US" dirty="0"/>
              <a:t>또는 </a:t>
            </a:r>
            <a:r>
              <a:rPr lang="en-US" altLang="ko-KR" dirty="0"/>
              <a:t>MySQL</a:t>
            </a:r>
            <a:r>
              <a:rPr lang="ko-KR" altLang="en-US" dirty="0"/>
              <a:t>로 전환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웹 </a:t>
            </a:r>
            <a:r>
              <a:rPr lang="ko-KR" altLang="en-US" b="1" dirty="0" err="1"/>
              <a:t>프론트엔드</a:t>
            </a:r>
            <a:r>
              <a:rPr lang="ko-KR" altLang="en-US" b="1" dirty="0"/>
              <a:t> 강화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기반의 간편한 </a:t>
            </a:r>
            <a:r>
              <a:rPr lang="en-US" altLang="ko-KR" dirty="0"/>
              <a:t>MVP</a:t>
            </a:r>
            <a:r>
              <a:rPr lang="ko-KR" altLang="en-US" dirty="0"/>
              <a:t>에서 </a:t>
            </a:r>
            <a:r>
              <a:rPr lang="en-US" altLang="ko-KR" dirty="0"/>
              <a:t>React </a:t>
            </a:r>
            <a:r>
              <a:rPr lang="ko-KR" altLang="en-US" dirty="0"/>
              <a:t>기반 </a:t>
            </a:r>
            <a:r>
              <a:rPr lang="en-US" altLang="ko-KR" dirty="0"/>
              <a:t>SPA </a:t>
            </a:r>
            <a:r>
              <a:rPr lang="ko-KR" altLang="en-US" dirty="0"/>
              <a:t>또는 </a:t>
            </a:r>
            <a:r>
              <a:rPr lang="en-US" altLang="ko-KR" dirty="0"/>
              <a:t>Next.js </a:t>
            </a:r>
            <a:r>
              <a:rPr lang="ko-KR" altLang="en-US" dirty="0"/>
              <a:t>도입으로 사용자 경험 및 로딩 속도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파일 처리 효율성 강화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대용량 </a:t>
            </a:r>
            <a:r>
              <a:rPr lang="en-US" altLang="ko-KR" dirty="0"/>
              <a:t>Excel </a:t>
            </a:r>
            <a:r>
              <a:rPr lang="ko-KR" altLang="en-US" dirty="0"/>
              <a:t>업로드 및 파싱 과정에서 메모리 문제를 방지하기 위해 </a:t>
            </a:r>
            <a:r>
              <a:rPr lang="en-US" altLang="ko-KR" dirty="0" err="1"/>
              <a:t>PyExcelerate</a:t>
            </a:r>
            <a:r>
              <a:rPr lang="en-US" altLang="ko-KR" dirty="0"/>
              <a:t>, </a:t>
            </a:r>
            <a:r>
              <a:rPr lang="en-US" altLang="ko-KR" dirty="0" err="1"/>
              <a:t>xlrd</a:t>
            </a:r>
            <a:r>
              <a:rPr lang="en-US" altLang="ko-KR" dirty="0"/>
              <a:t>/</a:t>
            </a:r>
            <a:r>
              <a:rPr lang="en-US" altLang="ko-KR" dirty="0" err="1"/>
              <a:t>xlsxwriter</a:t>
            </a:r>
            <a:r>
              <a:rPr lang="en-US" altLang="ko-KR" dirty="0"/>
              <a:t> </a:t>
            </a:r>
            <a:r>
              <a:rPr lang="ko-KR" altLang="en-US" dirty="0"/>
              <a:t>등 최적화된 라이브러리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안정적인 서비스 운영 환경 구축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VPS (</a:t>
            </a:r>
            <a:r>
              <a:rPr lang="en-US" altLang="ko-KR" dirty="0" err="1"/>
              <a:t>DigitalOcean</a:t>
            </a:r>
            <a:r>
              <a:rPr lang="en-US" altLang="ko-KR" dirty="0"/>
              <a:t>,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Docker </a:t>
            </a:r>
            <a:r>
              <a:rPr lang="ko-KR" altLang="en-US" dirty="0"/>
              <a:t>기반의 </a:t>
            </a:r>
            <a:r>
              <a:rPr lang="ko-KR" altLang="en-US" dirty="0" err="1"/>
              <a:t>컨테이너화된</a:t>
            </a:r>
            <a:r>
              <a:rPr lang="ko-KR" altLang="en-US" dirty="0"/>
              <a:t> 배포 환경 도입으로 서비스 안정성 강화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알림 기능 고도화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</a:t>
            </a:r>
            <a:r>
              <a:rPr lang="en-US" altLang="ko-KR" dirty="0"/>
              <a:t>: Teams Webhook</a:t>
            </a:r>
            <a:r>
              <a:rPr lang="ko-KR" altLang="en-US" dirty="0"/>
              <a:t>을 통한 메시지 전송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향후</a:t>
            </a:r>
            <a:r>
              <a:rPr lang="en-US" altLang="ko-KR" dirty="0"/>
              <a:t>: </a:t>
            </a:r>
            <a:r>
              <a:rPr lang="ko-KR" altLang="en-US" dirty="0"/>
              <a:t>그룹</a:t>
            </a:r>
            <a:r>
              <a:rPr lang="en-US" altLang="ko-KR" dirty="0"/>
              <a:t>(</a:t>
            </a:r>
            <a:r>
              <a:rPr lang="ko-KR" altLang="en-US" dirty="0"/>
              <a:t>팀</a:t>
            </a:r>
            <a:r>
              <a:rPr lang="en-US" altLang="ko-KR" dirty="0"/>
              <a:t>) </a:t>
            </a:r>
            <a:r>
              <a:rPr lang="ko-KR" altLang="en-US" dirty="0"/>
              <a:t>및 사용자 자동 </a:t>
            </a:r>
            <a:r>
              <a:rPr lang="ko-KR" altLang="en-US" dirty="0" err="1"/>
              <a:t>멘션</a:t>
            </a:r>
            <a:r>
              <a:rPr lang="ko-KR" altLang="en-US" dirty="0"/>
              <a:t> 기능 포함한 메신저 연동 </a:t>
            </a:r>
            <a:r>
              <a:rPr lang="en-US" altLang="ko-KR" dirty="0"/>
              <a:t>API </a:t>
            </a:r>
            <a:r>
              <a:rPr lang="ko-KR" altLang="en-US" dirty="0"/>
              <a:t>확장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3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대응을 위한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체계화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반복되는 일정 공유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수정 혼선을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해결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검증된 실효성 →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가능성 확인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5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2E0C-EB90-F729-0AAC-841D02AED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67D60-E81E-313A-6696-18B024CD8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6F1B-B8C0-3ACE-5D00-C0D6330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92DE0-D2A4-B848-90E5-39F35E61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90A3B-867A-5D46-FADB-54AE124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40B4-335F-0770-F607-7B17360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DFC44-9DC1-9CB7-CAC2-EE4B06A9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722F-B524-A3D3-6E75-B18A569B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0929A-8B77-1748-1088-BFFE057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996A2-1F8F-6B31-B4B2-C40B279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A24ED-DA74-772B-B1CD-CCFA2AA1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A243D-4870-3CA9-CAA6-DC52DC79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181E9-7765-3D8B-9C42-934E722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6957E-6CFC-79A2-55EC-C9FCA6C0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098BA-6E5F-808E-6DF5-8010BC7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F02C-4A4E-D618-D2F1-D11A0663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E95D6-479F-57CD-D564-09D126B0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BA27-2DFD-828B-2216-7D45B14E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1310-5DA8-263C-05EB-CAEF030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CED4-8845-1327-EB9B-43E804BA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42125-C0FC-C2BC-1D4B-87FB6317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91B70-A412-232E-11C9-31B66640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C7272-89F2-7CBB-AFA0-C457BD73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2966B-C896-8465-94A2-54A35C9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7148-3DC8-3F21-6665-2C13232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22A3-6FC4-67E9-BCC1-3D12FDA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DF6D4-FC41-703B-6EA1-A2A10206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A1C84-DE24-7BE5-FF05-F08C76E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0CE07-5169-2424-0EBF-74B00B00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014E1-EF45-A855-D813-C125819B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865E9-F2C1-0F27-D7CD-0A640C7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7615-FB77-A448-23D7-D570D52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69A92-D736-98B2-B0F5-C8F2F313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99DAB-7ABD-41DE-A81D-A3C4897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1DD70-EEF9-7BCD-C052-E1A566A8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E0F13-B402-FEA1-652B-7D42C1B4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9D314-1025-BDE8-E09E-0BA5BE0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26CD7-DB19-FF84-C88C-9AB69229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C5499-AFBB-BA43-E94F-9DDFB75C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0C49-8BCF-5B1C-86C3-FB8E4F6F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3196BF-1540-DB3D-61D6-12FCA0F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A287A-62D5-A1A5-A288-979D2EA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F9131-590F-ED6C-E458-2A889E2F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07408-25E6-418E-360C-D3ACD6BD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DC5CD-F8DE-9D9B-8EE7-D5F2BD7D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1B447-36B2-E65B-DF1E-008A2A5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D4C2-F91F-27A5-DF21-44D3A968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25C73-267C-FE43-F4A7-8B14D0AA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E7C17-0234-4FEC-D997-E53E3F80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A36-5916-ADE0-5E18-75B9C13D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ECD33-B749-0ACD-B781-5490A94D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C5E35-FBDF-C5F9-76B4-4D8D732C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DD89A-1AB6-1312-3A06-7EF941D4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0EF7A-14ED-05C8-11A1-89F3FD45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C0D42-DEB5-4E1A-E8F1-C2394BF1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2F95C-9639-962A-C3C7-B160D50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4E369-6D59-7565-94DD-946C9DE6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B89ED-65B2-0279-86D3-BD90D944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F47EE-799C-43C7-B44D-9E99C651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4D1FF-FCCC-721D-192B-87CF78F4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F8344-C592-6650-F0A2-67830B1E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45809-CB9E-477C-8320-6767AE48E29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EFB34-B542-1437-C628-E0355FF9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53108-C8F7-687B-25E7-1FEEA985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png"/><Relationship Id="rId7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DB27F-9908-7192-35F5-94C8E94DD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00973-7A32-1C8B-0EE4-8CF1C944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49" y="117892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</a:t>
            </a:r>
            <a:b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GTM Schedule Alarm Bot</a:t>
            </a: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8F3A8-9FD1-C528-797E-46B9082E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888" y="0"/>
            <a:ext cx="1524000" cy="286327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인턴 최종발표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59A62-2DFE-71A1-2290-5BA50068B2CA}"/>
              </a:ext>
            </a:extLst>
          </p:cNvPr>
          <p:cNvSpPr txBox="1"/>
          <p:nvPr/>
        </p:nvSpPr>
        <p:spPr>
          <a:xfrm>
            <a:off x="5183726" y="5617520"/>
            <a:ext cx="6535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F&amp;F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 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PI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2025.04.18</a:t>
            </a:r>
          </a:p>
          <a:p>
            <a:pPr algn="r"/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24140-BDCC-9EF9-7431-D60013B44272}"/>
              </a:ext>
            </a:extLst>
          </p:cNvPr>
          <p:cNvSpPr txBox="1"/>
          <p:nvPr/>
        </p:nvSpPr>
        <p:spPr>
          <a:xfrm>
            <a:off x="3018149" y="3298772"/>
            <a:ext cx="61557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4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글로벌 진출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프프링이 챙겨드립니다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EC55EA2-AC50-6353-3201-3EEE3D058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49" y="1138773"/>
            <a:ext cx="1104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BD00-F610-694F-916B-C98CD08A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FB596B-9734-B03F-BB18-F7AF51FAA3FB}"/>
              </a:ext>
            </a:extLst>
          </p:cNvPr>
          <p:cNvSpPr txBox="1"/>
          <p:nvPr/>
        </p:nvSpPr>
        <p:spPr>
          <a:xfrm>
            <a:off x="10358488" y="6281402"/>
            <a:ext cx="1377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E643B1-68C0-2EB8-AA27-C0DECB90E35D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8C4769-C00D-A7DC-EF61-EC7E6B4F4AAF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2620D7-9D14-BAD9-4943-1B57370DFA99}"/>
                </a:ext>
              </a:extLst>
            </p:cNvPr>
            <p:cNvSpPr txBox="1"/>
            <p:nvPr/>
          </p:nvSpPr>
          <p:spPr>
            <a:xfrm>
              <a:off x="1572" y="0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결론 및 메시지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</a:t>
              </a:r>
              <a:r>
                <a:rPr lang="ko-KR" altLang="en-US" sz="14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프프링이 남긴 변화와 가능성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D7534D-850F-D406-7851-4DEFAB5E64E9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8CFBE37-EDC9-8C24-8F99-332D7429297D}"/>
              </a:ext>
            </a:extLst>
          </p:cNvPr>
          <p:cNvGrpSpPr/>
          <p:nvPr/>
        </p:nvGrpSpPr>
        <p:grpSpPr>
          <a:xfrm>
            <a:off x="2215972" y="2030968"/>
            <a:ext cx="7760057" cy="402885"/>
            <a:chOff x="1979029" y="2030968"/>
            <a:chExt cx="7760057" cy="40288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447FDF-F870-F0F2-1E4B-DD87C053D230}"/>
                </a:ext>
              </a:extLst>
            </p:cNvPr>
            <p:cNvGrpSpPr/>
            <p:nvPr/>
          </p:nvGrpSpPr>
          <p:grpSpPr>
            <a:xfrm>
              <a:off x="1979029" y="2085040"/>
              <a:ext cx="2224427" cy="348813"/>
              <a:chOff x="1979029" y="2085040"/>
              <a:chExt cx="2224427" cy="34881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B4613B-031D-672E-E1D5-3068B59687AC}"/>
                  </a:ext>
                </a:extLst>
              </p:cNvPr>
              <p:cNvSpPr txBox="1"/>
              <p:nvPr/>
            </p:nvSpPr>
            <p:spPr>
              <a:xfrm>
                <a:off x="2289043" y="2085040"/>
                <a:ext cx="1914413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GTM </a:t>
                </a:r>
                <a:r>
                  <a:rPr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 체계화</a:t>
                </a:r>
                <a:endPara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22" name="그래픽 21" descr="배지 체크 표시1 단색으로 채워진">
                <a:extLst>
                  <a:ext uri="{FF2B5EF4-FFF2-40B4-BE49-F238E27FC236}">
                    <a16:creationId xmlns:a16="http://schemas.microsoft.com/office/drawing/2014/main" id="{6A2B6A83-C76D-D966-3C2F-A2A1534E1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79029" y="2085040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FD920AA-E5DF-84C5-3F5D-0C7388B686C8}"/>
                </a:ext>
              </a:extLst>
            </p:cNvPr>
            <p:cNvGrpSpPr/>
            <p:nvPr/>
          </p:nvGrpSpPr>
          <p:grpSpPr>
            <a:xfrm>
              <a:off x="4862779" y="2054499"/>
              <a:ext cx="2117629" cy="348813"/>
              <a:chOff x="4865557" y="2054499"/>
              <a:chExt cx="2117629" cy="34881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AA47C-9D74-9073-F6B6-4C883AC5D4E1}"/>
                  </a:ext>
                </a:extLst>
              </p:cNvPr>
              <p:cNvSpPr txBox="1"/>
              <p:nvPr/>
            </p:nvSpPr>
            <p:spPr>
              <a:xfrm>
                <a:off x="5208814" y="2054499"/>
                <a:ext cx="1774372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 관리 자동화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23" name="그래픽 22" descr="배지 체크 표시1 단색으로 채워진">
                <a:extLst>
                  <a:ext uri="{FF2B5EF4-FFF2-40B4-BE49-F238E27FC236}">
                    <a16:creationId xmlns:a16="http://schemas.microsoft.com/office/drawing/2014/main" id="{9305A643-DB08-9037-6E05-70886A5F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65557" y="2054499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ABC3C2-B55D-595C-7EDD-F6557D21D483}"/>
                </a:ext>
              </a:extLst>
            </p:cNvPr>
            <p:cNvGrpSpPr/>
            <p:nvPr/>
          </p:nvGrpSpPr>
          <p:grpSpPr>
            <a:xfrm>
              <a:off x="7639732" y="2030968"/>
              <a:ext cx="2099354" cy="362180"/>
              <a:chOff x="7639732" y="2030968"/>
              <a:chExt cx="2099354" cy="36218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68615-7AC8-6B13-309B-CE31625A7B50}"/>
                  </a:ext>
                </a:extLst>
              </p:cNvPr>
              <p:cNvSpPr txBox="1"/>
              <p:nvPr/>
            </p:nvSpPr>
            <p:spPr>
              <a:xfrm>
                <a:off x="7988545" y="2044335"/>
                <a:ext cx="1750541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전사 확장 가능성</a:t>
                </a:r>
                <a:endParaRPr lang="ko-KR" altLang="en-US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24" name="그래픽 23" descr="배지 체크 표시1 단색으로 채워진">
                <a:extLst>
                  <a:ext uri="{FF2B5EF4-FFF2-40B4-BE49-F238E27FC236}">
                    <a16:creationId xmlns:a16="http://schemas.microsoft.com/office/drawing/2014/main" id="{03D57A0E-659E-C369-5383-980E9BB11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39732" y="2030968"/>
                <a:ext cx="348813" cy="348813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2042E54-BA4D-8BC9-7E39-CF77C2C7BF80}"/>
              </a:ext>
            </a:extLst>
          </p:cNvPr>
          <p:cNvGrpSpPr/>
          <p:nvPr/>
        </p:nvGrpSpPr>
        <p:grpSpPr>
          <a:xfrm>
            <a:off x="2595850" y="3471345"/>
            <a:ext cx="7000300" cy="1826896"/>
            <a:chOff x="2012335" y="3471345"/>
            <a:chExt cx="7000300" cy="18268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7A95FE-33A3-D4C3-8567-F24D76B7D688}"/>
                </a:ext>
              </a:extLst>
            </p:cNvPr>
            <p:cNvSpPr txBox="1"/>
            <p:nvPr/>
          </p:nvSpPr>
          <p:spPr>
            <a:xfrm>
              <a:off x="3179365" y="3543915"/>
              <a:ext cx="5833270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프프링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</a:t>
              </a:r>
            </a:p>
            <a:p>
              <a:pPr>
                <a:buNone/>
              </a:pPr>
              <a:endPara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buNone/>
              </a:pP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단순한 일정 알림 도구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 </a:t>
              </a:r>
            </a:p>
            <a:p>
              <a:pPr>
                <a:buNone/>
              </a:pP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Discovery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의 글로벌 전략 실행을 뒷받침하는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</a:t>
              </a:r>
              <a:b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 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 브랜드가 적용 가능한 </a:t>
              </a: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디지털 운영 체계 전환의 출발점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pic>
          <p:nvPicPr>
            <p:cNvPr id="29" name="그림 28" descr="만화 영화, 스마일리, 이모티콘, 클립아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40DA365-C0B8-18EB-80FF-CE3BE5D7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335" y="3471345"/>
              <a:ext cx="1104900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95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807DF0-9E3B-395F-FD7D-8CA45D4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60"/>
            <a:ext cx="4680000" cy="2117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9E8B39-781D-5817-1A46-B5252B51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12" y="2790593"/>
            <a:ext cx="4680000" cy="2264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541E0-606A-43EF-1458-83D3F9CB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94" y="3733800"/>
            <a:ext cx="4680000" cy="132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E70D5-0730-826E-09B5-7CACCBE5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94" y="5129945"/>
            <a:ext cx="4680000" cy="13552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E502D-F266-B1D7-ACD4-25F40F83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094" y="404069"/>
            <a:ext cx="4680000" cy="21539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771D079-F7AC-DED2-83EC-3D0C2B549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530" y="544065"/>
            <a:ext cx="2404470" cy="2520000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6FC2A-422F-6DB3-1A6A-D3B616D71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7482" y="5375557"/>
            <a:ext cx="2394458" cy="1206607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604180-6471-47F8-6EEC-4D6C681FF3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1260" y="5355929"/>
            <a:ext cx="3000848" cy="1245861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077F0E3-A678-2FC5-09DF-FA5F6AF04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8706"/>
              </p:ext>
            </p:extLst>
          </p:nvPr>
        </p:nvGraphicFramePr>
        <p:xfrm>
          <a:off x="7654290" y="3882055"/>
          <a:ext cx="5488623" cy="1371600"/>
        </p:xfrm>
        <a:graphic>
          <a:graphicData uri="http://schemas.openxmlformats.org/drawingml/2006/table">
            <a:tbl>
              <a:tblPr/>
              <a:tblGrid>
                <a:gridCol w="1592580">
                  <a:extLst>
                    <a:ext uri="{9D8B030D-6E8A-4147-A177-3AD203B41FA5}">
                      <a16:colId xmlns:a16="http://schemas.microsoft.com/office/drawing/2014/main" val="684321924"/>
                    </a:ext>
                  </a:extLst>
                </a:gridCol>
                <a:gridCol w="3896043">
                  <a:extLst>
                    <a:ext uri="{9D8B030D-6E8A-4147-A177-3AD203B41FA5}">
                      <a16:colId xmlns:a16="http://schemas.microsoft.com/office/drawing/2014/main" val="2721367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08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GTM </a:t>
                      </a:r>
                      <a:r>
                        <a:rPr lang="ko-KR" altLang="en-US" sz="12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기준 명확화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 수주회 대응 일정의 명확한 기준으로 혼선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83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실시간 알림 공유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기반의 자동화된 일정 알림으로 일정 누락 최소화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협업 정확도 향상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부서별 책임자 명시 및 변경 이력 추적 기능으로 협업 효율 증대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9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소통 비용 절감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반복 안내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 최소화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실무자 업무 부담 경감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98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DA67C2-51A4-11B4-D36C-B7100E6DAECF}"/>
              </a:ext>
            </a:extLst>
          </p:cNvPr>
          <p:cNvSpPr txBox="1"/>
          <p:nvPr/>
        </p:nvSpPr>
        <p:spPr>
          <a:xfrm>
            <a:off x="7659620" y="3579911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39368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843B-2F6F-449F-D269-C27DB4DD5BCC}"/>
              </a:ext>
            </a:extLst>
          </p:cNvPr>
          <p:cNvSpPr txBox="1"/>
          <p:nvPr/>
        </p:nvSpPr>
        <p:spPr>
          <a:xfrm>
            <a:off x="0" y="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4CBF53-A229-F600-42B0-33BF1050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96"/>
              </p:ext>
            </p:extLst>
          </p:nvPr>
        </p:nvGraphicFramePr>
        <p:xfrm>
          <a:off x="16292159" y="307777"/>
          <a:ext cx="9522900" cy="3642924"/>
        </p:xfrm>
        <a:graphic>
          <a:graphicData uri="http://schemas.openxmlformats.org/drawingml/2006/table">
            <a:tbl>
              <a:tblPr/>
              <a:tblGrid>
                <a:gridCol w="2417410">
                  <a:extLst>
                    <a:ext uri="{9D8B030D-6E8A-4147-A177-3AD203B41FA5}">
                      <a16:colId xmlns:a16="http://schemas.microsoft.com/office/drawing/2014/main" val="1104530206"/>
                    </a:ext>
                  </a:extLst>
                </a:gridCol>
                <a:gridCol w="2639139">
                  <a:extLst>
                    <a:ext uri="{9D8B030D-6E8A-4147-A177-3AD203B41FA5}">
                      <a16:colId xmlns:a16="http://schemas.microsoft.com/office/drawing/2014/main" val="300600312"/>
                    </a:ext>
                  </a:extLst>
                </a:gridCol>
                <a:gridCol w="4466351">
                  <a:extLst>
                    <a:ext uri="{9D8B030D-6E8A-4147-A177-3AD203B41FA5}">
                      <a16:colId xmlns:a16="http://schemas.microsoft.com/office/drawing/2014/main" val="2469588082"/>
                    </a:ext>
                  </a:extLst>
                </a:gridCol>
              </a:tblGrid>
              <a:tr h="252251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슬라이드 제목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 내용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411571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스케줄 운영 현황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Pain Points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기존 일정 운영 방식과 문제점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82374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프프링의 필요성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일정 관리의 필연적 도입 배경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71018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프프링 소개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프프링이란 무엇인가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핵심 목표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988348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기획 접근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MVP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도출 과정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 →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최적화 →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개발 흐름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74886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프프링 핵심 기능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기능 화면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D‑Day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편집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변경필터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 생성 기능과 화면 예시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63558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정책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권한 설정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범위 등 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전용 운영 정책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91427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고도화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User Journey Map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vs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기술 비교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여정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136495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효과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전략적 가치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결론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핵심 기대 효과와 전사 확장 가능성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04399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7B874-F26D-8C63-70E5-C49E9011D09D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952567-787D-F1E7-4F81-3637D880900E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E4C7-AD64-50FD-4575-DA40AFE6C158}"/>
                </a:ext>
              </a:extLst>
            </p:cNvPr>
            <p:cNvSpPr txBox="1"/>
            <p:nvPr/>
          </p:nvSpPr>
          <p:spPr>
            <a:xfrm>
              <a:off x="1572" y="0"/>
              <a:ext cx="27892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목차</a:t>
              </a: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FCB75-A20B-3A52-2E27-1F35D9AEBBAE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0CB2-57AB-DEF0-B8BB-65DC33473C00}"/>
              </a:ext>
            </a:extLst>
          </p:cNvPr>
          <p:cNvSpPr txBox="1"/>
          <p:nvPr/>
        </p:nvSpPr>
        <p:spPr>
          <a:xfrm>
            <a:off x="6327380" y="1032094"/>
            <a:ext cx="6188870" cy="4793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과제 정의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필요성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운영 현황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Pain Points</a:t>
            </a: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프프링의 필요성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솔루션 컨셉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가치 제안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 소개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목표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기대효과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실행 로드맵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UI/UX/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기획 접근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도출 과정</a:t>
            </a: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User Map &amp;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화면</a:t>
            </a: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기능 화면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운영 정책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#4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 아키텍처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발전 방향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 구성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발전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가치</a:t>
            </a: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 및 메시지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BA53-4606-226F-6021-C276BEB80CBB}"/>
              </a:ext>
            </a:extLst>
          </p:cNvPr>
          <p:cNvSpPr txBox="1"/>
          <p:nvPr/>
        </p:nvSpPr>
        <p:spPr>
          <a:xfrm>
            <a:off x="1400175" y="3168134"/>
            <a:ext cx="2279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CONTENTS</a:t>
            </a:r>
            <a:endParaRPr lang="ko-KR" altLang="en-US" sz="2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7339EA-79A1-2C57-39C4-E933FA71CC64}"/>
              </a:ext>
            </a:extLst>
          </p:cNvPr>
          <p:cNvSpPr/>
          <p:nvPr/>
        </p:nvSpPr>
        <p:spPr>
          <a:xfrm>
            <a:off x="6096000" y="772996"/>
            <a:ext cx="4695825" cy="5313479"/>
          </a:xfrm>
          <a:prstGeom prst="rect">
            <a:avLst/>
          </a:prstGeom>
          <a:solidFill>
            <a:srgbClr val="01243D">
              <a:alpha val="10000"/>
            </a:srgb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1F84E3-F4FE-624B-CCDA-ED593AEF1F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43375" y="3429736"/>
            <a:ext cx="1952625" cy="0"/>
          </a:xfrm>
          <a:prstGeom prst="straightConnector1">
            <a:avLst/>
          </a:prstGeom>
          <a:ln>
            <a:solidFill>
              <a:srgbClr val="01243D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97AD6D6-C3ED-AE64-75DF-BED6ED20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53" y="423649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6EB73-1094-9982-726F-FA1DCBE9D1E9}"/>
              </a:ext>
            </a:extLst>
          </p:cNvPr>
          <p:cNvSpPr txBox="1"/>
          <p:nvPr/>
        </p:nvSpPr>
        <p:spPr>
          <a:xfrm>
            <a:off x="1096798" y="3271218"/>
            <a:ext cx="4021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현행 일정 관리 방식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방식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FF5E7-496D-5BC5-3A3A-993F9BE16B65}"/>
              </a:ext>
            </a:extLst>
          </p:cNvPr>
          <p:cNvSpPr txBox="1"/>
          <p:nvPr/>
        </p:nvSpPr>
        <p:spPr>
          <a:xfrm>
            <a:off x="6820098" y="3271218"/>
            <a:ext cx="3856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수주회 대응을 위한 새로운 일정 관리 방식 도입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C39782-764B-4419-8678-8A8C564D86AF}"/>
              </a:ext>
            </a:extLst>
          </p:cNvPr>
          <p:cNvGrpSpPr/>
          <p:nvPr/>
        </p:nvGrpSpPr>
        <p:grpSpPr>
          <a:xfrm>
            <a:off x="3123609" y="6378051"/>
            <a:ext cx="6426098" cy="523220"/>
            <a:chOff x="3098143" y="5740968"/>
            <a:chExt cx="6426098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C274E2-5DF0-09B5-D629-E0CD77DAE9F5}"/>
                </a:ext>
              </a:extLst>
            </p:cNvPr>
            <p:cNvSpPr txBox="1"/>
            <p:nvPr/>
          </p:nvSpPr>
          <p:spPr>
            <a:xfrm>
              <a:off x="3400533" y="5740968"/>
              <a:ext cx="61237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Discovery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의 글로벌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GTM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프로세스 안착을 위해서는 기존 업무 방식에서 한 단계 더 나아간 자동화된 일정 관리 도구가 필수적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739623-04B0-2BB2-57C5-AC28D6275F5F}"/>
                </a:ext>
              </a:extLst>
            </p:cNvPr>
            <p:cNvSpPr txBox="1"/>
            <p:nvPr/>
          </p:nvSpPr>
          <p:spPr>
            <a:xfrm>
              <a:off x="3098143" y="5794571"/>
              <a:ext cx="4343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⇒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ED7E16-61A9-8C46-191F-867CA263EE20}"/>
              </a:ext>
            </a:extLst>
          </p:cNvPr>
          <p:cNvSpPr txBox="1"/>
          <p:nvPr/>
        </p:nvSpPr>
        <p:spPr>
          <a:xfrm>
            <a:off x="4151960" y="890779"/>
            <a:ext cx="3888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 과정에서의 어려움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2D586-6B5C-739A-1631-B220334845CC}"/>
              </a:ext>
            </a:extLst>
          </p:cNvPr>
          <p:cNvSpPr/>
          <p:nvPr/>
        </p:nvSpPr>
        <p:spPr>
          <a:xfrm>
            <a:off x="3861460" y="1210200"/>
            <a:ext cx="4469080" cy="1715335"/>
          </a:xfrm>
          <a:prstGeom prst="rect">
            <a:avLst/>
          </a:prstGeom>
          <a:solidFill>
            <a:schemeClr val="accent2">
              <a:lumMod val="40000"/>
              <a:lumOff val="6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업무에 대한 명확한 일정 관리 기준과 책임자가 부재하여 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중복과 혼선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 결과적으로 수주회 일정 관리가 개별 팀의 판단에 의존하며 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부서 간 협업 단절과 일정 지연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 가능성 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↑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5084197-0DEC-62FE-E011-F3929BBF7A7F}"/>
              </a:ext>
            </a:extLst>
          </p:cNvPr>
          <p:cNvCxnSpPr/>
          <p:nvPr/>
        </p:nvCxnSpPr>
        <p:spPr>
          <a:xfrm>
            <a:off x="5695950" y="3857176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758B0D-3880-88BA-3CDA-211FF8153652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B9B7F-0CC4-1126-E52B-385E77115BB2}"/>
              </a:ext>
            </a:extLst>
          </p:cNvPr>
          <p:cNvSpPr txBox="1"/>
          <p:nvPr/>
        </p:nvSpPr>
        <p:spPr>
          <a:xfrm>
            <a:off x="1572" y="0"/>
            <a:ext cx="3398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운영 현황 </a:t>
            </a:r>
            <a:r>
              <a:rPr lang="en-US" altLang="ko-KR" sz="1400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Pain Points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70A295-0442-06BD-0D8A-91E76BC25CA5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08804F1-D527-6DC2-DC3D-3A6944DDE2B0}"/>
              </a:ext>
            </a:extLst>
          </p:cNvPr>
          <p:cNvGrpSpPr/>
          <p:nvPr/>
        </p:nvGrpSpPr>
        <p:grpSpPr>
          <a:xfrm>
            <a:off x="6877475" y="3727813"/>
            <a:ext cx="4207453" cy="2386807"/>
            <a:chOff x="6877475" y="3732575"/>
            <a:chExt cx="4207453" cy="23868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A71EDB-AE84-FF05-6EBB-7415EE8E9D72}"/>
                </a:ext>
              </a:extLst>
            </p:cNvPr>
            <p:cNvSpPr/>
            <p:nvPr/>
          </p:nvSpPr>
          <p:spPr>
            <a:xfrm>
              <a:off x="8420928" y="3732575"/>
              <a:ext cx="2664000" cy="23868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최근</a:t>
              </a: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팀즈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게시판으로 통합하여 사업부 전체가 일정을 동시에 확인하는 방식으로 변화 시도</a:t>
              </a:r>
              <a:endPara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ts val="2000"/>
                </a:lnSpc>
              </a:pPr>
              <a:endPara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ts val="2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⇒ 그러나</a:t>
              </a: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게시판 사용만으로는 </a:t>
              </a:r>
              <a:r>
                <a:rPr lang="ko-KR" altLang="en-US" sz="14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실시간 변경 사항 전달</a:t>
              </a:r>
              <a:r>
                <a:rPr lang="en-US" altLang="ko-KR" sz="14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 변경 이력 관리</a:t>
              </a:r>
              <a:r>
                <a:rPr lang="en-US" altLang="ko-KR" sz="14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책임자 명확화 한계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존재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547F93C-8297-1AD0-B339-60E320397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7475" y="3751857"/>
              <a:ext cx="1486255" cy="2358000"/>
            </a:xfrm>
            <a:prstGeom prst="rect">
              <a:avLst/>
            </a:prstGeom>
            <a:ln>
              <a:solidFill>
                <a:srgbClr val="01243D"/>
              </a:solidFill>
            </a:ln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D4B5DC-BA58-CBB2-9FAA-22B1987B6FDB}"/>
              </a:ext>
            </a:extLst>
          </p:cNvPr>
          <p:cNvGrpSpPr/>
          <p:nvPr/>
        </p:nvGrpSpPr>
        <p:grpSpPr>
          <a:xfrm>
            <a:off x="1182017" y="3726594"/>
            <a:ext cx="4159235" cy="2389244"/>
            <a:chOff x="1182017" y="3723050"/>
            <a:chExt cx="4159235" cy="23892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BC00F0-EEE0-383B-3BB4-7AF9532BEEB6}"/>
                </a:ext>
              </a:extLst>
            </p:cNvPr>
            <p:cNvSpPr/>
            <p:nvPr/>
          </p:nvSpPr>
          <p:spPr>
            <a:xfrm>
              <a:off x="1182017" y="4080970"/>
              <a:ext cx="4159235" cy="203132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해외사업팀이 각 부서</a:t>
              </a: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</a:t>
              </a: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소싱</a:t>
              </a: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유통 등</a:t>
              </a: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와 개별 채팅방에서 일정 소통 진행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엑셀 파일을 </a:t>
              </a:r>
              <a:r>
                <a:rPr lang="ko-KR" altLang="en-US" sz="1400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팀즈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단체 </a:t>
              </a:r>
              <a:r>
                <a:rPr lang="ko-KR" altLang="en-US" sz="1400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채팅방</a:t>
              </a: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상단에 고정하는 형태로 공유하며</a:t>
              </a:r>
              <a:r>
                <a:rPr lang="en-US" altLang="ko-KR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변경 시 반복 안내</a:t>
              </a:r>
              <a:endPara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ts val="2000"/>
                </a:lnSpc>
              </a:pPr>
              <a:endPara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ts val="2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⇒ 타 부서와 실시간 공유 및 변경 내역 확인 어려워 </a:t>
              </a:r>
              <a:r>
                <a:rPr lang="ko-KR" altLang="en-US" sz="14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 누락과 지연 발생 가능성 ↑</a:t>
              </a:r>
              <a:endPara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E928E9D-2E63-EBB6-682E-7A1BA6B91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0" t="15396" b="-1"/>
            <a:stretch/>
          </p:blipFill>
          <p:spPr bwMode="auto">
            <a:xfrm>
              <a:off x="1188040" y="3723050"/>
              <a:ext cx="4150800" cy="317638"/>
            </a:xfrm>
            <a:prstGeom prst="rect">
              <a:avLst/>
            </a:prstGeom>
            <a:noFill/>
            <a:ln>
              <a:solidFill>
                <a:srgbClr val="01243D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60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EEE59-935A-DCBD-D793-E9CA5CF2B994}"/>
              </a:ext>
            </a:extLst>
          </p:cNvPr>
          <p:cNvSpPr txBox="1"/>
          <p:nvPr/>
        </p:nvSpPr>
        <p:spPr>
          <a:xfrm>
            <a:off x="1714120" y="914462"/>
            <a:ext cx="2872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일정 관리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공유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'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310098-53F2-6FF9-FB88-B99620DA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75359"/>
              </p:ext>
            </p:extLst>
          </p:nvPr>
        </p:nvGraphicFramePr>
        <p:xfrm>
          <a:off x="1594682" y="3566062"/>
          <a:ext cx="3111818" cy="304800"/>
        </p:xfrm>
        <a:graphic>
          <a:graphicData uri="http://schemas.openxmlformats.org/drawingml/2006/table">
            <a:tbl>
              <a:tblPr/>
              <a:tblGrid>
                <a:gridCol w="3111818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기존 방식의 한계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(AS-IS)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28F444-6A37-2DD9-D227-2B836619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0937"/>
              </p:ext>
            </p:extLst>
          </p:nvPr>
        </p:nvGraphicFramePr>
        <p:xfrm>
          <a:off x="7333298" y="3566062"/>
          <a:ext cx="3362324" cy="679387"/>
        </p:xfrm>
        <a:graphic>
          <a:graphicData uri="http://schemas.openxmlformats.org/drawingml/2006/table">
            <a:tbl>
              <a:tblPr/>
              <a:tblGrid>
                <a:gridCol w="3362324">
                  <a:extLst>
                    <a:ext uri="{9D8B030D-6E8A-4147-A177-3AD203B41FA5}">
                      <a16:colId xmlns:a16="http://schemas.microsoft.com/office/drawing/2014/main" val="3224873280"/>
                    </a:ext>
                  </a:extLst>
                </a:gridCol>
              </a:tblGrid>
              <a:tr h="124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프프링이 제공할 수 있는 솔루션 💡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(TO-BE)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38440"/>
                  </a:ext>
                </a:extLst>
              </a:tr>
              <a:tr h="152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850493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694898-C198-3BA6-0A41-972EC75679FC}"/>
              </a:ext>
            </a:extLst>
          </p:cNvPr>
          <p:cNvCxnSpPr>
            <a:cxnSpLocks/>
          </p:cNvCxnSpPr>
          <p:nvPr/>
        </p:nvCxnSpPr>
        <p:spPr>
          <a:xfrm>
            <a:off x="5852161" y="4107180"/>
            <a:ext cx="5029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C05633-CD11-A7DB-D984-6A0B9601AF56}"/>
              </a:ext>
            </a:extLst>
          </p:cNvPr>
          <p:cNvCxnSpPr>
            <a:cxnSpLocks/>
          </p:cNvCxnSpPr>
          <p:nvPr/>
        </p:nvCxnSpPr>
        <p:spPr>
          <a:xfrm>
            <a:off x="5852161" y="4718685"/>
            <a:ext cx="5029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EE785D-C61E-F775-8C99-F301F14CCF15}"/>
              </a:ext>
            </a:extLst>
          </p:cNvPr>
          <p:cNvCxnSpPr>
            <a:cxnSpLocks/>
          </p:cNvCxnSpPr>
          <p:nvPr/>
        </p:nvCxnSpPr>
        <p:spPr>
          <a:xfrm>
            <a:off x="5852161" y="5330190"/>
            <a:ext cx="5029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74423A-A9C6-A6D9-4D68-7DCDAF567D0C}"/>
              </a:ext>
            </a:extLst>
          </p:cNvPr>
          <p:cNvCxnSpPr>
            <a:cxnSpLocks/>
          </p:cNvCxnSpPr>
          <p:nvPr/>
        </p:nvCxnSpPr>
        <p:spPr>
          <a:xfrm>
            <a:off x="5852161" y="5941695"/>
            <a:ext cx="5029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AC53B5-C231-3838-0950-1975BD7A6994}"/>
              </a:ext>
            </a:extLst>
          </p:cNvPr>
          <p:cNvSpPr/>
          <p:nvPr/>
        </p:nvSpPr>
        <p:spPr>
          <a:xfrm>
            <a:off x="995218" y="4574679"/>
            <a:ext cx="4572000" cy="360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시 즉각적인 전달 어려움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67EE9C-3B93-8F7C-23FB-1C173457A7EE}"/>
              </a:ext>
            </a:extLst>
          </p:cNvPr>
          <p:cNvSpPr/>
          <p:nvPr/>
        </p:nvSpPr>
        <p:spPr>
          <a:xfrm>
            <a:off x="995218" y="3964963"/>
            <a:ext cx="4572000" cy="360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개별 소통으로 인한 반복 업무와 혼선 발생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A70783-8BCE-58D8-AC1D-960F364BE11C}"/>
              </a:ext>
            </a:extLst>
          </p:cNvPr>
          <p:cNvSpPr/>
          <p:nvPr/>
        </p:nvSpPr>
        <p:spPr>
          <a:xfrm>
            <a:off x="995218" y="5184395"/>
            <a:ext cx="4572000" cy="360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책임자와 관리 기준이 불명확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AEB2A9-1DD6-B90C-B6E2-03FAE5F43B67}"/>
              </a:ext>
            </a:extLst>
          </p:cNvPr>
          <p:cNvSpPr/>
          <p:nvPr/>
        </p:nvSpPr>
        <p:spPr>
          <a:xfrm>
            <a:off x="995218" y="5794111"/>
            <a:ext cx="4572000" cy="360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내역 추적 불가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104125-BE1E-1E65-A4B9-4D7E4D9041EC}"/>
              </a:ext>
            </a:extLst>
          </p:cNvPr>
          <p:cNvSpPr/>
          <p:nvPr/>
        </p:nvSpPr>
        <p:spPr>
          <a:xfrm>
            <a:off x="6725403" y="3964963"/>
            <a:ext cx="4572000" cy="36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집중식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일정 관리 시스템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실시간 일정 공유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5AFD29C-CFF3-CC43-ECB6-4C56D53D23EA}"/>
              </a:ext>
            </a:extLst>
          </p:cNvPr>
          <p:cNvSpPr/>
          <p:nvPr/>
        </p:nvSpPr>
        <p:spPr>
          <a:xfrm>
            <a:off x="6725403" y="4574679"/>
            <a:ext cx="4572000" cy="36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</a:t>
            </a:r>
            <a: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통한 빠르고 정확한 일정 변경 전달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1D87FEA-068B-B512-BA1E-0736BCE685A1}"/>
              </a:ext>
            </a:extLst>
          </p:cNvPr>
          <p:cNvSpPr/>
          <p:nvPr/>
        </p:nvSpPr>
        <p:spPr>
          <a:xfrm>
            <a:off x="6725403" y="5184395"/>
            <a:ext cx="4572000" cy="36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명확한 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 지정과 업무 단계별 관리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42AD0C1-8768-A6A7-3955-B8A8EDA86C5B}"/>
              </a:ext>
            </a:extLst>
          </p:cNvPr>
          <p:cNvSpPr/>
          <p:nvPr/>
        </p:nvSpPr>
        <p:spPr>
          <a:xfrm>
            <a:off x="6725403" y="5794111"/>
            <a:ext cx="4572000" cy="36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자동 저장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변경 히스토리 제공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CFEA07C-DE01-0B12-A462-27067128E74E}"/>
              </a:ext>
            </a:extLst>
          </p:cNvPr>
          <p:cNvSpPr/>
          <p:nvPr/>
        </p:nvSpPr>
        <p:spPr>
          <a:xfrm>
            <a:off x="981902" y="1402068"/>
            <a:ext cx="4525200" cy="15228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Discovery,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대응으로 업무 일정 복잡성 증가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방식으로는 신속한 대응과 공유가 어렵다는 한계 존재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A8B1A3F-3929-1D47-0C06-0D340ED78A11}"/>
              </a:ext>
            </a:extLst>
          </p:cNvPr>
          <p:cNvSpPr/>
          <p:nvPr/>
        </p:nvSpPr>
        <p:spPr>
          <a:xfrm>
            <a:off x="6725403" y="1401603"/>
            <a:ext cx="4578114" cy="152373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단일화된 일정 관리 플랫폼 필요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알림 체계 필요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 명확화를 위한 업무별 일정 추적 필요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FB397-FFAE-6268-F2B0-86F7238021CC}"/>
              </a:ext>
            </a:extLst>
          </p:cNvPr>
          <p:cNvSpPr txBox="1"/>
          <p:nvPr/>
        </p:nvSpPr>
        <p:spPr>
          <a:xfrm>
            <a:off x="8138160" y="914462"/>
            <a:ext cx="1752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프프링 도입의 필요성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9AF2C2-FD73-037B-B114-B95074113154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45887F-0823-1E48-2533-44BD57AAAC20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B18FBC-A3C4-666B-5C49-2079363595DD}"/>
                </a:ext>
              </a:extLst>
            </p:cNvPr>
            <p:cNvSpPr txBox="1"/>
            <p:nvPr/>
          </p:nvSpPr>
          <p:spPr>
            <a:xfrm>
              <a:off x="1572" y="0"/>
              <a:ext cx="27892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프프링의 필요성</a:t>
              </a: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0A395B-12C1-B5B7-025A-255759BF991A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55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E990-AB5A-1455-284F-4CC99856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93D9B-E957-2AEB-D5AA-7EB53B34C189}"/>
              </a:ext>
            </a:extLst>
          </p:cNvPr>
          <p:cNvSpPr txBox="1"/>
          <p:nvPr/>
        </p:nvSpPr>
        <p:spPr>
          <a:xfrm>
            <a:off x="2579814" y="693267"/>
            <a:ext cx="4332242" cy="231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(F&amp;F +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  <a:buNone/>
            </a:pPr>
            <a:b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"F&amp;F</a:t>
            </a:r>
            <a:r>
              <a:rPr lang="ko-KR" altLang="en-US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일정을 실시간으로 관리하는 스마트 </a:t>
            </a:r>
            <a:r>
              <a:rPr lang="ko-KR" altLang="en-US" sz="1400" i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알림봇</a:t>
            </a:r>
            <a:r>
              <a: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"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변경사항 실시간 감지 및 즉각적인 알림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업무별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담당자별 명확한 일정 관리 체계화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 및 커뮤니케이션의 효율성 극대화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83D355-4803-A1A0-CE80-853EA3C17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32714"/>
              </p:ext>
            </p:extLst>
          </p:nvPr>
        </p:nvGraphicFramePr>
        <p:xfrm>
          <a:off x="2579814" y="3429000"/>
          <a:ext cx="7249986" cy="2682240"/>
        </p:xfrm>
        <a:graphic>
          <a:graphicData uri="http://schemas.openxmlformats.org/drawingml/2006/table">
            <a:tbl>
              <a:tblPr/>
              <a:tblGrid>
                <a:gridCol w="1300877">
                  <a:extLst>
                    <a:ext uri="{9D8B030D-6E8A-4147-A177-3AD203B41FA5}">
                      <a16:colId xmlns:a16="http://schemas.microsoft.com/office/drawing/2014/main" val="1561171058"/>
                    </a:ext>
                  </a:extLst>
                </a:gridCol>
                <a:gridCol w="2694305">
                  <a:extLst>
                    <a:ext uri="{9D8B030D-6E8A-4147-A177-3AD203B41FA5}">
                      <a16:colId xmlns:a16="http://schemas.microsoft.com/office/drawing/2014/main" val="4255492173"/>
                    </a:ext>
                  </a:extLst>
                </a:gridCol>
                <a:gridCol w="3254804">
                  <a:extLst>
                    <a:ext uri="{9D8B030D-6E8A-4147-A177-3AD203B41FA5}">
                      <a16:colId xmlns:a16="http://schemas.microsoft.com/office/drawing/2014/main" val="3333837109"/>
                    </a:ext>
                  </a:extLst>
                </a:gridCol>
              </a:tblGrid>
              <a:tr h="19888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세부 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기대효과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8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벤치마킹→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 </a:t>
                      </a:r>
                      <a:endParaRPr lang="en-US" altLang="ko-KR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GTM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일정표 구축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 수주회 대응 일정의 명확한 기준으로 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혼선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2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업무별 일정 변경 알림 및 변경 이력 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 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실시간 알림 공유를 통해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누락 최소화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219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소통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부서 간 일정 공유 강화 및 반복 안내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최소화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실무자 업무 부담 경감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정보 누락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7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협업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책임자 명시 및 변경 이력 추적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의사결정 속도 향상 및 문제 원인 신속 파악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50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글로벌 진출 시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 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시스템 적용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빠른 롤아웃을 통해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 진입 가속화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4359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CA8C5DF-42B4-4724-17D8-3548B4CE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15" y="693267"/>
            <a:ext cx="513099" cy="45312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6C1BF6-4E3E-976A-CF8F-7887C0F2D9F5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007E89-F5AB-719E-6564-81F5582E4216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D5550-3B3B-89A2-D106-6EE590843FE1}"/>
                </a:ext>
              </a:extLst>
            </p:cNvPr>
            <p:cNvSpPr txBox="1"/>
            <p:nvPr/>
          </p:nvSpPr>
          <p:spPr>
            <a:xfrm>
              <a:off x="1572" y="0"/>
              <a:ext cx="27892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프프링 소개 및 핵심 목표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CB92D-DE40-634A-8766-FF11C89316CC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11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409C-0A6B-017B-6A4C-32116936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C73748F-8777-FCB1-9D71-02992E433295}"/>
              </a:ext>
            </a:extLst>
          </p:cNvPr>
          <p:cNvSpPr txBox="1"/>
          <p:nvPr/>
        </p:nvSpPr>
        <p:spPr>
          <a:xfrm>
            <a:off x="810712" y="107536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MLB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34B0A-3FF6-4CCF-4458-7B77AF90A133}"/>
              </a:ext>
            </a:extLst>
          </p:cNvPr>
          <p:cNvSpPr txBox="1"/>
          <p:nvPr/>
        </p:nvSpPr>
        <p:spPr>
          <a:xfrm>
            <a:off x="6411414" y="1121983"/>
            <a:ext cx="5075737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Discovery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특성에 맞춘 최적화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　현황 분석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맞춤형 일정 구조 설계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중심의 요구사항 반영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조직 구조 반영한 운영 정책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476F3-A8E5-F77A-9FC1-2CE7E6E86D44}"/>
              </a:ext>
            </a:extLst>
          </p:cNvPr>
          <p:cNvSpPr txBox="1"/>
          <p:nvPr/>
        </p:nvSpPr>
        <p:spPr>
          <a:xfrm>
            <a:off x="6411414" y="3461598"/>
            <a:ext cx="6104708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＃３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 연동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기능 버튼 개발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81947-B107-CF42-DF7E-B4FD26CB680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972882" y="1444735"/>
            <a:ext cx="4057651" cy="4252613"/>
          </a:xfrm>
          <a:prstGeom prst="rect">
            <a:avLst/>
          </a:prstGeom>
          <a:ln>
            <a:solidFill>
              <a:srgbClr val="01243D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9FCD862-A5EA-1F3A-FD68-322A64F7B507}"/>
              </a:ext>
            </a:extLst>
          </p:cNvPr>
          <p:cNvGrpSpPr/>
          <p:nvPr/>
        </p:nvGrpSpPr>
        <p:grpSpPr>
          <a:xfrm>
            <a:off x="0" y="0"/>
            <a:ext cx="12192000" cy="738664"/>
            <a:chOff x="0" y="0"/>
            <a:chExt cx="12192000" cy="7386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AB1A5D-EC4F-4AC9-305C-D1CA433F3306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444A18-8649-1ED7-43BE-264097FC698A}"/>
                </a:ext>
              </a:extLst>
            </p:cNvPr>
            <p:cNvSpPr txBox="1"/>
            <p:nvPr/>
          </p:nvSpPr>
          <p:spPr>
            <a:xfrm>
              <a:off x="1572" y="0"/>
              <a:ext cx="278925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프프링 기획 접근 및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MVP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도출 과정</a:t>
              </a: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50F5E-A5D3-82BB-8C33-EA356B247397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90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8CF6-AD6E-CDC1-9924-C1D92E56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직사각형 5126">
            <a:extLst>
              <a:ext uri="{FF2B5EF4-FFF2-40B4-BE49-F238E27FC236}">
                <a16:creationId xmlns:a16="http://schemas.microsoft.com/office/drawing/2014/main" id="{7A81EE20-8C3A-AE95-F380-5D029FA4BFC9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51F8D-2886-7ED3-0BA4-73C8A11966C5}"/>
              </a:ext>
            </a:extLst>
          </p:cNvPr>
          <p:cNvSpPr txBox="1"/>
          <p:nvPr/>
        </p:nvSpPr>
        <p:spPr>
          <a:xfrm>
            <a:off x="1572" y="0"/>
            <a:ext cx="2789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프프링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User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Map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화면 소개</a:t>
            </a: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940A4-7A23-0B77-4536-F883068A377A}"/>
              </a:ext>
            </a:extLst>
          </p:cNvPr>
          <p:cNvSpPr txBox="1"/>
          <p:nvPr/>
        </p:nvSpPr>
        <p:spPr>
          <a:xfrm>
            <a:off x="6097572" y="449377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화면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8BC9E8-2149-409C-CC88-DC9C14238EE0}"/>
              </a:ext>
            </a:extLst>
          </p:cNvPr>
          <p:cNvSpPr txBox="1"/>
          <p:nvPr/>
        </p:nvSpPr>
        <p:spPr>
          <a:xfrm>
            <a:off x="341722" y="449377"/>
            <a:ext cx="4496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 User Journey Map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D37428-552C-F436-30A7-F42644C2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39" y="926430"/>
            <a:ext cx="4680000" cy="3478378"/>
          </a:xfrm>
          <a:prstGeom prst="rect">
            <a:avLst/>
          </a:prstGeom>
          <a:ln>
            <a:solidFill>
              <a:srgbClr val="156082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7F271D-B1E6-F946-9277-A592AC47D7D3}"/>
              </a:ext>
            </a:extLst>
          </p:cNvPr>
          <p:cNvSpPr/>
          <p:nvPr/>
        </p:nvSpPr>
        <p:spPr>
          <a:xfrm>
            <a:off x="6363092" y="1282009"/>
            <a:ext cx="2234153" cy="193253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1A3D2-9CE7-E7ED-013B-4C68DEAAC3D6}"/>
              </a:ext>
            </a:extLst>
          </p:cNvPr>
          <p:cNvSpPr/>
          <p:nvPr/>
        </p:nvSpPr>
        <p:spPr>
          <a:xfrm>
            <a:off x="6363092" y="3269112"/>
            <a:ext cx="2234153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787B61-308F-CF21-8CA7-3F2B98C5777F}"/>
              </a:ext>
            </a:extLst>
          </p:cNvPr>
          <p:cNvSpPr/>
          <p:nvPr/>
        </p:nvSpPr>
        <p:spPr>
          <a:xfrm>
            <a:off x="6363878" y="3895340"/>
            <a:ext cx="3835924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6D9956-AA57-A1E1-E778-6264D2291811}"/>
              </a:ext>
            </a:extLst>
          </p:cNvPr>
          <p:cNvGrpSpPr/>
          <p:nvPr/>
        </p:nvGrpSpPr>
        <p:grpSpPr>
          <a:xfrm>
            <a:off x="6300747" y="4553869"/>
            <a:ext cx="4674992" cy="1325099"/>
            <a:chOff x="6300747" y="4553869"/>
            <a:chExt cx="4588960" cy="13250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EBE010B-3407-02E4-CFBE-1F46D0E5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0348"/>
            <a:stretch/>
          </p:blipFill>
          <p:spPr>
            <a:xfrm>
              <a:off x="6300747" y="4557743"/>
              <a:ext cx="2323708" cy="1321225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4D1F1B-D952-EA8D-0A14-63BEC8B9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0348"/>
            <a:stretch/>
          </p:blipFill>
          <p:spPr>
            <a:xfrm>
              <a:off x="8624456" y="4553869"/>
              <a:ext cx="2265251" cy="1321200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73C1EC-B2E6-BDC9-43CE-FB2BACBCC736}"/>
              </a:ext>
            </a:extLst>
          </p:cNvPr>
          <p:cNvSpPr/>
          <p:nvPr/>
        </p:nvSpPr>
        <p:spPr>
          <a:xfrm>
            <a:off x="2508786" y="1089681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업로드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F9DA9A-A480-5129-01E0-B447A0D03481}"/>
              </a:ext>
            </a:extLst>
          </p:cNvPr>
          <p:cNvSpPr/>
          <p:nvPr/>
        </p:nvSpPr>
        <p:spPr>
          <a:xfrm>
            <a:off x="2001036" y="2215053"/>
            <a:ext cx="20955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일정 알림 수신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75DABE-FFAE-4C84-8453-5F36E2D15238}"/>
              </a:ext>
            </a:extLst>
          </p:cNvPr>
          <p:cNvSpPr/>
          <p:nvPr/>
        </p:nvSpPr>
        <p:spPr>
          <a:xfrm>
            <a:off x="55479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14C11F-470F-AB9E-0E9D-9D8EBF9C38F8}"/>
              </a:ext>
            </a:extLst>
          </p:cNvPr>
          <p:cNvSpPr/>
          <p:nvPr/>
        </p:nvSpPr>
        <p:spPr>
          <a:xfrm>
            <a:off x="250878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삭제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98C4F0-9532-2B45-D7DA-7CD505EFC8D4}"/>
              </a:ext>
            </a:extLst>
          </p:cNvPr>
          <p:cNvSpPr/>
          <p:nvPr/>
        </p:nvSpPr>
        <p:spPr>
          <a:xfrm>
            <a:off x="4373448" y="3591884"/>
            <a:ext cx="1409848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시즌 일정표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B9B636-EE7F-A6B0-3D99-B64A01DA8400}"/>
              </a:ext>
            </a:extLst>
          </p:cNvPr>
          <p:cNvSpPr/>
          <p:nvPr/>
        </p:nvSpPr>
        <p:spPr>
          <a:xfrm>
            <a:off x="1877894" y="524686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즉시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알림 전송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596B034-6236-DA68-0681-93A37A575639}"/>
              </a:ext>
            </a:extLst>
          </p:cNvPr>
          <p:cNvSpPr/>
          <p:nvPr/>
        </p:nvSpPr>
        <p:spPr>
          <a:xfrm>
            <a:off x="4413735" y="5245348"/>
            <a:ext cx="1324722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Excel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DB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반영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F310FA-3CF7-7C8F-39B8-EAFF26994E2B}"/>
              </a:ext>
            </a:extLst>
          </p:cNvPr>
          <p:cNvSpPr/>
          <p:nvPr/>
        </p:nvSpPr>
        <p:spPr>
          <a:xfrm>
            <a:off x="3071076" y="524534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익일 오전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수신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EF031E-F170-F96D-D1B4-6D545D87B71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48786" y="1521681"/>
            <a:ext cx="0" cy="693372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C7BAE-CDB7-3910-CFCD-9B71E2862005}"/>
              </a:ext>
            </a:extLst>
          </p:cNvPr>
          <p:cNvCxnSpPr>
            <a:stCxn id="8" idx="2"/>
          </p:cNvCxnSpPr>
          <p:nvPr/>
        </p:nvCxnSpPr>
        <p:spPr>
          <a:xfrm>
            <a:off x="3048786" y="2647053"/>
            <a:ext cx="0" cy="271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694E4A-1F5F-1F9D-8564-E8056222D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1599376" y="2142473"/>
            <a:ext cx="944831" cy="1953990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8FEBC-6CF9-1885-E99E-68F4681E613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048786" y="2647053"/>
            <a:ext cx="0" cy="944831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BEED4A8-EEA9-57F8-5B34-AA10096B3ED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591164" y="2104675"/>
            <a:ext cx="944831" cy="2029586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9C99FA-C45E-5E4D-742C-F7C2E08267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076096" y="4023884"/>
            <a:ext cx="2276" cy="1221464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702279-705C-0D85-E996-62D4877388B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2121848" y="4319930"/>
            <a:ext cx="1222984" cy="63089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080C98D-5826-3023-7743-5054DA636C4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16200000" flipH="1">
            <a:off x="2719199" y="4353471"/>
            <a:ext cx="1221464" cy="56229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029E29-CE67-0176-BF3D-995C41B91289}"/>
              </a:ext>
            </a:extLst>
          </p:cNvPr>
          <p:cNvSpPr txBox="1"/>
          <p:nvPr/>
        </p:nvSpPr>
        <p:spPr>
          <a:xfrm>
            <a:off x="3006194" y="2772876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기능버튼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08A76-966D-D806-BD55-F8945D4A4430}"/>
              </a:ext>
            </a:extLst>
          </p:cNvPr>
          <p:cNvSpPr txBox="1"/>
          <p:nvPr/>
        </p:nvSpPr>
        <p:spPr>
          <a:xfrm>
            <a:off x="2985169" y="1701985"/>
            <a:ext cx="68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매일 오전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B8EC9-3023-B002-A414-FA4D1044FF42}"/>
              </a:ext>
            </a:extLst>
          </p:cNvPr>
          <p:cNvSpPr txBox="1"/>
          <p:nvPr/>
        </p:nvSpPr>
        <p:spPr>
          <a:xfrm>
            <a:off x="3003887" y="4187017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E2F7178-734B-7E6A-ABC0-3635E249BC52}"/>
              </a:ext>
            </a:extLst>
          </p:cNvPr>
          <p:cNvCxnSpPr>
            <a:cxnSpLocks/>
            <a:stCxn id="15" idx="3"/>
            <a:endCxn id="45" idx="3"/>
          </p:cNvCxnSpPr>
          <p:nvPr/>
        </p:nvCxnSpPr>
        <p:spPr>
          <a:xfrm flipH="1" flipV="1">
            <a:off x="3665220" y="1832790"/>
            <a:ext cx="2073237" cy="3628558"/>
          </a:xfrm>
          <a:prstGeom prst="bentConnector3">
            <a:avLst>
              <a:gd name="adj1" fmla="val -5513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D58259-1B0E-4039-07C2-FAA14EFF862D}"/>
              </a:ext>
            </a:extLst>
          </p:cNvPr>
          <p:cNvSpPr txBox="1"/>
          <p:nvPr/>
        </p:nvSpPr>
        <p:spPr>
          <a:xfrm>
            <a:off x="5007879" y="4210938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17DB646-7A1F-BB06-89EF-50CA7EECEA73}"/>
              </a:ext>
            </a:extLst>
          </p:cNvPr>
          <p:cNvCxnSpPr>
            <a:cxnSpLocks/>
          </p:cNvCxnSpPr>
          <p:nvPr/>
        </p:nvCxnSpPr>
        <p:spPr>
          <a:xfrm>
            <a:off x="8597245" y="22635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7D6FA45-F532-6137-CA0F-9AB9C59DA71A}"/>
              </a:ext>
            </a:extLst>
          </p:cNvPr>
          <p:cNvCxnSpPr>
            <a:cxnSpLocks/>
          </p:cNvCxnSpPr>
          <p:nvPr/>
        </p:nvCxnSpPr>
        <p:spPr>
          <a:xfrm>
            <a:off x="8597245" y="34827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2D2B5-AE80-80DB-31C3-C32A9738ABF7}"/>
              </a:ext>
            </a:extLst>
          </p:cNvPr>
          <p:cNvSpPr txBox="1"/>
          <p:nvPr/>
        </p:nvSpPr>
        <p:spPr>
          <a:xfrm>
            <a:off x="9425940" y="1974974"/>
            <a:ext cx="13205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정기 알림 화면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마감</a:t>
            </a:r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임박 일정 </a:t>
            </a:r>
            <a:endParaRPr lang="en-US" altLang="ko-KR"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5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담당팀</a:t>
            </a:r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 </a:t>
            </a:r>
            <a:r>
              <a:rPr lang="ko-KR" altLang="en-US" sz="105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멘션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</p:txBody>
      </p:sp>
      <p:sp>
        <p:nvSpPr>
          <p:cNvPr id="5120" name="TextBox 5119">
            <a:extLst>
              <a:ext uri="{FF2B5EF4-FFF2-40B4-BE49-F238E27FC236}">
                <a16:creationId xmlns:a16="http://schemas.microsoft.com/office/drawing/2014/main" id="{13827882-396E-8AB6-E11A-086A1FC1AA58}"/>
              </a:ext>
            </a:extLst>
          </p:cNvPr>
          <p:cNvSpPr txBox="1"/>
          <p:nvPr/>
        </p:nvSpPr>
        <p:spPr>
          <a:xfrm>
            <a:off x="9425940" y="3168106"/>
            <a:ext cx="13205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작일 기준 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건수 집계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21" name="TextBox 5120">
            <a:extLst>
              <a:ext uri="{FF2B5EF4-FFF2-40B4-BE49-F238E27FC236}">
                <a16:creationId xmlns:a16="http://schemas.microsoft.com/office/drawing/2014/main" id="{F7BFD253-E0BD-E8D1-D588-C190B9A79219}"/>
              </a:ext>
            </a:extLst>
          </p:cNvPr>
          <p:cNvSpPr txBox="1"/>
          <p:nvPr/>
        </p:nvSpPr>
        <p:spPr>
          <a:xfrm>
            <a:off x="11028496" y="5011397"/>
            <a:ext cx="13205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알림 화면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필요 시</a:t>
            </a:r>
          </a:p>
        </p:txBody>
      </p:sp>
      <p:cxnSp>
        <p:nvCxnSpPr>
          <p:cNvPr id="5123" name="직선 연결선 5122">
            <a:extLst>
              <a:ext uri="{FF2B5EF4-FFF2-40B4-BE49-F238E27FC236}">
                <a16:creationId xmlns:a16="http://schemas.microsoft.com/office/drawing/2014/main" id="{1CDB95F6-47B1-8F6F-57D0-3CE4759BE1D0}"/>
              </a:ext>
            </a:extLst>
          </p:cNvPr>
          <p:cNvCxnSpPr>
            <a:cxnSpLocks/>
          </p:cNvCxnSpPr>
          <p:nvPr/>
        </p:nvCxnSpPr>
        <p:spPr>
          <a:xfrm>
            <a:off x="10212174" y="5253343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4" name="직선 연결선 5123">
            <a:extLst>
              <a:ext uri="{FF2B5EF4-FFF2-40B4-BE49-F238E27FC236}">
                <a16:creationId xmlns:a16="http://schemas.microsoft.com/office/drawing/2014/main" id="{10E33007-F747-702E-6ED3-BDD080B48585}"/>
              </a:ext>
            </a:extLst>
          </p:cNvPr>
          <p:cNvCxnSpPr>
            <a:cxnSpLocks/>
          </p:cNvCxnSpPr>
          <p:nvPr/>
        </p:nvCxnSpPr>
        <p:spPr>
          <a:xfrm>
            <a:off x="10199801" y="4114576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5" name="TextBox 5124">
            <a:extLst>
              <a:ext uri="{FF2B5EF4-FFF2-40B4-BE49-F238E27FC236}">
                <a16:creationId xmlns:a16="http://schemas.microsoft.com/office/drawing/2014/main" id="{487A4054-4E85-5997-823F-EAF3674843F3}"/>
              </a:ext>
            </a:extLst>
          </p:cNvPr>
          <p:cNvSpPr txBox="1"/>
          <p:nvPr/>
        </p:nvSpPr>
        <p:spPr>
          <a:xfrm>
            <a:off x="11028496" y="3853440"/>
            <a:ext cx="13205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 버튼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app</a:t>
            </a:r>
          </a:p>
          <a:p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화면 전환</a:t>
            </a:r>
            <a:endParaRPr lang="en-US" altLang="ko-KR"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130" name="그림 5129">
            <a:extLst>
              <a:ext uri="{FF2B5EF4-FFF2-40B4-BE49-F238E27FC236}">
                <a16:creationId xmlns:a16="http://schemas.microsoft.com/office/drawing/2014/main" id="{06D8A84E-1812-3F59-AFF3-D44F94D72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5962" y="2431053"/>
            <a:ext cx="3649217" cy="1510019"/>
          </a:xfrm>
          <a:prstGeom prst="rect">
            <a:avLst/>
          </a:prstGeom>
        </p:spPr>
      </p:pic>
      <p:sp>
        <p:nvSpPr>
          <p:cNvPr id="5131" name="TextBox 5130">
            <a:extLst>
              <a:ext uri="{FF2B5EF4-FFF2-40B4-BE49-F238E27FC236}">
                <a16:creationId xmlns:a16="http://schemas.microsoft.com/office/drawing/2014/main" id="{8C49AEEB-4186-70DD-F1AC-C4999628035C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06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D1DB-AE9D-EFEB-A9C8-B04F86D4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2F7A3-1D9B-3013-F4DE-E35D88D67AEF}"/>
              </a:ext>
            </a:extLst>
          </p:cNvPr>
          <p:cNvSpPr txBox="1"/>
          <p:nvPr/>
        </p:nvSpPr>
        <p:spPr>
          <a:xfrm>
            <a:off x="6151412" y="3768201"/>
            <a:ext cx="1440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팀별 수정 권한 제한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ECAC-E1E0-4622-6C02-C1D4A58E1092}"/>
              </a:ext>
            </a:extLst>
          </p:cNvPr>
          <p:cNvSpPr txBox="1"/>
          <p:nvPr/>
        </p:nvSpPr>
        <p:spPr>
          <a:xfrm>
            <a:off x="86314" y="334961"/>
            <a:ext cx="290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＃３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 연동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1BB34-626B-4A6D-B029-797E15709002}"/>
              </a:ext>
            </a:extLst>
          </p:cNvPr>
          <p:cNvSpPr txBox="1"/>
          <p:nvPr/>
        </p:nvSpPr>
        <p:spPr>
          <a:xfrm>
            <a:off x="6128552" y="3382421"/>
            <a:ext cx="66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 정책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233833-D78E-66AB-1E59-5AC1E5B2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1" y="720741"/>
            <a:ext cx="5569200" cy="2520000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A8ED09-879A-0337-4D87-4070858D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22" y="720741"/>
            <a:ext cx="5208193" cy="2520000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2682CC-2FB2-258A-2137-19D50B0F3607}"/>
              </a:ext>
            </a:extLst>
          </p:cNvPr>
          <p:cNvSpPr txBox="1"/>
          <p:nvPr/>
        </p:nvSpPr>
        <p:spPr>
          <a:xfrm>
            <a:off x="86314" y="3382421"/>
            <a:ext cx="301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＃３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 연동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3B197-3374-26BF-0EF4-3E9E59C94658}"/>
              </a:ext>
            </a:extLst>
          </p:cNvPr>
          <p:cNvSpPr txBox="1"/>
          <p:nvPr/>
        </p:nvSpPr>
        <p:spPr>
          <a:xfrm>
            <a:off x="6128552" y="334961"/>
            <a:ext cx="307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＃３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 연동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7902D9-16C9-059E-731C-49639A2C0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06" y="3768201"/>
            <a:ext cx="5475440" cy="2520000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E0462-B190-837C-E7B3-2FD7B3EED3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46" r="87942" b="2587"/>
          <a:stretch/>
        </p:blipFill>
        <p:spPr>
          <a:xfrm>
            <a:off x="1202266" y="4373222"/>
            <a:ext cx="616143" cy="466171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384530-B0D2-B79E-D074-259EC2911330}"/>
              </a:ext>
            </a:extLst>
          </p:cNvPr>
          <p:cNvSpPr txBox="1"/>
          <p:nvPr/>
        </p:nvSpPr>
        <p:spPr>
          <a:xfrm>
            <a:off x="6170461" y="5154153"/>
            <a:ext cx="14324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제한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509EAA-C29A-671F-0A64-C84CCBB48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943" y="2570883"/>
            <a:ext cx="5000828" cy="2519999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CF346D-7DC9-317E-4939-4E9195B04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425" y="5183034"/>
            <a:ext cx="3086100" cy="1281255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24DFE8-80DF-D526-4B3A-F5902B011990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46438E-7F8C-EE9E-1E6D-6076345F8639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B42D80-E13A-D636-EA32-4233B2BDE0E6}"/>
                </a:ext>
              </a:extLst>
            </p:cNvPr>
            <p:cNvSpPr txBox="1"/>
            <p:nvPr/>
          </p:nvSpPr>
          <p:spPr>
            <a:xfrm>
              <a:off x="1572" y="0"/>
              <a:ext cx="27892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프프링 주요 기능 화면 및 운영 정책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0A2B86-AE67-E9DC-3F35-E25F25589C10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96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E886-CFBE-9729-FAB0-BACD18BD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7116B5-F998-017B-79EE-57F8F433BD42}"/>
              </a:ext>
            </a:extLst>
          </p:cNvPr>
          <p:cNvSpPr txBox="1"/>
          <p:nvPr/>
        </p:nvSpPr>
        <p:spPr>
          <a:xfrm>
            <a:off x="2334411" y="4166561"/>
            <a:ext cx="638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가치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10EA17-91AC-674F-4902-58A69C13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9038"/>
              </p:ext>
            </p:extLst>
          </p:nvPr>
        </p:nvGraphicFramePr>
        <p:xfrm>
          <a:off x="2435217" y="4450149"/>
          <a:ext cx="7321566" cy="1805532"/>
        </p:xfrm>
        <a:graphic>
          <a:graphicData uri="http://schemas.openxmlformats.org/drawingml/2006/table">
            <a:tbl>
              <a:tblPr/>
              <a:tblGrid>
                <a:gridCol w="2399502">
                  <a:extLst>
                    <a:ext uri="{9D8B030D-6E8A-4147-A177-3AD203B41FA5}">
                      <a16:colId xmlns:a16="http://schemas.microsoft.com/office/drawing/2014/main" val="177454430"/>
                    </a:ext>
                  </a:extLst>
                </a:gridCol>
                <a:gridCol w="4922064">
                  <a:extLst>
                    <a:ext uri="{9D8B030D-6E8A-4147-A177-3AD203B41FA5}">
                      <a16:colId xmlns:a16="http://schemas.microsoft.com/office/drawing/2014/main" val="2656253132"/>
                    </a:ext>
                  </a:extLst>
                </a:gridCol>
              </a:tblGrid>
              <a:tr h="274251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가치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54866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전용 운영 체계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 기반의 체계적 운영 기준 정착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084248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복제 가능성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글로벌 전환 시 동일 모델로 손쉽게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94983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디지털 전환 기반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수작업 중심의 일정 관리에서 데이터 기반의 자동화 구조로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564806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전사 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F&amp;F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전체 브랜드로 확장 가능한 표준 일정 운영 체계의 시범 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593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CBFD268-6B47-B8D9-E01C-CC0BC2F28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74311"/>
              </p:ext>
            </p:extLst>
          </p:nvPr>
        </p:nvGraphicFramePr>
        <p:xfrm>
          <a:off x="2442947" y="1196153"/>
          <a:ext cx="7306106" cy="2583912"/>
        </p:xfrm>
        <a:graphic>
          <a:graphicData uri="http://schemas.openxmlformats.org/drawingml/2006/table">
            <a:tbl>
              <a:tblPr/>
              <a:tblGrid>
                <a:gridCol w="1165898">
                  <a:extLst>
                    <a:ext uri="{9D8B030D-6E8A-4147-A177-3AD203B41FA5}">
                      <a16:colId xmlns:a16="http://schemas.microsoft.com/office/drawing/2014/main" val="3486004186"/>
                    </a:ext>
                  </a:extLst>
                </a:gridCol>
                <a:gridCol w="2413673">
                  <a:extLst>
                    <a:ext uri="{9D8B030D-6E8A-4147-A177-3AD203B41FA5}">
                      <a16:colId xmlns:a16="http://schemas.microsoft.com/office/drawing/2014/main" val="3105484173"/>
                    </a:ext>
                  </a:extLst>
                </a:gridCol>
                <a:gridCol w="3726535">
                  <a:extLst>
                    <a:ext uri="{9D8B030D-6E8A-4147-A177-3AD203B41FA5}">
                      <a16:colId xmlns:a16="http://schemas.microsoft.com/office/drawing/2014/main" val="262249775"/>
                    </a:ext>
                  </a:extLst>
                </a:gridCol>
              </a:tblGrid>
              <a:tr h="31832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구성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단계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3840"/>
                  </a:ext>
                </a:extLst>
              </a:tr>
              <a:tr h="319422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프론트엔드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Streamlit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경량 웹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UI)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React.js, Vue.js / Next.js (SSR)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SPA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14045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백엔드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Python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간단한 로직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Flask, Django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웹 서버 프레임워크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134634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데이터베이스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SQLite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경량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PostgreSQL, MySQL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고성능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RDB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86879"/>
                  </a:ext>
                </a:extLst>
              </a:tr>
              <a:tr h="18676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Excel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Pandas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기본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PyExcelerate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xlsxwriter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비동기 처리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asyncio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Celery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607174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 기능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Webhook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을 통한 전송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 메신저 연동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멘션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도입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381503"/>
                  </a:ext>
                </a:extLst>
              </a:tr>
              <a:tr h="27573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배포 환경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실행 중심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VPS(AWS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Lightsail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</a:p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Docker + Docker Compose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컨테이너 배포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406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78ECF8-C9DA-E9B8-A34B-0257129ADB0E}"/>
              </a:ext>
            </a:extLst>
          </p:cNvPr>
          <p:cNvSpPr txBox="1"/>
          <p:nvPr/>
        </p:nvSpPr>
        <p:spPr>
          <a:xfrm>
            <a:off x="2342853" y="893885"/>
            <a:ext cx="2882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b="1" dirty="0"/>
              <a:t>＃</a:t>
            </a:r>
            <a:r>
              <a:rPr lang="en-US" altLang="ko-KR" b="1" dirty="0"/>
              <a:t>1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/>
              <a:t>MVP </a:t>
            </a:r>
            <a:r>
              <a:rPr lang="ko-KR" altLang="en-US" b="1" dirty="0"/>
              <a:t>기술 구성 </a:t>
            </a:r>
            <a:r>
              <a:rPr lang="en-US" altLang="ko-KR" b="1" dirty="0"/>
              <a:t>&amp; </a:t>
            </a:r>
            <a:r>
              <a:rPr lang="ko-KR" altLang="en-US" b="1" dirty="0"/>
              <a:t>향후 발전 방향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DA6384-A044-F00F-2EBD-01FAB1FD2CDA}"/>
              </a:ext>
            </a:extLst>
          </p:cNvPr>
          <p:cNvGrpSpPr/>
          <p:nvPr/>
        </p:nvGrpSpPr>
        <p:grpSpPr>
          <a:xfrm>
            <a:off x="0" y="0"/>
            <a:ext cx="12192000" cy="738664"/>
            <a:chOff x="0" y="0"/>
            <a:chExt cx="12192000" cy="7386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688F0A-4417-C7DD-1091-011BB3D000F2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58BAE8-73D8-50FB-B0A0-EAAA39658108}"/>
                </a:ext>
              </a:extLst>
            </p:cNvPr>
            <p:cNvSpPr txBox="1"/>
            <p:nvPr/>
          </p:nvSpPr>
          <p:spPr>
            <a:xfrm>
              <a:off x="1572" y="0"/>
              <a:ext cx="399892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프프링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MVP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기술 구성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&amp;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발전 방향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&amp;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전략적 가치</a:t>
              </a: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7BD6B0-DBFA-6AA8-CA4B-D3F9D4369EED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72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1961</Words>
  <Application>Microsoft Office PowerPoint</Application>
  <PresentationFormat>와이드스크린</PresentationFormat>
  <Paragraphs>324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Pretendard</vt:lpstr>
      <vt:lpstr>맑은 고딕</vt:lpstr>
      <vt:lpstr>Arial</vt:lpstr>
      <vt:lpstr>Office 테마</vt:lpstr>
      <vt:lpstr>       프 프 링  F&amp;F GTM Schedule Alarm Bot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lindaa(김광연) F/KR/DD/PRCS/PI</dc:creator>
  <cp:lastModifiedBy>lindaa(김광연) F/KR/DD/PRCS/PI</cp:lastModifiedBy>
  <cp:revision>20</cp:revision>
  <dcterms:created xsi:type="dcterms:W3CDTF">2025-04-16T01:11:58Z</dcterms:created>
  <dcterms:modified xsi:type="dcterms:W3CDTF">2025-04-17T08:08:01Z</dcterms:modified>
</cp:coreProperties>
</file>