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handoutMasterIdLst>
    <p:handoutMasterId r:id="rId74"/>
  </p:handoutMasterIdLst>
  <p:sldIdLst>
    <p:sldId id="449" r:id="rId2"/>
    <p:sldId id="450" r:id="rId3"/>
    <p:sldId id="463" r:id="rId4"/>
    <p:sldId id="451" r:id="rId5"/>
    <p:sldId id="497" r:id="rId6"/>
    <p:sldId id="400" r:id="rId7"/>
    <p:sldId id="464" r:id="rId8"/>
    <p:sldId id="465" r:id="rId9"/>
    <p:sldId id="466" r:id="rId10"/>
    <p:sldId id="471" r:id="rId11"/>
    <p:sldId id="526" r:id="rId12"/>
    <p:sldId id="405" r:id="rId13"/>
    <p:sldId id="467" r:id="rId14"/>
    <p:sldId id="406" r:id="rId15"/>
    <p:sldId id="407" r:id="rId16"/>
    <p:sldId id="408" r:id="rId17"/>
    <p:sldId id="409" r:id="rId18"/>
    <p:sldId id="410" r:id="rId19"/>
    <p:sldId id="411" r:id="rId20"/>
    <p:sldId id="412" r:id="rId21"/>
    <p:sldId id="527" r:id="rId22"/>
    <p:sldId id="414" r:id="rId23"/>
    <p:sldId id="455" r:id="rId24"/>
    <p:sldId id="416" r:id="rId25"/>
    <p:sldId id="456" r:id="rId26"/>
    <p:sldId id="528" r:id="rId27"/>
    <p:sldId id="469" r:id="rId28"/>
    <p:sldId id="470" r:id="rId29"/>
    <p:sldId id="474" r:id="rId30"/>
    <p:sldId id="529" r:id="rId31"/>
    <p:sldId id="423" r:id="rId32"/>
    <p:sldId id="424" r:id="rId33"/>
    <p:sldId id="425" r:id="rId34"/>
    <p:sldId id="426" r:id="rId35"/>
    <p:sldId id="427" r:id="rId36"/>
    <p:sldId id="428" r:id="rId37"/>
    <p:sldId id="530" r:id="rId38"/>
    <p:sldId id="478" r:id="rId39"/>
    <p:sldId id="479" r:id="rId40"/>
    <p:sldId id="480" r:id="rId41"/>
    <p:sldId id="532" r:id="rId42"/>
    <p:sldId id="488" r:id="rId43"/>
    <p:sldId id="536" r:id="rId44"/>
    <p:sldId id="494" r:id="rId45"/>
    <p:sldId id="483" r:id="rId46"/>
    <p:sldId id="493" r:id="rId47"/>
    <p:sldId id="484" r:id="rId48"/>
    <p:sldId id="485" r:id="rId49"/>
    <p:sldId id="486" r:id="rId50"/>
    <p:sldId id="487" r:id="rId51"/>
    <p:sldId id="534" r:id="rId52"/>
    <p:sldId id="443" r:id="rId53"/>
    <p:sldId id="547" r:id="rId54"/>
    <p:sldId id="499" r:id="rId55"/>
    <p:sldId id="550" r:id="rId56"/>
    <p:sldId id="500" r:id="rId57"/>
    <p:sldId id="501" r:id="rId58"/>
    <p:sldId id="542" r:id="rId59"/>
    <p:sldId id="543" r:id="rId60"/>
    <p:sldId id="544" r:id="rId61"/>
    <p:sldId id="545" r:id="rId62"/>
    <p:sldId id="546" r:id="rId63"/>
    <p:sldId id="446" r:id="rId64"/>
    <p:sldId id="496" r:id="rId65"/>
    <p:sldId id="447" r:id="rId66"/>
    <p:sldId id="548" r:id="rId67"/>
    <p:sldId id="475" r:id="rId68"/>
    <p:sldId id="476" r:id="rId69"/>
    <p:sldId id="437" r:id="rId70"/>
    <p:sldId id="439" r:id="rId71"/>
    <p:sldId id="448" r:id="rId7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79"/>
    <a:srgbClr val="FF85FF"/>
    <a:srgbClr val="103AC9"/>
    <a:srgbClr val="4FD358"/>
    <a:srgbClr val="ED21E7"/>
    <a:srgbClr val="9437FF"/>
    <a:srgbClr val="256FC0"/>
    <a:srgbClr val="2163FF"/>
    <a:srgbClr val="266FC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2"/>
    <p:restoredTop sz="93078" autoAdjust="0"/>
  </p:normalViewPr>
  <p:slideViewPr>
    <p:cSldViewPr snapToGrid="0" snapToObjects="1">
      <p:cViewPr varScale="1">
        <p:scale>
          <a:sx n="146" d="100"/>
          <a:sy n="146" d="100"/>
        </p:scale>
        <p:origin x="1176"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604B6-74EF-BE43-80C4-866499F40144}" type="doc">
      <dgm:prSet loTypeId="urn:microsoft.com/office/officeart/2005/8/layout/hChevron3" loCatId="" qsTypeId="urn:microsoft.com/office/officeart/2005/8/quickstyle/simple4" qsCatId="simple" csTypeId="urn:microsoft.com/office/officeart/2005/8/colors/accent1_2" csCatId="accent1" phldr="1"/>
      <dgm:spPr/>
    </dgm:pt>
    <dgm:pt modelId="{39FF471C-494D-544C-BBDA-021740649FCF}">
      <dgm:prSet phldrT="[Text]"/>
      <dgm:spPr>
        <a:solidFill>
          <a:schemeClr val="tx2">
            <a:lumMod val="75000"/>
          </a:schemeClr>
        </a:solidFill>
      </dgm:spPr>
      <dgm:t>
        <a:bodyPr/>
        <a:lstStyle/>
        <a:p>
          <a:r>
            <a:rPr lang="en-US" dirty="0"/>
            <a:t>Endorse</a:t>
          </a:r>
        </a:p>
      </dgm:t>
    </dgm:pt>
    <dgm:pt modelId="{1A1AB547-6A88-CF4E-82C6-CA2A8BE5BBD3}" type="parTrans" cxnId="{2CB908EB-952A-AC4A-AE14-F95A9641E9A4}">
      <dgm:prSet/>
      <dgm:spPr/>
      <dgm:t>
        <a:bodyPr/>
        <a:lstStyle/>
        <a:p>
          <a:endParaRPr lang="en-US"/>
        </a:p>
      </dgm:t>
    </dgm:pt>
    <dgm:pt modelId="{ABCB924D-C5FD-A643-89DA-C0A39A29D7B6}" type="sibTrans" cxnId="{2CB908EB-952A-AC4A-AE14-F95A9641E9A4}">
      <dgm:prSet/>
      <dgm:spPr/>
      <dgm:t>
        <a:bodyPr/>
        <a:lstStyle/>
        <a:p>
          <a:endParaRPr lang="en-US"/>
        </a:p>
      </dgm:t>
    </dgm:pt>
    <dgm:pt modelId="{EF3D8D48-E131-694B-890F-8C8F05056D06}">
      <dgm:prSet phldrT="[Text]"/>
      <dgm:spPr>
        <a:solidFill>
          <a:schemeClr val="tx2">
            <a:lumMod val="60000"/>
            <a:lumOff val="40000"/>
          </a:schemeClr>
        </a:solidFill>
      </dgm:spPr>
      <dgm:t>
        <a:bodyPr/>
        <a:lstStyle/>
        <a:p>
          <a:r>
            <a:rPr lang="en-US" dirty="0"/>
            <a:t>Order</a:t>
          </a:r>
        </a:p>
      </dgm:t>
    </dgm:pt>
    <dgm:pt modelId="{9CABD1F8-5BE4-D144-B6C6-576E75B6BCC2}" type="parTrans" cxnId="{451679CA-B0DD-F74B-A7BA-6E0C0C0E3978}">
      <dgm:prSet/>
      <dgm:spPr/>
      <dgm:t>
        <a:bodyPr/>
        <a:lstStyle/>
        <a:p>
          <a:endParaRPr lang="en-US"/>
        </a:p>
      </dgm:t>
    </dgm:pt>
    <dgm:pt modelId="{ADAC7D36-105D-1E4B-9822-8FD5E48CED9A}" type="sibTrans" cxnId="{451679CA-B0DD-F74B-A7BA-6E0C0C0E3978}">
      <dgm:prSet/>
      <dgm:spPr/>
      <dgm:t>
        <a:bodyPr/>
        <a:lstStyle/>
        <a:p>
          <a:endParaRPr lang="en-US"/>
        </a:p>
      </dgm:t>
    </dgm:pt>
    <dgm:pt modelId="{7E0C5B5A-7546-2640-B73F-5EDB97681507}">
      <dgm:prSet phldrT="[Text]"/>
      <dgm:spPr>
        <a:solidFill>
          <a:schemeClr val="tx2">
            <a:lumMod val="40000"/>
            <a:lumOff val="60000"/>
          </a:schemeClr>
        </a:solidFill>
      </dgm:spPr>
      <dgm:t>
        <a:bodyPr/>
        <a:lstStyle/>
        <a:p>
          <a:r>
            <a:rPr lang="en-US" dirty="0"/>
            <a:t>Validate</a:t>
          </a:r>
        </a:p>
      </dgm:t>
    </dgm:pt>
    <dgm:pt modelId="{C9EF3A99-770D-194E-A51C-DA9A6D2E10AE}" type="parTrans" cxnId="{DA09CECF-6917-8346-B9C5-899AF4F15228}">
      <dgm:prSet/>
      <dgm:spPr/>
      <dgm:t>
        <a:bodyPr/>
        <a:lstStyle/>
        <a:p>
          <a:endParaRPr lang="en-US"/>
        </a:p>
      </dgm:t>
    </dgm:pt>
    <dgm:pt modelId="{101CB469-0CAC-D848-9D24-E684799267DE}" type="sibTrans" cxnId="{DA09CECF-6917-8346-B9C5-899AF4F15228}">
      <dgm:prSet/>
      <dgm:spPr/>
      <dgm:t>
        <a:bodyPr/>
        <a:lstStyle/>
        <a:p>
          <a:endParaRPr lang="en-US"/>
        </a:p>
      </dgm:t>
    </dgm:pt>
    <dgm:pt modelId="{63D562C8-B6C8-E746-983A-220653FEA56A}" type="pres">
      <dgm:prSet presAssocID="{B65604B6-74EF-BE43-80C4-866499F40144}" presName="Name0" presStyleCnt="0">
        <dgm:presLayoutVars>
          <dgm:dir/>
          <dgm:resizeHandles val="exact"/>
        </dgm:presLayoutVars>
      </dgm:prSet>
      <dgm:spPr/>
    </dgm:pt>
    <dgm:pt modelId="{EE0D4EF3-18BF-6C43-BAFE-4CAB667996B9}" type="pres">
      <dgm:prSet presAssocID="{39FF471C-494D-544C-BBDA-021740649FCF}" presName="parTxOnly" presStyleLbl="node1" presStyleIdx="0" presStyleCnt="3">
        <dgm:presLayoutVars>
          <dgm:bulletEnabled val="1"/>
        </dgm:presLayoutVars>
      </dgm:prSet>
      <dgm:spPr/>
    </dgm:pt>
    <dgm:pt modelId="{38771679-F899-7942-8EDB-89B69BE36F4B}" type="pres">
      <dgm:prSet presAssocID="{ABCB924D-C5FD-A643-89DA-C0A39A29D7B6}" presName="parSpace" presStyleCnt="0"/>
      <dgm:spPr/>
    </dgm:pt>
    <dgm:pt modelId="{6DB1796E-84C1-CB4D-887B-EB87A645B40A}" type="pres">
      <dgm:prSet presAssocID="{EF3D8D48-E131-694B-890F-8C8F05056D06}" presName="parTxOnly" presStyleLbl="node1" presStyleIdx="1" presStyleCnt="3">
        <dgm:presLayoutVars>
          <dgm:bulletEnabled val="1"/>
        </dgm:presLayoutVars>
      </dgm:prSet>
      <dgm:spPr/>
    </dgm:pt>
    <dgm:pt modelId="{69586BC9-D0E6-634B-9879-5192A5524A28}" type="pres">
      <dgm:prSet presAssocID="{ADAC7D36-105D-1E4B-9822-8FD5E48CED9A}" presName="parSpace" presStyleCnt="0"/>
      <dgm:spPr/>
    </dgm:pt>
    <dgm:pt modelId="{003E8515-57D4-E44D-A30B-241E230C1D99}" type="pres">
      <dgm:prSet presAssocID="{7E0C5B5A-7546-2640-B73F-5EDB97681507}" presName="parTxOnly" presStyleLbl="node1" presStyleIdx="2" presStyleCnt="3">
        <dgm:presLayoutVars>
          <dgm:bulletEnabled val="1"/>
        </dgm:presLayoutVars>
      </dgm:prSet>
      <dgm:spPr/>
    </dgm:pt>
  </dgm:ptLst>
  <dgm:cxnLst>
    <dgm:cxn modelId="{AD736310-5B6C-9345-B84A-FD2FCD889231}" type="presOf" srcId="{B65604B6-74EF-BE43-80C4-866499F40144}" destId="{63D562C8-B6C8-E746-983A-220653FEA56A}" srcOrd="0" destOrd="0" presId="urn:microsoft.com/office/officeart/2005/8/layout/hChevron3"/>
    <dgm:cxn modelId="{8DABC16D-16AB-534C-8015-B3492CB4B0B2}" type="presOf" srcId="{7E0C5B5A-7546-2640-B73F-5EDB97681507}" destId="{003E8515-57D4-E44D-A30B-241E230C1D99}" srcOrd="0" destOrd="0" presId="urn:microsoft.com/office/officeart/2005/8/layout/hChevron3"/>
    <dgm:cxn modelId="{6ED6FBAB-024F-FD47-8753-A679593B6E41}" type="presOf" srcId="{39FF471C-494D-544C-BBDA-021740649FCF}" destId="{EE0D4EF3-18BF-6C43-BAFE-4CAB667996B9}" srcOrd="0" destOrd="0" presId="urn:microsoft.com/office/officeart/2005/8/layout/hChevron3"/>
    <dgm:cxn modelId="{A76FEEC9-9306-ED4C-8712-ABA6B486F0B8}" type="presOf" srcId="{EF3D8D48-E131-694B-890F-8C8F05056D06}" destId="{6DB1796E-84C1-CB4D-887B-EB87A645B40A}" srcOrd="0" destOrd="0" presId="urn:microsoft.com/office/officeart/2005/8/layout/hChevron3"/>
    <dgm:cxn modelId="{451679CA-B0DD-F74B-A7BA-6E0C0C0E3978}" srcId="{B65604B6-74EF-BE43-80C4-866499F40144}" destId="{EF3D8D48-E131-694B-890F-8C8F05056D06}" srcOrd="1" destOrd="0" parTransId="{9CABD1F8-5BE4-D144-B6C6-576E75B6BCC2}" sibTransId="{ADAC7D36-105D-1E4B-9822-8FD5E48CED9A}"/>
    <dgm:cxn modelId="{DA09CECF-6917-8346-B9C5-899AF4F15228}" srcId="{B65604B6-74EF-BE43-80C4-866499F40144}" destId="{7E0C5B5A-7546-2640-B73F-5EDB97681507}" srcOrd="2" destOrd="0" parTransId="{C9EF3A99-770D-194E-A51C-DA9A6D2E10AE}" sibTransId="{101CB469-0CAC-D848-9D24-E684799267DE}"/>
    <dgm:cxn modelId="{2CB908EB-952A-AC4A-AE14-F95A9641E9A4}" srcId="{B65604B6-74EF-BE43-80C4-866499F40144}" destId="{39FF471C-494D-544C-BBDA-021740649FCF}" srcOrd="0" destOrd="0" parTransId="{1A1AB547-6A88-CF4E-82C6-CA2A8BE5BBD3}" sibTransId="{ABCB924D-C5FD-A643-89DA-C0A39A29D7B6}"/>
    <dgm:cxn modelId="{0833E41A-FE1C-D040-BF0F-CC9773B29BC5}" type="presParOf" srcId="{63D562C8-B6C8-E746-983A-220653FEA56A}" destId="{EE0D4EF3-18BF-6C43-BAFE-4CAB667996B9}" srcOrd="0" destOrd="0" presId="urn:microsoft.com/office/officeart/2005/8/layout/hChevron3"/>
    <dgm:cxn modelId="{901EA880-E64B-2345-B88D-3CF956436884}" type="presParOf" srcId="{63D562C8-B6C8-E746-983A-220653FEA56A}" destId="{38771679-F899-7942-8EDB-89B69BE36F4B}" srcOrd="1" destOrd="0" presId="urn:microsoft.com/office/officeart/2005/8/layout/hChevron3"/>
    <dgm:cxn modelId="{765789B7-8C83-394A-9BAB-8249F5477223}" type="presParOf" srcId="{63D562C8-B6C8-E746-983A-220653FEA56A}" destId="{6DB1796E-84C1-CB4D-887B-EB87A645B40A}" srcOrd="2" destOrd="0" presId="urn:microsoft.com/office/officeart/2005/8/layout/hChevron3"/>
    <dgm:cxn modelId="{06D39E0F-9037-6F43-8372-75D93B765B2B}" type="presParOf" srcId="{63D562C8-B6C8-E746-983A-220653FEA56A}" destId="{69586BC9-D0E6-634B-9879-5192A5524A28}" srcOrd="3" destOrd="0" presId="urn:microsoft.com/office/officeart/2005/8/layout/hChevron3"/>
    <dgm:cxn modelId="{90B45586-73BD-9042-B5C1-166FE6311215}" type="presParOf" srcId="{63D562C8-B6C8-E746-983A-220653FEA56A}" destId="{003E8515-57D4-E44D-A30B-241E230C1D99}"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D4EF3-18BF-6C43-BAFE-4CAB667996B9}">
      <dsp:nvSpPr>
        <dsp:cNvPr id="0" name=""/>
        <dsp:cNvSpPr/>
      </dsp:nvSpPr>
      <dsp:spPr>
        <a:xfrm>
          <a:off x="2678" y="1563489"/>
          <a:ext cx="2342554" cy="937021"/>
        </a:xfrm>
        <a:prstGeom prst="homePlate">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Endorse</a:t>
          </a:r>
        </a:p>
      </dsp:txBody>
      <dsp:txXfrm>
        <a:off x="2678" y="1563489"/>
        <a:ext cx="2108299" cy="937021"/>
      </dsp:txXfrm>
    </dsp:sp>
    <dsp:sp modelId="{6DB1796E-84C1-CB4D-887B-EB87A645B40A}">
      <dsp:nvSpPr>
        <dsp:cNvPr id="0" name=""/>
        <dsp:cNvSpPr/>
      </dsp:nvSpPr>
      <dsp:spPr>
        <a:xfrm>
          <a:off x="1876722" y="1563489"/>
          <a:ext cx="2342554" cy="937021"/>
        </a:xfrm>
        <a:prstGeom prst="chevron">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Order</a:t>
          </a:r>
        </a:p>
      </dsp:txBody>
      <dsp:txXfrm>
        <a:off x="2345233" y="1563489"/>
        <a:ext cx="1405533" cy="937021"/>
      </dsp:txXfrm>
    </dsp:sp>
    <dsp:sp modelId="{003E8515-57D4-E44D-A30B-241E230C1D99}">
      <dsp:nvSpPr>
        <dsp:cNvPr id="0" name=""/>
        <dsp:cNvSpPr/>
      </dsp:nvSpPr>
      <dsp:spPr>
        <a:xfrm>
          <a:off x="3750766" y="1563489"/>
          <a:ext cx="2342554" cy="937021"/>
        </a:xfrm>
        <a:prstGeom prst="chevron">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Validate</a:t>
          </a:r>
        </a:p>
      </dsp:txBody>
      <dsp:txXfrm>
        <a:off x="4219277" y="1563489"/>
        <a:ext cx="1405533" cy="93702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F0A814-E159-894C-8692-31D5C36A64BD}" type="datetimeFigureOut">
              <a:rPr lang="en-US" smtClean="0">
                <a:latin typeface="Arial" charset="0"/>
              </a:rPr>
              <a:t>4/11/18</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39A7B8-3F3E-8A42-880B-CE0E7C88867F}"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432744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70E50384-CE9B-A84A-859E-C8C6A6081C60}" type="datetimeFigureOut">
              <a:rPr lang="en-US" smtClean="0"/>
              <a:pPr/>
              <a:t>4/11/18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EDDE39F7-555F-4E49-87AD-0EBF9F90242A}" type="slidenum">
              <a:rPr lang="en-US" smtClean="0"/>
              <a:pPr/>
              <a:t>‹#›</a:t>
            </a:fld>
            <a:endParaRPr lang="en-US" dirty="0"/>
          </a:p>
        </p:txBody>
      </p:sp>
    </p:spTree>
    <p:extLst>
      <p:ext uri="{BB962C8B-B14F-4D97-AF65-F5344CB8AC3E}">
        <p14:creationId xmlns:p14="http://schemas.microsoft.com/office/powerpoint/2010/main" val="30119501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base" latinLnBrk="0" hangingPunct="1">
              <a:lnSpc>
                <a:spcPct val="100000"/>
              </a:lnSpc>
              <a:spcBef>
                <a:spcPct val="0"/>
              </a:spcBef>
              <a:spcAft>
                <a:spcPct val="0"/>
              </a:spcAft>
              <a:buClrTx/>
              <a:buSzTx/>
              <a:buFont typeface="Calibri" pitchFamily="34" charset="0"/>
              <a:buAutoNum type="arabicPeriod"/>
              <a:tabLst/>
              <a:defRPr/>
            </a:pPr>
            <a:r>
              <a:rPr lang="en-US" dirty="0"/>
              <a:t>This is the technical</a:t>
            </a:r>
            <a:r>
              <a:rPr lang="en-US" baseline="0" dirty="0"/>
              <a:t> deep dive on </a:t>
            </a:r>
            <a:r>
              <a:rPr lang="en-US" baseline="0" dirty="0" err="1"/>
              <a:t>Hyperledger</a:t>
            </a:r>
            <a:r>
              <a:rPr lang="en-US" baseline="0" dirty="0"/>
              <a:t> Fabric. Presentations in this series are:</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err="1"/>
              <a:t>Blockchain</a:t>
            </a:r>
            <a:r>
              <a:rPr lang="en-US" baseline="0" dirty="0"/>
              <a:t> Explained: High level introduction to </a:t>
            </a:r>
            <a:r>
              <a:rPr lang="en-US" baseline="0" dirty="0" err="1"/>
              <a:t>blockchain</a:t>
            </a:r>
            <a:r>
              <a:rPr lang="en-US" baseline="0" dirty="0"/>
              <a:t> for business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err="1"/>
              <a:t>Blockchain</a:t>
            </a:r>
            <a:r>
              <a:rPr lang="en-US" baseline="0" dirty="0"/>
              <a:t> Solutions: Use-cases, references and how IBM can help</a:t>
            </a:r>
          </a:p>
          <a:p>
            <a:pPr marL="685800" lvl="1" indent="-228600" eaLnBrk="1" hangingPunct="1">
              <a:spcBef>
                <a:spcPct val="0"/>
              </a:spcBef>
              <a:buFont typeface="Arial" charset="0"/>
              <a:buChar char="•"/>
            </a:pPr>
            <a:r>
              <a:rPr lang="en-US" baseline="0" dirty="0" err="1"/>
              <a:t>Blockchain</a:t>
            </a:r>
            <a:r>
              <a:rPr lang="en-US" baseline="0" dirty="0"/>
              <a:t> Composed: A technical introduction to </a:t>
            </a:r>
            <a:r>
              <a:rPr lang="en-US" baseline="0" dirty="0" err="1"/>
              <a:t>Hyperledger</a:t>
            </a:r>
            <a:r>
              <a:rPr lang="en-US" baseline="0" dirty="0"/>
              <a:t> Composer</a:t>
            </a:r>
          </a:p>
          <a:p>
            <a:pPr marL="685800" lvl="1" indent="-228600" eaLnBrk="1" hangingPunct="1">
              <a:spcBef>
                <a:spcPct val="0"/>
              </a:spcBef>
              <a:buFont typeface="Arial" charset="0"/>
              <a:buChar char="•"/>
            </a:pPr>
            <a:r>
              <a:rPr lang="en-US" baseline="0" dirty="0" err="1"/>
              <a:t>Blockchain</a:t>
            </a:r>
            <a:r>
              <a:rPr lang="en-US" baseline="0" dirty="0"/>
              <a:t> Architected: A technical i</a:t>
            </a:r>
            <a:r>
              <a:rPr lang="en-US" dirty="0"/>
              <a:t>ntroduction to the concepts and components</a:t>
            </a:r>
            <a:r>
              <a:rPr lang="en-US" baseline="0" dirty="0"/>
              <a:t> of a </a:t>
            </a:r>
            <a:r>
              <a:rPr lang="en-US" baseline="0" dirty="0" err="1"/>
              <a:t>blockchain</a:t>
            </a:r>
            <a:r>
              <a:rPr lang="en-US" baseline="0" dirty="0"/>
              <a:t> solution</a:t>
            </a:r>
          </a:p>
          <a:p>
            <a:pPr marL="685800" lvl="1" indent="-228600" eaLnBrk="1" hangingPunct="1">
              <a:spcBef>
                <a:spcPct val="0"/>
              </a:spcBef>
              <a:buFont typeface="Arial" charset="0"/>
              <a:buChar char="•"/>
            </a:pPr>
            <a:r>
              <a:rPr lang="en-US" baseline="0" dirty="0" err="1"/>
              <a:t>Blockchain</a:t>
            </a:r>
            <a:r>
              <a:rPr lang="en-US" baseline="0" dirty="0"/>
              <a:t> Explored: A technical deep dive on </a:t>
            </a:r>
            <a:r>
              <a:rPr lang="en-US" baseline="0" dirty="0" err="1"/>
              <a:t>Hyperledger</a:t>
            </a:r>
            <a:r>
              <a:rPr lang="en-US" baseline="0" dirty="0"/>
              <a:t> Fabric</a:t>
            </a:r>
          </a:p>
          <a:p>
            <a:pPr marL="685800" lvl="1" indent="-228600" eaLnBrk="1" hangingPunct="1">
              <a:spcBef>
                <a:spcPct val="0"/>
              </a:spcBef>
              <a:buFont typeface="Arial" charset="0"/>
              <a:buChar char="•"/>
            </a:pPr>
            <a:r>
              <a:rPr lang="en-US" baseline="0" dirty="0" err="1"/>
              <a:t>Blockchain</a:t>
            </a:r>
            <a:r>
              <a:rPr lang="en-US" baseline="0" dirty="0"/>
              <a:t> Next Steps: How to proceed on a first project</a:t>
            </a:r>
          </a:p>
          <a:p>
            <a:pPr marL="228600" indent="-228600" eaLnBrk="1" hangingPunct="1">
              <a:spcBef>
                <a:spcPct val="0"/>
              </a:spcBef>
              <a:buFont typeface="Calibri" pitchFamily="34" charset="0"/>
              <a:buAutoNum type="arabicPeriod"/>
            </a:pPr>
            <a:endParaRPr lang="en-US" dirty="0"/>
          </a:p>
          <a:p>
            <a:pPr marL="228600" marR="0" lvl="0" indent="-228600" algn="l" defTabSz="914400" rtl="0" eaLnBrk="1" fontAlgn="base" latinLnBrk="0" hangingPunct="1">
              <a:lnSpc>
                <a:spcPct val="100000"/>
              </a:lnSpc>
              <a:spcBef>
                <a:spcPct val="0"/>
              </a:spcBef>
              <a:spcAft>
                <a:spcPct val="0"/>
              </a:spcAft>
              <a:buClrTx/>
              <a:buSzTx/>
              <a:buFont typeface="Calibri" pitchFamily="34" charset="0"/>
              <a:buNone/>
              <a:tabLst/>
              <a:defRPr/>
            </a:pPr>
            <a:r>
              <a:rPr lang="en-US" i="1" dirty="0"/>
              <a:t>The</a:t>
            </a:r>
            <a:r>
              <a:rPr lang="en-US" i="1" baseline="0" dirty="0"/>
              <a:t> latest copy of this presentation can be found on the IBM intranet at https://</a:t>
            </a:r>
            <a:r>
              <a:rPr lang="en-US" i="1" baseline="0" dirty="0" err="1"/>
              <a:t>ibm.box.com</a:t>
            </a:r>
            <a:r>
              <a:rPr lang="en-US" i="1" baseline="0" dirty="0"/>
              <a:t>/v/</a:t>
            </a:r>
            <a:r>
              <a:rPr lang="en-US" i="1" baseline="0" dirty="0" err="1"/>
              <a:t>BlockchainExplored</a:t>
            </a:r>
            <a:r>
              <a:rPr lang="en-US" i="1" baseline="0" dirty="0"/>
              <a:t>. Feel free to distribute a PDF of this file to clients.</a:t>
            </a:r>
          </a:p>
          <a:p>
            <a:pPr marL="228600" indent="-228600" eaLnBrk="1" hangingPunct="1">
              <a:spcBef>
                <a:spcPct val="0"/>
              </a:spcBef>
              <a:buFont typeface="Calibri" pitchFamily="34" charset="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t>1</a:t>
            </a:fld>
            <a:endParaRPr lang="en-US"/>
          </a:p>
        </p:txBody>
      </p:sp>
    </p:spTree>
    <p:extLst>
      <p:ext uri="{BB962C8B-B14F-4D97-AF65-F5344CB8AC3E}">
        <p14:creationId xmlns:p14="http://schemas.microsoft.com/office/powerpoint/2010/main" val="631739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11</a:t>
            </a:fld>
            <a:endParaRPr lang="en-US" dirty="0"/>
          </a:p>
        </p:txBody>
      </p:sp>
    </p:spTree>
    <p:extLst>
      <p:ext uri="{BB962C8B-B14F-4D97-AF65-F5344CB8AC3E}">
        <p14:creationId xmlns:p14="http://schemas.microsoft.com/office/powerpoint/2010/main" val="334795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mn-lt"/>
              </a:rPr>
              <a:t>Validation role split into 2 independent roles:</a:t>
            </a:r>
          </a:p>
          <a:p>
            <a:pPr lvl="1"/>
            <a:r>
              <a:rPr lang="en-US" sz="1800" b="1" dirty="0">
                <a:latin typeface="+mn-lt"/>
              </a:rPr>
              <a:t> Endorsement</a:t>
            </a:r>
          </a:p>
          <a:p>
            <a:pPr lvl="2"/>
            <a:r>
              <a:rPr lang="en-US" sz="1500" dirty="0">
                <a:latin typeface="+mn-lt"/>
              </a:rPr>
              <a:t>Endorsing a transaction verifying that its content obeys a given smart contract. Endorsers “sign” the contract</a:t>
            </a:r>
          </a:p>
          <a:p>
            <a:pPr lvl="2"/>
            <a:endParaRPr lang="en-US" sz="1500" dirty="0">
              <a:latin typeface="+mn-lt"/>
            </a:endParaRPr>
          </a:p>
          <a:p>
            <a:pPr lvl="1"/>
            <a:r>
              <a:rPr lang="en-US" sz="1800" b="1" dirty="0">
                <a:latin typeface="+mn-lt"/>
              </a:rPr>
              <a:t> Ordering</a:t>
            </a:r>
          </a:p>
          <a:p>
            <a:pPr lvl="2"/>
            <a:r>
              <a:rPr lang="en-US" sz="1500" dirty="0">
                <a:latin typeface="+mn-lt"/>
              </a:rPr>
              <a:t>Orders verified transactions for inclusion in the ledger. Controls what goes in the ledger making sure that the ledger is consistent</a:t>
            </a:r>
          </a:p>
          <a:p>
            <a:endParaRPr lang="en-US" sz="1800" dirty="0">
              <a:latin typeface="+mn-lt"/>
            </a:endParaRPr>
          </a:p>
          <a:p>
            <a:r>
              <a:rPr lang="en-US" sz="1800" dirty="0">
                <a:latin typeface="+mn-lt"/>
              </a:rPr>
              <a:t>Introduction of Endorsement Policies and Channels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12</a:t>
            </a:fld>
            <a:endParaRPr lang="en-US"/>
          </a:p>
        </p:txBody>
      </p:sp>
    </p:spTree>
    <p:extLst>
      <p:ext uri="{BB962C8B-B14F-4D97-AF65-F5344CB8AC3E}">
        <p14:creationId xmlns:p14="http://schemas.microsoft.com/office/powerpoint/2010/main" val="95353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14</a:t>
            </a:fld>
            <a:endParaRPr lang="en-US"/>
          </a:p>
        </p:txBody>
      </p:sp>
    </p:spTree>
    <p:extLst>
      <p:ext uri="{BB962C8B-B14F-4D97-AF65-F5344CB8AC3E}">
        <p14:creationId xmlns:p14="http://schemas.microsoft.com/office/powerpoint/2010/main" val="100541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15</a:t>
            </a:fld>
            <a:endParaRPr lang="en-US"/>
          </a:p>
        </p:txBody>
      </p:sp>
    </p:spTree>
    <p:extLst>
      <p:ext uri="{BB962C8B-B14F-4D97-AF65-F5344CB8AC3E}">
        <p14:creationId xmlns:p14="http://schemas.microsoft.com/office/powerpoint/2010/main" val="308085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16</a:t>
            </a:fld>
            <a:endParaRPr lang="en-US"/>
          </a:p>
        </p:txBody>
      </p:sp>
    </p:spTree>
    <p:extLst>
      <p:ext uri="{BB962C8B-B14F-4D97-AF65-F5344CB8AC3E}">
        <p14:creationId xmlns:p14="http://schemas.microsoft.com/office/powerpoint/2010/main" val="2037320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17</a:t>
            </a:fld>
            <a:endParaRPr lang="en-US"/>
          </a:p>
        </p:txBody>
      </p:sp>
    </p:spTree>
    <p:extLst>
      <p:ext uri="{BB962C8B-B14F-4D97-AF65-F5344CB8AC3E}">
        <p14:creationId xmlns:p14="http://schemas.microsoft.com/office/powerpoint/2010/main" val="36843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18</a:t>
            </a:fld>
            <a:endParaRPr lang="en-US"/>
          </a:p>
        </p:txBody>
      </p:sp>
    </p:spTree>
    <p:extLst>
      <p:ext uri="{BB962C8B-B14F-4D97-AF65-F5344CB8AC3E}">
        <p14:creationId xmlns:p14="http://schemas.microsoft.com/office/powerpoint/2010/main" val="104476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19</a:t>
            </a:fld>
            <a:endParaRPr lang="en-US"/>
          </a:p>
        </p:txBody>
      </p:sp>
    </p:spTree>
    <p:extLst>
      <p:ext uri="{BB962C8B-B14F-4D97-AF65-F5344CB8AC3E}">
        <p14:creationId xmlns:p14="http://schemas.microsoft.com/office/powerpoint/2010/main" val="29303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20</a:t>
            </a:fld>
            <a:endParaRPr lang="en-US"/>
          </a:p>
        </p:txBody>
      </p:sp>
    </p:spTree>
    <p:extLst>
      <p:ext uri="{BB962C8B-B14F-4D97-AF65-F5344CB8AC3E}">
        <p14:creationId xmlns:p14="http://schemas.microsoft.com/office/powerpoint/2010/main" val="5287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21</a:t>
            </a:fld>
            <a:endParaRPr lang="en-US" dirty="0"/>
          </a:p>
        </p:txBody>
      </p:sp>
    </p:spTree>
    <p:extLst>
      <p:ext uri="{BB962C8B-B14F-4D97-AF65-F5344CB8AC3E}">
        <p14:creationId xmlns:p14="http://schemas.microsoft.com/office/powerpoint/2010/main" val="41337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2</a:t>
            </a:fld>
            <a:endParaRPr lang="en-US" dirty="0"/>
          </a:p>
        </p:txBody>
      </p:sp>
    </p:spTree>
    <p:extLst>
      <p:ext uri="{BB962C8B-B14F-4D97-AF65-F5344CB8AC3E}">
        <p14:creationId xmlns:p14="http://schemas.microsoft.com/office/powerpoint/2010/main" val="675032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kafka</a:t>
            </a:r>
            <a:r>
              <a:rPr lang="en-US" sz="1200" kern="1200" dirty="0">
                <a:solidFill>
                  <a:schemeClr val="tx1"/>
                </a:solidFill>
                <a:effectLst/>
                <a:latin typeface="+mn-lt"/>
                <a:ea typeface="+mn-ea"/>
                <a:cs typeface="+mn-cs"/>
              </a:rPr>
              <a:t> (https://</a:t>
            </a:r>
            <a:r>
              <a:rPr lang="en-US" sz="1200" kern="1200" dirty="0" err="1">
                <a:solidFill>
                  <a:schemeClr val="tx1"/>
                </a:solidFill>
                <a:effectLst/>
                <a:latin typeface="+mn-lt"/>
                <a:ea typeface="+mn-ea"/>
                <a:cs typeface="+mn-cs"/>
              </a:rPr>
              <a:t>kafka.apache.org</a:t>
            </a:r>
            <a:r>
              <a:rPr lang="en-US" sz="1200" kern="1200" dirty="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initial</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consensus protocols expected: </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a:solidFill>
                  <a:schemeClr val="tx1"/>
                </a:solidFill>
                <a:effectLst/>
                <a:latin typeface="+mn-lt"/>
                <a:ea typeface="+mn-ea"/>
                <a:cs typeface="+mn-cs"/>
              </a:rPr>
              <a:t>SOLO</a:t>
            </a:r>
            <a:r>
              <a:rPr lang="en-US" sz="1200" kern="1200" dirty="0">
                <a:solidFill>
                  <a:schemeClr val="tx1"/>
                </a:solidFill>
                <a:effectLst/>
                <a:latin typeface="+mn-lt"/>
                <a:ea typeface="+mn-ea"/>
                <a:cs typeface="+mn-cs"/>
              </a:rPr>
              <a:t> - single node, maybe running on z or whatever but usually for development. Like No-ops but single node and proper consensus.</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a:solidFill>
                  <a:schemeClr val="tx1"/>
                </a:solidFill>
                <a:effectLst/>
                <a:latin typeface="+mn-lt"/>
                <a:ea typeface="+mn-ea"/>
                <a:cs typeface="+mn-cs"/>
              </a:rPr>
              <a:t>Kafka </a:t>
            </a:r>
            <a:r>
              <a:rPr lang="mr-I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ordering nodes need to be trusted for confidentiality, ordering-service must not leak across channels. Peers not trusted. Access control on the channel. The ordering-service sees the transactions, unless encrypted by the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Crash fault tolerant.</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a:solidFill>
                  <a:schemeClr val="tx1"/>
                </a:solidFill>
                <a:effectLst/>
                <a:latin typeface="+mn-lt"/>
                <a:ea typeface="+mn-ea"/>
                <a:cs typeface="+mn-cs"/>
              </a:rPr>
              <a:t>Simple BFT (SBFT) </a:t>
            </a:r>
            <a:r>
              <a:rPr lang="en-US" sz="1200" kern="1200" dirty="0">
                <a:solidFill>
                  <a:schemeClr val="tx1"/>
                </a:solidFill>
                <a:effectLst/>
                <a:latin typeface="+mn-lt"/>
                <a:ea typeface="+mn-ea"/>
                <a:cs typeface="+mn-cs"/>
              </a:rPr>
              <a:t>- complete code rewrite over v0.6. 97% PBFT. This model can cope with ordering nodes attempting</a:t>
            </a:r>
            <a:r>
              <a:rPr lang="en-US" sz="1200" kern="1200" baseline="0" dirty="0">
                <a:solidFill>
                  <a:schemeClr val="tx1"/>
                </a:solidFill>
                <a:effectLst/>
                <a:latin typeface="+mn-lt"/>
                <a:ea typeface="+mn-ea"/>
                <a:cs typeface="+mn-cs"/>
              </a:rPr>
              <a:t> to</a:t>
            </a:r>
            <a:r>
              <a:rPr lang="en-US" sz="1200" kern="1200" dirty="0">
                <a:solidFill>
                  <a:schemeClr val="tx1"/>
                </a:solidFill>
                <a:effectLst/>
                <a:latin typeface="+mn-lt"/>
                <a:ea typeface="+mn-ea"/>
                <a:cs typeface="+mn-cs"/>
              </a:rPr>
              <a:t> corrupt data. Need to resort to crypto at the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level in v1, but in the future this will be provided in the fabric. Will include non-deterministic checking 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output.</a:t>
            </a:r>
            <a:r>
              <a:rPr lang="en-US" sz="1200" kern="1200" baseline="0" dirty="0">
                <a:solidFill>
                  <a:schemeClr val="tx1"/>
                </a:solidFill>
                <a:effectLst/>
                <a:latin typeface="+mn-lt"/>
                <a:ea typeface="+mn-ea"/>
                <a:cs typeface="+mn-cs"/>
              </a:rPr>
              <a:t> Single channel (see later) supported for V1.</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A23C2C-3334-4B4F-92AB-A790C33FFEE9}" type="slidenum">
              <a:rPr lang="en-US" smtClean="0"/>
              <a:t>22</a:t>
            </a:fld>
            <a:endParaRPr lang="en-US"/>
          </a:p>
        </p:txBody>
      </p:sp>
    </p:spTree>
    <p:extLst>
      <p:ext uri="{BB962C8B-B14F-4D97-AF65-F5344CB8AC3E}">
        <p14:creationId xmlns:p14="http://schemas.microsoft.com/office/powerpoint/2010/main" val="729943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Partitioning for privacy makes sense only with non-BFT ordering-services. BFT</a:t>
            </a:r>
            <a:r>
              <a:rPr lang="en-US" sz="1200" b="0" i="0" kern="1200" baseline="0" dirty="0">
                <a:solidFill>
                  <a:schemeClr val="tx1"/>
                </a:solidFill>
                <a:effectLst/>
                <a:latin typeface="Arial" charset="0"/>
                <a:ea typeface="+mn-ea"/>
                <a:cs typeface="+mn-cs"/>
              </a:rPr>
              <a:t> ordering-services validate transactions across all validation nodes.</a:t>
            </a:r>
          </a:p>
          <a:p>
            <a:endParaRPr lang="en-US" sz="1200" b="0" i="0" kern="1200" baseline="0" dirty="0">
              <a:solidFill>
                <a:schemeClr val="tx1"/>
              </a:solidFill>
              <a:effectLst/>
              <a:latin typeface="Arial" charset="0"/>
              <a:ea typeface="+mn-ea"/>
              <a:cs typeface="+mn-cs"/>
            </a:endParaRPr>
          </a:p>
          <a:p>
            <a:pPr marL="171450" lvl="0" indent="-171450">
              <a:buFont typeface="Arial" charset="0"/>
              <a:buChar char="•"/>
            </a:pPr>
            <a:r>
              <a:rPr lang="en-US" dirty="0"/>
              <a:t>Channels do not need to be connected to by all nodes</a:t>
            </a:r>
          </a:p>
          <a:p>
            <a:pPr marL="171450" lvl="0" indent="-171450">
              <a:buFont typeface="Arial" charset="0"/>
              <a:buChar char="•"/>
            </a:pPr>
            <a:r>
              <a:rPr lang="en-US" dirty="0"/>
              <a:t>Peers are permissioned to connect to a channel via an access control policy</a:t>
            </a:r>
          </a:p>
          <a:p>
            <a:pPr marL="171450" lvl="0" indent="-171450">
              <a:buFont typeface="Arial" charset="0"/>
              <a:buChar char="•"/>
            </a:pPr>
            <a:r>
              <a:rPr lang="en-US" dirty="0"/>
              <a:t>Transactions broadcast to a channel are ordered by the ordering-service.</a:t>
            </a:r>
          </a:p>
          <a:p>
            <a:pPr marL="171450" lvl="0" indent="-171450">
              <a:buFont typeface="Arial" charset="0"/>
              <a:buChar char="•"/>
            </a:pPr>
            <a:r>
              <a:rPr lang="en-US" dirty="0"/>
              <a:t>All peers receive transactions in exactly the same order for a channel.</a:t>
            </a:r>
          </a:p>
          <a:p>
            <a:pPr marL="171450" lvl="0" indent="-171450">
              <a:buFont typeface="Arial" charset="0"/>
              <a:buChar char="•"/>
            </a:pPr>
            <a:r>
              <a:rPr lang="en-US" dirty="0"/>
              <a:t>Transactions are delivered in cryptographically linked blocks.</a:t>
            </a:r>
          </a:p>
          <a:p>
            <a:pPr marL="171450" lvl="0" indent="-171450">
              <a:buFont typeface="Arial" charset="0"/>
              <a:buChar char="•"/>
            </a:pPr>
            <a:r>
              <a:rPr lang="en-US" dirty="0"/>
              <a:t>Each peer validates the delivered blocks and commits them to the ledger.</a:t>
            </a:r>
          </a:p>
          <a:p>
            <a:endParaRPr lang="en-US" sz="1200" b="0" i="0" kern="1200" dirty="0">
              <a:solidFill>
                <a:schemeClr val="tx1"/>
              </a:solidFill>
              <a:effectLst/>
              <a:latin typeface="Arial" charset="0"/>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A23C2C-3334-4B4F-92AB-A790C33FFEE9}" type="slidenum">
              <a:rPr lang="en-US" smtClean="0"/>
              <a:t>23</a:t>
            </a:fld>
            <a:endParaRPr lang="en-US"/>
          </a:p>
        </p:txBody>
      </p:sp>
    </p:spTree>
    <p:extLst>
      <p:ext uri="{BB962C8B-B14F-4D97-AF65-F5344CB8AC3E}">
        <p14:creationId xmlns:p14="http://schemas.microsoft.com/office/powerpoint/2010/main" val="2081611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is</a:t>
            </a:r>
            <a:r>
              <a:rPr lang="en-US" baseline="0" dirty="0"/>
              <a:t> an example of a </a:t>
            </a:r>
            <a:r>
              <a:rPr lang="en-US" baseline="0" dirty="0" err="1"/>
              <a:t>Hyperledger</a:t>
            </a:r>
            <a:r>
              <a:rPr lang="en-US" baseline="0" dirty="0"/>
              <a:t> Fabric V1 network which is very similar to a v0.6 PBFT network. All peers run the same </a:t>
            </a:r>
            <a:r>
              <a:rPr lang="en-US" baseline="0" dirty="0" err="1"/>
              <a:t>chaincode</a:t>
            </a:r>
            <a:r>
              <a:rPr lang="en-US" baseline="0" dirty="0"/>
              <a:t> and are part of </a:t>
            </a:r>
            <a:r>
              <a:rPr lang="en-US" baseline="0" dirty="0" err="1"/>
              <a:t>concensus</a:t>
            </a:r>
            <a:r>
              <a:rPr lang="en-US" baseline="0" dirty="0"/>
              <a:t>.</a:t>
            </a: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24</a:t>
            </a:fld>
            <a:endParaRPr lang="en-US"/>
          </a:p>
        </p:txBody>
      </p:sp>
    </p:spTree>
    <p:extLst>
      <p:ext uri="{BB962C8B-B14F-4D97-AF65-F5344CB8AC3E}">
        <p14:creationId xmlns:p14="http://schemas.microsoft.com/office/powerpoint/2010/main" val="1611471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slide is</a:t>
            </a:r>
            <a:r>
              <a:rPr lang="en-US" baseline="0" dirty="0"/>
              <a:t> an example of a </a:t>
            </a:r>
            <a:r>
              <a:rPr lang="en-US" baseline="0" dirty="0" err="1"/>
              <a:t>Hyperledger</a:t>
            </a:r>
            <a:r>
              <a:rPr lang="en-US" baseline="0" dirty="0"/>
              <a:t> Fabric V1 network with 2 channels.</a:t>
            </a: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25</a:t>
            </a:fld>
            <a:endParaRPr lang="en-US"/>
          </a:p>
        </p:txBody>
      </p:sp>
    </p:spTree>
    <p:extLst>
      <p:ext uri="{BB962C8B-B14F-4D97-AF65-F5344CB8AC3E}">
        <p14:creationId xmlns:p14="http://schemas.microsoft.com/office/powerpoint/2010/main" val="853657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26</a:t>
            </a:fld>
            <a:endParaRPr lang="en-US" dirty="0"/>
          </a:p>
        </p:txBody>
      </p:sp>
    </p:spTree>
    <p:extLst>
      <p:ext uri="{BB962C8B-B14F-4D97-AF65-F5344CB8AC3E}">
        <p14:creationId xmlns:p14="http://schemas.microsoft.com/office/powerpoint/2010/main" val="4184243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27</a:t>
            </a:fld>
            <a:endParaRPr lang="en-US"/>
          </a:p>
        </p:txBody>
      </p:sp>
    </p:spTree>
    <p:extLst>
      <p:ext uri="{BB962C8B-B14F-4D97-AF65-F5344CB8AC3E}">
        <p14:creationId xmlns:p14="http://schemas.microsoft.com/office/powerpoint/2010/main" val="511961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28</a:t>
            </a:fld>
            <a:endParaRPr lang="en-US"/>
          </a:p>
        </p:txBody>
      </p:sp>
    </p:spTree>
    <p:extLst>
      <p:ext uri="{BB962C8B-B14F-4D97-AF65-F5344CB8AC3E}">
        <p14:creationId xmlns:p14="http://schemas.microsoft.com/office/powerpoint/2010/main" val="2289662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29</a:t>
            </a:fld>
            <a:endParaRPr lang="en-US"/>
          </a:p>
        </p:txBody>
      </p:sp>
    </p:spTree>
    <p:extLst>
      <p:ext uri="{BB962C8B-B14F-4D97-AF65-F5344CB8AC3E}">
        <p14:creationId xmlns:p14="http://schemas.microsoft.com/office/powerpoint/2010/main" val="2980615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30</a:t>
            </a:fld>
            <a:endParaRPr lang="en-US" dirty="0"/>
          </a:p>
        </p:txBody>
      </p:sp>
    </p:spTree>
    <p:extLst>
      <p:ext uri="{BB962C8B-B14F-4D97-AF65-F5344CB8AC3E}">
        <p14:creationId xmlns:p14="http://schemas.microsoft.com/office/powerpoint/2010/main" val="707895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r>
              <a:rPr lang="en-US" dirty="0"/>
              <a:t>Full command: </a:t>
            </a:r>
            <a:r>
              <a:rPr lang="en-GB" dirty="0" err="1"/>
              <a:t>docker</a:t>
            </a:r>
            <a:r>
              <a:rPr lang="en-GB" dirty="0"/>
              <a:t>-compose -f [</a:t>
            </a:r>
            <a:r>
              <a:rPr lang="en-GB" dirty="0" err="1"/>
              <a:t>orderer</a:t>
            </a:r>
            <a:r>
              <a:rPr lang="en-GB" dirty="0"/>
              <a:t>] up -d</a:t>
            </a: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31</a:t>
            </a:fld>
            <a:endParaRPr lang="en-US"/>
          </a:p>
        </p:txBody>
      </p:sp>
    </p:spTree>
    <p:extLst>
      <p:ext uri="{BB962C8B-B14F-4D97-AF65-F5344CB8AC3E}">
        <p14:creationId xmlns:p14="http://schemas.microsoft.com/office/powerpoint/2010/main" val="49371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endParaRPr lang="en-US" dirty="0"/>
          </a:p>
        </p:txBody>
      </p:sp>
    </p:spTree>
    <p:extLst>
      <p:ext uri="{BB962C8B-B14F-4D97-AF65-F5344CB8AC3E}">
        <p14:creationId xmlns:p14="http://schemas.microsoft.com/office/powerpoint/2010/main" val="3013251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32</a:t>
            </a:fld>
            <a:endParaRPr lang="en-US"/>
          </a:p>
        </p:txBody>
      </p:sp>
    </p:spTree>
    <p:extLst>
      <p:ext uri="{BB962C8B-B14F-4D97-AF65-F5344CB8AC3E}">
        <p14:creationId xmlns:p14="http://schemas.microsoft.com/office/powerpoint/2010/main" val="393242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33</a:t>
            </a:fld>
            <a:endParaRPr lang="en-US"/>
          </a:p>
        </p:txBody>
      </p:sp>
    </p:spTree>
    <p:extLst>
      <p:ext uri="{BB962C8B-B14F-4D97-AF65-F5344CB8AC3E}">
        <p14:creationId xmlns:p14="http://schemas.microsoft.com/office/powerpoint/2010/main" val="472081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34</a:t>
            </a:fld>
            <a:endParaRPr lang="en-US"/>
          </a:p>
        </p:txBody>
      </p:sp>
    </p:spTree>
    <p:extLst>
      <p:ext uri="{BB962C8B-B14F-4D97-AF65-F5344CB8AC3E}">
        <p14:creationId xmlns:p14="http://schemas.microsoft.com/office/powerpoint/2010/main" val="937051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35</a:t>
            </a:fld>
            <a:endParaRPr lang="en-US"/>
          </a:p>
        </p:txBody>
      </p:sp>
    </p:spTree>
    <p:extLst>
      <p:ext uri="{BB962C8B-B14F-4D97-AF65-F5344CB8AC3E}">
        <p14:creationId xmlns:p14="http://schemas.microsoft.com/office/powerpoint/2010/main" val="44510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36</a:t>
            </a:fld>
            <a:endParaRPr lang="en-US"/>
          </a:p>
        </p:txBody>
      </p:sp>
    </p:spTree>
    <p:extLst>
      <p:ext uri="{BB962C8B-B14F-4D97-AF65-F5344CB8AC3E}">
        <p14:creationId xmlns:p14="http://schemas.microsoft.com/office/powerpoint/2010/main" val="2027955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37</a:t>
            </a:fld>
            <a:endParaRPr lang="en-US" dirty="0"/>
          </a:p>
        </p:txBody>
      </p:sp>
    </p:spTree>
    <p:extLst>
      <p:ext uri="{BB962C8B-B14F-4D97-AF65-F5344CB8AC3E}">
        <p14:creationId xmlns:p14="http://schemas.microsoft.com/office/powerpoint/2010/main" val="628946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Examples</a:t>
            </a:r>
            <a:r>
              <a:rPr lang="en-US" baseline="0"/>
              <a:t> on following slides.</a:t>
            </a:r>
            <a:endParaRPr lang="en-US"/>
          </a:p>
        </p:txBody>
      </p:sp>
      <p:sp>
        <p:nvSpPr>
          <p:cNvPr id="4" name="Slide Number Placeholder 3"/>
          <p:cNvSpPr>
            <a:spLocks noGrp="1"/>
          </p:cNvSpPr>
          <p:nvPr>
            <p:ph type="sldNum" sz="quarter" idx="10"/>
          </p:nvPr>
        </p:nvSpPr>
        <p:spPr/>
        <p:txBody>
          <a:bodyPr/>
          <a:lstStyle/>
          <a:p>
            <a:fld id="{7CA23C2C-3334-4B4F-92AB-A790C33FFEE9}" type="slidenum">
              <a:rPr lang="en-US" smtClean="0"/>
              <a:t>38</a:t>
            </a:fld>
            <a:endParaRPr lang="en-US"/>
          </a:p>
        </p:txBody>
      </p:sp>
    </p:spTree>
    <p:extLst>
      <p:ext uri="{BB962C8B-B14F-4D97-AF65-F5344CB8AC3E}">
        <p14:creationId xmlns:p14="http://schemas.microsoft.com/office/powerpoint/2010/main" val="1320805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baseline="0" dirty="0"/>
              <a:t>Polish notation is used to specify the policy.</a:t>
            </a:r>
          </a:p>
        </p:txBody>
      </p:sp>
      <p:sp>
        <p:nvSpPr>
          <p:cNvPr id="4" name="Slide Number Placeholder 3"/>
          <p:cNvSpPr>
            <a:spLocks noGrp="1"/>
          </p:cNvSpPr>
          <p:nvPr>
            <p:ph type="sldNum" sz="quarter" idx="10"/>
          </p:nvPr>
        </p:nvSpPr>
        <p:spPr/>
        <p:txBody>
          <a:bodyPr/>
          <a:lstStyle/>
          <a:p>
            <a:fld id="{7CA23C2C-3334-4B4F-92AB-A790C33FFEE9}" type="slidenum">
              <a:rPr lang="en-US" smtClean="0"/>
              <a:t>39</a:t>
            </a:fld>
            <a:endParaRPr lang="en-US"/>
          </a:p>
        </p:txBody>
      </p:sp>
    </p:spTree>
    <p:extLst>
      <p:ext uri="{BB962C8B-B14F-4D97-AF65-F5344CB8AC3E}">
        <p14:creationId xmlns:p14="http://schemas.microsoft.com/office/powerpoint/2010/main" val="4288531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baseline="0" dirty="0"/>
              <a:t>Polish notation is used to specify the policy.</a:t>
            </a:r>
          </a:p>
        </p:txBody>
      </p:sp>
      <p:sp>
        <p:nvSpPr>
          <p:cNvPr id="4" name="Slide Number Placeholder 3"/>
          <p:cNvSpPr>
            <a:spLocks noGrp="1"/>
          </p:cNvSpPr>
          <p:nvPr>
            <p:ph type="sldNum" sz="quarter" idx="10"/>
          </p:nvPr>
        </p:nvSpPr>
        <p:spPr/>
        <p:txBody>
          <a:bodyPr/>
          <a:lstStyle/>
          <a:p>
            <a:fld id="{7CA23C2C-3334-4B4F-92AB-A790C33FFEE9}" type="slidenum">
              <a:rPr lang="en-US" smtClean="0"/>
              <a:t>40</a:t>
            </a:fld>
            <a:endParaRPr lang="en-US"/>
          </a:p>
        </p:txBody>
      </p:sp>
    </p:spTree>
    <p:extLst>
      <p:ext uri="{BB962C8B-B14F-4D97-AF65-F5344CB8AC3E}">
        <p14:creationId xmlns:p14="http://schemas.microsoft.com/office/powerpoint/2010/main" val="3252390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41</a:t>
            </a:fld>
            <a:endParaRPr lang="en-US" dirty="0"/>
          </a:p>
        </p:txBody>
      </p:sp>
    </p:spTree>
    <p:extLst>
      <p:ext uri="{BB962C8B-B14F-4D97-AF65-F5344CB8AC3E}">
        <p14:creationId xmlns:p14="http://schemas.microsoft.com/office/powerpoint/2010/main" val="1323979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accent3"/>
                </a:solidFill>
                <a:latin typeface="Arial" charset="0"/>
                <a:ea typeface="+mn-ea"/>
                <a:cs typeface="+mn-cs"/>
              </a:rPr>
              <a:t>The modular architecture, allows innovation and flexibility allowing components, such as consensus and membership services, to be plug-and-play.</a:t>
            </a:r>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4</a:t>
            </a:fld>
            <a:endParaRPr lang="en-US" dirty="0"/>
          </a:p>
        </p:txBody>
      </p:sp>
    </p:spTree>
    <p:extLst>
      <p:ext uri="{BB962C8B-B14F-4D97-AF65-F5344CB8AC3E}">
        <p14:creationId xmlns:p14="http://schemas.microsoft.com/office/powerpoint/2010/main" val="1673701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42</a:t>
            </a:fld>
            <a:endParaRPr lang="en-US"/>
          </a:p>
        </p:txBody>
      </p:sp>
    </p:spTree>
    <p:extLst>
      <p:ext uri="{BB962C8B-B14F-4D97-AF65-F5344CB8AC3E}">
        <p14:creationId xmlns:p14="http://schemas.microsoft.com/office/powerpoint/2010/main" val="2873646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43</a:t>
            </a:fld>
            <a:endParaRPr lang="en-US"/>
          </a:p>
        </p:txBody>
      </p:sp>
    </p:spTree>
    <p:extLst>
      <p:ext uri="{BB962C8B-B14F-4D97-AF65-F5344CB8AC3E}">
        <p14:creationId xmlns:p14="http://schemas.microsoft.com/office/powerpoint/2010/main" val="873338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44</a:t>
            </a:fld>
            <a:endParaRPr lang="en-US"/>
          </a:p>
        </p:txBody>
      </p:sp>
    </p:spTree>
    <p:extLst>
      <p:ext uri="{BB962C8B-B14F-4D97-AF65-F5344CB8AC3E}">
        <p14:creationId xmlns:p14="http://schemas.microsoft.com/office/powerpoint/2010/main" val="2102141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45</a:t>
            </a:fld>
            <a:endParaRPr lang="en-US"/>
          </a:p>
        </p:txBody>
      </p:sp>
    </p:spTree>
    <p:extLst>
      <p:ext uri="{BB962C8B-B14F-4D97-AF65-F5344CB8AC3E}">
        <p14:creationId xmlns:p14="http://schemas.microsoft.com/office/powerpoint/2010/main" val="10453369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46</a:t>
            </a:fld>
            <a:endParaRPr lang="en-US"/>
          </a:p>
        </p:txBody>
      </p:sp>
    </p:spTree>
    <p:extLst>
      <p:ext uri="{BB962C8B-B14F-4D97-AF65-F5344CB8AC3E}">
        <p14:creationId xmlns:p14="http://schemas.microsoft.com/office/powerpoint/2010/main" val="1295331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47</a:t>
            </a:fld>
            <a:endParaRPr lang="en-US"/>
          </a:p>
        </p:txBody>
      </p:sp>
    </p:spTree>
    <p:extLst>
      <p:ext uri="{BB962C8B-B14F-4D97-AF65-F5344CB8AC3E}">
        <p14:creationId xmlns:p14="http://schemas.microsoft.com/office/powerpoint/2010/main" val="22276693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48</a:t>
            </a:fld>
            <a:endParaRPr lang="en-US"/>
          </a:p>
        </p:txBody>
      </p:sp>
    </p:spTree>
    <p:extLst>
      <p:ext uri="{BB962C8B-B14F-4D97-AF65-F5344CB8AC3E}">
        <p14:creationId xmlns:p14="http://schemas.microsoft.com/office/powerpoint/2010/main" val="2448077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49</a:t>
            </a:fld>
            <a:endParaRPr lang="en-US"/>
          </a:p>
        </p:txBody>
      </p:sp>
    </p:spTree>
    <p:extLst>
      <p:ext uri="{BB962C8B-B14F-4D97-AF65-F5344CB8AC3E}">
        <p14:creationId xmlns:p14="http://schemas.microsoft.com/office/powerpoint/2010/main" val="2968338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50</a:t>
            </a:fld>
            <a:endParaRPr lang="en-US"/>
          </a:p>
        </p:txBody>
      </p:sp>
    </p:spTree>
    <p:extLst>
      <p:ext uri="{BB962C8B-B14F-4D97-AF65-F5344CB8AC3E}">
        <p14:creationId xmlns:p14="http://schemas.microsoft.com/office/powerpoint/2010/main" val="31041301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51</a:t>
            </a:fld>
            <a:endParaRPr lang="en-US" dirty="0"/>
          </a:p>
        </p:txBody>
      </p:sp>
    </p:spTree>
    <p:extLst>
      <p:ext uri="{BB962C8B-B14F-4D97-AF65-F5344CB8AC3E}">
        <p14:creationId xmlns:p14="http://schemas.microsoft.com/office/powerpoint/2010/main" val="331838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different style of this chart is because it was taken directly from the project roadmap deck.</a:t>
            </a:r>
          </a:p>
          <a:p>
            <a:endParaRPr lang="en-US" dirty="0"/>
          </a:p>
          <a:p>
            <a:r>
              <a:rPr lang="en-US" dirty="0"/>
              <a:t>Latest version here: https://jira.hyperledger.org/browse/FAB-37 also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https://wiki.hyperledger.org/projects/fabric/proposedv1_1</a:t>
            </a:r>
          </a:p>
          <a:p>
            <a:endParaRPr lang="en-US" dirty="0"/>
          </a:p>
          <a:p>
            <a:r>
              <a:rPr lang="en-US" dirty="0"/>
              <a:t>1.1 Also has </a:t>
            </a:r>
          </a:p>
          <a:p>
            <a:r>
              <a:rPr lang="en-US" dirty="0"/>
              <a:t>Serviceability enhancements</a:t>
            </a:r>
          </a:p>
          <a:p>
            <a:r>
              <a:rPr lang="en-US" dirty="0"/>
              <a:t>Performance and scale improvements</a:t>
            </a:r>
          </a:p>
          <a:p>
            <a:endParaRPr lang="en-US" dirty="0"/>
          </a:p>
          <a:p>
            <a:r>
              <a:rPr lang="en-US" dirty="0"/>
              <a:t>Candidate</a:t>
            </a:r>
            <a:r>
              <a:rPr lang="en-US" baseline="0" dirty="0"/>
              <a:t> v1.1 items from HL Mailing List:</a:t>
            </a:r>
          </a:p>
          <a:p>
            <a:endParaRPr lang="en-US" baseline="0" dirty="0"/>
          </a:p>
          <a:p>
            <a:r>
              <a:rPr lang="en-GB" sz="1200" b="0" i="0" u="none" strike="noStrike" kern="1200" baseline="0" dirty="0">
                <a:solidFill>
                  <a:schemeClr val="tx1"/>
                </a:solidFill>
                <a:latin typeface="+mn-lt"/>
                <a:ea typeface="+mn-ea"/>
                <a:cs typeface="+mn-cs"/>
              </a:rPr>
              <a:t>1151  Side DB - Private Data Channel</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830   As an application developer I want to have available an application library to offer encryption on transaction data.</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5363  Common "connection profile" definition for client applications</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2331  Fabric support for </a:t>
            </a:r>
            <a:r>
              <a:rPr lang="en-GB" sz="1200" b="0" i="0" u="none" strike="noStrike" kern="1200" baseline="0" dirty="0" err="1">
                <a:solidFill>
                  <a:schemeClr val="tx1"/>
                </a:solidFill>
                <a:latin typeface="+mn-lt"/>
                <a:ea typeface="+mn-ea"/>
                <a:cs typeface="+mn-cs"/>
              </a:rPr>
              <a:t>javascript</a:t>
            </a:r>
            <a:r>
              <a:rPr lang="en-GB" sz="1200" b="0" i="0" u="none" strike="noStrike" kern="1200" baseline="0" dirty="0">
                <a:solidFill>
                  <a:schemeClr val="tx1"/>
                </a:solidFill>
                <a:latin typeface="+mn-lt"/>
                <a:ea typeface="+mn-ea"/>
                <a:cs typeface="+mn-cs"/>
              </a:rPr>
              <a:t> chaincode</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5225  Expose leadership and membership information</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3621  As a member of a network who runs a peer, I want to be able to support clients who transact with the network with a limited scope of permissions</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5346  Support role-based access control (RBAC) with </a:t>
            </a:r>
            <a:r>
              <a:rPr lang="en-GB" sz="1200" b="0" i="0" u="none" strike="noStrike" kern="1200" baseline="0" dirty="0" err="1">
                <a:solidFill>
                  <a:schemeClr val="tx1"/>
                </a:solidFill>
                <a:latin typeface="+mn-lt"/>
                <a:ea typeface="+mn-ea"/>
                <a:cs typeface="+mn-cs"/>
              </a:rPr>
              <a:t>enrollment</a:t>
            </a:r>
            <a:r>
              <a:rPr lang="en-GB" sz="1200" b="0" i="0" u="none" strike="noStrike" kern="1200" baseline="0" dirty="0">
                <a:solidFill>
                  <a:schemeClr val="tx1"/>
                </a:solidFill>
                <a:latin typeface="+mn-lt"/>
                <a:ea typeface="+mn-ea"/>
                <a:cs typeface="+mn-cs"/>
              </a:rPr>
              <a:t> certificates</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5308  Documentation on use of Consortium</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3137  Java SDK Support for PKCS11 HSM crypto interaction</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5556 Fabric compatibility</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5695  Channel Service for events</a:t>
            </a:r>
            <a:endParaRPr lang="en-US" dirty="0"/>
          </a:p>
        </p:txBody>
      </p:sp>
    </p:spTree>
    <p:extLst>
      <p:ext uri="{BB962C8B-B14F-4D97-AF65-F5344CB8AC3E}">
        <p14:creationId xmlns:p14="http://schemas.microsoft.com/office/powerpoint/2010/main" val="14945922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52</a:t>
            </a:fld>
            <a:endParaRPr lang="en-US"/>
          </a:p>
        </p:txBody>
      </p:sp>
    </p:spTree>
    <p:extLst>
      <p:ext uri="{BB962C8B-B14F-4D97-AF65-F5344CB8AC3E}">
        <p14:creationId xmlns:p14="http://schemas.microsoft.com/office/powerpoint/2010/main" val="2167532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53</a:t>
            </a:fld>
            <a:endParaRPr lang="en-US" dirty="0"/>
          </a:p>
        </p:txBody>
      </p:sp>
    </p:spTree>
    <p:extLst>
      <p:ext uri="{BB962C8B-B14F-4D97-AF65-F5344CB8AC3E}">
        <p14:creationId xmlns:p14="http://schemas.microsoft.com/office/powerpoint/2010/main" val="1599455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DD5B84-DA51-F346-AD10-C1B4A4A495C8}" type="slidenum">
              <a:rPr kumimoji="0" lang="uk-UA"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uk-U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7213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DD5B84-DA51-F346-AD10-C1B4A4A495C8}" type="slidenum">
              <a:rPr kumimoji="0" lang="uk-UA"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uk-U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39128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66</a:t>
            </a:fld>
            <a:endParaRPr lang="en-US" dirty="0"/>
          </a:p>
        </p:txBody>
      </p:sp>
    </p:spTree>
    <p:extLst>
      <p:ext uri="{BB962C8B-B14F-4D97-AF65-F5344CB8AC3E}">
        <p14:creationId xmlns:p14="http://schemas.microsoft.com/office/powerpoint/2010/main" val="156347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additional lesson we have learned is that transaction verification does not reflect how business happens today.  Today, if I want to do a transaction it's not confirmed by the entire business network, but by a subset of it; for example, a money transfer transaction is confirmed by maybe just the sender's bank and </a:t>
            </a:r>
            <a:r>
              <a:rPr lang="en-US" sz="1200" kern="1200" dirty="0" err="1">
                <a:solidFill>
                  <a:schemeClr val="tx1"/>
                </a:solidFill>
                <a:effectLst/>
                <a:latin typeface="+mn-lt"/>
                <a:ea typeface="+mn-ea"/>
                <a:cs typeface="+mn-cs"/>
              </a:rPr>
              <a:t>recepient's</a:t>
            </a:r>
            <a:r>
              <a:rPr lang="en-US" sz="1200" kern="1200" dirty="0">
                <a:solidFill>
                  <a:schemeClr val="tx1"/>
                </a:solidFill>
                <a:effectLst/>
                <a:latin typeface="+mn-lt"/>
                <a:ea typeface="+mn-ea"/>
                <a:cs typeface="+mn-cs"/>
              </a:rPr>
              <a:t> bank.</a:t>
            </a:r>
          </a:p>
        </p:txBody>
      </p:sp>
      <p:sp>
        <p:nvSpPr>
          <p:cNvPr id="4" name="Slide Number Placeholder 3"/>
          <p:cNvSpPr>
            <a:spLocks noGrp="1"/>
          </p:cNvSpPr>
          <p:nvPr>
            <p:ph type="sldNum" sz="quarter" idx="10"/>
          </p:nvPr>
        </p:nvSpPr>
        <p:spPr/>
        <p:txBody>
          <a:bodyPr/>
          <a:lstStyle/>
          <a:p>
            <a:fld id="{7CA23C2C-3334-4B4F-92AB-A790C33FFEE9}" type="slidenum">
              <a:rPr lang="en-US" smtClean="0"/>
              <a:t>6</a:t>
            </a:fld>
            <a:endParaRPr lang="en-US"/>
          </a:p>
        </p:txBody>
      </p:sp>
    </p:spTree>
    <p:extLst>
      <p:ext uri="{BB962C8B-B14F-4D97-AF65-F5344CB8AC3E}">
        <p14:creationId xmlns:p14="http://schemas.microsoft.com/office/powerpoint/2010/main" val="55793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7</a:t>
            </a:fld>
            <a:endParaRPr lang="en-US" dirty="0"/>
          </a:p>
        </p:txBody>
      </p:sp>
    </p:spTree>
    <p:extLst>
      <p:ext uri="{BB962C8B-B14F-4D97-AF65-F5344CB8AC3E}">
        <p14:creationId xmlns:p14="http://schemas.microsoft.com/office/powerpoint/2010/main" val="3734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8</a:t>
            </a:fld>
            <a:endParaRPr lang="en-US"/>
          </a:p>
        </p:txBody>
      </p:sp>
    </p:spTree>
    <p:extLst>
      <p:ext uri="{BB962C8B-B14F-4D97-AF65-F5344CB8AC3E}">
        <p14:creationId xmlns:p14="http://schemas.microsoft.com/office/powerpoint/2010/main" val="89633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t>A developer will</a:t>
            </a:r>
            <a:r>
              <a:rPr lang="en-US" baseline="0" dirty="0"/>
              <a:t> create an application and smart contract (could be different developers)</a:t>
            </a:r>
          </a:p>
          <a:p>
            <a:pPr marL="171450" indent="-171450">
              <a:buFont typeface="Arial" charset="0"/>
              <a:buChar char="•"/>
            </a:pPr>
            <a:r>
              <a:rPr lang="en-US" baseline="0" dirty="0"/>
              <a:t>The application will invoke calls within the smart contract via an SDK</a:t>
            </a:r>
          </a:p>
          <a:p>
            <a:pPr marL="171450" indent="-171450">
              <a:buFont typeface="Arial" charset="0"/>
              <a:buChar char="•"/>
            </a:pPr>
            <a:r>
              <a:rPr lang="en-US" baseline="0" dirty="0"/>
              <a:t>Those calls are processed by the business logic within the smart contract</a:t>
            </a:r>
          </a:p>
          <a:p>
            <a:r>
              <a:rPr lang="en-US" baseline="0" dirty="0"/>
              <a:t>	- a ‘put’ or ‘delete’ command will go through consensus protocol selected and added to the blockchain</a:t>
            </a:r>
          </a:p>
          <a:p>
            <a:r>
              <a:rPr lang="en-US" baseline="0" dirty="0"/>
              <a:t>	- a ’get’ command can only read from the world state but is not recorded on the blockchain</a:t>
            </a:r>
          </a:p>
          <a:p>
            <a:pPr marL="171450" lvl="0" indent="-171450">
              <a:buFont typeface="Arial" charset="0"/>
              <a:buChar char="•"/>
            </a:pPr>
            <a:r>
              <a:rPr lang="en-US" baseline="0" dirty="0"/>
              <a:t>An application can access Block information via rest APIs such as get block height  </a:t>
            </a:r>
            <a:endParaRPr lang="en-US" dirty="0"/>
          </a:p>
          <a:p>
            <a:endParaRPr lang="en-US" dirty="0"/>
          </a:p>
          <a:p>
            <a:r>
              <a:rPr lang="en-US" dirty="0"/>
              <a:t>Note</a:t>
            </a:r>
            <a:r>
              <a:rPr lang="en-US" baseline="0" dirty="0"/>
              <a:t> the use of ‘</a:t>
            </a:r>
            <a:r>
              <a:rPr lang="en-US" dirty="0"/>
              <a:t>Delete’ here</a:t>
            </a:r>
            <a:r>
              <a:rPr lang="en-US" baseline="0" dirty="0"/>
              <a:t> </a:t>
            </a:r>
            <a:r>
              <a:rPr lang="mr-IN" baseline="0" dirty="0"/>
              <a:t>–</a:t>
            </a:r>
            <a:r>
              <a:rPr lang="en-US" baseline="0" dirty="0"/>
              <a:t> delete can delete keys from the world state database, but not transactions from the blockchain, which we’ve established is immutable.</a:t>
            </a:r>
          </a:p>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098690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Tree>
    <p:extLst>
      <p:ext uri="{BB962C8B-B14F-4D97-AF65-F5344CB8AC3E}">
        <p14:creationId xmlns:p14="http://schemas.microsoft.com/office/powerpoint/2010/main" val="304998008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0"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0320295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25730" y="1270000"/>
            <a:ext cx="8897424" cy="3203260"/>
          </a:xfrm>
        </p:spPr>
        <p:txBody>
          <a:bodyPr>
            <a:normAutofit/>
          </a:bodyPr>
          <a:lstStyle>
            <a:lvl1pPr marL="0" indent="0" algn="ctr">
              <a:buNone/>
              <a:defRPr sz="1400"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5231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7"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8"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9"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89102287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60620628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96788178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41173"/>
            <a:ext cx="6353438" cy="4669665"/>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98111761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3668380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5149014" y="3160913"/>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28720"/>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70390"/>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38197"/>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194652"/>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62459"/>
            <a:ext cx="916971" cy="892584"/>
          </a:xfrm>
        </p:spPr>
        <p:txBody>
          <a:bodyPr anchor="ctr">
            <a:normAutofit/>
          </a:bodyPr>
          <a:lstStyle>
            <a:lvl1pPr marL="0" indent="0" algn="ctr">
              <a:buNone/>
              <a:defRPr sz="12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51106832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431950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4319500" cy="3307383"/>
          </a:xfrm>
        </p:spPr>
        <p:txBody>
          <a:bodyPr>
            <a:normAutofit/>
          </a:bodyPr>
          <a:lstStyle>
            <a:lvl1pPr marL="0" indent="0">
              <a:buNone/>
              <a:defRPr sz="12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9" name="Content Placeholder 2"/>
          <p:cNvSpPr>
            <a:spLocks noGrp="1"/>
          </p:cNvSpPr>
          <p:nvPr>
            <p:ph sz="quarter" idx="16" hasCustomPrompt="1"/>
          </p:nvPr>
        </p:nvSpPr>
        <p:spPr>
          <a:xfrm>
            <a:off x="4577924" y="1269881"/>
            <a:ext cx="4566075" cy="3307384"/>
          </a:xfrm>
        </p:spPr>
        <p:txBody>
          <a:bodyPr>
            <a:normAutofit/>
          </a:bodyPr>
          <a:lstStyle>
            <a:lvl1pPr marL="0" indent="0">
              <a:buNone/>
              <a:defRPr sz="1200" baseline="0"/>
            </a:lvl1pPr>
          </a:lstStyle>
          <a:p>
            <a:pPr lvl="0"/>
            <a:r>
              <a:rPr lang="en-US" dirty="0"/>
              <a:t>Content</a:t>
            </a:r>
          </a:p>
        </p:txBody>
      </p:sp>
      <p:sp>
        <p:nvSpPr>
          <p:cNvPr id="14" name="Text Placeholder 7"/>
          <p:cNvSpPr>
            <a:spLocks noGrp="1"/>
          </p:cNvSpPr>
          <p:nvPr>
            <p:ph type="body" sz="quarter" idx="2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1614184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4989476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3" name="Picture 2"/>
          <p:cNvPicPr>
            <a:picLocks noChangeAspect="1"/>
          </p:cNvPicPr>
          <p:nvPr userDrawn="1"/>
        </p:nvPicPr>
        <p:blipFill>
          <a:blip r:embed="rId4"/>
          <a:stretch>
            <a:fillRect/>
          </a:stretch>
        </p:blipFill>
        <p:spPr>
          <a:xfrm>
            <a:off x="5105976" y="952432"/>
            <a:ext cx="3759201" cy="3759201"/>
          </a:xfrm>
          <a:prstGeom prst="rect">
            <a:avLst/>
          </a:prstGeom>
        </p:spPr>
      </p:pic>
    </p:spTree>
    <p:extLst>
      <p:ext uri="{BB962C8B-B14F-4D97-AF65-F5344CB8AC3E}">
        <p14:creationId xmlns:p14="http://schemas.microsoft.com/office/powerpoint/2010/main" val="247322320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6"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7"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9884664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grpSp>
        <p:nvGrpSpPr>
          <p:cNvPr id="7" name="Group 6"/>
          <p:cNvGrpSpPr/>
          <p:nvPr userDrawn="1"/>
        </p:nvGrpSpPr>
        <p:grpSpPr>
          <a:xfrm>
            <a:off x="90681" y="3377890"/>
            <a:ext cx="2259953" cy="1059107"/>
            <a:chOff x="90681" y="2914901"/>
            <a:chExt cx="2259953" cy="1059107"/>
          </a:xfrm>
        </p:grpSpPr>
        <p:sp>
          <p:nvSpPr>
            <p:cNvPr id="9" name="Rectangle 8"/>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4" name="Group 13"/>
            <p:cNvGrpSpPr/>
            <p:nvPr/>
          </p:nvGrpSpPr>
          <p:grpSpPr>
            <a:xfrm>
              <a:off x="128913" y="3523757"/>
              <a:ext cx="1281821" cy="246221"/>
              <a:chOff x="128913" y="3570057"/>
              <a:chExt cx="1281821" cy="246221"/>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5" name="Group 14"/>
            <p:cNvGrpSpPr/>
            <p:nvPr/>
          </p:nvGrpSpPr>
          <p:grpSpPr>
            <a:xfrm>
              <a:off x="152867" y="3727787"/>
              <a:ext cx="1257866" cy="246221"/>
              <a:chOff x="152867" y="3947712"/>
              <a:chExt cx="1257866" cy="24622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212153496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7" name="Picture 6"/>
          <p:cNvPicPr>
            <a:picLocks noChangeAspect="1"/>
          </p:cNvPicPr>
          <p:nvPr userDrawn="1"/>
        </p:nvPicPr>
        <p:blipFill>
          <a:blip r:embed="rId4"/>
          <a:stretch>
            <a:fillRect/>
          </a:stretch>
        </p:blipFill>
        <p:spPr>
          <a:xfrm>
            <a:off x="5105976" y="952432"/>
            <a:ext cx="3759201" cy="3759201"/>
          </a:xfrm>
          <a:prstGeom prst="rect">
            <a:avLst/>
          </a:prstGeom>
        </p:spPr>
      </p:pic>
      <p:grpSp>
        <p:nvGrpSpPr>
          <p:cNvPr id="10" name="Group 9"/>
          <p:cNvGrpSpPr/>
          <p:nvPr userDrawn="1"/>
        </p:nvGrpSpPr>
        <p:grpSpPr>
          <a:xfrm>
            <a:off x="90681" y="3377890"/>
            <a:ext cx="2259953" cy="1059107"/>
            <a:chOff x="90681" y="2914901"/>
            <a:chExt cx="2259953" cy="1059107"/>
          </a:xfrm>
        </p:grpSpPr>
        <p:sp>
          <p:nvSpPr>
            <p:cNvPr id="11" name="Rectangle 10"/>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5" name="Group 14"/>
            <p:cNvGrpSpPr/>
            <p:nvPr/>
          </p:nvGrpSpPr>
          <p:grpSpPr>
            <a:xfrm>
              <a:off x="128913" y="3523757"/>
              <a:ext cx="1281821" cy="246221"/>
              <a:chOff x="128913" y="3570057"/>
              <a:chExt cx="1281821" cy="246221"/>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6" name="Group 15"/>
            <p:cNvGrpSpPr/>
            <p:nvPr/>
          </p:nvGrpSpPr>
          <p:grpSpPr>
            <a:xfrm>
              <a:off x="152867" y="3727787"/>
              <a:ext cx="1257866" cy="246221"/>
              <a:chOff x="152867" y="3947712"/>
              <a:chExt cx="1257866" cy="24622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105279676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1712126"/>
            <a:ext cx="1289732" cy="526097"/>
          </a:xfrm>
          <a:prstGeom prst="rect">
            <a:avLst/>
          </a:prstGeom>
        </p:spPr>
      </p:pic>
      <p:sp>
        <p:nvSpPr>
          <p:cNvPr id="4" name="TextBox 3"/>
          <p:cNvSpPr txBox="1"/>
          <p:nvPr userDrawn="1"/>
        </p:nvSpPr>
        <p:spPr>
          <a:xfrm>
            <a:off x="1878666" y="2420623"/>
            <a:ext cx="539482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i="0" dirty="0">
                <a:solidFill>
                  <a:schemeClr val="bg1"/>
                </a:solidFill>
                <a:latin typeface="Arial"/>
                <a:ea typeface="Arial"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855435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9562" y="4790922"/>
            <a:ext cx="432460" cy="176405"/>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9156" y="1685036"/>
            <a:ext cx="2014444" cy="280270"/>
          </a:xfrm>
          <a:prstGeom prst="rect">
            <a:avLst/>
          </a:prstGeom>
        </p:spPr>
      </p:pic>
      <p:sp>
        <p:nvSpPr>
          <p:cNvPr id="4" name="Text Placeholder 3"/>
          <p:cNvSpPr>
            <a:spLocks noGrp="1"/>
          </p:cNvSpPr>
          <p:nvPr>
            <p:ph type="body" sz="quarter" idx="10"/>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139700" y="654266"/>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Title</a:t>
            </a:r>
          </a:p>
          <a:p>
            <a:pPr lvl="0"/>
            <a:r>
              <a:rPr lang="en-US" dirty="0"/>
              <a:t>Date</a:t>
            </a:r>
          </a:p>
        </p:txBody>
      </p:sp>
      <p:pic>
        <p:nvPicPr>
          <p:cNvPr id="2" name="Picture 1" descr="BLOCKCHAIN_PP_MARK_BLACK.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05976" y="-89450"/>
            <a:ext cx="8226906" cy="4790922"/>
          </a:xfrm>
          <a:prstGeom prst="rect">
            <a:avLst/>
          </a:prstGeom>
        </p:spPr>
      </p:pic>
    </p:spTree>
    <p:extLst>
      <p:ext uri="{BB962C8B-B14F-4D97-AF65-F5344CB8AC3E}">
        <p14:creationId xmlns:p14="http://schemas.microsoft.com/office/powerpoint/2010/main" val="7518332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6997700" y="4767263"/>
            <a:ext cx="2133600" cy="273844"/>
          </a:xfrm>
          <a:prstGeom prst="rect">
            <a:avLst/>
          </a:prstGeom>
        </p:spPr>
        <p:txBody>
          <a:bodyPr/>
          <a:lstStyle>
            <a:lvl1pPr>
              <a:defRPr sz="800">
                <a:solidFill>
                  <a:srgbClr val="FFFFFF"/>
                </a:solidFill>
              </a:defRPr>
            </a:lvl1pPr>
          </a:lstStyle>
          <a:p>
            <a:fld id="{08BF69C1-739F-1B47-B5E3-FA651BCAB105}" type="slidenum">
              <a:rPr lang="en-US" smtClean="0"/>
              <a:pPr/>
              <a:t>‹#›</a:t>
            </a:fld>
            <a:endParaRPr lang="en-US" dirty="0"/>
          </a:p>
        </p:txBody>
      </p:sp>
      <p:pic>
        <p:nvPicPr>
          <p:cNvPr id="2" name="Picture 1" descr="8bar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5954" y="2195627"/>
            <a:ext cx="1289732" cy="526097"/>
          </a:xfrm>
          <a:prstGeom prst="rect">
            <a:avLst/>
          </a:prstGeom>
        </p:spPr>
      </p:pic>
    </p:spTree>
    <p:extLst>
      <p:ext uri="{BB962C8B-B14F-4D97-AF65-F5344CB8AC3E}">
        <p14:creationId xmlns:p14="http://schemas.microsoft.com/office/powerpoint/2010/main" val="27215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427" y="71403"/>
            <a:ext cx="8520599" cy="572699"/>
          </a:xfrm>
        </p:spPr>
        <p:txBody>
          <a:bodyPr/>
          <a:lstStyle>
            <a:lvl1pPr>
              <a:defRPr sz="3200">
                <a:solidFill>
                  <a:srgbClr val="333333"/>
                </a:solidFill>
              </a:defRPr>
            </a:lvl1pPr>
          </a:lstStyle>
          <a:p>
            <a:r>
              <a:rPr lang="en-US" dirty="0"/>
              <a:t>Click to edit Master title style</a:t>
            </a:r>
          </a:p>
        </p:txBody>
      </p:sp>
      <p:sp>
        <p:nvSpPr>
          <p:cNvPr id="3" name="Slide Number Placeholder 2"/>
          <p:cNvSpPr>
            <a:spLocks noGrp="1"/>
          </p:cNvSpPr>
          <p:nvPr>
            <p:ph type="sldNum" idx="10"/>
          </p:nvPr>
        </p:nvSpPr>
        <p:spPr>
          <a:xfrm>
            <a:off x="6457950" y="4767264"/>
            <a:ext cx="2057400" cy="273844"/>
          </a:xfrm>
          <a:prstGeom prst="rect">
            <a:avLst/>
          </a:prstGeom>
        </p:spPr>
        <p:txBody>
          <a:bodyPr/>
          <a:lstStyle/>
          <a:p>
            <a:pPr defTabSz="457178"/>
            <a:fld id="{00000000-1234-1234-1234-123412341234}" type="slidenum">
              <a:rPr lang="en" smtClean="0">
                <a:solidFill>
                  <a:srgbClr val="434343"/>
                </a:solidFill>
              </a:rPr>
              <a:pPr defTabSz="457178"/>
              <a:t>‹#›</a:t>
            </a:fld>
            <a:endParaRPr lang="en" dirty="0">
              <a:solidFill>
                <a:srgbClr val="434343"/>
              </a:solidFill>
            </a:endParaRPr>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pPr defTabSz="457178"/>
            <a:endParaRPr lang="en-US" dirty="0">
              <a:solidFill>
                <a:srgbClr val="595959"/>
              </a:solidFill>
            </a:endParaRPr>
          </a:p>
        </p:txBody>
      </p:sp>
      <p:pic>
        <p:nvPicPr>
          <p:cNvPr id="7" name="Picture 6"/>
          <p:cNvPicPr>
            <a:picLocks noChangeAspect="1"/>
          </p:cNvPicPr>
          <p:nvPr userDrawn="1"/>
        </p:nvPicPr>
        <p:blipFill>
          <a:blip r:embed="rId2"/>
          <a:stretch>
            <a:fillRect/>
          </a:stretch>
        </p:blipFill>
        <p:spPr>
          <a:xfrm>
            <a:off x="213126" y="4703627"/>
            <a:ext cx="1273993" cy="252849"/>
          </a:xfrm>
          <a:prstGeom prst="rect">
            <a:avLst/>
          </a:prstGeom>
        </p:spPr>
      </p:pic>
      <p:sp>
        <p:nvSpPr>
          <p:cNvPr id="11" name="Content Placeholder 10"/>
          <p:cNvSpPr>
            <a:spLocks noGrp="1"/>
          </p:cNvSpPr>
          <p:nvPr>
            <p:ph sz="quarter" idx="12" hasCustomPrompt="1"/>
          </p:nvPr>
        </p:nvSpPr>
        <p:spPr>
          <a:xfrm>
            <a:off x="311150" y="884905"/>
            <a:ext cx="8521149" cy="3502040"/>
          </a:xfrm>
        </p:spPr>
        <p:txBody>
          <a:bodyPr>
            <a:normAutofit/>
          </a:bodyPr>
          <a:lstStyle>
            <a:lvl1pPr marL="285722" indent="-285722">
              <a:spcAft>
                <a:spcPts val="400"/>
              </a:spcAft>
              <a:buClr>
                <a:schemeClr val="accent2"/>
              </a:buClr>
              <a:buFont typeface="Arial" charset="0"/>
              <a:buChar char="•"/>
              <a:defRPr>
                <a:solidFill>
                  <a:schemeClr val="tx2"/>
                </a:solidFill>
              </a:defRPr>
            </a:lvl1pPr>
            <a:lvl2pPr marL="468582" indent="-285722">
              <a:spcAft>
                <a:spcPts val="400"/>
              </a:spcAft>
              <a:buClr>
                <a:schemeClr val="accent2"/>
              </a:buClr>
              <a:buFont typeface="Arial" charset="0"/>
              <a:buChar char="•"/>
              <a:defRPr sz="1600">
                <a:solidFill>
                  <a:schemeClr val="tx2"/>
                </a:solidFill>
              </a:defRPr>
            </a:lvl2pPr>
            <a:lvl3pPr marL="651446" indent="-285722">
              <a:spcAft>
                <a:spcPts val="400"/>
              </a:spcAft>
              <a:buClr>
                <a:schemeClr val="accent2"/>
              </a:buClr>
              <a:buFont typeface="Arial" charset="0"/>
              <a:buChar char="•"/>
              <a:defRPr sz="1600">
                <a:solidFill>
                  <a:schemeClr val="tx2"/>
                </a:solidFill>
              </a:defRPr>
            </a:lvl3pPr>
            <a:lvl4pPr marL="742877" indent="-285722">
              <a:spcAft>
                <a:spcPts val="400"/>
              </a:spcAft>
              <a:buClr>
                <a:schemeClr val="accent2"/>
              </a:buClr>
              <a:buFont typeface="Arial" charset="0"/>
              <a:buChar char="•"/>
              <a:defRPr sz="1600">
                <a:solidFill>
                  <a:schemeClr val="tx2"/>
                </a:solidFill>
              </a:defRPr>
            </a:lvl4pPr>
            <a:lvl5pPr marL="285722" indent="-285722">
              <a:spcAft>
                <a:spcPts val="400"/>
              </a:spcAft>
              <a:buClr>
                <a:schemeClr val="accent2"/>
              </a:buClr>
              <a:buFont typeface="Arial" charset="0"/>
              <a:buChar cha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7862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8524240" y="4523739"/>
            <a:ext cx="619760" cy="619760"/>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 Placeholder 7"/>
          <p:cNvSpPr>
            <a:spLocks noGrp="1"/>
          </p:cNvSpPr>
          <p:nvPr>
            <p:ph type="body" sz="quarter" idx="13" hasCustomPrompt="1"/>
          </p:nvPr>
        </p:nvSpPr>
        <p:spPr>
          <a:xfrm>
            <a:off x="125731" y="997370"/>
            <a:ext cx="7138422" cy="1807745"/>
          </a:xfrm>
        </p:spPr>
        <p:txBody>
          <a:bodyPr>
            <a:normAutofit/>
          </a:bodyPr>
          <a:lstStyle>
            <a:lvl1pPr marL="0" indent="0">
              <a:buNone/>
              <a:defRPr sz="3200"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Tree>
    <p:extLst>
      <p:ext uri="{BB962C8B-B14F-4D97-AF65-F5344CB8AC3E}">
        <p14:creationId xmlns:p14="http://schemas.microsoft.com/office/powerpoint/2010/main" val="178875311"/>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7435308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7492535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36918"/>
            <a:ext cx="6353438" cy="4669664"/>
          </a:xfrm>
          <a:prstGeom prst="rect">
            <a:avLst/>
          </a:prstGeom>
        </p:spPr>
      </p:pic>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4501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sp>
        <p:nvSpPr>
          <p:cNvPr id="14"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4463518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sp>
        <p:nvSpPr>
          <p:cNvPr id="13" name="Content Placeholder 4"/>
          <p:cNvSpPr>
            <a:spLocks noGrp="1"/>
          </p:cNvSpPr>
          <p:nvPr>
            <p:ph sz="quarter" idx="27" hasCustomPrompt="1"/>
          </p:nvPr>
        </p:nvSpPr>
        <p:spPr>
          <a:xfrm>
            <a:off x="5149014" y="3172941"/>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40748"/>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82418"/>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50225"/>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206680"/>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74487"/>
            <a:ext cx="916971" cy="892584"/>
          </a:xfrm>
        </p:spPr>
        <p:txBody>
          <a:bodyPr anchor="ctr">
            <a:normAutofit/>
          </a:bodyPr>
          <a:lstStyle>
            <a:lvl1pPr marL="0" indent="0" algn="ctr">
              <a:buNone/>
              <a:defRPr sz="12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1236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9"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2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21"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2122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39205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86" r:id="rId3"/>
    <p:sldLayoutId id="2147483687" r:id="rId4"/>
    <p:sldLayoutId id="2147483689" r:id="rId5"/>
    <p:sldLayoutId id="2147483693" r:id="rId6"/>
    <p:sldLayoutId id="2147483691" r:id="rId7"/>
    <p:sldLayoutId id="2147483694" r:id="rId8"/>
    <p:sldLayoutId id="2147483658" r:id="rId9"/>
    <p:sldLayoutId id="2147483688" r:id="rId10"/>
    <p:sldLayoutId id="2147483664" r:id="rId11"/>
    <p:sldLayoutId id="2147483669" r:id="rId12"/>
    <p:sldLayoutId id="2147483695" r:id="rId13"/>
    <p:sldLayoutId id="2147483696" r:id="rId14"/>
    <p:sldLayoutId id="2147483697" r:id="rId15"/>
    <p:sldLayoutId id="2147483698" r:id="rId16"/>
    <p:sldLayoutId id="2147483699" r:id="rId17"/>
    <p:sldLayoutId id="2147483700" r:id="rId18"/>
    <p:sldLayoutId id="2147483701" r:id="rId19"/>
    <p:sldLayoutId id="2147483703" r:id="rId20"/>
    <p:sldLayoutId id="2147483651" r:id="rId21"/>
    <p:sldLayoutId id="2147483653" r:id="rId22"/>
    <p:sldLayoutId id="2147483654" r:id="rId23"/>
    <p:sldLayoutId id="2147483710" r:id="rId24"/>
    <p:sldLayoutId id="2147483711" r:id="rId25"/>
    <p:sldLayoutId id="2147483712" r:id="rId26"/>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tif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tiff"/><Relationship Id="rId9" Type="http://schemas.microsoft.com/office/2007/relationships/hdphoto" Target="../media/hdphoto3.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hyperledger/fabric" TargetMode="External"/><Relationship Id="rId7" Type="http://schemas.openxmlformats.org/officeDocument/2006/relationships/hyperlink" Target="https://wiki.hyperledger.org/community/fabric-design-docs" TargetMode="External"/><Relationship Id="rId2" Type="http://schemas.openxmlformats.org/officeDocument/2006/relationships/hyperlink" Target="https://www.hyperledger.org/projects/fabric" TargetMode="External"/><Relationship Id="rId1" Type="http://schemas.openxmlformats.org/officeDocument/2006/relationships/slideLayout" Target="../slideLayouts/slideLayout4.xml"/><Relationship Id="rId6" Type="http://schemas.openxmlformats.org/officeDocument/2006/relationships/hyperlink" Target="https://wiki.hyperledger.org/projects/fabric" TargetMode="External"/><Relationship Id="rId5" Type="http://schemas.openxmlformats.org/officeDocument/2006/relationships/hyperlink" Target="https://chat.hyperledger.org/channel/fabric" TargetMode="External"/><Relationship Id="rId4" Type="http://schemas.openxmlformats.org/officeDocument/2006/relationships/hyperlink" Target="https://hyperledger-fabric.readthedocs.io/en/latest/"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latin typeface="Arial" charset="0"/>
                <a:ea typeface="Arial" charset="0"/>
                <a:cs typeface="Arial" charset="0"/>
              </a:rPr>
              <a:t>Blockchain</a:t>
            </a:r>
            <a:r>
              <a:rPr lang="en-US" dirty="0">
                <a:latin typeface="Arial" charset="0"/>
                <a:ea typeface="Arial" charset="0"/>
                <a:cs typeface="Arial" charset="0"/>
              </a:rPr>
              <a:t> Explored</a:t>
            </a:r>
          </a:p>
        </p:txBody>
      </p:sp>
      <p:sp>
        <p:nvSpPr>
          <p:cNvPr id="7" name="Text Placeholder 6"/>
          <p:cNvSpPr>
            <a:spLocks noGrp="1"/>
          </p:cNvSpPr>
          <p:nvPr>
            <p:ph type="body" sz="quarter" idx="13"/>
          </p:nvPr>
        </p:nvSpPr>
        <p:spPr/>
        <p:txBody>
          <a:bodyPr/>
          <a:lstStyle/>
          <a:p>
            <a:r>
              <a:rPr lang="en-US" dirty="0">
                <a:latin typeface="Arial" charset="0"/>
                <a:ea typeface="Arial" charset="0"/>
                <a:cs typeface="Arial" charset="0"/>
              </a:rPr>
              <a:t>A Technical Deep-Dive on </a:t>
            </a:r>
            <a:r>
              <a:rPr lang="en-US" dirty="0" err="1">
                <a:latin typeface="Arial" charset="0"/>
                <a:ea typeface="Arial" charset="0"/>
                <a:cs typeface="Arial" charset="0"/>
              </a:rPr>
              <a:t>Hyperledger</a:t>
            </a:r>
            <a:r>
              <a:rPr lang="en-US" dirty="0">
                <a:latin typeface="Arial" charset="0"/>
                <a:ea typeface="Arial" charset="0"/>
                <a:cs typeface="Arial" charset="0"/>
              </a:rPr>
              <a:t> Fabric V1.x</a:t>
            </a:r>
          </a:p>
        </p:txBody>
      </p:sp>
      <p:grpSp>
        <p:nvGrpSpPr>
          <p:cNvPr id="8" name="Group 7"/>
          <p:cNvGrpSpPr/>
          <p:nvPr/>
        </p:nvGrpSpPr>
        <p:grpSpPr>
          <a:xfrm>
            <a:off x="6084106" y="2908251"/>
            <a:ext cx="2933688" cy="2022565"/>
            <a:chOff x="9437844" y="3908247"/>
            <a:chExt cx="2515498" cy="2369583"/>
          </a:xfrm>
        </p:grpSpPr>
        <p:sp>
          <p:nvSpPr>
            <p:cNvPr id="9" name="Rectangle 8"/>
            <p:cNvSpPr/>
            <p:nvPr/>
          </p:nvSpPr>
          <p:spPr>
            <a:xfrm>
              <a:off x="9437844" y="3908247"/>
              <a:ext cx="2515498" cy="2369583"/>
            </a:xfrm>
            <a:custGeom>
              <a:avLst/>
              <a:gdLst>
                <a:gd name="connsiteX0" fmla="*/ 0 w 2932575"/>
                <a:gd name="connsiteY0" fmla="*/ 0 h 2022564"/>
                <a:gd name="connsiteX1" fmla="*/ 2932575 w 2932575"/>
                <a:gd name="connsiteY1" fmla="*/ 0 h 2022564"/>
                <a:gd name="connsiteX2" fmla="*/ 2932575 w 2932575"/>
                <a:gd name="connsiteY2" fmla="*/ 2022564 h 2022564"/>
                <a:gd name="connsiteX3" fmla="*/ 0 w 2932575"/>
                <a:gd name="connsiteY3" fmla="*/ 2022564 h 2022564"/>
                <a:gd name="connsiteX4" fmla="*/ 0 w 2932575"/>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0 w 2944150"/>
                <a:gd name="connsiteY3" fmla="*/ 2022564 h 2022564"/>
                <a:gd name="connsiteX4" fmla="*/ 0 w 2944150"/>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2631633 w 2944150"/>
                <a:gd name="connsiteY3" fmla="*/ 1721622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2191795 w 2944150"/>
                <a:gd name="connsiteY4" fmla="*/ 1744772 h 2022564"/>
                <a:gd name="connsiteX5" fmla="*/ 0 w 2944150"/>
                <a:gd name="connsiteY5" fmla="*/ 2022564 h 2022564"/>
                <a:gd name="connsiteX6" fmla="*/ 0 w 2944150"/>
                <a:gd name="connsiteY6" fmla="*/ 0 h 2022564"/>
                <a:gd name="connsiteX0" fmla="*/ 0 w 2944150"/>
                <a:gd name="connsiteY0" fmla="*/ 0 h 2022565"/>
                <a:gd name="connsiteX1" fmla="*/ 2932575 w 2944150"/>
                <a:gd name="connsiteY1" fmla="*/ 0 h 2022565"/>
                <a:gd name="connsiteX2" fmla="*/ 2944150 w 2944150"/>
                <a:gd name="connsiteY2" fmla="*/ 1686898 h 2022565"/>
                <a:gd name="connsiteX3" fmla="*/ 2458013 w 2944150"/>
                <a:gd name="connsiteY3" fmla="*/ 1698473 h 2022565"/>
                <a:gd name="connsiteX4" fmla="*/ 2469587 w 2944150"/>
                <a:gd name="connsiteY4" fmla="*/ 2022565 h 2022565"/>
                <a:gd name="connsiteX5" fmla="*/ 0 w 2944150"/>
                <a:gd name="connsiteY5" fmla="*/ 2022564 h 2022565"/>
                <a:gd name="connsiteX6" fmla="*/ 0 w 2944150"/>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58013 w 2955724"/>
                <a:gd name="connsiteY3" fmla="*/ 169847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92737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33197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67920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33688"/>
                <a:gd name="connsiteY0" fmla="*/ 0 h 2022565"/>
                <a:gd name="connsiteX1" fmla="*/ 2932575 w 2933688"/>
                <a:gd name="connsiteY1" fmla="*/ 0 h 2022565"/>
                <a:gd name="connsiteX2" fmla="*/ 2932574 w 2933688"/>
                <a:gd name="connsiteY2" fmla="*/ 1779495 h 2022565"/>
                <a:gd name="connsiteX3" fmla="*/ 2469588 w 2933688"/>
                <a:gd name="connsiteY3" fmla="*/ 1779497 h 2022565"/>
                <a:gd name="connsiteX4" fmla="*/ 2469587 w 2933688"/>
                <a:gd name="connsiteY4" fmla="*/ 2022565 h 2022565"/>
                <a:gd name="connsiteX5" fmla="*/ 0 w 2933688"/>
                <a:gd name="connsiteY5" fmla="*/ 2022564 h 2022565"/>
                <a:gd name="connsiteX6" fmla="*/ 0 w 2933688"/>
                <a:gd name="connsiteY6" fmla="*/ 0 h 202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3688" h="2022565">
                  <a:moveTo>
                    <a:pt x="0" y="0"/>
                  </a:moveTo>
                  <a:lnTo>
                    <a:pt x="2932575" y="0"/>
                  </a:lnTo>
                  <a:cubicBezTo>
                    <a:pt x="2936433" y="562299"/>
                    <a:pt x="2928716" y="1217196"/>
                    <a:pt x="2932574" y="1779495"/>
                  </a:cubicBezTo>
                  <a:lnTo>
                    <a:pt x="2469588" y="1779497"/>
                  </a:lnTo>
                  <a:cubicBezTo>
                    <a:pt x="2469588" y="1879811"/>
                    <a:pt x="2469587" y="1922251"/>
                    <a:pt x="2469587" y="2022565"/>
                  </a:cubicBezTo>
                  <a:lnTo>
                    <a:pt x="0" y="2022564"/>
                  </a:lnTo>
                  <a:lnTo>
                    <a:pt x="0" y="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Arial" charset="0"/>
                <a:ea typeface="Arial" charset="0"/>
                <a:cs typeface="Arial" charset="0"/>
              </a:endParaRPr>
            </a:p>
          </p:txBody>
        </p:sp>
        <p:sp>
          <p:nvSpPr>
            <p:cNvPr id="10" name="TextBox 32"/>
            <p:cNvSpPr txBox="1"/>
            <p:nvPr/>
          </p:nvSpPr>
          <p:spPr>
            <a:xfrm>
              <a:off x="9887800" y="5298294"/>
              <a:ext cx="1383021" cy="30649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Blockchain Architected</a:t>
              </a:r>
            </a:p>
          </p:txBody>
        </p:sp>
        <p:pic>
          <p:nvPicPr>
            <p:cNvPr id="11" name="Picture 1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9575229" y="5325374"/>
              <a:ext cx="221988" cy="259547"/>
            </a:xfrm>
            <a:prstGeom prst="rect">
              <a:avLst/>
            </a:prstGeom>
          </p:spPr>
        </p:pic>
        <p:sp>
          <p:nvSpPr>
            <p:cNvPr id="12" name="TextBox 30"/>
            <p:cNvSpPr txBox="1"/>
            <p:nvPr/>
          </p:nvSpPr>
          <p:spPr>
            <a:xfrm>
              <a:off x="9887800" y="5619430"/>
              <a:ext cx="1355531" cy="30649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kern="0" dirty="0">
                  <a:solidFill>
                    <a:srgbClr val="2163FF"/>
                  </a:solidFill>
                  <a:latin typeface="Arial" charset="0"/>
                  <a:ea typeface="Arial" charset="0"/>
                  <a:cs typeface="Arial" charset="0"/>
                </a:rPr>
                <a:t>Blockchain</a:t>
              </a:r>
              <a:r>
                <a:rPr lang="en-US" sz="1100" kern="0" dirty="0">
                  <a:solidFill>
                    <a:schemeClr val="tx1">
                      <a:lumMod val="50000"/>
                      <a:lumOff val="50000"/>
                    </a:schemeClr>
                  </a:solidFill>
                  <a:latin typeface="Arial" charset="0"/>
                  <a:ea typeface="Arial" charset="0"/>
                  <a:cs typeface="Arial" charset="0"/>
                </a:rPr>
                <a:t> </a:t>
              </a:r>
              <a:r>
                <a:rPr lang="en-US" sz="1100" kern="0" dirty="0">
                  <a:solidFill>
                    <a:srgbClr val="2163FF"/>
                  </a:solidFill>
                  <a:latin typeface="Arial" charset="0"/>
                  <a:ea typeface="Arial" charset="0"/>
                  <a:cs typeface="Arial" charset="0"/>
                </a:rPr>
                <a:t>Explored</a:t>
              </a:r>
            </a:p>
          </p:txBody>
        </p:sp>
        <p:pic>
          <p:nvPicPr>
            <p:cNvPr id="13" name="Picture 12"/>
            <p:cNvPicPr>
              <a:picLocks noChangeAspect="1"/>
            </p:cNvPicPr>
            <p:nvPr/>
          </p:nvPicPr>
          <p:blipFill>
            <a:blip r:embed="rId4">
              <a:duotone>
                <a:prstClr val="black"/>
                <a:schemeClr val="accent4">
                  <a:tint val="45000"/>
                  <a:satMod val="400000"/>
                </a:schemeClr>
              </a:duotone>
            </a:blip>
            <a:stretch>
              <a:fillRect/>
            </a:stretch>
          </p:blipFill>
          <p:spPr>
            <a:xfrm>
              <a:off x="9579619" y="5626098"/>
              <a:ext cx="214480" cy="248235"/>
            </a:xfrm>
            <a:prstGeom prst="rect">
              <a:avLst/>
            </a:prstGeom>
          </p:spPr>
        </p:pic>
        <p:sp>
          <p:nvSpPr>
            <p:cNvPr id="14" name="TextBox 34"/>
            <p:cNvSpPr txBox="1"/>
            <p:nvPr/>
          </p:nvSpPr>
          <p:spPr>
            <a:xfrm>
              <a:off x="9887800" y="4656022"/>
              <a:ext cx="1277184" cy="30649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Blockchain Solutions</a:t>
              </a:r>
            </a:p>
          </p:txBody>
        </p:sp>
        <p:pic>
          <p:nvPicPr>
            <p:cNvPr id="15" name="Picture 14"/>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9577504" y="4692884"/>
              <a:ext cx="218097" cy="254996"/>
            </a:xfrm>
            <a:prstGeom prst="rect">
              <a:avLst/>
            </a:prstGeom>
          </p:spPr>
        </p:pic>
        <p:sp>
          <p:nvSpPr>
            <p:cNvPr id="16" name="TextBox 27"/>
            <p:cNvSpPr txBox="1"/>
            <p:nvPr/>
          </p:nvSpPr>
          <p:spPr>
            <a:xfrm>
              <a:off x="9887800" y="4977158"/>
              <a:ext cx="1363778" cy="30649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Blockchain Composed</a:t>
              </a:r>
            </a:p>
          </p:txBody>
        </p:sp>
        <p:pic>
          <p:nvPicPr>
            <p:cNvPr id="17" name="Picture 16"/>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9577019" y="5001132"/>
              <a:ext cx="218926" cy="255966"/>
            </a:xfrm>
            <a:prstGeom prst="rect">
              <a:avLst/>
            </a:prstGeom>
          </p:spPr>
        </p:pic>
        <p:sp>
          <p:nvSpPr>
            <p:cNvPr id="18" name="TextBox 26"/>
            <p:cNvSpPr txBox="1"/>
            <p:nvPr/>
          </p:nvSpPr>
          <p:spPr>
            <a:xfrm>
              <a:off x="9887800" y="5940568"/>
              <a:ext cx="958937" cy="30649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Next Steps</a:t>
              </a:r>
            </a:p>
          </p:txBody>
        </p:sp>
        <p:pic>
          <p:nvPicPr>
            <p:cNvPr id="19" name="Picture 18"/>
            <p:cNvPicPr>
              <a:picLocks noChangeAspect="1"/>
            </p:cNvPicPr>
            <p:nvPr/>
          </p:nvPicPr>
          <p:blipFill>
            <a:blip r:embed="rId7">
              <a:duotone>
                <a:schemeClr val="bg2">
                  <a:shade val="45000"/>
                  <a:satMod val="135000"/>
                </a:schemeClr>
                <a:prstClr val="white"/>
              </a:duotone>
            </a:blip>
            <a:stretch>
              <a:fillRect/>
            </a:stretch>
          </p:blipFill>
          <p:spPr>
            <a:xfrm>
              <a:off x="9581206" y="5965114"/>
              <a:ext cx="211764" cy="245042"/>
            </a:xfrm>
            <a:prstGeom prst="rect">
              <a:avLst/>
            </a:prstGeom>
          </p:spPr>
        </p:pic>
        <p:sp>
          <p:nvSpPr>
            <p:cNvPr id="20" name="TextBox 35"/>
            <p:cNvSpPr txBox="1"/>
            <p:nvPr/>
          </p:nvSpPr>
          <p:spPr>
            <a:xfrm>
              <a:off x="9887800" y="4013750"/>
              <a:ext cx="1311547" cy="30649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b="0" kern="0" dirty="0">
                  <a:solidFill>
                    <a:srgbClr val="7F7F7F"/>
                  </a:solidFill>
                  <a:latin typeface="Arial" charset="0"/>
                  <a:ea typeface="Arial" charset="0"/>
                  <a:cs typeface="Arial" charset="0"/>
                </a:rPr>
                <a:t>Blockchain Explained</a:t>
              </a:r>
            </a:p>
          </p:txBody>
        </p:sp>
        <p:pic>
          <p:nvPicPr>
            <p:cNvPr id="21" name="Picture 20"/>
            <p:cNvPicPr>
              <a:picLocks noChangeAspect="1"/>
            </p:cNvPicPr>
            <p:nvPr/>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a:off x="9575070" y="4030884"/>
              <a:ext cx="222260" cy="259865"/>
            </a:xfrm>
            <a:prstGeom prst="rect">
              <a:avLst/>
            </a:prstGeom>
          </p:spPr>
        </p:pic>
        <p:pic>
          <p:nvPicPr>
            <p:cNvPr id="22" name="Picture 21"/>
            <p:cNvPicPr>
              <a:picLocks noChangeAspect="1"/>
            </p:cNvPicPr>
            <p:nvPr/>
          </p:nvPicPr>
          <p:blipFill>
            <a:blip r:embed="rId10">
              <a:lum bright="70000" contrast="-70000"/>
              <a:extLst>
                <a:ext uri="{28A0092B-C50C-407E-A947-70E740481C1C}">
                  <a14:useLocalDpi xmlns:a14="http://schemas.microsoft.com/office/drawing/2010/main"/>
                </a:ext>
              </a:extLst>
            </a:blip>
            <a:stretch>
              <a:fillRect/>
            </a:stretch>
          </p:blipFill>
          <p:spPr>
            <a:xfrm>
              <a:off x="9522206" y="4316288"/>
              <a:ext cx="312691" cy="365595"/>
            </a:xfrm>
            <a:prstGeom prst="rect">
              <a:avLst/>
            </a:prstGeom>
          </p:spPr>
        </p:pic>
        <p:sp>
          <p:nvSpPr>
            <p:cNvPr id="23" name="TextBox 22"/>
            <p:cNvSpPr txBox="1"/>
            <p:nvPr/>
          </p:nvSpPr>
          <p:spPr>
            <a:xfrm>
              <a:off x="9887800" y="4334886"/>
              <a:ext cx="1505351" cy="306495"/>
            </a:xfrm>
            <a:prstGeom prst="rect">
              <a:avLst/>
            </a:prstGeom>
            <a:noFill/>
          </p:spPr>
          <p:txBody>
            <a:bodyPr wrap="none" rtlCol="0">
              <a:spAutoFit/>
            </a:bodyPr>
            <a:lstStyle/>
            <a:p>
              <a:pPr marR="0" lvl="0" indent="0">
                <a:lnSpc>
                  <a:spcPct val="100000"/>
                </a:lnSpc>
                <a:buClrTx/>
                <a:buSzTx/>
                <a:buFontTx/>
                <a:buNone/>
                <a:tabLst/>
                <a:defRPr/>
              </a:pPr>
              <a:r>
                <a:rPr lang="en-US" sz="1100" kern="0" dirty="0">
                  <a:solidFill>
                    <a:schemeClr val="tx1">
                      <a:lumMod val="50000"/>
                      <a:lumOff val="50000"/>
                    </a:schemeClr>
                  </a:solidFill>
                  <a:latin typeface="Arial" charset="0"/>
                  <a:ea typeface="Arial" charset="0"/>
                  <a:cs typeface="Arial" charset="0"/>
                </a:rPr>
                <a:t>IBM Blockchain Platform</a:t>
              </a:r>
            </a:p>
          </p:txBody>
        </p:sp>
      </p:grpSp>
      <p:sp>
        <p:nvSpPr>
          <p:cNvPr id="24" name="TextBox 23"/>
          <p:cNvSpPr txBox="1"/>
          <p:nvPr/>
        </p:nvSpPr>
        <p:spPr>
          <a:xfrm>
            <a:off x="33130" y="4541178"/>
            <a:ext cx="1467068" cy="21544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800" b="0" kern="0" dirty="0">
                <a:solidFill>
                  <a:schemeClr val="bg1"/>
                </a:solidFill>
                <a:latin typeface="Arial" charset="0"/>
                <a:ea typeface="Arial" charset="0"/>
                <a:cs typeface="Arial" charset="0"/>
              </a:rPr>
              <a:t>Presented on April 11, 2018</a:t>
            </a:r>
          </a:p>
        </p:txBody>
      </p:sp>
      <p:sp>
        <p:nvSpPr>
          <p:cNvPr id="25" name="Text Placeholder 6">
            <a:extLst>
              <a:ext uri="{FF2B5EF4-FFF2-40B4-BE49-F238E27FC236}">
                <a16:creationId xmlns:a16="http://schemas.microsoft.com/office/drawing/2014/main" id="{F34D2B86-531C-394C-8174-F61210AC8F20}"/>
              </a:ext>
            </a:extLst>
          </p:cNvPr>
          <p:cNvSpPr>
            <a:spLocks noGrp="1"/>
          </p:cNvSpPr>
          <p:nvPr>
            <p:ph type="body" sz="quarter" idx="11"/>
          </p:nvPr>
        </p:nvSpPr>
        <p:spPr>
          <a:xfrm>
            <a:off x="33130" y="3234737"/>
            <a:ext cx="3048000" cy="1046908"/>
          </a:xfrm>
        </p:spPr>
        <p:txBody>
          <a:bodyPr/>
          <a:lstStyle/>
          <a:p>
            <a:r>
              <a:rPr lang="en-US" dirty="0"/>
              <a:t>Barry Silliman</a:t>
            </a:r>
          </a:p>
          <a:p>
            <a:r>
              <a:rPr lang="en-US" dirty="0"/>
              <a:t>IBM Z </a:t>
            </a:r>
            <a:r>
              <a:rPr lang="en-US" dirty="0" err="1"/>
              <a:t>Blockchain</a:t>
            </a:r>
            <a:r>
              <a:rPr lang="en-US" dirty="0"/>
              <a:t> Enablement</a:t>
            </a:r>
          </a:p>
          <a:p>
            <a:r>
              <a:rPr lang="en-US" dirty="0"/>
              <a:t>IBM Washington Systems Center</a:t>
            </a:r>
          </a:p>
          <a:p>
            <a:r>
              <a:rPr lang="en-US" dirty="0" err="1"/>
              <a:t>silliman@us.ibm.com</a:t>
            </a:r>
            <a:endParaRPr lang="en-US" dirty="0"/>
          </a:p>
        </p:txBody>
      </p:sp>
    </p:spTree>
    <p:extLst>
      <p:ext uri="{BB962C8B-B14F-4D97-AF65-F5344CB8AC3E}">
        <p14:creationId xmlns:p14="http://schemas.microsoft.com/office/powerpoint/2010/main" val="2661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cument 29"/>
          <p:cNvSpPr/>
          <p:nvPr/>
        </p:nvSpPr>
        <p:spPr>
          <a:xfrm>
            <a:off x="1092448" y="3227047"/>
            <a:ext cx="6889178" cy="1569681"/>
          </a:xfrm>
          <a:prstGeom prst="flowChartDocumen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 Placeholder 9"/>
          <p:cNvSpPr>
            <a:spLocks noGrp="1"/>
          </p:cNvSpPr>
          <p:nvPr>
            <p:ph type="body" sz="quarter" idx="22"/>
          </p:nvPr>
        </p:nvSpPr>
        <p:spPr>
          <a:xfrm>
            <a:off x="125730" y="1092083"/>
            <a:ext cx="8897424" cy="2010522"/>
          </a:xfrm>
        </p:spPr>
        <p:txBody>
          <a:bodyPr>
            <a:normAutofit lnSpcReduction="10000"/>
          </a:bodyPr>
          <a:lstStyle/>
          <a:p>
            <a:r>
              <a:rPr lang="en-US" sz="1400" dirty="0"/>
              <a:t>The </a:t>
            </a:r>
            <a:r>
              <a:rPr lang="en-US" sz="1400" dirty="0">
                <a:solidFill>
                  <a:srgbClr val="457CFF"/>
                </a:solidFill>
              </a:rPr>
              <a:t>Fabric ledger </a:t>
            </a:r>
            <a:r>
              <a:rPr lang="en-US" sz="1400" dirty="0"/>
              <a:t>is maintained by each peer and includes the </a:t>
            </a:r>
            <a:r>
              <a:rPr lang="en-US" sz="1400" dirty="0" err="1">
                <a:solidFill>
                  <a:srgbClr val="457CFF"/>
                </a:solidFill>
              </a:rPr>
              <a:t>blockchain</a:t>
            </a:r>
            <a:r>
              <a:rPr lang="en-US" sz="1400" dirty="0">
                <a:solidFill>
                  <a:srgbClr val="457CFF"/>
                </a:solidFill>
              </a:rPr>
              <a:t> and </a:t>
            </a:r>
            <a:r>
              <a:rPr lang="en-US" sz="1400" dirty="0" err="1">
                <a:solidFill>
                  <a:srgbClr val="457CFF"/>
                </a:solidFill>
              </a:rPr>
              <a:t>worldstate</a:t>
            </a:r>
            <a:endParaRPr lang="en-US" sz="1400" dirty="0"/>
          </a:p>
          <a:p>
            <a:r>
              <a:rPr lang="en-US" sz="1400" dirty="0"/>
              <a:t>A separate ledger is maintained for each channel the peer joins</a:t>
            </a:r>
          </a:p>
          <a:p>
            <a:r>
              <a:rPr lang="en-US" sz="1400" dirty="0"/>
              <a:t>Transaction </a:t>
            </a:r>
            <a:r>
              <a:rPr lang="en-US" sz="1400" dirty="0">
                <a:solidFill>
                  <a:srgbClr val="457CFF"/>
                </a:solidFill>
              </a:rPr>
              <a:t>read/write sets</a:t>
            </a:r>
            <a:r>
              <a:rPr lang="en-US" sz="1400" dirty="0"/>
              <a:t> are written to the </a:t>
            </a:r>
            <a:r>
              <a:rPr lang="en-US" sz="1400" dirty="0" err="1"/>
              <a:t>blockchain</a:t>
            </a:r>
            <a:endParaRPr lang="en-US" sz="1400" dirty="0"/>
          </a:p>
          <a:p>
            <a:r>
              <a:rPr lang="en-US" sz="1400" dirty="0">
                <a:solidFill>
                  <a:srgbClr val="457CFF"/>
                </a:solidFill>
              </a:rPr>
              <a:t>Channel configurations </a:t>
            </a:r>
            <a:r>
              <a:rPr lang="en-US" sz="1400" dirty="0"/>
              <a:t>are also written to the </a:t>
            </a:r>
            <a:r>
              <a:rPr lang="en-US" sz="1400" dirty="0" err="1"/>
              <a:t>blockchain</a:t>
            </a:r>
            <a:endParaRPr lang="en-US" sz="1400" dirty="0"/>
          </a:p>
          <a:p>
            <a:r>
              <a:rPr lang="en-US" sz="1400" dirty="0"/>
              <a:t>The </a:t>
            </a:r>
            <a:r>
              <a:rPr lang="en-US" sz="1400" dirty="0" err="1"/>
              <a:t>worldstate</a:t>
            </a:r>
            <a:r>
              <a:rPr lang="en-US" sz="1400" dirty="0"/>
              <a:t> can be either </a:t>
            </a:r>
            <a:r>
              <a:rPr lang="en-US" sz="1400" dirty="0" err="1"/>
              <a:t>LevelDB</a:t>
            </a:r>
            <a:r>
              <a:rPr lang="en-US" sz="1400" dirty="0"/>
              <a:t> (default) or </a:t>
            </a:r>
            <a:r>
              <a:rPr lang="en-US" sz="1400" dirty="0" err="1"/>
              <a:t>CouchDB</a:t>
            </a:r>
            <a:endParaRPr lang="en-US" sz="1400" dirty="0"/>
          </a:p>
          <a:p>
            <a:pPr lvl="1"/>
            <a:r>
              <a:rPr lang="en-US" sz="1400" dirty="0" err="1">
                <a:solidFill>
                  <a:srgbClr val="457CFF"/>
                </a:solidFill>
              </a:rPr>
              <a:t>LevelDB</a:t>
            </a:r>
            <a:r>
              <a:rPr lang="en-US" sz="1400" dirty="0">
                <a:solidFill>
                  <a:srgbClr val="457CFF"/>
                </a:solidFill>
              </a:rPr>
              <a:t> </a:t>
            </a:r>
            <a:r>
              <a:rPr lang="en-US" sz="1400" dirty="0"/>
              <a:t>is a simple key/value store</a:t>
            </a:r>
          </a:p>
          <a:p>
            <a:pPr lvl="1"/>
            <a:r>
              <a:rPr lang="en-US" sz="1400" dirty="0" err="1">
                <a:solidFill>
                  <a:srgbClr val="457CFF"/>
                </a:solidFill>
              </a:rPr>
              <a:t>CouchDB</a:t>
            </a:r>
            <a:r>
              <a:rPr lang="en-US" sz="1400" dirty="0">
                <a:solidFill>
                  <a:srgbClr val="457CFF"/>
                </a:solidFill>
              </a:rPr>
              <a:t> </a:t>
            </a:r>
            <a:r>
              <a:rPr lang="en-US" sz="1400" dirty="0"/>
              <a:t>is a document store that allows complex queries</a:t>
            </a:r>
          </a:p>
          <a:p>
            <a:r>
              <a:rPr lang="en-US" sz="1400" dirty="0"/>
              <a:t>The Smart Contract decides what is written to the </a:t>
            </a:r>
            <a:r>
              <a:rPr lang="en-US" sz="1400" dirty="0" err="1"/>
              <a:t>worldstate</a:t>
            </a:r>
            <a:endParaRPr lang="en-US" sz="1400" dirty="0"/>
          </a:p>
          <a:p>
            <a:endParaRPr lang="en-US" dirty="0"/>
          </a:p>
        </p:txBody>
      </p:sp>
      <p:sp>
        <p:nvSpPr>
          <p:cNvPr id="4" name="Rectangle 3"/>
          <p:cNvSpPr/>
          <p:nvPr/>
        </p:nvSpPr>
        <p:spPr>
          <a:xfrm>
            <a:off x="1438364"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Config</a:t>
            </a:r>
            <a:r>
              <a:rPr lang="en-US" sz="1350" dirty="0">
                <a:solidFill>
                  <a:schemeClr val="tx1"/>
                </a:solidFill>
              </a:rPr>
              <a:t> Block</a:t>
            </a:r>
          </a:p>
          <a:p>
            <a:pPr algn="ctr"/>
            <a:r>
              <a:rPr lang="en-US" sz="1350" dirty="0">
                <a:solidFill>
                  <a:schemeClr val="tx1"/>
                </a:solidFill>
              </a:rPr>
              <a:t>0</a:t>
            </a:r>
          </a:p>
        </p:txBody>
      </p:sp>
      <p:sp>
        <p:nvSpPr>
          <p:cNvPr id="5" name="Rectangle 4"/>
          <p:cNvSpPr/>
          <p:nvPr/>
        </p:nvSpPr>
        <p:spPr>
          <a:xfrm>
            <a:off x="2699236"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Config</a:t>
            </a:r>
            <a:endParaRPr lang="en-US" sz="1350" dirty="0">
              <a:solidFill>
                <a:schemeClr val="tx1"/>
              </a:solidFill>
            </a:endParaRPr>
          </a:p>
          <a:p>
            <a:pPr algn="ctr"/>
            <a:r>
              <a:rPr lang="en-US" sz="1350" dirty="0">
                <a:solidFill>
                  <a:schemeClr val="tx1"/>
                </a:solidFill>
              </a:rPr>
              <a:t>Block</a:t>
            </a:r>
          </a:p>
          <a:p>
            <a:pPr algn="ctr"/>
            <a:r>
              <a:rPr lang="en-US" sz="1350" dirty="0">
                <a:solidFill>
                  <a:schemeClr val="tx1"/>
                </a:solidFill>
              </a:rPr>
              <a:t>1</a:t>
            </a:r>
          </a:p>
        </p:txBody>
      </p:sp>
      <p:sp>
        <p:nvSpPr>
          <p:cNvPr id="6" name="Rectangle 5"/>
          <p:cNvSpPr/>
          <p:nvPr/>
        </p:nvSpPr>
        <p:spPr>
          <a:xfrm>
            <a:off x="3979684"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US" sz="1200" dirty="0">
                <a:solidFill>
                  <a:schemeClr val="tx1"/>
                </a:solidFill>
              </a:rPr>
              <a:t>Transaction</a:t>
            </a:r>
          </a:p>
          <a:p>
            <a:pPr algn="ctr"/>
            <a:r>
              <a:rPr lang="en-US" sz="1350" dirty="0">
                <a:solidFill>
                  <a:schemeClr val="tx1"/>
                </a:solidFill>
              </a:rPr>
              <a:t>Block</a:t>
            </a:r>
          </a:p>
          <a:p>
            <a:pPr algn="ctr"/>
            <a:r>
              <a:rPr lang="en-US" sz="1350" dirty="0">
                <a:solidFill>
                  <a:schemeClr val="tx1"/>
                </a:solidFill>
              </a:rPr>
              <a:t>2</a:t>
            </a:r>
          </a:p>
        </p:txBody>
      </p:sp>
      <p:sp>
        <p:nvSpPr>
          <p:cNvPr id="7" name="Rectangle 6"/>
          <p:cNvSpPr/>
          <p:nvPr/>
        </p:nvSpPr>
        <p:spPr>
          <a:xfrm>
            <a:off x="5260132"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US" sz="1200" dirty="0">
                <a:solidFill>
                  <a:schemeClr val="tx1"/>
                </a:solidFill>
              </a:rPr>
              <a:t>Transaction</a:t>
            </a:r>
          </a:p>
          <a:p>
            <a:pPr algn="ctr"/>
            <a:r>
              <a:rPr lang="en-US" sz="1350" dirty="0">
                <a:solidFill>
                  <a:schemeClr val="tx1"/>
                </a:solidFill>
              </a:rPr>
              <a:t>Block</a:t>
            </a:r>
          </a:p>
          <a:p>
            <a:pPr algn="ctr"/>
            <a:r>
              <a:rPr lang="en-US" sz="1350" dirty="0">
                <a:solidFill>
                  <a:schemeClr val="tx1"/>
                </a:solidFill>
              </a:rPr>
              <a:t>3</a:t>
            </a:r>
          </a:p>
        </p:txBody>
      </p:sp>
      <p:cxnSp>
        <p:nvCxnSpPr>
          <p:cNvPr id="12" name="Straight Arrow Connector 11"/>
          <p:cNvCxnSpPr>
            <a:stCxn id="5" idx="0"/>
            <a:endCxn id="4" idx="3"/>
          </p:cNvCxnSpPr>
          <p:nvPr/>
        </p:nvCxnSpPr>
        <p:spPr>
          <a:xfrm rot="16200000" flipH="1" flipV="1">
            <a:off x="2474045" y="3251238"/>
            <a:ext cx="405245" cy="855628"/>
          </a:xfrm>
          <a:prstGeom prst="bentConnector4">
            <a:avLst>
              <a:gd name="adj1" fmla="val -42308"/>
              <a:gd name="adj2" fmla="val 7368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1"/>
          <p:cNvCxnSpPr>
            <a:stCxn id="6" idx="0"/>
            <a:endCxn id="5" idx="3"/>
          </p:cNvCxnSpPr>
          <p:nvPr/>
        </p:nvCxnSpPr>
        <p:spPr>
          <a:xfrm rot="16200000" flipH="1" flipV="1">
            <a:off x="3744705" y="3241450"/>
            <a:ext cx="405245" cy="875204"/>
          </a:xfrm>
          <a:prstGeom prst="bentConnector4">
            <a:avLst>
              <a:gd name="adj1" fmla="val -42308"/>
              <a:gd name="adj2" fmla="val 7315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1"/>
          <p:cNvCxnSpPr>
            <a:stCxn id="7" idx="0"/>
            <a:endCxn id="6" idx="3"/>
          </p:cNvCxnSpPr>
          <p:nvPr/>
        </p:nvCxnSpPr>
        <p:spPr>
          <a:xfrm rot="16200000" flipH="1" flipV="1">
            <a:off x="5025153" y="3241450"/>
            <a:ext cx="405245" cy="875204"/>
          </a:xfrm>
          <a:prstGeom prst="bentConnector4">
            <a:avLst>
              <a:gd name="adj1" fmla="val -42308"/>
              <a:gd name="adj2" fmla="val 7315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84635" y="4222858"/>
            <a:ext cx="717947" cy="261610"/>
          </a:xfrm>
          <a:prstGeom prst="rect">
            <a:avLst/>
          </a:prstGeom>
          <a:noFill/>
        </p:spPr>
        <p:txBody>
          <a:bodyPr wrap="square" rtlCol="0">
            <a:spAutoFit/>
          </a:bodyPr>
          <a:lstStyle/>
          <a:p>
            <a:pPr algn="ctr"/>
            <a:r>
              <a:rPr lang="en-US" sz="1100" dirty="0">
                <a:solidFill>
                  <a:schemeClr val="bg1"/>
                </a:solidFill>
              </a:rPr>
              <a:t>Genesis</a:t>
            </a:r>
          </a:p>
        </p:txBody>
      </p:sp>
      <p:sp>
        <p:nvSpPr>
          <p:cNvPr id="11" name="Text Placeholder 10"/>
          <p:cNvSpPr>
            <a:spLocks noGrp="1"/>
          </p:cNvSpPr>
          <p:nvPr>
            <p:ph type="body" sz="quarter" idx="13"/>
          </p:nvPr>
        </p:nvSpPr>
        <p:spPr/>
        <p:txBody>
          <a:bodyPr/>
          <a:lstStyle/>
          <a:p>
            <a:r>
              <a:rPr lang="en-US" dirty="0"/>
              <a:t>Fabric Ledger</a:t>
            </a:r>
          </a:p>
        </p:txBody>
      </p:sp>
      <p:sp>
        <p:nvSpPr>
          <p:cNvPr id="25" name="Can 24"/>
          <p:cNvSpPr/>
          <p:nvPr/>
        </p:nvSpPr>
        <p:spPr>
          <a:xfrm>
            <a:off x="6622947" y="3476429"/>
            <a:ext cx="1032584" cy="819421"/>
          </a:xfrm>
          <a:prstGeom prst="can">
            <a:avLst/>
          </a:prstGeom>
          <a:solidFill>
            <a:srgbClr val="ED21E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627300" y="3789577"/>
            <a:ext cx="1028231" cy="300082"/>
          </a:xfrm>
          <a:prstGeom prst="rect">
            <a:avLst/>
          </a:prstGeom>
          <a:noFill/>
        </p:spPr>
        <p:txBody>
          <a:bodyPr wrap="square" rtlCol="0">
            <a:spAutoFit/>
          </a:bodyPr>
          <a:lstStyle/>
          <a:p>
            <a:pPr algn="ctr"/>
            <a:r>
              <a:rPr lang="en-US" sz="1350" dirty="0" err="1">
                <a:solidFill>
                  <a:schemeClr val="bg1"/>
                </a:solidFill>
              </a:rPr>
              <a:t>Worldstate</a:t>
            </a:r>
            <a:endParaRPr lang="en-US" sz="1350" dirty="0">
              <a:solidFill>
                <a:schemeClr val="bg1"/>
              </a:solidFill>
            </a:endParaRPr>
          </a:p>
        </p:txBody>
      </p:sp>
      <p:sp>
        <p:nvSpPr>
          <p:cNvPr id="28" name="TextBox 27"/>
          <p:cNvSpPr txBox="1"/>
          <p:nvPr/>
        </p:nvSpPr>
        <p:spPr>
          <a:xfrm>
            <a:off x="3170648" y="4295850"/>
            <a:ext cx="1121418" cy="307777"/>
          </a:xfrm>
          <a:prstGeom prst="rect">
            <a:avLst/>
          </a:prstGeom>
          <a:noFill/>
        </p:spPr>
        <p:txBody>
          <a:bodyPr wrap="square" rtlCol="0">
            <a:spAutoFit/>
          </a:bodyPr>
          <a:lstStyle/>
          <a:p>
            <a:pPr algn="ctr"/>
            <a:r>
              <a:rPr lang="en-US" sz="1400" dirty="0" err="1">
                <a:solidFill>
                  <a:schemeClr val="bg1"/>
                </a:solidFill>
              </a:rPr>
              <a:t>Blockchain</a:t>
            </a:r>
            <a:endParaRPr lang="en-US" sz="1100" dirty="0">
              <a:solidFill>
                <a:schemeClr val="bg1"/>
              </a:solidFill>
            </a:endParaRPr>
          </a:p>
        </p:txBody>
      </p:sp>
    </p:spTree>
    <p:extLst>
      <p:ext uri="{BB962C8B-B14F-4D97-AF65-F5344CB8AC3E}">
        <p14:creationId xmlns:p14="http://schemas.microsoft.com/office/powerpoint/2010/main" val="306089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297770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Architectural Overview</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 Network Consensus ]</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Channels and Ordering Service</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Components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setup</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Endorsement Policies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Membership Services</a:t>
            </a:r>
          </a:p>
        </p:txBody>
      </p:sp>
      <p:grpSp>
        <p:nvGrpSpPr>
          <p:cNvPr id="13" name="Group 12"/>
          <p:cNvGrpSpPr/>
          <p:nvPr/>
        </p:nvGrpSpPr>
        <p:grpSpPr>
          <a:xfrm>
            <a:off x="1180975" y="689057"/>
            <a:ext cx="911325" cy="911326"/>
            <a:chOff x="1239969" y="2923438"/>
            <a:chExt cx="911325" cy="911326"/>
          </a:xfrm>
        </p:grpSpPr>
        <p:sp>
          <p:nvSpPr>
            <p:cNvPr id="14" name="Oval 13"/>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15" name="Group 25"/>
            <p:cNvGrpSpPr>
              <a:grpSpLocks/>
            </p:cNvGrpSpPr>
            <p:nvPr/>
          </p:nvGrpSpPr>
          <p:grpSpPr bwMode="auto">
            <a:xfrm>
              <a:off x="1547141" y="3108106"/>
              <a:ext cx="296979" cy="541989"/>
              <a:chOff x="3589" y="1491"/>
              <a:chExt cx="227" cy="414"/>
            </a:xfrm>
            <a:solidFill>
              <a:srgbClr val="0064FF"/>
            </a:solidFill>
          </p:grpSpPr>
          <p:sp>
            <p:nvSpPr>
              <p:cNvPr id="16" name="Freeform 15"/>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17" name="Freeform 16"/>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Tree>
    <p:extLst>
      <p:ext uri="{BB962C8B-B14F-4D97-AF65-F5344CB8AC3E}">
        <p14:creationId xmlns:p14="http://schemas.microsoft.com/office/powerpoint/2010/main" val="122333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US" dirty="0"/>
              <a:t>Nodes and roles</a:t>
            </a:r>
            <a:endParaRPr lang="en-US" dirty="0">
              <a:latin typeface="IBM Plex Sans Regular"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6008086"/>
              </p:ext>
            </p:extLst>
          </p:nvPr>
        </p:nvGraphicFramePr>
        <p:xfrm>
          <a:off x="1113452" y="845170"/>
          <a:ext cx="6994849" cy="3566160"/>
        </p:xfrm>
        <a:graphic>
          <a:graphicData uri="http://schemas.openxmlformats.org/drawingml/2006/table">
            <a:tbl>
              <a:tblPr firstRow="1" bandRow="1">
                <a:tableStyleId>{5940675A-B579-460E-94D1-54222C63F5DA}</a:tableStyleId>
              </a:tblPr>
              <a:tblGrid>
                <a:gridCol w="1314788">
                  <a:extLst>
                    <a:ext uri="{9D8B030D-6E8A-4147-A177-3AD203B41FA5}">
                      <a16:colId xmlns:a16="http://schemas.microsoft.com/office/drawing/2014/main" val="20000"/>
                    </a:ext>
                  </a:extLst>
                </a:gridCol>
                <a:gridCol w="5680061">
                  <a:extLst>
                    <a:ext uri="{9D8B030D-6E8A-4147-A177-3AD203B41FA5}">
                      <a16:colId xmlns:a16="http://schemas.microsoft.com/office/drawing/2014/main" val="20001"/>
                    </a:ext>
                  </a:extLst>
                </a:gridCol>
              </a:tblGrid>
              <a:tr h="370840">
                <a:tc>
                  <a:txBody>
                    <a:bodyPr/>
                    <a:lstStyle/>
                    <a:p>
                      <a:endParaRPr lang="en-US" b="0" i="0" dirty="0">
                        <a:latin typeface="IBM Plex Sans Regular" charset="0"/>
                      </a:endParaRPr>
                    </a:p>
                    <a:p>
                      <a:endParaRPr lang="en-US" b="0" i="0" dirty="0">
                        <a:latin typeface="IBM Plex Sans Regular" charset="0"/>
                      </a:endParaRPr>
                    </a:p>
                    <a:p>
                      <a:endParaRPr lang="en-US" b="0" i="0" dirty="0">
                        <a:latin typeface="IBM Plex Sans Regular" charset="0"/>
                      </a:endParaRPr>
                    </a:p>
                    <a:p>
                      <a:endParaRPr lang="en-US" b="0" i="0" dirty="0">
                        <a:latin typeface="IBM Plex Sans Regular" charset="0"/>
                      </a:endParaRP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i="0" dirty="0">
                          <a:solidFill>
                            <a:srgbClr val="2163FF"/>
                          </a:solidFill>
                          <a:latin typeface="+mn-lt"/>
                        </a:rPr>
                        <a:t>Committing Peer:</a:t>
                      </a:r>
                      <a:r>
                        <a:rPr lang="en-US" sz="1400" b="0" i="0" dirty="0">
                          <a:latin typeface="+mn-lt"/>
                        </a:rPr>
                        <a:t> Maintains ledger and state.</a:t>
                      </a:r>
                      <a:r>
                        <a:rPr lang="en-US" sz="1400" b="0" i="0" baseline="0" dirty="0">
                          <a:latin typeface="+mn-lt"/>
                        </a:rPr>
                        <a:t> </a:t>
                      </a:r>
                      <a:r>
                        <a:rPr lang="en-US" sz="1400" b="0" i="0" dirty="0">
                          <a:latin typeface="+mn-lt"/>
                        </a:rPr>
                        <a:t>Commits transactions.</a:t>
                      </a:r>
                      <a:r>
                        <a:rPr lang="en-US" sz="1400" b="0" i="0" baseline="0" dirty="0">
                          <a:latin typeface="+mn-lt"/>
                        </a:rPr>
                        <a:t> May </a:t>
                      </a:r>
                      <a:r>
                        <a:rPr lang="en-US" sz="1350" b="0" i="0" baseline="0" dirty="0">
                          <a:latin typeface="+mn-lt"/>
                        </a:rPr>
                        <a:t>hold smart contract (</a:t>
                      </a:r>
                      <a:r>
                        <a:rPr lang="en-US" sz="1350" b="0" i="0" baseline="0" dirty="0" err="1">
                          <a:latin typeface="+mn-lt"/>
                        </a:rPr>
                        <a:t>chaincode</a:t>
                      </a:r>
                      <a:r>
                        <a:rPr lang="en-US" sz="1350" b="0" i="0" baseline="0" dirty="0">
                          <a:latin typeface="+mn-lt"/>
                        </a:rPr>
                        <a:t>).</a:t>
                      </a:r>
                      <a:endParaRPr lang="en-US" sz="1400" b="0" i="0" dirty="0">
                        <a:latin typeface="+mn-lt"/>
                      </a:endParaRPr>
                    </a:p>
                  </a:txBody>
                  <a:tcPr anchor="ctr"/>
                </a:tc>
                <a:extLst>
                  <a:ext uri="{0D108BD9-81ED-4DB2-BD59-A6C34878D82A}">
                    <a16:rowId xmlns:a16="http://schemas.microsoft.com/office/drawing/2014/main" val="10000"/>
                  </a:ext>
                </a:extLst>
              </a:tr>
              <a:tr h="370840">
                <a:tc>
                  <a:txBody>
                    <a:bodyPr/>
                    <a:lstStyle/>
                    <a:p>
                      <a:endParaRPr lang="en-US" b="0" i="0" dirty="0">
                        <a:latin typeface="IBM Plex Sans Regular" charset="0"/>
                      </a:endParaRPr>
                    </a:p>
                    <a:p>
                      <a:endParaRPr lang="en-US" b="0" i="0" dirty="0">
                        <a:latin typeface="IBM Plex Sans Regular" charset="0"/>
                      </a:endParaRPr>
                    </a:p>
                    <a:p>
                      <a:endParaRPr lang="en-US" b="0" i="0" dirty="0">
                        <a:latin typeface="IBM Plex Sans Regular" charset="0"/>
                      </a:endParaRPr>
                    </a:p>
                    <a:p>
                      <a:endParaRPr lang="en-US" b="0" i="0" dirty="0">
                        <a:latin typeface="IBM Plex Sans Regular" charset="0"/>
                      </a:endParaRP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i="0" dirty="0">
                          <a:solidFill>
                            <a:srgbClr val="2163FF"/>
                          </a:solidFill>
                          <a:latin typeface="+mn-lt"/>
                        </a:rPr>
                        <a:t>Endorsing Peer:</a:t>
                      </a:r>
                      <a:r>
                        <a:rPr lang="en-US" sz="1400" b="0" i="0" dirty="0">
                          <a:latin typeface="+mn-lt"/>
                        </a:rPr>
                        <a:t> Specialized committing peer that receives a transaction proposal for endorsement, responds granting or denying endorsement. Must hold smart contract</a:t>
                      </a:r>
                      <a:endParaRPr lang="en-US" b="0" i="0" dirty="0">
                        <a:latin typeface="+mn-lt"/>
                      </a:endParaRPr>
                    </a:p>
                  </a:txBody>
                  <a:tcPr anchor="ctr"/>
                </a:tc>
                <a:extLst>
                  <a:ext uri="{0D108BD9-81ED-4DB2-BD59-A6C34878D82A}">
                    <a16:rowId xmlns:a16="http://schemas.microsoft.com/office/drawing/2014/main" val="10001"/>
                  </a:ext>
                </a:extLst>
              </a:tr>
              <a:tr h="370840">
                <a:tc>
                  <a:txBody>
                    <a:bodyPr/>
                    <a:lstStyle/>
                    <a:p>
                      <a:endParaRPr lang="en-US" b="0" i="0" dirty="0">
                        <a:latin typeface="IBM Plex Sans Regular" charset="0"/>
                      </a:endParaRPr>
                    </a:p>
                    <a:p>
                      <a:endParaRPr lang="en-US" b="0" i="0" dirty="0">
                        <a:latin typeface="IBM Plex Sans Regular" charset="0"/>
                      </a:endParaRPr>
                    </a:p>
                    <a:p>
                      <a:endParaRPr lang="en-US" b="0" i="0" dirty="0">
                        <a:latin typeface="IBM Plex Sans Regular" charset="0"/>
                      </a:endParaRPr>
                    </a:p>
                    <a:p>
                      <a:endParaRPr lang="en-US" b="0" i="0" dirty="0">
                        <a:latin typeface="IBM Plex Sans Regular" charset="0"/>
                      </a:endParaRP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i="0" dirty="0">
                          <a:solidFill>
                            <a:srgbClr val="2163FF"/>
                          </a:solidFill>
                          <a:latin typeface="+mn-lt"/>
                        </a:rPr>
                        <a:t>Ordering Node:</a:t>
                      </a:r>
                      <a:r>
                        <a:rPr lang="en-US" sz="1400" b="0" i="0" dirty="0">
                          <a:solidFill>
                            <a:srgbClr val="2163FF"/>
                          </a:solidFill>
                          <a:latin typeface="+mn-lt"/>
                        </a:rPr>
                        <a:t> </a:t>
                      </a:r>
                      <a:r>
                        <a:rPr lang="en-US" sz="1400" b="0" i="0" dirty="0">
                          <a:latin typeface="+mn-lt"/>
                        </a:rPr>
                        <a:t>Approves the inclusion of transaction blocks into the ledger and communicates with committing and endorsing peer nodes. Does not hold smart</a:t>
                      </a:r>
                      <a:r>
                        <a:rPr lang="en-US" sz="1400" b="0" i="0" baseline="0" dirty="0">
                          <a:latin typeface="+mn-lt"/>
                        </a:rPr>
                        <a:t> contract. Does not hold ledger.</a:t>
                      </a:r>
                      <a:endParaRPr lang="en-US" b="0" i="0" dirty="0">
                        <a:latin typeface="+mn-lt"/>
                      </a:endParaRPr>
                    </a:p>
                  </a:txBody>
                  <a:tcPr anchor="ctr"/>
                </a:tc>
                <a:extLst>
                  <a:ext uri="{0D108BD9-81ED-4DB2-BD59-A6C34878D82A}">
                    <a16:rowId xmlns:a16="http://schemas.microsoft.com/office/drawing/2014/main" val="10002"/>
                  </a:ext>
                </a:extLst>
              </a:tr>
            </a:tbl>
          </a:graphicData>
        </a:graphic>
      </p:graphicFrame>
      <p:sp>
        <p:nvSpPr>
          <p:cNvPr id="8" name="Rounded Rectangle 7"/>
          <p:cNvSpPr/>
          <p:nvPr/>
        </p:nvSpPr>
        <p:spPr>
          <a:xfrm>
            <a:off x="1442421" y="1101397"/>
            <a:ext cx="684000" cy="6840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IBM Plex Sans Regular" charset="0"/>
            </a:endParaRPr>
          </a:p>
        </p:txBody>
      </p:sp>
      <p:sp>
        <p:nvSpPr>
          <p:cNvPr id="5" name="Rounded Rectangle 4"/>
          <p:cNvSpPr/>
          <p:nvPr/>
        </p:nvSpPr>
        <p:spPr>
          <a:xfrm>
            <a:off x="1442421" y="2283086"/>
            <a:ext cx="684000" cy="6840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IBM Plex Sans Regular" charset="0"/>
            </a:endParaRPr>
          </a:p>
        </p:txBody>
      </p:sp>
      <p:sp>
        <p:nvSpPr>
          <p:cNvPr id="7" name="Rounded Rectangle 6"/>
          <p:cNvSpPr/>
          <p:nvPr/>
        </p:nvSpPr>
        <p:spPr>
          <a:xfrm>
            <a:off x="1442421" y="3464775"/>
            <a:ext cx="684000" cy="6840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IBM Plex Sans Regular" charset="0"/>
            </a:endParaRPr>
          </a:p>
        </p:txBody>
      </p:sp>
    </p:spTree>
    <p:extLst>
      <p:ext uri="{BB962C8B-B14F-4D97-AF65-F5344CB8AC3E}">
        <p14:creationId xmlns:p14="http://schemas.microsoft.com/office/powerpoint/2010/main" val="51166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a:t>Hyperledger</a:t>
            </a:r>
            <a:r>
              <a:rPr lang="en-US" dirty="0"/>
              <a:t> Fabric Consensus</a:t>
            </a:r>
          </a:p>
        </p:txBody>
      </p:sp>
      <p:sp>
        <p:nvSpPr>
          <p:cNvPr id="3" name="Text Placeholder 2"/>
          <p:cNvSpPr>
            <a:spLocks noGrp="1"/>
          </p:cNvSpPr>
          <p:nvPr>
            <p:ph type="body" sz="quarter" idx="22"/>
          </p:nvPr>
        </p:nvSpPr>
        <p:spPr/>
        <p:txBody>
          <a:bodyPr>
            <a:normAutofit/>
          </a:bodyPr>
          <a:lstStyle/>
          <a:p>
            <a:pPr marL="0" indent="0">
              <a:buNone/>
            </a:pPr>
            <a:r>
              <a:rPr lang="en-US" sz="1800" dirty="0"/>
              <a:t>Consensus is achieved using the following transaction flow:</a:t>
            </a:r>
          </a:p>
        </p:txBody>
      </p:sp>
      <p:graphicFrame>
        <p:nvGraphicFramePr>
          <p:cNvPr id="4" name="Diagram 3"/>
          <p:cNvGraphicFramePr/>
          <p:nvPr>
            <p:extLst>
              <p:ext uri="{D42A27DB-BD31-4B8C-83A1-F6EECF244321}">
                <p14:modId xmlns:p14="http://schemas.microsoft.com/office/powerpoint/2010/main" val="126763847"/>
              </p:ext>
            </p:extLst>
          </p:nvPr>
        </p:nvGraphicFramePr>
        <p:xfrm>
          <a:off x="1664043" y="108344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02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olded Corner 84"/>
          <p:cNvSpPr/>
          <p:nvPr/>
        </p:nvSpPr>
        <p:spPr>
          <a:xfrm>
            <a:off x="5952838" y="1286784"/>
            <a:ext cx="2931451" cy="733115"/>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sp>
        <p:nvSpPr>
          <p:cNvPr id="19" name="TextBox 18"/>
          <p:cNvSpPr txBox="1"/>
          <p:nvPr/>
        </p:nvSpPr>
        <p:spPr>
          <a:xfrm>
            <a:off x="5637645" y="868505"/>
            <a:ext cx="3506355" cy="2169825"/>
          </a:xfrm>
          <a:prstGeom prst="rect">
            <a:avLst/>
          </a:prstGeom>
          <a:noFill/>
          <a:ln>
            <a:noFill/>
          </a:ln>
        </p:spPr>
        <p:txBody>
          <a:bodyPr wrap="square" rtlCol="0">
            <a:spAutoFit/>
          </a:bodyPr>
          <a:lstStyle/>
          <a:p>
            <a:pPr algn="ctr"/>
            <a:r>
              <a:rPr lang="en-US" sz="1350" dirty="0">
                <a:solidFill>
                  <a:srgbClr val="FF0000"/>
                </a:solidFill>
              </a:rPr>
              <a:t>Application proposes transaction</a:t>
            </a:r>
          </a:p>
          <a:p>
            <a:endParaRPr lang="en-US" sz="1350" dirty="0"/>
          </a:p>
          <a:p>
            <a:pPr marL="492125" indent="-136525"/>
            <a:r>
              <a:rPr lang="en-US" sz="1350" dirty="0"/>
              <a:t>Endorsement policy:</a:t>
            </a:r>
          </a:p>
          <a:p>
            <a:pPr marL="581025" indent="-131763">
              <a:buFont typeface="Arial" charset="0"/>
              <a:buChar char="•"/>
            </a:pPr>
            <a:r>
              <a:rPr lang="en-US" sz="1350" dirty="0"/>
              <a:t>“E</a:t>
            </a:r>
            <a:r>
              <a:rPr lang="en-US" sz="1350" baseline="-25000" dirty="0"/>
              <a:t>0,</a:t>
            </a:r>
            <a:r>
              <a:rPr lang="en-US" sz="1350" dirty="0"/>
              <a:t> E</a:t>
            </a:r>
            <a:r>
              <a:rPr lang="en-US" sz="1350" baseline="-25000" dirty="0"/>
              <a:t>1</a:t>
            </a:r>
            <a:r>
              <a:rPr lang="en-US" sz="1350" dirty="0"/>
              <a:t> and E</a:t>
            </a:r>
            <a:r>
              <a:rPr lang="en-US" sz="1350" baseline="-25000" dirty="0"/>
              <a:t>2</a:t>
            </a:r>
            <a:r>
              <a:rPr lang="en-US" sz="1350" dirty="0"/>
              <a:t> must sign”</a:t>
            </a:r>
          </a:p>
          <a:p>
            <a:pPr marL="581025" indent="-131763">
              <a:buFont typeface="Arial" charset="0"/>
              <a:buChar char="•"/>
            </a:pPr>
            <a:r>
              <a:rPr lang="en-US" sz="1350" dirty="0"/>
              <a:t>(P</a:t>
            </a:r>
            <a:r>
              <a:rPr lang="en-US" sz="1350" baseline="-25000" dirty="0"/>
              <a:t>3</a:t>
            </a:r>
            <a:r>
              <a:rPr lang="en-US" sz="1350" dirty="0"/>
              <a:t>, P</a:t>
            </a:r>
            <a:r>
              <a:rPr lang="en-US" sz="1350" baseline="-25000" dirty="0"/>
              <a:t>4</a:t>
            </a:r>
            <a:r>
              <a:rPr lang="en-US" sz="1350" dirty="0"/>
              <a:t> </a:t>
            </a:r>
            <a:r>
              <a:rPr lang="en-US" sz="1350" baseline="-25000" dirty="0"/>
              <a:t> </a:t>
            </a:r>
            <a:r>
              <a:rPr lang="en-US" sz="1350" dirty="0"/>
              <a:t>are not part of the policy)</a:t>
            </a:r>
            <a:endParaRPr lang="en-US" sz="1350" baseline="-25000" dirty="0"/>
          </a:p>
          <a:p>
            <a:pPr marL="360363" indent="-134938"/>
            <a:endParaRPr lang="en-US" sz="1350" dirty="0"/>
          </a:p>
          <a:p>
            <a:pPr marL="228600" indent="-3175"/>
            <a:r>
              <a:rPr lang="en-US" sz="1350" dirty="0"/>
              <a:t>Client application submits a transaction proposal for Smart Contract A. It must target the required peers {E</a:t>
            </a:r>
            <a:r>
              <a:rPr lang="en-US" sz="1350" baseline="-25000" dirty="0"/>
              <a:t>0</a:t>
            </a:r>
            <a:r>
              <a:rPr lang="en-US" sz="1350" dirty="0"/>
              <a:t>, E</a:t>
            </a:r>
            <a:r>
              <a:rPr lang="en-US" sz="1350" baseline="-25000" dirty="0"/>
              <a:t>1</a:t>
            </a:r>
            <a:r>
              <a:rPr lang="en-US" sz="1350" dirty="0"/>
              <a:t>, E</a:t>
            </a:r>
            <a:r>
              <a:rPr lang="en-US" sz="1350" baseline="-25000" dirty="0"/>
              <a:t>2</a:t>
            </a:r>
            <a:r>
              <a:rPr lang="en-US" sz="1350" dirty="0"/>
              <a:t>}</a:t>
            </a:r>
          </a:p>
          <a:p>
            <a:pPr marL="360363" indent="-134938"/>
            <a:endParaRPr lang="en-US" sz="1350" dirty="0"/>
          </a:p>
        </p:txBody>
      </p:sp>
      <p:sp>
        <p:nvSpPr>
          <p:cNvPr id="187" name="Rounded Rectangle 186"/>
          <p:cNvSpPr/>
          <p:nvPr/>
        </p:nvSpPr>
        <p:spPr>
          <a:xfrm>
            <a:off x="1603976" y="868504"/>
            <a:ext cx="4033669" cy="332687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 Placeholder 4"/>
          <p:cNvSpPr>
            <a:spLocks noGrp="1"/>
          </p:cNvSpPr>
          <p:nvPr>
            <p:ph type="body" sz="quarter" idx="13"/>
          </p:nvPr>
        </p:nvSpPr>
        <p:spPr/>
        <p:txBody>
          <a:bodyPr/>
          <a:lstStyle/>
          <a:p>
            <a:r>
              <a:rPr lang="en-US" dirty="0">
                <a:latin typeface="+mn-lt"/>
              </a:rPr>
              <a:t>Sample transaction: Step 1/7 – Propose transaction</a:t>
            </a:r>
          </a:p>
        </p:txBody>
      </p:sp>
      <p:sp>
        <p:nvSpPr>
          <p:cNvPr id="16" name="Rounded Rectangle 15"/>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00" name="Rounded Rectangle 99"/>
          <p:cNvSpPr/>
          <p:nvPr/>
        </p:nvSpPr>
        <p:spPr>
          <a:xfrm>
            <a:off x="2103532" y="21220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13" name="Rounded Rectangle 112"/>
          <p:cNvSpPr/>
          <p:nvPr/>
        </p:nvSpPr>
        <p:spPr>
          <a:xfrm>
            <a:off x="2103532" y="31454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cxnSp>
        <p:nvCxnSpPr>
          <p:cNvPr id="26" name="Straight Arrow Connector 25"/>
          <p:cNvCxnSpPr>
            <a:stCxn id="3" idx="3"/>
            <a:endCxn id="16" idx="1"/>
          </p:cNvCxnSpPr>
          <p:nvPr/>
        </p:nvCxnSpPr>
        <p:spPr>
          <a:xfrm flipV="1">
            <a:off x="944684" y="1397627"/>
            <a:ext cx="1158848" cy="1032699"/>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3" idx="3"/>
            <a:endCxn id="100" idx="1"/>
          </p:cNvCxnSpPr>
          <p:nvPr/>
        </p:nvCxnSpPr>
        <p:spPr>
          <a:xfrm flipV="1">
            <a:off x="944684" y="2421113"/>
            <a:ext cx="1158848" cy="9213"/>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3" idx="3"/>
            <a:endCxn id="113" idx="1"/>
          </p:cNvCxnSpPr>
          <p:nvPr/>
        </p:nvCxnSpPr>
        <p:spPr>
          <a:xfrm>
            <a:off x="944684" y="2430326"/>
            <a:ext cx="1158848" cy="1014273"/>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0" y="2025595"/>
            <a:ext cx="944684" cy="809462"/>
            <a:chOff x="0" y="2025595"/>
            <a:chExt cx="944684" cy="809462"/>
          </a:xfrm>
        </p:grpSpPr>
        <p:sp>
          <p:nvSpPr>
            <p:cNvPr id="6" name="Rectangle 5"/>
            <p:cNvSpPr/>
            <p:nvPr/>
          </p:nvSpPr>
          <p:spPr>
            <a:xfrm>
              <a:off x="0" y="2277703"/>
              <a:ext cx="742943" cy="338554"/>
            </a:xfrm>
            <a:prstGeom prst="rect">
              <a:avLst/>
            </a:prstGeom>
            <a:ln>
              <a:noFill/>
            </a:ln>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52" name="Group 51"/>
            <p:cNvGrpSpPr/>
            <p:nvPr/>
          </p:nvGrpSpPr>
          <p:grpSpPr>
            <a:xfrm>
              <a:off x="93037" y="2025595"/>
              <a:ext cx="851647" cy="809462"/>
              <a:chOff x="265172" y="2308763"/>
              <a:chExt cx="712071" cy="676800"/>
            </a:xfrm>
          </p:grpSpPr>
          <p:sp>
            <p:nvSpPr>
              <p:cNvPr id="3" name="Rounded Rectangle 2"/>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graphicFrame>
        <p:nvGraphicFramePr>
          <p:cNvPr id="169" name="Table 168"/>
          <p:cNvGraphicFramePr>
            <a:graphicFrameLocks noGrp="1"/>
          </p:cNvGraphicFramePr>
          <p:nvPr>
            <p:extLst>
              <p:ext uri="{D42A27DB-BD31-4B8C-83A1-F6EECF244321}">
                <p14:modId xmlns:p14="http://schemas.microsoft.com/office/powerpoint/2010/main" val="30642123"/>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82" name="TextBox 181"/>
          <p:cNvSpPr txBox="1"/>
          <p:nvPr/>
        </p:nvSpPr>
        <p:spPr>
          <a:xfrm>
            <a:off x="5886818" y="3307480"/>
            <a:ext cx="388248" cy="215444"/>
          </a:xfrm>
          <a:prstGeom prst="rect">
            <a:avLst/>
          </a:prstGeom>
          <a:noFill/>
        </p:spPr>
        <p:txBody>
          <a:bodyPr wrap="none" rtlCol="0">
            <a:spAutoFit/>
          </a:bodyPr>
          <a:lstStyle/>
          <a:p>
            <a:r>
              <a:rPr lang="en-US" sz="800" dirty="0"/>
              <a:t>Key:</a:t>
            </a:r>
          </a:p>
        </p:txBody>
      </p:sp>
      <p:sp>
        <p:nvSpPr>
          <p:cNvPr id="189" name="TextBox 188"/>
          <p:cNvSpPr txBox="1"/>
          <p:nvPr/>
        </p:nvSpPr>
        <p:spPr>
          <a:xfrm>
            <a:off x="2559075" y="4182428"/>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91" name="TextBox 190"/>
          <p:cNvSpPr txBox="1"/>
          <p:nvPr/>
        </p:nvSpPr>
        <p:spPr>
          <a:xfrm>
            <a:off x="4023879" y="3854802"/>
            <a:ext cx="1071606" cy="230832"/>
          </a:xfrm>
          <a:prstGeom prst="rect">
            <a:avLst/>
          </a:prstGeom>
          <a:noFill/>
        </p:spPr>
        <p:txBody>
          <a:bodyPr wrap="square" rtlCol="0">
            <a:spAutoFit/>
          </a:bodyPr>
          <a:lstStyle/>
          <a:p>
            <a:r>
              <a:rPr lang="en-US" sz="900" dirty="0"/>
              <a:t>Ordering-Service</a:t>
            </a:r>
          </a:p>
        </p:txBody>
      </p:sp>
      <p:grpSp>
        <p:nvGrpSpPr>
          <p:cNvPr id="192" name="Group 191"/>
          <p:cNvGrpSpPr/>
          <p:nvPr/>
        </p:nvGrpSpPr>
        <p:grpSpPr>
          <a:xfrm>
            <a:off x="3697997" y="2237014"/>
            <a:ext cx="1709316" cy="1609006"/>
            <a:chOff x="3620745" y="2847577"/>
            <a:chExt cx="1709316" cy="1609006"/>
          </a:xfrm>
        </p:grpSpPr>
        <p:sp>
          <p:nvSpPr>
            <p:cNvPr id="194" name="Rounded Rectangle 193"/>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5" name="Rounded Rectangle 194"/>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96" name="Rounded Rectangle 195"/>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97" name="Rounded Rectangle 196"/>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98" name="Straight Connector 197"/>
            <p:cNvCxnSpPr>
              <a:stCxn id="196" idx="3"/>
              <a:endCxn id="197" idx="1"/>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195" idx="3"/>
              <a:endCxn id="194" idx="1"/>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a:stCxn id="196" idx="2"/>
              <a:endCxn id="195" idx="0"/>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197" idx="2"/>
              <a:endCxn id="194" idx="0"/>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04" name="Rounded Rectangle 203"/>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193" name="Folded Corner 192"/>
          <p:cNvSpPr/>
          <p:nvPr/>
        </p:nvSpPr>
        <p:spPr>
          <a:xfrm>
            <a:off x="3144777" y="3191171"/>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92" name="Rounded Rectangle 91"/>
          <p:cNvSpPr/>
          <p:nvPr/>
        </p:nvSpPr>
        <p:spPr>
          <a:xfrm>
            <a:off x="4756297" y="1101030"/>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98" name="Rounded Rectangle 97"/>
          <p:cNvSpPr/>
          <p:nvPr/>
        </p:nvSpPr>
        <p:spPr>
          <a:xfrm>
            <a:off x="3432034" y="1097487"/>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86" name="Rounded Rectangle 85"/>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87" name="Rounded Rectangle 86"/>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88" name="Rounded Rectangle 87"/>
          <p:cNvSpPr/>
          <p:nvPr/>
        </p:nvSpPr>
        <p:spPr>
          <a:xfrm>
            <a:off x="2715181" y="2592129"/>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89" name="Rounded Rectangle 88"/>
          <p:cNvSpPr/>
          <p:nvPr/>
        </p:nvSpPr>
        <p:spPr>
          <a:xfrm>
            <a:off x="2916238" y="266009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90" name="Rounded Rectangle 89"/>
          <p:cNvSpPr/>
          <p:nvPr/>
        </p:nvSpPr>
        <p:spPr>
          <a:xfrm>
            <a:off x="2715181" y="361561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91" name="Rounded Rectangle 90"/>
          <p:cNvSpPr/>
          <p:nvPr/>
        </p:nvSpPr>
        <p:spPr>
          <a:xfrm>
            <a:off x="2916238" y="368285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24" name="Rounded Rectangle 123"/>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5" name="Rounded Rectangle 124"/>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 name="Group 1"/>
          <p:cNvGrpSpPr/>
          <p:nvPr/>
        </p:nvGrpSpPr>
        <p:grpSpPr>
          <a:xfrm>
            <a:off x="6885930" y="3610381"/>
            <a:ext cx="848760" cy="1394056"/>
            <a:chOff x="6885930" y="3610381"/>
            <a:chExt cx="848760" cy="1394056"/>
          </a:xfrm>
        </p:grpSpPr>
        <p:sp>
          <p:nvSpPr>
            <p:cNvPr id="171" name="Rounded Rectangle 170"/>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172" name="Rounded Rectangle 171"/>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73" name="Rounded Rectangle 172"/>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74" name="Rounded Rectangle 173"/>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76" name="Folded Corner 175"/>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177" name="Straight Connector 176"/>
            <p:cNvCxnSpPr>
              <a:stCxn id="174" idx="3"/>
              <a:endCxn id="176" idx="1"/>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 name="Rounded Rectangle 20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142" name="Group 141"/>
            <p:cNvGrpSpPr/>
            <p:nvPr/>
          </p:nvGrpSpPr>
          <p:grpSpPr>
            <a:xfrm>
              <a:off x="7365802" y="3672533"/>
              <a:ext cx="368888" cy="93646"/>
              <a:chOff x="2259061" y="4546968"/>
              <a:chExt cx="576021" cy="152408"/>
            </a:xfrm>
          </p:grpSpPr>
          <p:sp>
            <p:nvSpPr>
              <p:cNvPr id="143" name="Rectangle 142"/>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4" name="Rectangle 143"/>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5" name="Rectangle 144"/>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6" name="Straight Connector 14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93" name="Group 92"/>
          <p:cNvGrpSpPr/>
          <p:nvPr/>
        </p:nvGrpSpPr>
        <p:grpSpPr>
          <a:xfrm>
            <a:off x="2060302" y="1751589"/>
            <a:ext cx="368888" cy="87748"/>
            <a:chOff x="2259061" y="4546968"/>
            <a:chExt cx="576021" cy="152408"/>
          </a:xfrm>
        </p:grpSpPr>
        <p:sp>
          <p:nvSpPr>
            <p:cNvPr id="94" name="Rectangle 9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5" name="Rectangle 9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6" name="Rectangle 95"/>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7" name="Straight Connector 96"/>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2064836" y="2787801"/>
            <a:ext cx="368888" cy="93646"/>
            <a:chOff x="2259061" y="4546968"/>
            <a:chExt cx="576021" cy="152408"/>
          </a:xfrm>
        </p:grpSpPr>
        <p:sp>
          <p:nvSpPr>
            <p:cNvPr id="104" name="Rectangle 10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5" name="Rectangle 10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8" name="Rectangle 107"/>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09" name="Straight Connector 108"/>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p:nvGrpSpPr>
        <p:grpSpPr>
          <a:xfrm>
            <a:off x="2068320" y="3810941"/>
            <a:ext cx="368888" cy="93645"/>
            <a:chOff x="2259061" y="4546968"/>
            <a:chExt cx="576021" cy="152408"/>
          </a:xfrm>
        </p:grpSpPr>
        <p:sp>
          <p:nvSpPr>
            <p:cNvPr id="111" name="Rectangle 110"/>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6" name="Rectangle 115"/>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7" name="Rectangle 116"/>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8" name="Straight Connector 117"/>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3397334" y="1751589"/>
            <a:ext cx="368888" cy="87743"/>
            <a:chOff x="2259061" y="4546968"/>
            <a:chExt cx="576021" cy="152408"/>
          </a:xfrm>
        </p:grpSpPr>
        <p:sp>
          <p:nvSpPr>
            <p:cNvPr id="120" name="Rectangle 119"/>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1" name="Rectangle 120"/>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2" name="Rectangle 12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23" name="Straight Connector 12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7" name="Group 146"/>
          <p:cNvGrpSpPr/>
          <p:nvPr/>
        </p:nvGrpSpPr>
        <p:grpSpPr>
          <a:xfrm>
            <a:off x="4724837" y="1767807"/>
            <a:ext cx="368888" cy="80596"/>
            <a:chOff x="2259061" y="4546968"/>
            <a:chExt cx="576021" cy="152408"/>
          </a:xfrm>
        </p:grpSpPr>
        <p:sp>
          <p:nvSpPr>
            <p:cNvPr id="148" name="Rectangle 14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9" name="Rectangle 14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0" name="Rectangle 149"/>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51" name="Straight Connector 150"/>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3180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ounded Rectangle 136"/>
          <p:cNvSpPr/>
          <p:nvPr/>
        </p:nvSpPr>
        <p:spPr>
          <a:xfrm>
            <a:off x="1603976" y="868504"/>
            <a:ext cx="4033669" cy="332687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ext Placeholder 3"/>
          <p:cNvSpPr>
            <a:spLocks noGrp="1"/>
          </p:cNvSpPr>
          <p:nvPr>
            <p:ph type="body" sz="quarter" idx="13"/>
          </p:nvPr>
        </p:nvSpPr>
        <p:spPr/>
        <p:txBody>
          <a:bodyPr/>
          <a:lstStyle/>
          <a:p>
            <a:r>
              <a:rPr lang="en-US" dirty="0">
                <a:latin typeface="+mn-lt"/>
              </a:rPr>
              <a:t>Sample transaction: Step 2/7 – Execute proposal</a:t>
            </a:r>
          </a:p>
        </p:txBody>
      </p:sp>
      <p:sp>
        <p:nvSpPr>
          <p:cNvPr id="19" name="TextBox 18"/>
          <p:cNvSpPr txBox="1"/>
          <p:nvPr/>
        </p:nvSpPr>
        <p:spPr>
          <a:xfrm>
            <a:off x="5651935" y="868505"/>
            <a:ext cx="3492065" cy="2793072"/>
          </a:xfrm>
          <a:prstGeom prst="rect">
            <a:avLst/>
          </a:prstGeom>
          <a:noFill/>
        </p:spPr>
        <p:txBody>
          <a:bodyPr wrap="square" rtlCol="0">
            <a:spAutoFit/>
          </a:bodyPr>
          <a:lstStyle/>
          <a:p>
            <a:pPr algn="ctr"/>
            <a:r>
              <a:rPr lang="en-US" sz="1350" dirty="0">
                <a:solidFill>
                  <a:srgbClr val="FF0000"/>
                </a:solidFill>
              </a:rPr>
              <a:t>Endorsers Execute Proposals</a:t>
            </a:r>
          </a:p>
          <a:p>
            <a:pPr marL="342900" indent="-342900">
              <a:buAutoNum type="arabicPeriod"/>
            </a:pPr>
            <a:endParaRPr lang="en-US" sz="1350" dirty="0"/>
          </a:p>
          <a:p>
            <a:pPr marL="228600" indent="-3175"/>
            <a:r>
              <a:rPr lang="en-US" sz="1350" dirty="0"/>
              <a:t>E</a:t>
            </a:r>
            <a:r>
              <a:rPr lang="en-US" sz="1350" baseline="-25000" dirty="0"/>
              <a:t>0</a:t>
            </a:r>
            <a:r>
              <a:rPr lang="en-US" sz="1350" dirty="0"/>
              <a:t>, E</a:t>
            </a:r>
            <a:r>
              <a:rPr lang="en-US" sz="1350" baseline="-25000" dirty="0"/>
              <a:t>1</a:t>
            </a:r>
            <a:r>
              <a:rPr lang="en-US" sz="1350" dirty="0"/>
              <a:t> &amp; E</a:t>
            </a:r>
            <a:r>
              <a:rPr lang="en-US" sz="1350" baseline="-25000" dirty="0"/>
              <a:t>2</a:t>
            </a:r>
            <a:r>
              <a:rPr lang="en-US" sz="1350" dirty="0"/>
              <a:t> will each execute the proposed transaction. None of these executions will update the ledger</a:t>
            </a:r>
          </a:p>
          <a:p>
            <a:pPr marL="228600" indent="-3175"/>
            <a:endParaRPr lang="en-US" sz="1350" dirty="0"/>
          </a:p>
          <a:p>
            <a:pPr marL="228600" indent="-3175"/>
            <a:r>
              <a:rPr lang="en-US" sz="1350" dirty="0"/>
              <a:t>Each execution will capture the set of Read and Written data, called RW sets, which will now flow in the fabric. </a:t>
            </a:r>
          </a:p>
          <a:p>
            <a:pPr marL="228600" indent="-3175"/>
            <a:endParaRPr lang="en-US" sz="1350" dirty="0"/>
          </a:p>
          <a:p>
            <a:pPr marL="228600" indent="-3175"/>
            <a:r>
              <a:rPr lang="en-US" sz="1350" dirty="0"/>
              <a:t>Transactions can be signed &amp; encrypted</a:t>
            </a:r>
          </a:p>
          <a:p>
            <a:pPr marL="228600" indent="-3175"/>
            <a:endParaRPr lang="en-US" sz="1350" dirty="0"/>
          </a:p>
          <a:p>
            <a:pPr marL="228600" indent="-3175"/>
            <a:endParaRPr lang="en-US" sz="1350" dirty="0"/>
          </a:p>
        </p:txBody>
      </p:sp>
      <p:pic>
        <p:nvPicPr>
          <p:cNvPr id="1032" name="Picture 8" descr="mage result for red cog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668" y="976812"/>
            <a:ext cx="259950" cy="37135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mage result for red cog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668" y="2002522"/>
            <a:ext cx="259950" cy="37135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mage result for red cog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668" y="3028232"/>
            <a:ext cx="259950" cy="371358"/>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5886818" y="3307480"/>
            <a:ext cx="388248" cy="215444"/>
          </a:xfrm>
          <a:prstGeom prst="rect">
            <a:avLst/>
          </a:prstGeom>
          <a:noFill/>
        </p:spPr>
        <p:txBody>
          <a:bodyPr wrap="none" rtlCol="0">
            <a:spAutoFit/>
          </a:bodyPr>
          <a:lstStyle/>
          <a:p>
            <a:r>
              <a:rPr lang="en-US" sz="800" dirty="0"/>
              <a:t>Key:</a:t>
            </a:r>
          </a:p>
        </p:txBody>
      </p:sp>
      <p:sp>
        <p:nvSpPr>
          <p:cNvPr id="186" name="TextBox 185"/>
          <p:cNvSpPr txBox="1"/>
          <p:nvPr/>
        </p:nvSpPr>
        <p:spPr>
          <a:xfrm>
            <a:off x="2559075" y="4182428"/>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87" name="TextBox 186"/>
          <p:cNvSpPr txBox="1"/>
          <p:nvPr/>
        </p:nvSpPr>
        <p:spPr>
          <a:xfrm>
            <a:off x="4023879" y="3854802"/>
            <a:ext cx="1071606" cy="230832"/>
          </a:xfrm>
          <a:prstGeom prst="rect">
            <a:avLst/>
          </a:prstGeom>
          <a:noFill/>
        </p:spPr>
        <p:txBody>
          <a:bodyPr wrap="square" rtlCol="0">
            <a:spAutoFit/>
          </a:bodyPr>
          <a:lstStyle/>
          <a:p>
            <a:r>
              <a:rPr lang="en-US" sz="900" dirty="0"/>
              <a:t>Ordering-Service</a:t>
            </a:r>
          </a:p>
        </p:txBody>
      </p:sp>
      <p:graphicFrame>
        <p:nvGraphicFramePr>
          <p:cNvPr id="92" name="Table 91"/>
          <p:cNvGraphicFramePr>
            <a:graphicFrameLocks noGrp="1"/>
          </p:cNvGraphicFramePr>
          <p:nvPr>
            <p:extLst>
              <p:ext uri="{D42A27DB-BD31-4B8C-83A1-F6EECF244321}">
                <p14:modId xmlns:p14="http://schemas.microsoft.com/office/powerpoint/2010/main" val="843189331"/>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93" name="Group 92"/>
          <p:cNvGrpSpPr/>
          <p:nvPr/>
        </p:nvGrpSpPr>
        <p:grpSpPr>
          <a:xfrm>
            <a:off x="6885930" y="3610381"/>
            <a:ext cx="848760" cy="1394056"/>
            <a:chOff x="6885930" y="3610381"/>
            <a:chExt cx="848760" cy="1394056"/>
          </a:xfrm>
        </p:grpSpPr>
        <p:sp>
          <p:nvSpPr>
            <p:cNvPr id="94" name="Rounded Rectangle 93"/>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97" name="Rounded Rectangle 96"/>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0" name="Rounded Rectangle 99"/>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3" name="Rounded Rectangle 102"/>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4" name="Folded Corner 103"/>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105" name="Straight Connector 104"/>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107" name="Group 106"/>
            <p:cNvGrpSpPr/>
            <p:nvPr/>
          </p:nvGrpSpPr>
          <p:grpSpPr>
            <a:xfrm>
              <a:off x="7365802" y="3672533"/>
              <a:ext cx="368888" cy="93646"/>
              <a:chOff x="2259061" y="4546968"/>
              <a:chExt cx="576021" cy="152408"/>
            </a:xfrm>
          </p:grpSpPr>
          <p:sp>
            <p:nvSpPr>
              <p:cNvPr id="108" name="Rectangle 107"/>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0" name="Rectangle 109"/>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1" name="Rectangle 110"/>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3" name="Straight Connector 11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16" name="Group 115"/>
          <p:cNvGrpSpPr/>
          <p:nvPr/>
        </p:nvGrpSpPr>
        <p:grpSpPr>
          <a:xfrm>
            <a:off x="3697997" y="2237014"/>
            <a:ext cx="1709316" cy="1609006"/>
            <a:chOff x="3620745" y="2847577"/>
            <a:chExt cx="1709316" cy="1609006"/>
          </a:xfrm>
        </p:grpSpPr>
        <p:sp>
          <p:nvSpPr>
            <p:cNvPr id="117" name="Rounded Rectangle 116"/>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8" name="Rounded Rectangle 117"/>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19" name="Rounded Rectangle 118"/>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0" name="Rounded Rectangle 119"/>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1" name="Straight Connector 120"/>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7" name="Rounded Rectangle 126"/>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128" name="Rounded Rectangle 127"/>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30" name="Rounded Rectangle 129"/>
          <p:cNvSpPr/>
          <p:nvPr/>
        </p:nvSpPr>
        <p:spPr>
          <a:xfrm>
            <a:off x="2103532" y="21220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31" name="Rounded Rectangle 130"/>
          <p:cNvSpPr/>
          <p:nvPr/>
        </p:nvSpPr>
        <p:spPr>
          <a:xfrm>
            <a:off x="2103532" y="31454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32" name="Folded Corner 131"/>
          <p:cNvSpPr/>
          <p:nvPr/>
        </p:nvSpPr>
        <p:spPr>
          <a:xfrm>
            <a:off x="3144777" y="3191171"/>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33" name="Rounded Rectangle 132"/>
          <p:cNvSpPr/>
          <p:nvPr/>
        </p:nvSpPr>
        <p:spPr>
          <a:xfrm>
            <a:off x="4756297" y="1101030"/>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40" name="Rounded Rectangle 139"/>
          <p:cNvSpPr/>
          <p:nvPr/>
        </p:nvSpPr>
        <p:spPr>
          <a:xfrm>
            <a:off x="3432034" y="1097487"/>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42" name="Rounded Rectangle 141"/>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43" name="Rounded Rectangle 142"/>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49" name="Rounded Rectangle 148"/>
          <p:cNvSpPr/>
          <p:nvPr/>
        </p:nvSpPr>
        <p:spPr>
          <a:xfrm>
            <a:off x="2715181" y="2592129"/>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50" name="Rounded Rectangle 149"/>
          <p:cNvSpPr/>
          <p:nvPr/>
        </p:nvSpPr>
        <p:spPr>
          <a:xfrm>
            <a:off x="2916238" y="266009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51" name="Rounded Rectangle 150"/>
          <p:cNvSpPr/>
          <p:nvPr/>
        </p:nvSpPr>
        <p:spPr>
          <a:xfrm>
            <a:off x="2715181" y="361561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52" name="Rounded Rectangle 151"/>
          <p:cNvSpPr/>
          <p:nvPr/>
        </p:nvSpPr>
        <p:spPr>
          <a:xfrm>
            <a:off x="2916238" y="368285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53" name="Rounded Rectangle 152"/>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54" name="Rounded Rectangle 153"/>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31" name="Group 230"/>
          <p:cNvGrpSpPr/>
          <p:nvPr/>
        </p:nvGrpSpPr>
        <p:grpSpPr>
          <a:xfrm>
            <a:off x="0" y="2025595"/>
            <a:ext cx="944684" cy="809462"/>
            <a:chOff x="0" y="2025595"/>
            <a:chExt cx="944684" cy="809462"/>
          </a:xfrm>
        </p:grpSpPr>
        <p:sp>
          <p:nvSpPr>
            <p:cNvPr id="232" name="Rectangle 231"/>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233" name="Group 232"/>
            <p:cNvGrpSpPr/>
            <p:nvPr/>
          </p:nvGrpSpPr>
          <p:grpSpPr>
            <a:xfrm>
              <a:off x="93037" y="2025595"/>
              <a:ext cx="851647" cy="809462"/>
              <a:chOff x="265172" y="2308763"/>
              <a:chExt cx="712071" cy="676800"/>
            </a:xfrm>
          </p:grpSpPr>
          <p:sp>
            <p:nvSpPr>
              <p:cNvPr id="235" name="Rounded Rectangle 234"/>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Connector 235"/>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34" name="TextBox 233"/>
            <p:cNvSpPr txBox="1"/>
            <p:nvPr/>
          </p:nvSpPr>
          <p:spPr>
            <a:xfrm>
              <a:off x="652491" y="2239123"/>
              <a:ext cx="270016" cy="461665"/>
            </a:xfrm>
            <a:prstGeom prst="rect">
              <a:avLst/>
            </a:prstGeom>
            <a:noFill/>
          </p:spPr>
          <p:txBody>
            <a:bodyPr wrap="square" rtlCol="0">
              <a:spAutoFit/>
            </a:bodyPr>
            <a:lstStyle/>
            <a:p>
              <a:r>
                <a:rPr lang="en-US" sz="800" dirty="0"/>
                <a:t>SDK</a:t>
              </a:r>
            </a:p>
          </p:txBody>
        </p:sp>
      </p:grpSp>
      <p:grpSp>
        <p:nvGrpSpPr>
          <p:cNvPr id="82" name="Group 81"/>
          <p:cNvGrpSpPr/>
          <p:nvPr/>
        </p:nvGrpSpPr>
        <p:grpSpPr>
          <a:xfrm>
            <a:off x="2060302" y="1751589"/>
            <a:ext cx="368888" cy="87748"/>
            <a:chOff x="2259061" y="4546968"/>
            <a:chExt cx="576021" cy="152408"/>
          </a:xfrm>
        </p:grpSpPr>
        <p:sp>
          <p:nvSpPr>
            <p:cNvPr id="83" name="Rectangle 82"/>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4" name="Rectangle 83"/>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5" name="Rectangle 84"/>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86" name="Straight Connector 8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2064836" y="2787801"/>
            <a:ext cx="368888" cy="93646"/>
            <a:chOff x="2259061" y="4546968"/>
            <a:chExt cx="576021" cy="152408"/>
          </a:xfrm>
        </p:grpSpPr>
        <p:sp>
          <p:nvSpPr>
            <p:cNvPr id="88" name="Rectangle 8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9" name="Rectangle 8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0" name="Rectangle 89"/>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1" name="Straight Connector 90"/>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oup 97"/>
          <p:cNvGrpSpPr/>
          <p:nvPr/>
        </p:nvGrpSpPr>
        <p:grpSpPr>
          <a:xfrm>
            <a:off x="2068320" y="3810941"/>
            <a:ext cx="368888" cy="93645"/>
            <a:chOff x="2259061" y="4546968"/>
            <a:chExt cx="576021" cy="152408"/>
          </a:xfrm>
        </p:grpSpPr>
        <p:sp>
          <p:nvSpPr>
            <p:cNvPr id="99" name="Rectangle 98"/>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1" name="Rectangle 100"/>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2" name="Rectangle 10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09" name="Straight Connector 108"/>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3397334" y="1751589"/>
            <a:ext cx="368888" cy="87743"/>
            <a:chOff x="2259061" y="4546968"/>
            <a:chExt cx="576021" cy="152408"/>
          </a:xfrm>
        </p:grpSpPr>
        <p:sp>
          <p:nvSpPr>
            <p:cNvPr id="114" name="Rectangle 11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5" name="Rectangle 11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9" name="Rectangle 128"/>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34" name="Straight Connector 13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4724837" y="1767807"/>
            <a:ext cx="368888" cy="80596"/>
            <a:chOff x="2259061" y="4546968"/>
            <a:chExt cx="576021" cy="152408"/>
          </a:xfrm>
        </p:grpSpPr>
        <p:sp>
          <p:nvSpPr>
            <p:cNvPr id="138" name="Rectangle 13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9" name="Rectangle 13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1" name="Rectangle 14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4" name="Straight Connector 14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9411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ounded Rectangle 133"/>
          <p:cNvSpPr/>
          <p:nvPr/>
        </p:nvSpPr>
        <p:spPr>
          <a:xfrm>
            <a:off x="1603976" y="868504"/>
            <a:ext cx="4033669" cy="332687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ext Placeholder 3"/>
          <p:cNvSpPr>
            <a:spLocks noGrp="1"/>
          </p:cNvSpPr>
          <p:nvPr>
            <p:ph type="body" sz="quarter" idx="13"/>
          </p:nvPr>
        </p:nvSpPr>
        <p:spPr/>
        <p:txBody>
          <a:bodyPr/>
          <a:lstStyle/>
          <a:p>
            <a:r>
              <a:rPr lang="en-US" dirty="0">
                <a:latin typeface="+mn-lt"/>
              </a:rPr>
              <a:t>Sample transaction: Step 3/7 – Proposal Response</a:t>
            </a:r>
          </a:p>
        </p:txBody>
      </p:sp>
      <p:sp>
        <p:nvSpPr>
          <p:cNvPr id="19" name="TextBox 18"/>
          <p:cNvSpPr txBox="1"/>
          <p:nvPr/>
        </p:nvSpPr>
        <p:spPr>
          <a:xfrm>
            <a:off x="5645467" y="868505"/>
            <a:ext cx="3498533" cy="2377574"/>
          </a:xfrm>
          <a:prstGeom prst="rect">
            <a:avLst/>
          </a:prstGeom>
          <a:noFill/>
        </p:spPr>
        <p:txBody>
          <a:bodyPr wrap="square" rtlCol="0">
            <a:spAutoFit/>
          </a:bodyPr>
          <a:lstStyle/>
          <a:p>
            <a:pPr algn="ctr"/>
            <a:r>
              <a:rPr lang="en-US" sz="1350" dirty="0">
                <a:solidFill>
                  <a:srgbClr val="FF0000"/>
                </a:solidFill>
              </a:rPr>
              <a:t>Application receives responses</a:t>
            </a:r>
          </a:p>
          <a:p>
            <a:pPr marL="342900" indent="-342900">
              <a:buAutoNum type="arabicPeriod"/>
            </a:pPr>
            <a:endParaRPr lang="en-US" sz="1350" dirty="0"/>
          </a:p>
          <a:p>
            <a:pPr marL="228600" indent="-3175"/>
            <a:r>
              <a:rPr lang="en-US" sz="1350" dirty="0"/>
              <a:t>RW sets are asynchronously returned to application</a:t>
            </a:r>
          </a:p>
          <a:p>
            <a:pPr marL="228600" indent="-3175"/>
            <a:endParaRPr lang="en-US" sz="1350" dirty="0"/>
          </a:p>
          <a:p>
            <a:pPr marL="228600" indent="-3175"/>
            <a:r>
              <a:rPr lang="en-US" sz="1350" dirty="0"/>
              <a:t>The RW sets are signed by each endorser, and also includes each record version number</a:t>
            </a:r>
          </a:p>
          <a:p>
            <a:pPr marL="228600" indent="-3175"/>
            <a:endParaRPr lang="en-US" sz="1350" dirty="0"/>
          </a:p>
          <a:p>
            <a:pPr marL="228600" indent="-3175"/>
            <a:r>
              <a:rPr lang="en-US" sz="1350" dirty="0"/>
              <a:t>(This information will be checked much later in the consensus process)</a:t>
            </a:r>
          </a:p>
        </p:txBody>
      </p:sp>
      <p:cxnSp>
        <p:nvCxnSpPr>
          <p:cNvPr id="91" name="Straight Arrow Connector 90"/>
          <p:cNvCxnSpPr/>
          <p:nvPr/>
        </p:nvCxnSpPr>
        <p:spPr>
          <a:xfrm flipH="1">
            <a:off x="941557" y="1397627"/>
            <a:ext cx="1161975" cy="872133"/>
          </a:xfrm>
          <a:prstGeom prst="straightConnector1">
            <a:avLst/>
          </a:prstGeom>
          <a:ln w="19050" cmpd="sng">
            <a:solidFill>
              <a:srgbClr val="FF0000"/>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endCxn id="3" idx="3"/>
          </p:cNvCxnSpPr>
          <p:nvPr/>
        </p:nvCxnSpPr>
        <p:spPr>
          <a:xfrm flipH="1">
            <a:off x="944684" y="2421113"/>
            <a:ext cx="1158848" cy="9213"/>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941557" y="2592129"/>
            <a:ext cx="1161975" cy="852470"/>
          </a:xfrm>
          <a:prstGeom prst="straightConnector1">
            <a:avLst/>
          </a:prstGeom>
          <a:ln w="19050" cmpd="sng">
            <a:solidFill>
              <a:srgbClr val="FF0000"/>
            </a:solidFill>
            <a:prstDash val="sys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5886818" y="3307480"/>
            <a:ext cx="388248" cy="215444"/>
          </a:xfrm>
          <a:prstGeom prst="rect">
            <a:avLst/>
          </a:prstGeom>
          <a:noFill/>
        </p:spPr>
        <p:txBody>
          <a:bodyPr wrap="none" rtlCol="0">
            <a:spAutoFit/>
          </a:bodyPr>
          <a:lstStyle/>
          <a:p>
            <a:r>
              <a:rPr lang="en-US" sz="800" dirty="0"/>
              <a:t>Key:</a:t>
            </a:r>
          </a:p>
        </p:txBody>
      </p:sp>
      <p:sp>
        <p:nvSpPr>
          <p:cNvPr id="189" name="TextBox 188"/>
          <p:cNvSpPr txBox="1"/>
          <p:nvPr/>
        </p:nvSpPr>
        <p:spPr>
          <a:xfrm>
            <a:off x="2559075" y="4182428"/>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90" name="TextBox 189"/>
          <p:cNvSpPr txBox="1"/>
          <p:nvPr/>
        </p:nvSpPr>
        <p:spPr>
          <a:xfrm>
            <a:off x="4023879" y="3854802"/>
            <a:ext cx="1071606" cy="230832"/>
          </a:xfrm>
          <a:prstGeom prst="rect">
            <a:avLst/>
          </a:prstGeom>
          <a:noFill/>
        </p:spPr>
        <p:txBody>
          <a:bodyPr wrap="square" rtlCol="0">
            <a:spAutoFit/>
          </a:bodyPr>
          <a:lstStyle/>
          <a:p>
            <a:r>
              <a:rPr lang="en-US" sz="900" dirty="0"/>
              <a:t>Ordering-Service</a:t>
            </a:r>
          </a:p>
        </p:txBody>
      </p:sp>
      <p:graphicFrame>
        <p:nvGraphicFramePr>
          <p:cNvPr id="81" name="Table 80"/>
          <p:cNvGraphicFramePr>
            <a:graphicFrameLocks noGrp="1"/>
          </p:cNvGraphicFramePr>
          <p:nvPr>
            <p:extLst>
              <p:ext uri="{D42A27DB-BD31-4B8C-83A1-F6EECF244321}">
                <p14:modId xmlns:p14="http://schemas.microsoft.com/office/powerpoint/2010/main" val="843189331"/>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82" name="Group 81"/>
          <p:cNvGrpSpPr/>
          <p:nvPr/>
        </p:nvGrpSpPr>
        <p:grpSpPr>
          <a:xfrm>
            <a:off x="6885930" y="3610381"/>
            <a:ext cx="848760" cy="1394056"/>
            <a:chOff x="6885930" y="3610381"/>
            <a:chExt cx="848760" cy="1394056"/>
          </a:xfrm>
        </p:grpSpPr>
        <p:sp>
          <p:nvSpPr>
            <p:cNvPr id="83" name="Rounded Rectangle 82"/>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86" name="Rounded Rectangle 85"/>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7" name="Rounded Rectangle 86"/>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8" name="Rounded Rectangle 87"/>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9" name="Folded Corner 88"/>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90" name="Straight Connector 89"/>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3" name="Rounded Rectangle 92"/>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94" name="Group 93"/>
            <p:cNvGrpSpPr/>
            <p:nvPr/>
          </p:nvGrpSpPr>
          <p:grpSpPr>
            <a:xfrm>
              <a:off x="7365802" y="3672533"/>
              <a:ext cx="368888" cy="93646"/>
              <a:chOff x="2259061" y="4546968"/>
              <a:chExt cx="576021" cy="152408"/>
            </a:xfrm>
          </p:grpSpPr>
          <p:sp>
            <p:nvSpPr>
              <p:cNvPr id="96" name="Rectangle 95"/>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7" name="Rectangle 96"/>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8" name="Rectangle 97"/>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00" name="Straight Connector 9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03" name="Group 102"/>
          <p:cNvGrpSpPr/>
          <p:nvPr/>
        </p:nvGrpSpPr>
        <p:grpSpPr>
          <a:xfrm>
            <a:off x="3697997" y="2237014"/>
            <a:ext cx="1709316" cy="1609006"/>
            <a:chOff x="3620745" y="2847577"/>
            <a:chExt cx="1709316" cy="1609006"/>
          </a:xfrm>
        </p:grpSpPr>
        <p:sp>
          <p:nvSpPr>
            <p:cNvPr id="104" name="Rounded Rectangle 103"/>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5" name="Rounded Rectangle 104"/>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6" name="Rounded Rectangle 105"/>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7" name="Rounded Rectangle 106"/>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08" name="Straight Connector 107"/>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7" name="Rounded Rectangle 116"/>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118" name="Rounded Rectangle 117"/>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19" name="Rounded Rectangle 118"/>
          <p:cNvSpPr/>
          <p:nvPr/>
        </p:nvSpPr>
        <p:spPr>
          <a:xfrm>
            <a:off x="2103532" y="21220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20" name="Rounded Rectangle 119"/>
          <p:cNvSpPr/>
          <p:nvPr/>
        </p:nvSpPr>
        <p:spPr>
          <a:xfrm>
            <a:off x="2103532" y="31454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21" name="Folded Corner 120"/>
          <p:cNvSpPr/>
          <p:nvPr/>
        </p:nvSpPr>
        <p:spPr>
          <a:xfrm>
            <a:off x="3144777" y="3191171"/>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22" name="Rounded Rectangle 121"/>
          <p:cNvSpPr/>
          <p:nvPr/>
        </p:nvSpPr>
        <p:spPr>
          <a:xfrm>
            <a:off x="4756297" y="1101030"/>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23" name="Rounded Rectangle 122"/>
          <p:cNvSpPr/>
          <p:nvPr/>
        </p:nvSpPr>
        <p:spPr>
          <a:xfrm>
            <a:off x="3432034" y="1097487"/>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26" name="Rounded Rectangle 125"/>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9" name="Rounded Rectangle 128"/>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30" name="Rounded Rectangle 129"/>
          <p:cNvSpPr/>
          <p:nvPr/>
        </p:nvSpPr>
        <p:spPr>
          <a:xfrm>
            <a:off x="2715181" y="2592129"/>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31" name="Rounded Rectangle 130"/>
          <p:cNvSpPr/>
          <p:nvPr/>
        </p:nvSpPr>
        <p:spPr>
          <a:xfrm>
            <a:off x="2916238" y="266009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40" name="Rounded Rectangle 139"/>
          <p:cNvSpPr/>
          <p:nvPr/>
        </p:nvSpPr>
        <p:spPr>
          <a:xfrm>
            <a:off x="2715181" y="361561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42" name="Rounded Rectangle 141"/>
          <p:cNvSpPr/>
          <p:nvPr/>
        </p:nvSpPr>
        <p:spPr>
          <a:xfrm>
            <a:off x="2916238" y="368285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43" name="Rounded Rectangle 142"/>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49" name="Rounded Rectangle 148"/>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185" name="Group 184"/>
          <p:cNvGrpSpPr/>
          <p:nvPr/>
        </p:nvGrpSpPr>
        <p:grpSpPr>
          <a:xfrm>
            <a:off x="0" y="2025595"/>
            <a:ext cx="944684" cy="809462"/>
            <a:chOff x="0" y="2025595"/>
            <a:chExt cx="944684" cy="809462"/>
          </a:xfrm>
        </p:grpSpPr>
        <p:sp>
          <p:nvSpPr>
            <p:cNvPr id="224" name="Rectangle 223"/>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225" name="Group 224"/>
            <p:cNvGrpSpPr/>
            <p:nvPr/>
          </p:nvGrpSpPr>
          <p:grpSpPr>
            <a:xfrm>
              <a:off x="93037" y="2025595"/>
              <a:ext cx="851647" cy="809462"/>
              <a:chOff x="265172" y="2308763"/>
              <a:chExt cx="712071" cy="676800"/>
            </a:xfrm>
          </p:grpSpPr>
          <p:sp>
            <p:nvSpPr>
              <p:cNvPr id="227" name="Rounded Rectangle 226"/>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8" name="Straight Connector 227"/>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26" name="TextBox 225"/>
            <p:cNvSpPr txBox="1"/>
            <p:nvPr/>
          </p:nvSpPr>
          <p:spPr>
            <a:xfrm>
              <a:off x="652491" y="2239123"/>
              <a:ext cx="270016" cy="461665"/>
            </a:xfrm>
            <a:prstGeom prst="rect">
              <a:avLst/>
            </a:prstGeom>
            <a:noFill/>
          </p:spPr>
          <p:txBody>
            <a:bodyPr wrap="square" rtlCol="0">
              <a:spAutoFit/>
            </a:bodyPr>
            <a:lstStyle/>
            <a:p>
              <a:r>
                <a:rPr lang="en-US" sz="800" dirty="0"/>
                <a:t>SDK</a:t>
              </a:r>
            </a:p>
          </p:txBody>
        </p:sp>
      </p:grpSp>
      <p:grpSp>
        <p:nvGrpSpPr>
          <p:cNvPr id="84" name="Group 83"/>
          <p:cNvGrpSpPr/>
          <p:nvPr/>
        </p:nvGrpSpPr>
        <p:grpSpPr>
          <a:xfrm>
            <a:off x="2060302" y="1751589"/>
            <a:ext cx="368888" cy="87748"/>
            <a:chOff x="2259061" y="4546968"/>
            <a:chExt cx="576021" cy="152408"/>
          </a:xfrm>
        </p:grpSpPr>
        <p:sp>
          <p:nvSpPr>
            <p:cNvPr id="85" name="Rectangle 8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9" name="Rectangle 9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1" name="Rectangle 10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02" name="Straight Connector 10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064836" y="2787801"/>
            <a:ext cx="368888" cy="93646"/>
            <a:chOff x="2259061" y="4546968"/>
            <a:chExt cx="576021" cy="152408"/>
          </a:xfrm>
        </p:grpSpPr>
        <p:sp>
          <p:nvSpPr>
            <p:cNvPr id="114" name="Rectangle 11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5" name="Rectangle 11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4" name="Rectangle 123"/>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25" name="Straight Connector 124"/>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068320" y="3810941"/>
            <a:ext cx="368888" cy="93645"/>
            <a:chOff x="2259061" y="4546968"/>
            <a:chExt cx="576021" cy="152408"/>
          </a:xfrm>
        </p:grpSpPr>
        <p:sp>
          <p:nvSpPr>
            <p:cNvPr id="128" name="Rectangle 12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3" name="Rectangle 132"/>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5" name="Rectangle 134"/>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36" name="Straight Connector 13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3397334" y="1751589"/>
            <a:ext cx="368888" cy="87743"/>
            <a:chOff x="2259061" y="4546968"/>
            <a:chExt cx="576021" cy="152408"/>
          </a:xfrm>
        </p:grpSpPr>
        <p:sp>
          <p:nvSpPr>
            <p:cNvPr id="138" name="Rectangle 13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9" name="Rectangle 13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1" name="Rectangle 14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4" name="Straight Connector 14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4724837" y="1767807"/>
            <a:ext cx="368888" cy="80596"/>
            <a:chOff x="2259061" y="4546968"/>
            <a:chExt cx="576021" cy="152408"/>
          </a:xfrm>
        </p:grpSpPr>
        <p:sp>
          <p:nvSpPr>
            <p:cNvPr id="146" name="Rectangle 145"/>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7" name="Rectangle 146"/>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8" name="Rectangle 147"/>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74" name="Straight Connector 17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691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ounded Rectangle 137"/>
          <p:cNvSpPr/>
          <p:nvPr/>
        </p:nvSpPr>
        <p:spPr>
          <a:xfrm>
            <a:off x="1603976" y="868504"/>
            <a:ext cx="4033669" cy="332687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 Placeholder 4"/>
          <p:cNvSpPr>
            <a:spLocks noGrp="1"/>
          </p:cNvSpPr>
          <p:nvPr>
            <p:ph type="body" sz="quarter" idx="13"/>
          </p:nvPr>
        </p:nvSpPr>
        <p:spPr/>
        <p:txBody>
          <a:bodyPr/>
          <a:lstStyle/>
          <a:p>
            <a:r>
              <a:rPr lang="en-US" dirty="0">
                <a:latin typeface="+mn-lt"/>
              </a:rPr>
              <a:t>Sample transaction: Step 4/7 – Order Transaction</a:t>
            </a:r>
          </a:p>
        </p:txBody>
      </p:sp>
      <p:sp>
        <p:nvSpPr>
          <p:cNvPr id="19" name="TextBox 18"/>
          <p:cNvSpPr txBox="1"/>
          <p:nvPr/>
        </p:nvSpPr>
        <p:spPr>
          <a:xfrm>
            <a:off x="5645467" y="868505"/>
            <a:ext cx="3498533" cy="1754326"/>
          </a:xfrm>
          <a:prstGeom prst="rect">
            <a:avLst/>
          </a:prstGeom>
          <a:noFill/>
        </p:spPr>
        <p:txBody>
          <a:bodyPr wrap="square" rtlCol="0">
            <a:spAutoFit/>
          </a:bodyPr>
          <a:lstStyle/>
          <a:p>
            <a:pPr algn="ctr"/>
            <a:r>
              <a:rPr lang="en-US" sz="1350" dirty="0">
                <a:solidFill>
                  <a:srgbClr val="FF0000"/>
                </a:solidFill>
              </a:rPr>
              <a:t>Responses submitted for ordering</a:t>
            </a:r>
          </a:p>
          <a:p>
            <a:pPr marL="342900" indent="-342900">
              <a:buAutoNum type="arabicPeriod"/>
            </a:pPr>
            <a:endParaRPr lang="en-US" sz="1350" dirty="0"/>
          </a:p>
          <a:p>
            <a:pPr marL="228600" indent="-3175"/>
            <a:r>
              <a:rPr lang="en-US" sz="1350" dirty="0"/>
              <a:t>Application submits responses as a transaction to be ordered. </a:t>
            </a:r>
          </a:p>
          <a:p>
            <a:pPr marL="228600" indent="-3175"/>
            <a:endParaRPr lang="en-US" sz="1350" dirty="0"/>
          </a:p>
          <a:p>
            <a:pPr marL="228600" indent="-3175"/>
            <a:r>
              <a:rPr lang="en-US" sz="1350" dirty="0"/>
              <a:t>Ordering happens across the fabric in parallel with transactions submitted by other applications </a:t>
            </a:r>
          </a:p>
        </p:txBody>
      </p:sp>
      <p:cxnSp>
        <p:nvCxnSpPr>
          <p:cNvPr id="11" name="Elbow Connector 10"/>
          <p:cNvCxnSpPr>
            <a:stCxn id="50" idx="3"/>
            <a:endCxn id="41" idx="1"/>
          </p:cNvCxnSpPr>
          <p:nvPr/>
        </p:nvCxnSpPr>
        <p:spPr>
          <a:xfrm>
            <a:off x="941557" y="2457256"/>
            <a:ext cx="2756440" cy="584261"/>
          </a:xfrm>
          <a:prstGeom prst="bentConnector3">
            <a:avLst>
              <a:gd name="adj1" fmla="val 20917"/>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06" name="TextBox 205"/>
          <p:cNvSpPr txBox="1"/>
          <p:nvPr/>
        </p:nvSpPr>
        <p:spPr>
          <a:xfrm>
            <a:off x="3810724" y="4878206"/>
            <a:ext cx="1547329" cy="276999"/>
          </a:xfrm>
          <a:prstGeom prst="rect">
            <a:avLst/>
          </a:prstGeom>
          <a:noFill/>
        </p:spPr>
        <p:txBody>
          <a:bodyPr wrap="square" rtlCol="0">
            <a:spAutoFit/>
          </a:bodyPr>
          <a:lstStyle/>
          <a:p>
            <a:r>
              <a:rPr lang="en-US" sz="1200" dirty="0">
                <a:solidFill>
                  <a:srgbClr val="FF0000"/>
                </a:solidFill>
              </a:rPr>
              <a:t>(other applications)</a:t>
            </a:r>
          </a:p>
        </p:txBody>
      </p:sp>
      <p:grpSp>
        <p:nvGrpSpPr>
          <p:cNvPr id="27" name="Group 26"/>
          <p:cNvGrpSpPr/>
          <p:nvPr/>
        </p:nvGrpSpPr>
        <p:grpSpPr>
          <a:xfrm>
            <a:off x="4346178" y="4024308"/>
            <a:ext cx="458707" cy="853361"/>
            <a:chOff x="4408808" y="3846020"/>
            <a:chExt cx="458707" cy="1031650"/>
          </a:xfrm>
        </p:grpSpPr>
        <p:cxnSp>
          <p:nvCxnSpPr>
            <p:cNvPr id="34" name="Straight Arrow Connector 33"/>
            <p:cNvCxnSpPr/>
            <p:nvPr/>
          </p:nvCxnSpPr>
          <p:spPr>
            <a:xfrm flipV="1">
              <a:off x="4408808" y="3846020"/>
              <a:ext cx="0" cy="102432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flipV="1">
              <a:off x="4556479" y="3998420"/>
              <a:ext cx="4729" cy="87925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flipV="1">
              <a:off x="4713608" y="4150820"/>
              <a:ext cx="1678" cy="71952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flipV="1">
              <a:off x="4866009" y="4303220"/>
              <a:ext cx="1506" cy="57445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
        <p:nvSpPr>
          <p:cNvPr id="136" name="TextBox 135"/>
          <p:cNvSpPr txBox="1"/>
          <p:nvPr/>
        </p:nvSpPr>
        <p:spPr>
          <a:xfrm>
            <a:off x="5886818" y="3307480"/>
            <a:ext cx="388248" cy="215444"/>
          </a:xfrm>
          <a:prstGeom prst="rect">
            <a:avLst/>
          </a:prstGeom>
          <a:noFill/>
        </p:spPr>
        <p:txBody>
          <a:bodyPr wrap="none" rtlCol="0">
            <a:spAutoFit/>
          </a:bodyPr>
          <a:lstStyle/>
          <a:p>
            <a:r>
              <a:rPr lang="en-US" sz="800" dirty="0"/>
              <a:t>Key:</a:t>
            </a:r>
          </a:p>
        </p:txBody>
      </p:sp>
      <p:sp>
        <p:nvSpPr>
          <p:cNvPr id="169" name="TextBox 168"/>
          <p:cNvSpPr txBox="1"/>
          <p:nvPr/>
        </p:nvSpPr>
        <p:spPr>
          <a:xfrm>
            <a:off x="2559075" y="4182428"/>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71" name="TextBox 170"/>
          <p:cNvSpPr txBox="1"/>
          <p:nvPr/>
        </p:nvSpPr>
        <p:spPr>
          <a:xfrm>
            <a:off x="4023879" y="3854802"/>
            <a:ext cx="1071606" cy="230832"/>
          </a:xfrm>
          <a:prstGeom prst="rect">
            <a:avLst/>
          </a:prstGeom>
          <a:noFill/>
        </p:spPr>
        <p:txBody>
          <a:bodyPr wrap="square" rtlCol="0">
            <a:spAutoFit/>
          </a:bodyPr>
          <a:lstStyle/>
          <a:p>
            <a:r>
              <a:rPr lang="en-US" sz="900" dirty="0"/>
              <a:t>Ordering-Service</a:t>
            </a:r>
          </a:p>
        </p:txBody>
      </p:sp>
      <p:graphicFrame>
        <p:nvGraphicFramePr>
          <p:cNvPr id="85" name="Table 84"/>
          <p:cNvGraphicFramePr>
            <a:graphicFrameLocks noGrp="1"/>
          </p:cNvGraphicFramePr>
          <p:nvPr>
            <p:extLst>
              <p:ext uri="{D42A27DB-BD31-4B8C-83A1-F6EECF244321}">
                <p14:modId xmlns:p14="http://schemas.microsoft.com/office/powerpoint/2010/main" val="843189331"/>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86" name="Group 85"/>
          <p:cNvGrpSpPr/>
          <p:nvPr/>
        </p:nvGrpSpPr>
        <p:grpSpPr>
          <a:xfrm>
            <a:off x="6885930" y="3610381"/>
            <a:ext cx="848760" cy="1394056"/>
            <a:chOff x="6885930" y="3610381"/>
            <a:chExt cx="848760" cy="1394056"/>
          </a:xfrm>
        </p:grpSpPr>
        <p:sp>
          <p:nvSpPr>
            <p:cNvPr id="87" name="Rounded Rectangle 86"/>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88" name="Rounded Rectangle 87"/>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9" name="Rounded Rectangle 88"/>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92" name="Rounded Rectangle 91"/>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93" name="Folded Corner 92"/>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94" name="Straight Connector 93"/>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5" name="Rounded Rectangle 9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96" name="Group 95"/>
            <p:cNvGrpSpPr/>
            <p:nvPr/>
          </p:nvGrpSpPr>
          <p:grpSpPr>
            <a:xfrm>
              <a:off x="7365802" y="3672533"/>
              <a:ext cx="368888" cy="93646"/>
              <a:chOff x="2259061" y="4546968"/>
              <a:chExt cx="576021" cy="152408"/>
            </a:xfrm>
          </p:grpSpPr>
          <p:sp>
            <p:nvSpPr>
              <p:cNvPr id="97" name="Rectangle 96"/>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8" name="Rectangle 97"/>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0" name="Rectangle 99"/>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03" name="Straight Connector 10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04" name="Group 103"/>
          <p:cNvGrpSpPr/>
          <p:nvPr/>
        </p:nvGrpSpPr>
        <p:grpSpPr>
          <a:xfrm>
            <a:off x="3697997" y="2237014"/>
            <a:ext cx="1709316" cy="1609006"/>
            <a:chOff x="3620745" y="2847577"/>
            <a:chExt cx="1709316" cy="1609006"/>
          </a:xfrm>
        </p:grpSpPr>
        <p:sp>
          <p:nvSpPr>
            <p:cNvPr id="105" name="Rounded Rectangle 104"/>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6" name="Rounded Rectangle 105"/>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7" name="Rounded Rectangle 106"/>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8" name="Rounded Rectangle 107"/>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09" name="Straight Connector 108"/>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8" name="Rounded Rectangle 117"/>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119" name="Rounded Rectangle 118"/>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20" name="Rounded Rectangle 119"/>
          <p:cNvSpPr/>
          <p:nvPr/>
        </p:nvSpPr>
        <p:spPr>
          <a:xfrm>
            <a:off x="2103532" y="21220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21" name="Rounded Rectangle 120"/>
          <p:cNvSpPr/>
          <p:nvPr/>
        </p:nvSpPr>
        <p:spPr>
          <a:xfrm>
            <a:off x="2103532" y="31454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22" name="Folded Corner 121"/>
          <p:cNvSpPr/>
          <p:nvPr/>
        </p:nvSpPr>
        <p:spPr>
          <a:xfrm>
            <a:off x="3144777" y="3191171"/>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23" name="Rounded Rectangle 122"/>
          <p:cNvSpPr/>
          <p:nvPr/>
        </p:nvSpPr>
        <p:spPr>
          <a:xfrm>
            <a:off x="4756297" y="1101030"/>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24" name="Rounded Rectangle 123"/>
          <p:cNvSpPr/>
          <p:nvPr/>
        </p:nvSpPr>
        <p:spPr>
          <a:xfrm>
            <a:off x="3432034" y="1097487"/>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25" name="Rounded Rectangle 124"/>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6" name="Rounded Rectangle 125"/>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27" name="Rounded Rectangle 126"/>
          <p:cNvSpPr/>
          <p:nvPr/>
        </p:nvSpPr>
        <p:spPr>
          <a:xfrm>
            <a:off x="2715181" y="2592129"/>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8" name="Rounded Rectangle 127"/>
          <p:cNvSpPr/>
          <p:nvPr/>
        </p:nvSpPr>
        <p:spPr>
          <a:xfrm>
            <a:off x="2916238" y="266009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29" name="Rounded Rectangle 128"/>
          <p:cNvSpPr/>
          <p:nvPr/>
        </p:nvSpPr>
        <p:spPr>
          <a:xfrm>
            <a:off x="2715181" y="361561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30" name="Rounded Rectangle 129"/>
          <p:cNvSpPr/>
          <p:nvPr/>
        </p:nvSpPr>
        <p:spPr>
          <a:xfrm>
            <a:off x="2916238" y="368285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31" name="Rounded Rectangle 130"/>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43" name="Rounded Rectangle 142"/>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28" name="Group 227"/>
          <p:cNvGrpSpPr/>
          <p:nvPr/>
        </p:nvGrpSpPr>
        <p:grpSpPr>
          <a:xfrm>
            <a:off x="0" y="2025595"/>
            <a:ext cx="944684" cy="809462"/>
            <a:chOff x="0" y="2025595"/>
            <a:chExt cx="944684" cy="809462"/>
          </a:xfrm>
        </p:grpSpPr>
        <p:sp>
          <p:nvSpPr>
            <p:cNvPr id="229" name="Rectangle 228"/>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230" name="Group 229"/>
            <p:cNvGrpSpPr/>
            <p:nvPr/>
          </p:nvGrpSpPr>
          <p:grpSpPr>
            <a:xfrm>
              <a:off x="93037" y="2025595"/>
              <a:ext cx="851647" cy="809462"/>
              <a:chOff x="265172" y="2308763"/>
              <a:chExt cx="712071" cy="676800"/>
            </a:xfrm>
          </p:grpSpPr>
          <p:sp>
            <p:nvSpPr>
              <p:cNvPr id="232" name="Rounded Rectangle 231"/>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3" name="Straight Connector 232"/>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31" name="TextBox 230"/>
            <p:cNvSpPr txBox="1"/>
            <p:nvPr/>
          </p:nvSpPr>
          <p:spPr>
            <a:xfrm>
              <a:off x="652491" y="2239123"/>
              <a:ext cx="270016" cy="461665"/>
            </a:xfrm>
            <a:prstGeom prst="rect">
              <a:avLst/>
            </a:prstGeom>
            <a:noFill/>
          </p:spPr>
          <p:txBody>
            <a:bodyPr wrap="square" rtlCol="0">
              <a:spAutoFit/>
            </a:bodyPr>
            <a:lstStyle/>
            <a:p>
              <a:r>
                <a:rPr lang="en-US" sz="800" dirty="0"/>
                <a:t>SDK</a:t>
              </a:r>
            </a:p>
          </p:txBody>
        </p:sp>
      </p:grpSp>
      <p:grpSp>
        <p:nvGrpSpPr>
          <p:cNvPr id="90" name="Group 89"/>
          <p:cNvGrpSpPr/>
          <p:nvPr/>
        </p:nvGrpSpPr>
        <p:grpSpPr>
          <a:xfrm>
            <a:off x="2060302" y="1751589"/>
            <a:ext cx="368888" cy="87748"/>
            <a:chOff x="2259061" y="4546968"/>
            <a:chExt cx="576021" cy="152408"/>
          </a:xfrm>
        </p:grpSpPr>
        <p:sp>
          <p:nvSpPr>
            <p:cNvPr id="91" name="Rectangle 90"/>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9" name="Rectangle 98"/>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1" name="Rectangle 10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02" name="Straight Connector 10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064836" y="2787801"/>
            <a:ext cx="368888" cy="93646"/>
            <a:chOff x="2259061" y="4546968"/>
            <a:chExt cx="576021" cy="152408"/>
          </a:xfrm>
        </p:grpSpPr>
        <p:sp>
          <p:nvSpPr>
            <p:cNvPr id="114" name="Rectangle 11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5" name="Rectangle 11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2" name="Rectangle 13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33" name="Straight Connector 13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2068320" y="3810941"/>
            <a:ext cx="368888" cy="93645"/>
            <a:chOff x="2259061" y="4546968"/>
            <a:chExt cx="576021" cy="152408"/>
          </a:xfrm>
        </p:grpSpPr>
        <p:sp>
          <p:nvSpPr>
            <p:cNvPr id="135" name="Rectangle 13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7" name="Rectangle 136"/>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9" name="Rectangle 138"/>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0" name="Straight Connector 13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3397334" y="1751589"/>
            <a:ext cx="368888" cy="87743"/>
            <a:chOff x="2259061" y="4546968"/>
            <a:chExt cx="576021" cy="152408"/>
          </a:xfrm>
        </p:grpSpPr>
        <p:sp>
          <p:nvSpPr>
            <p:cNvPr id="142" name="Rectangle 141"/>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4" name="Rectangle 143"/>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5" name="Rectangle 144"/>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6" name="Straight Connector 145"/>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7" name="Group 146"/>
          <p:cNvGrpSpPr/>
          <p:nvPr/>
        </p:nvGrpSpPr>
        <p:grpSpPr>
          <a:xfrm>
            <a:off x="4724837" y="1767807"/>
            <a:ext cx="368888" cy="80596"/>
            <a:chOff x="2259061" y="4546968"/>
            <a:chExt cx="576021" cy="152408"/>
          </a:xfrm>
        </p:grpSpPr>
        <p:sp>
          <p:nvSpPr>
            <p:cNvPr id="148" name="Rectangle 14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3" name="Rectangle 152"/>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4" name="Rectangle 153"/>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55" name="Straight Connector 154"/>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6723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ounded Rectangle 137"/>
          <p:cNvSpPr/>
          <p:nvPr/>
        </p:nvSpPr>
        <p:spPr>
          <a:xfrm>
            <a:off x="1603976" y="868504"/>
            <a:ext cx="4033669" cy="332687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5" name="TextBox 164"/>
          <p:cNvSpPr txBox="1"/>
          <p:nvPr/>
        </p:nvSpPr>
        <p:spPr>
          <a:xfrm>
            <a:off x="2559075" y="4182428"/>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66" name="TextBox 165"/>
          <p:cNvSpPr txBox="1"/>
          <p:nvPr/>
        </p:nvSpPr>
        <p:spPr>
          <a:xfrm>
            <a:off x="4023879" y="3854802"/>
            <a:ext cx="1071606" cy="230832"/>
          </a:xfrm>
          <a:prstGeom prst="rect">
            <a:avLst/>
          </a:prstGeom>
          <a:noFill/>
        </p:spPr>
        <p:txBody>
          <a:bodyPr wrap="square" rtlCol="0">
            <a:spAutoFit/>
          </a:bodyPr>
          <a:lstStyle/>
          <a:p>
            <a:r>
              <a:rPr lang="en-US" sz="900" dirty="0"/>
              <a:t>Ordering-Service</a:t>
            </a:r>
          </a:p>
        </p:txBody>
      </p:sp>
      <p:sp>
        <p:nvSpPr>
          <p:cNvPr id="5" name="Text Placeholder 4"/>
          <p:cNvSpPr>
            <a:spLocks noGrp="1"/>
          </p:cNvSpPr>
          <p:nvPr>
            <p:ph type="body" sz="quarter" idx="13"/>
          </p:nvPr>
        </p:nvSpPr>
        <p:spPr/>
        <p:txBody>
          <a:bodyPr/>
          <a:lstStyle/>
          <a:p>
            <a:r>
              <a:rPr lang="en-US" dirty="0">
                <a:latin typeface="+mn-lt"/>
              </a:rPr>
              <a:t>Sample transaction: Step 5/7 – Deliver Transaction</a:t>
            </a:r>
          </a:p>
        </p:txBody>
      </p:sp>
      <p:sp>
        <p:nvSpPr>
          <p:cNvPr id="19" name="TextBox 18"/>
          <p:cNvSpPr txBox="1"/>
          <p:nvPr/>
        </p:nvSpPr>
        <p:spPr>
          <a:xfrm>
            <a:off x="5644300" y="868505"/>
            <a:ext cx="3499700" cy="2377574"/>
          </a:xfrm>
          <a:prstGeom prst="rect">
            <a:avLst/>
          </a:prstGeom>
          <a:noFill/>
        </p:spPr>
        <p:txBody>
          <a:bodyPr wrap="square" rtlCol="0">
            <a:spAutoFit/>
          </a:bodyPr>
          <a:lstStyle/>
          <a:p>
            <a:pPr algn="ctr"/>
            <a:r>
              <a:rPr lang="en-US" sz="1350" dirty="0" err="1">
                <a:solidFill>
                  <a:srgbClr val="FF0000"/>
                </a:solidFill>
              </a:rPr>
              <a:t>Orderer</a:t>
            </a:r>
            <a:r>
              <a:rPr lang="en-US" sz="1350" dirty="0">
                <a:solidFill>
                  <a:srgbClr val="FF0000"/>
                </a:solidFill>
              </a:rPr>
              <a:t> delivers to committing peers</a:t>
            </a:r>
          </a:p>
          <a:p>
            <a:pPr marL="342900" indent="-342900">
              <a:buAutoNum type="arabicPeriod"/>
            </a:pPr>
            <a:endParaRPr lang="en-US" sz="1350" dirty="0"/>
          </a:p>
          <a:p>
            <a:pPr marL="228600" indent="-3175"/>
            <a:r>
              <a:rPr lang="en-US" sz="1350" dirty="0"/>
              <a:t>Ordering service collects transactions into proposed blocks for distribution to committing peers.  Peers can deliver to other peers in a hierarchy (not shown)</a:t>
            </a:r>
          </a:p>
          <a:p>
            <a:pPr marL="228600" indent="-3175"/>
            <a:endParaRPr lang="en-US" sz="1350" dirty="0"/>
          </a:p>
          <a:p>
            <a:pPr marL="228600" indent="-3175"/>
            <a:r>
              <a:rPr lang="en-US" sz="1350" dirty="0"/>
              <a:t>Different ordering algorithms available:</a:t>
            </a:r>
          </a:p>
          <a:p>
            <a:pPr marL="511175" indent="-106363">
              <a:buFont typeface="Arial" charset="0"/>
              <a:buChar char="•"/>
            </a:pPr>
            <a:r>
              <a:rPr lang="en-US" sz="1350" dirty="0"/>
              <a:t>SOLO (Single node, development)</a:t>
            </a:r>
          </a:p>
          <a:p>
            <a:pPr marL="511175" indent="-106363">
              <a:buFont typeface="Arial" charset="0"/>
              <a:buChar char="•"/>
            </a:pPr>
            <a:r>
              <a:rPr lang="en-US" sz="1350" dirty="0"/>
              <a:t>Kafka (Crash fault tolerance)</a:t>
            </a:r>
          </a:p>
          <a:p>
            <a:pPr marL="228600" indent="-3175"/>
            <a:endParaRPr lang="en-US" sz="1350" dirty="0"/>
          </a:p>
        </p:txBody>
      </p:sp>
      <p:cxnSp>
        <p:nvCxnSpPr>
          <p:cNvPr id="13" name="Straight Arrow Connector 12"/>
          <p:cNvCxnSpPr>
            <a:stCxn id="124" idx="5"/>
          </p:cNvCxnSpPr>
          <p:nvPr/>
        </p:nvCxnSpPr>
        <p:spPr>
          <a:xfrm flipH="1">
            <a:off x="2701731" y="2325300"/>
            <a:ext cx="950587" cy="1119299"/>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24" idx="6"/>
          </p:cNvCxnSpPr>
          <p:nvPr/>
        </p:nvCxnSpPr>
        <p:spPr>
          <a:xfrm flipH="1">
            <a:off x="2701731" y="2309136"/>
            <a:ext cx="943892" cy="111977"/>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flipH="1">
            <a:off x="3645623" y="2286276"/>
            <a:ext cx="45719" cy="45719"/>
          </a:xfrm>
          <a:prstGeom prst="ellipse">
            <a:avLst/>
          </a:prstGeom>
          <a:solidFill>
            <a:srgbClr val="B4C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Arrow Connector 87"/>
          <p:cNvCxnSpPr/>
          <p:nvPr/>
        </p:nvCxnSpPr>
        <p:spPr>
          <a:xfrm flipV="1">
            <a:off x="5354496" y="1097488"/>
            <a:ext cx="131619" cy="30264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V="1">
            <a:off x="5354496" y="1397627"/>
            <a:ext cx="206434" cy="2503"/>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5354496" y="1400130"/>
            <a:ext cx="131619" cy="295556"/>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124" idx="2"/>
          </p:cNvCxnSpPr>
          <p:nvPr/>
        </p:nvCxnSpPr>
        <p:spPr>
          <a:xfrm flipV="1">
            <a:off x="3691342" y="1699229"/>
            <a:ext cx="1364055" cy="609907"/>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124" idx="6"/>
          </p:cNvCxnSpPr>
          <p:nvPr/>
        </p:nvCxnSpPr>
        <p:spPr>
          <a:xfrm flipH="1" flipV="1">
            <a:off x="2701731" y="1397627"/>
            <a:ext cx="943892" cy="911509"/>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124" idx="0"/>
          </p:cNvCxnSpPr>
          <p:nvPr/>
        </p:nvCxnSpPr>
        <p:spPr>
          <a:xfrm flipV="1">
            <a:off x="3668482" y="1695686"/>
            <a:ext cx="62652" cy="59059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111" name="Group 110"/>
          <p:cNvGrpSpPr/>
          <p:nvPr/>
        </p:nvGrpSpPr>
        <p:grpSpPr>
          <a:xfrm>
            <a:off x="3697997" y="2237014"/>
            <a:ext cx="1709316" cy="1609006"/>
            <a:chOff x="3620745" y="2847577"/>
            <a:chExt cx="1709316" cy="1609006"/>
          </a:xfrm>
        </p:grpSpPr>
        <p:sp>
          <p:nvSpPr>
            <p:cNvPr id="113" name="Rounded Rectangle 112"/>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6" name="Rounded Rectangle 115"/>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17" name="Rounded Rectangle 116"/>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18" name="Rounded Rectangle 117"/>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19" name="Straight Connector 118"/>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6" name="Rounded Rectangle 125"/>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grpSp>
        <p:nvGrpSpPr>
          <p:cNvPr id="15" name="Group 14"/>
          <p:cNvGrpSpPr/>
          <p:nvPr/>
        </p:nvGrpSpPr>
        <p:grpSpPr>
          <a:xfrm>
            <a:off x="3505756" y="2049652"/>
            <a:ext cx="298673" cy="707886"/>
            <a:chOff x="3555787" y="2088535"/>
            <a:chExt cx="298673" cy="707886"/>
          </a:xfrm>
        </p:grpSpPr>
        <p:sp>
          <p:nvSpPr>
            <p:cNvPr id="142" name="Rectangle 141"/>
            <p:cNvSpPr/>
            <p:nvPr/>
          </p:nvSpPr>
          <p:spPr>
            <a:xfrm>
              <a:off x="3555787" y="2190333"/>
              <a:ext cx="298673" cy="312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4" name="TextBox 143"/>
            <p:cNvSpPr txBox="1"/>
            <p:nvPr/>
          </p:nvSpPr>
          <p:spPr>
            <a:xfrm>
              <a:off x="3646641" y="2088535"/>
              <a:ext cx="129697" cy="707886"/>
            </a:xfrm>
            <a:prstGeom prst="rect">
              <a:avLst/>
            </a:prstGeom>
            <a:noFill/>
          </p:spPr>
          <p:txBody>
            <a:bodyPr wrap="square" rtlCol="0">
              <a:spAutoFit/>
            </a:bodyPr>
            <a:lstStyle/>
            <a:p>
              <a:pPr algn="ctr"/>
              <a:r>
                <a:rPr lang="en-US" sz="4000" dirty="0">
                  <a:solidFill>
                    <a:schemeClr val="bg1"/>
                  </a:solidFill>
                </a:rPr>
                <a:t>*</a:t>
              </a:r>
            </a:p>
          </p:txBody>
        </p:sp>
      </p:grpSp>
      <p:sp>
        <p:nvSpPr>
          <p:cNvPr id="136" name="TextBox 135"/>
          <p:cNvSpPr txBox="1"/>
          <p:nvPr/>
        </p:nvSpPr>
        <p:spPr>
          <a:xfrm>
            <a:off x="5886818" y="3307480"/>
            <a:ext cx="388248" cy="215444"/>
          </a:xfrm>
          <a:prstGeom prst="rect">
            <a:avLst/>
          </a:prstGeom>
          <a:noFill/>
        </p:spPr>
        <p:txBody>
          <a:bodyPr wrap="none" rtlCol="0">
            <a:spAutoFit/>
          </a:bodyPr>
          <a:lstStyle/>
          <a:p>
            <a:r>
              <a:rPr lang="en-US" sz="800" dirty="0"/>
              <a:t>Key:</a:t>
            </a:r>
          </a:p>
        </p:txBody>
      </p:sp>
      <p:graphicFrame>
        <p:nvGraphicFramePr>
          <p:cNvPr id="90" name="Table 89"/>
          <p:cNvGraphicFramePr>
            <a:graphicFrameLocks noGrp="1"/>
          </p:cNvGraphicFramePr>
          <p:nvPr>
            <p:extLst>
              <p:ext uri="{D42A27DB-BD31-4B8C-83A1-F6EECF244321}">
                <p14:modId xmlns:p14="http://schemas.microsoft.com/office/powerpoint/2010/main" val="843189331"/>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91" name="Group 90"/>
          <p:cNvGrpSpPr/>
          <p:nvPr/>
        </p:nvGrpSpPr>
        <p:grpSpPr>
          <a:xfrm>
            <a:off x="6885930" y="3610381"/>
            <a:ext cx="848760" cy="1394056"/>
            <a:chOff x="6885930" y="3610381"/>
            <a:chExt cx="848760" cy="1394056"/>
          </a:xfrm>
        </p:grpSpPr>
        <p:sp>
          <p:nvSpPr>
            <p:cNvPr id="92" name="Rounded Rectangle 91"/>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94" name="Rounded Rectangle 93"/>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95" name="Rounded Rectangle 94"/>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0" name="Rounded Rectangle 99"/>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3" name="Folded Corner 102"/>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104" name="Straight Connector 103"/>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Rounded Rectangle 10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106" name="Group 105"/>
            <p:cNvGrpSpPr/>
            <p:nvPr/>
          </p:nvGrpSpPr>
          <p:grpSpPr>
            <a:xfrm>
              <a:off x="7365802" y="3672533"/>
              <a:ext cx="368888" cy="93646"/>
              <a:chOff x="2259061" y="4546968"/>
              <a:chExt cx="576021" cy="152408"/>
            </a:xfrm>
          </p:grpSpPr>
          <p:sp>
            <p:nvSpPr>
              <p:cNvPr id="107" name="Rectangle 106"/>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8" name="Rectangle 107"/>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9" name="Rectangle 108"/>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0" name="Straight Connector 10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sp>
        <p:nvSpPr>
          <p:cNvPr id="127" name="Rounded Rectangle 126"/>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28" name="Rounded Rectangle 127"/>
          <p:cNvSpPr/>
          <p:nvPr/>
        </p:nvSpPr>
        <p:spPr>
          <a:xfrm>
            <a:off x="2103532" y="21220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29" name="Rounded Rectangle 128"/>
          <p:cNvSpPr/>
          <p:nvPr/>
        </p:nvSpPr>
        <p:spPr>
          <a:xfrm>
            <a:off x="2103532" y="31454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68" name="Folded Corner 167"/>
          <p:cNvSpPr/>
          <p:nvPr/>
        </p:nvSpPr>
        <p:spPr>
          <a:xfrm>
            <a:off x="3144777" y="3191171"/>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70" name="Rounded Rectangle 169"/>
          <p:cNvSpPr/>
          <p:nvPr/>
        </p:nvSpPr>
        <p:spPr>
          <a:xfrm>
            <a:off x="4756297" y="1101030"/>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77" name="Rounded Rectangle 176"/>
          <p:cNvSpPr/>
          <p:nvPr/>
        </p:nvSpPr>
        <p:spPr>
          <a:xfrm>
            <a:off x="3432034" y="1097487"/>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83" name="Rounded Rectangle 182"/>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5" name="Rounded Rectangle 184"/>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6" name="Rounded Rectangle 185"/>
          <p:cNvSpPr/>
          <p:nvPr/>
        </p:nvSpPr>
        <p:spPr>
          <a:xfrm>
            <a:off x="2715181" y="2592129"/>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7" name="Rounded Rectangle 186"/>
          <p:cNvSpPr/>
          <p:nvPr/>
        </p:nvSpPr>
        <p:spPr>
          <a:xfrm>
            <a:off x="2916238" y="266009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8" name="Rounded Rectangle 187"/>
          <p:cNvSpPr/>
          <p:nvPr/>
        </p:nvSpPr>
        <p:spPr>
          <a:xfrm>
            <a:off x="2715181" y="361561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9" name="Rounded Rectangle 188"/>
          <p:cNvSpPr/>
          <p:nvPr/>
        </p:nvSpPr>
        <p:spPr>
          <a:xfrm>
            <a:off x="2916238" y="368285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90" name="Rounded Rectangle 189"/>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91" name="Rounded Rectangle 190"/>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38" name="Group 237"/>
          <p:cNvGrpSpPr/>
          <p:nvPr/>
        </p:nvGrpSpPr>
        <p:grpSpPr>
          <a:xfrm>
            <a:off x="0" y="2025595"/>
            <a:ext cx="944684" cy="809462"/>
            <a:chOff x="0" y="2025595"/>
            <a:chExt cx="944684" cy="809462"/>
          </a:xfrm>
        </p:grpSpPr>
        <p:sp>
          <p:nvSpPr>
            <p:cNvPr id="239" name="Rectangle 238"/>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240" name="Group 239"/>
            <p:cNvGrpSpPr/>
            <p:nvPr/>
          </p:nvGrpSpPr>
          <p:grpSpPr>
            <a:xfrm>
              <a:off x="93037" y="2025595"/>
              <a:ext cx="851647" cy="809462"/>
              <a:chOff x="265172" y="2308763"/>
              <a:chExt cx="712071" cy="676800"/>
            </a:xfrm>
          </p:grpSpPr>
          <p:sp>
            <p:nvSpPr>
              <p:cNvPr id="242" name="Rounded Rectangle 241"/>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3" name="Straight Connector 242"/>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41" name="TextBox 240"/>
            <p:cNvSpPr txBox="1"/>
            <p:nvPr/>
          </p:nvSpPr>
          <p:spPr>
            <a:xfrm>
              <a:off x="652491" y="2239123"/>
              <a:ext cx="270016" cy="461665"/>
            </a:xfrm>
            <a:prstGeom prst="rect">
              <a:avLst/>
            </a:prstGeom>
            <a:noFill/>
          </p:spPr>
          <p:txBody>
            <a:bodyPr wrap="square" rtlCol="0">
              <a:spAutoFit/>
            </a:bodyPr>
            <a:lstStyle/>
            <a:p>
              <a:r>
                <a:rPr lang="en-US" sz="800" dirty="0"/>
                <a:t>SDK</a:t>
              </a:r>
            </a:p>
          </p:txBody>
        </p:sp>
      </p:grpSp>
      <p:grpSp>
        <p:nvGrpSpPr>
          <p:cNvPr id="99" name="Group 98"/>
          <p:cNvGrpSpPr/>
          <p:nvPr/>
        </p:nvGrpSpPr>
        <p:grpSpPr>
          <a:xfrm>
            <a:off x="2060302" y="1751589"/>
            <a:ext cx="368888" cy="87748"/>
            <a:chOff x="2259061" y="4546968"/>
            <a:chExt cx="576021" cy="152408"/>
          </a:xfrm>
        </p:grpSpPr>
        <p:sp>
          <p:nvSpPr>
            <p:cNvPr id="101" name="Rectangle 100"/>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2" name="Rectangle 101"/>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2" name="Rectangle 11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4" name="Straight Connector 11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2064836" y="2787801"/>
            <a:ext cx="368888" cy="93646"/>
            <a:chOff x="2259061" y="4546968"/>
            <a:chExt cx="576021" cy="152408"/>
          </a:xfrm>
        </p:grpSpPr>
        <p:sp>
          <p:nvSpPr>
            <p:cNvPr id="130" name="Rectangle 129"/>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1" name="Rectangle 130"/>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2" name="Rectangle 13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33" name="Straight Connector 13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2068320" y="3810941"/>
            <a:ext cx="368888" cy="93645"/>
            <a:chOff x="2259061" y="4546968"/>
            <a:chExt cx="576021" cy="152408"/>
          </a:xfrm>
        </p:grpSpPr>
        <p:sp>
          <p:nvSpPr>
            <p:cNvPr id="135" name="Rectangle 13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7" name="Rectangle 136"/>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9" name="Rectangle 138"/>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0" name="Straight Connector 13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3397334" y="1751589"/>
            <a:ext cx="368888" cy="87743"/>
            <a:chOff x="2259061" y="4546968"/>
            <a:chExt cx="576021" cy="152408"/>
          </a:xfrm>
        </p:grpSpPr>
        <p:sp>
          <p:nvSpPr>
            <p:cNvPr id="143" name="Rectangle 142"/>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5" name="Rectangle 144"/>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6" name="Rectangle 145"/>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7" name="Straight Connector 146"/>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48" name="Group 147"/>
          <p:cNvGrpSpPr/>
          <p:nvPr/>
        </p:nvGrpSpPr>
        <p:grpSpPr>
          <a:xfrm>
            <a:off x="4724837" y="1767807"/>
            <a:ext cx="368888" cy="80596"/>
            <a:chOff x="2259061" y="4546968"/>
            <a:chExt cx="576021" cy="152408"/>
          </a:xfrm>
        </p:grpSpPr>
        <p:sp>
          <p:nvSpPr>
            <p:cNvPr id="149" name="Rectangle 148"/>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0" name="Rectangle 149"/>
            <p:cNvSpPr/>
            <p:nvPr/>
          </p:nvSpPr>
          <p:spPr>
            <a:xfrm>
              <a:off x="2475990" y="4546968"/>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1" name="Rectangle 15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52" name="Straight Connector 15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7884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ounded Rectangle 207"/>
          <p:cNvSpPr/>
          <p:nvPr/>
        </p:nvSpPr>
        <p:spPr>
          <a:xfrm>
            <a:off x="1603976" y="868504"/>
            <a:ext cx="4033669" cy="332687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6" name="TextBox 245"/>
          <p:cNvSpPr txBox="1"/>
          <p:nvPr/>
        </p:nvSpPr>
        <p:spPr>
          <a:xfrm>
            <a:off x="2559075" y="4182428"/>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247" name="TextBox 246"/>
          <p:cNvSpPr txBox="1"/>
          <p:nvPr/>
        </p:nvSpPr>
        <p:spPr>
          <a:xfrm>
            <a:off x="4023879" y="3854802"/>
            <a:ext cx="1071606" cy="230832"/>
          </a:xfrm>
          <a:prstGeom prst="rect">
            <a:avLst/>
          </a:prstGeom>
          <a:noFill/>
        </p:spPr>
        <p:txBody>
          <a:bodyPr wrap="square" rtlCol="0">
            <a:spAutoFit/>
          </a:bodyPr>
          <a:lstStyle/>
          <a:p>
            <a:r>
              <a:rPr lang="en-US" sz="900" dirty="0"/>
              <a:t>Ordering-Service</a:t>
            </a:r>
          </a:p>
        </p:txBody>
      </p:sp>
      <p:sp>
        <p:nvSpPr>
          <p:cNvPr id="22" name="Oval 21"/>
          <p:cNvSpPr/>
          <p:nvPr/>
        </p:nvSpPr>
        <p:spPr>
          <a:xfrm>
            <a:off x="1798589" y="958532"/>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1802689" y="1915507"/>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1806789" y="2939284"/>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3"/>
          </p:nvPr>
        </p:nvSpPr>
        <p:spPr/>
        <p:txBody>
          <a:bodyPr/>
          <a:lstStyle/>
          <a:p>
            <a:r>
              <a:rPr lang="en-US" dirty="0">
                <a:latin typeface="+mn-lt"/>
              </a:rPr>
              <a:t>Sample transaction: Step 6/7 – Validate Transaction</a:t>
            </a:r>
          </a:p>
        </p:txBody>
      </p:sp>
      <p:sp>
        <p:nvSpPr>
          <p:cNvPr id="19" name="TextBox 18"/>
          <p:cNvSpPr txBox="1"/>
          <p:nvPr/>
        </p:nvSpPr>
        <p:spPr>
          <a:xfrm>
            <a:off x="5646087" y="868505"/>
            <a:ext cx="3497913" cy="2377574"/>
          </a:xfrm>
          <a:prstGeom prst="rect">
            <a:avLst/>
          </a:prstGeom>
          <a:noFill/>
        </p:spPr>
        <p:txBody>
          <a:bodyPr wrap="square" rtlCol="0">
            <a:spAutoFit/>
          </a:bodyPr>
          <a:lstStyle/>
          <a:p>
            <a:pPr algn="ctr"/>
            <a:r>
              <a:rPr lang="en-US" sz="1350" dirty="0">
                <a:solidFill>
                  <a:srgbClr val="FF0000"/>
                </a:solidFill>
              </a:rPr>
              <a:t>Committing peers validate transactions</a:t>
            </a:r>
          </a:p>
          <a:p>
            <a:pPr marL="342900" indent="-342900">
              <a:buAutoNum type="arabicPeriod"/>
            </a:pPr>
            <a:endParaRPr lang="en-US" sz="1350" dirty="0"/>
          </a:p>
          <a:p>
            <a:pPr marL="228600" indent="-3175"/>
            <a:r>
              <a:rPr lang="en-US" sz="1350" dirty="0"/>
              <a:t>Every committing peer validates against the endorsement policy. Also check RW sets are still valid for current world state</a:t>
            </a:r>
          </a:p>
          <a:p>
            <a:pPr marL="228600" indent="-3175"/>
            <a:endParaRPr lang="en-US" sz="1350" dirty="0"/>
          </a:p>
          <a:p>
            <a:pPr marL="228600" indent="-3175"/>
            <a:r>
              <a:rPr lang="en-US" sz="1350" dirty="0"/>
              <a:t>Validated transactions are applied to the world state and retained on the ledger  </a:t>
            </a:r>
          </a:p>
          <a:p>
            <a:pPr marL="228600" indent="-3175"/>
            <a:endParaRPr lang="en-US" sz="1350" dirty="0"/>
          </a:p>
          <a:p>
            <a:pPr marL="228600" indent="-3175"/>
            <a:r>
              <a:rPr lang="en-US" sz="1350" dirty="0"/>
              <a:t>Invalid transactions are also retained on the ledger but do not update world state</a:t>
            </a:r>
          </a:p>
        </p:txBody>
      </p:sp>
      <p:grpSp>
        <p:nvGrpSpPr>
          <p:cNvPr id="125" name="Group 124"/>
          <p:cNvGrpSpPr/>
          <p:nvPr/>
        </p:nvGrpSpPr>
        <p:grpSpPr>
          <a:xfrm>
            <a:off x="1879087" y="3018490"/>
            <a:ext cx="163112" cy="159239"/>
            <a:chOff x="833402" y="3650634"/>
            <a:chExt cx="163112" cy="159239"/>
          </a:xfrm>
        </p:grpSpPr>
        <p:sp>
          <p:nvSpPr>
            <p:cNvPr id="126" name="Folded Corner 125"/>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127"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8" name="Group 127"/>
          <p:cNvGrpSpPr/>
          <p:nvPr/>
        </p:nvGrpSpPr>
        <p:grpSpPr>
          <a:xfrm>
            <a:off x="1874987" y="2001584"/>
            <a:ext cx="163112" cy="159239"/>
            <a:chOff x="833402" y="3650634"/>
            <a:chExt cx="163112" cy="159239"/>
          </a:xfrm>
        </p:grpSpPr>
        <p:sp>
          <p:nvSpPr>
            <p:cNvPr id="129" name="Folded Corner 128"/>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130"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1" name="Group 130"/>
          <p:cNvGrpSpPr/>
          <p:nvPr/>
        </p:nvGrpSpPr>
        <p:grpSpPr>
          <a:xfrm>
            <a:off x="1870887" y="1033878"/>
            <a:ext cx="163112" cy="159239"/>
            <a:chOff x="833402" y="3650634"/>
            <a:chExt cx="163112" cy="159239"/>
          </a:xfrm>
        </p:grpSpPr>
        <p:sp>
          <p:nvSpPr>
            <p:cNvPr id="140" name="Folded Corner 139"/>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142"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 name="Group 142"/>
          <p:cNvGrpSpPr/>
          <p:nvPr/>
        </p:nvGrpSpPr>
        <p:grpSpPr>
          <a:xfrm>
            <a:off x="3212618" y="1028569"/>
            <a:ext cx="163112" cy="159239"/>
            <a:chOff x="833402" y="3650634"/>
            <a:chExt cx="163112" cy="159239"/>
          </a:xfrm>
        </p:grpSpPr>
        <p:sp>
          <p:nvSpPr>
            <p:cNvPr id="149" name="Folded Corner 148"/>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150"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1" name="Group 150"/>
          <p:cNvGrpSpPr/>
          <p:nvPr/>
        </p:nvGrpSpPr>
        <p:grpSpPr>
          <a:xfrm>
            <a:off x="4540072" y="1023260"/>
            <a:ext cx="163112" cy="159239"/>
            <a:chOff x="833402" y="3650634"/>
            <a:chExt cx="163112" cy="159239"/>
          </a:xfrm>
        </p:grpSpPr>
        <p:sp>
          <p:nvSpPr>
            <p:cNvPr id="152" name="Folded Corner 151"/>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153" name="Picture 6" descr="mage result for validate icon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sp>
        <p:nvSpPr>
          <p:cNvPr id="154" name="Oval 153"/>
          <p:cNvSpPr/>
          <p:nvPr/>
        </p:nvSpPr>
        <p:spPr>
          <a:xfrm>
            <a:off x="3133885" y="953608"/>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4461020" y="948684"/>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Elbow Connector 24"/>
          <p:cNvCxnSpPr>
            <a:stCxn id="22" idx="4"/>
            <a:endCxn id="137" idx="1"/>
          </p:cNvCxnSpPr>
          <p:nvPr/>
        </p:nvCxnSpPr>
        <p:spPr>
          <a:xfrm rot="16200000" flipH="1">
            <a:off x="1742848" y="1478012"/>
            <a:ext cx="527774" cy="107133"/>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Elbow Connector 158"/>
          <p:cNvCxnSpPr>
            <a:stCxn id="156" idx="4"/>
            <a:endCxn id="146" idx="1"/>
          </p:cNvCxnSpPr>
          <p:nvPr/>
        </p:nvCxnSpPr>
        <p:spPr>
          <a:xfrm rot="16200000" flipH="1">
            <a:off x="1706072" y="2475863"/>
            <a:ext cx="609960" cy="107567"/>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57" idx="4"/>
            <a:endCxn id="164" idx="1"/>
          </p:cNvCxnSpPr>
          <p:nvPr/>
        </p:nvCxnSpPr>
        <p:spPr>
          <a:xfrm rot="16200000" flipH="1">
            <a:off x="1710183" y="3499629"/>
            <a:ext cx="609322" cy="106951"/>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1" name="Elbow Connector 160"/>
          <p:cNvCxnSpPr>
            <a:stCxn id="154" idx="4"/>
            <a:endCxn id="181" idx="1"/>
          </p:cNvCxnSpPr>
          <p:nvPr/>
        </p:nvCxnSpPr>
        <p:spPr>
          <a:xfrm rot="16200000" flipH="1">
            <a:off x="3076552" y="1474680"/>
            <a:ext cx="532695" cy="108869"/>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Elbow Connector 161"/>
          <p:cNvCxnSpPr>
            <a:stCxn id="155" idx="4"/>
            <a:endCxn id="186" idx="1"/>
          </p:cNvCxnSpPr>
          <p:nvPr/>
        </p:nvCxnSpPr>
        <p:spPr>
          <a:xfrm rot="16200000" flipH="1">
            <a:off x="4395087" y="1478356"/>
            <a:ext cx="550263" cy="109237"/>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39" name="Table 138"/>
          <p:cNvGraphicFramePr>
            <a:graphicFrameLocks noGrp="1"/>
          </p:cNvGraphicFramePr>
          <p:nvPr>
            <p:extLst>
              <p:ext uri="{D42A27DB-BD31-4B8C-83A1-F6EECF244321}">
                <p14:modId xmlns:p14="http://schemas.microsoft.com/office/powerpoint/2010/main" val="477073882"/>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6" name="Rounded Rectangle 165"/>
          <p:cNvSpPr/>
          <p:nvPr/>
        </p:nvSpPr>
        <p:spPr>
          <a:xfrm>
            <a:off x="6885931" y="3610381"/>
            <a:ext cx="267251" cy="267300"/>
          </a:xfrm>
          <a:prstGeom prst="roundRect">
            <a:avLst/>
          </a:prstGeom>
          <a:solidFill>
            <a:srgbClr val="266FC0"/>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167" name="Rounded Rectangle 166"/>
          <p:cNvSpPr/>
          <p:nvPr/>
        </p:nvSpPr>
        <p:spPr>
          <a:xfrm>
            <a:off x="6886850" y="3991183"/>
            <a:ext cx="267251" cy="267300"/>
          </a:xfrm>
          <a:prstGeom prst="roundRect">
            <a:avLst/>
          </a:prstGeom>
          <a:solidFill>
            <a:schemeClr val="bg1">
              <a:lumMod val="85000"/>
            </a:schemeClr>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69" name="Rounded Rectangle 168"/>
          <p:cNvSpPr/>
          <p:nvPr/>
        </p:nvSpPr>
        <p:spPr>
          <a:xfrm>
            <a:off x="6885930" y="4351426"/>
            <a:ext cx="267251" cy="267300"/>
          </a:xfrm>
          <a:prstGeom prst="roundRect">
            <a:avLst/>
          </a:prstGeom>
          <a:solidFill>
            <a:srgbClr val="11D358"/>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71" name="Rounded Rectangle 170"/>
          <p:cNvSpPr/>
          <p:nvPr/>
        </p:nvSpPr>
        <p:spPr>
          <a:xfrm>
            <a:off x="6885930" y="4737137"/>
            <a:ext cx="267251" cy="267300"/>
          </a:xfrm>
          <a:prstGeom prst="roundRect">
            <a:avLst/>
          </a:prstGeom>
          <a:solidFill>
            <a:srgbClr val="FFC000"/>
          </a:solid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grpSp>
        <p:nvGrpSpPr>
          <p:cNvPr id="172" name="Group 171"/>
          <p:cNvGrpSpPr/>
          <p:nvPr/>
        </p:nvGrpSpPr>
        <p:grpSpPr>
          <a:xfrm>
            <a:off x="7331307" y="3667950"/>
            <a:ext cx="432016" cy="114300"/>
            <a:chOff x="2259061" y="4546976"/>
            <a:chExt cx="576021" cy="152400"/>
          </a:xfrm>
          <a:solidFill>
            <a:srgbClr val="266FC0"/>
          </a:solidFill>
        </p:grpSpPr>
        <p:sp>
          <p:nvSpPr>
            <p:cNvPr id="174" name="Rectangle 173"/>
            <p:cNvSpPr/>
            <p:nvPr/>
          </p:nvSpPr>
          <p:spPr>
            <a:xfrm>
              <a:off x="2259061"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5" name="Rectangle 174"/>
            <p:cNvSpPr/>
            <p:nvPr/>
          </p:nvSpPr>
          <p:spPr>
            <a:xfrm>
              <a:off x="2475990"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6" name="Rectangle 175"/>
            <p:cNvSpPr/>
            <p:nvPr/>
          </p:nvSpPr>
          <p:spPr>
            <a:xfrm>
              <a:off x="2689609"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77" name="Straight Connector 176"/>
            <p:cNvCxnSpPr/>
            <p:nvPr/>
          </p:nvCxnSpPr>
          <p:spPr>
            <a:xfrm>
              <a:off x="2404534" y="4623176"/>
              <a:ext cx="285075" cy="0"/>
            </a:xfrm>
            <a:prstGeom prst="line">
              <a:avLst/>
            </a:prstGeom>
            <a:grpFill/>
            <a:ln w="19050" cmpd="sng">
              <a:solidFill>
                <a:srgbClr val="266FC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78" name="Folded Corner 177"/>
          <p:cNvSpPr/>
          <p:nvPr/>
        </p:nvSpPr>
        <p:spPr>
          <a:xfrm>
            <a:off x="7424776" y="4744307"/>
            <a:ext cx="268358" cy="257651"/>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179" name="Straight Connector 178"/>
          <p:cNvCxnSpPr/>
          <p:nvPr/>
        </p:nvCxnSpPr>
        <p:spPr>
          <a:xfrm>
            <a:off x="7153181" y="4870787"/>
            <a:ext cx="271595" cy="2346"/>
          </a:xfrm>
          <a:prstGeom prst="line">
            <a:avLst/>
          </a:prstGeom>
          <a:ln w="6350" cmpd="sng">
            <a:solidFill>
              <a:srgbClr val="3C75BD"/>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5886818" y="3307480"/>
            <a:ext cx="388248" cy="215444"/>
          </a:xfrm>
          <a:prstGeom prst="rect">
            <a:avLst/>
          </a:prstGeom>
          <a:noFill/>
        </p:spPr>
        <p:txBody>
          <a:bodyPr wrap="none" rtlCol="0">
            <a:spAutoFit/>
          </a:bodyPr>
          <a:lstStyle/>
          <a:p>
            <a:r>
              <a:rPr lang="en-US" sz="800" dirty="0"/>
              <a:t>Key:</a:t>
            </a:r>
          </a:p>
        </p:txBody>
      </p:sp>
      <p:sp>
        <p:nvSpPr>
          <p:cNvPr id="207" name="Rounded Rectangle 206"/>
          <p:cNvSpPr/>
          <p:nvPr/>
        </p:nvSpPr>
        <p:spPr>
          <a:xfrm>
            <a:off x="7416621" y="3991183"/>
            <a:ext cx="267251" cy="267300"/>
          </a:xfrm>
          <a:prstGeom prst="roundRect">
            <a:avLst/>
          </a:prstGeom>
          <a:noFill/>
          <a:ln w="28575" cmpd="sng">
            <a:solidFill>
              <a:srgbClr val="266FC0"/>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103" name="Group 102"/>
          <p:cNvGrpSpPr/>
          <p:nvPr/>
        </p:nvGrpSpPr>
        <p:grpSpPr>
          <a:xfrm>
            <a:off x="3697997" y="2237014"/>
            <a:ext cx="1709316" cy="1609006"/>
            <a:chOff x="3620745" y="2847577"/>
            <a:chExt cx="1709316" cy="1609006"/>
          </a:xfrm>
        </p:grpSpPr>
        <p:sp>
          <p:nvSpPr>
            <p:cNvPr id="104" name="Rounded Rectangle 103"/>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5" name="Rounded Rectangle 104"/>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6" name="Rounded Rectangle 105"/>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7" name="Rounded Rectangle 106"/>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08" name="Straight Connector 107"/>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4" name="Rounded Rectangle 113"/>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115" name="Rounded Rectangle 114"/>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16" name="Rounded Rectangle 115"/>
          <p:cNvSpPr/>
          <p:nvPr/>
        </p:nvSpPr>
        <p:spPr>
          <a:xfrm>
            <a:off x="2103532" y="21220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17" name="Rounded Rectangle 116"/>
          <p:cNvSpPr/>
          <p:nvPr/>
        </p:nvSpPr>
        <p:spPr>
          <a:xfrm>
            <a:off x="2103532" y="31454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18" name="Folded Corner 117"/>
          <p:cNvSpPr/>
          <p:nvPr/>
        </p:nvSpPr>
        <p:spPr>
          <a:xfrm>
            <a:off x="3144777" y="3191171"/>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19" name="Rounded Rectangle 118"/>
          <p:cNvSpPr/>
          <p:nvPr/>
        </p:nvSpPr>
        <p:spPr>
          <a:xfrm>
            <a:off x="4756297" y="1101030"/>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20" name="Rounded Rectangle 119"/>
          <p:cNvSpPr/>
          <p:nvPr/>
        </p:nvSpPr>
        <p:spPr>
          <a:xfrm>
            <a:off x="3432034" y="1097487"/>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21" name="Rounded Rectangle 120"/>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2" name="Rounded Rectangle 121"/>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23" name="Rounded Rectangle 122"/>
          <p:cNvSpPr/>
          <p:nvPr/>
        </p:nvSpPr>
        <p:spPr>
          <a:xfrm>
            <a:off x="2715181" y="2592129"/>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4" name="Rounded Rectangle 123"/>
          <p:cNvSpPr/>
          <p:nvPr/>
        </p:nvSpPr>
        <p:spPr>
          <a:xfrm>
            <a:off x="2916238" y="266009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32" name="Rounded Rectangle 131"/>
          <p:cNvSpPr/>
          <p:nvPr/>
        </p:nvSpPr>
        <p:spPr>
          <a:xfrm>
            <a:off x="2715181" y="361561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33" name="Rounded Rectangle 132"/>
          <p:cNvSpPr/>
          <p:nvPr/>
        </p:nvSpPr>
        <p:spPr>
          <a:xfrm>
            <a:off x="2916238" y="368285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34" name="Rounded Rectangle 133"/>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35" name="Rounded Rectangle 134"/>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190" name="Group 189"/>
          <p:cNvGrpSpPr/>
          <p:nvPr/>
        </p:nvGrpSpPr>
        <p:grpSpPr>
          <a:xfrm>
            <a:off x="0" y="2025595"/>
            <a:ext cx="944684" cy="809462"/>
            <a:chOff x="0" y="2025595"/>
            <a:chExt cx="944684" cy="809462"/>
          </a:xfrm>
        </p:grpSpPr>
        <p:sp>
          <p:nvSpPr>
            <p:cNvPr id="191" name="Rectangle 190"/>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192" name="Group 191"/>
            <p:cNvGrpSpPr/>
            <p:nvPr/>
          </p:nvGrpSpPr>
          <p:grpSpPr>
            <a:xfrm>
              <a:off x="93037" y="2025595"/>
              <a:ext cx="851647" cy="809462"/>
              <a:chOff x="265172" y="2308763"/>
              <a:chExt cx="712071" cy="676800"/>
            </a:xfrm>
          </p:grpSpPr>
          <p:sp>
            <p:nvSpPr>
              <p:cNvPr id="194" name="Rounded Rectangle 193"/>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5" name="Straight Connector 194"/>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93" name="TextBox 192"/>
            <p:cNvSpPr txBox="1"/>
            <p:nvPr/>
          </p:nvSpPr>
          <p:spPr>
            <a:xfrm>
              <a:off x="652491" y="2239123"/>
              <a:ext cx="270016" cy="461665"/>
            </a:xfrm>
            <a:prstGeom prst="rect">
              <a:avLst/>
            </a:prstGeom>
            <a:noFill/>
          </p:spPr>
          <p:txBody>
            <a:bodyPr wrap="square" rtlCol="0">
              <a:spAutoFit/>
            </a:bodyPr>
            <a:lstStyle/>
            <a:p>
              <a:r>
                <a:rPr lang="en-US" sz="800" dirty="0"/>
                <a:t>SDK</a:t>
              </a:r>
            </a:p>
          </p:txBody>
        </p:sp>
      </p:grpSp>
      <p:grpSp>
        <p:nvGrpSpPr>
          <p:cNvPr id="18" name="Group 17"/>
          <p:cNvGrpSpPr/>
          <p:nvPr/>
        </p:nvGrpSpPr>
        <p:grpSpPr>
          <a:xfrm>
            <a:off x="2060303" y="1751589"/>
            <a:ext cx="511399" cy="87748"/>
            <a:chOff x="2060303" y="1751589"/>
            <a:chExt cx="511399" cy="87748"/>
          </a:xfrm>
        </p:grpSpPr>
        <p:sp>
          <p:nvSpPr>
            <p:cNvPr id="137" name="Rectangle 136"/>
            <p:cNvSpPr/>
            <p:nvPr/>
          </p:nvSpPr>
          <p:spPr>
            <a:xfrm>
              <a:off x="2060303"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8" name="Rectangle 137"/>
            <p:cNvSpPr/>
            <p:nvPr/>
          </p:nvSpPr>
          <p:spPr>
            <a:xfrm>
              <a:off x="2199226"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1" name="Rectangle 140"/>
            <p:cNvSpPr/>
            <p:nvPr/>
          </p:nvSpPr>
          <p:spPr>
            <a:xfrm>
              <a:off x="2336029"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4" name="Straight Connector 143"/>
            <p:cNvCxnSpPr>
              <a:stCxn id="137" idx="3"/>
              <a:endCxn id="196" idx="1"/>
            </p:cNvCxnSpPr>
            <p:nvPr/>
          </p:nvCxnSpPr>
          <p:spPr>
            <a:xfrm flipV="1">
              <a:off x="2153465" y="1795461"/>
              <a:ext cx="325075" cy="5"/>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6" name="Rectangle 195"/>
            <p:cNvSpPr/>
            <p:nvPr/>
          </p:nvSpPr>
          <p:spPr>
            <a:xfrm>
              <a:off x="2478540"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0" name="Group 19"/>
          <p:cNvGrpSpPr/>
          <p:nvPr/>
        </p:nvGrpSpPr>
        <p:grpSpPr>
          <a:xfrm>
            <a:off x="2064837" y="2787801"/>
            <a:ext cx="502329" cy="95613"/>
            <a:chOff x="2064837" y="2787801"/>
            <a:chExt cx="502329" cy="95613"/>
          </a:xfrm>
        </p:grpSpPr>
        <p:sp>
          <p:nvSpPr>
            <p:cNvPr id="146" name="Rectangle 145"/>
            <p:cNvSpPr/>
            <p:nvPr/>
          </p:nvSpPr>
          <p:spPr>
            <a:xfrm>
              <a:off x="2064837"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7" name="Rectangle 146"/>
            <p:cNvSpPr/>
            <p:nvPr/>
          </p:nvSpPr>
          <p:spPr>
            <a:xfrm>
              <a:off x="2203760" y="2787801"/>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8" name="Rectangle 147"/>
            <p:cNvSpPr/>
            <p:nvPr/>
          </p:nvSpPr>
          <p:spPr>
            <a:xfrm>
              <a:off x="2340563"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58" name="Straight Connector 157"/>
            <p:cNvCxnSpPr>
              <a:stCxn id="146" idx="3"/>
              <a:endCxn id="197" idx="1"/>
            </p:cNvCxnSpPr>
            <p:nvPr/>
          </p:nvCxnSpPr>
          <p:spPr>
            <a:xfrm>
              <a:off x="2157999" y="2834627"/>
              <a:ext cx="316005" cy="1967"/>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7" name="Rectangle 196"/>
            <p:cNvSpPr/>
            <p:nvPr/>
          </p:nvSpPr>
          <p:spPr>
            <a:xfrm>
              <a:off x="2474004" y="2789773"/>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1" name="Group 20"/>
          <p:cNvGrpSpPr/>
          <p:nvPr/>
        </p:nvGrpSpPr>
        <p:grpSpPr>
          <a:xfrm>
            <a:off x="2068320" y="3810941"/>
            <a:ext cx="503382" cy="94781"/>
            <a:chOff x="2068320" y="3810941"/>
            <a:chExt cx="503382" cy="94781"/>
          </a:xfrm>
        </p:grpSpPr>
        <p:sp>
          <p:nvSpPr>
            <p:cNvPr id="164" name="Rectangle 163"/>
            <p:cNvSpPr/>
            <p:nvPr/>
          </p:nvSpPr>
          <p:spPr>
            <a:xfrm>
              <a:off x="2068320"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65" name="Rectangle 164"/>
            <p:cNvSpPr/>
            <p:nvPr/>
          </p:nvSpPr>
          <p:spPr>
            <a:xfrm>
              <a:off x="2207243" y="3810941"/>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68" name="Rectangle 167"/>
            <p:cNvSpPr/>
            <p:nvPr/>
          </p:nvSpPr>
          <p:spPr>
            <a:xfrm>
              <a:off x="2344046"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70" name="Straight Connector 169"/>
            <p:cNvCxnSpPr>
              <a:stCxn id="164" idx="3"/>
              <a:endCxn id="198" idx="1"/>
            </p:cNvCxnSpPr>
            <p:nvPr/>
          </p:nvCxnSpPr>
          <p:spPr>
            <a:xfrm>
              <a:off x="2161482" y="3857766"/>
              <a:ext cx="317058" cy="113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8" name="Rectangle 197"/>
            <p:cNvSpPr/>
            <p:nvPr/>
          </p:nvSpPr>
          <p:spPr>
            <a:xfrm>
              <a:off x="2478540" y="3812082"/>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4" name="Group 23"/>
          <p:cNvGrpSpPr/>
          <p:nvPr/>
        </p:nvGrpSpPr>
        <p:grpSpPr>
          <a:xfrm>
            <a:off x="3397334" y="1751133"/>
            <a:ext cx="507811" cy="88199"/>
            <a:chOff x="3397334" y="1751133"/>
            <a:chExt cx="507811" cy="88199"/>
          </a:xfrm>
        </p:grpSpPr>
        <p:sp>
          <p:nvSpPr>
            <p:cNvPr id="181" name="Rectangle 180"/>
            <p:cNvSpPr/>
            <p:nvPr/>
          </p:nvSpPr>
          <p:spPr>
            <a:xfrm>
              <a:off x="3397334"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2" name="Rectangle 181"/>
            <p:cNvSpPr/>
            <p:nvPr/>
          </p:nvSpPr>
          <p:spPr>
            <a:xfrm>
              <a:off x="3536257" y="1751589"/>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3" name="Rectangle 182"/>
            <p:cNvSpPr/>
            <p:nvPr/>
          </p:nvSpPr>
          <p:spPr>
            <a:xfrm>
              <a:off x="3673060"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84" name="Straight Connector 183"/>
            <p:cNvCxnSpPr>
              <a:stCxn id="181" idx="3"/>
              <a:endCxn id="199" idx="1"/>
            </p:cNvCxnSpPr>
            <p:nvPr/>
          </p:nvCxnSpPr>
          <p:spPr>
            <a:xfrm flipV="1">
              <a:off x="3490496" y="1795002"/>
              <a:ext cx="321487" cy="461"/>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a:off x="3811983" y="1751133"/>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3" name="Group 22"/>
          <p:cNvGrpSpPr/>
          <p:nvPr/>
        </p:nvGrpSpPr>
        <p:grpSpPr>
          <a:xfrm>
            <a:off x="4724837" y="1767807"/>
            <a:ext cx="504045" cy="80596"/>
            <a:chOff x="4724837" y="1767807"/>
            <a:chExt cx="504045" cy="80596"/>
          </a:xfrm>
        </p:grpSpPr>
        <p:sp>
          <p:nvSpPr>
            <p:cNvPr id="186" name="Rectangle 185"/>
            <p:cNvSpPr/>
            <p:nvPr/>
          </p:nvSpPr>
          <p:spPr>
            <a:xfrm>
              <a:off x="4724837"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7" name="Rectangle 186"/>
            <p:cNvSpPr/>
            <p:nvPr/>
          </p:nvSpPr>
          <p:spPr>
            <a:xfrm>
              <a:off x="486376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8" name="Rectangle 187"/>
            <p:cNvSpPr/>
            <p:nvPr/>
          </p:nvSpPr>
          <p:spPr>
            <a:xfrm>
              <a:off x="5000563"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89" name="Straight Connector 188"/>
            <p:cNvCxnSpPr>
              <a:endCxn id="200" idx="1"/>
            </p:cNvCxnSpPr>
            <p:nvPr/>
          </p:nvCxnSpPr>
          <p:spPr>
            <a:xfrm flipV="1">
              <a:off x="4817999" y="1808103"/>
              <a:ext cx="317721" cy="4"/>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00" name="Rectangle 199"/>
            <p:cNvSpPr/>
            <p:nvPr/>
          </p:nvSpPr>
          <p:spPr>
            <a:xfrm>
              <a:off x="513572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sp>
        <p:nvSpPr>
          <p:cNvPr id="201" name="TextBox 200"/>
          <p:cNvSpPr txBox="1"/>
          <p:nvPr/>
        </p:nvSpPr>
        <p:spPr>
          <a:xfrm>
            <a:off x="2047043" y="1671167"/>
            <a:ext cx="12575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sp>
        <p:nvSpPr>
          <p:cNvPr id="202" name="TextBox 201"/>
          <p:cNvSpPr txBox="1"/>
          <p:nvPr/>
        </p:nvSpPr>
        <p:spPr>
          <a:xfrm>
            <a:off x="3383979" y="1671167"/>
            <a:ext cx="12575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sp>
        <p:nvSpPr>
          <p:cNvPr id="203" name="TextBox 202"/>
          <p:cNvSpPr txBox="1"/>
          <p:nvPr/>
        </p:nvSpPr>
        <p:spPr>
          <a:xfrm>
            <a:off x="4712527" y="1683611"/>
            <a:ext cx="12575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sp>
        <p:nvSpPr>
          <p:cNvPr id="204" name="TextBox 203"/>
          <p:cNvSpPr txBox="1"/>
          <p:nvPr/>
        </p:nvSpPr>
        <p:spPr>
          <a:xfrm>
            <a:off x="2047682" y="2706934"/>
            <a:ext cx="12575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sp>
        <p:nvSpPr>
          <p:cNvPr id="205" name="TextBox 204"/>
          <p:cNvSpPr txBox="1"/>
          <p:nvPr/>
        </p:nvSpPr>
        <p:spPr>
          <a:xfrm>
            <a:off x="2055243" y="3729729"/>
            <a:ext cx="12575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spTree>
    <p:extLst>
      <p:ext uri="{BB962C8B-B14F-4D97-AF65-F5344CB8AC3E}">
        <p14:creationId xmlns:p14="http://schemas.microsoft.com/office/powerpoint/2010/main" val="145880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209051" y="599792"/>
            <a:ext cx="3063166" cy="75161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Project Status and Roadmap</a:t>
            </a:r>
          </a:p>
        </p:txBody>
      </p:sp>
      <p:sp>
        <p:nvSpPr>
          <p:cNvPr id="35" name="Title 1"/>
          <p:cNvSpPr txBox="1">
            <a:spLocks/>
          </p:cNvSpPr>
          <p:nvPr/>
        </p:nvSpPr>
        <p:spPr>
          <a:xfrm>
            <a:off x="2206748" y="2255190"/>
            <a:ext cx="297770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endParaRPr lang="en-US" sz="1400" i="1" dirty="0">
              <a:solidFill>
                <a:schemeClr val="bg1"/>
              </a:solidFill>
              <a:ea typeface="IBM Plex Sans" charset="0"/>
              <a:cs typeface="IBM Plex Sans" charset="0"/>
            </a:endParaRPr>
          </a:p>
        </p:txBody>
      </p:sp>
      <p:grpSp>
        <p:nvGrpSpPr>
          <p:cNvPr id="23" name="Group 22"/>
          <p:cNvGrpSpPr/>
          <p:nvPr/>
        </p:nvGrpSpPr>
        <p:grpSpPr>
          <a:xfrm>
            <a:off x="979404" y="638459"/>
            <a:ext cx="4002728" cy="679450"/>
            <a:chOff x="1004118" y="2137032"/>
            <a:chExt cx="4002728" cy="679450"/>
          </a:xfrm>
        </p:grpSpPr>
        <p:sp>
          <p:nvSpPr>
            <p:cNvPr id="24" name="Freeform 26"/>
            <p:cNvSpPr>
              <a:spLocks/>
            </p:cNvSpPr>
            <p:nvPr/>
          </p:nvSpPr>
          <p:spPr bwMode="auto">
            <a:xfrm>
              <a:off x="4817146" y="2137032"/>
              <a:ext cx="189700" cy="679450"/>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chemeClr val="bg1"/>
            </a:solidFill>
            <a:ln w="9525">
              <a:noFill/>
              <a:round/>
              <a:headEnd/>
              <a:tailEnd/>
            </a:ln>
          </p:spPr>
          <p:txBody>
            <a:bodyPr/>
            <a:lstStyle/>
            <a:p>
              <a:endParaRPr lang="en-US" dirty="0">
                <a:solidFill>
                  <a:srgbClr val="000000"/>
                </a:solidFill>
              </a:endParaRPr>
            </a:p>
          </p:txBody>
        </p:sp>
        <p:sp>
          <p:nvSpPr>
            <p:cNvPr id="25" name="Freeform 27"/>
            <p:cNvSpPr>
              <a:spLocks/>
            </p:cNvSpPr>
            <p:nvPr/>
          </p:nvSpPr>
          <p:spPr bwMode="auto">
            <a:xfrm>
              <a:off x="1004118" y="2137032"/>
              <a:ext cx="191008" cy="679450"/>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chemeClr val="bg1"/>
            </a:solidFill>
            <a:ln w="9525">
              <a:noFill/>
              <a:round/>
              <a:headEnd/>
              <a:tailEnd/>
            </a:ln>
          </p:spPr>
          <p:txBody>
            <a:bodyPr/>
            <a:lstStyle/>
            <a:p>
              <a:endParaRPr lang="en-US" dirty="0">
                <a:solidFill>
                  <a:srgbClr val="000000"/>
                </a:solidFill>
              </a:endParaRPr>
            </a:p>
          </p:txBody>
        </p:sp>
      </p:grpSp>
      <p:grpSp>
        <p:nvGrpSpPr>
          <p:cNvPr id="26" name="Group 25"/>
          <p:cNvGrpSpPr/>
          <p:nvPr/>
        </p:nvGrpSpPr>
        <p:grpSpPr>
          <a:xfrm>
            <a:off x="1239969" y="515171"/>
            <a:ext cx="911325" cy="911326"/>
            <a:chOff x="1239971" y="1378411"/>
            <a:chExt cx="911325" cy="911326"/>
          </a:xfrm>
        </p:grpSpPr>
        <p:sp>
          <p:nvSpPr>
            <p:cNvPr id="27" name="Oval 26"/>
            <p:cNvSpPr/>
            <p:nvPr/>
          </p:nvSpPr>
          <p:spPr>
            <a:xfrm>
              <a:off x="1239971" y="1378411"/>
              <a:ext cx="911325" cy="911326"/>
            </a:xfrm>
            <a:prstGeom prst="ellipse">
              <a:avLst/>
            </a:prstGeom>
            <a:solidFill>
              <a:schemeClr val="bg1"/>
            </a:solidFill>
          </p:spPr>
          <p:txBody>
            <a:bodyPr wrap="square" lIns="0" tIns="0" rIns="0" bIns="0" rtlCol="0" anchor="ctr">
              <a:noAutofit/>
            </a:bodyPr>
            <a:lstStyle/>
            <a:p>
              <a:pPr algn="ctr"/>
              <a:endParaRPr lang="en-US" sz="1200" dirty="0">
                <a:solidFill>
                  <a:srgbClr val="000000"/>
                </a:solidFill>
                <a:cs typeface="IBM Plex Sans Regular" charset="0"/>
              </a:endParaRPr>
            </a:p>
          </p:txBody>
        </p:sp>
        <p:grpSp>
          <p:nvGrpSpPr>
            <p:cNvPr id="28" name="Group 27"/>
            <p:cNvGrpSpPr>
              <a:grpSpLocks/>
            </p:cNvGrpSpPr>
            <p:nvPr/>
          </p:nvGrpSpPr>
          <p:grpSpPr bwMode="auto">
            <a:xfrm>
              <a:off x="1503545" y="1649924"/>
              <a:ext cx="384175" cy="377825"/>
              <a:chOff x="3658" y="706"/>
              <a:chExt cx="242" cy="238"/>
            </a:xfrm>
            <a:solidFill>
              <a:srgbClr val="2163FF"/>
            </a:solidFill>
          </p:grpSpPr>
          <p:sp>
            <p:nvSpPr>
              <p:cNvPr id="29"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chemeClr val="tx2"/>
              </a:solidFill>
              <a:ln w="9525">
                <a:noFill/>
                <a:round/>
                <a:headEnd/>
                <a:tailEnd/>
              </a:ln>
            </p:spPr>
            <p:txBody>
              <a:bodyPr/>
              <a:lstStyle/>
              <a:p>
                <a:endParaRPr lang="en-US" dirty="0">
                  <a:solidFill>
                    <a:srgbClr val="000000"/>
                  </a:solidFill>
                </a:endParaRPr>
              </a:p>
            </p:txBody>
          </p:sp>
          <p:sp>
            <p:nvSpPr>
              <p:cNvPr id="30" name="Rectangle 29"/>
              <p:cNvSpPr>
                <a:spLocks noChangeArrowheads="1"/>
              </p:cNvSpPr>
              <p:nvPr/>
            </p:nvSpPr>
            <p:spPr bwMode="auto">
              <a:xfrm>
                <a:off x="3663" y="740"/>
                <a:ext cx="232" cy="9"/>
              </a:xfrm>
              <a:prstGeom prst="rect">
                <a:avLst/>
              </a:prstGeom>
              <a:solidFill>
                <a:schemeClr val="tx2"/>
              </a:solidFill>
              <a:ln w="9525">
                <a:noFill/>
                <a:miter lim="800000"/>
                <a:headEnd/>
                <a:tailEnd/>
              </a:ln>
            </p:spPr>
            <p:txBody>
              <a:bodyPr/>
              <a:lstStyle/>
              <a:p>
                <a:endParaRPr lang="en-US" dirty="0">
                  <a:solidFill>
                    <a:srgbClr val="000000"/>
                  </a:solidFill>
                </a:endParaRPr>
              </a:p>
            </p:txBody>
          </p:sp>
          <p:sp>
            <p:nvSpPr>
              <p:cNvPr id="31"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chemeClr val="tx2"/>
              </a:solidFill>
              <a:ln w="9525">
                <a:noFill/>
                <a:round/>
                <a:headEnd/>
                <a:tailEnd/>
              </a:ln>
            </p:spPr>
            <p:txBody>
              <a:bodyPr/>
              <a:lstStyle/>
              <a:p>
                <a:endParaRPr lang="en-US" dirty="0">
                  <a:solidFill>
                    <a:srgbClr val="000000"/>
                  </a:solidFill>
                </a:endParaRPr>
              </a:p>
            </p:txBody>
          </p:sp>
          <p:sp>
            <p:nvSpPr>
              <p:cNvPr id="32"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chemeClr val="tx2"/>
              </a:solidFill>
              <a:ln w="9525">
                <a:noFill/>
                <a:round/>
                <a:headEnd/>
                <a:tailEnd/>
              </a:ln>
            </p:spPr>
            <p:txBody>
              <a:bodyPr/>
              <a:lstStyle/>
              <a:p>
                <a:endParaRPr lang="en-US" dirty="0">
                  <a:solidFill>
                    <a:srgbClr val="000000"/>
                  </a:solidFill>
                </a:endParaRPr>
              </a:p>
            </p:txBody>
          </p:sp>
          <p:sp>
            <p:nvSpPr>
              <p:cNvPr id="33"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chemeClr val="tx2"/>
              </a:solidFill>
              <a:ln w="9525">
                <a:noFill/>
                <a:round/>
                <a:headEnd/>
                <a:tailEnd/>
              </a:ln>
            </p:spPr>
            <p:txBody>
              <a:bodyPr/>
              <a:lstStyle/>
              <a:p>
                <a:endParaRPr lang="en-US" dirty="0">
                  <a:solidFill>
                    <a:srgbClr val="000000"/>
                  </a:solidFill>
                </a:endParaRPr>
              </a:p>
            </p:txBody>
          </p:sp>
          <p:sp>
            <p:nvSpPr>
              <p:cNvPr id="36"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chemeClr val="tx2"/>
              </a:solidFill>
              <a:ln w="9525">
                <a:noFill/>
                <a:round/>
                <a:headEnd/>
                <a:tailEnd/>
              </a:ln>
            </p:spPr>
            <p:txBody>
              <a:bodyPr/>
              <a:lstStyle/>
              <a:p>
                <a:endParaRPr lang="en-US" dirty="0">
                  <a:solidFill>
                    <a:srgbClr val="000000"/>
                  </a:solidFill>
                </a:endParaRPr>
              </a:p>
            </p:txBody>
          </p:sp>
          <p:sp>
            <p:nvSpPr>
              <p:cNvPr id="50"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chemeClr val="tx2"/>
              </a:solidFill>
              <a:ln w="9525">
                <a:noFill/>
                <a:round/>
                <a:headEnd/>
                <a:tailEnd/>
              </a:ln>
            </p:spPr>
            <p:txBody>
              <a:bodyPr/>
              <a:lstStyle/>
              <a:p>
                <a:endParaRPr lang="en-US" dirty="0">
                  <a:solidFill>
                    <a:srgbClr val="000000"/>
                  </a:solidFill>
                </a:endParaRPr>
              </a:p>
            </p:txBody>
          </p:sp>
          <p:sp>
            <p:nvSpPr>
              <p:cNvPr id="55"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chemeClr val="tx2"/>
              </a:solidFill>
              <a:ln w="9525">
                <a:noFill/>
                <a:round/>
                <a:headEnd/>
                <a:tailEnd/>
              </a:ln>
            </p:spPr>
            <p:txBody>
              <a:bodyPr/>
              <a:lstStyle/>
              <a:p>
                <a:endParaRPr lang="en-US" dirty="0">
                  <a:solidFill>
                    <a:srgbClr val="000000"/>
                  </a:solidFill>
                </a:endParaRPr>
              </a:p>
            </p:txBody>
          </p:sp>
          <p:sp>
            <p:nvSpPr>
              <p:cNvPr id="56"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chemeClr val="tx2"/>
              </a:solidFill>
              <a:ln w="9525">
                <a:noFill/>
                <a:round/>
                <a:headEnd/>
                <a:tailEnd/>
              </a:ln>
            </p:spPr>
            <p:txBody>
              <a:bodyPr/>
              <a:lstStyle/>
              <a:p>
                <a:endParaRPr lang="en-US" dirty="0">
                  <a:solidFill>
                    <a:srgbClr val="000000"/>
                  </a:solidFill>
                </a:endParaRPr>
              </a:p>
            </p:txBody>
          </p:sp>
          <p:sp>
            <p:nvSpPr>
              <p:cNvPr id="57"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chemeClr val="tx2"/>
              </a:solidFill>
              <a:ln w="9525">
                <a:noFill/>
                <a:round/>
                <a:headEnd/>
                <a:tailEnd/>
              </a:ln>
            </p:spPr>
            <p:txBody>
              <a:bodyPr/>
              <a:lstStyle/>
              <a:p>
                <a:endParaRPr lang="en-US" dirty="0">
                  <a:solidFill>
                    <a:srgbClr val="000000"/>
                  </a:solidFill>
                </a:endParaRPr>
              </a:p>
            </p:txBody>
          </p:sp>
          <p:sp>
            <p:nvSpPr>
              <p:cNvPr id="58"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chemeClr val="tx2"/>
              </a:solidFill>
              <a:ln w="9525">
                <a:noFill/>
                <a:round/>
                <a:headEnd/>
                <a:tailEnd/>
              </a:ln>
            </p:spPr>
            <p:txBody>
              <a:bodyPr/>
              <a:lstStyle/>
              <a:p>
                <a:endParaRPr lang="en-US" dirty="0">
                  <a:solidFill>
                    <a:srgbClr val="000000"/>
                  </a:solidFill>
                </a:endParaRPr>
              </a:p>
            </p:txBody>
          </p:sp>
        </p:grpSp>
      </p:grpSp>
      <p:grpSp>
        <p:nvGrpSpPr>
          <p:cNvPr id="64" name="Group 63"/>
          <p:cNvGrpSpPr/>
          <p:nvPr/>
        </p:nvGrpSpPr>
        <p:grpSpPr>
          <a:xfrm>
            <a:off x="1239969" y="2060198"/>
            <a:ext cx="911325" cy="911326"/>
            <a:chOff x="1239969" y="2923438"/>
            <a:chExt cx="911325" cy="911326"/>
          </a:xfrm>
        </p:grpSpPr>
        <p:sp>
          <p:nvSpPr>
            <p:cNvPr id="65" name="Oval 64"/>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66" name="Group 25"/>
            <p:cNvGrpSpPr>
              <a:grpSpLocks/>
            </p:cNvGrpSpPr>
            <p:nvPr/>
          </p:nvGrpSpPr>
          <p:grpSpPr bwMode="auto">
            <a:xfrm>
              <a:off x="1547141" y="3108106"/>
              <a:ext cx="296979" cy="541989"/>
              <a:chOff x="3589" y="1491"/>
              <a:chExt cx="227" cy="414"/>
            </a:xfrm>
            <a:solidFill>
              <a:srgbClr val="0064FF"/>
            </a:solidFill>
          </p:grpSpPr>
          <p:sp>
            <p:nvSpPr>
              <p:cNvPr id="67" name="Freeform 66"/>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68" name="Freeform 67"/>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
        <p:nvSpPr>
          <p:cNvPr id="37" name="Title 1">
            <a:extLst>
              <a:ext uri="{FF2B5EF4-FFF2-40B4-BE49-F238E27FC236}">
                <a16:creationId xmlns:a16="http://schemas.microsoft.com/office/drawing/2014/main" id="{A74072C8-09B6-D643-8B66-744A8A3FB335}"/>
              </a:ext>
            </a:extLst>
          </p:cNvPr>
          <p:cNvSpPr txBox="1">
            <a:spLocks/>
          </p:cNvSpPr>
          <p:nvPr/>
        </p:nvSpPr>
        <p:spPr>
          <a:xfrm>
            <a:off x="2206748" y="3800217"/>
            <a:ext cx="297770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Futures</a:t>
            </a:r>
            <a:endParaRPr lang="en-US" sz="1400" i="1" dirty="0">
              <a:solidFill>
                <a:schemeClr val="bg1"/>
              </a:solidFill>
              <a:ea typeface="IBM Plex Sans" charset="0"/>
              <a:cs typeface="IBM Plex Sans" charset="0"/>
            </a:endParaRPr>
          </a:p>
        </p:txBody>
      </p:sp>
      <p:sp>
        <p:nvSpPr>
          <p:cNvPr id="39" name="Oval 38">
            <a:extLst>
              <a:ext uri="{FF2B5EF4-FFF2-40B4-BE49-F238E27FC236}">
                <a16:creationId xmlns:a16="http://schemas.microsoft.com/office/drawing/2014/main" id="{3156FC7F-AA83-D04E-806D-333FB35F195C}"/>
              </a:ext>
            </a:extLst>
          </p:cNvPr>
          <p:cNvSpPr/>
          <p:nvPr/>
        </p:nvSpPr>
        <p:spPr>
          <a:xfrm>
            <a:off x="1239969" y="3605225"/>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sp>
        <p:nvSpPr>
          <p:cNvPr id="2" name="Rectangle 1">
            <a:extLst>
              <a:ext uri="{FF2B5EF4-FFF2-40B4-BE49-F238E27FC236}">
                <a16:creationId xmlns:a16="http://schemas.microsoft.com/office/drawing/2014/main" id="{714A08B7-5F28-2B43-9C74-591906169289}"/>
              </a:ext>
            </a:extLst>
          </p:cNvPr>
          <p:cNvSpPr/>
          <p:nvPr/>
        </p:nvSpPr>
        <p:spPr>
          <a:xfrm>
            <a:off x="1418630" y="3721935"/>
            <a:ext cx="914181" cy="707886"/>
          </a:xfrm>
          <a:prstGeom prst="rect">
            <a:avLst/>
          </a:prstGeom>
        </p:spPr>
        <p:txBody>
          <a:bodyPr wrap="square">
            <a:spAutoFit/>
          </a:bodyPr>
          <a:lstStyle/>
          <a:p>
            <a:pPr>
              <a:spcAft>
                <a:spcPts val="0"/>
              </a:spcAft>
            </a:pPr>
            <a:r>
              <a:rPr lang="en-GB" sz="4000" dirty="0">
                <a:solidFill>
                  <a:srgbClr val="103AC9"/>
                </a:solidFill>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endParaRPr lang="en-GB" sz="4000" dirty="0">
              <a:solidFill>
                <a:srgbClr val="103AC9"/>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7200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1603976" y="868504"/>
            <a:ext cx="4033669" cy="332687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55" name="Group 154"/>
          <p:cNvGrpSpPr/>
          <p:nvPr/>
        </p:nvGrpSpPr>
        <p:grpSpPr>
          <a:xfrm>
            <a:off x="0" y="2025595"/>
            <a:ext cx="944684" cy="809462"/>
            <a:chOff x="0" y="2025595"/>
            <a:chExt cx="944684" cy="809462"/>
          </a:xfrm>
        </p:grpSpPr>
        <p:sp>
          <p:nvSpPr>
            <p:cNvPr id="156" name="Rectangle 155"/>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157" name="Group 156"/>
            <p:cNvGrpSpPr/>
            <p:nvPr/>
          </p:nvGrpSpPr>
          <p:grpSpPr>
            <a:xfrm>
              <a:off x="93037" y="2025595"/>
              <a:ext cx="851647" cy="809462"/>
              <a:chOff x="265172" y="2308763"/>
              <a:chExt cx="712071" cy="676800"/>
            </a:xfrm>
          </p:grpSpPr>
          <p:sp>
            <p:nvSpPr>
              <p:cNvPr id="159" name="Rounded Rectangle 158"/>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0" name="Straight Connector 159"/>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58" name="TextBox 157"/>
            <p:cNvSpPr txBox="1"/>
            <p:nvPr/>
          </p:nvSpPr>
          <p:spPr>
            <a:xfrm>
              <a:off x="652491" y="2239123"/>
              <a:ext cx="270016" cy="461665"/>
            </a:xfrm>
            <a:prstGeom prst="rect">
              <a:avLst/>
            </a:prstGeom>
            <a:noFill/>
          </p:spPr>
          <p:txBody>
            <a:bodyPr wrap="square" rtlCol="0">
              <a:spAutoFit/>
            </a:bodyPr>
            <a:lstStyle/>
            <a:p>
              <a:r>
                <a:rPr lang="en-US" sz="800" dirty="0"/>
                <a:t>SDK</a:t>
              </a:r>
            </a:p>
          </p:txBody>
        </p:sp>
      </p:grpSp>
      <p:sp>
        <p:nvSpPr>
          <p:cNvPr id="161" name="TextBox 160"/>
          <p:cNvSpPr txBox="1"/>
          <p:nvPr/>
        </p:nvSpPr>
        <p:spPr>
          <a:xfrm>
            <a:off x="2559075" y="4182428"/>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62" name="TextBox 161"/>
          <p:cNvSpPr txBox="1"/>
          <p:nvPr/>
        </p:nvSpPr>
        <p:spPr>
          <a:xfrm>
            <a:off x="4023879" y="3854802"/>
            <a:ext cx="1071606" cy="230832"/>
          </a:xfrm>
          <a:prstGeom prst="rect">
            <a:avLst/>
          </a:prstGeom>
          <a:noFill/>
        </p:spPr>
        <p:txBody>
          <a:bodyPr wrap="square" rtlCol="0">
            <a:spAutoFit/>
          </a:bodyPr>
          <a:lstStyle/>
          <a:p>
            <a:r>
              <a:rPr lang="en-US" sz="900" dirty="0"/>
              <a:t>Ordering-Service</a:t>
            </a:r>
          </a:p>
        </p:txBody>
      </p:sp>
      <p:sp>
        <p:nvSpPr>
          <p:cNvPr id="206" name="Oval 205"/>
          <p:cNvSpPr/>
          <p:nvPr/>
        </p:nvSpPr>
        <p:spPr>
          <a:xfrm>
            <a:off x="1260273" y="2286438"/>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07" name="Oval 206"/>
          <p:cNvSpPr/>
          <p:nvPr/>
        </p:nvSpPr>
        <p:spPr>
          <a:xfrm>
            <a:off x="1223463" y="2317974"/>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 name="Text Placeholder 10"/>
          <p:cNvSpPr>
            <a:spLocks noGrp="1"/>
          </p:cNvSpPr>
          <p:nvPr>
            <p:ph type="body" sz="quarter" idx="13"/>
          </p:nvPr>
        </p:nvSpPr>
        <p:spPr/>
        <p:txBody>
          <a:bodyPr/>
          <a:lstStyle/>
          <a:p>
            <a:r>
              <a:rPr lang="en-US" dirty="0">
                <a:latin typeface="+mn-lt"/>
              </a:rPr>
              <a:t>Sample transaction: Step 7/7 – Notify Transaction</a:t>
            </a:r>
          </a:p>
        </p:txBody>
      </p:sp>
      <p:sp>
        <p:nvSpPr>
          <p:cNvPr id="19" name="TextBox 18"/>
          <p:cNvSpPr txBox="1"/>
          <p:nvPr/>
        </p:nvSpPr>
        <p:spPr>
          <a:xfrm>
            <a:off x="5637645" y="868505"/>
            <a:ext cx="3506355" cy="1754326"/>
          </a:xfrm>
          <a:prstGeom prst="rect">
            <a:avLst/>
          </a:prstGeom>
          <a:noFill/>
        </p:spPr>
        <p:txBody>
          <a:bodyPr wrap="square" rtlCol="0">
            <a:spAutoFit/>
          </a:bodyPr>
          <a:lstStyle/>
          <a:p>
            <a:pPr algn="ctr"/>
            <a:r>
              <a:rPr lang="en-US" sz="1350" dirty="0">
                <a:solidFill>
                  <a:srgbClr val="FF0000"/>
                </a:solidFill>
              </a:rPr>
              <a:t>Committing peers notify applications</a:t>
            </a:r>
          </a:p>
          <a:p>
            <a:pPr marL="342900" indent="-342900">
              <a:buAutoNum type="arabicPeriod"/>
            </a:pPr>
            <a:endParaRPr lang="en-US" sz="1350" dirty="0"/>
          </a:p>
          <a:p>
            <a:pPr marL="228600" indent="-3175"/>
            <a:r>
              <a:rPr lang="en-US" sz="1350" dirty="0"/>
              <a:t>Applications can register to be notified when transactions succeed or fail, and when blocks are added to the ledger</a:t>
            </a:r>
          </a:p>
          <a:p>
            <a:pPr marL="228600" indent="-3175"/>
            <a:endParaRPr lang="en-US" sz="1350" dirty="0"/>
          </a:p>
          <a:p>
            <a:pPr marL="228600" indent="-3175"/>
            <a:r>
              <a:rPr lang="en-US" sz="1350" dirty="0"/>
              <a:t>Applications will be notified by each peer to which they are connected</a:t>
            </a:r>
          </a:p>
        </p:txBody>
      </p:sp>
      <p:cxnSp>
        <p:nvCxnSpPr>
          <p:cNvPr id="25" name="Elbow Connector 24"/>
          <p:cNvCxnSpPr>
            <a:stCxn id="124" idx="6"/>
          </p:cNvCxnSpPr>
          <p:nvPr/>
        </p:nvCxnSpPr>
        <p:spPr>
          <a:xfrm>
            <a:off x="1882258" y="1395518"/>
            <a:ext cx="221274" cy="2109"/>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1656656" y="1279915"/>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164" name="Elbow Connector 163"/>
          <p:cNvCxnSpPr>
            <a:stCxn id="166" idx="6"/>
          </p:cNvCxnSpPr>
          <p:nvPr/>
        </p:nvCxnSpPr>
        <p:spPr>
          <a:xfrm flipV="1">
            <a:off x="1874946" y="2421113"/>
            <a:ext cx="228586" cy="820"/>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6" name="Oval 165"/>
          <p:cNvSpPr/>
          <p:nvPr/>
        </p:nvSpPr>
        <p:spPr>
          <a:xfrm>
            <a:off x="1649344" y="230633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171" name="Elbow Connector 170"/>
          <p:cNvCxnSpPr>
            <a:stCxn id="173" idx="6"/>
          </p:cNvCxnSpPr>
          <p:nvPr/>
        </p:nvCxnSpPr>
        <p:spPr>
          <a:xfrm>
            <a:off x="1867634" y="3441463"/>
            <a:ext cx="235898" cy="3136"/>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1642032" y="332586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176" name="Elbow Connector 175"/>
          <p:cNvCxnSpPr>
            <a:stCxn id="178" idx="6"/>
          </p:cNvCxnSpPr>
          <p:nvPr/>
        </p:nvCxnSpPr>
        <p:spPr>
          <a:xfrm>
            <a:off x="3217682" y="1395518"/>
            <a:ext cx="214352" cy="1069"/>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8" name="Oval 177"/>
          <p:cNvSpPr/>
          <p:nvPr/>
        </p:nvSpPr>
        <p:spPr>
          <a:xfrm>
            <a:off x="2992080" y="1279915"/>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181" name="Elbow Connector 180"/>
          <p:cNvCxnSpPr>
            <a:stCxn id="184" idx="6"/>
          </p:cNvCxnSpPr>
          <p:nvPr/>
        </p:nvCxnSpPr>
        <p:spPr>
          <a:xfrm flipV="1">
            <a:off x="4548309" y="1400130"/>
            <a:ext cx="207988" cy="2532"/>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4" name="Oval 183"/>
          <p:cNvSpPr/>
          <p:nvPr/>
        </p:nvSpPr>
        <p:spPr>
          <a:xfrm>
            <a:off x="4322707" y="1287059"/>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99" name="Oval 198"/>
          <p:cNvSpPr/>
          <p:nvPr/>
        </p:nvSpPr>
        <p:spPr>
          <a:xfrm>
            <a:off x="1186654" y="2346588"/>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23" name="Straight Arrow Connector 22"/>
          <p:cNvCxnSpPr>
            <a:stCxn id="199" idx="2"/>
          </p:cNvCxnSpPr>
          <p:nvPr/>
        </p:nvCxnSpPr>
        <p:spPr>
          <a:xfrm flipH="1" flipV="1">
            <a:off x="941557" y="2457256"/>
            <a:ext cx="245097" cy="4935"/>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186485" y="2321590"/>
            <a:ext cx="235962" cy="276999"/>
          </a:xfrm>
          <a:prstGeom prst="rect">
            <a:avLst/>
          </a:prstGeom>
          <a:noFill/>
        </p:spPr>
        <p:txBody>
          <a:bodyPr wrap="none" rtlCol="0">
            <a:spAutoFit/>
          </a:bodyPr>
          <a:lstStyle/>
          <a:p>
            <a:r>
              <a:rPr lang="en-US" sz="1200" dirty="0">
                <a:solidFill>
                  <a:srgbClr val="FF3220"/>
                </a:solidFill>
              </a:rPr>
              <a:t>!</a:t>
            </a:r>
          </a:p>
        </p:txBody>
      </p:sp>
      <p:sp>
        <p:nvSpPr>
          <p:cNvPr id="125" name="TextBox 124"/>
          <p:cNvSpPr txBox="1"/>
          <p:nvPr/>
        </p:nvSpPr>
        <p:spPr>
          <a:xfrm>
            <a:off x="1653991" y="1236796"/>
            <a:ext cx="235962" cy="276999"/>
          </a:xfrm>
          <a:prstGeom prst="rect">
            <a:avLst/>
          </a:prstGeom>
          <a:noFill/>
        </p:spPr>
        <p:txBody>
          <a:bodyPr wrap="none" rtlCol="0">
            <a:spAutoFit/>
          </a:bodyPr>
          <a:lstStyle/>
          <a:p>
            <a:r>
              <a:rPr lang="en-US" sz="1200" dirty="0">
                <a:solidFill>
                  <a:srgbClr val="FF3220"/>
                </a:solidFill>
              </a:rPr>
              <a:t>!</a:t>
            </a:r>
          </a:p>
        </p:txBody>
      </p:sp>
      <p:sp>
        <p:nvSpPr>
          <p:cNvPr id="126" name="TextBox 125"/>
          <p:cNvSpPr txBox="1"/>
          <p:nvPr/>
        </p:nvSpPr>
        <p:spPr>
          <a:xfrm>
            <a:off x="1649344" y="2282718"/>
            <a:ext cx="235962" cy="276999"/>
          </a:xfrm>
          <a:prstGeom prst="rect">
            <a:avLst/>
          </a:prstGeom>
          <a:noFill/>
        </p:spPr>
        <p:txBody>
          <a:bodyPr wrap="none" rtlCol="0">
            <a:spAutoFit/>
          </a:bodyPr>
          <a:lstStyle/>
          <a:p>
            <a:r>
              <a:rPr lang="en-US" sz="1200" dirty="0">
                <a:solidFill>
                  <a:srgbClr val="FF3220"/>
                </a:solidFill>
              </a:rPr>
              <a:t>!</a:t>
            </a:r>
          </a:p>
        </p:txBody>
      </p:sp>
      <p:sp>
        <p:nvSpPr>
          <p:cNvPr id="127" name="TextBox 126"/>
          <p:cNvSpPr txBox="1"/>
          <p:nvPr/>
        </p:nvSpPr>
        <p:spPr>
          <a:xfrm>
            <a:off x="1644697" y="3300064"/>
            <a:ext cx="235962" cy="276999"/>
          </a:xfrm>
          <a:prstGeom prst="rect">
            <a:avLst/>
          </a:prstGeom>
          <a:noFill/>
        </p:spPr>
        <p:txBody>
          <a:bodyPr wrap="none" rtlCol="0">
            <a:spAutoFit/>
          </a:bodyPr>
          <a:lstStyle/>
          <a:p>
            <a:r>
              <a:rPr lang="en-US" sz="1200" dirty="0">
                <a:solidFill>
                  <a:srgbClr val="FF3220"/>
                </a:solidFill>
              </a:rPr>
              <a:t>!</a:t>
            </a:r>
          </a:p>
        </p:txBody>
      </p:sp>
      <p:sp>
        <p:nvSpPr>
          <p:cNvPr id="128" name="TextBox 127"/>
          <p:cNvSpPr txBox="1"/>
          <p:nvPr/>
        </p:nvSpPr>
        <p:spPr>
          <a:xfrm>
            <a:off x="2990621" y="1261594"/>
            <a:ext cx="235962" cy="276999"/>
          </a:xfrm>
          <a:prstGeom prst="rect">
            <a:avLst/>
          </a:prstGeom>
          <a:noFill/>
        </p:spPr>
        <p:txBody>
          <a:bodyPr wrap="none" rtlCol="0">
            <a:spAutoFit/>
          </a:bodyPr>
          <a:lstStyle/>
          <a:p>
            <a:r>
              <a:rPr lang="en-US" sz="1200" dirty="0">
                <a:solidFill>
                  <a:srgbClr val="FF3220"/>
                </a:solidFill>
              </a:rPr>
              <a:t>!</a:t>
            </a:r>
          </a:p>
        </p:txBody>
      </p:sp>
      <p:sp>
        <p:nvSpPr>
          <p:cNvPr id="130" name="TextBox 129"/>
          <p:cNvSpPr txBox="1"/>
          <p:nvPr/>
        </p:nvSpPr>
        <p:spPr>
          <a:xfrm>
            <a:off x="4316693" y="1255380"/>
            <a:ext cx="235962" cy="276999"/>
          </a:xfrm>
          <a:prstGeom prst="rect">
            <a:avLst/>
          </a:prstGeom>
          <a:noFill/>
        </p:spPr>
        <p:txBody>
          <a:bodyPr wrap="none" rtlCol="0">
            <a:spAutoFit/>
          </a:bodyPr>
          <a:lstStyle/>
          <a:p>
            <a:r>
              <a:rPr lang="en-US" sz="1200" dirty="0">
                <a:solidFill>
                  <a:srgbClr val="FF3220"/>
                </a:solidFill>
              </a:rPr>
              <a:t>!</a:t>
            </a:r>
          </a:p>
        </p:txBody>
      </p:sp>
      <p:sp>
        <p:nvSpPr>
          <p:cNvPr id="134" name="TextBox 133"/>
          <p:cNvSpPr txBox="1"/>
          <p:nvPr/>
        </p:nvSpPr>
        <p:spPr>
          <a:xfrm>
            <a:off x="5886818" y="3307480"/>
            <a:ext cx="388248" cy="215444"/>
          </a:xfrm>
          <a:prstGeom prst="rect">
            <a:avLst/>
          </a:prstGeom>
          <a:noFill/>
        </p:spPr>
        <p:txBody>
          <a:bodyPr wrap="none" rtlCol="0">
            <a:spAutoFit/>
          </a:bodyPr>
          <a:lstStyle/>
          <a:p>
            <a:r>
              <a:rPr lang="en-US" sz="800" dirty="0"/>
              <a:t>Key:</a:t>
            </a:r>
          </a:p>
        </p:txBody>
      </p:sp>
      <p:graphicFrame>
        <p:nvGraphicFramePr>
          <p:cNvPr id="98" name="Table 97"/>
          <p:cNvGraphicFramePr>
            <a:graphicFrameLocks noGrp="1"/>
          </p:cNvGraphicFramePr>
          <p:nvPr>
            <p:extLst>
              <p:ext uri="{D42A27DB-BD31-4B8C-83A1-F6EECF244321}">
                <p14:modId xmlns:p14="http://schemas.microsoft.com/office/powerpoint/2010/main" val="843189331"/>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99" name="Group 98"/>
          <p:cNvGrpSpPr/>
          <p:nvPr/>
        </p:nvGrpSpPr>
        <p:grpSpPr>
          <a:xfrm>
            <a:off x="6885930" y="3610381"/>
            <a:ext cx="848760" cy="1394056"/>
            <a:chOff x="6885930" y="3610381"/>
            <a:chExt cx="848760" cy="1394056"/>
          </a:xfrm>
        </p:grpSpPr>
        <p:sp>
          <p:nvSpPr>
            <p:cNvPr id="100" name="Rounded Rectangle 99"/>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101" name="Rounded Rectangle 100"/>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2" name="Rounded Rectangle 101"/>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3" name="Rounded Rectangle 102"/>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4" name="Folded Corner 103"/>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105" name="Straight Connector 104"/>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107" name="Group 106"/>
            <p:cNvGrpSpPr/>
            <p:nvPr/>
          </p:nvGrpSpPr>
          <p:grpSpPr>
            <a:xfrm>
              <a:off x="7365802" y="3672533"/>
              <a:ext cx="368888" cy="93646"/>
              <a:chOff x="2259061" y="4546968"/>
              <a:chExt cx="576021" cy="152408"/>
            </a:xfrm>
          </p:grpSpPr>
          <p:sp>
            <p:nvSpPr>
              <p:cNvPr id="108" name="Rectangle 107"/>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9" name="Rectangle 108"/>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0" name="Rectangle 109"/>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3" name="Straight Connector 112"/>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14" name="Group 113"/>
          <p:cNvGrpSpPr/>
          <p:nvPr/>
        </p:nvGrpSpPr>
        <p:grpSpPr>
          <a:xfrm>
            <a:off x="3697997" y="2237014"/>
            <a:ext cx="1709316" cy="1609006"/>
            <a:chOff x="3620745" y="2847577"/>
            <a:chExt cx="1709316" cy="1609006"/>
          </a:xfrm>
        </p:grpSpPr>
        <p:sp>
          <p:nvSpPr>
            <p:cNvPr id="115" name="Rounded Rectangle 114"/>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1" name="Rounded Rectangle 120"/>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2" name="Rounded Rectangle 121"/>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68" name="Rounded Rectangle 167"/>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70" name="Straight Connector 169"/>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9" name="Rounded Rectangle 188"/>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190" name="Rounded Rectangle 189"/>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91" name="Rounded Rectangle 190"/>
          <p:cNvSpPr/>
          <p:nvPr/>
        </p:nvSpPr>
        <p:spPr>
          <a:xfrm>
            <a:off x="2103532" y="21220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92" name="Rounded Rectangle 191"/>
          <p:cNvSpPr/>
          <p:nvPr/>
        </p:nvSpPr>
        <p:spPr>
          <a:xfrm>
            <a:off x="2103532" y="31454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93" name="Folded Corner 192"/>
          <p:cNvSpPr/>
          <p:nvPr/>
        </p:nvSpPr>
        <p:spPr>
          <a:xfrm>
            <a:off x="3144777" y="3191171"/>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94" name="Rounded Rectangle 193"/>
          <p:cNvSpPr/>
          <p:nvPr/>
        </p:nvSpPr>
        <p:spPr>
          <a:xfrm>
            <a:off x="4756297" y="1101030"/>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95" name="Rounded Rectangle 194"/>
          <p:cNvSpPr/>
          <p:nvPr/>
        </p:nvSpPr>
        <p:spPr>
          <a:xfrm>
            <a:off x="3432034" y="1097487"/>
            <a:ext cx="598199" cy="598199"/>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96" name="Rounded Rectangle 195"/>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02" name="Rounded Rectangle 201"/>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03" name="Rounded Rectangle 202"/>
          <p:cNvSpPr/>
          <p:nvPr/>
        </p:nvSpPr>
        <p:spPr>
          <a:xfrm>
            <a:off x="2715181" y="2592129"/>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04" name="Rounded Rectangle 203"/>
          <p:cNvSpPr/>
          <p:nvPr/>
        </p:nvSpPr>
        <p:spPr>
          <a:xfrm>
            <a:off x="2916238" y="266009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05" name="Rounded Rectangle 204"/>
          <p:cNvSpPr/>
          <p:nvPr/>
        </p:nvSpPr>
        <p:spPr>
          <a:xfrm>
            <a:off x="2715181" y="361561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08" name="Rounded Rectangle 207"/>
          <p:cNvSpPr/>
          <p:nvPr/>
        </p:nvSpPr>
        <p:spPr>
          <a:xfrm>
            <a:off x="2916238" y="368285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09" name="Rounded Rectangle 208"/>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10" name="Rounded Rectangle 209"/>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111" name="Group 110"/>
          <p:cNvGrpSpPr/>
          <p:nvPr/>
        </p:nvGrpSpPr>
        <p:grpSpPr>
          <a:xfrm>
            <a:off x="2060303" y="1751589"/>
            <a:ext cx="511399" cy="87748"/>
            <a:chOff x="2060303" y="1751589"/>
            <a:chExt cx="511399" cy="87748"/>
          </a:xfrm>
        </p:grpSpPr>
        <p:sp>
          <p:nvSpPr>
            <p:cNvPr id="112" name="Rectangle 111"/>
            <p:cNvSpPr/>
            <p:nvPr/>
          </p:nvSpPr>
          <p:spPr>
            <a:xfrm>
              <a:off x="2060303"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6" name="Rectangle 115"/>
            <p:cNvSpPr/>
            <p:nvPr/>
          </p:nvSpPr>
          <p:spPr>
            <a:xfrm>
              <a:off x="2199226"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7" name="Rectangle 116"/>
            <p:cNvSpPr/>
            <p:nvPr/>
          </p:nvSpPr>
          <p:spPr>
            <a:xfrm>
              <a:off x="2336029" y="1751594"/>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8" name="Straight Connector 117"/>
            <p:cNvCxnSpPr/>
            <p:nvPr/>
          </p:nvCxnSpPr>
          <p:spPr>
            <a:xfrm flipV="1">
              <a:off x="2153465" y="1795461"/>
              <a:ext cx="325075" cy="5"/>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478540" y="1751589"/>
              <a:ext cx="93162" cy="87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120" name="Group 119"/>
          <p:cNvGrpSpPr/>
          <p:nvPr/>
        </p:nvGrpSpPr>
        <p:grpSpPr>
          <a:xfrm>
            <a:off x="2064837" y="2787801"/>
            <a:ext cx="502329" cy="95613"/>
            <a:chOff x="2064837" y="2787801"/>
            <a:chExt cx="502329" cy="95613"/>
          </a:xfrm>
        </p:grpSpPr>
        <p:sp>
          <p:nvSpPr>
            <p:cNvPr id="123" name="Rectangle 122"/>
            <p:cNvSpPr/>
            <p:nvPr/>
          </p:nvSpPr>
          <p:spPr>
            <a:xfrm>
              <a:off x="2064837"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9" name="Rectangle 128"/>
            <p:cNvSpPr/>
            <p:nvPr/>
          </p:nvSpPr>
          <p:spPr>
            <a:xfrm>
              <a:off x="2203760" y="2787801"/>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1" name="Rectangle 130"/>
            <p:cNvSpPr/>
            <p:nvPr/>
          </p:nvSpPr>
          <p:spPr>
            <a:xfrm>
              <a:off x="2340563" y="2787806"/>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32" name="Straight Connector 131"/>
            <p:cNvCxnSpPr/>
            <p:nvPr/>
          </p:nvCxnSpPr>
          <p:spPr>
            <a:xfrm>
              <a:off x="2157999" y="2834627"/>
              <a:ext cx="316005" cy="1967"/>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2474004" y="2789773"/>
              <a:ext cx="93162" cy="936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135" name="Group 134"/>
          <p:cNvGrpSpPr/>
          <p:nvPr/>
        </p:nvGrpSpPr>
        <p:grpSpPr>
          <a:xfrm>
            <a:off x="2068320" y="3810941"/>
            <a:ext cx="503382" cy="94781"/>
            <a:chOff x="2068320" y="3810941"/>
            <a:chExt cx="503382" cy="94781"/>
          </a:xfrm>
        </p:grpSpPr>
        <p:sp>
          <p:nvSpPr>
            <p:cNvPr id="137" name="Rectangle 136"/>
            <p:cNvSpPr/>
            <p:nvPr/>
          </p:nvSpPr>
          <p:spPr>
            <a:xfrm>
              <a:off x="2068320"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8" name="Rectangle 137"/>
            <p:cNvSpPr/>
            <p:nvPr/>
          </p:nvSpPr>
          <p:spPr>
            <a:xfrm>
              <a:off x="2207243" y="3810941"/>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9" name="Rectangle 138"/>
            <p:cNvSpPr/>
            <p:nvPr/>
          </p:nvSpPr>
          <p:spPr>
            <a:xfrm>
              <a:off x="2344046" y="3810946"/>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0" name="Straight Connector 139"/>
            <p:cNvCxnSpPr/>
            <p:nvPr/>
          </p:nvCxnSpPr>
          <p:spPr>
            <a:xfrm>
              <a:off x="2161482" y="3857766"/>
              <a:ext cx="317058" cy="113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478540" y="3812082"/>
              <a:ext cx="93162" cy="9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142" name="Group 141"/>
          <p:cNvGrpSpPr/>
          <p:nvPr/>
        </p:nvGrpSpPr>
        <p:grpSpPr>
          <a:xfrm>
            <a:off x="3397334" y="1751133"/>
            <a:ext cx="507811" cy="88199"/>
            <a:chOff x="3397334" y="1751133"/>
            <a:chExt cx="507811" cy="88199"/>
          </a:xfrm>
        </p:grpSpPr>
        <p:sp>
          <p:nvSpPr>
            <p:cNvPr id="143" name="Rectangle 142"/>
            <p:cNvSpPr/>
            <p:nvPr/>
          </p:nvSpPr>
          <p:spPr>
            <a:xfrm>
              <a:off x="3397334"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4" name="Rectangle 143"/>
            <p:cNvSpPr/>
            <p:nvPr/>
          </p:nvSpPr>
          <p:spPr>
            <a:xfrm>
              <a:off x="3536257" y="1751589"/>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5" name="Rectangle 144"/>
            <p:cNvSpPr/>
            <p:nvPr/>
          </p:nvSpPr>
          <p:spPr>
            <a:xfrm>
              <a:off x="3673060" y="1751594"/>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6" name="Straight Connector 145"/>
            <p:cNvCxnSpPr/>
            <p:nvPr/>
          </p:nvCxnSpPr>
          <p:spPr>
            <a:xfrm flipV="1">
              <a:off x="3490496" y="1795002"/>
              <a:ext cx="321487" cy="461"/>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47" name="Rectangle 146"/>
            <p:cNvSpPr/>
            <p:nvPr/>
          </p:nvSpPr>
          <p:spPr>
            <a:xfrm>
              <a:off x="3811983" y="1751133"/>
              <a:ext cx="93162" cy="87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148" name="Group 147"/>
          <p:cNvGrpSpPr/>
          <p:nvPr/>
        </p:nvGrpSpPr>
        <p:grpSpPr>
          <a:xfrm>
            <a:off x="4724837" y="1767807"/>
            <a:ext cx="504045" cy="80596"/>
            <a:chOff x="4724837" y="1767807"/>
            <a:chExt cx="504045" cy="80596"/>
          </a:xfrm>
        </p:grpSpPr>
        <p:sp>
          <p:nvSpPr>
            <p:cNvPr id="149" name="Rectangle 148"/>
            <p:cNvSpPr/>
            <p:nvPr/>
          </p:nvSpPr>
          <p:spPr>
            <a:xfrm>
              <a:off x="4724837"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0" name="Rectangle 149"/>
            <p:cNvSpPr/>
            <p:nvPr/>
          </p:nvSpPr>
          <p:spPr>
            <a:xfrm>
              <a:off x="486376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1" name="Rectangle 150"/>
            <p:cNvSpPr/>
            <p:nvPr/>
          </p:nvSpPr>
          <p:spPr>
            <a:xfrm>
              <a:off x="5000563" y="1767811"/>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52" name="Straight Connector 151"/>
            <p:cNvCxnSpPr/>
            <p:nvPr/>
          </p:nvCxnSpPr>
          <p:spPr>
            <a:xfrm flipV="1">
              <a:off x="4817999" y="1808103"/>
              <a:ext cx="317721" cy="4"/>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5135720" y="1767807"/>
              <a:ext cx="93162" cy="80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spTree>
    <p:extLst>
      <p:ext uri="{BB962C8B-B14F-4D97-AF65-F5344CB8AC3E}">
        <p14:creationId xmlns:p14="http://schemas.microsoft.com/office/powerpoint/2010/main" val="91843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324622"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Architectural Overview</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Consensus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 Channels and Ordering Service ]</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Components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setup</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Endorsement Policies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Membership Services</a:t>
            </a:r>
          </a:p>
        </p:txBody>
      </p:sp>
      <p:grpSp>
        <p:nvGrpSpPr>
          <p:cNvPr id="13" name="Group 12"/>
          <p:cNvGrpSpPr/>
          <p:nvPr/>
        </p:nvGrpSpPr>
        <p:grpSpPr>
          <a:xfrm>
            <a:off x="1180975" y="689057"/>
            <a:ext cx="911325" cy="911326"/>
            <a:chOff x="1239969" y="2923438"/>
            <a:chExt cx="911325" cy="911326"/>
          </a:xfrm>
        </p:grpSpPr>
        <p:sp>
          <p:nvSpPr>
            <p:cNvPr id="14" name="Oval 13"/>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15" name="Group 25"/>
            <p:cNvGrpSpPr>
              <a:grpSpLocks/>
            </p:cNvGrpSpPr>
            <p:nvPr/>
          </p:nvGrpSpPr>
          <p:grpSpPr bwMode="auto">
            <a:xfrm>
              <a:off x="1547141" y="3108106"/>
              <a:ext cx="296979" cy="541989"/>
              <a:chOff x="3589" y="1491"/>
              <a:chExt cx="227" cy="414"/>
            </a:xfrm>
            <a:solidFill>
              <a:srgbClr val="0064FF"/>
            </a:solidFill>
          </p:grpSpPr>
          <p:sp>
            <p:nvSpPr>
              <p:cNvPr id="16" name="Freeform 15"/>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17" name="Freeform 16"/>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Tree>
    <p:extLst>
      <p:ext uri="{BB962C8B-B14F-4D97-AF65-F5344CB8AC3E}">
        <p14:creationId xmlns:p14="http://schemas.microsoft.com/office/powerpoint/2010/main" val="1172729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US" dirty="0">
                <a:latin typeface="+mn-lt"/>
              </a:rPr>
              <a:t>Ordering Service</a:t>
            </a:r>
          </a:p>
        </p:txBody>
      </p:sp>
      <p:sp>
        <p:nvSpPr>
          <p:cNvPr id="4" name="Text Placeholder 3"/>
          <p:cNvSpPr>
            <a:spLocks noGrp="1"/>
          </p:cNvSpPr>
          <p:nvPr>
            <p:ph type="body" sz="quarter" idx="22"/>
          </p:nvPr>
        </p:nvSpPr>
        <p:spPr>
          <a:xfrm>
            <a:off x="125730" y="1017735"/>
            <a:ext cx="8897424" cy="934273"/>
          </a:xfrm>
        </p:spPr>
        <p:txBody>
          <a:bodyPr/>
          <a:lstStyle/>
          <a:p>
            <a:endParaRPr lang="en-US" sz="100" dirty="0">
              <a:latin typeface="+mn-lt"/>
            </a:endParaRPr>
          </a:p>
          <a:p>
            <a:pPr marL="0" indent="0">
              <a:buNone/>
            </a:pPr>
            <a:r>
              <a:rPr lang="en-US" sz="2000" dirty="0">
                <a:latin typeface="+mn-lt"/>
              </a:rPr>
              <a:t>The ordering service packages transactions into blocks to be delivered to peers. Communication with the service is via channels.</a:t>
            </a:r>
          </a:p>
          <a:p>
            <a:endParaRPr lang="en-US" dirty="0">
              <a:latin typeface="+mn-lt"/>
            </a:endParaRPr>
          </a:p>
        </p:txBody>
      </p:sp>
      <p:sp>
        <p:nvSpPr>
          <p:cNvPr id="20" name="Content Placeholder 2"/>
          <p:cNvSpPr txBox="1">
            <a:spLocks/>
          </p:cNvSpPr>
          <p:nvPr/>
        </p:nvSpPr>
        <p:spPr>
          <a:xfrm>
            <a:off x="2815231" y="2093466"/>
            <a:ext cx="6175181" cy="3090246"/>
          </a:xfrm>
          <a:prstGeom prst="rect">
            <a:avLst/>
          </a:prstGeom>
        </p:spPr>
        <p:txBody>
          <a:bodyPr vert="horz" lIns="68580" tIns="34290" rIns="68580" bIns="34290" rtlCol="0">
            <a:normAutofit/>
          </a:bodyPr>
          <a:lstStyle>
            <a:lvl1pPr marL="180975" indent="-180975" algn="l" defTabSz="457200" rtl="0" eaLnBrk="1" latinLnBrk="0" hangingPunct="1">
              <a:spcBef>
                <a:spcPts val="600"/>
              </a:spcBef>
              <a:buClr>
                <a:schemeClr val="accent1"/>
              </a:buClr>
              <a:buFont typeface="Arial"/>
              <a:buChar char="•"/>
              <a:defRPr sz="2000" b="0" i="0" kern="1200">
                <a:solidFill>
                  <a:schemeClr val="accent3"/>
                </a:solidFill>
                <a:latin typeface="Calibri"/>
                <a:ea typeface="+mn-ea"/>
                <a:cs typeface="Calibri"/>
              </a:defRPr>
            </a:lvl1pPr>
            <a:lvl2pPr marL="420688" indent="-180975" algn="l" defTabSz="457200" rtl="0" eaLnBrk="1" latinLnBrk="0" hangingPunct="1">
              <a:spcBef>
                <a:spcPts val="600"/>
              </a:spcBef>
              <a:buFont typeface="Arial"/>
              <a:buChar char="–"/>
              <a:defRPr sz="1800" b="0" i="0" kern="1200">
                <a:solidFill>
                  <a:schemeClr val="accent2"/>
                </a:solidFill>
                <a:latin typeface="Calibri"/>
                <a:ea typeface="+mn-ea"/>
                <a:cs typeface="Calibri"/>
              </a:defRPr>
            </a:lvl2pPr>
            <a:lvl3pPr marL="593725" indent="-173038" algn="l" defTabSz="457200" rtl="0" eaLnBrk="1" latinLnBrk="0" hangingPunct="1">
              <a:spcBef>
                <a:spcPts val="600"/>
              </a:spcBef>
              <a:buFont typeface="Arial"/>
              <a:buChar char="•"/>
              <a:defRPr sz="1600" b="0" i="0" kern="1200">
                <a:solidFill>
                  <a:schemeClr val="accent2"/>
                </a:solidFill>
                <a:latin typeface="Calibri"/>
                <a:ea typeface="+mn-ea"/>
                <a:cs typeface="Calibri"/>
              </a:defRPr>
            </a:lvl3pPr>
            <a:lvl4pPr marL="893763" indent="-300038" algn="l" defTabSz="457200" rtl="0" eaLnBrk="1" latinLnBrk="0" hangingPunct="1">
              <a:spcBef>
                <a:spcPts val="600"/>
              </a:spcBef>
              <a:buFont typeface="Arial"/>
              <a:buChar char="–"/>
              <a:defRPr sz="1400" b="0" i="0" kern="1200">
                <a:solidFill>
                  <a:schemeClr val="accent2"/>
                </a:solidFill>
                <a:latin typeface="Calibri"/>
                <a:ea typeface="+mn-ea"/>
                <a:cs typeface="Calibri"/>
              </a:defRPr>
            </a:lvl4pPr>
            <a:lvl5pPr marL="1074738" indent="-180975" algn="l" defTabSz="457200" rtl="0" eaLnBrk="1" latinLnBrk="0" hangingPunct="1">
              <a:spcBef>
                <a:spcPts val="600"/>
              </a:spcBef>
              <a:buFont typeface="Arial"/>
              <a:buChar char="»"/>
              <a:defRPr sz="1400" b="0" i="0" kern="1200">
                <a:solidFill>
                  <a:schemeClr val="accent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9713" lvl="1" indent="0">
              <a:buNone/>
            </a:pPr>
            <a:r>
              <a:rPr lang="en-US" sz="1650" dirty="0">
                <a:solidFill>
                  <a:schemeClr val="tx1"/>
                </a:solidFill>
                <a:latin typeface="+mn-lt"/>
              </a:rPr>
              <a:t>Different configuration options for the ordering service include:</a:t>
            </a:r>
          </a:p>
          <a:p>
            <a:pPr lvl="1"/>
            <a:r>
              <a:rPr lang="en-US" sz="1650" dirty="0">
                <a:solidFill>
                  <a:srgbClr val="2163FF"/>
                </a:solidFill>
                <a:latin typeface="+mn-lt"/>
              </a:rPr>
              <a:t>SOLO</a:t>
            </a:r>
          </a:p>
          <a:p>
            <a:pPr lvl="2"/>
            <a:r>
              <a:rPr lang="en-US" sz="1650" dirty="0">
                <a:solidFill>
                  <a:schemeClr val="tx1"/>
                </a:solidFill>
                <a:latin typeface="+mn-lt"/>
              </a:rPr>
              <a:t>Single node for development</a:t>
            </a:r>
          </a:p>
          <a:p>
            <a:pPr lvl="1"/>
            <a:r>
              <a:rPr lang="en-US" sz="1650" dirty="0">
                <a:solidFill>
                  <a:srgbClr val="2163FF"/>
                </a:solidFill>
                <a:latin typeface="+mn-lt"/>
              </a:rPr>
              <a:t>Kafka</a:t>
            </a:r>
            <a:r>
              <a:rPr lang="en-US" sz="1650" dirty="0">
                <a:solidFill>
                  <a:schemeClr val="tx1"/>
                </a:solidFill>
                <a:latin typeface="+mn-lt"/>
              </a:rPr>
              <a:t> </a:t>
            </a:r>
            <a:r>
              <a:rPr lang="en-GB" sz="1650" dirty="0">
                <a:solidFill>
                  <a:schemeClr val="tx1"/>
                </a:solidFill>
                <a:latin typeface="+mn-lt"/>
              </a:rPr>
              <a:t>:</a:t>
            </a:r>
            <a:r>
              <a:rPr lang="en-US" sz="1650" dirty="0">
                <a:solidFill>
                  <a:schemeClr val="tx1"/>
                </a:solidFill>
                <a:latin typeface="+mn-lt"/>
              </a:rPr>
              <a:t> Crash fault tolerant consensus</a:t>
            </a:r>
          </a:p>
          <a:p>
            <a:pPr lvl="2"/>
            <a:r>
              <a:rPr lang="en-US" sz="1650" dirty="0">
                <a:solidFill>
                  <a:schemeClr val="tx1"/>
                </a:solidFill>
                <a:latin typeface="+mn-lt"/>
              </a:rPr>
              <a:t>3 nodes minimum</a:t>
            </a:r>
          </a:p>
          <a:p>
            <a:pPr lvl="2"/>
            <a:r>
              <a:rPr lang="en-US" sz="1650" dirty="0">
                <a:solidFill>
                  <a:schemeClr val="tx1"/>
                </a:solidFill>
                <a:latin typeface="+mn-lt"/>
              </a:rPr>
              <a:t>Odd number of nodes recommended</a:t>
            </a:r>
          </a:p>
          <a:p>
            <a:pPr lvl="2"/>
            <a:endParaRPr lang="en-US" sz="1450" dirty="0">
              <a:solidFill>
                <a:schemeClr val="tx1"/>
              </a:solidFill>
              <a:latin typeface="+mn-lt"/>
            </a:endParaRPr>
          </a:p>
        </p:txBody>
      </p:sp>
      <p:sp>
        <p:nvSpPr>
          <p:cNvPr id="18" name="TextBox 17"/>
          <p:cNvSpPr txBox="1"/>
          <p:nvPr/>
        </p:nvSpPr>
        <p:spPr>
          <a:xfrm>
            <a:off x="1578488" y="3964530"/>
            <a:ext cx="1071606" cy="230832"/>
          </a:xfrm>
          <a:prstGeom prst="rect">
            <a:avLst/>
          </a:prstGeom>
          <a:noFill/>
        </p:spPr>
        <p:txBody>
          <a:bodyPr wrap="square" rtlCol="0">
            <a:spAutoFit/>
          </a:bodyPr>
          <a:lstStyle/>
          <a:p>
            <a:r>
              <a:rPr lang="en-US" sz="900" dirty="0"/>
              <a:t>Ordering-Service</a:t>
            </a:r>
          </a:p>
        </p:txBody>
      </p:sp>
      <p:grpSp>
        <p:nvGrpSpPr>
          <p:cNvPr id="32" name="Group 31"/>
          <p:cNvGrpSpPr/>
          <p:nvPr/>
        </p:nvGrpSpPr>
        <p:grpSpPr>
          <a:xfrm>
            <a:off x="1259633" y="2355524"/>
            <a:ext cx="1709316" cy="1609006"/>
            <a:chOff x="3620745" y="2847577"/>
            <a:chExt cx="1709316" cy="1609006"/>
          </a:xfrm>
        </p:grpSpPr>
        <p:sp>
          <p:nvSpPr>
            <p:cNvPr id="33" name="Rounded Rectangle 32"/>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ounded Rectangle 33"/>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35" name="Rounded Rectangle 34"/>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36" name="Rounded Rectangle 35"/>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37" name="Straight Connector 36"/>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1763696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US" dirty="0">
                <a:latin typeface="+mn-lt"/>
              </a:rPr>
              <a:t>Channels</a:t>
            </a:r>
          </a:p>
        </p:txBody>
      </p:sp>
      <p:sp>
        <p:nvSpPr>
          <p:cNvPr id="4" name="Text Placeholder 3"/>
          <p:cNvSpPr>
            <a:spLocks noGrp="1"/>
          </p:cNvSpPr>
          <p:nvPr>
            <p:ph type="body" sz="quarter" idx="22"/>
          </p:nvPr>
        </p:nvSpPr>
        <p:spPr>
          <a:xfrm>
            <a:off x="125730" y="1017735"/>
            <a:ext cx="8897424" cy="934273"/>
          </a:xfrm>
        </p:spPr>
        <p:txBody>
          <a:bodyPr/>
          <a:lstStyle/>
          <a:p>
            <a:endParaRPr lang="en-US" sz="100" dirty="0">
              <a:latin typeface="+mn-lt"/>
            </a:endParaRPr>
          </a:p>
          <a:p>
            <a:endParaRPr lang="en-US" sz="300" dirty="0">
              <a:latin typeface="+mn-lt"/>
            </a:endParaRPr>
          </a:p>
          <a:p>
            <a:pPr marL="0" indent="0">
              <a:buNone/>
            </a:pPr>
            <a:r>
              <a:rPr lang="en-US" sz="2000" dirty="0">
                <a:latin typeface="+mn-lt"/>
              </a:rPr>
              <a:t>Channels provide privacy between different ledgers</a:t>
            </a:r>
          </a:p>
        </p:txBody>
      </p:sp>
      <p:sp>
        <p:nvSpPr>
          <p:cNvPr id="20" name="Content Placeholder 2"/>
          <p:cNvSpPr txBox="1">
            <a:spLocks/>
          </p:cNvSpPr>
          <p:nvPr/>
        </p:nvSpPr>
        <p:spPr>
          <a:xfrm>
            <a:off x="2815231" y="2093466"/>
            <a:ext cx="6175181" cy="3090246"/>
          </a:xfrm>
          <a:prstGeom prst="rect">
            <a:avLst/>
          </a:prstGeom>
        </p:spPr>
        <p:txBody>
          <a:bodyPr vert="horz" lIns="68580" tIns="34290" rIns="68580" bIns="34290" rtlCol="0">
            <a:normAutofit/>
          </a:bodyPr>
          <a:lstStyle>
            <a:lvl1pPr marL="180975" indent="-180975" algn="l" defTabSz="457200" rtl="0" eaLnBrk="1" latinLnBrk="0" hangingPunct="1">
              <a:spcBef>
                <a:spcPts val="600"/>
              </a:spcBef>
              <a:buClr>
                <a:schemeClr val="accent1"/>
              </a:buClr>
              <a:buFont typeface="Arial"/>
              <a:buChar char="•"/>
              <a:defRPr sz="2000" b="0" i="0" kern="1200">
                <a:solidFill>
                  <a:schemeClr val="accent3"/>
                </a:solidFill>
                <a:latin typeface="Calibri"/>
                <a:ea typeface="+mn-ea"/>
                <a:cs typeface="Calibri"/>
              </a:defRPr>
            </a:lvl1pPr>
            <a:lvl2pPr marL="420688" indent="-180975" algn="l" defTabSz="457200" rtl="0" eaLnBrk="1" latinLnBrk="0" hangingPunct="1">
              <a:spcBef>
                <a:spcPts val="600"/>
              </a:spcBef>
              <a:buFont typeface="Arial"/>
              <a:buChar char="–"/>
              <a:defRPr sz="1800" b="0" i="0" kern="1200">
                <a:solidFill>
                  <a:schemeClr val="accent2"/>
                </a:solidFill>
                <a:latin typeface="Calibri"/>
                <a:ea typeface="+mn-ea"/>
                <a:cs typeface="Calibri"/>
              </a:defRPr>
            </a:lvl2pPr>
            <a:lvl3pPr marL="593725" indent="-173038" algn="l" defTabSz="457200" rtl="0" eaLnBrk="1" latinLnBrk="0" hangingPunct="1">
              <a:spcBef>
                <a:spcPts val="600"/>
              </a:spcBef>
              <a:buFont typeface="Arial"/>
              <a:buChar char="•"/>
              <a:defRPr sz="1600" b="0" i="0" kern="1200">
                <a:solidFill>
                  <a:schemeClr val="accent2"/>
                </a:solidFill>
                <a:latin typeface="Calibri"/>
                <a:ea typeface="+mn-ea"/>
                <a:cs typeface="Calibri"/>
              </a:defRPr>
            </a:lvl3pPr>
            <a:lvl4pPr marL="893763" indent="-300038" algn="l" defTabSz="457200" rtl="0" eaLnBrk="1" latinLnBrk="0" hangingPunct="1">
              <a:spcBef>
                <a:spcPts val="600"/>
              </a:spcBef>
              <a:buFont typeface="Arial"/>
              <a:buChar char="–"/>
              <a:defRPr sz="1400" b="0" i="0" kern="1200">
                <a:solidFill>
                  <a:schemeClr val="accent2"/>
                </a:solidFill>
                <a:latin typeface="Calibri"/>
                <a:ea typeface="+mn-ea"/>
                <a:cs typeface="Calibri"/>
              </a:defRPr>
            </a:lvl4pPr>
            <a:lvl5pPr marL="1074738" indent="-180975" algn="l" defTabSz="457200" rtl="0" eaLnBrk="1" latinLnBrk="0" hangingPunct="1">
              <a:spcBef>
                <a:spcPts val="600"/>
              </a:spcBef>
              <a:buFont typeface="Arial"/>
              <a:buChar char="»"/>
              <a:defRPr sz="1400" b="0" i="0" kern="1200">
                <a:solidFill>
                  <a:schemeClr val="accent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650" dirty="0">
                <a:solidFill>
                  <a:schemeClr val="tx1"/>
                </a:solidFill>
                <a:latin typeface="+mn-lt"/>
              </a:rPr>
              <a:t>Ledgers exist in the scope of a channel </a:t>
            </a:r>
          </a:p>
          <a:p>
            <a:pPr lvl="2"/>
            <a:r>
              <a:rPr lang="en-US" sz="1450" dirty="0">
                <a:solidFill>
                  <a:schemeClr val="tx1"/>
                </a:solidFill>
                <a:latin typeface="+mn-lt"/>
              </a:rPr>
              <a:t>Channels can be shared across an entire network of peers</a:t>
            </a:r>
          </a:p>
          <a:p>
            <a:pPr lvl="2"/>
            <a:r>
              <a:rPr lang="en-US" sz="1450" dirty="0">
                <a:solidFill>
                  <a:schemeClr val="tx1"/>
                </a:solidFill>
                <a:latin typeface="+mn-lt"/>
              </a:rPr>
              <a:t>Channels can be permissioned for a specific set of participants</a:t>
            </a:r>
          </a:p>
          <a:p>
            <a:pPr lvl="1"/>
            <a:r>
              <a:rPr lang="en-US" sz="1650" dirty="0" err="1">
                <a:solidFill>
                  <a:schemeClr val="tx1"/>
                </a:solidFill>
                <a:latin typeface="+mn-lt"/>
              </a:rPr>
              <a:t>Chaincode</a:t>
            </a:r>
            <a:r>
              <a:rPr lang="en-US" sz="1650" dirty="0">
                <a:solidFill>
                  <a:schemeClr val="tx1"/>
                </a:solidFill>
                <a:latin typeface="+mn-lt"/>
              </a:rPr>
              <a:t> is </a:t>
            </a:r>
            <a:r>
              <a:rPr lang="en-US" sz="1650" dirty="0">
                <a:solidFill>
                  <a:srgbClr val="2163FF"/>
                </a:solidFill>
                <a:latin typeface="+mn-lt"/>
              </a:rPr>
              <a:t>installed</a:t>
            </a:r>
            <a:r>
              <a:rPr lang="en-US" sz="1650" dirty="0">
                <a:solidFill>
                  <a:schemeClr val="tx1"/>
                </a:solidFill>
                <a:latin typeface="+mn-lt"/>
              </a:rPr>
              <a:t> on peers</a:t>
            </a:r>
          </a:p>
          <a:p>
            <a:pPr lvl="1"/>
            <a:r>
              <a:rPr lang="en-US" sz="1650" dirty="0" err="1">
                <a:solidFill>
                  <a:schemeClr val="tx1"/>
                </a:solidFill>
                <a:latin typeface="+mn-lt"/>
              </a:rPr>
              <a:t>Chaincode</a:t>
            </a:r>
            <a:r>
              <a:rPr lang="en-US" sz="1650" dirty="0">
                <a:solidFill>
                  <a:schemeClr val="tx1"/>
                </a:solidFill>
                <a:latin typeface="+mn-lt"/>
              </a:rPr>
              <a:t> is </a:t>
            </a:r>
            <a:r>
              <a:rPr lang="en-US" sz="1650" dirty="0">
                <a:solidFill>
                  <a:srgbClr val="2163FF"/>
                </a:solidFill>
                <a:latin typeface="+mn-lt"/>
              </a:rPr>
              <a:t>instantiated</a:t>
            </a:r>
            <a:r>
              <a:rPr lang="en-US" sz="1650" dirty="0">
                <a:solidFill>
                  <a:schemeClr val="tx1"/>
                </a:solidFill>
                <a:latin typeface="+mn-lt"/>
              </a:rPr>
              <a:t> on a specific channel</a:t>
            </a:r>
          </a:p>
          <a:p>
            <a:pPr lvl="1"/>
            <a:r>
              <a:rPr lang="en-US" sz="1650" dirty="0">
                <a:solidFill>
                  <a:schemeClr val="tx1"/>
                </a:solidFill>
                <a:latin typeface="+mn-lt"/>
              </a:rPr>
              <a:t>Peers can participate in multiple channels</a:t>
            </a:r>
          </a:p>
          <a:p>
            <a:pPr lvl="1"/>
            <a:r>
              <a:rPr lang="en-US" sz="1650" dirty="0">
                <a:solidFill>
                  <a:schemeClr val="tx1"/>
                </a:solidFill>
                <a:latin typeface="+mn-lt"/>
              </a:rPr>
              <a:t>Concurrent execution for performance and scalability</a:t>
            </a:r>
          </a:p>
        </p:txBody>
      </p:sp>
      <p:sp>
        <p:nvSpPr>
          <p:cNvPr id="50" name="Rounded Rectangle 49"/>
          <p:cNvSpPr/>
          <p:nvPr/>
        </p:nvSpPr>
        <p:spPr>
          <a:xfrm>
            <a:off x="136043" y="23432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56" name="Rounded Rectangle 55"/>
          <p:cNvSpPr/>
          <p:nvPr/>
        </p:nvSpPr>
        <p:spPr>
          <a:xfrm>
            <a:off x="136043" y="335754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62" name="TextBox 61"/>
          <p:cNvSpPr txBox="1"/>
          <p:nvPr/>
        </p:nvSpPr>
        <p:spPr>
          <a:xfrm>
            <a:off x="1578488" y="3964530"/>
            <a:ext cx="1071606" cy="230832"/>
          </a:xfrm>
          <a:prstGeom prst="rect">
            <a:avLst/>
          </a:prstGeom>
          <a:noFill/>
        </p:spPr>
        <p:txBody>
          <a:bodyPr wrap="square" rtlCol="0">
            <a:spAutoFit/>
          </a:bodyPr>
          <a:lstStyle/>
          <a:p>
            <a:r>
              <a:rPr lang="en-US" sz="900" dirty="0"/>
              <a:t>Ordering-Service</a:t>
            </a:r>
          </a:p>
        </p:txBody>
      </p:sp>
      <p:cxnSp>
        <p:nvCxnSpPr>
          <p:cNvPr id="75" name="Curved Connector 74"/>
          <p:cNvCxnSpPr/>
          <p:nvPr/>
        </p:nvCxnSpPr>
        <p:spPr>
          <a:xfrm>
            <a:off x="742729" y="3542128"/>
            <a:ext cx="509877" cy="1"/>
          </a:xfrm>
          <a:prstGeom prst="curved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p:nvPr/>
        </p:nvCxnSpPr>
        <p:spPr>
          <a:xfrm flipV="1">
            <a:off x="750946" y="2492334"/>
            <a:ext cx="523402" cy="1541"/>
          </a:xfrm>
          <a:prstGeom prst="curved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7" name="Group 76"/>
          <p:cNvGrpSpPr/>
          <p:nvPr/>
        </p:nvGrpSpPr>
        <p:grpSpPr>
          <a:xfrm>
            <a:off x="774999" y="2907364"/>
            <a:ext cx="432016" cy="114300"/>
            <a:chOff x="2259061" y="4546976"/>
            <a:chExt cx="576021" cy="152400"/>
          </a:xfrm>
        </p:grpSpPr>
        <p:sp>
          <p:nvSpPr>
            <p:cNvPr id="78" name="Rectangle 77"/>
            <p:cNvSpPr/>
            <p:nvPr/>
          </p:nvSpPr>
          <p:spPr>
            <a:xfrm>
              <a:off x="2259061" y="4546976"/>
              <a:ext cx="145473"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9" name="Rectangle 78"/>
            <p:cNvSpPr/>
            <p:nvPr/>
          </p:nvSpPr>
          <p:spPr>
            <a:xfrm>
              <a:off x="2475990" y="4546976"/>
              <a:ext cx="145473"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p:cNvSpPr/>
            <p:nvPr/>
          </p:nvSpPr>
          <p:spPr>
            <a:xfrm>
              <a:off x="2689609" y="4546976"/>
              <a:ext cx="145473"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81" name="Straight Connector 80"/>
            <p:cNvCxnSpPr/>
            <p:nvPr/>
          </p:nvCxnSpPr>
          <p:spPr>
            <a:xfrm>
              <a:off x="2404534" y="4623176"/>
              <a:ext cx="285075" cy="0"/>
            </a:xfrm>
            <a:prstGeom prst="line">
              <a:avLst/>
            </a:prstGeom>
            <a:ln w="19050" cmpd="sng">
              <a:solidFill>
                <a:schemeClr val="accent1"/>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776791" y="2540567"/>
            <a:ext cx="271802" cy="114300"/>
            <a:chOff x="6929178" y="3399689"/>
            <a:chExt cx="362402" cy="152400"/>
          </a:xfrm>
        </p:grpSpPr>
        <p:sp>
          <p:nvSpPr>
            <p:cNvPr id="83" name="Rectangle 82"/>
            <p:cNvSpPr/>
            <p:nvPr/>
          </p:nvSpPr>
          <p:spPr>
            <a:xfrm>
              <a:off x="6929178"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4" name="Rectangle 83"/>
            <p:cNvSpPr/>
            <p:nvPr/>
          </p:nvSpPr>
          <p:spPr>
            <a:xfrm>
              <a:off x="7146107"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85" name="Straight Connector 84"/>
            <p:cNvCxnSpPr>
              <a:endCxn id="84" idx="1"/>
            </p:cNvCxnSpPr>
            <p:nvPr/>
          </p:nvCxnSpPr>
          <p:spPr>
            <a:xfrm>
              <a:off x="7074651" y="3475889"/>
              <a:ext cx="71456" cy="0"/>
            </a:xfrm>
            <a:prstGeom prst="line">
              <a:avLst/>
            </a:prstGeom>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cxnSp>
        <p:nvCxnSpPr>
          <p:cNvPr id="86" name="Curved Connector 85"/>
          <p:cNvCxnSpPr/>
          <p:nvPr/>
        </p:nvCxnSpPr>
        <p:spPr>
          <a:xfrm flipV="1">
            <a:off x="747859" y="2837735"/>
            <a:ext cx="504747" cy="291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776791" y="3588820"/>
            <a:ext cx="271802" cy="114300"/>
            <a:chOff x="6929178" y="3399689"/>
            <a:chExt cx="362402" cy="152400"/>
          </a:xfrm>
        </p:grpSpPr>
        <p:sp>
          <p:nvSpPr>
            <p:cNvPr id="88" name="Rectangle 87"/>
            <p:cNvSpPr/>
            <p:nvPr/>
          </p:nvSpPr>
          <p:spPr>
            <a:xfrm>
              <a:off x="6929178"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9" name="Rectangle 88"/>
            <p:cNvSpPr/>
            <p:nvPr/>
          </p:nvSpPr>
          <p:spPr>
            <a:xfrm>
              <a:off x="7146107"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90" name="Straight Connector 89"/>
            <p:cNvCxnSpPr>
              <a:endCxn id="89" idx="1"/>
            </p:cNvCxnSpPr>
            <p:nvPr/>
          </p:nvCxnSpPr>
          <p:spPr>
            <a:xfrm>
              <a:off x="7074651" y="3475889"/>
              <a:ext cx="71456" cy="0"/>
            </a:xfrm>
            <a:prstGeom prst="line">
              <a:avLst/>
            </a:prstGeom>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1270143" y="2284795"/>
            <a:ext cx="1709316" cy="1609006"/>
            <a:chOff x="3620745" y="2847577"/>
            <a:chExt cx="1709316" cy="1609006"/>
          </a:xfrm>
        </p:grpSpPr>
        <p:sp>
          <p:nvSpPr>
            <p:cNvPr id="37" name="Rounded Rectangle 36"/>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Rounded Rectangle 37"/>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39" name="Rounded Rectangle 38"/>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40" name="Rounded Rectangle 39"/>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41" name="Straight Connector 40"/>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1151232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latin typeface="+mn-lt"/>
              </a:rPr>
              <a:t>Single Channel Network</a:t>
            </a:r>
          </a:p>
        </p:txBody>
      </p:sp>
      <p:sp>
        <p:nvSpPr>
          <p:cNvPr id="19" name="TextBox 18"/>
          <p:cNvSpPr txBox="1"/>
          <p:nvPr/>
        </p:nvSpPr>
        <p:spPr>
          <a:xfrm>
            <a:off x="5700348" y="1158806"/>
            <a:ext cx="3491350" cy="1708160"/>
          </a:xfrm>
          <a:prstGeom prst="rect">
            <a:avLst/>
          </a:prstGeom>
          <a:noFill/>
        </p:spPr>
        <p:txBody>
          <a:bodyPr wrap="square" rtlCol="0">
            <a:spAutoFit/>
          </a:bodyPr>
          <a:lstStyle/>
          <a:p>
            <a:pPr marL="257175" indent="-257175">
              <a:buFont typeface="Arial" charset="0"/>
              <a:buChar char="•"/>
            </a:pPr>
            <a:r>
              <a:rPr lang="en-US" sz="1500" dirty="0"/>
              <a:t>Similar to v0.6 PBFT model</a:t>
            </a:r>
          </a:p>
          <a:p>
            <a:pPr marL="257175" indent="-257175">
              <a:buFont typeface="Arial" charset="0"/>
              <a:buChar char="•"/>
            </a:pPr>
            <a:r>
              <a:rPr lang="en-US" sz="1500" dirty="0"/>
              <a:t>All peers connect to the same channel (</a:t>
            </a:r>
            <a:r>
              <a:rPr lang="en-US" sz="1500" dirty="0">
                <a:solidFill>
                  <a:srgbClr val="2163FF"/>
                </a:solidFill>
              </a:rPr>
              <a:t>blue</a:t>
            </a:r>
            <a:r>
              <a:rPr lang="en-US" sz="1500" dirty="0"/>
              <a:t>).</a:t>
            </a:r>
          </a:p>
          <a:p>
            <a:pPr marL="257175" indent="-257175">
              <a:buFont typeface="Arial" charset="0"/>
              <a:buChar char="•"/>
            </a:pPr>
            <a:r>
              <a:rPr lang="en-US" sz="1500" dirty="0"/>
              <a:t>All peers have the same </a:t>
            </a:r>
            <a:r>
              <a:rPr lang="en-US" sz="1500" dirty="0" err="1"/>
              <a:t>chaincode</a:t>
            </a:r>
            <a:r>
              <a:rPr lang="en-US" sz="1500" dirty="0"/>
              <a:t> and maintain the same ledger</a:t>
            </a:r>
          </a:p>
          <a:p>
            <a:pPr marL="257175" indent="-257175">
              <a:buFont typeface="Arial" charset="0"/>
              <a:buChar char="•"/>
            </a:pPr>
            <a:r>
              <a:rPr lang="en-US" sz="1500" dirty="0"/>
              <a:t>Endorsement by peers E</a:t>
            </a:r>
            <a:r>
              <a:rPr lang="en-US" sz="1500" baseline="-25000" dirty="0"/>
              <a:t>0, </a:t>
            </a:r>
            <a:r>
              <a:rPr lang="en-US" sz="1500" dirty="0"/>
              <a:t>E</a:t>
            </a:r>
            <a:r>
              <a:rPr lang="en-US" sz="1500" baseline="-25000" dirty="0"/>
              <a:t>1, </a:t>
            </a:r>
            <a:r>
              <a:rPr lang="en-US" sz="1500" dirty="0"/>
              <a:t>E</a:t>
            </a:r>
            <a:r>
              <a:rPr lang="en-US" sz="1500" baseline="-25000" dirty="0"/>
              <a:t>2 </a:t>
            </a:r>
            <a:r>
              <a:rPr lang="en-US" sz="1500" dirty="0"/>
              <a:t>and E</a:t>
            </a:r>
            <a:r>
              <a:rPr lang="en-US" sz="1500" baseline="-25000" dirty="0"/>
              <a:t>3 </a:t>
            </a:r>
          </a:p>
        </p:txBody>
      </p:sp>
      <p:sp>
        <p:nvSpPr>
          <p:cNvPr id="134" name="TextBox 133"/>
          <p:cNvSpPr txBox="1"/>
          <p:nvPr/>
        </p:nvSpPr>
        <p:spPr>
          <a:xfrm>
            <a:off x="5886818" y="3307480"/>
            <a:ext cx="388248" cy="215444"/>
          </a:xfrm>
          <a:prstGeom prst="rect">
            <a:avLst/>
          </a:prstGeom>
          <a:noFill/>
        </p:spPr>
        <p:txBody>
          <a:bodyPr wrap="none" rtlCol="0">
            <a:spAutoFit/>
          </a:bodyPr>
          <a:lstStyle/>
          <a:p>
            <a:r>
              <a:rPr lang="en-US" sz="800" dirty="0"/>
              <a:t>Key:</a:t>
            </a:r>
          </a:p>
        </p:txBody>
      </p:sp>
      <p:sp>
        <p:nvSpPr>
          <p:cNvPr id="138" name="Rounded Rectangle 137"/>
          <p:cNvSpPr/>
          <p:nvPr/>
        </p:nvSpPr>
        <p:spPr>
          <a:xfrm>
            <a:off x="1590629" y="1115690"/>
            <a:ext cx="4033669" cy="276199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5" name="Rounded Rectangle 144"/>
          <p:cNvSpPr/>
          <p:nvPr/>
        </p:nvSpPr>
        <p:spPr>
          <a:xfrm>
            <a:off x="1875855" y="273182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51" name="Rounded Rectangle 150"/>
          <p:cNvSpPr/>
          <p:nvPr/>
        </p:nvSpPr>
        <p:spPr>
          <a:xfrm>
            <a:off x="4777658" y="133680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grpSp>
        <p:nvGrpSpPr>
          <p:cNvPr id="157" name="Group 156"/>
          <p:cNvGrpSpPr/>
          <p:nvPr/>
        </p:nvGrpSpPr>
        <p:grpSpPr>
          <a:xfrm>
            <a:off x="202721" y="1234196"/>
            <a:ext cx="944684" cy="809462"/>
            <a:chOff x="0" y="2025595"/>
            <a:chExt cx="944684" cy="809462"/>
          </a:xfrm>
        </p:grpSpPr>
        <p:sp>
          <p:nvSpPr>
            <p:cNvPr id="158" name="Rectangle 157"/>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159" name="Group 158"/>
            <p:cNvGrpSpPr/>
            <p:nvPr/>
          </p:nvGrpSpPr>
          <p:grpSpPr>
            <a:xfrm>
              <a:off x="93037" y="2025595"/>
              <a:ext cx="851647" cy="809462"/>
              <a:chOff x="265172" y="2308763"/>
              <a:chExt cx="712071" cy="676800"/>
            </a:xfrm>
          </p:grpSpPr>
          <p:sp>
            <p:nvSpPr>
              <p:cNvPr id="161" name="Rounded Rectangle 160"/>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2" name="Straight Connector 161"/>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0" name="TextBox 159"/>
            <p:cNvSpPr txBox="1"/>
            <p:nvPr/>
          </p:nvSpPr>
          <p:spPr>
            <a:xfrm>
              <a:off x="652491" y="2239123"/>
              <a:ext cx="270016" cy="461665"/>
            </a:xfrm>
            <a:prstGeom prst="rect">
              <a:avLst/>
            </a:prstGeom>
            <a:noFill/>
          </p:spPr>
          <p:txBody>
            <a:bodyPr wrap="square" rtlCol="0">
              <a:spAutoFit/>
            </a:bodyPr>
            <a:lstStyle/>
            <a:p>
              <a:r>
                <a:rPr lang="en-US" sz="800" dirty="0"/>
                <a:t>SDK</a:t>
              </a:r>
            </a:p>
          </p:txBody>
        </p:sp>
      </p:grpSp>
      <p:sp>
        <p:nvSpPr>
          <p:cNvPr id="163" name="TextBox 162"/>
          <p:cNvSpPr txBox="1"/>
          <p:nvPr/>
        </p:nvSpPr>
        <p:spPr>
          <a:xfrm>
            <a:off x="2545728" y="3864734"/>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64" name="TextBox 163"/>
          <p:cNvSpPr txBox="1"/>
          <p:nvPr/>
        </p:nvSpPr>
        <p:spPr>
          <a:xfrm>
            <a:off x="3102624" y="3287998"/>
            <a:ext cx="1071606" cy="230832"/>
          </a:xfrm>
          <a:prstGeom prst="rect">
            <a:avLst/>
          </a:prstGeom>
          <a:noFill/>
        </p:spPr>
        <p:txBody>
          <a:bodyPr wrap="square" rtlCol="0">
            <a:spAutoFit/>
          </a:bodyPr>
          <a:lstStyle/>
          <a:p>
            <a:r>
              <a:rPr lang="en-US" sz="900" dirty="0"/>
              <a:t>Ordering-Service</a:t>
            </a:r>
          </a:p>
        </p:txBody>
      </p:sp>
      <p:sp>
        <p:nvSpPr>
          <p:cNvPr id="177" name="Folded Corner 176"/>
          <p:cNvSpPr/>
          <p:nvPr/>
        </p:nvSpPr>
        <p:spPr>
          <a:xfrm>
            <a:off x="1646317" y="2336412"/>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90" name="Rounded Rectangle 189"/>
          <p:cNvSpPr/>
          <p:nvPr/>
        </p:nvSpPr>
        <p:spPr>
          <a:xfrm>
            <a:off x="2165802" y="2013072"/>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91" name="Rounded Rectangle 190"/>
          <p:cNvSpPr/>
          <p:nvPr/>
        </p:nvSpPr>
        <p:spPr>
          <a:xfrm>
            <a:off x="2366859" y="2081033"/>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30" name="Rounded Rectangle 229"/>
          <p:cNvSpPr/>
          <p:nvPr/>
        </p:nvSpPr>
        <p:spPr>
          <a:xfrm>
            <a:off x="2174955" y="3436690"/>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31" name="Rounded Rectangle 230"/>
          <p:cNvSpPr/>
          <p:nvPr/>
        </p:nvSpPr>
        <p:spPr>
          <a:xfrm>
            <a:off x="2376012" y="3504651"/>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37" name="Rounded Rectangle 236"/>
          <p:cNvSpPr/>
          <p:nvPr/>
        </p:nvSpPr>
        <p:spPr>
          <a:xfrm>
            <a:off x="4760921" y="2018952"/>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38" name="Rounded Rectangle 237"/>
          <p:cNvSpPr/>
          <p:nvPr/>
        </p:nvSpPr>
        <p:spPr>
          <a:xfrm>
            <a:off x="4567266" y="2110752"/>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39" name="Rounded Rectangle 238"/>
          <p:cNvSpPr/>
          <p:nvPr/>
        </p:nvSpPr>
        <p:spPr>
          <a:xfrm>
            <a:off x="4780598" y="272675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
        <p:nvSpPr>
          <p:cNvPr id="245" name="Rounded Rectangle 244"/>
          <p:cNvSpPr/>
          <p:nvPr/>
        </p:nvSpPr>
        <p:spPr>
          <a:xfrm>
            <a:off x="4763861" y="3408902"/>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46" name="Rounded Rectangle 245"/>
          <p:cNvSpPr/>
          <p:nvPr/>
        </p:nvSpPr>
        <p:spPr>
          <a:xfrm>
            <a:off x="4570206" y="3500702"/>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cxnSp>
        <p:nvCxnSpPr>
          <p:cNvPr id="247" name="Straight Arrow Connector 246"/>
          <p:cNvCxnSpPr/>
          <p:nvPr/>
        </p:nvCxnSpPr>
        <p:spPr>
          <a:xfrm>
            <a:off x="2420049" y="1751550"/>
            <a:ext cx="438691" cy="0"/>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161" idx="3"/>
            <a:endCxn id="139" idx="1"/>
          </p:cNvCxnSpPr>
          <p:nvPr/>
        </p:nvCxnSpPr>
        <p:spPr>
          <a:xfrm flipV="1">
            <a:off x="1147405" y="1635903"/>
            <a:ext cx="727578" cy="3024"/>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39" name="Rounded Rectangle 138"/>
          <p:cNvSpPr/>
          <p:nvPr/>
        </p:nvSpPr>
        <p:spPr>
          <a:xfrm>
            <a:off x="1874983" y="133680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cxnSp>
        <p:nvCxnSpPr>
          <p:cNvPr id="248" name="Straight Arrow Connector 247"/>
          <p:cNvCxnSpPr>
            <a:stCxn id="145" idx="3"/>
          </p:cNvCxnSpPr>
          <p:nvPr/>
        </p:nvCxnSpPr>
        <p:spPr>
          <a:xfrm flipV="1">
            <a:off x="2474054" y="3025853"/>
            <a:ext cx="302688" cy="5076"/>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419982" y="1756357"/>
            <a:ext cx="343665" cy="2852"/>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a:stCxn id="239" idx="1"/>
          </p:cNvCxnSpPr>
          <p:nvPr/>
        </p:nvCxnSpPr>
        <p:spPr>
          <a:xfrm flipH="1" flipV="1">
            <a:off x="4479897" y="3020503"/>
            <a:ext cx="300701" cy="5350"/>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77" name="Table 76"/>
          <p:cNvGraphicFramePr>
            <a:graphicFrameLocks noGrp="1"/>
          </p:cNvGraphicFramePr>
          <p:nvPr>
            <p:extLst>
              <p:ext uri="{D42A27DB-BD31-4B8C-83A1-F6EECF244321}">
                <p14:modId xmlns:p14="http://schemas.microsoft.com/office/powerpoint/2010/main" val="843189331"/>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78" name="Group 77"/>
          <p:cNvGrpSpPr/>
          <p:nvPr/>
        </p:nvGrpSpPr>
        <p:grpSpPr>
          <a:xfrm>
            <a:off x="6885930" y="3610381"/>
            <a:ext cx="848760" cy="1394056"/>
            <a:chOff x="6885930" y="3610381"/>
            <a:chExt cx="848760" cy="1394056"/>
          </a:xfrm>
        </p:grpSpPr>
        <p:sp>
          <p:nvSpPr>
            <p:cNvPr id="79" name="Rounded Rectangle 78"/>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80" name="Rounded Rectangle 79"/>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1" name="Rounded Rectangle 80"/>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2" name="Rounded Rectangle 81"/>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3" name="Folded Corner 82"/>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84" name="Straight Connector 83"/>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5" name="Rounded Rectangle 8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86" name="Group 85"/>
            <p:cNvGrpSpPr/>
            <p:nvPr/>
          </p:nvGrpSpPr>
          <p:grpSpPr>
            <a:xfrm>
              <a:off x="7365802" y="3672533"/>
              <a:ext cx="368888" cy="93646"/>
              <a:chOff x="2259061" y="4546968"/>
              <a:chExt cx="576021" cy="152408"/>
            </a:xfrm>
          </p:grpSpPr>
          <p:sp>
            <p:nvSpPr>
              <p:cNvPr id="87" name="Rectangle 86"/>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8" name="Rectangle 87"/>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9" name="Rectangle 88"/>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0" name="Straight Connector 8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 name="Group 1"/>
          <p:cNvGrpSpPr/>
          <p:nvPr/>
        </p:nvGrpSpPr>
        <p:grpSpPr>
          <a:xfrm>
            <a:off x="2783769" y="1673285"/>
            <a:ext cx="1709316" cy="1609006"/>
            <a:chOff x="3846392" y="3992552"/>
            <a:chExt cx="1709316" cy="1609006"/>
          </a:xfrm>
        </p:grpSpPr>
        <p:sp>
          <p:nvSpPr>
            <p:cNvPr id="148" name="Rounded Rectangle 147"/>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9" name="Rounded Rectangle 148"/>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50" name="Rounded Rectangle 149"/>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52" name="Rounded Rectangle 151"/>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53" name="Straight Connector 152"/>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0" name="Rounded Rectangle 179"/>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grpSp>
        <p:nvGrpSpPr>
          <p:cNvPr id="181" name="Group 180"/>
          <p:cNvGrpSpPr/>
          <p:nvPr/>
        </p:nvGrpSpPr>
        <p:grpSpPr>
          <a:xfrm>
            <a:off x="1740682" y="3403414"/>
            <a:ext cx="368888" cy="93645"/>
            <a:chOff x="2259061" y="4546968"/>
            <a:chExt cx="576021" cy="152408"/>
          </a:xfrm>
        </p:grpSpPr>
        <p:sp>
          <p:nvSpPr>
            <p:cNvPr id="182" name="Rectangle 181"/>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3" name="Rectangle 182"/>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4" name="Rectangle 183"/>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85" name="Straight Connector 184"/>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86" name="Group 185"/>
          <p:cNvGrpSpPr/>
          <p:nvPr/>
        </p:nvGrpSpPr>
        <p:grpSpPr>
          <a:xfrm>
            <a:off x="5107909" y="3408823"/>
            <a:ext cx="368888" cy="93645"/>
            <a:chOff x="2259061" y="4546968"/>
            <a:chExt cx="576021" cy="152408"/>
          </a:xfrm>
        </p:grpSpPr>
        <p:sp>
          <p:nvSpPr>
            <p:cNvPr id="187" name="Rectangle 186"/>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8" name="Rectangle 187"/>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9" name="Rectangle 188"/>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92" name="Straight Connector 19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93" name="Group 192"/>
          <p:cNvGrpSpPr/>
          <p:nvPr/>
        </p:nvGrpSpPr>
        <p:grpSpPr>
          <a:xfrm>
            <a:off x="1733088" y="2009967"/>
            <a:ext cx="368888" cy="93645"/>
            <a:chOff x="2259061" y="4546968"/>
            <a:chExt cx="576021" cy="152408"/>
          </a:xfrm>
        </p:grpSpPr>
        <p:sp>
          <p:nvSpPr>
            <p:cNvPr id="194" name="Rectangle 193"/>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95" name="Rectangle 194"/>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96" name="Rectangle 195"/>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97" name="Straight Connector 196"/>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109869" y="2011546"/>
            <a:ext cx="368888" cy="93645"/>
            <a:chOff x="2259061" y="4546968"/>
            <a:chExt cx="576021" cy="152408"/>
          </a:xfrm>
        </p:grpSpPr>
        <p:sp>
          <p:nvSpPr>
            <p:cNvPr id="199" name="Rectangle 198"/>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00" name="Rectangle 199"/>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01" name="Rectangle 200"/>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02" name="Straight Connector 201"/>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5558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Multi Channel Network</a:t>
            </a:r>
          </a:p>
        </p:txBody>
      </p:sp>
      <p:sp>
        <p:nvSpPr>
          <p:cNvPr id="19" name="TextBox 18"/>
          <p:cNvSpPr txBox="1"/>
          <p:nvPr/>
        </p:nvSpPr>
        <p:spPr>
          <a:xfrm>
            <a:off x="5700348" y="1158806"/>
            <a:ext cx="3491350" cy="1246495"/>
          </a:xfrm>
          <a:prstGeom prst="rect">
            <a:avLst/>
          </a:prstGeom>
          <a:noFill/>
        </p:spPr>
        <p:txBody>
          <a:bodyPr wrap="square" rtlCol="0">
            <a:spAutoFit/>
          </a:bodyPr>
          <a:lstStyle/>
          <a:p>
            <a:pPr marL="257175" indent="-257175">
              <a:buFont typeface="Arial" charset="0"/>
              <a:buChar char="•"/>
            </a:pPr>
            <a:r>
              <a:rPr lang="en-US" sz="1500" dirty="0"/>
              <a:t>Peers E</a:t>
            </a:r>
            <a:r>
              <a:rPr lang="en-US" sz="1500" baseline="-25000" dirty="0"/>
              <a:t>0 </a:t>
            </a:r>
            <a:r>
              <a:rPr lang="en-US" sz="1500" dirty="0"/>
              <a:t>and E</a:t>
            </a:r>
            <a:r>
              <a:rPr lang="en-US" sz="1500" baseline="-25000" dirty="0"/>
              <a:t>3 </a:t>
            </a:r>
            <a:r>
              <a:rPr lang="en-US" sz="1500" dirty="0"/>
              <a:t>connect to the </a:t>
            </a:r>
            <a:r>
              <a:rPr lang="en-US" sz="1500" dirty="0">
                <a:solidFill>
                  <a:srgbClr val="FF0000"/>
                </a:solidFill>
              </a:rPr>
              <a:t>red</a:t>
            </a:r>
            <a:r>
              <a:rPr lang="en-US" sz="1500" dirty="0"/>
              <a:t> channel for </a:t>
            </a:r>
            <a:r>
              <a:rPr lang="en-US" sz="1500" dirty="0" err="1"/>
              <a:t>chaincodes</a:t>
            </a:r>
            <a:r>
              <a:rPr lang="en-US" sz="1500" dirty="0"/>
              <a:t> </a:t>
            </a:r>
            <a:r>
              <a:rPr lang="en-US" sz="1500" dirty="0">
                <a:solidFill>
                  <a:srgbClr val="FF0000"/>
                </a:solidFill>
              </a:rPr>
              <a:t>Y </a:t>
            </a:r>
            <a:r>
              <a:rPr lang="en-US" sz="1500" dirty="0"/>
              <a:t>and </a:t>
            </a:r>
            <a:r>
              <a:rPr lang="en-US" sz="1500" dirty="0">
                <a:solidFill>
                  <a:srgbClr val="FF0000"/>
                </a:solidFill>
              </a:rPr>
              <a:t>Z</a:t>
            </a:r>
          </a:p>
          <a:p>
            <a:pPr marL="257175" indent="-257175">
              <a:buFont typeface="Arial" charset="0"/>
              <a:buChar char="•"/>
            </a:pPr>
            <a:endParaRPr lang="en-US" sz="1500" dirty="0">
              <a:solidFill>
                <a:srgbClr val="FF0000"/>
              </a:solidFill>
            </a:endParaRPr>
          </a:p>
          <a:p>
            <a:pPr marL="257175" indent="-257175">
              <a:buFont typeface="Arial" charset="0"/>
              <a:buChar char="•"/>
            </a:pPr>
            <a:r>
              <a:rPr lang="en-US" sz="1500" dirty="0"/>
              <a:t>Peers E</a:t>
            </a:r>
            <a:r>
              <a:rPr lang="en-US" sz="1500" baseline="-25000" dirty="0"/>
              <a:t>1 </a:t>
            </a:r>
            <a:r>
              <a:rPr lang="en-US" sz="1500" dirty="0"/>
              <a:t>and E</a:t>
            </a:r>
            <a:r>
              <a:rPr lang="en-US" sz="1500" baseline="-25000" dirty="0"/>
              <a:t>2 </a:t>
            </a:r>
            <a:r>
              <a:rPr lang="en-US" sz="1500" dirty="0"/>
              <a:t>connect to the </a:t>
            </a:r>
            <a:r>
              <a:rPr lang="en-US" sz="1500" dirty="0">
                <a:solidFill>
                  <a:srgbClr val="2163FF"/>
                </a:solidFill>
              </a:rPr>
              <a:t>blue </a:t>
            </a:r>
            <a:r>
              <a:rPr lang="en-US" sz="1500" dirty="0"/>
              <a:t>channel for </a:t>
            </a:r>
            <a:r>
              <a:rPr lang="en-US" sz="1500" dirty="0" err="1"/>
              <a:t>chaincodes</a:t>
            </a:r>
            <a:r>
              <a:rPr lang="en-US" sz="1500" dirty="0"/>
              <a:t> </a:t>
            </a:r>
            <a:r>
              <a:rPr lang="en-US" sz="1500" dirty="0">
                <a:solidFill>
                  <a:srgbClr val="2163FF"/>
                </a:solidFill>
              </a:rPr>
              <a:t>A</a:t>
            </a:r>
            <a:r>
              <a:rPr lang="en-US" sz="1500" dirty="0">
                <a:solidFill>
                  <a:schemeClr val="accent1"/>
                </a:solidFill>
              </a:rPr>
              <a:t> </a:t>
            </a:r>
            <a:r>
              <a:rPr lang="en-US" sz="1500" dirty="0"/>
              <a:t>and </a:t>
            </a:r>
            <a:r>
              <a:rPr lang="en-US" sz="1500" dirty="0">
                <a:solidFill>
                  <a:srgbClr val="2163FF"/>
                </a:solidFill>
              </a:rPr>
              <a:t>B</a:t>
            </a:r>
          </a:p>
        </p:txBody>
      </p:sp>
      <p:sp>
        <p:nvSpPr>
          <p:cNvPr id="134" name="TextBox 133"/>
          <p:cNvSpPr txBox="1"/>
          <p:nvPr/>
        </p:nvSpPr>
        <p:spPr>
          <a:xfrm>
            <a:off x="5886818" y="3307480"/>
            <a:ext cx="388248" cy="215444"/>
          </a:xfrm>
          <a:prstGeom prst="rect">
            <a:avLst/>
          </a:prstGeom>
          <a:noFill/>
        </p:spPr>
        <p:txBody>
          <a:bodyPr wrap="none" rtlCol="0">
            <a:spAutoFit/>
          </a:bodyPr>
          <a:lstStyle/>
          <a:p>
            <a:r>
              <a:rPr lang="en-US" sz="800" dirty="0"/>
              <a:t>Key:</a:t>
            </a:r>
          </a:p>
        </p:txBody>
      </p:sp>
      <p:sp>
        <p:nvSpPr>
          <p:cNvPr id="138" name="Rounded Rectangle 137"/>
          <p:cNvSpPr/>
          <p:nvPr/>
        </p:nvSpPr>
        <p:spPr>
          <a:xfrm>
            <a:off x="1590629" y="1115690"/>
            <a:ext cx="4033669" cy="276199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40" name="Group 139"/>
          <p:cNvGrpSpPr/>
          <p:nvPr/>
        </p:nvGrpSpPr>
        <p:grpSpPr>
          <a:xfrm>
            <a:off x="1664604" y="2016028"/>
            <a:ext cx="432016" cy="114300"/>
            <a:chOff x="2259061" y="4546976"/>
            <a:chExt cx="576021" cy="152400"/>
          </a:xfrm>
          <a:solidFill>
            <a:srgbClr val="FF0000"/>
          </a:solidFill>
        </p:grpSpPr>
        <p:sp>
          <p:nvSpPr>
            <p:cNvPr id="141" name="Rectangle 140"/>
            <p:cNvSpPr/>
            <p:nvPr/>
          </p:nvSpPr>
          <p:spPr>
            <a:xfrm>
              <a:off x="2259061"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2" name="Rectangle 141"/>
            <p:cNvSpPr/>
            <p:nvPr/>
          </p:nvSpPr>
          <p:spPr>
            <a:xfrm>
              <a:off x="2475990"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3" name="Rectangle 142"/>
            <p:cNvSpPr/>
            <p:nvPr/>
          </p:nvSpPr>
          <p:spPr>
            <a:xfrm>
              <a:off x="2689609"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44" name="Straight Connector 143"/>
            <p:cNvCxnSpPr/>
            <p:nvPr/>
          </p:nvCxnSpPr>
          <p:spPr>
            <a:xfrm>
              <a:off x="2404534" y="4623176"/>
              <a:ext cx="285075" cy="0"/>
            </a:xfrm>
            <a:prstGeom prst="line">
              <a:avLst/>
            </a:prstGeom>
            <a:grp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51" name="Rounded Rectangle 150"/>
          <p:cNvSpPr/>
          <p:nvPr/>
        </p:nvSpPr>
        <p:spPr>
          <a:xfrm>
            <a:off x="4777658" y="133680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63" name="TextBox 162"/>
          <p:cNvSpPr txBox="1"/>
          <p:nvPr/>
        </p:nvSpPr>
        <p:spPr>
          <a:xfrm>
            <a:off x="2545728" y="3864734"/>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64" name="TextBox 163"/>
          <p:cNvSpPr txBox="1"/>
          <p:nvPr/>
        </p:nvSpPr>
        <p:spPr>
          <a:xfrm>
            <a:off x="3102624" y="3287998"/>
            <a:ext cx="1071606" cy="230832"/>
          </a:xfrm>
          <a:prstGeom prst="rect">
            <a:avLst/>
          </a:prstGeom>
          <a:noFill/>
        </p:spPr>
        <p:txBody>
          <a:bodyPr wrap="square" rtlCol="0">
            <a:spAutoFit/>
          </a:bodyPr>
          <a:lstStyle/>
          <a:p>
            <a:r>
              <a:rPr lang="en-US" sz="900" dirty="0"/>
              <a:t>Ordering-Service</a:t>
            </a:r>
          </a:p>
        </p:txBody>
      </p:sp>
      <p:sp>
        <p:nvSpPr>
          <p:cNvPr id="177" name="Folded Corner 176"/>
          <p:cNvSpPr/>
          <p:nvPr/>
        </p:nvSpPr>
        <p:spPr>
          <a:xfrm>
            <a:off x="1646317" y="2336412"/>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90" name="Rounded Rectangle 189"/>
          <p:cNvSpPr/>
          <p:nvPr/>
        </p:nvSpPr>
        <p:spPr>
          <a:xfrm>
            <a:off x="2165802" y="2013072"/>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191" name="Rounded Rectangle 190"/>
          <p:cNvSpPr/>
          <p:nvPr/>
        </p:nvSpPr>
        <p:spPr>
          <a:xfrm>
            <a:off x="2366859" y="2081033"/>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230" name="Rounded Rectangle 229"/>
          <p:cNvSpPr/>
          <p:nvPr/>
        </p:nvSpPr>
        <p:spPr>
          <a:xfrm>
            <a:off x="2174955" y="3436690"/>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31" name="Rounded Rectangle 230"/>
          <p:cNvSpPr/>
          <p:nvPr/>
        </p:nvSpPr>
        <p:spPr>
          <a:xfrm>
            <a:off x="2376012" y="3504651"/>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37" name="Rounded Rectangle 236"/>
          <p:cNvSpPr/>
          <p:nvPr/>
        </p:nvSpPr>
        <p:spPr>
          <a:xfrm>
            <a:off x="4760921" y="2018952"/>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38" name="Rounded Rectangle 237"/>
          <p:cNvSpPr/>
          <p:nvPr/>
        </p:nvSpPr>
        <p:spPr>
          <a:xfrm>
            <a:off x="4567266" y="2110752"/>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39" name="Rounded Rectangle 238"/>
          <p:cNvSpPr/>
          <p:nvPr/>
        </p:nvSpPr>
        <p:spPr>
          <a:xfrm>
            <a:off x="4780598" y="272675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grpSp>
        <p:nvGrpSpPr>
          <p:cNvPr id="240" name="Group 239"/>
          <p:cNvGrpSpPr/>
          <p:nvPr/>
        </p:nvGrpSpPr>
        <p:grpSpPr>
          <a:xfrm>
            <a:off x="5126897" y="3405967"/>
            <a:ext cx="432016" cy="114300"/>
            <a:chOff x="2259061" y="4546976"/>
            <a:chExt cx="576021" cy="152400"/>
          </a:xfrm>
          <a:solidFill>
            <a:srgbClr val="FF0000"/>
          </a:solidFill>
        </p:grpSpPr>
        <p:sp>
          <p:nvSpPr>
            <p:cNvPr id="241" name="Rectangle 240"/>
            <p:cNvSpPr/>
            <p:nvPr/>
          </p:nvSpPr>
          <p:spPr>
            <a:xfrm>
              <a:off x="2259061"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2" name="Rectangle 241"/>
            <p:cNvSpPr/>
            <p:nvPr/>
          </p:nvSpPr>
          <p:spPr>
            <a:xfrm>
              <a:off x="2475990"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3" name="Rectangle 242"/>
            <p:cNvSpPr/>
            <p:nvPr/>
          </p:nvSpPr>
          <p:spPr>
            <a:xfrm>
              <a:off x="2689609" y="4546976"/>
              <a:ext cx="145473"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244" name="Straight Connector 243"/>
            <p:cNvCxnSpPr/>
            <p:nvPr/>
          </p:nvCxnSpPr>
          <p:spPr>
            <a:xfrm>
              <a:off x="2404534" y="4623176"/>
              <a:ext cx="285075" cy="0"/>
            </a:xfrm>
            <a:prstGeom prst="line">
              <a:avLst/>
            </a:prstGeom>
            <a:grp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245" name="Rounded Rectangle 244"/>
          <p:cNvSpPr/>
          <p:nvPr/>
        </p:nvSpPr>
        <p:spPr>
          <a:xfrm>
            <a:off x="4763861" y="3408902"/>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246" name="Rounded Rectangle 245"/>
          <p:cNvSpPr/>
          <p:nvPr/>
        </p:nvSpPr>
        <p:spPr>
          <a:xfrm>
            <a:off x="4570206" y="3500702"/>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cxnSp>
        <p:nvCxnSpPr>
          <p:cNvPr id="247" name="Straight Arrow Connector 246"/>
          <p:cNvCxnSpPr/>
          <p:nvPr/>
        </p:nvCxnSpPr>
        <p:spPr>
          <a:xfrm>
            <a:off x="2420049" y="1751550"/>
            <a:ext cx="438691" cy="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161" idx="3"/>
            <a:endCxn id="139" idx="1"/>
          </p:cNvCxnSpPr>
          <p:nvPr/>
        </p:nvCxnSpPr>
        <p:spPr>
          <a:xfrm flipV="1">
            <a:off x="1147405" y="1635903"/>
            <a:ext cx="727578" cy="3024"/>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9" name="Rounded Rectangle 138"/>
          <p:cNvSpPr/>
          <p:nvPr/>
        </p:nvSpPr>
        <p:spPr>
          <a:xfrm>
            <a:off x="1874983" y="133680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cxnSp>
        <p:nvCxnSpPr>
          <p:cNvPr id="248" name="Straight Arrow Connector 247"/>
          <p:cNvCxnSpPr>
            <a:stCxn id="87" idx="3"/>
          </p:cNvCxnSpPr>
          <p:nvPr/>
        </p:nvCxnSpPr>
        <p:spPr>
          <a:xfrm>
            <a:off x="2474054" y="3030929"/>
            <a:ext cx="307246" cy="1196"/>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419982" y="1756357"/>
            <a:ext cx="343665" cy="2852"/>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a:stCxn id="239" idx="1"/>
          </p:cNvCxnSpPr>
          <p:nvPr/>
        </p:nvCxnSpPr>
        <p:spPr>
          <a:xfrm flipH="1" flipV="1">
            <a:off x="4479897" y="3020503"/>
            <a:ext cx="300701" cy="535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81" idx="3"/>
            <a:endCxn id="87" idx="1"/>
          </p:cNvCxnSpPr>
          <p:nvPr/>
        </p:nvCxnSpPr>
        <p:spPr>
          <a:xfrm>
            <a:off x="1143393" y="3030344"/>
            <a:ext cx="732462" cy="585"/>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86" name="Folded Corner 85"/>
          <p:cNvSpPr/>
          <p:nvPr/>
        </p:nvSpPr>
        <p:spPr>
          <a:xfrm>
            <a:off x="5194157" y="2336412"/>
            <a:ext cx="350351" cy="342033"/>
          </a:xfrm>
          <a:prstGeom prst="foldedCorner">
            <a:avLst/>
          </a:prstGeom>
          <a:solidFill>
            <a:srgbClr val="F7AD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87" name="Rounded Rectangle 86"/>
          <p:cNvSpPr/>
          <p:nvPr/>
        </p:nvSpPr>
        <p:spPr>
          <a:xfrm>
            <a:off x="1875855" y="273182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graphicFrame>
        <p:nvGraphicFramePr>
          <p:cNvPr id="85" name="Table 84"/>
          <p:cNvGraphicFramePr>
            <a:graphicFrameLocks noGrp="1"/>
          </p:cNvGraphicFramePr>
          <p:nvPr>
            <p:extLst>
              <p:ext uri="{D42A27DB-BD31-4B8C-83A1-F6EECF244321}">
                <p14:modId xmlns:p14="http://schemas.microsoft.com/office/powerpoint/2010/main" val="843189331"/>
              </p:ext>
            </p:extLst>
          </p:nvPr>
        </p:nvGraphicFramePr>
        <p:xfrm>
          <a:off x="5981974" y="3517751"/>
          <a:ext cx="2580368" cy="1552220"/>
        </p:xfrm>
        <a:graphic>
          <a:graphicData uri="http://schemas.openxmlformats.org/drawingml/2006/table">
            <a:tbl>
              <a:tblPr firstRow="1" bandRow="1">
                <a:tableStyleId>{2D5ABB26-0587-4C30-8999-92F81FD0307C}</a:tableStyleId>
              </a:tblPr>
              <a:tblGrid>
                <a:gridCol w="903968">
                  <a:extLst>
                    <a:ext uri="{9D8B030D-6E8A-4147-A177-3AD203B41FA5}">
                      <a16:colId xmlns:a16="http://schemas.microsoft.com/office/drawing/2014/main" val="20000"/>
                    </a:ext>
                  </a:extLst>
                </a:gridCol>
                <a:gridCol w="383446">
                  <a:extLst>
                    <a:ext uri="{9D8B030D-6E8A-4147-A177-3AD203B41FA5}">
                      <a16:colId xmlns:a16="http://schemas.microsoft.com/office/drawing/2014/main" val="20001"/>
                    </a:ext>
                  </a:extLst>
                </a:gridCol>
                <a:gridCol w="457929">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88055">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055">
                <a:tc>
                  <a:txBody>
                    <a:bodyPr/>
                    <a:lstStyle/>
                    <a:p>
                      <a:pPr lvl="0"/>
                      <a:r>
                        <a:rPr lang="en-US" sz="800" b="0" i="0" dirty="0">
                          <a:latin typeface="+mn-lt"/>
                        </a:rPr>
                        <a:t>Committing 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055">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055">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88" name="Group 87"/>
          <p:cNvGrpSpPr/>
          <p:nvPr/>
        </p:nvGrpSpPr>
        <p:grpSpPr>
          <a:xfrm>
            <a:off x="6885930" y="3610381"/>
            <a:ext cx="848760" cy="1394056"/>
            <a:chOff x="6885930" y="3610381"/>
            <a:chExt cx="848760" cy="1394056"/>
          </a:xfrm>
        </p:grpSpPr>
        <p:sp>
          <p:nvSpPr>
            <p:cNvPr id="89" name="Rounded Rectangle 88"/>
            <p:cNvSpPr/>
            <p:nvPr/>
          </p:nvSpPr>
          <p:spPr>
            <a:xfrm>
              <a:off x="6885931" y="3610381"/>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90" name="Rounded Rectangle 89"/>
            <p:cNvSpPr/>
            <p:nvPr/>
          </p:nvSpPr>
          <p:spPr>
            <a:xfrm>
              <a:off x="6886850" y="3991183"/>
              <a:ext cx="267251" cy="267300"/>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91" name="Rounded Rectangle 90"/>
            <p:cNvSpPr/>
            <p:nvPr/>
          </p:nvSpPr>
          <p:spPr>
            <a:xfrm>
              <a:off x="6885930" y="4351426"/>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92" name="Rounded Rectangle 91"/>
            <p:cNvSpPr/>
            <p:nvPr/>
          </p:nvSpPr>
          <p:spPr>
            <a:xfrm>
              <a:off x="6885930" y="4737137"/>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93" name="Folded Corner 92"/>
            <p:cNvSpPr/>
            <p:nvPr/>
          </p:nvSpPr>
          <p:spPr>
            <a:xfrm>
              <a:off x="7424776" y="4744307"/>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94" name="Straight Connector 93"/>
            <p:cNvCxnSpPr/>
            <p:nvPr/>
          </p:nvCxnSpPr>
          <p:spPr>
            <a:xfrm>
              <a:off x="7153181" y="4870787"/>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5" name="Rounded Rectangle 94"/>
            <p:cNvSpPr/>
            <p:nvPr/>
          </p:nvSpPr>
          <p:spPr>
            <a:xfrm>
              <a:off x="7416621" y="3991183"/>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96" name="Group 95"/>
            <p:cNvGrpSpPr/>
            <p:nvPr/>
          </p:nvGrpSpPr>
          <p:grpSpPr>
            <a:xfrm>
              <a:off x="7365802" y="3672533"/>
              <a:ext cx="368888" cy="93646"/>
              <a:chOff x="2259061" y="4546968"/>
              <a:chExt cx="576021" cy="152408"/>
            </a:xfrm>
          </p:grpSpPr>
          <p:sp>
            <p:nvSpPr>
              <p:cNvPr id="97" name="Rectangle 96"/>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8" name="Rectangle 97"/>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9" name="Rectangle 98"/>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00" name="Straight Connector 99"/>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01" name="Group 100"/>
          <p:cNvGrpSpPr/>
          <p:nvPr/>
        </p:nvGrpSpPr>
        <p:grpSpPr>
          <a:xfrm>
            <a:off x="188654" y="1211893"/>
            <a:ext cx="944684" cy="809462"/>
            <a:chOff x="0" y="2025595"/>
            <a:chExt cx="944684" cy="809462"/>
          </a:xfrm>
        </p:grpSpPr>
        <p:sp>
          <p:nvSpPr>
            <p:cNvPr id="102" name="Rectangle 101"/>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103" name="Group 102"/>
            <p:cNvGrpSpPr/>
            <p:nvPr/>
          </p:nvGrpSpPr>
          <p:grpSpPr>
            <a:xfrm>
              <a:off x="93037" y="2025595"/>
              <a:ext cx="851647" cy="809462"/>
              <a:chOff x="265172" y="2308763"/>
              <a:chExt cx="712071" cy="676800"/>
            </a:xfrm>
          </p:grpSpPr>
          <p:sp>
            <p:nvSpPr>
              <p:cNvPr id="105" name="Rounded Rectangle 104"/>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Connector 105"/>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a:off x="652491" y="2239123"/>
              <a:ext cx="270016" cy="461665"/>
            </a:xfrm>
            <a:prstGeom prst="rect">
              <a:avLst/>
            </a:prstGeom>
            <a:noFill/>
          </p:spPr>
          <p:txBody>
            <a:bodyPr wrap="square" rtlCol="0">
              <a:spAutoFit/>
            </a:bodyPr>
            <a:lstStyle/>
            <a:p>
              <a:r>
                <a:rPr lang="en-US" sz="800" dirty="0"/>
                <a:t>SDK</a:t>
              </a:r>
            </a:p>
          </p:txBody>
        </p:sp>
      </p:grpSp>
      <p:grpSp>
        <p:nvGrpSpPr>
          <p:cNvPr id="107" name="Group 106"/>
          <p:cNvGrpSpPr/>
          <p:nvPr/>
        </p:nvGrpSpPr>
        <p:grpSpPr>
          <a:xfrm>
            <a:off x="191110" y="2627228"/>
            <a:ext cx="944684" cy="809462"/>
            <a:chOff x="0" y="2025595"/>
            <a:chExt cx="944684" cy="809462"/>
          </a:xfrm>
        </p:grpSpPr>
        <p:sp>
          <p:nvSpPr>
            <p:cNvPr id="108" name="Rectangle 107"/>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109" name="Group 108"/>
            <p:cNvGrpSpPr/>
            <p:nvPr/>
          </p:nvGrpSpPr>
          <p:grpSpPr>
            <a:xfrm>
              <a:off x="93037" y="2025595"/>
              <a:ext cx="851647" cy="809462"/>
              <a:chOff x="265172" y="2308763"/>
              <a:chExt cx="712071" cy="676800"/>
            </a:xfrm>
          </p:grpSpPr>
          <p:sp>
            <p:nvSpPr>
              <p:cNvPr id="111" name="Rounded Rectangle 110"/>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Connector 111"/>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10" name="TextBox 109"/>
            <p:cNvSpPr txBox="1"/>
            <p:nvPr/>
          </p:nvSpPr>
          <p:spPr>
            <a:xfrm>
              <a:off x="652491" y="2239123"/>
              <a:ext cx="270016" cy="461665"/>
            </a:xfrm>
            <a:prstGeom prst="rect">
              <a:avLst/>
            </a:prstGeom>
            <a:noFill/>
          </p:spPr>
          <p:txBody>
            <a:bodyPr wrap="square" rtlCol="0">
              <a:spAutoFit/>
            </a:bodyPr>
            <a:lstStyle/>
            <a:p>
              <a:r>
                <a:rPr lang="en-US" sz="800" dirty="0"/>
                <a:t>SDK</a:t>
              </a:r>
            </a:p>
          </p:txBody>
        </p:sp>
      </p:grpSp>
      <p:grpSp>
        <p:nvGrpSpPr>
          <p:cNvPr id="113" name="Group 112"/>
          <p:cNvGrpSpPr/>
          <p:nvPr/>
        </p:nvGrpSpPr>
        <p:grpSpPr>
          <a:xfrm>
            <a:off x="1740682" y="3403414"/>
            <a:ext cx="368888" cy="93645"/>
            <a:chOff x="2259061" y="4546968"/>
            <a:chExt cx="576021" cy="152408"/>
          </a:xfrm>
        </p:grpSpPr>
        <p:sp>
          <p:nvSpPr>
            <p:cNvPr id="114" name="Rectangle 113"/>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9" name="Rectangle 118"/>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0" name="Rectangle 119"/>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24" name="Straight Connector 123"/>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109869" y="2011546"/>
            <a:ext cx="368888" cy="93645"/>
            <a:chOff x="2259061" y="4546968"/>
            <a:chExt cx="576021" cy="152408"/>
          </a:xfrm>
        </p:grpSpPr>
        <p:sp>
          <p:nvSpPr>
            <p:cNvPr id="126" name="Rectangle 125"/>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7" name="Rectangle 126"/>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8" name="Rectangle 127"/>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35" name="Straight Connector 134"/>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2783769" y="1673285"/>
            <a:ext cx="1709316" cy="1609006"/>
            <a:chOff x="3846392" y="3992552"/>
            <a:chExt cx="1709316" cy="1609006"/>
          </a:xfrm>
        </p:grpSpPr>
        <p:sp>
          <p:nvSpPr>
            <p:cNvPr id="145" name="Rounded Rectangle 144"/>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6" name="Rounded Rectangle 145"/>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47" name="Rounded Rectangle 146"/>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48" name="Rounded Rectangle 147"/>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49" name="Straight Connector 148"/>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6" name="Rounded Rectangle 155"/>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155556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324622"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Architectural Overview</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Consensus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Channels and Ordering Service</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 Components ]</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setup</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Endorsement Policies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Membership Services</a:t>
            </a:r>
          </a:p>
        </p:txBody>
      </p:sp>
      <p:grpSp>
        <p:nvGrpSpPr>
          <p:cNvPr id="13" name="Group 12"/>
          <p:cNvGrpSpPr/>
          <p:nvPr/>
        </p:nvGrpSpPr>
        <p:grpSpPr>
          <a:xfrm>
            <a:off x="1180975" y="689057"/>
            <a:ext cx="911325" cy="911326"/>
            <a:chOff x="1239969" y="2923438"/>
            <a:chExt cx="911325" cy="911326"/>
          </a:xfrm>
        </p:grpSpPr>
        <p:sp>
          <p:nvSpPr>
            <p:cNvPr id="14" name="Oval 13"/>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15" name="Group 25"/>
            <p:cNvGrpSpPr>
              <a:grpSpLocks/>
            </p:cNvGrpSpPr>
            <p:nvPr/>
          </p:nvGrpSpPr>
          <p:grpSpPr bwMode="auto">
            <a:xfrm>
              <a:off x="1547141" y="3108106"/>
              <a:ext cx="296979" cy="541989"/>
              <a:chOff x="3589" y="1491"/>
              <a:chExt cx="227" cy="414"/>
            </a:xfrm>
            <a:solidFill>
              <a:srgbClr val="0064FF"/>
            </a:solidFill>
          </p:grpSpPr>
          <p:sp>
            <p:nvSpPr>
              <p:cNvPr id="16" name="Freeform 15"/>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17" name="Freeform 16"/>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Tree>
    <p:extLst>
      <p:ext uri="{BB962C8B-B14F-4D97-AF65-F5344CB8AC3E}">
        <p14:creationId xmlns:p14="http://schemas.microsoft.com/office/powerpoint/2010/main" val="404921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7" name="Straight Connector 426"/>
          <p:cNvCxnSpPr>
            <a:endCxn id="98" idx="2"/>
          </p:cNvCxnSpPr>
          <p:nvPr/>
        </p:nvCxnSpPr>
        <p:spPr>
          <a:xfrm flipV="1">
            <a:off x="6594109" y="2340913"/>
            <a:ext cx="0" cy="10001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656F430-110C-564D-B581-7C247C3066F2}"/>
              </a:ext>
            </a:extLst>
          </p:cNvPr>
          <p:cNvCxnSpPr/>
          <p:nvPr/>
        </p:nvCxnSpPr>
        <p:spPr>
          <a:xfrm flipV="1">
            <a:off x="6624229" y="2340913"/>
            <a:ext cx="0" cy="100019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40" name="Document 439"/>
          <p:cNvSpPr/>
          <p:nvPr/>
        </p:nvSpPr>
        <p:spPr>
          <a:xfrm>
            <a:off x="5143562" y="3474530"/>
            <a:ext cx="3302000" cy="921861"/>
          </a:xfrm>
          <a:prstGeom prst="flowChartDocumen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9" name="Document 438"/>
          <p:cNvSpPr/>
          <p:nvPr/>
        </p:nvSpPr>
        <p:spPr>
          <a:xfrm>
            <a:off x="5048897" y="3406473"/>
            <a:ext cx="3302000" cy="921861"/>
          </a:xfrm>
          <a:prstGeom prst="flowChartDocumen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 Placeholder 23"/>
          <p:cNvSpPr>
            <a:spLocks noGrp="1"/>
          </p:cNvSpPr>
          <p:nvPr>
            <p:ph type="body" sz="quarter" idx="13"/>
          </p:nvPr>
        </p:nvSpPr>
        <p:spPr/>
        <p:txBody>
          <a:bodyPr/>
          <a:lstStyle/>
          <a:p>
            <a:r>
              <a:rPr lang="en-US" dirty="0">
                <a:latin typeface="+mn-lt"/>
              </a:rPr>
              <a:t>Fabric Peer</a:t>
            </a:r>
          </a:p>
        </p:txBody>
      </p:sp>
      <p:sp>
        <p:nvSpPr>
          <p:cNvPr id="45" name="Rounded Rectangle 44"/>
          <p:cNvSpPr/>
          <p:nvPr/>
        </p:nvSpPr>
        <p:spPr>
          <a:xfrm>
            <a:off x="7616063" y="1014710"/>
            <a:ext cx="540000" cy="5400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lIns="0" tIns="46800" rIns="0" rtlCol="0" anchor="ctr"/>
          <a:lstStyle/>
          <a:p>
            <a:pPr algn="ctr"/>
            <a:r>
              <a:rPr lang="en-US" sz="1400" dirty="0">
                <a:solidFill>
                  <a:srgbClr val="000000"/>
                </a:solidFill>
              </a:rPr>
              <a:t>A</a:t>
            </a:r>
          </a:p>
        </p:txBody>
      </p:sp>
      <p:sp>
        <p:nvSpPr>
          <p:cNvPr id="47" name="Rounded Rectangle 46"/>
          <p:cNvSpPr/>
          <p:nvPr/>
        </p:nvSpPr>
        <p:spPr>
          <a:xfrm>
            <a:off x="7616063" y="1814871"/>
            <a:ext cx="540000" cy="5400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lIns="0" tIns="46800" rIns="0" rtlCol="0" anchor="ctr"/>
          <a:lstStyle/>
          <a:p>
            <a:pPr algn="ctr"/>
            <a:r>
              <a:rPr lang="en-US" sz="1400" dirty="0">
                <a:solidFill>
                  <a:srgbClr val="000000"/>
                </a:solidFill>
              </a:rPr>
              <a:t>B</a:t>
            </a:r>
          </a:p>
        </p:txBody>
      </p:sp>
      <p:sp>
        <p:nvSpPr>
          <p:cNvPr id="2" name="Document 1"/>
          <p:cNvSpPr/>
          <p:nvPr/>
        </p:nvSpPr>
        <p:spPr>
          <a:xfrm>
            <a:off x="4943109" y="3341108"/>
            <a:ext cx="3302000" cy="921861"/>
          </a:xfrm>
          <a:prstGeom prst="flowChartDocumen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5063528" y="3457334"/>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0</a:t>
            </a:r>
          </a:p>
        </p:txBody>
      </p:sp>
      <p:cxnSp>
        <p:nvCxnSpPr>
          <p:cNvPr id="43" name="Straight Connector 42"/>
          <p:cNvCxnSpPr>
            <a:stCxn id="40" idx="3"/>
            <a:endCxn id="97" idx="1"/>
          </p:cNvCxnSpPr>
          <p:nvPr/>
        </p:nvCxnSpPr>
        <p:spPr>
          <a:xfrm flipV="1">
            <a:off x="5423528" y="3624153"/>
            <a:ext cx="1125224" cy="13181"/>
          </a:xfrm>
          <a:prstGeom prst="line">
            <a:avLst/>
          </a:prstGeom>
          <a:solidFill>
            <a:schemeClr val="tx2"/>
          </a:solidFill>
          <a:ln w="19050" cmpd="sng">
            <a:solidFill>
              <a:schemeClr val="bg1"/>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5560127" y="3457334"/>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1</a:t>
            </a:r>
          </a:p>
        </p:txBody>
      </p:sp>
      <p:sp>
        <p:nvSpPr>
          <p:cNvPr id="96" name="Rectangle 95"/>
          <p:cNvSpPr/>
          <p:nvPr/>
        </p:nvSpPr>
        <p:spPr>
          <a:xfrm>
            <a:off x="6052595" y="3458778"/>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2</a:t>
            </a:r>
          </a:p>
        </p:txBody>
      </p:sp>
      <p:sp>
        <p:nvSpPr>
          <p:cNvPr id="97" name="Rectangle 96"/>
          <p:cNvSpPr/>
          <p:nvPr/>
        </p:nvSpPr>
        <p:spPr>
          <a:xfrm>
            <a:off x="6548752" y="3444153"/>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3</a:t>
            </a:r>
          </a:p>
        </p:txBody>
      </p:sp>
      <p:sp>
        <p:nvSpPr>
          <p:cNvPr id="5" name="Can 4"/>
          <p:cNvSpPr/>
          <p:nvPr/>
        </p:nvSpPr>
        <p:spPr>
          <a:xfrm>
            <a:off x="7305503" y="3457334"/>
            <a:ext cx="670560" cy="360000"/>
          </a:xfrm>
          <a:prstGeom prst="can">
            <a:avLst/>
          </a:prstGeom>
          <a:solidFill>
            <a:srgbClr val="ED21E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ounded Rectangle 97"/>
          <p:cNvSpPr/>
          <p:nvPr/>
        </p:nvSpPr>
        <p:spPr>
          <a:xfrm>
            <a:off x="6054109" y="1260913"/>
            <a:ext cx="1080000" cy="10800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Peer</a:t>
            </a:r>
          </a:p>
        </p:txBody>
      </p:sp>
      <p:sp>
        <p:nvSpPr>
          <p:cNvPr id="6" name="TextBox 5"/>
          <p:cNvSpPr txBox="1"/>
          <p:nvPr/>
        </p:nvSpPr>
        <p:spPr>
          <a:xfrm>
            <a:off x="4057744" y="3559906"/>
            <a:ext cx="909170" cy="369332"/>
          </a:xfrm>
          <a:prstGeom prst="rect">
            <a:avLst/>
          </a:prstGeom>
          <a:noFill/>
        </p:spPr>
        <p:txBody>
          <a:bodyPr wrap="square" rtlCol="0">
            <a:spAutoFit/>
          </a:bodyPr>
          <a:lstStyle/>
          <a:p>
            <a:r>
              <a:rPr lang="en-US" dirty="0"/>
              <a:t>Ledger</a:t>
            </a:r>
          </a:p>
        </p:txBody>
      </p:sp>
      <p:sp>
        <p:nvSpPr>
          <p:cNvPr id="99" name="TextBox 98"/>
          <p:cNvSpPr txBox="1"/>
          <p:nvPr/>
        </p:nvSpPr>
        <p:spPr>
          <a:xfrm>
            <a:off x="5450343" y="3802417"/>
            <a:ext cx="1056271" cy="307777"/>
          </a:xfrm>
          <a:prstGeom prst="rect">
            <a:avLst/>
          </a:prstGeom>
          <a:noFill/>
        </p:spPr>
        <p:txBody>
          <a:bodyPr wrap="square" rtlCol="0">
            <a:spAutoFit/>
          </a:bodyPr>
          <a:lstStyle/>
          <a:p>
            <a:r>
              <a:rPr lang="en-US" sz="1400" dirty="0" err="1">
                <a:solidFill>
                  <a:schemeClr val="bg1"/>
                </a:solidFill>
              </a:rPr>
              <a:t>Blockchain</a:t>
            </a:r>
            <a:endParaRPr lang="en-US" sz="1100" dirty="0">
              <a:solidFill>
                <a:schemeClr val="bg1"/>
              </a:solidFill>
            </a:endParaRPr>
          </a:p>
        </p:txBody>
      </p:sp>
      <p:sp>
        <p:nvSpPr>
          <p:cNvPr id="100" name="TextBox 99"/>
          <p:cNvSpPr txBox="1"/>
          <p:nvPr/>
        </p:nvSpPr>
        <p:spPr>
          <a:xfrm>
            <a:off x="7084545" y="3802038"/>
            <a:ext cx="1112475" cy="307777"/>
          </a:xfrm>
          <a:prstGeom prst="rect">
            <a:avLst/>
          </a:prstGeom>
          <a:noFill/>
        </p:spPr>
        <p:txBody>
          <a:bodyPr wrap="square" rtlCol="0">
            <a:spAutoFit/>
          </a:bodyPr>
          <a:lstStyle/>
          <a:p>
            <a:r>
              <a:rPr lang="en-US" sz="1400">
                <a:solidFill>
                  <a:schemeClr val="bg1"/>
                </a:solidFill>
              </a:rPr>
              <a:t>WorldState</a:t>
            </a:r>
            <a:endParaRPr lang="en-US" sz="1100" dirty="0">
              <a:solidFill>
                <a:schemeClr val="bg1"/>
              </a:solidFill>
            </a:endParaRPr>
          </a:p>
        </p:txBody>
      </p:sp>
      <p:cxnSp>
        <p:nvCxnSpPr>
          <p:cNvPr id="78" name="Straight Arrow Connector 77"/>
          <p:cNvCxnSpPr>
            <a:stCxn id="50" idx="1"/>
          </p:cNvCxnSpPr>
          <p:nvPr/>
        </p:nvCxnSpPr>
        <p:spPr>
          <a:xfrm flipH="1" flipV="1">
            <a:off x="5143562" y="2479412"/>
            <a:ext cx="1001138" cy="1"/>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6142035" y="2340913"/>
            <a:ext cx="238627" cy="276999"/>
            <a:chOff x="1642032" y="3300064"/>
            <a:chExt cx="238627" cy="276999"/>
          </a:xfrm>
        </p:grpSpPr>
        <p:sp>
          <p:nvSpPr>
            <p:cNvPr id="49" name="Oval 48"/>
            <p:cNvSpPr/>
            <p:nvPr/>
          </p:nvSpPr>
          <p:spPr>
            <a:xfrm>
              <a:off x="1642032" y="332586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0" name="TextBox 49"/>
            <p:cNvSpPr txBox="1"/>
            <p:nvPr/>
          </p:nvSpPr>
          <p:spPr>
            <a:xfrm>
              <a:off x="1644697" y="3300064"/>
              <a:ext cx="235962" cy="276999"/>
            </a:xfrm>
            <a:prstGeom prst="rect">
              <a:avLst/>
            </a:prstGeom>
            <a:noFill/>
          </p:spPr>
          <p:txBody>
            <a:bodyPr wrap="none" rtlCol="0">
              <a:spAutoFit/>
            </a:bodyPr>
            <a:lstStyle/>
            <a:p>
              <a:r>
                <a:rPr lang="en-US" sz="1200" dirty="0">
                  <a:solidFill>
                    <a:srgbClr val="FF3220"/>
                  </a:solidFill>
                </a:rPr>
                <a:t>!</a:t>
              </a:r>
            </a:p>
          </p:txBody>
        </p:sp>
      </p:grpSp>
      <p:sp>
        <p:nvSpPr>
          <p:cNvPr id="101" name="TextBox 100"/>
          <p:cNvSpPr txBox="1"/>
          <p:nvPr/>
        </p:nvSpPr>
        <p:spPr>
          <a:xfrm>
            <a:off x="4276911" y="2267580"/>
            <a:ext cx="909170" cy="369332"/>
          </a:xfrm>
          <a:prstGeom prst="rect">
            <a:avLst/>
          </a:prstGeom>
          <a:noFill/>
        </p:spPr>
        <p:txBody>
          <a:bodyPr wrap="square" rtlCol="0">
            <a:spAutoFit/>
          </a:bodyPr>
          <a:lstStyle/>
          <a:p>
            <a:r>
              <a:rPr lang="en-US" dirty="0"/>
              <a:t>Events</a:t>
            </a:r>
          </a:p>
        </p:txBody>
      </p:sp>
      <p:cxnSp>
        <p:nvCxnSpPr>
          <p:cNvPr id="8" name="Straight Connector 7"/>
          <p:cNvCxnSpPr>
            <a:stCxn id="47" idx="1"/>
            <a:endCxn id="98" idx="3"/>
          </p:cNvCxnSpPr>
          <p:nvPr/>
        </p:nvCxnSpPr>
        <p:spPr>
          <a:xfrm flipH="1" flipV="1">
            <a:off x="7134109" y="1800913"/>
            <a:ext cx="481954" cy="283958"/>
          </a:xfrm>
          <a:prstGeom prst="line">
            <a:avLst/>
          </a:prstGeom>
          <a:ln>
            <a:solidFill>
              <a:srgbClr val="0F38C3"/>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a:stCxn id="45" idx="1"/>
            <a:endCxn id="98" idx="3"/>
          </p:cNvCxnSpPr>
          <p:nvPr/>
        </p:nvCxnSpPr>
        <p:spPr>
          <a:xfrm flipH="1">
            <a:off x="7134109" y="1284710"/>
            <a:ext cx="481954" cy="516203"/>
          </a:xfrm>
          <a:prstGeom prst="line">
            <a:avLst/>
          </a:prstGeom>
          <a:ln>
            <a:solidFill>
              <a:srgbClr val="0F38C3"/>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flipH="1">
            <a:off x="5153547" y="1584414"/>
            <a:ext cx="888416" cy="0"/>
          </a:xfrm>
          <a:prstGeom prst="line">
            <a:avLst/>
          </a:prstGeom>
          <a:ln>
            <a:solidFill>
              <a:srgbClr val="457CFF"/>
            </a:solidFill>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p:nvCxnSpPr>
        <p:spPr>
          <a:xfrm flipH="1">
            <a:off x="5153548" y="1820317"/>
            <a:ext cx="88841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p:nvCxnSpPr>
        <p:spPr>
          <a:xfrm flipH="1">
            <a:off x="5153547" y="2066423"/>
            <a:ext cx="888416"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38" name="TextBox 437"/>
          <p:cNvSpPr txBox="1"/>
          <p:nvPr/>
        </p:nvSpPr>
        <p:spPr>
          <a:xfrm>
            <a:off x="7361255" y="1516933"/>
            <a:ext cx="1152494" cy="307777"/>
          </a:xfrm>
          <a:prstGeom prst="rect">
            <a:avLst/>
          </a:prstGeom>
          <a:noFill/>
        </p:spPr>
        <p:txBody>
          <a:bodyPr wrap="square" rtlCol="0">
            <a:spAutoFit/>
          </a:bodyPr>
          <a:lstStyle/>
          <a:p>
            <a:r>
              <a:rPr lang="en-US" sz="1400" dirty="0" err="1"/>
              <a:t>Chaincode</a:t>
            </a:r>
            <a:endParaRPr lang="en-US" sz="1400" dirty="0"/>
          </a:p>
        </p:txBody>
      </p:sp>
      <p:sp>
        <p:nvSpPr>
          <p:cNvPr id="443" name="Text Placeholder 3"/>
          <p:cNvSpPr>
            <a:spLocks noGrp="1"/>
          </p:cNvSpPr>
          <p:nvPr>
            <p:ph type="body" sz="quarter" idx="22"/>
          </p:nvPr>
        </p:nvSpPr>
        <p:spPr>
          <a:xfrm>
            <a:off x="125730" y="1269882"/>
            <a:ext cx="3961441" cy="2966219"/>
          </a:xfrm>
        </p:spPr>
        <p:txBody>
          <a:bodyPr>
            <a:normAutofit/>
          </a:bodyPr>
          <a:lstStyle/>
          <a:p>
            <a:pPr marL="228600" indent="-228600" defTabSz="914400" fontAlgn="base">
              <a:spcBef>
                <a:spcPct val="5000"/>
              </a:spcBef>
              <a:spcAft>
                <a:spcPct val="5000"/>
              </a:spcAft>
              <a:buFont typeface="Arial" charset="0"/>
              <a:buChar char="–"/>
            </a:pPr>
            <a:r>
              <a:rPr lang="en-US" sz="1400" dirty="0"/>
              <a:t>Each peer:</a:t>
            </a:r>
          </a:p>
          <a:p>
            <a:pPr marL="540000" lvl="1" indent="-228600" defTabSz="914400" fontAlgn="base">
              <a:spcBef>
                <a:spcPct val="5000"/>
              </a:spcBef>
              <a:spcAft>
                <a:spcPct val="5000"/>
              </a:spcAft>
              <a:buFont typeface="Arial" charset="0"/>
              <a:buChar char="–"/>
            </a:pPr>
            <a:r>
              <a:rPr lang="en-US" sz="1400" dirty="0"/>
              <a:t>Connects to one or more </a:t>
            </a:r>
            <a:r>
              <a:rPr lang="en-US" sz="1400" dirty="0">
                <a:solidFill>
                  <a:srgbClr val="457CFF"/>
                </a:solidFill>
              </a:rPr>
              <a:t>channels</a:t>
            </a:r>
            <a:endParaRPr lang="en-US" sz="1400" dirty="0"/>
          </a:p>
          <a:p>
            <a:pPr marL="540000" lvl="1" indent="-228600" defTabSz="914400" fontAlgn="base">
              <a:spcBef>
                <a:spcPct val="5000"/>
              </a:spcBef>
              <a:spcAft>
                <a:spcPct val="5000"/>
              </a:spcAft>
              <a:buFont typeface="Arial" charset="0"/>
              <a:buChar char="–"/>
            </a:pPr>
            <a:r>
              <a:rPr lang="en-US" sz="1400" dirty="0"/>
              <a:t>Maintains a </a:t>
            </a:r>
            <a:r>
              <a:rPr lang="en-US" sz="1400" dirty="0">
                <a:solidFill>
                  <a:srgbClr val="457CFF"/>
                </a:solidFill>
              </a:rPr>
              <a:t>ledger</a:t>
            </a:r>
            <a:r>
              <a:rPr lang="en-US" sz="1400" dirty="0"/>
              <a:t> for each channel</a:t>
            </a:r>
          </a:p>
          <a:p>
            <a:pPr marL="540000" lvl="1" indent="-228600" defTabSz="914400" fontAlgn="base">
              <a:spcBef>
                <a:spcPct val="5000"/>
              </a:spcBef>
              <a:spcAft>
                <a:spcPct val="5000"/>
              </a:spcAft>
              <a:buFont typeface="Arial" charset="0"/>
              <a:buChar char="–"/>
            </a:pPr>
            <a:r>
              <a:rPr lang="en-US" sz="1400" dirty="0" err="1">
                <a:solidFill>
                  <a:srgbClr val="457CFF"/>
                </a:solidFill>
              </a:rPr>
              <a:t>Chaincodes</a:t>
            </a:r>
            <a:r>
              <a:rPr lang="en-US" sz="1400" dirty="0">
                <a:solidFill>
                  <a:srgbClr val="457CFF"/>
                </a:solidFill>
              </a:rPr>
              <a:t> are instantiated </a:t>
            </a:r>
            <a:r>
              <a:rPr lang="en-US" sz="1400" dirty="0"/>
              <a:t>in separate </a:t>
            </a:r>
            <a:r>
              <a:rPr lang="en-US" sz="1400" dirty="0" err="1"/>
              <a:t>docker</a:t>
            </a:r>
            <a:r>
              <a:rPr lang="en-US" sz="1400" dirty="0"/>
              <a:t> containers</a:t>
            </a:r>
          </a:p>
          <a:p>
            <a:pPr marL="540000" lvl="1" indent="-228600" defTabSz="914400" fontAlgn="base">
              <a:spcBef>
                <a:spcPct val="5000"/>
              </a:spcBef>
              <a:spcAft>
                <a:spcPct val="5000"/>
              </a:spcAft>
              <a:buFont typeface="Arial" charset="0"/>
              <a:buChar char="–"/>
            </a:pPr>
            <a:r>
              <a:rPr lang="en-US" sz="1400" dirty="0" err="1">
                <a:solidFill>
                  <a:srgbClr val="457CFF"/>
                </a:solidFill>
              </a:rPr>
              <a:t>Chaincodes</a:t>
            </a:r>
            <a:r>
              <a:rPr lang="en-US" sz="1400" dirty="0">
                <a:solidFill>
                  <a:srgbClr val="457CFF"/>
                </a:solidFill>
              </a:rPr>
              <a:t> are shared </a:t>
            </a:r>
            <a:r>
              <a:rPr lang="en-US" sz="1400" dirty="0"/>
              <a:t>across channels (no state is stored in </a:t>
            </a:r>
            <a:r>
              <a:rPr lang="en-US" sz="1400" dirty="0" err="1"/>
              <a:t>chaincode</a:t>
            </a:r>
            <a:r>
              <a:rPr lang="en-US" sz="1400" dirty="0"/>
              <a:t> container)</a:t>
            </a:r>
          </a:p>
          <a:p>
            <a:pPr marL="540000" lvl="1" indent="-228600" defTabSz="914400" fontAlgn="base">
              <a:spcBef>
                <a:spcPct val="5000"/>
              </a:spcBef>
              <a:spcAft>
                <a:spcPct val="5000"/>
              </a:spcAft>
              <a:buFont typeface="Arial" charset="0"/>
              <a:buChar char="–"/>
            </a:pPr>
            <a:r>
              <a:rPr lang="en-US" sz="1400" dirty="0"/>
              <a:t>Local MSP (Membership Services Provider) provides </a:t>
            </a:r>
            <a:r>
              <a:rPr lang="en-US" sz="1400" dirty="0">
                <a:solidFill>
                  <a:srgbClr val="457CFF"/>
                </a:solidFill>
              </a:rPr>
              <a:t>crypto material</a:t>
            </a:r>
          </a:p>
          <a:p>
            <a:pPr marL="540000" lvl="1" indent="-228600" defTabSz="914400" fontAlgn="base">
              <a:spcBef>
                <a:spcPct val="5000"/>
              </a:spcBef>
              <a:spcAft>
                <a:spcPct val="5000"/>
              </a:spcAft>
              <a:buFont typeface="Arial" charset="0"/>
              <a:buChar char="–"/>
            </a:pPr>
            <a:r>
              <a:rPr lang="en-US" sz="1400" dirty="0">
                <a:solidFill>
                  <a:srgbClr val="457CFF"/>
                </a:solidFill>
              </a:rPr>
              <a:t>Emits events </a:t>
            </a:r>
            <a:r>
              <a:rPr lang="en-US" sz="1400" dirty="0"/>
              <a:t>to the client application</a:t>
            </a:r>
          </a:p>
          <a:p>
            <a:pPr marL="800100" lvl="1" indent="-228600" defTabSz="914400" fontAlgn="base">
              <a:spcBef>
                <a:spcPct val="5000"/>
              </a:spcBef>
              <a:spcAft>
                <a:spcPct val="5000"/>
              </a:spcAft>
              <a:buFont typeface="Arial" charset="0"/>
              <a:buChar char="–"/>
            </a:pPr>
            <a:endParaRPr lang="en-US" sz="1400" dirty="0">
              <a:solidFill>
                <a:srgbClr val="2163FF"/>
              </a:solidFill>
            </a:endParaRP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IBM Plex Sans Regular" charset="0"/>
            </a:endParaRPr>
          </a:p>
          <a:p>
            <a:endParaRPr lang="en-US" dirty="0">
              <a:latin typeface="+mn-lt"/>
            </a:endParaRPr>
          </a:p>
        </p:txBody>
      </p:sp>
      <p:cxnSp>
        <p:nvCxnSpPr>
          <p:cNvPr id="449" name="Straight Connector 448"/>
          <p:cNvCxnSpPr>
            <a:cxnSpLocks/>
          </p:cNvCxnSpPr>
          <p:nvPr/>
        </p:nvCxnSpPr>
        <p:spPr>
          <a:xfrm rot="10800000">
            <a:off x="6728753" y="2355904"/>
            <a:ext cx="365517" cy="504019"/>
          </a:xfrm>
          <a:prstGeom prst="bentConnector2">
            <a:avLst/>
          </a:prstGeom>
          <a:ln>
            <a:solidFill>
              <a:srgbClr val="0F38C3"/>
            </a:solidFill>
          </a:ln>
        </p:spPr>
        <p:style>
          <a:lnRef idx="2">
            <a:schemeClr val="accent1"/>
          </a:lnRef>
          <a:fillRef idx="0">
            <a:schemeClr val="accent1"/>
          </a:fillRef>
          <a:effectRef idx="1">
            <a:schemeClr val="accent1"/>
          </a:effectRef>
          <a:fontRef idx="minor">
            <a:schemeClr val="tx1"/>
          </a:fontRef>
        </p:style>
      </p:cxnSp>
      <p:sp>
        <p:nvSpPr>
          <p:cNvPr id="452" name="TextBox 451"/>
          <p:cNvSpPr txBox="1"/>
          <p:nvPr/>
        </p:nvSpPr>
        <p:spPr>
          <a:xfrm>
            <a:off x="4018999" y="1631222"/>
            <a:ext cx="1154844" cy="369332"/>
          </a:xfrm>
          <a:prstGeom prst="rect">
            <a:avLst/>
          </a:prstGeom>
          <a:noFill/>
        </p:spPr>
        <p:txBody>
          <a:bodyPr wrap="square" rtlCol="0">
            <a:spAutoFit/>
          </a:bodyPr>
          <a:lstStyle/>
          <a:p>
            <a:r>
              <a:rPr lang="en-US"/>
              <a:t>Channels</a:t>
            </a:r>
            <a:endParaRPr lang="en-US" dirty="0"/>
          </a:p>
        </p:txBody>
      </p:sp>
      <p:grpSp>
        <p:nvGrpSpPr>
          <p:cNvPr id="44" name="Group 43">
            <a:extLst>
              <a:ext uri="{FF2B5EF4-FFF2-40B4-BE49-F238E27FC236}">
                <a16:creationId xmlns:a16="http://schemas.microsoft.com/office/drawing/2014/main" id="{1051AA59-ED12-514E-A1C4-13AE0283D281}"/>
              </a:ext>
            </a:extLst>
          </p:cNvPr>
          <p:cNvGrpSpPr/>
          <p:nvPr/>
        </p:nvGrpSpPr>
        <p:grpSpPr>
          <a:xfrm>
            <a:off x="6909928" y="2713014"/>
            <a:ext cx="509681" cy="307777"/>
            <a:chOff x="2308142" y="3044171"/>
            <a:chExt cx="509681" cy="307777"/>
          </a:xfrm>
        </p:grpSpPr>
        <p:sp>
          <p:nvSpPr>
            <p:cNvPr id="48" name="Rounded Rectangle 47">
              <a:extLst>
                <a:ext uri="{FF2B5EF4-FFF2-40B4-BE49-F238E27FC236}">
                  <a16:creationId xmlns:a16="http://schemas.microsoft.com/office/drawing/2014/main" id="{BBDBF582-9088-244D-83A5-C9119637F015}"/>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A839CC72-1047-194F-BDF9-6F82F78E90AE}"/>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E17BF4B-B8D4-CF48-A72A-A92C0F8B2623}"/>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55" name="Rounded Rectangle 54">
              <a:extLst>
                <a:ext uri="{FF2B5EF4-FFF2-40B4-BE49-F238E27FC236}">
                  <a16:creationId xmlns:a16="http://schemas.microsoft.com/office/drawing/2014/main" id="{20B2EA46-ED39-7047-BF80-E047DB662E90}"/>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42" name="Straight Connector 41">
            <a:extLst>
              <a:ext uri="{FF2B5EF4-FFF2-40B4-BE49-F238E27FC236}">
                <a16:creationId xmlns:a16="http://schemas.microsoft.com/office/drawing/2014/main" id="{B2D5524A-CBD1-AD46-82AE-A167D7564069}"/>
              </a:ext>
            </a:extLst>
          </p:cNvPr>
          <p:cNvCxnSpPr/>
          <p:nvPr/>
        </p:nvCxnSpPr>
        <p:spPr>
          <a:xfrm flipV="1">
            <a:off x="6566685" y="2340913"/>
            <a:ext cx="0" cy="1000195"/>
          </a:xfrm>
          <a:prstGeom prst="line">
            <a:avLst/>
          </a:prstGeom>
          <a:ln>
            <a:solidFill>
              <a:srgbClr val="0F38C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53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p:txBody>
          <a:bodyPr/>
          <a:lstStyle/>
          <a:p>
            <a:r>
              <a:rPr lang="en-US" dirty="0">
                <a:latin typeface="+mn-lt"/>
              </a:rPr>
              <a:t>Client Application</a:t>
            </a:r>
          </a:p>
        </p:txBody>
      </p:sp>
      <p:cxnSp>
        <p:nvCxnSpPr>
          <p:cNvPr id="78" name="Straight Arrow Connector 77"/>
          <p:cNvCxnSpPr>
            <a:stCxn id="50" idx="1"/>
          </p:cNvCxnSpPr>
          <p:nvPr/>
        </p:nvCxnSpPr>
        <p:spPr>
          <a:xfrm flipH="1" flipV="1">
            <a:off x="6676364" y="2541660"/>
            <a:ext cx="637833" cy="538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7311532" y="2408542"/>
            <a:ext cx="238627" cy="276999"/>
            <a:chOff x="1642032" y="3300064"/>
            <a:chExt cx="238627" cy="276999"/>
          </a:xfrm>
        </p:grpSpPr>
        <p:sp>
          <p:nvSpPr>
            <p:cNvPr id="49" name="Oval 48"/>
            <p:cNvSpPr/>
            <p:nvPr/>
          </p:nvSpPr>
          <p:spPr>
            <a:xfrm>
              <a:off x="1642032" y="332586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0" name="TextBox 49"/>
            <p:cNvSpPr txBox="1"/>
            <p:nvPr/>
          </p:nvSpPr>
          <p:spPr>
            <a:xfrm>
              <a:off x="1644697" y="3300064"/>
              <a:ext cx="235962" cy="276999"/>
            </a:xfrm>
            <a:prstGeom prst="rect">
              <a:avLst/>
            </a:prstGeom>
            <a:noFill/>
          </p:spPr>
          <p:txBody>
            <a:bodyPr wrap="none" rtlCol="0">
              <a:spAutoFit/>
            </a:bodyPr>
            <a:lstStyle/>
            <a:p>
              <a:r>
                <a:rPr lang="en-US" sz="1200" dirty="0">
                  <a:solidFill>
                    <a:srgbClr val="FF3220"/>
                  </a:solidFill>
                </a:rPr>
                <a:t>!</a:t>
              </a:r>
            </a:p>
          </p:txBody>
        </p:sp>
      </p:grpSp>
      <p:sp>
        <p:nvSpPr>
          <p:cNvPr id="101" name="TextBox 100"/>
          <p:cNvSpPr txBox="1"/>
          <p:nvPr/>
        </p:nvSpPr>
        <p:spPr>
          <a:xfrm>
            <a:off x="7550159" y="2356994"/>
            <a:ext cx="909170" cy="369332"/>
          </a:xfrm>
          <a:prstGeom prst="rect">
            <a:avLst/>
          </a:prstGeom>
          <a:noFill/>
        </p:spPr>
        <p:txBody>
          <a:bodyPr wrap="square" rtlCol="0">
            <a:spAutoFit/>
          </a:bodyPr>
          <a:lstStyle/>
          <a:p>
            <a:r>
              <a:rPr lang="en-US" dirty="0"/>
              <a:t>Events</a:t>
            </a:r>
          </a:p>
        </p:txBody>
      </p:sp>
      <p:cxnSp>
        <p:nvCxnSpPr>
          <p:cNvPr id="432" name="Straight Connector 431"/>
          <p:cNvCxnSpPr/>
          <p:nvPr/>
        </p:nvCxnSpPr>
        <p:spPr>
          <a:xfrm flipH="1">
            <a:off x="6661743" y="1752126"/>
            <a:ext cx="888416" cy="0"/>
          </a:xfrm>
          <a:prstGeom prst="line">
            <a:avLst/>
          </a:prstGeom>
          <a:ln>
            <a:solidFill>
              <a:srgbClr val="457CFF"/>
            </a:solidFill>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p:nvCxnSpPr>
        <p:spPr>
          <a:xfrm flipH="1">
            <a:off x="6661744" y="1988029"/>
            <a:ext cx="88841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p:nvCxnSpPr>
        <p:spPr>
          <a:xfrm flipH="1">
            <a:off x="6661743" y="2234135"/>
            <a:ext cx="888416"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43" name="Text Placeholder 3"/>
          <p:cNvSpPr>
            <a:spLocks noGrp="1"/>
          </p:cNvSpPr>
          <p:nvPr>
            <p:ph type="body" sz="quarter" idx="22"/>
          </p:nvPr>
        </p:nvSpPr>
        <p:spPr>
          <a:xfrm>
            <a:off x="125730" y="1269882"/>
            <a:ext cx="4346340" cy="2966219"/>
          </a:xfrm>
        </p:spPr>
        <p:txBody>
          <a:bodyPr>
            <a:normAutofit/>
          </a:bodyPr>
          <a:lstStyle/>
          <a:p>
            <a:pPr marL="228600" indent="-228600" defTabSz="914400" fontAlgn="base">
              <a:spcBef>
                <a:spcPct val="5000"/>
              </a:spcBef>
              <a:spcAft>
                <a:spcPct val="5000"/>
              </a:spcAft>
              <a:buFont typeface="Arial" charset="0"/>
              <a:buChar char="–"/>
            </a:pPr>
            <a:r>
              <a:rPr lang="en-US" sz="1400" dirty="0"/>
              <a:t>Each client application uses Fabric SDK to:</a:t>
            </a:r>
          </a:p>
          <a:p>
            <a:pPr marL="540000" lvl="1" indent="-228600" defTabSz="914400" fontAlgn="base">
              <a:spcBef>
                <a:spcPct val="5000"/>
              </a:spcBef>
              <a:spcAft>
                <a:spcPct val="5000"/>
              </a:spcAft>
              <a:buFont typeface="Arial" charset="0"/>
              <a:buChar char="–"/>
            </a:pPr>
            <a:r>
              <a:rPr lang="en-US" sz="1400" dirty="0"/>
              <a:t>Connect over channels to one or more peers</a:t>
            </a:r>
          </a:p>
          <a:p>
            <a:pPr marL="540000" lvl="1" indent="-228600" defTabSz="914400" fontAlgn="base">
              <a:spcBef>
                <a:spcPct val="5000"/>
              </a:spcBef>
              <a:spcAft>
                <a:spcPct val="5000"/>
              </a:spcAft>
              <a:buFont typeface="Arial" charset="0"/>
              <a:buChar char="–"/>
            </a:pPr>
            <a:r>
              <a:rPr lang="en-US" sz="1400" dirty="0"/>
              <a:t>Connect over channels to one or more </a:t>
            </a:r>
            <a:r>
              <a:rPr lang="en-US" sz="1400" dirty="0" err="1"/>
              <a:t>orderer</a:t>
            </a:r>
            <a:r>
              <a:rPr lang="en-US" sz="1400" dirty="0"/>
              <a:t> nodes</a:t>
            </a:r>
          </a:p>
          <a:p>
            <a:pPr marL="540000" lvl="1" indent="-228600" defTabSz="914400" fontAlgn="base">
              <a:spcBef>
                <a:spcPct val="5000"/>
              </a:spcBef>
              <a:spcAft>
                <a:spcPct val="5000"/>
              </a:spcAft>
              <a:buFont typeface="Arial" charset="0"/>
              <a:buChar char="–"/>
            </a:pPr>
            <a:r>
              <a:rPr lang="en-US" sz="1400" dirty="0"/>
              <a:t>Receive events from peers</a:t>
            </a:r>
          </a:p>
          <a:p>
            <a:pPr marL="540000" lvl="1" indent="-228600" defTabSz="914400" fontAlgn="base">
              <a:spcBef>
                <a:spcPct val="5000"/>
              </a:spcBef>
              <a:spcAft>
                <a:spcPct val="5000"/>
              </a:spcAft>
              <a:buFont typeface="Arial" charset="0"/>
              <a:buChar char="–"/>
            </a:pPr>
            <a:r>
              <a:rPr lang="en-US" sz="1400" dirty="0"/>
              <a:t>Local MSP provides client </a:t>
            </a:r>
            <a:r>
              <a:rPr lang="en-US" sz="1400" dirty="0">
                <a:solidFill>
                  <a:srgbClr val="457CFF"/>
                </a:solidFill>
              </a:rPr>
              <a:t>crypto material</a:t>
            </a:r>
          </a:p>
          <a:p>
            <a:pPr marL="540000" lvl="1" indent="-228600" defTabSz="914400" fontAlgn="base">
              <a:spcBef>
                <a:spcPct val="5000"/>
              </a:spcBef>
              <a:spcAft>
                <a:spcPct val="5000"/>
              </a:spcAft>
              <a:buFont typeface="Arial" charset="0"/>
              <a:buChar char="–"/>
            </a:pPr>
            <a:endParaRPr lang="en-US" sz="1400" dirty="0">
              <a:solidFill>
                <a:srgbClr val="457CFF"/>
              </a:solidFill>
            </a:endParaRPr>
          </a:p>
          <a:p>
            <a:pPr marL="540000" lvl="1" indent="-228600" defTabSz="914400" fontAlgn="base">
              <a:spcBef>
                <a:spcPct val="5000"/>
              </a:spcBef>
              <a:spcAft>
                <a:spcPct val="5000"/>
              </a:spcAft>
              <a:buFont typeface="Arial" charset="0"/>
              <a:buChar char="–"/>
            </a:pPr>
            <a:r>
              <a:rPr lang="en-US" sz="1400" dirty="0">
                <a:solidFill>
                  <a:srgbClr val="457CFF"/>
                </a:solidFill>
              </a:rPr>
              <a:t>Client can be written in different languages (</a:t>
            </a:r>
            <a:r>
              <a:rPr lang="en-US" sz="1400" dirty="0" err="1">
                <a:solidFill>
                  <a:srgbClr val="457CFF"/>
                </a:solidFill>
              </a:rPr>
              <a:t>Node.js</a:t>
            </a:r>
            <a:r>
              <a:rPr lang="en-US" sz="1400" dirty="0">
                <a:solidFill>
                  <a:srgbClr val="457CFF"/>
                </a:solidFill>
              </a:rPr>
              <a:t>, Java, Go, Python)</a:t>
            </a:r>
            <a:endParaRPr lang="en-US" sz="1400" dirty="0">
              <a:solidFill>
                <a:srgbClr val="2163FF"/>
              </a:solidFill>
            </a:endParaRP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IBM Plex Sans Regular" charset="0"/>
            </a:endParaRPr>
          </a:p>
          <a:p>
            <a:endParaRPr lang="en-US" dirty="0">
              <a:latin typeface="+mn-lt"/>
            </a:endParaRPr>
          </a:p>
        </p:txBody>
      </p:sp>
      <p:cxnSp>
        <p:nvCxnSpPr>
          <p:cNvPr id="449" name="Straight Connector 448"/>
          <p:cNvCxnSpPr>
            <a:cxnSpLocks/>
          </p:cNvCxnSpPr>
          <p:nvPr/>
        </p:nvCxnSpPr>
        <p:spPr>
          <a:xfrm rot="10800000">
            <a:off x="6315774" y="2717243"/>
            <a:ext cx="365517" cy="504019"/>
          </a:xfrm>
          <a:prstGeom prst="bentConnector2">
            <a:avLst/>
          </a:prstGeom>
          <a:ln>
            <a:solidFill>
              <a:srgbClr val="0F38C3"/>
            </a:solidFill>
          </a:ln>
        </p:spPr>
        <p:style>
          <a:lnRef idx="2">
            <a:schemeClr val="accent1"/>
          </a:lnRef>
          <a:fillRef idx="0">
            <a:schemeClr val="accent1"/>
          </a:fillRef>
          <a:effectRef idx="1">
            <a:schemeClr val="accent1"/>
          </a:effectRef>
          <a:fontRef idx="minor">
            <a:schemeClr val="tx1"/>
          </a:fontRef>
        </p:style>
      </p:cxnSp>
      <p:sp>
        <p:nvSpPr>
          <p:cNvPr id="452" name="TextBox 451"/>
          <p:cNvSpPr txBox="1"/>
          <p:nvPr/>
        </p:nvSpPr>
        <p:spPr>
          <a:xfrm>
            <a:off x="7537134" y="1803363"/>
            <a:ext cx="1154844" cy="369332"/>
          </a:xfrm>
          <a:prstGeom prst="rect">
            <a:avLst/>
          </a:prstGeom>
          <a:noFill/>
        </p:spPr>
        <p:txBody>
          <a:bodyPr wrap="square" rtlCol="0">
            <a:spAutoFit/>
          </a:bodyPr>
          <a:lstStyle/>
          <a:p>
            <a:r>
              <a:rPr lang="en-US"/>
              <a:t>Channels</a:t>
            </a:r>
            <a:endParaRPr lang="en-US" dirty="0"/>
          </a:p>
        </p:txBody>
      </p:sp>
      <p:grpSp>
        <p:nvGrpSpPr>
          <p:cNvPr id="39" name="Group 38"/>
          <p:cNvGrpSpPr/>
          <p:nvPr/>
        </p:nvGrpSpPr>
        <p:grpSpPr>
          <a:xfrm>
            <a:off x="4695007" y="1583408"/>
            <a:ext cx="1970296" cy="1125465"/>
            <a:chOff x="1786347" y="2699333"/>
            <a:chExt cx="1970296" cy="1051945"/>
          </a:xfrm>
        </p:grpSpPr>
        <p:sp>
          <p:nvSpPr>
            <p:cNvPr id="41" name="Rectangle 40"/>
            <p:cNvSpPr/>
            <p:nvPr/>
          </p:nvSpPr>
          <p:spPr>
            <a:xfrm>
              <a:off x="1918471" y="2976826"/>
              <a:ext cx="1094469" cy="431507"/>
            </a:xfrm>
            <a:prstGeom prst="rect">
              <a:avLst/>
            </a:prstGeom>
            <a:ln>
              <a:noFill/>
            </a:ln>
          </p:spPr>
          <p:txBody>
            <a:bodyPr wrap="square">
              <a:spAutoFit/>
            </a:bodyPr>
            <a:lstStyle/>
            <a:p>
              <a:pPr lvl="0" algn="ctr"/>
              <a:r>
                <a:rPr lang="en-US" sz="1200" dirty="0">
                  <a:solidFill>
                    <a:prstClr val="black"/>
                  </a:solidFill>
                  <a:cs typeface="Calibri"/>
                </a:rPr>
                <a:t>Client</a:t>
              </a:r>
            </a:p>
            <a:p>
              <a:pPr lvl="0" algn="ctr"/>
              <a:r>
                <a:rPr lang="en-US" sz="1200" dirty="0">
                  <a:solidFill>
                    <a:prstClr val="black"/>
                  </a:solidFill>
                  <a:cs typeface="Calibri"/>
                </a:rPr>
                <a:t>Application</a:t>
              </a:r>
            </a:p>
          </p:txBody>
        </p:sp>
        <p:grpSp>
          <p:nvGrpSpPr>
            <p:cNvPr id="42" name="Group 41"/>
            <p:cNvGrpSpPr/>
            <p:nvPr/>
          </p:nvGrpSpPr>
          <p:grpSpPr>
            <a:xfrm>
              <a:off x="1786347" y="2699333"/>
              <a:ext cx="1970296" cy="1051945"/>
              <a:chOff x="265172" y="2308763"/>
              <a:chExt cx="712071" cy="676800"/>
            </a:xfrm>
          </p:grpSpPr>
          <p:sp>
            <p:nvSpPr>
              <p:cNvPr id="46" name="Rounded Rectangle 45"/>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cxnSp>
            <p:nvCxnSpPr>
              <p:cNvPr id="48" name="Straight Connector 47"/>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3080651" y="2976826"/>
              <a:ext cx="624685" cy="431507"/>
            </a:xfrm>
            <a:prstGeom prst="rect">
              <a:avLst/>
            </a:prstGeom>
            <a:noFill/>
            <a:ln>
              <a:noFill/>
            </a:ln>
          </p:spPr>
          <p:txBody>
            <a:bodyPr wrap="square" rtlCol="0">
              <a:spAutoFit/>
            </a:bodyPr>
            <a:lstStyle/>
            <a:p>
              <a:pPr algn="ctr"/>
              <a:r>
                <a:rPr lang="en-US" sz="1200" dirty="0"/>
                <a:t>SDK (HFC)</a:t>
              </a:r>
            </a:p>
          </p:txBody>
        </p:sp>
      </p:grpSp>
      <p:grpSp>
        <p:nvGrpSpPr>
          <p:cNvPr id="29" name="Group 28">
            <a:extLst>
              <a:ext uri="{FF2B5EF4-FFF2-40B4-BE49-F238E27FC236}">
                <a16:creationId xmlns:a16="http://schemas.microsoft.com/office/drawing/2014/main" id="{9DFDA579-7506-964E-BB23-BC96B5E81797}"/>
              </a:ext>
            </a:extLst>
          </p:cNvPr>
          <p:cNvGrpSpPr/>
          <p:nvPr/>
        </p:nvGrpSpPr>
        <p:grpSpPr>
          <a:xfrm>
            <a:off x="6606043" y="3067373"/>
            <a:ext cx="509681" cy="307777"/>
            <a:chOff x="2308142" y="3044171"/>
            <a:chExt cx="509681" cy="307777"/>
          </a:xfrm>
        </p:grpSpPr>
        <p:sp>
          <p:nvSpPr>
            <p:cNvPr id="30" name="Rounded Rectangle 29">
              <a:extLst>
                <a:ext uri="{FF2B5EF4-FFF2-40B4-BE49-F238E27FC236}">
                  <a16:creationId xmlns:a16="http://schemas.microsoft.com/office/drawing/2014/main" id="{B43762C3-1C74-E346-B2E2-D711D4F673AB}"/>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F5AC8325-0B0B-2044-829B-AEF1D20E7A5E}"/>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F63DC41-0013-EC4F-AC8F-8A0C1480C239}"/>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33" name="Rounded Rectangle 32">
              <a:extLst>
                <a:ext uri="{FF2B5EF4-FFF2-40B4-BE49-F238E27FC236}">
                  <a16:creationId xmlns:a16="http://schemas.microsoft.com/office/drawing/2014/main" id="{2D883808-05CA-974D-8C0C-215909D05424}"/>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455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p:txBody>
          <a:bodyPr/>
          <a:lstStyle/>
          <a:p>
            <a:r>
              <a:rPr lang="en-US" dirty="0"/>
              <a:t>Fabric-CA</a:t>
            </a:r>
          </a:p>
        </p:txBody>
      </p:sp>
      <p:sp>
        <p:nvSpPr>
          <p:cNvPr id="443" name="Text Placeholder 3"/>
          <p:cNvSpPr>
            <a:spLocks noGrp="1"/>
          </p:cNvSpPr>
          <p:nvPr>
            <p:ph type="body" sz="quarter" idx="22"/>
          </p:nvPr>
        </p:nvSpPr>
        <p:spPr>
          <a:xfrm>
            <a:off x="125730" y="1269882"/>
            <a:ext cx="3961441" cy="2966219"/>
          </a:xfrm>
        </p:spPr>
        <p:txBody>
          <a:bodyPr>
            <a:normAutofit/>
          </a:bodyPr>
          <a:lstStyle/>
          <a:p>
            <a:pPr marL="285750" indent="-285750">
              <a:buFont typeface="Arial" charset="0"/>
              <a:buChar char="•"/>
            </a:pPr>
            <a:r>
              <a:rPr lang="en-US" sz="1400" dirty="0">
                <a:cs typeface="Calibri"/>
              </a:rPr>
              <a:t>Default (optional) Certificate Authority within Fabric network for issuing </a:t>
            </a:r>
            <a:r>
              <a:rPr lang="en-US" sz="1400" dirty="0" err="1">
                <a:solidFill>
                  <a:srgbClr val="457CFF"/>
                </a:solidFill>
                <a:cs typeface="Calibri"/>
              </a:rPr>
              <a:t>Ecerts</a:t>
            </a:r>
            <a:r>
              <a:rPr lang="en-US" sz="1400" dirty="0">
                <a:solidFill>
                  <a:srgbClr val="457CFF"/>
                </a:solidFill>
                <a:cs typeface="Calibri"/>
              </a:rPr>
              <a:t> </a:t>
            </a:r>
            <a:r>
              <a:rPr lang="en-US" sz="1400" dirty="0">
                <a:cs typeface="Calibri"/>
              </a:rPr>
              <a:t>(long-term identity)</a:t>
            </a:r>
          </a:p>
          <a:p>
            <a:pPr marL="285750" indent="-285750">
              <a:buFont typeface="Arial" charset="0"/>
              <a:buChar char="•"/>
            </a:pPr>
            <a:r>
              <a:rPr lang="en-US" sz="1400" dirty="0">
                <a:cs typeface="Calibri"/>
              </a:rPr>
              <a:t>Supports clustering for </a:t>
            </a:r>
            <a:r>
              <a:rPr lang="en-US" sz="1400" dirty="0">
                <a:solidFill>
                  <a:srgbClr val="457CFF"/>
                </a:solidFill>
                <a:cs typeface="Calibri"/>
              </a:rPr>
              <a:t>HA characteristics</a:t>
            </a:r>
          </a:p>
          <a:p>
            <a:pPr marL="285750" indent="-285750">
              <a:buFont typeface="Arial" charset="0"/>
              <a:buChar char="•"/>
            </a:pPr>
            <a:r>
              <a:rPr lang="en-US" sz="1400" dirty="0">
                <a:cs typeface="Calibri"/>
              </a:rPr>
              <a:t>Supports LDAP for </a:t>
            </a:r>
            <a:r>
              <a:rPr lang="en-US" sz="1400" dirty="0">
                <a:solidFill>
                  <a:srgbClr val="457CFF"/>
                </a:solidFill>
                <a:cs typeface="Calibri"/>
              </a:rPr>
              <a:t>user authentication</a:t>
            </a:r>
          </a:p>
          <a:p>
            <a:pPr marL="285750" indent="-285750">
              <a:buFont typeface="Arial" charset="0"/>
              <a:buChar char="•"/>
            </a:pPr>
            <a:r>
              <a:rPr lang="en-US" sz="1400" dirty="0">
                <a:cs typeface="Calibri"/>
              </a:rPr>
              <a:t>Supports HSM for </a:t>
            </a:r>
            <a:r>
              <a:rPr lang="en-US" sz="1400" dirty="0">
                <a:solidFill>
                  <a:srgbClr val="457CFF"/>
                </a:solidFill>
                <a:cs typeface="Calibri"/>
              </a:rPr>
              <a:t>security</a:t>
            </a:r>
          </a:p>
          <a:p>
            <a:pPr marL="285750" indent="-285750">
              <a:buFont typeface="Arial" charset="0"/>
              <a:buChar char="•"/>
            </a:pPr>
            <a:r>
              <a:rPr lang="en-US" sz="1400" dirty="0">
                <a:cs typeface="Calibri"/>
              </a:rPr>
              <a:t>Can be configured as an intermediate CA</a:t>
            </a:r>
            <a:endParaRPr lang="en-US" sz="1400" dirty="0">
              <a:solidFill>
                <a:srgbClr val="457CFF"/>
              </a:solidFill>
            </a:endParaRP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IBM Plex Sans Regular" charset="0"/>
            </a:endParaRPr>
          </a:p>
          <a:p>
            <a:endParaRPr lang="en-US" dirty="0">
              <a:latin typeface="+mn-lt"/>
            </a:endParaRPr>
          </a:p>
        </p:txBody>
      </p:sp>
      <p:grpSp>
        <p:nvGrpSpPr>
          <p:cNvPr id="39" name="Group 38"/>
          <p:cNvGrpSpPr/>
          <p:nvPr/>
        </p:nvGrpSpPr>
        <p:grpSpPr>
          <a:xfrm>
            <a:off x="5038992" y="1461385"/>
            <a:ext cx="2532069" cy="1181436"/>
            <a:chOff x="8203321" y="3097576"/>
            <a:chExt cx="866669" cy="411867"/>
          </a:xfrm>
        </p:grpSpPr>
        <p:sp>
          <p:nvSpPr>
            <p:cNvPr id="41" name="Rectangle 40"/>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42" name="Picture 41"/>
            <p:cNvPicPr>
              <a:picLocks noChangeAspect="1"/>
            </p:cNvPicPr>
            <p:nvPr/>
          </p:nvPicPr>
          <p:blipFill>
            <a:blip r:embed="rId3">
              <a:duotone>
                <a:schemeClr val="accent4">
                  <a:shade val="45000"/>
                  <a:satMod val="135000"/>
                </a:schemeClr>
                <a:prstClr val="white"/>
              </a:duotone>
            </a:blip>
            <a:stretch>
              <a:fillRect/>
            </a:stretch>
          </p:blipFill>
          <p:spPr>
            <a:xfrm>
              <a:off x="8702016" y="3174774"/>
              <a:ext cx="261642" cy="261642"/>
            </a:xfrm>
            <a:prstGeom prst="rect">
              <a:avLst/>
            </a:prstGeom>
            <a:ln w="12700" cmpd="sng">
              <a:solidFill>
                <a:schemeClr val="tx2"/>
              </a:solidFill>
            </a:ln>
          </p:spPr>
        </p:pic>
        <p:sp>
          <p:nvSpPr>
            <p:cNvPr id="44" name="TextBox 43"/>
            <p:cNvSpPr txBox="1"/>
            <p:nvPr/>
          </p:nvSpPr>
          <p:spPr>
            <a:xfrm>
              <a:off x="8314937" y="3174808"/>
              <a:ext cx="289100" cy="139485"/>
            </a:xfrm>
            <a:prstGeom prst="rect">
              <a:avLst/>
            </a:prstGeom>
            <a:noFill/>
            <a:ln w="12700">
              <a:solidFill>
                <a:schemeClr val="tx2"/>
              </a:solidFill>
            </a:ln>
          </p:spPr>
          <p:txBody>
            <a:bodyPr wrap="square" rtlCol="0">
              <a:spAutoFit/>
            </a:bodyPr>
            <a:lstStyle/>
            <a:p>
              <a:pPr marL="214313" indent="-214313">
                <a:buFont typeface="Wingdings" charset="2"/>
                <a:buChar char="ü"/>
              </a:pPr>
              <a:r>
                <a:rPr lang="en-US" sz="2000" dirty="0">
                  <a:solidFill>
                    <a:srgbClr val="4178BE"/>
                  </a:solidFill>
                  <a:cs typeface="Helvetica Neue"/>
                </a:rPr>
                <a:t> </a:t>
              </a:r>
            </a:p>
          </p:txBody>
        </p:sp>
      </p:grpSp>
      <p:sp>
        <p:nvSpPr>
          <p:cNvPr id="48" name="TextBox 47"/>
          <p:cNvSpPr txBox="1"/>
          <p:nvPr/>
        </p:nvSpPr>
        <p:spPr>
          <a:xfrm>
            <a:off x="5692972" y="1113682"/>
            <a:ext cx="1224108" cy="369332"/>
          </a:xfrm>
          <a:prstGeom prst="rect">
            <a:avLst/>
          </a:prstGeom>
          <a:noFill/>
        </p:spPr>
        <p:txBody>
          <a:bodyPr wrap="square" rtlCol="0">
            <a:spAutoFit/>
          </a:bodyPr>
          <a:lstStyle/>
          <a:p>
            <a:r>
              <a:rPr lang="en-US"/>
              <a:t>Fabric-CA</a:t>
            </a:r>
            <a:endParaRPr lang="en-US" dirty="0"/>
          </a:p>
        </p:txBody>
      </p:sp>
      <p:grpSp>
        <p:nvGrpSpPr>
          <p:cNvPr id="52" name="Group 51"/>
          <p:cNvGrpSpPr/>
          <p:nvPr/>
        </p:nvGrpSpPr>
        <p:grpSpPr>
          <a:xfrm>
            <a:off x="3757559" y="3241242"/>
            <a:ext cx="1157368" cy="916340"/>
            <a:chOff x="-289218" y="2230393"/>
            <a:chExt cx="1781127" cy="1410198"/>
          </a:xfrm>
        </p:grpSpPr>
        <p:sp>
          <p:nvSpPr>
            <p:cNvPr id="53" name="TextBox 52"/>
            <p:cNvSpPr txBox="1"/>
            <p:nvPr/>
          </p:nvSpPr>
          <p:spPr>
            <a:xfrm>
              <a:off x="-289218" y="3166939"/>
              <a:ext cx="1781127" cy="473652"/>
            </a:xfrm>
            <a:prstGeom prst="rect">
              <a:avLst/>
            </a:prstGeom>
            <a:noFill/>
          </p:spPr>
          <p:txBody>
            <a:bodyPr vert="horz" wrap="none" lIns="0" tIns="0" rIns="0" bIns="0" rtlCol="0" anchor="t" anchorCtr="0">
              <a:spAutoFit/>
            </a:bodyPr>
            <a:lstStyle/>
            <a:p>
              <a:pPr algn="ctr"/>
              <a:r>
                <a:rPr lang="en-US" sz="1000" dirty="0"/>
                <a:t>Root </a:t>
              </a:r>
            </a:p>
            <a:p>
              <a:pPr algn="ctr"/>
              <a:r>
                <a:rPr lang="en-US" sz="1000" dirty="0"/>
                <a:t>Certificate Authority</a:t>
              </a:r>
            </a:p>
          </p:txBody>
        </p:sp>
        <p:pic>
          <p:nvPicPr>
            <p:cNvPr id="55" name="Picture 22" descr="GovRiskCompliance_icon_bk"/>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7002" y="2230393"/>
              <a:ext cx="928688" cy="10668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Straight Arrow Connector 269"/>
          <p:cNvCxnSpPr>
            <a:stCxn id="41" idx="1"/>
            <a:endCxn id="55" idx="3"/>
          </p:cNvCxnSpPr>
          <p:nvPr/>
        </p:nvCxnSpPr>
        <p:spPr>
          <a:xfrm rot="10800000" flipV="1">
            <a:off x="4637972" y="2052103"/>
            <a:ext cx="401020" cy="1535740"/>
          </a:xfrm>
          <a:prstGeom prst="bentConnector3">
            <a:avLst>
              <a:gd name="adj1" fmla="val 50000"/>
            </a:avLst>
          </a:prstGeom>
          <a:ln w="254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7" name="Magnetic Disk 56"/>
          <p:cNvSpPr/>
          <p:nvPr/>
        </p:nvSpPr>
        <p:spPr>
          <a:xfrm>
            <a:off x="5172204" y="3410528"/>
            <a:ext cx="516761" cy="361142"/>
          </a:xfrm>
          <a:prstGeom prst="flowChartMagneticDisk">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5" dirty="0">
              <a:solidFill>
                <a:schemeClr val="tx1"/>
              </a:solidFill>
              <a:cs typeface="Calibri"/>
            </a:endParaRPr>
          </a:p>
        </p:txBody>
      </p:sp>
      <p:sp>
        <p:nvSpPr>
          <p:cNvPr id="58" name="TextBox 57"/>
          <p:cNvSpPr txBox="1"/>
          <p:nvPr/>
        </p:nvSpPr>
        <p:spPr>
          <a:xfrm>
            <a:off x="5019496" y="3779330"/>
            <a:ext cx="822007" cy="400110"/>
          </a:xfrm>
          <a:prstGeom prst="rect">
            <a:avLst/>
          </a:prstGeom>
          <a:noFill/>
          <a:effectLst/>
        </p:spPr>
        <p:txBody>
          <a:bodyPr wrap="square" rtlCol="0">
            <a:spAutoFit/>
          </a:bodyPr>
          <a:lstStyle/>
          <a:p>
            <a:pPr algn="ctr"/>
            <a:r>
              <a:rPr lang="en-US" sz="1000">
                <a:cs typeface="Calibri"/>
              </a:rPr>
              <a:t>High Availability</a:t>
            </a:r>
            <a:endParaRPr lang="en-US" sz="1000" dirty="0">
              <a:cs typeface="Calibri"/>
            </a:endParaRPr>
          </a:p>
        </p:txBody>
      </p:sp>
      <p:grpSp>
        <p:nvGrpSpPr>
          <p:cNvPr id="59" name="Group 58"/>
          <p:cNvGrpSpPr/>
          <p:nvPr/>
        </p:nvGrpSpPr>
        <p:grpSpPr>
          <a:xfrm>
            <a:off x="5932544" y="3411670"/>
            <a:ext cx="518400" cy="360000"/>
            <a:chOff x="1246477" y="2350623"/>
            <a:chExt cx="682280" cy="398929"/>
          </a:xfrm>
        </p:grpSpPr>
        <p:sp>
          <p:nvSpPr>
            <p:cNvPr id="60" name="Magnetic Disk 59"/>
            <p:cNvSpPr/>
            <p:nvPr/>
          </p:nvSpPr>
          <p:spPr>
            <a:xfrm>
              <a:off x="1246477" y="2350623"/>
              <a:ext cx="682280" cy="398929"/>
            </a:xfrm>
            <a:prstGeom prst="flowChartMagneticDisk">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5" dirty="0">
                <a:solidFill>
                  <a:schemeClr val="tx1"/>
                </a:solidFill>
                <a:cs typeface="Calibri"/>
              </a:endParaRPr>
            </a:p>
          </p:txBody>
        </p:sp>
        <p:sp>
          <p:nvSpPr>
            <p:cNvPr id="61" name="TextBox 60"/>
            <p:cNvSpPr txBox="1"/>
            <p:nvPr/>
          </p:nvSpPr>
          <p:spPr>
            <a:xfrm>
              <a:off x="1254421" y="2464980"/>
              <a:ext cx="554961" cy="261610"/>
            </a:xfrm>
            <a:prstGeom prst="rect">
              <a:avLst/>
            </a:prstGeom>
            <a:noFill/>
            <a:ln>
              <a:noFill/>
            </a:ln>
          </p:spPr>
          <p:txBody>
            <a:bodyPr wrap="none" rtlCol="0">
              <a:spAutoFit/>
            </a:bodyPr>
            <a:lstStyle/>
            <a:p>
              <a:r>
                <a:rPr lang="en-US" sz="1100" dirty="0"/>
                <a:t>LDAP</a:t>
              </a:r>
            </a:p>
          </p:txBody>
        </p:sp>
      </p:grpSp>
      <p:cxnSp>
        <p:nvCxnSpPr>
          <p:cNvPr id="62" name="Straight Arrow Connector 61"/>
          <p:cNvCxnSpPr>
            <a:endCxn id="60" idx="1"/>
          </p:cNvCxnSpPr>
          <p:nvPr/>
        </p:nvCxnSpPr>
        <p:spPr>
          <a:xfrm>
            <a:off x="6185323" y="2642821"/>
            <a:ext cx="6421" cy="768849"/>
          </a:xfrm>
          <a:prstGeom prst="straightConnector1">
            <a:avLst/>
          </a:prstGeom>
          <a:ln w="127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732867" y="3768545"/>
            <a:ext cx="917753" cy="553998"/>
          </a:xfrm>
          <a:prstGeom prst="rect">
            <a:avLst/>
          </a:prstGeom>
          <a:noFill/>
          <a:effectLst/>
        </p:spPr>
        <p:txBody>
          <a:bodyPr wrap="square" rtlCol="0">
            <a:spAutoFit/>
          </a:bodyPr>
          <a:lstStyle/>
          <a:p>
            <a:pPr algn="ctr"/>
            <a:r>
              <a:rPr lang="en-US" sz="1000" dirty="0">
                <a:cs typeface="Calibri"/>
              </a:rPr>
              <a:t>Authenticate Enroll ID, secret</a:t>
            </a:r>
          </a:p>
        </p:txBody>
      </p:sp>
      <p:sp>
        <p:nvSpPr>
          <p:cNvPr id="64" name="Rectangle 63"/>
          <p:cNvSpPr/>
          <p:nvPr/>
        </p:nvSpPr>
        <p:spPr>
          <a:xfrm>
            <a:off x="6688102" y="3475585"/>
            <a:ext cx="546144" cy="223384"/>
          </a:xfrm>
          <a:prstGeom prst="rect">
            <a:avLst/>
          </a:prstGeom>
          <a:solidFill>
            <a:srgbClr val="FFFFFF"/>
          </a:solidFill>
          <a:ln w="25400" cmpd="sng">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cs typeface="Helvetica Neue"/>
              </a:rPr>
              <a:t>HSM</a:t>
            </a:r>
            <a:endParaRPr lang="en-US" sz="825" dirty="0">
              <a:solidFill>
                <a:schemeClr val="tx1"/>
              </a:solidFill>
              <a:cs typeface="Helvetica Neue"/>
            </a:endParaRPr>
          </a:p>
        </p:txBody>
      </p:sp>
      <p:cxnSp>
        <p:nvCxnSpPr>
          <p:cNvPr id="65" name="Straight Arrow Connector 64"/>
          <p:cNvCxnSpPr>
            <a:endCxn id="64" idx="0"/>
          </p:cNvCxnSpPr>
          <p:nvPr/>
        </p:nvCxnSpPr>
        <p:spPr>
          <a:xfrm>
            <a:off x="6959600" y="2658533"/>
            <a:ext cx="1574" cy="817052"/>
          </a:xfrm>
          <a:prstGeom prst="straightConnector1">
            <a:avLst/>
          </a:prstGeom>
          <a:ln w="127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endCxn id="57" idx="1"/>
          </p:cNvCxnSpPr>
          <p:nvPr/>
        </p:nvCxnSpPr>
        <p:spPr>
          <a:xfrm>
            <a:off x="5430500" y="2642821"/>
            <a:ext cx="85" cy="767707"/>
          </a:xfrm>
          <a:prstGeom prst="straightConnector1">
            <a:avLst/>
          </a:prstGeom>
          <a:ln w="127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510899" y="3769439"/>
            <a:ext cx="917753" cy="246221"/>
          </a:xfrm>
          <a:prstGeom prst="rect">
            <a:avLst/>
          </a:prstGeom>
          <a:noFill/>
          <a:effectLst/>
        </p:spPr>
        <p:txBody>
          <a:bodyPr wrap="square" rtlCol="0">
            <a:spAutoFit/>
          </a:bodyPr>
          <a:lstStyle/>
          <a:p>
            <a:pPr algn="ctr"/>
            <a:r>
              <a:rPr lang="en-US" sz="1000">
                <a:cs typeface="Calibri"/>
              </a:rPr>
              <a:t>Secure</a:t>
            </a:r>
            <a:endParaRPr lang="en-US" sz="1000" dirty="0">
              <a:cs typeface="Calibri"/>
            </a:endParaRPr>
          </a:p>
        </p:txBody>
      </p:sp>
      <p:sp>
        <p:nvSpPr>
          <p:cNvPr id="73" name="TextBox 72"/>
          <p:cNvSpPr txBox="1"/>
          <p:nvPr/>
        </p:nvSpPr>
        <p:spPr>
          <a:xfrm>
            <a:off x="5025871" y="3527264"/>
            <a:ext cx="822007" cy="246221"/>
          </a:xfrm>
          <a:prstGeom prst="rect">
            <a:avLst/>
          </a:prstGeom>
          <a:noFill/>
          <a:effectLst/>
        </p:spPr>
        <p:txBody>
          <a:bodyPr wrap="square" rtlCol="0">
            <a:spAutoFit/>
          </a:bodyPr>
          <a:lstStyle/>
          <a:p>
            <a:pPr algn="ctr"/>
            <a:r>
              <a:rPr lang="en-US" sz="1000">
                <a:cs typeface="Calibri"/>
              </a:rPr>
              <a:t>DB</a:t>
            </a:r>
            <a:endParaRPr lang="en-US" sz="1000" dirty="0">
              <a:cs typeface="Calibri"/>
            </a:endParaRPr>
          </a:p>
        </p:txBody>
      </p:sp>
    </p:spTree>
    <p:extLst>
      <p:ext uri="{BB962C8B-B14F-4D97-AF65-F5344CB8AC3E}">
        <p14:creationId xmlns:p14="http://schemas.microsoft.com/office/powerpoint/2010/main" val="54604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a:solidFill>
                  <a:srgbClr val="0164FF"/>
                </a:solidFill>
              </a:rPr>
              <a:t>Blockchain</a:t>
            </a:r>
            <a:r>
              <a:rPr lang="en-US" dirty="0">
                <a:solidFill>
                  <a:srgbClr val="0164FF"/>
                </a:solidFill>
              </a:rPr>
              <a:t> Recap </a:t>
            </a:r>
            <a:endParaRPr lang="en-US" dirty="0"/>
          </a:p>
        </p:txBody>
      </p:sp>
      <p:sp>
        <p:nvSpPr>
          <p:cNvPr id="4" name="Text Placeholder 3"/>
          <p:cNvSpPr>
            <a:spLocks noGrp="1"/>
          </p:cNvSpPr>
          <p:nvPr>
            <p:ph type="body" sz="quarter" idx="22"/>
          </p:nvPr>
        </p:nvSpPr>
        <p:spPr/>
        <p:txBody>
          <a:bodyPr/>
          <a:lstStyle/>
          <a:p>
            <a:pPr marL="228600" indent="-228600" defTabSz="914400" fontAlgn="base">
              <a:spcBef>
                <a:spcPct val="5000"/>
              </a:spcBef>
              <a:spcAft>
                <a:spcPct val="5000"/>
              </a:spcAft>
              <a:buFont typeface="Arial" charset="0"/>
              <a:buChar char="–"/>
            </a:pPr>
            <a:r>
              <a:rPr lang="en-US" sz="1400" dirty="0" err="1"/>
              <a:t>Blockchain</a:t>
            </a:r>
            <a:r>
              <a:rPr lang="en-US" sz="1400" dirty="0"/>
              <a:t> builds on basic business concepts</a:t>
            </a:r>
          </a:p>
          <a:p>
            <a:pPr marL="685800" lvl="1" indent="-228600" defTabSz="914400" fontAlgn="base">
              <a:spcBef>
                <a:spcPct val="5000"/>
              </a:spcBef>
              <a:spcAft>
                <a:spcPct val="5000"/>
              </a:spcAft>
              <a:buFont typeface="Arial" charset="0"/>
              <a:buChar char="–"/>
            </a:pPr>
            <a:r>
              <a:rPr lang="en-US" sz="1400" dirty="0">
                <a:solidFill>
                  <a:srgbClr val="2163FF"/>
                </a:solidFill>
              </a:rPr>
              <a:t>Business Networks </a:t>
            </a:r>
            <a:r>
              <a:rPr lang="en-US" sz="1400" dirty="0"/>
              <a:t>connect businesses</a:t>
            </a:r>
          </a:p>
          <a:p>
            <a:pPr marL="685800" lvl="1" indent="-228600" defTabSz="914400" fontAlgn="base">
              <a:spcBef>
                <a:spcPct val="5000"/>
              </a:spcBef>
              <a:spcAft>
                <a:spcPct val="5000"/>
              </a:spcAft>
              <a:buFont typeface="Arial" charset="0"/>
              <a:buChar char="–"/>
            </a:pPr>
            <a:r>
              <a:rPr lang="en-US" sz="1400" dirty="0">
                <a:solidFill>
                  <a:srgbClr val="2163FF"/>
                </a:solidFill>
              </a:rPr>
              <a:t>Participants</a:t>
            </a:r>
            <a:r>
              <a:rPr lang="en-US" sz="1400" dirty="0"/>
              <a:t> with </a:t>
            </a:r>
            <a:r>
              <a:rPr lang="en-US" sz="1400" dirty="0">
                <a:solidFill>
                  <a:srgbClr val="2163FF"/>
                </a:solidFill>
              </a:rPr>
              <a:t>Identity</a:t>
            </a:r>
          </a:p>
          <a:p>
            <a:pPr marL="685800" lvl="1" indent="-228600" defTabSz="914400" fontAlgn="base">
              <a:spcBef>
                <a:spcPct val="5000"/>
              </a:spcBef>
              <a:spcAft>
                <a:spcPct val="5000"/>
              </a:spcAft>
              <a:buFont typeface="Arial" charset="0"/>
              <a:buChar char="–"/>
            </a:pPr>
            <a:r>
              <a:rPr lang="en-US" sz="1400" dirty="0">
                <a:solidFill>
                  <a:srgbClr val="2163FF"/>
                </a:solidFill>
              </a:rPr>
              <a:t>Assets</a:t>
            </a:r>
            <a:r>
              <a:rPr lang="en-US" sz="1400" dirty="0"/>
              <a:t> flow over business networks</a:t>
            </a:r>
          </a:p>
          <a:p>
            <a:pPr marL="685800" lvl="1" indent="-228600" defTabSz="914400" fontAlgn="base">
              <a:spcBef>
                <a:spcPct val="5000"/>
              </a:spcBef>
              <a:spcAft>
                <a:spcPct val="5000"/>
              </a:spcAft>
              <a:buFont typeface="Arial" charset="0"/>
              <a:buChar char="–"/>
            </a:pPr>
            <a:r>
              <a:rPr lang="en-US" sz="1400" dirty="0">
                <a:solidFill>
                  <a:srgbClr val="2163FF"/>
                </a:solidFill>
              </a:rPr>
              <a:t>Transactions</a:t>
            </a:r>
            <a:r>
              <a:rPr lang="en-US" sz="1400" dirty="0"/>
              <a:t> describe asset exchange</a:t>
            </a:r>
          </a:p>
          <a:p>
            <a:pPr marL="685800" lvl="1" indent="-228600" defTabSz="914400" fontAlgn="base">
              <a:spcBef>
                <a:spcPct val="5000"/>
              </a:spcBef>
              <a:spcAft>
                <a:spcPct val="5000"/>
              </a:spcAft>
              <a:buFont typeface="Arial" charset="0"/>
              <a:buChar char="–"/>
            </a:pPr>
            <a:r>
              <a:rPr lang="en-US" sz="1400" dirty="0">
                <a:solidFill>
                  <a:srgbClr val="2163FF"/>
                </a:solidFill>
              </a:rPr>
              <a:t>Contracts</a:t>
            </a:r>
            <a:r>
              <a:rPr lang="en-US" sz="1400" dirty="0"/>
              <a:t> underpin transactions</a:t>
            </a:r>
          </a:p>
          <a:p>
            <a:pPr marL="685800" lvl="1" indent="-228600" defTabSz="914400" fontAlgn="base">
              <a:spcBef>
                <a:spcPct val="5000"/>
              </a:spcBef>
              <a:spcAft>
                <a:spcPct val="5000"/>
              </a:spcAft>
              <a:buFont typeface="Arial" charset="0"/>
              <a:buChar char="–"/>
            </a:pPr>
            <a:r>
              <a:rPr lang="en-US" sz="1400" dirty="0"/>
              <a:t>The </a:t>
            </a:r>
            <a:r>
              <a:rPr lang="en-US" sz="1400" dirty="0">
                <a:solidFill>
                  <a:srgbClr val="2163FF"/>
                </a:solidFill>
              </a:rPr>
              <a:t>ledger</a:t>
            </a:r>
            <a:r>
              <a:rPr lang="en-US" sz="1400" dirty="0"/>
              <a:t> is a log of transactions</a:t>
            </a:r>
          </a:p>
          <a:p>
            <a:pPr marL="685800" lvl="1" indent="-228600" defTabSz="914400" fontAlgn="base">
              <a:spcBef>
                <a:spcPct val="5000"/>
              </a:spcBef>
              <a:spcAft>
                <a:spcPct val="5000"/>
              </a:spcAft>
              <a:buFont typeface="Arial" charset="0"/>
              <a:buChar char="–"/>
            </a:pPr>
            <a:endParaRPr lang="en-US" sz="1400" dirty="0"/>
          </a:p>
          <a:p>
            <a:pPr marL="228600" indent="-228600" defTabSz="914400" fontAlgn="base">
              <a:spcBef>
                <a:spcPct val="5000"/>
              </a:spcBef>
              <a:spcAft>
                <a:spcPct val="5000"/>
              </a:spcAft>
              <a:buFont typeface="Arial" charset="0"/>
              <a:buChar char="–"/>
            </a:pPr>
            <a:r>
              <a:rPr lang="en-US" sz="1400" dirty="0" err="1"/>
              <a:t>Blockchain</a:t>
            </a:r>
            <a:r>
              <a:rPr lang="en-US" sz="1400" dirty="0"/>
              <a:t> is a shared, replicated ledger</a:t>
            </a:r>
          </a:p>
          <a:p>
            <a:pPr marL="685800" lvl="1" indent="-228600" defTabSz="914400" fontAlgn="base">
              <a:spcBef>
                <a:spcPct val="5000"/>
              </a:spcBef>
              <a:spcAft>
                <a:spcPct val="5000"/>
              </a:spcAft>
              <a:buFont typeface="Arial" charset="0"/>
              <a:buChar char="–"/>
            </a:pPr>
            <a:r>
              <a:rPr lang="en-US" sz="1400" dirty="0">
                <a:solidFill>
                  <a:srgbClr val="2163FF"/>
                </a:solidFill>
              </a:rPr>
              <a:t>Consensus</a:t>
            </a:r>
            <a:r>
              <a:rPr lang="en-US" sz="1400" dirty="0"/>
              <a:t>, </a:t>
            </a:r>
            <a:r>
              <a:rPr lang="en-US" sz="1400" dirty="0">
                <a:solidFill>
                  <a:srgbClr val="2163FF"/>
                </a:solidFill>
              </a:rPr>
              <a:t>immutability</a:t>
            </a:r>
            <a:r>
              <a:rPr lang="en-US" sz="1400" dirty="0"/>
              <a:t>, </a:t>
            </a:r>
            <a:r>
              <a:rPr lang="en-US" sz="1400" dirty="0">
                <a:solidFill>
                  <a:srgbClr val="2163FF"/>
                </a:solidFill>
              </a:rPr>
              <a:t>finality</a:t>
            </a:r>
            <a:r>
              <a:rPr lang="en-US" sz="1400" dirty="0"/>
              <a:t>, </a:t>
            </a:r>
            <a:r>
              <a:rPr lang="en-US" sz="1400" dirty="0">
                <a:solidFill>
                  <a:srgbClr val="2163FF"/>
                </a:solidFill>
              </a:rPr>
              <a:t>provenance</a:t>
            </a: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IBM Plex Sans Regular" charset="0"/>
            </a:endParaRPr>
          </a:p>
          <a:p>
            <a:endParaRPr lang="en-US" dirty="0">
              <a:latin typeface="+mn-lt"/>
            </a:endParaRPr>
          </a:p>
        </p:txBody>
      </p:sp>
      <p:pic>
        <p:nvPicPr>
          <p:cNvPr id="9" name="Content Placeholder 7" descr="Biz NW.jpg"/>
          <p:cNvPicPr>
            <a:picLocks noChangeAspect="1"/>
          </p:cNvPicPr>
          <p:nvPr/>
        </p:nvPicPr>
        <p:blipFill>
          <a:blip r:embed="rId3">
            <a:extLst>
              <a:ext uri="{28A0092B-C50C-407E-A947-70E740481C1C}">
                <a14:useLocalDpi xmlns:a14="http://schemas.microsoft.com/office/drawing/2010/main" val="0"/>
              </a:ext>
            </a:extLst>
          </a:blip>
          <a:srcRect t="246" b="-1897"/>
          <a:stretch>
            <a:fillRect/>
          </a:stretch>
        </p:blipFill>
        <p:spPr>
          <a:xfrm>
            <a:off x="4565125" y="1490357"/>
            <a:ext cx="4268788" cy="2401888"/>
          </a:xfrm>
          <a:prstGeom prst="rect">
            <a:avLst/>
          </a:prstGeom>
        </p:spPr>
      </p:pic>
    </p:spTree>
    <p:extLst>
      <p:ext uri="{BB962C8B-B14F-4D97-AF65-F5344CB8AC3E}">
        <p14:creationId xmlns:p14="http://schemas.microsoft.com/office/powerpoint/2010/main" val="4268514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324622"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Architectural Overview</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Consensus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Channels and Ordering Service</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Components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 Network setup ]</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Endorsement Policies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Membership Services</a:t>
            </a:r>
          </a:p>
        </p:txBody>
      </p:sp>
      <p:grpSp>
        <p:nvGrpSpPr>
          <p:cNvPr id="13" name="Group 12"/>
          <p:cNvGrpSpPr/>
          <p:nvPr/>
        </p:nvGrpSpPr>
        <p:grpSpPr>
          <a:xfrm>
            <a:off x="1180975" y="689057"/>
            <a:ext cx="911325" cy="911326"/>
            <a:chOff x="1239969" y="2923438"/>
            <a:chExt cx="911325" cy="911326"/>
          </a:xfrm>
        </p:grpSpPr>
        <p:sp>
          <p:nvSpPr>
            <p:cNvPr id="14" name="Oval 13"/>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15" name="Group 25"/>
            <p:cNvGrpSpPr>
              <a:grpSpLocks/>
            </p:cNvGrpSpPr>
            <p:nvPr/>
          </p:nvGrpSpPr>
          <p:grpSpPr bwMode="auto">
            <a:xfrm>
              <a:off x="1547141" y="3108106"/>
              <a:ext cx="296979" cy="541989"/>
              <a:chOff x="3589" y="1491"/>
              <a:chExt cx="227" cy="414"/>
            </a:xfrm>
            <a:solidFill>
              <a:srgbClr val="0064FF"/>
            </a:solidFill>
          </p:grpSpPr>
          <p:sp>
            <p:nvSpPr>
              <p:cNvPr id="16" name="Freeform 15"/>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17" name="Freeform 16"/>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Tree>
    <p:extLst>
      <p:ext uri="{BB962C8B-B14F-4D97-AF65-F5344CB8AC3E}">
        <p14:creationId xmlns:p14="http://schemas.microsoft.com/office/powerpoint/2010/main" val="149175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ounded Rectangle 86"/>
          <p:cNvSpPr/>
          <p:nvPr/>
        </p:nvSpPr>
        <p:spPr>
          <a:xfrm>
            <a:off x="96662" y="965987"/>
            <a:ext cx="8994871" cy="319979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 Placeholder 2"/>
          <p:cNvSpPr>
            <a:spLocks noGrp="1"/>
          </p:cNvSpPr>
          <p:nvPr>
            <p:ph type="body" sz="quarter" idx="13"/>
          </p:nvPr>
        </p:nvSpPr>
        <p:spPr>
          <a:xfrm>
            <a:off x="125729" y="144464"/>
            <a:ext cx="8523595" cy="1011698"/>
          </a:xfrm>
        </p:spPr>
        <p:txBody>
          <a:bodyPr/>
          <a:lstStyle/>
          <a:p>
            <a:r>
              <a:rPr lang="en-US">
                <a:latin typeface="+mn-lt"/>
              </a:rPr>
              <a:t>Bootstrap </a:t>
            </a:r>
            <a:r>
              <a:rPr lang="en-US" dirty="0">
                <a:latin typeface="+mn-lt"/>
              </a:rPr>
              <a:t>Network (</a:t>
            </a:r>
            <a:r>
              <a:rPr lang="en-US">
                <a:latin typeface="+mn-lt"/>
              </a:rPr>
              <a:t>1/6) - Configure </a:t>
            </a:r>
            <a:r>
              <a:rPr lang="en-US" dirty="0">
                <a:latin typeface="+mn-lt"/>
              </a:rPr>
              <a:t>&amp; Start Ordering Service</a:t>
            </a:r>
          </a:p>
        </p:txBody>
      </p:sp>
      <p:sp>
        <p:nvSpPr>
          <p:cNvPr id="19" name="TextBox 18"/>
          <p:cNvSpPr txBox="1"/>
          <p:nvPr/>
        </p:nvSpPr>
        <p:spPr>
          <a:xfrm>
            <a:off x="6728347" y="3888778"/>
            <a:ext cx="2076548"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21" name="TextBox 20"/>
          <p:cNvSpPr txBox="1"/>
          <p:nvPr/>
        </p:nvSpPr>
        <p:spPr>
          <a:xfrm>
            <a:off x="4120213" y="3363128"/>
            <a:ext cx="1071606" cy="230832"/>
          </a:xfrm>
          <a:prstGeom prst="rect">
            <a:avLst/>
          </a:prstGeom>
          <a:noFill/>
        </p:spPr>
        <p:txBody>
          <a:bodyPr wrap="square" rtlCol="0">
            <a:spAutoFit/>
          </a:bodyPr>
          <a:lstStyle/>
          <a:p>
            <a:r>
              <a:rPr lang="en-US" sz="900" dirty="0"/>
              <a:t>Ordering-Service</a:t>
            </a:r>
          </a:p>
        </p:txBody>
      </p:sp>
      <p:sp>
        <p:nvSpPr>
          <p:cNvPr id="5" name="TextBox 4"/>
          <p:cNvSpPr txBox="1"/>
          <p:nvPr/>
        </p:nvSpPr>
        <p:spPr>
          <a:xfrm>
            <a:off x="1019332" y="4165777"/>
            <a:ext cx="8124668" cy="584775"/>
          </a:xfrm>
          <a:prstGeom prst="rect">
            <a:avLst/>
          </a:prstGeom>
          <a:noFill/>
        </p:spPr>
        <p:txBody>
          <a:bodyPr wrap="square" rtlCol="0">
            <a:spAutoFit/>
          </a:bodyPr>
          <a:lstStyle/>
          <a:p>
            <a:r>
              <a:rPr lang="en-US" sz="1600" dirty="0"/>
              <a:t>An Ordering Service is configured and started for the network:</a:t>
            </a:r>
          </a:p>
          <a:p>
            <a:r>
              <a:rPr lang="en-US" sz="1600" b="1" dirty="0">
                <a:solidFill>
                  <a:srgbClr val="2163FF"/>
                </a:solidFill>
              </a:rPr>
              <a:t>$ </a:t>
            </a:r>
            <a:r>
              <a:rPr lang="en-US" sz="1600" b="1" dirty="0" err="1">
                <a:solidFill>
                  <a:srgbClr val="2163FF"/>
                </a:solidFill>
              </a:rPr>
              <a:t>docker</a:t>
            </a:r>
            <a:r>
              <a:rPr lang="en-US" sz="1600" b="1" dirty="0">
                <a:solidFill>
                  <a:srgbClr val="2163FF"/>
                </a:solidFill>
              </a:rPr>
              <a:t>-compose [-f </a:t>
            </a:r>
            <a:r>
              <a:rPr lang="en-US" sz="1600" b="1" dirty="0" err="1">
                <a:solidFill>
                  <a:srgbClr val="2163FF"/>
                </a:solidFill>
              </a:rPr>
              <a:t>orderer.yml</a:t>
            </a:r>
            <a:r>
              <a:rPr lang="en-US" sz="1600" b="1" dirty="0">
                <a:solidFill>
                  <a:srgbClr val="2163FF"/>
                </a:solidFill>
              </a:rPr>
              <a:t>] ...</a:t>
            </a:r>
          </a:p>
        </p:txBody>
      </p:sp>
      <p:grpSp>
        <p:nvGrpSpPr>
          <p:cNvPr id="20" name="Group 19"/>
          <p:cNvGrpSpPr/>
          <p:nvPr/>
        </p:nvGrpSpPr>
        <p:grpSpPr>
          <a:xfrm>
            <a:off x="3801358" y="1754122"/>
            <a:ext cx="1709316" cy="1609006"/>
            <a:chOff x="3846392" y="3992552"/>
            <a:chExt cx="1709316" cy="1609006"/>
          </a:xfrm>
        </p:grpSpPr>
        <p:sp>
          <p:nvSpPr>
            <p:cNvPr id="34" name="Rounded Rectangle 33"/>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Rounded Rectangle 34"/>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36" name="Rounded Rectangle 35"/>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37" name="Rounded Rectangle 36"/>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38" name="Straight Connector 37"/>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196556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96662" y="965987"/>
            <a:ext cx="8994871" cy="319979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TextBox 29"/>
          <p:cNvSpPr txBox="1"/>
          <p:nvPr/>
        </p:nvSpPr>
        <p:spPr>
          <a:xfrm>
            <a:off x="6728347" y="3888778"/>
            <a:ext cx="2076548"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3" name="Text Placeholder 2"/>
          <p:cNvSpPr>
            <a:spLocks noGrp="1"/>
          </p:cNvSpPr>
          <p:nvPr>
            <p:ph type="body" sz="quarter" idx="13"/>
          </p:nvPr>
        </p:nvSpPr>
        <p:spPr>
          <a:xfrm>
            <a:off x="125730" y="144464"/>
            <a:ext cx="8133850" cy="1011698"/>
          </a:xfrm>
        </p:spPr>
        <p:txBody>
          <a:bodyPr/>
          <a:lstStyle/>
          <a:p>
            <a:r>
              <a:rPr lang="en-US">
                <a:latin typeface="+mn-lt"/>
              </a:rPr>
              <a:t>Bootstrap </a:t>
            </a:r>
            <a:r>
              <a:rPr lang="en-US" dirty="0">
                <a:latin typeface="+mn-lt"/>
              </a:rPr>
              <a:t>Network (</a:t>
            </a:r>
            <a:r>
              <a:rPr lang="en-US">
                <a:latin typeface="+mn-lt"/>
              </a:rPr>
              <a:t>2/6) - Configure </a:t>
            </a:r>
            <a:r>
              <a:rPr lang="en-US" dirty="0">
                <a:latin typeface="+mn-lt"/>
              </a:rPr>
              <a:t>and Start Peer Nodes</a:t>
            </a:r>
          </a:p>
        </p:txBody>
      </p:sp>
      <p:sp>
        <p:nvSpPr>
          <p:cNvPr id="25" name="Rounded Rectangle 24"/>
          <p:cNvSpPr/>
          <p:nvPr/>
        </p:nvSpPr>
        <p:spPr>
          <a:xfrm>
            <a:off x="1077533" y="1538830"/>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26" name="Rounded Rectangle 25"/>
          <p:cNvSpPr/>
          <p:nvPr/>
        </p:nvSpPr>
        <p:spPr>
          <a:xfrm>
            <a:off x="1072301" y="30861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27" name="Rounded Rectangle 26"/>
          <p:cNvSpPr/>
          <p:nvPr/>
        </p:nvSpPr>
        <p:spPr>
          <a:xfrm>
            <a:off x="7538494" y="152604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28" name="Rounded Rectangle 27"/>
          <p:cNvSpPr/>
          <p:nvPr/>
        </p:nvSpPr>
        <p:spPr>
          <a:xfrm>
            <a:off x="7544844" y="307759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a:t>
            </a:r>
            <a:r>
              <a:rPr lang="en-US" sz="2400" baseline="-25000" dirty="0">
                <a:solidFill>
                  <a:schemeClr val="tx1"/>
                </a:solidFill>
              </a:rPr>
              <a:t>3</a:t>
            </a:r>
            <a:endParaRPr lang="en-US" sz="2400" dirty="0">
              <a:solidFill>
                <a:schemeClr val="tx1"/>
              </a:solidFill>
            </a:endParaRPr>
          </a:p>
        </p:txBody>
      </p:sp>
      <p:sp>
        <p:nvSpPr>
          <p:cNvPr id="47" name="TextBox 46"/>
          <p:cNvSpPr txBox="1"/>
          <p:nvPr/>
        </p:nvSpPr>
        <p:spPr>
          <a:xfrm>
            <a:off x="1019332" y="4165777"/>
            <a:ext cx="8124668" cy="584775"/>
          </a:xfrm>
          <a:prstGeom prst="rect">
            <a:avLst/>
          </a:prstGeom>
          <a:noFill/>
        </p:spPr>
        <p:txBody>
          <a:bodyPr wrap="square" rtlCol="0">
            <a:spAutoFit/>
          </a:bodyPr>
          <a:lstStyle/>
          <a:p>
            <a:r>
              <a:rPr lang="en-US" sz="1600" dirty="0"/>
              <a:t>A peer is configured and started for each Endorser or Committer in the network:</a:t>
            </a:r>
            <a:br>
              <a:rPr lang="en-US" sz="1600" dirty="0"/>
            </a:br>
            <a:r>
              <a:rPr lang="en-US" sz="1600" b="1" dirty="0">
                <a:solidFill>
                  <a:srgbClr val="2163FF"/>
                </a:solidFill>
              </a:rPr>
              <a:t>$ peer node start ...</a:t>
            </a:r>
          </a:p>
        </p:txBody>
      </p:sp>
      <p:sp>
        <p:nvSpPr>
          <p:cNvPr id="32" name="TextBox 31"/>
          <p:cNvSpPr txBox="1"/>
          <p:nvPr/>
        </p:nvSpPr>
        <p:spPr>
          <a:xfrm>
            <a:off x="4120213" y="3363128"/>
            <a:ext cx="1071606" cy="230832"/>
          </a:xfrm>
          <a:prstGeom prst="rect">
            <a:avLst/>
          </a:prstGeom>
          <a:noFill/>
        </p:spPr>
        <p:txBody>
          <a:bodyPr wrap="square" rtlCol="0">
            <a:spAutoFit/>
          </a:bodyPr>
          <a:lstStyle/>
          <a:p>
            <a:r>
              <a:rPr lang="en-US" sz="900" dirty="0"/>
              <a:t>Ordering-Service</a:t>
            </a:r>
          </a:p>
        </p:txBody>
      </p:sp>
      <p:grpSp>
        <p:nvGrpSpPr>
          <p:cNvPr id="33" name="Group 32"/>
          <p:cNvGrpSpPr/>
          <p:nvPr/>
        </p:nvGrpSpPr>
        <p:grpSpPr>
          <a:xfrm>
            <a:off x="3801358" y="1754122"/>
            <a:ext cx="1709316" cy="1609006"/>
            <a:chOff x="3846392" y="3992552"/>
            <a:chExt cx="1709316" cy="1609006"/>
          </a:xfrm>
        </p:grpSpPr>
        <p:sp>
          <p:nvSpPr>
            <p:cNvPr id="34" name="Rounded Rectangle 33"/>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6" name="Rounded Rectangle 35"/>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37" name="Rounded Rectangle 36"/>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38" name="Rounded Rectangle 37"/>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40" name="Straight Connector 39"/>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5" name="Rounded Rectangle 54"/>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2061515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96662" y="965987"/>
            <a:ext cx="8994871" cy="319979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TextBox 43"/>
          <p:cNvSpPr txBox="1"/>
          <p:nvPr/>
        </p:nvSpPr>
        <p:spPr>
          <a:xfrm>
            <a:off x="6728347" y="3888778"/>
            <a:ext cx="2076548"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62" name="Rounded Rectangle 61"/>
          <p:cNvSpPr/>
          <p:nvPr/>
        </p:nvSpPr>
        <p:spPr>
          <a:xfrm>
            <a:off x="1077533" y="1538830"/>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63" name="Rounded Rectangle 62"/>
          <p:cNvSpPr/>
          <p:nvPr/>
        </p:nvSpPr>
        <p:spPr>
          <a:xfrm>
            <a:off x="1072301" y="30861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64" name="Rounded Rectangle 63"/>
          <p:cNvSpPr/>
          <p:nvPr/>
        </p:nvSpPr>
        <p:spPr>
          <a:xfrm>
            <a:off x="7538494" y="152604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65" name="Rounded Rectangle 64"/>
          <p:cNvSpPr/>
          <p:nvPr/>
        </p:nvSpPr>
        <p:spPr>
          <a:xfrm>
            <a:off x="7544844" y="307759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a:t>
            </a:r>
            <a:r>
              <a:rPr lang="en-US" sz="2400" baseline="-25000" dirty="0">
                <a:solidFill>
                  <a:schemeClr val="tx1"/>
                </a:solidFill>
              </a:rPr>
              <a:t>3</a:t>
            </a:r>
            <a:endParaRPr lang="en-US" sz="2400" dirty="0">
              <a:solidFill>
                <a:schemeClr val="tx1"/>
              </a:solidFill>
            </a:endParaRPr>
          </a:p>
        </p:txBody>
      </p:sp>
      <p:sp>
        <p:nvSpPr>
          <p:cNvPr id="3" name="Text Placeholder 2"/>
          <p:cNvSpPr>
            <a:spLocks noGrp="1"/>
          </p:cNvSpPr>
          <p:nvPr>
            <p:ph type="body" sz="quarter" idx="13"/>
          </p:nvPr>
        </p:nvSpPr>
        <p:spPr/>
        <p:txBody>
          <a:bodyPr/>
          <a:lstStyle/>
          <a:p>
            <a:r>
              <a:rPr lang="en-US" dirty="0"/>
              <a:t>Bootstrap Network (3/6) - Install </a:t>
            </a:r>
            <a:r>
              <a:rPr lang="en-US" dirty="0" err="1"/>
              <a:t>Chaincode</a:t>
            </a:r>
            <a:endParaRPr lang="en-US" dirty="0"/>
          </a:p>
        </p:txBody>
      </p:sp>
      <p:sp>
        <p:nvSpPr>
          <p:cNvPr id="36" name="Rounded Rectangle 35"/>
          <p:cNvSpPr/>
          <p:nvPr/>
        </p:nvSpPr>
        <p:spPr>
          <a:xfrm>
            <a:off x="8037448" y="2058616"/>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latin typeface="IBM Plex Sans Regular" charset="0"/>
              </a:rPr>
              <a:t>A</a:t>
            </a:r>
          </a:p>
        </p:txBody>
      </p:sp>
      <p:sp>
        <p:nvSpPr>
          <p:cNvPr id="37" name="Rounded Rectangle 36"/>
          <p:cNvSpPr/>
          <p:nvPr/>
        </p:nvSpPr>
        <p:spPr>
          <a:xfrm>
            <a:off x="8238505" y="2126577"/>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latin typeface="IBM Plex Sans Regular" charset="0"/>
              </a:rPr>
              <a:t>B</a:t>
            </a:r>
          </a:p>
        </p:txBody>
      </p:sp>
      <p:sp>
        <p:nvSpPr>
          <p:cNvPr id="46" name="Rounded Rectangle 45"/>
          <p:cNvSpPr/>
          <p:nvPr/>
        </p:nvSpPr>
        <p:spPr>
          <a:xfrm>
            <a:off x="1599859" y="2078764"/>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latin typeface="IBM Plex Sans Regular" charset="0"/>
              </a:rPr>
              <a:t>A</a:t>
            </a:r>
          </a:p>
        </p:txBody>
      </p:sp>
      <p:sp>
        <p:nvSpPr>
          <p:cNvPr id="47" name="Rounded Rectangle 46"/>
          <p:cNvSpPr/>
          <p:nvPr/>
        </p:nvSpPr>
        <p:spPr>
          <a:xfrm>
            <a:off x="1800916" y="2146725"/>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latin typeface="IBM Plex Sans Regular" charset="0"/>
              </a:rPr>
              <a:t>B</a:t>
            </a:r>
          </a:p>
        </p:txBody>
      </p:sp>
      <p:sp>
        <p:nvSpPr>
          <p:cNvPr id="66" name="Rounded Rectangle 65"/>
          <p:cNvSpPr/>
          <p:nvPr/>
        </p:nvSpPr>
        <p:spPr>
          <a:xfrm>
            <a:off x="1592567" y="3540624"/>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latin typeface="IBM Plex Sans Regular" charset="0"/>
              </a:rPr>
              <a:t>A</a:t>
            </a:r>
          </a:p>
        </p:txBody>
      </p:sp>
      <p:sp>
        <p:nvSpPr>
          <p:cNvPr id="67" name="Rounded Rectangle 66"/>
          <p:cNvSpPr/>
          <p:nvPr/>
        </p:nvSpPr>
        <p:spPr>
          <a:xfrm>
            <a:off x="1793624" y="3608585"/>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latin typeface="IBM Plex Sans Regular" charset="0"/>
              </a:rPr>
              <a:t>B</a:t>
            </a:r>
          </a:p>
        </p:txBody>
      </p:sp>
      <p:sp>
        <p:nvSpPr>
          <p:cNvPr id="68" name="TextBox 67"/>
          <p:cNvSpPr txBox="1"/>
          <p:nvPr/>
        </p:nvSpPr>
        <p:spPr>
          <a:xfrm>
            <a:off x="1019332" y="4165777"/>
            <a:ext cx="8124668" cy="584775"/>
          </a:xfrm>
          <a:prstGeom prst="rect">
            <a:avLst/>
          </a:prstGeom>
          <a:noFill/>
        </p:spPr>
        <p:txBody>
          <a:bodyPr wrap="square" rtlCol="0">
            <a:spAutoFit/>
          </a:bodyPr>
          <a:lstStyle/>
          <a:p>
            <a:r>
              <a:rPr lang="en-US" sz="1600" dirty="0" err="1"/>
              <a:t>Chaincode</a:t>
            </a:r>
            <a:r>
              <a:rPr lang="en-US" sz="1600" dirty="0"/>
              <a:t> is installed onto each Endorsing Peer that needs to execute it:</a:t>
            </a:r>
            <a:br>
              <a:rPr lang="en-US" sz="1600" dirty="0"/>
            </a:br>
            <a:r>
              <a:rPr lang="en-US" sz="1600" b="1" dirty="0">
                <a:solidFill>
                  <a:srgbClr val="2163FF"/>
                </a:solidFill>
              </a:rPr>
              <a:t>$ peer </a:t>
            </a:r>
            <a:r>
              <a:rPr lang="en-US" sz="1600" b="1" dirty="0" err="1">
                <a:solidFill>
                  <a:srgbClr val="2163FF"/>
                </a:solidFill>
              </a:rPr>
              <a:t>chaincode</a:t>
            </a:r>
            <a:r>
              <a:rPr lang="en-US" sz="1600" b="1" dirty="0">
                <a:solidFill>
                  <a:srgbClr val="2163FF"/>
                </a:solidFill>
              </a:rPr>
              <a:t> install ...</a:t>
            </a:r>
          </a:p>
        </p:txBody>
      </p:sp>
      <p:sp>
        <p:nvSpPr>
          <p:cNvPr id="45" name="TextBox 44"/>
          <p:cNvSpPr txBox="1"/>
          <p:nvPr/>
        </p:nvSpPr>
        <p:spPr>
          <a:xfrm>
            <a:off x="4120213" y="3363128"/>
            <a:ext cx="1071606" cy="230832"/>
          </a:xfrm>
          <a:prstGeom prst="rect">
            <a:avLst/>
          </a:prstGeom>
          <a:noFill/>
        </p:spPr>
        <p:txBody>
          <a:bodyPr wrap="square" rtlCol="0">
            <a:spAutoFit/>
          </a:bodyPr>
          <a:lstStyle/>
          <a:p>
            <a:r>
              <a:rPr lang="en-US" sz="900" dirty="0"/>
              <a:t>Ordering-Service</a:t>
            </a:r>
          </a:p>
        </p:txBody>
      </p:sp>
      <p:grpSp>
        <p:nvGrpSpPr>
          <p:cNvPr id="48" name="Group 47"/>
          <p:cNvGrpSpPr/>
          <p:nvPr/>
        </p:nvGrpSpPr>
        <p:grpSpPr>
          <a:xfrm>
            <a:off x="3801358" y="1754122"/>
            <a:ext cx="1709316" cy="1609006"/>
            <a:chOff x="3846392" y="3992552"/>
            <a:chExt cx="1709316" cy="1609006"/>
          </a:xfrm>
        </p:grpSpPr>
        <p:sp>
          <p:nvSpPr>
            <p:cNvPr id="50" name="Rounded Rectangle 49"/>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Rounded Rectangle 50"/>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2" name="Rounded Rectangle 51"/>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3" name="Rounded Rectangle 52"/>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54" name="Straight Connector 53"/>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0" name="Rounded Rectangle 59"/>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1424826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6662" y="965987"/>
            <a:ext cx="8994871" cy="319979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TextBox 37"/>
          <p:cNvSpPr txBox="1"/>
          <p:nvPr/>
        </p:nvSpPr>
        <p:spPr>
          <a:xfrm>
            <a:off x="6728347" y="3888778"/>
            <a:ext cx="2076548"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67" name="Rounded Rectangle 66"/>
          <p:cNvSpPr/>
          <p:nvPr/>
        </p:nvSpPr>
        <p:spPr>
          <a:xfrm>
            <a:off x="1077533" y="1538830"/>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68" name="Rounded Rectangle 67"/>
          <p:cNvSpPr/>
          <p:nvPr/>
        </p:nvSpPr>
        <p:spPr>
          <a:xfrm>
            <a:off x="1072301" y="30861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69" name="Rounded Rectangle 68"/>
          <p:cNvSpPr/>
          <p:nvPr/>
        </p:nvSpPr>
        <p:spPr>
          <a:xfrm>
            <a:off x="7538494" y="152604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70" name="Rounded Rectangle 69"/>
          <p:cNvSpPr/>
          <p:nvPr/>
        </p:nvSpPr>
        <p:spPr>
          <a:xfrm>
            <a:off x="7544844" y="307759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a:t>
            </a:r>
            <a:r>
              <a:rPr lang="en-US" sz="2400" baseline="-25000" dirty="0">
                <a:solidFill>
                  <a:schemeClr val="tx1"/>
                </a:solidFill>
              </a:rPr>
              <a:t>3</a:t>
            </a:r>
            <a:endParaRPr lang="en-US" sz="2400" dirty="0">
              <a:solidFill>
                <a:schemeClr val="tx1"/>
              </a:solidFill>
            </a:endParaRPr>
          </a:p>
        </p:txBody>
      </p:sp>
      <p:sp>
        <p:nvSpPr>
          <p:cNvPr id="71" name="Rounded Rectangle 70"/>
          <p:cNvSpPr/>
          <p:nvPr/>
        </p:nvSpPr>
        <p:spPr>
          <a:xfrm>
            <a:off x="8037448" y="2058616"/>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72" name="Rounded Rectangle 71"/>
          <p:cNvSpPr/>
          <p:nvPr/>
        </p:nvSpPr>
        <p:spPr>
          <a:xfrm>
            <a:off x="8238505" y="2126577"/>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90" name="Rounded Rectangle 89"/>
          <p:cNvSpPr/>
          <p:nvPr/>
        </p:nvSpPr>
        <p:spPr>
          <a:xfrm>
            <a:off x="1599859" y="2078764"/>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91" name="Rounded Rectangle 90"/>
          <p:cNvSpPr/>
          <p:nvPr/>
        </p:nvSpPr>
        <p:spPr>
          <a:xfrm>
            <a:off x="1800916" y="2146725"/>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3" name="Text Placeholder 2"/>
          <p:cNvSpPr>
            <a:spLocks noGrp="1"/>
          </p:cNvSpPr>
          <p:nvPr>
            <p:ph type="body" sz="quarter" idx="13"/>
          </p:nvPr>
        </p:nvSpPr>
        <p:spPr/>
        <p:txBody>
          <a:bodyPr/>
          <a:lstStyle/>
          <a:p>
            <a:r>
              <a:rPr lang="en-US" dirty="0">
                <a:latin typeface="+mn-lt"/>
              </a:rPr>
              <a:t>Bootstrap Network (4/6) – Create Channels</a:t>
            </a:r>
          </a:p>
        </p:txBody>
      </p:sp>
      <p:sp>
        <p:nvSpPr>
          <p:cNvPr id="92" name="Rounded Rectangle 91"/>
          <p:cNvSpPr/>
          <p:nvPr/>
        </p:nvSpPr>
        <p:spPr>
          <a:xfrm>
            <a:off x="1592567" y="3540624"/>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93" name="Rounded Rectangle 92"/>
          <p:cNvSpPr/>
          <p:nvPr/>
        </p:nvSpPr>
        <p:spPr>
          <a:xfrm>
            <a:off x="1793624" y="3608585"/>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97" name="TextBox 96"/>
          <p:cNvSpPr txBox="1"/>
          <p:nvPr/>
        </p:nvSpPr>
        <p:spPr>
          <a:xfrm>
            <a:off x="1019332" y="4165777"/>
            <a:ext cx="8124668" cy="584775"/>
          </a:xfrm>
          <a:prstGeom prst="rect">
            <a:avLst/>
          </a:prstGeom>
          <a:noFill/>
        </p:spPr>
        <p:txBody>
          <a:bodyPr wrap="square" rtlCol="0">
            <a:spAutoFit/>
          </a:bodyPr>
          <a:lstStyle/>
          <a:p>
            <a:r>
              <a:rPr lang="en-US" sz="1600" dirty="0"/>
              <a:t>Channels are created on the ordering service:</a:t>
            </a:r>
            <a:br>
              <a:rPr lang="en-US" sz="1600" dirty="0"/>
            </a:br>
            <a:r>
              <a:rPr lang="en-US" sz="1600" b="1" dirty="0">
                <a:solidFill>
                  <a:srgbClr val="2163FF"/>
                </a:solidFill>
              </a:rPr>
              <a:t>$ peer channel create –o [</a:t>
            </a:r>
            <a:r>
              <a:rPr lang="en-US" sz="1600" b="1" dirty="0" err="1">
                <a:solidFill>
                  <a:srgbClr val="2163FF"/>
                </a:solidFill>
              </a:rPr>
              <a:t>orderer</a:t>
            </a:r>
            <a:r>
              <a:rPr lang="en-US" sz="1600" b="1" dirty="0">
                <a:solidFill>
                  <a:srgbClr val="2163FF"/>
                </a:solidFill>
              </a:rPr>
              <a:t>] ...</a:t>
            </a:r>
          </a:p>
        </p:txBody>
      </p:sp>
      <p:sp>
        <p:nvSpPr>
          <p:cNvPr id="40" name="TextBox 39"/>
          <p:cNvSpPr txBox="1"/>
          <p:nvPr/>
        </p:nvSpPr>
        <p:spPr>
          <a:xfrm>
            <a:off x="4120213" y="3363128"/>
            <a:ext cx="1071606" cy="230832"/>
          </a:xfrm>
          <a:prstGeom prst="rect">
            <a:avLst/>
          </a:prstGeom>
          <a:noFill/>
        </p:spPr>
        <p:txBody>
          <a:bodyPr wrap="square" rtlCol="0">
            <a:spAutoFit/>
          </a:bodyPr>
          <a:lstStyle/>
          <a:p>
            <a:r>
              <a:rPr lang="en-US" sz="900" dirty="0"/>
              <a:t>Ordering-Service</a:t>
            </a:r>
          </a:p>
        </p:txBody>
      </p:sp>
      <p:grpSp>
        <p:nvGrpSpPr>
          <p:cNvPr id="41" name="Group 40"/>
          <p:cNvGrpSpPr/>
          <p:nvPr/>
        </p:nvGrpSpPr>
        <p:grpSpPr>
          <a:xfrm>
            <a:off x="3801358" y="1754122"/>
            <a:ext cx="1709316" cy="1609006"/>
            <a:chOff x="3846392" y="3992552"/>
            <a:chExt cx="1709316" cy="1609006"/>
          </a:xfrm>
        </p:grpSpPr>
        <p:sp>
          <p:nvSpPr>
            <p:cNvPr id="42" name="Rounded Rectangle 41"/>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3" name="Rounded Rectangle 42"/>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46" name="Rounded Rectangle 45"/>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49" name="Rounded Rectangle 48"/>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53" name="Straight Connector 52"/>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96" name="Oval 95"/>
          <p:cNvSpPr/>
          <p:nvPr/>
        </p:nvSpPr>
        <p:spPr>
          <a:xfrm>
            <a:off x="4552076" y="1651747"/>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Oval 93"/>
          <p:cNvSpPr/>
          <p:nvPr/>
        </p:nvSpPr>
        <p:spPr>
          <a:xfrm>
            <a:off x="5412985" y="2463125"/>
            <a:ext cx="187185" cy="1871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5" name="Oval 94"/>
          <p:cNvSpPr/>
          <p:nvPr/>
        </p:nvSpPr>
        <p:spPr>
          <a:xfrm>
            <a:off x="3697808" y="2456249"/>
            <a:ext cx="187185" cy="1871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70086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a:xfrm>
            <a:off x="96662" y="965987"/>
            <a:ext cx="8994871" cy="319979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 name="TextBox 48"/>
          <p:cNvSpPr txBox="1"/>
          <p:nvPr/>
        </p:nvSpPr>
        <p:spPr>
          <a:xfrm>
            <a:off x="4120213" y="3363128"/>
            <a:ext cx="1071606" cy="230832"/>
          </a:xfrm>
          <a:prstGeom prst="rect">
            <a:avLst/>
          </a:prstGeom>
          <a:noFill/>
        </p:spPr>
        <p:txBody>
          <a:bodyPr wrap="square" rtlCol="0">
            <a:spAutoFit/>
          </a:bodyPr>
          <a:lstStyle/>
          <a:p>
            <a:r>
              <a:rPr lang="en-US" sz="900" dirty="0"/>
              <a:t>Ordering-Service</a:t>
            </a:r>
          </a:p>
        </p:txBody>
      </p:sp>
      <p:grpSp>
        <p:nvGrpSpPr>
          <p:cNvPr id="51" name="Group 50"/>
          <p:cNvGrpSpPr/>
          <p:nvPr/>
        </p:nvGrpSpPr>
        <p:grpSpPr>
          <a:xfrm>
            <a:off x="3801358" y="1754122"/>
            <a:ext cx="1709316" cy="1609006"/>
            <a:chOff x="3846392" y="3992552"/>
            <a:chExt cx="1709316" cy="1609006"/>
          </a:xfrm>
        </p:grpSpPr>
        <p:sp>
          <p:nvSpPr>
            <p:cNvPr id="52" name="Rounded Rectangle 51"/>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Rounded Rectangle 52"/>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4" name="Rounded Rectangle 53"/>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6" name="Rounded Rectangle 55"/>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57" name="Straight Connector 56"/>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92" name="TextBox 91"/>
          <p:cNvSpPr txBox="1"/>
          <p:nvPr/>
        </p:nvSpPr>
        <p:spPr>
          <a:xfrm>
            <a:off x="6728347" y="3888778"/>
            <a:ext cx="2076548"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06" name="Rounded Rectangle 105"/>
          <p:cNvSpPr/>
          <p:nvPr/>
        </p:nvSpPr>
        <p:spPr>
          <a:xfrm>
            <a:off x="1077533" y="1538830"/>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07" name="Rounded Rectangle 106"/>
          <p:cNvSpPr/>
          <p:nvPr/>
        </p:nvSpPr>
        <p:spPr>
          <a:xfrm>
            <a:off x="1072301" y="30861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19" name="Rounded Rectangle 118"/>
          <p:cNvSpPr/>
          <p:nvPr/>
        </p:nvSpPr>
        <p:spPr>
          <a:xfrm>
            <a:off x="7538494" y="152604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24" name="Rounded Rectangle 123"/>
          <p:cNvSpPr/>
          <p:nvPr/>
        </p:nvSpPr>
        <p:spPr>
          <a:xfrm>
            <a:off x="7544844" y="307759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a:t>
            </a:r>
            <a:r>
              <a:rPr lang="en-US" sz="2400" baseline="-25000" dirty="0">
                <a:solidFill>
                  <a:schemeClr val="tx1"/>
                </a:solidFill>
              </a:rPr>
              <a:t>3</a:t>
            </a:r>
            <a:endParaRPr lang="en-US" sz="2400" dirty="0">
              <a:solidFill>
                <a:schemeClr val="tx1"/>
              </a:solidFill>
            </a:endParaRPr>
          </a:p>
        </p:txBody>
      </p:sp>
      <p:sp>
        <p:nvSpPr>
          <p:cNvPr id="126" name="Rounded Rectangle 125"/>
          <p:cNvSpPr/>
          <p:nvPr/>
        </p:nvSpPr>
        <p:spPr>
          <a:xfrm>
            <a:off x="8037448" y="2058616"/>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7" name="Rounded Rectangle 126"/>
          <p:cNvSpPr/>
          <p:nvPr/>
        </p:nvSpPr>
        <p:spPr>
          <a:xfrm>
            <a:off x="8238505" y="2126577"/>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28" name="Rounded Rectangle 127"/>
          <p:cNvSpPr/>
          <p:nvPr/>
        </p:nvSpPr>
        <p:spPr>
          <a:xfrm>
            <a:off x="1592567" y="3540624"/>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38" name="Rounded Rectangle 137"/>
          <p:cNvSpPr/>
          <p:nvPr/>
        </p:nvSpPr>
        <p:spPr>
          <a:xfrm>
            <a:off x="1793624" y="3608585"/>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41" name="Rounded Rectangle 140"/>
          <p:cNvSpPr/>
          <p:nvPr/>
        </p:nvSpPr>
        <p:spPr>
          <a:xfrm>
            <a:off x="1599859" y="2078764"/>
            <a:ext cx="27753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42" name="Rounded Rectangle 141"/>
          <p:cNvSpPr/>
          <p:nvPr/>
        </p:nvSpPr>
        <p:spPr>
          <a:xfrm>
            <a:off x="1800916" y="2146725"/>
            <a:ext cx="252300" cy="256166"/>
          </a:xfrm>
          <a:prstGeom prst="roundRect">
            <a:avLst/>
          </a:prstGeom>
          <a:solidFill>
            <a:schemeClr val="accent3">
              <a:lumMod val="20000"/>
              <a:lumOff val="80000"/>
            </a:schemeClr>
          </a:solidFill>
          <a:ln w="28575"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3" name="Text Placeholder 2"/>
          <p:cNvSpPr>
            <a:spLocks noGrp="1"/>
          </p:cNvSpPr>
          <p:nvPr>
            <p:ph type="body" sz="quarter" idx="13"/>
          </p:nvPr>
        </p:nvSpPr>
        <p:spPr/>
        <p:txBody>
          <a:bodyPr/>
          <a:lstStyle/>
          <a:p>
            <a:r>
              <a:rPr lang="en-US" dirty="0">
                <a:latin typeface="+mn-lt"/>
              </a:rPr>
              <a:t>Bootstrap Network (5/6) – Join Channels</a:t>
            </a:r>
          </a:p>
        </p:txBody>
      </p:sp>
      <p:cxnSp>
        <p:nvCxnSpPr>
          <p:cNvPr id="5" name="Elbow Connector 4"/>
          <p:cNvCxnSpPr/>
          <p:nvPr/>
        </p:nvCxnSpPr>
        <p:spPr>
          <a:xfrm>
            <a:off x="1672557" y="1837930"/>
            <a:ext cx="2118599" cy="711913"/>
          </a:xfrm>
          <a:prstGeom prst="bentConnector3">
            <a:avLst>
              <a:gd name="adj1" fmla="val 50000"/>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07" idx="3"/>
            <a:endCxn id="95" idx="1"/>
          </p:cNvCxnSpPr>
          <p:nvPr/>
        </p:nvCxnSpPr>
        <p:spPr>
          <a:xfrm flipV="1">
            <a:off x="1670500" y="2549843"/>
            <a:ext cx="2123831" cy="835370"/>
          </a:xfrm>
          <a:prstGeom prst="bentConnector3">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106" idx="0"/>
            <a:endCxn id="95" idx="0"/>
          </p:cNvCxnSpPr>
          <p:nvPr/>
        </p:nvCxnSpPr>
        <p:spPr>
          <a:xfrm rot="16200000" flipH="1">
            <a:off x="2909556" y="5907"/>
            <a:ext cx="206510" cy="3272356"/>
          </a:xfrm>
          <a:prstGeom prst="bentConnector3">
            <a:avLst>
              <a:gd name="adj1" fmla="val -117356"/>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rot="10800000" flipV="1">
            <a:off x="5501036" y="1825145"/>
            <a:ext cx="2034847" cy="724698"/>
          </a:xfrm>
          <a:prstGeom prst="bentConnector3">
            <a:avLst>
              <a:gd name="adj1" fmla="val 50000"/>
            </a:avLst>
          </a:prstGeom>
          <a:ln>
            <a:solidFill>
              <a:srgbClr val="FFFF00"/>
            </a:solidFill>
            <a:tailEnd type="none"/>
          </a:ln>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124" idx="1"/>
          </p:cNvCxnSpPr>
          <p:nvPr/>
        </p:nvCxnSpPr>
        <p:spPr>
          <a:xfrm rot="10800000">
            <a:off x="5503648" y="2549843"/>
            <a:ext cx="2041197" cy="826850"/>
          </a:xfrm>
          <a:prstGeom prst="bentConnector3">
            <a:avLst>
              <a:gd name="adj1" fmla="val 50000"/>
            </a:avLst>
          </a:prstGeom>
          <a:ln>
            <a:solidFill>
              <a:srgbClr val="FFFF00"/>
            </a:solidFill>
            <a:tailEnd type="none"/>
          </a:ln>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119" idx="0"/>
            <a:endCxn id="95" idx="0"/>
          </p:cNvCxnSpPr>
          <p:nvPr/>
        </p:nvCxnSpPr>
        <p:spPr>
          <a:xfrm rot="16200000" flipH="1" flipV="1">
            <a:off x="6133644" y="41389"/>
            <a:ext cx="219295" cy="3188605"/>
          </a:xfrm>
          <a:prstGeom prst="bentConnector3">
            <a:avLst>
              <a:gd name="adj1" fmla="val -104243"/>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124" idx="2"/>
            <a:endCxn id="95" idx="2"/>
          </p:cNvCxnSpPr>
          <p:nvPr/>
        </p:nvCxnSpPr>
        <p:spPr>
          <a:xfrm rot="5400000" flipH="1">
            <a:off x="6085744" y="1917592"/>
            <a:ext cx="321446" cy="3194955"/>
          </a:xfrm>
          <a:prstGeom prst="bentConnector3">
            <a:avLst>
              <a:gd name="adj1" fmla="val -75394"/>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69" name="Elbow Connector 68"/>
          <p:cNvCxnSpPr/>
          <p:nvPr/>
        </p:nvCxnSpPr>
        <p:spPr>
          <a:xfrm rot="5400000" flipH="1" flipV="1">
            <a:off x="2845212" y="1873660"/>
            <a:ext cx="329966" cy="3277588"/>
          </a:xfrm>
          <a:prstGeom prst="bentConnector3">
            <a:avLst>
              <a:gd name="adj1" fmla="val -73447"/>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5412985" y="2463125"/>
            <a:ext cx="187185" cy="1871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2" name="Oval 131"/>
          <p:cNvSpPr/>
          <p:nvPr/>
        </p:nvSpPr>
        <p:spPr>
          <a:xfrm>
            <a:off x="3697808" y="2456249"/>
            <a:ext cx="187185" cy="1871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4" name="Oval 133"/>
          <p:cNvSpPr/>
          <p:nvPr/>
        </p:nvSpPr>
        <p:spPr>
          <a:xfrm>
            <a:off x="1583196" y="3294775"/>
            <a:ext cx="187185" cy="1871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5" name="Oval 134"/>
          <p:cNvSpPr/>
          <p:nvPr/>
        </p:nvSpPr>
        <p:spPr>
          <a:xfrm>
            <a:off x="1592454" y="1743774"/>
            <a:ext cx="187185" cy="1871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6" name="Oval 135"/>
          <p:cNvSpPr/>
          <p:nvPr/>
        </p:nvSpPr>
        <p:spPr>
          <a:xfrm>
            <a:off x="1277807" y="1442673"/>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7" name="Oval 136"/>
          <p:cNvSpPr/>
          <p:nvPr/>
        </p:nvSpPr>
        <p:spPr>
          <a:xfrm>
            <a:off x="7747322" y="1422736"/>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9" name="Oval 138"/>
          <p:cNvSpPr/>
          <p:nvPr/>
        </p:nvSpPr>
        <p:spPr>
          <a:xfrm>
            <a:off x="7431740" y="1733982"/>
            <a:ext cx="187185" cy="1871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0" name="Oval 139"/>
          <p:cNvSpPr/>
          <p:nvPr/>
        </p:nvSpPr>
        <p:spPr>
          <a:xfrm>
            <a:off x="7444901" y="3277773"/>
            <a:ext cx="187185" cy="1871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1" name="Straight Connector 90"/>
          <p:cNvCxnSpPr/>
          <p:nvPr/>
        </p:nvCxnSpPr>
        <p:spPr>
          <a:xfrm flipH="1">
            <a:off x="4650464" y="1643796"/>
            <a:ext cx="1" cy="1510431"/>
          </a:xfrm>
          <a:prstGeom prst="line">
            <a:avLst/>
          </a:prstGeom>
          <a:ln>
            <a:solidFill>
              <a:srgbClr val="4178BE">
                <a:alpha val="39000"/>
              </a:srgb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158" name="Oval 157"/>
          <p:cNvSpPr/>
          <p:nvPr/>
        </p:nvSpPr>
        <p:spPr>
          <a:xfrm>
            <a:off x="1282258" y="3601342"/>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Oval 158"/>
          <p:cNvSpPr/>
          <p:nvPr/>
        </p:nvSpPr>
        <p:spPr>
          <a:xfrm>
            <a:off x="7750350" y="3589074"/>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3" name="Oval 142"/>
          <p:cNvSpPr/>
          <p:nvPr/>
        </p:nvSpPr>
        <p:spPr>
          <a:xfrm>
            <a:off x="4552076" y="1651747"/>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7" name="TextBox 146"/>
          <p:cNvSpPr txBox="1"/>
          <p:nvPr/>
        </p:nvSpPr>
        <p:spPr>
          <a:xfrm>
            <a:off x="1019332" y="4165777"/>
            <a:ext cx="8124668" cy="584775"/>
          </a:xfrm>
          <a:prstGeom prst="rect">
            <a:avLst/>
          </a:prstGeom>
          <a:noFill/>
        </p:spPr>
        <p:txBody>
          <a:bodyPr wrap="square" rtlCol="0">
            <a:spAutoFit/>
          </a:bodyPr>
          <a:lstStyle/>
          <a:p>
            <a:r>
              <a:rPr lang="en-US" sz="1600" dirty="0"/>
              <a:t>Peers that are permissioned can then join the channels they want to transact on:</a:t>
            </a:r>
            <a:br>
              <a:rPr lang="en-US" sz="1600" dirty="0"/>
            </a:br>
            <a:r>
              <a:rPr lang="en-US" sz="1600" b="1" dirty="0">
                <a:solidFill>
                  <a:srgbClr val="2163FF"/>
                </a:solidFill>
              </a:rPr>
              <a:t>$ peer channel join ...</a:t>
            </a:r>
          </a:p>
        </p:txBody>
      </p:sp>
    </p:spTree>
    <p:extLst>
      <p:ext uri="{BB962C8B-B14F-4D97-AF65-F5344CB8AC3E}">
        <p14:creationId xmlns:p14="http://schemas.microsoft.com/office/powerpoint/2010/main" val="1530086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96662" y="965987"/>
            <a:ext cx="8994871" cy="319979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0" name="TextBox 49"/>
          <p:cNvSpPr txBox="1"/>
          <p:nvPr/>
        </p:nvSpPr>
        <p:spPr>
          <a:xfrm>
            <a:off x="4120213" y="3363128"/>
            <a:ext cx="1071606" cy="230832"/>
          </a:xfrm>
          <a:prstGeom prst="rect">
            <a:avLst/>
          </a:prstGeom>
          <a:noFill/>
        </p:spPr>
        <p:txBody>
          <a:bodyPr wrap="square" rtlCol="0">
            <a:spAutoFit/>
          </a:bodyPr>
          <a:lstStyle/>
          <a:p>
            <a:r>
              <a:rPr lang="en-US" sz="900" dirty="0"/>
              <a:t>Ordering-Service</a:t>
            </a:r>
          </a:p>
        </p:txBody>
      </p:sp>
      <p:grpSp>
        <p:nvGrpSpPr>
          <p:cNvPr id="51" name="Group 50"/>
          <p:cNvGrpSpPr/>
          <p:nvPr/>
        </p:nvGrpSpPr>
        <p:grpSpPr>
          <a:xfrm>
            <a:off x="3801358" y="1754122"/>
            <a:ext cx="1709316" cy="1609006"/>
            <a:chOff x="3846392" y="3992552"/>
            <a:chExt cx="1709316" cy="1609006"/>
          </a:xfrm>
        </p:grpSpPr>
        <p:sp>
          <p:nvSpPr>
            <p:cNvPr id="52" name="Rounded Rectangle 51"/>
            <p:cNvSpPr/>
            <p:nvPr/>
          </p:nvSpPr>
          <p:spPr>
            <a:xfrm>
              <a:off x="3846392" y="3992552"/>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Rounded Rectangle 52"/>
            <p:cNvSpPr/>
            <p:nvPr/>
          </p:nvSpPr>
          <p:spPr>
            <a:xfrm>
              <a:off x="3993468" y="48560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5" name="Rounded Rectangle 54"/>
            <p:cNvSpPr/>
            <p:nvPr/>
          </p:nvSpPr>
          <p:spPr>
            <a:xfrm>
              <a:off x="3993468" y="41097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8" name="Rounded Rectangle 57"/>
            <p:cNvSpPr/>
            <p:nvPr/>
          </p:nvSpPr>
          <p:spPr>
            <a:xfrm>
              <a:off x="4806433" y="411246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66" name="Straight Connector 65"/>
            <p:cNvCxnSpPr/>
            <p:nvPr/>
          </p:nvCxnSpPr>
          <p:spPr>
            <a:xfrm>
              <a:off x="4591667" y="440880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591667" y="515512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4292568" y="470790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H="1">
              <a:off x="5100151" y="471066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567434" y="468155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567434" y="467562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8" name="Rounded Rectangle 87"/>
            <p:cNvSpPr/>
            <p:nvPr/>
          </p:nvSpPr>
          <p:spPr>
            <a:xfrm>
              <a:off x="4801051" y="485984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3" name="Text Placeholder 2"/>
          <p:cNvSpPr>
            <a:spLocks noGrp="1"/>
          </p:cNvSpPr>
          <p:nvPr>
            <p:ph type="body" sz="quarter" idx="13"/>
          </p:nvPr>
        </p:nvSpPr>
        <p:spPr/>
        <p:txBody>
          <a:bodyPr/>
          <a:lstStyle/>
          <a:p>
            <a:r>
              <a:rPr lang="en-US" dirty="0">
                <a:latin typeface="+mn-lt"/>
              </a:rPr>
              <a:t>Bootstrap Network (6/6) – Instantiate </a:t>
            </a:r>
            <a:r>
              <a:rPr lang="en-US" dirty="0" err="1">
                <a:latin typeface="+mn-lt"/>
              </a:rPr>
              <a:t>Chaincode</a:t>
            </a:r>
            <a:endParaRPr lang="en-US" dirty="0">
              <a:latin typeface="+mn-lt"/>
            </a:endParaRPr>
          </a:p>
        </p:txBody>
      </p:sp>
      <p:sp>
        <p:nvSpPr>
          <p:cNvPr id="56" name="TextBox 55"/>
          <p:cNvSpPr txBox="1"/>
          <p:nvPr/>
        </p:nvSpPr>
        <p:spPr>
          <a:xfrm>
            <a:off x="6728347" y="3888778"/>
            <a:ext cx="2076548"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72" name="Rounded Rectangle 71"/>
          <p:cNvSpPr/>
          <p:nvPr/>
        </p:nvSpPr>
        <p:spPr>
          <a:xfrm>
            <a:off x="1077533" y="1538830"/>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73" name="Rounded Rectangle 72"/>
          <p:cNvSpPr/>
          <p:nvPr/>
        </p:nvSpPr>
        <p:spPr>
          <a:xfrm>
            <a:off x="1072301" y="308611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74" name="Rounded Rectangle 73"/>
          <p:cNvSpPr/>
          <p:nvPr/>
        </p:nvSpPr>
        <p:spPr>
          <a:xfrm>
            <a:off x="7538494" y="152604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75" name="Rounded Rectangle 74"/>
          <p:cNvSpPr/>
          <p:nvPr/>
        </p:nvSpPr>
        <p:spPr>
          <a:xfrm>
            <a:off x="7544844" y="307759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a:t>
            </a:r>
            <a:r>
              <a:rPr lang="en-US" sz="2400" baseline="-25000" dirty="0">
                <a:solidFill>
                  <a:schemeClr val="tx1"/>
                </a:solidFill>
              </a:rPr>
              <a:t>3</a:t>
            </a:r>
            <a:endParaRPr lang="en-US" sz="2400" dirty="0">
              <a:solidFill>
                <a:schemeClr val="tx1"/>
              </a:solidFill>
            </a:endParaRPr>
          </a:p>
        </p:txBody>
      </p:sp>
      <p:sp>
        <p:nvSpPr>
          <p:cNvPr id="76" name="Rounded Rectangle 75"/>
          <p:cNvSpPr/>
          <p:nvPr/>
        </p:nvSpPr>
        <p:spPr>
          <a:xfrm>
            <a:off x="8037448" y="2058616"/>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77" name="Rounded Rectangle 76"/>
          <p:cNvSpPr/>
          <p:nvPr/>
        </p:nvSpPr>
        <p:spPr>
          <a:xfrm>
            <a:off x="8238505" y="2126577"/>
            <a:ext cx="252300" cy="256166"/>
          </a:xfrm>
          <a:prstGeom prst="roundRect">
            <a:avLst/>
          </a:prstGeom>
          <a:solidFill>
            <a:srgbClr val="FFC000"/>
          </a:solid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79" name="Rounded Rectangle 78"/>
          <p:cNvSpPr/>
          <p:nvPr/>
        </p:nvSpPr>
        <p:spPr>
          <a:xfrm>
            <a:off x="1592567" y="3540624"/>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80" name="Rounded Rectangle 79"/>
          <p:cNvSpPr/>
          <p:nvPr/>
        </p:nvSpPr>
        <p:spPr>
          <a:xfrm>
            <a:off x="1793624" y="3608585"/>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81" name="Rounded Rectangle 80"/>
          <p:cNvSpPr/>
          <p:nvPr/>
        </p:nvSpPr>
        <p:spPr>
          <a:xfrm>
            <a:off x="1599859" y="2078764"/>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82" name="Rounded Rectangle 81"/>
          <p:cNvSpPr/>
          <p:nvPr/>
        </p:nvSpPr>
        <p:spPr>
          <a:xfrm>
            <a:off x="1800916" y="2146725"/>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cxnSp>
        <p:nvCxnSpPr>
          <p:cNvPr id="83" name="Elbow Connector 82"/>
          <p:cNvCxnSpPr/>
          <p:nvPr/>
        </p:nvCxnSpPr>
        <p:spPr>
          <a:xfrm>
            <a:off x="1672557" y="1837930"/>
            <a:ext cx="2118599" cy="711913"/>
          </a:xfrm>
          <a:prstGeom prst="bentConnector3">
            <a:avLst>
              <a:gd name="adj1" fmla="val 50000"/>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86" name="Elbow Connector 85"/>
          <p:cNvCxnSpPr/>
          <p:nvPr/>
        </p:nvCxnSpPr>
        <p:spPr>
          <a:xfrm flipV="1">
            <a:off x="1670500" y="2549843"/>
            <a:ext cx="2123831" cy="835370"/>
          </a:xfrm>
          <a:prstGeom prst="bentConnector3">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89" name="Elbow Connector 88"/>
          <p:cNvCxnSpPr/>
          <p:nvPr/>
        </p:nvCxnSpPr>
        <p:spPr>
          <a:xfrm rot="16200000" flipH="1">
            <a:off x="2909556" y="5907"/>
            <a:ext cx="206510" cy="3272356"/>
          </a:xfrm>
          <a:prstGeom prst="bentConnector3">
            <a:avLst>
              <a:gd name="adj1" fmla="val -117356"/>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rot="10800000" flipV="1">
            <a:off x="5501036" y="1825145"/>
            <a:ext cx="2034847" cy="724698"/>
          </a:xfrm>
          <a:prstGeom prst="bentConnector3">
            <a:avLst>
              <a:gd name="adj1" fmla="val 50000"/>
            </a:avLst>
          </a:prstGeom>
          <a:ln>
            <a:solidFill>
              <a:srgbClr val="FFFF00"/>
            </a:solidFill>
            <a:tailEnd type="none"/>
          </a:ln>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rot="10800000">
            <a:off x="5503648" y="2549843"/>
            <a:ext cx="2041197" cy="826850"/>
          </a:xfrm>
          <a:prstGeom prst="bentConnector3">
            <a:avLst>
              <a:gd name="adj1" fmla="val 50000"/>
            </a:avLst>
          </a:prstGeom>
          <a:ln>
            <a:solidFill>
              <a:srgbClr val="FFFF00"/>
            </a:solidFill>
            <a:tailEnd type="none"/>
          </a:ln>
        </p:spPr>
        <p:style>
          <a:lnRef idx="2">
            <a:schemeClr val="accent1"/>
          </a:lnRef>
          <a:fillRef idx="0">
            <a:schemeClr val="accent1"/>
          </a:fillRef>
          <a:effectRef idx="1">
            <a:schemeClr val="accent1"/>
          </a:effectRef>
          <a:fontRef idx="minor">
            <a:schemeClr val="tx1"/>
          </a:fontRef>
        </p:style>
      </p:cxnSp>
      <p:cxnSp>
        <p:nvCxnSpPr>
          <p:cNvPr id="93" name="Elbow Connector 92"/>
          <p:cNvCxnSpPr/>
          <p:nvPr/>
        </p:nvCxnSpPr>
        <p:spPr>
          <a:xfrm rot="16200000" flipH="1" flipV="1">
            <a:off x="6133644" y="41389"/>
            <a:ext cx="219295" cy="3188605"/>
          </a:xfrm>
          <a:prstGeom prst="bentConnector3">
            <a:avLst>
              <a:gd name="adj1" fmla="val -104243"/>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94" name="Elbow Connector 93"/>
          <p:cNvCxnSpPr/>
          <p:nvPr/>
        </p:nvCxnSpPr>
        <p:spPr>
          <a:xfrm rot="5400000" flipH="1">
            <a:off x="6085744" y="1917592"/>
            <a:ext cx="321446" cy="3194955"/>
          </a:xfrm>
          <a:prstGeom prst="bentConnector3">
            <a:avLst>
              <a:gd name="adj1" fmla="val -75394"/>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95" name="Elbow Connector 94"/>
          <p:cNvCxnSpPr/>
          <p:nvPr/>
        </p:nvCxnSpPr>
        <p:spPr>
          <a:xfrm rot="5400000" flipH="1" flipV="1">
            <a:off x="2845212" y="1873660"/>
            <a:ext cx="329966" cy="3277588"/>
          </a:xfrm>
          <a:prstGeom prst="bentConnector3">
            <a:avLst>
              <a:gd name="adj1" fmla="val -73447"/>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5412985" y="2463125"/>
            <a:ext cx="187185" cy="1871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Oval 96"/>
          <p:cNvSpPr/>
          <p:nvPr/>
        </p:nvSpPr>
        <p:spPr>
          <a:xfrm>
            <a:off x="3697808" y="2456249"/>
            <a:ext cx="187185" cy="1871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Oval 97"/>
          <p:cNvSpPr/>
          <p:nvPr/>
        </p:nvSpPr>
        <p:spPr>
          <a:xfrm>
            <a:off x="1583196" y="3294775"/>
            <a:ext cx="187185" cy="1871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Oval 98"/>
          <p:cNvSpPr/>
          <p:nvPr/>
        </p:nvSpPr>
        <p:spPr>
          <a:xfrm>
            <a:off x="1592454" y="1743774"/>
            <a:ext cx="187185" cy="1871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Oval 99"/>
          <p:cNvSpPr/>
          <p:nvPr/>
        </p:nvSpPr>
        <p:spPr>
          <a:xfrm>
            <a:off x="1277807" y="1442673"/>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Oval 100"/>
          <p:cNvSpPr/>
          <p:nvPr/>
        </p:nvSpPr>
        <p:spPr>
          <a:xfrm>
            <a:off x="7747322" y="1422736"/>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2" name="Oval 101"/>
          <p:cNvSpPr/>
          <p:nvPr/>
        </p:nvSpPr>
        <p:spPr>
          <a:xfrm>
            <a:off x="7431740" y="1733982"/>
            <a:ext cx="187185" cy="1871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 name="Oval 102"/>
          <p:cNvSpPr/>
          <p:nvPr/>
        </p:nvSpPr>
        <p:spPr>
          <a:xfrm>
            <a:off x="7444901" y="3277773"/>
            <a:ext cx="187185" cy="1871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4" name="Straight Connector 103"/>
          <p:cNvCxnSpPr/>
          <p:nvPr/>
        </p:nvCxnSpPr>
        <p:spPr>
          <a:xfrm flipH="1">
            <a:off x="4650464" y="1643796"/>
            <a:ext cx="1" cy="1510431"/>
          </a:xfrm>
          <a:prstGeom prst="line">
            <a:avLst/>
          </a:prstGeom>
          <a:ln>
            <a:solidFill>
              <a:srgbClr val="4178BE">
                <a:alpha val="39000"/>
              </a:srgb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105" name="Oval 104"/>
          <p:cNvSpPr/>
          <p:nvPr/>
        </p:nvSpPr>
        <p:spPr>
          <a:xfrm>
            <a:off x="1282258" y="3601342"/>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6" name="Oval 105"/>
          <p:cNvSpPr/>
          <p:nvPr/>
        </p:nvSpPr>
        <p:spPr>
          <a:xfrm>
            <a:off x="7750350" y="3589074"/>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Oval 106"/>
          <p:cNvSpPr/>
          <p:nvPr/>
        </p:nvSpPr>
        <p:spPr>
          <a:xfrm>
            <a:off x="4552076" y="1651747"/>
            <a:ext cx="187185" cy="187185"/>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4" name="TextBox 123"/>
          <p:cNvSpPr txBox="1"/>
          <p:nvPr/>
        </p:nvSpPr>
        <p:spPr>
          <a:xfrm>
            <a:off x="1019332" y="4165777"/>
            <a:ext cx="8124668" cy="584775"/>
          </a:xfrm>
          <a:prstGeom prst="rect">
            <a:avLst/>
          </a:prstGeom>
          <a:noFill/>
        </p:spPr>
        <p:txBody>
          <a:bodyPr wrap="square" rtlCol="0">
            <a:spAutoFit/>
          </a:bodyPr>
          <a:lstStyle/>
          <a:p>
            <a:r>
              <a:rPr lang="en-US" sz="1600" dirty="0"/>
              <a:t>Peers finally instantiate the </a:t>
            </a:r>
            <a:r>
              <a:rPr lang="en-US" sz="1600" dirty="0" err="1"/>
              <a:t>Chaincode</a:t>
            </a:r>
            <a:r>
              <a:rPr lang="en-US" sz="1600" dirty="0"/>
              <a:t> on the channels they want to transact on:</a:t>
            </a:r>
            <a:br>
              <a:rPr lang="en-US" sz="1600" dirty="0"/>
            </a:br>
            <a:r>
              <a:rPr lang="en-US" sz="1600" b="1" dirty="0">
                <a:solidFill>
                  <a:srgbClr val="2163FF"/>
                </a:solidFill>
              </a:rPr>
              <a:t>$ peer </a:t>
            </a:r>
            <a:r>
              <a:rPr lang="en-US" sz="1600" b="1" dirty="0" err="1">
                <a:solidFill>
                  <a:srgbClr val="2163FF"/>
                </a:solidFill>
              </a:rPr>
              <a:t>chaincode</a:t>
            </a:r>
            <a:r>
              <a:rPr lang="en-US" sz="1600" b="1" dirty="0">
                <a:solidFill>
                  <a:srgbClr val="2163FF"/>
                </a:solidFill>
              </a:rPr>
              <a:t> instantiate ... –P ‘policy’</a:t>
            </a:r>
          </a:p>
        </p:txBody>
      </p:sp>
      <p:sp>
        <p:nvSpPr>
          <p:cNvPr id="7" name="Rectangle 6"/>
          <p:cNvSpPr/>
          <p:nvPr/>
        </p:nvSpPr>
        <p:spPr>
          <a:xfrm>
            <a:off x="1927066" y="4787989"/>
            <a:ext cx="6599961" cy="261610"/>
          </a:xfrm>
          <a:prstGeom prst="rect">
            <a:avLst/>
          </a:prstGeom>
        </p:spPr>
        <p:txBody>
          <a:bodyPr wrap="square">
            <a:spAutoFit/>
          </a:bodyPr>
          <a:lstStyle/>
          <a:p>
            <a:r>
              <a:rPr lang="en-US" sz="1100" dirty="0"/>
              <a:t>An Endorsement Policy is specified and once instantiated </a:t>
            </a:r>
            <a:r>
              <a:rPr lang="en-US" sz="1100" dirty="0" err="1"/>
              <a:t>chaincode</a:t>
            </a:r>
            <a:r>
              <a:rPr lang="en-US" sz="1100" dirty="0"/>
              <a:t> can process transactions.</a:t>
            </a:r>
          </a:p>
        </p:txBody>
      </p:sp>
    </p:spTree>
    <p:extLst>
      <p:ext uri="{BB962C8B-B14F-4D97-AF65-F5344CB8AC3E}">
        <p14:creationId xmlns:p14="http://schemas.microsoft.com/office/powerpoint/2010/main" val="768420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324622"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Architectural Overview</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Consensus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Channels and Ordering Service</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Components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setup</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 Endorsement Policies ]</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Membership Services</a:t>
            </a:r>
          </a:p>
        </p:txBody>
      </p:sp>
      <p:grpSp>
        <p:nvGrpSpPr>
          <p:cNvPr id="13" name="Group 12"/>
          <p:cNvGrpSpPr/>
          <p:nvPr/>
        </p:nvGrpSpPr>
        <p:grpSpPr>
          <a:xfrm>
            <a:off x="1180975" y="689057"/>
            <a:ext cx="911325" cy="911326"/>
            <a:chOff x="1239969" y="2923438"/>
            <a:chExt cx="911325" cy="911326"/>
          </a:xfrm>
        </p:grpSpPr>
        <p:sp>
          <p:nvSpPr>
            <p:cNvPr id="14" name="Oval 13"/>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15" name="Group 25"/>
            <p:cNvGrpSpPr>
              <a:grpSpLocks/>
            </p:cNvGrpSpPr>
            <p:nvPr/>
          </p:nvGrpSpPr>
          <p:grpSpPr bwMode="auto">
            <a:xfrm>
              <a:off x="1547141" y="3108106"/>
              <a:ext cx="296979" cy="541989"/>
              <a:chOff x="3589" y="1491"/>
              <a:chExt cx="227" cy="414"/>
            </a:xfrm>
            <a:solidFill>
              <a:srgbClr val="0064FF"/>
            </a:solidFill>
          </p:grpSpPr>
          <p:sp>
            <p:nvSpPr>
              <p:cNvPr id="16" name="Freeform 15"/>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17" name="Freeform 16"/>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Tree>
    <p:extLst>
      <p:ext uri="{BB962C8B-B14F-4D97-AF65-F5344CB8AC3E}">
        <p14:creationId xmlns:p14="http://schemas.microsoft.com/office/powerpoint/2010/main" val="3865288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91534" y="3053044"/>
            <a:ext cx="8545167" cy="150997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Rounded Rectangle 36"/>
          <p:cNvSpPr/>
          <p:nvPr/>
        </p:nvSpPr>
        <p:spPr>
          <a:xfrm>
            <a:off x="5262696" y="3305786"/>
            <a:ext cx="3364530" cy="1068256"/>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6" name="Rounded Rectangle 35"/>
          <p:cNvSpPr/>
          <p:nvPr/>
        </p:nvSpPr>
        <p:spPr>
          <a:xfrm>
            <a:off x="483322" y="3305786"/>
            <a:ext cx="3364514" cy="1068256"/>
          </a:xfrm>
          <a:prstGeom prst="roundRect">
            <a:avLst/>
          </a:prstGeom>
          <a:solidFill>
            <a:schemeClr val="tx2"/>
          </a:solidFill>
          <a:ln w="28575"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 name="Content Placeholder 2"/>
          <p:cNvSpPr>
            <a:spLocks noGrp="1"/>
          </p:cNvSpPr>
          <p:nvPr>
            <p:ph type="body" sz="quarter" idx="13"/>
          </p:nvPr>
        </p:nvSpPr>
        <p:spPr/>
        <p:txBody>
          <a:bodyPr>
            <a:normAutofit/>
          </a:bodyPr>
          <a:lstStyle/>
          <a:p>
            <a:r>
              <a:rPr lang="en-US" dirty="0">
                <a:latin typeface="+mn-lt"/>
              </a:rPr>
              <a:t>Endorsement Policies</a:t>
            </a:r>
          </a:p>
        </p:txBody>
      </p:sp>
      <p:sp>
        <p:nvSpPr>
          <p:cNvPr id="4" name="Text Placeholder 3"/>
          <p:cNvSpPr>
            <a:spLocks noGrp="1"/>
          </p:cNvSpPr>
          <p:nvPr>
            <p:ph type="body" sz="quarter" idx="22"/>
          </p:nvPr>
        </p:nvSpPr>
        <p:spPr>
          <a:xfrm>
            <a:off x="125730" y="1000062"/>
            <a:ext cx="8897424" cy="2966219"/>
          </a:xfrm>
        </p:spPr>
        <p:txBody>
          <a:bodyPr/>
          <a:lstStyle/>
          <a:p>
            <a:endParaRPr lang="en-US" sz="375" dirty="0">
              <a:latin typeface="+mn-lt"/>
            </a:endParaRPr>
          </a:p>
          <a:p>
            <a:pPr marL="0" indent="0">
              <a:buNone/>
            </a:pPr>
            <a:r>
              <a:rPr lang="en-US" sz="1800" dirty="0">
                <a:latin typeface="+mn-lt"/>
              </a:rPr>
              <a:t>An endorsement policy describes the conditions by which a transaction can be endorsed. A transaction can only be considered valid if it has been endorsed according to its policy.</a:t>
            </a:r>
          </a:p>
          <a:p>
            <a:pPr lvl="1"/>
            <a:endParaRPr lang="en-US" sz="788" dirty="0">
              <a:latin typeface="+mn-lt"/>
            </a:endParaRPr>
          </a:p>
          <a:p>
            <a:pPr lvl="1"/>
            <a:r>
              <a:rPr lang="en-US" sz="1400" dirty="0">
                <a:latin typeface="+mn-lt"/>
              </a:rPr>
              <a:t>Each </a:t>
            </a:r>
            <a:r>
              <a:rPr lang="en-US" sz="1400" dirty="0" err="1">
                <a:latin typeface="+mn-lt"/>
              </a:rPr>
              <a:t>chaincode</a:t>
            </a:r>
            <a:r>
              <a:rPr lang="en-US" sz="1400" dirty="0">
                <a:latin typeface="+mn-lt"/>
              </a:rPr>
              <a:t> is deployed with an Endorsement Policy</a:t>
            </a:r>
          </a:p>
          <a:p>
            <a:pPr lvl="1"/>
            <a:r>
              <a:rPr lang="en-US" sz="1400" b="1" dirty="0">
                <a:solidFill>
                  <a:srgbClr val="2163FF"/>
                </a:solidFill>
                <a:latin typeface="+mn-lt"/>
              </a:rPr>
              <a:t>ESCC</a:t>
            </a:r>
            <a:r>
              <a:rPr lang="en-US" sz="1400" dirty="0">
                <a:solidFill>
                  <a:srgbClr val="2163FF"/>
                </a:solidFill>
                <a:latin typeface="+mn-lt"/>
              </a:rPr>
              <a:t> </a:t>
            </a:r>
            <a:r>
              <a:rPr lang="en-US" sz="1400" dirty="0">
                <a:latin typeface="+mn-lt"/>
              </a:rPr>
              <a:t>(</a:t>
            </a:r>
            <a:r>
              <a:rPr lang="en-US" sz="1400" dirty="0">
                <a:solidFill>
                  <a:srgbClr val="2163FF"/>
                </a:solidFill>
                <a:latin typeface="+mn-lt"/>
              </a:rPr>
              <a:t>Endorsement System </a:t>
            </a:r>
            <a:r>
              <a:rPr lang="en-US" sz="1400" dirty="0" err="1">
                <a:solidFill>
                  <a:srgbClr val="2163FF"/>
                </a:solidFill>
                <a:latin typeface="+mn-lt"/>
              </a:rPr>
              <a:t>ChainCode</a:t>
            </a:r>
            <a:r>
              <a:rPr lang="en-US" sz="1400" dirty="0">
                <a:latin typeface="+mn-lt"/>
              </a:rPr>
              <a:t>) signs the proposal response on the endorsing peer</a:t>
            </a:r>
          </a:p>
          <a:p>
            <a:pPr lvl="1"/>
            <a:r>
              <a:rPr lang="en-US" sz="1400" b="1" dirty="0">
                <a:solidFill>
                  <a:srgbClr val="2163FF"/>
                </a:solidFill>
                <a:latin typeface="+mn-lt"/>
              </a:rPr>
              <a:t>VSCC</a:t>
            </a:r>
            <a:r>
              <a:rPr lang="en-US" sz="1400" dirty="0">
                <a:latin typeface="+mn-lt"/>
              </a:rPr>
              <a:t> (</a:t>
            </a:r>
            <a:r>
              <a:rPr lang="en-US" sz="1400" dirty="0">
                <a:solidFill>
                  <a:srgbClr val="2163FF"/>
                </a:solidFill>
                <a:latin typeface="+mn-lt"/>
              </a:rPr>
              <a:t>Validation System </a:t>
            </a:r>
            <a:r>
              <a:rPr lang="en-US" sz="1400" dirty="0" err="1">
                <a:solidFill>
                  <a:srgbClr val="2163FF"/>
                </a:solidFill>
                <a:latin typeface="+mn-lt"/>
              </a:rPr>
              <a:t>ChainCode</a:t>
            </a:r>
            <a:r>
              <a:rPr lang="en-US" sz="1400" dirty="0">
                <a:latin typeface="+mn-lt"/>
              </a:rPr>
              <a:t>) validates the endorsements</a:t>
            </a:r>
          </a:p>
          <a:p>
            <a:endParaRPr lang="en-US" dirty="0">
              <a:latin typeface="+mn-lt"/>
            </a:endParaRPr>
          </a:p>
        </p:txBody>
      </p:sp>
      <p:sp>
        <p:nvSpPr>
          <p:cNvPr id="23" name="Rectangle 22"/>
          <p:cNvSpPr/>
          <p:nvPr/>
        </p:nvSpPr>
        <p:spPr>
          <a:xfrm>
            <a:off x="679256" y="3442944"/>
            <a:ext cx="1187345" cy="525212"/>
          </a:xfrm>
          <a:prstGeom prst="rect">
            <a:avLst/>
          </a:prstGeom>
          <a:solidFill>
            <a:srgbClr val="FFC000"/>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prstClr val="black"/>
                </a:solidFill>
              </a:rPr>
              <a:t>Chaincode</a:t>
            </a:r>
          </a:p>
        </p:txBody>
      </p:sp>
      <p:sp>
        <p:nvSpPr>
          <p:cNvPr id="24" name="Rectangle 23"/>
          <p:cNvSpPr/>
          <p:nvPr/>
        </p:nvSpPr>
        <p:spPr>
          <a:xfrm>
            <a:off x="2458030" y="3442944"/>
            <a:ext cx="1187345" cy="525212"/>
          </a:xfrm>
          <a:prstGeom prst="rect">
            <a:avLst/>
          </a:prstGeom>
          <a:solidFill>
            <a:srgbClr val="DFE9E9"/>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prstClr val="black"/>
                </a:solidFill>
              </a:rPr>
              <a:t>ESCC</a:t>
            </a:r>
          </a:p>
        </p:txBody>
      </p:sp>
      <p:sp>
        <p:nvSpPr>
          <p:cNvPr id="26" name="Rectangle 25"/>
          <p:cNvSpPr/>
          <p:nvPr/>
        </p:nvSpPr>
        <p:spPr>
          <a:xfrm>
            <a:off x="5464174" y="3442944"/>
            <a:ext cx="1187345" cy="525212"/>
          </a:xfrm>
          <a:prstGeom prst="rect">
            <a:avLst/>
          </a:prstGeom>
          <a:solidFill>
            <a:srgbClr val="DFE9E9"/>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prstClr val="black"/>
                </a:solidFill>
              </a:rPr>
              <a:t>VSCC</a:t>
            </a:r>
          </a:p>
        </p:txBody>
      </p:sp>
      <p:sp>
        <p:nvSpPr>
          <p:cNvPr id="27" name="Rectangle 26"/>
          <p:cNvSpPr/>
          <p:nvPr/>
        </p:nvSpPr>
        <p:spPr>
          <a:xfrm>
            <a:off x="7239985" y="3442944"/>
            <a:ext cx="1187345" cy="525212"/>
          </a:xfrm>
          <a:prstGeom prst="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schemeClr val="bg1"/>
                </a:solidFill>
              </a:rPr>
              <a:t>Ledger</a:t>
            </a:r>
          </a:p>
        </p:txBody>
      </p:sp>
      <p:cxnSp>
        <p:nvCxnSpPr>
          <p:cNvPr id="29" name="Straight Arrow Connector 28"/>
          <p:cNvCxnSpPr/>
          <p:nvPr/>
        </p:nvCxnSpPr>
        <p:spPr>
          <a:xfrm>
            <a:off x="1866601" y="3705550"/>
            <a:ext cx="591467" cy="0"/>
          </a:xfrm>
          <a:prstGeom prst="straightConnector1">
            <a:avLst/>
          </a:prstGeom>
          <a:noFill/>
          <a:ln w="635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30" name="Straight Arrow Connector 29"/>
          <p:cNvCxnSpPr>
            <a:stCxn id="24" idx="3"/>
          </p:cNvCxnSpPr>
          <p:nvPr/>
        </p:nvCxnSpPr>
        <p:spPr>
          <a:xfrm>
            <a:off x="3645375" y="3705550"/>
            <a:ext cx="1818784" cy="0"/>
          </a:xfrm>
          <a:prstGeom prst="straightConnector1">
            <a:avLst/>
          </a:prstGeom>
          <a:noFill/>
          <a:ln w="6350" cap="flat" cmpd="sng" algn="ctr">
            <a:solidFill>
              <a:srgbClr val="000000"/>
            </a:solidFill>
            <a:prstDash val="dash"/>
            <a:tailEnd type="arrow"/>
          </a:ln>
          <a:effectLst>
            <a:outerShdw blurRad="40000" dist="20000" dir="5400000" rotWithShape="0">
              <a:srgbClr val="000000">
                <a:alpha val="38000"/>
              </a:srgbClr>
            </a:outerShdw>
          </a:effectLst>
        </p:spPr>
      </p:cxnSp>
      <p:cxnSp>
        <p:nvCxnSpPr>
          <p:cNvPr id="32" name="Straight Arrow Connector 31"/>
          <p:cNvCxnSpPr/>
          <p:nvPr/>
        </p:nvCxnSpPr>
        <p:spPr>
          <a:xfrm>
            <a:off x="6651535" y="3705550"/>
            <a:ext cx="588450" cy="0"/>
          </a:xfrm>
          <a:prstGeom prst="straightConnector1">
            <a:avLst/>
          </a:prstGeom>
          <a:noFill/>
          <a:ln w="6350" cap="flat" cmpd="sng" algn="ctr">
            <a:solidFill>
              <a:srgbClr val="000000"/>
            </a:solidFill>
            <a:prstDash val="solid"/>
            <a:tailEnd type="arrow"/>
          </a:ln>
          <a:effectLst>
            <a:outerShdw blurRad="40000" dist="20000" dir="5400000" rotWithShape="0">
              <a:srgbClr val="000000">
                <a:alpha val="38000"/>
              </a:srgbClr>
            </a:outerShdw>
          </a:effectLst>
        </p:spPr>
      </p:cxnSp>
      <p:sp>
        <p:nvSpPr>
          <p:cNvPr id="7" name="TextBox 6"/>
          <p:cNvSpPr txBox="1"/>
          <p:nvPr/>
        </p:nvSpPr>
        <p:spPr>
          <a:xfrm>
            <a:off x="1068825" y="4027653"/>
            <a:ext cx="2187018" cy="276999"/>
          </a:xfrm>
          <a:prstGeom prst="rect">
            <a:avLst/>
          </a:prstGeom>
          <a:noFill/>
        </p:spPr>
        <p:txBody>
          <a:bodyPr wrap="square" rtlCol="0">
            <a:spAutoFit/>
          </a:bodyPr>
          <a:lstStyle/>
          <a:p>
            <a:r>
              <a:rPr lang="en-US" sz="1200" dirty="0"/>
              <a:t>Propose </a:t>
            </a:r>
            <a:r>
              <a:rPr lang="en-GB" sz="1200" dirty="0"/>
              <a:t>-</a:t>
            </a:r>
            <a:r>
              <a:rPr lang="en-US" sz="1200" dirty="0"/>
              <a:t> Execute - Respond</a:t>
            </a:r>
          </a:p>
        </p:txBody>
      </p:sp>
      <p:sp>
        <p:nvSpPr>
          <p:cNvPr id="33" name="TextBox 32"/>
          <p:cNvSpPr txBox="1"/>
          <p:nvPr/>
        </p:nvSpPr>
        <p:spPr>
          <a:xfrm>
            <a:off x="3979591" y="3688074"/>
            <a:ext cx="1189069" cy="276999"/>
          </a:xfrm>
          <a:prstGeom prst="rect">
            <a:avLst/>
          </a:prstGeom>
          <a:noFill/>
        </p:spPr>
        <p:txBody>
          <a:bodyPr wrap="square" rtlCol="0">
            <a:spAutoFit/>
          </a:bodyPr>
          <a:lstStyle/>
          <a:p>
            <a:r>
              <a:rPr lang="en-GB" sz="1200" dirty="0"/>
              <a:t>Order - Deliver</a:t>
            </a:r>
            <a:endParaRPr lang="en-US" sz="1200" dirty="0"/>
          </a:p>
        </p:txBody>
      </p:sp>
      <p:sp>
        <p:nvSpPr>
          <p:cNvPr id="35" name="TextBox 34"/>
          <p:cNvSpPr txBox="1"/>
          <p:nvPr/>
        </p:nvSpPr>
        <p:spPr>
          <a:xfrm>
            <a:off x="6253379" y="4024428"/>
            <a:ext cx="1394185" cy="276999"/>
          </a:xfrm>
          <a:prstGeom prst="rect">
            <a:avLst/>
          </a:prstGeom>
          <a:noFill/>
        </p:spPr>
        <p:txBody>
          <a:bodyPr wrap="square" rtlCol="0">
            <a:spAutoFit/>
          </a:bodyPr>
          <a:lstStyle/>
          <a:p>
            <a:r>
              <a:rPr lang="en-GB" sz="1200" dirty="0"/>
              <a:t>Validate - Commit</a:t>
            </a:r>
            <a:endParaRPr lang="en-US" sz="1200" dirty="0"/>
          </a:p>
        </p:txBody>
      </p:sp>
      <p:sp>
        <p:nvSpPr>
          <p:cNvPr id="16" name="TextBox 15"/>
          <p:cNvSpPr txBox="1"/>
          <p:nvPr/>
        </p:nvSpPr>
        <p:spPr>
          <a:xfrm>
            <a:off x="3252532" y="3757142"/>
            <a:ext cx="486880" cy="261610"/>
          </a:xfrm>
          <a:prstGeom prst="rect">
            <a:avLst/>
          </a:prstGeom>
          <a:noFill/>
        </p:spPr>
        <p:txBody>
          <a:bodyPr wrap="square" rtlCol="0">
            <a:spAutoFit/>
          </a:bodyPr>
          <a:lstStyle/>
          <a:p>
            <a:r>
              <a:rPr lang="en-GB" sz="1100" dirty="0"/>
              <a:t>Sign</a:t>
            </a:r>
            <a:endParaRPr lang="en-US" sz="1100" dirty="0"/>
          </a:p>
        </p:txBody>
      </p:sp>
      <p:sp>
        <p:nvSpPr>
          <p:cNvPr id="17" name="TextBox 16"/>
          <p:cNvSpPr txBox="1"/>
          <p:nvPr/>
        </p:nvSpPr>
        <p:spPr>
          <a:xfrm>
            <a:off x="5416468" y="3757142"/>
            <a:ext cx="718695" cy="261610"/>
          </a:xfrm>
          <a:prstGeom prst="rect">
            <a:avLst/>
          </a:prstGeom>
          <a:noFill/>
        </p:spPr>
        <p:txBody>
          <a:bodyPr wrap="square" rtlCol="0">
            <a:spAutoFit/>
          </a:bodyPr>
          <a:lstStyle/>
          <a:p>
            <a:r>
              <a:rPr lang="en-GB" sz="1100" dirty="0"/>
              <a:t>Policy</a:t>
            </a:r>
            <a:endParaRPr lang="en-US" sz="1100" dirty="0"/>
          </a:p>
        </p:txBody>
      </p:sp>
      <p:sp>
        <p:nvSpPr>
          <p:cNvPr id="18" name="TextBox 17"/>
          <p:cNvSpPr txBox="1"/>
          <p:nvPr/>
        </p:nvSpPr>
        <p:spPr>
          <a:xfrm>
            <a:off x="1456556" y="3053045"/>
            <a:ext cx="1256663" cy="276999"/>
          </a:xfrm>
          <a:prstGeom prst="rect">
            <a:avLst/>
          </a:prstGeom>
          <a:noFill/>
        </p:spPr>
        <p:txBody>
          <a:bodyPr wrap="square" rtlCol="0">
            <a:spAutoFit/>
          </a:bodyPr>
          <a:lstStyle/>
          <a:p>
            <a:r>
              <a:rPr lang="en-GB" sz="1200" dirty="0"/>
              <a:t>Endorsing Peer</a:t>
            </a:r>
            <a:endParaRPr lang="en-US" sz="1200" dirty="0"/>
          </a:p>
        </p:txBody>
      </p:sp>
      <p:sp>
        <p:nvSpPr>
          <p:cNvPr id="19" name="TextBox 18"/>
          <p:cNvSpPr txBox="1"/>
          <p:nvPr/>
        </p:nvSpPr>
        <p:spPr>
          <a:xfrm>
            <a:off x="6253379" y="3053045"/>
            <a:ext cx="1381131" cy="276999"/>
          </a:xfrm>
          <a:prstGeom prst="rect">
            <a:avLst/>
          </a:prstGeom>
          <a:noFill/>
        </p:spPr>
        <p:txBody>
          <a:bodyPr wrap="square" rtlCol="0">
            <a:spAutoFit/>
          </a:bodyPr>
          <a:lstStyle/>
          <a:p>
            <a:r>
              <a:rPr lang="en-GB" sz="1200" dirty="0"/>
              <a:t>Committing Peer</a:t>
            </a:r>
            <a:endParaRPr lang="en-US" sz="1200" dirty="0"/>
          </a:p>
        </p:txBody>
      </p:sp>
      <p:grpSp>
        <p:nvGrpSpPr>
          <p:cNvPr id="22" name="Group 21"/>
          <p:cNvGrpSpPr/>
          <p:nvPr/>
        </p:nvGrpSpPr>
        <p:grpSpPr>
          <a:xfrm>
            <a:off x="4313611" y="3273043"/>
            <a:ext cx="475649" cy="423769"/>
            <a:chOff x="3620745" y="2847577"/>
            <a:chExt cx="1709316" cy="1609006"/>
          </a:xfrm>
        </p:grpSpPr>
        <p:sp>
          <p:nvSpPr>
            <p:cNvPr id="25" name="Rounded Rectangle 24"/>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Rounded Rectangle 27"/>
            <p:cNvSpPr/>
            <p:nvPr/>
          </p:nvSpPr>
          <p:spPr>
            <a:xfrm>
              <a:off x="3767821" y="371105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1" name="Rounded Rectangle 30"/>
            <p:cNvSpPr/>
            <p:nvPr/>
          </p:nvSpPr>
          <p:spPr>
            <a:xfrm>
              <a:off x="3767821" y="2964728"/>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4" name="Rounded Rectangle 33"/>
            <p:cNvSpPr/>
            <p:nvPr/>
          </p:nvSpPr>
          <p:spPr>
            <a:xfrm>
              <a:off x="4580786" y="296749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cxnSp>
          <p:nvCxnSpPr>
            <p:cNvPr id="38" name="Straight Connector 37"/>
            <p:cNvCxnSpPr/>
            <p:nvPr/>
          </p:nvCxnSpPr>
          <p:spPr>
            <a:xfrm>
              <a:off x="4366020" y="3263828"/>
              <a:ext cx="214766" cy="2765"/>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366020" y="4010153"/>
              <a:ext cx="209384" cy="3812"/>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066921" y="3562927"/>
              <a:ext cx="0" cy="148126"/>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4874504" y="3565692"/>
              <a:ext cx="5382" cy="149173"/>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41787" y="3536576"/>
              <a:ext cx="288095" cy="214810"/>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341787" y="3530645"/>
              <a:ext cx="281287" cy="220741"/>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4575404" y="3714865"/>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grpSp>
      <p:sp>
        <p:nvSpPr>
          <p:cNvPr id="45" name="Folded Corner 44"/>
          <p:cNvSpPr/>
          <p:nvPr/>
        </p:nvSpPr>
        <p:spPr>
          <a:xfrm>
            <a:off x="5464159" y="3998207"/>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Tree>
    <p:extLst>
      <p:ext uri="{BB962C8B-B14F-4D97-AF65-F5344CB8AC3E}">
        <p14:creationId xmlns:p14="http://schemas.microsoft.com/office/powerpoint/2010/main" val="2103086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eaLnBrk="0" hangingPunct="0">
              <a:spcBef>
                <a:spcPct val="0"/>
              </a:spcBef>
            </a:pPr>
            <a:r>
              <a:rPr lang="en-US" dirty="0">
                <a:latin typeface="+mn-lt"/>
              </a:rPr>
              <a:t>Endorsement Policy Syntax</a:t>
            </a:r>
            <a:endParaRPr lang="en-US" altLang="en-US" dirty="0">
              <a:latin typeface="+mn-lt"/>
            </a:endParaRPr>
          </a:p>
        </p:txBody>
      </p:sp>
      <p:sp>
        <p:nvSpPr>
          <p:cNvPr id="4" name="Text Placeholder 3"/>
          <p:cNvSpPr>
            <a:spLocks noGrp="1"/>
          </p:cNvSpPr>
          <p:nvPr>
            <p:ph type="body" sz="quarter" idx="22"/>
          </p:nvPr>
        </p:nvSpPr>
        <p:spPr>
          <a:xfrm>
            <a:off x="125730" y="2328497"/>
            <a:ext cx="8897424" cy="2966219"/>
          </a:xfrm>
        </p:spPr>
        <p:txBody>
          <a:bodyPr/>
          <a:lstStyle/>
          <a:p>
            <a:pPr marL="0" indent="0" eaLnBrk="0" hangingPunct="0">
              <a:spcBef>
                <a:spcPct val="0"/>
              </a:spcBef>
              <a:buClrTx/>
              <a:buSzTx/>
              <a:buNone/>
            </a:pPr>
            <a:endParaRPr lang="en-US" altLang="en-US" dirty="0">
              <a:latin typeface="+mn-lt"/>
            </a:endParaRPr>
          </a:p>
          <a:p>
            <a:pPr marL="0" indent="0" eaLnBrk="0" hangingPunct="0">
              <a:spcBef>
                <a:spcPct val="0"/>
              </a:spcBef>
              <a:buClrTx/>
              <a:buSzTx/>
              <a:buNone/>
            </a:pPr>
            <a:r>
              <a:rPr lang="en-US" altLang="en-US" sz="1400" dirty="0">
                <a:latin typeface="+mn-lt"/>
              </a:rPr>
              <a:t>Policy Syntax: </a:t>
            </a:r>
            <a:r>
              <a:rPr lang="mr-IN" altLang="en-US" sz="1400" dirty="0">
                <a:solidFill>
                  <a:srgbClr val="2163FF"/>
                </a:solidFill>
                <a:latin typeface="+mn-lt"/>
              </a:rPr>
              <a:t>EXPR(</a:t>
            </a:r>
            <a:r>
              <a:rPr lang="mr-IN" altLang="en-US" sz="1400" dirty="0" err="1">
                <a:solidFill>
                  <a:srgbClr val="2163FF"/>
                </a:solidFill>
                <a:latin typeface="+mn-lt"/>
              </a:rPr>
              <a:t>E</a:t>
            </a:r>
            <a:r>
              <a:rPr lang="mr-IN" altLang="en-US" sz="1400" dirty="0">
                <a:solidFill>
                  <a:srgbClr val="2163FF"/>
                </a:solidFill>
                <a:latin typeface="+mn-lt"/>
              </a:rPr>
              <a:t>[, </a:t>
            </a:r>
            <a:r>
              <a:rPr lang="mr-IN" altLang="en-US" sz="1400" dirty="0" err="1">
                <a:solidFill>
                  <a:srgbClr val="2163FF"/>
                </a:solidFill>
                <a:latin typeface="+mn-lt"/>
              </a:rPr>
              <a:t>E</a:t>
            </a:r>
            <a:r>
              <a:rPr lang="mr-IN" altLang="en-US" sz="1400" dirty="0">
                <a:solidFill>
                  <a:srgbClr val="2163FF"/>
                </a:solidFill>
                <a:latin typeface="+mn-lt"/>
              </a:rPr>
              <a:t>...])</a:t>
            </a:r>
            <a:endParaRPr lang="en-GB" altLang="en-US" sz="1400" dirty="0">
              <a:solidFill>
                <a:srgbClr val="2163FF"/>
              </a:solidFill>
              <a:latin typeface="+mn-lt"/>
            </a:endParaRPr>
          </a:p>
          <a:p>
            <a:pPr marL="0" indent="0" eaLnBrk="0" hangingPunct="0">
              <a:spcBef>
                <a:spcPct val="0"/>
              </a:spcBef>
              <a:buClrTx/>
              <a:buSzTx/>
              <a:buNone/>
            </a:pPr>
            <a:endParaRPr lang="en-GB" altLang="en-US" sz="1400" dirty="0">
              <a:latin typeface="+mn-lt"/>
            </a:endParaRPr>
          </a:p>
          <a:p>
            <a:pPr marL="0" indent="0" eaLnBrk="0" hangingPunct="0">
              <a:spcBef>
                <a:spcPct val="0"/>
              </a:spcBef>
              <a:buNone/>
            </a:pPr>
            <a:r>
              <a:rPr lang="en-GB" altLang="en-US" sz="1400" dirty="0">
                <a:latin typeface="+mn-lt"/>
              </a:rPr>
              <a:t>	Where </a:t>
            </a:r>
            <a:r>
              <a:rPr lang="en-GB" altLang="en-US" sz="1400" dirty="0">
                <a:solidFill>
                  <a:srgbClr val="2163FF"/>
                </a:solidFill>
                <a:latin typeface="+mn-lt"/>
              </a:rPr>
              <a:t>EXPR</a:t>
            </a:r>
            <a:r>
              <a:rPr lang="en-GB" altLang="en-US" sz="1400" dirty="0">
                <a:solidFill>
                  <a:schemeClr val="accent2"/>
                </a:solidFill>
                <a:latin typeface="+mn-lt"/>
              </a:rPr>
              <a:t> </a:t>
            </a:r>
            <a:r>
              <a:rPr lang="en-GB" altLang="en-US" sz="1400" dirty="0">
                <a:latin typeface="+mn-lt"/>
              </a:rPr>
              <a:t>is either AND or OR and </a:t>
            </a:r>
            <a:r>
              <a:rPr lang="en-GB" altLang="en-US" sz="1400" dirty="0">
                <a:solidFill>
                  <a:srgbClr val="2163FF"/>
                </a:solidFill>
                <a:latin typeface="+mn-lt"/>
              </a:rPr>
              <a:t>E </a:t>
            </a:r>
            <a:r>
              <a:rPr lang="en-GB" altLang="en-US" sz="1400" dirty="0">
                <a:latin typeface="+mn-lt"/>
              </a:rPr>
              <a:t>is either a principal or nested EXPR</a:t>
            </a:r>
          </a:p>
          <a:p>
            <a:pPr marL="0" indent="0" eaLnBrk="0" hangingPunct="0">
              <a:spcBef>
                <a:spcPct val="0"/>
              </a:spcBef>
              <a:buClrTx/>
              <a:buSzTx/>
              <a:buNone/>
            </a:pPr>
            <a:endParaRPr lang="en-GB" altLang="en-US" sz="1400" dirty="0">
              <a:latin typeface="+mn-lt"/>
            </a:endParaRPr>
          </a:p>
          <a:p>
            <a:pPr marL="0" indent="0" eaLnBrk="0" hangingPunct="0">
              <a:spcBef>
                <a:spcPct val="0"/>
              </a:spcBef>
              <a:buClrTx/>
              <a:buSzTx/>
              <a:buNone/>
            </a:pPr>
            <a:r>
              <a:rPr lang="en-GB" altLang="en-US" sz="1400" dirty="0">
                <a:latin typeface="+mn-lt"/>
              </a:rPr>
              <a:t>Principal Syntax: </a:t>
            </a:r>
            <a:r>
              <a:rPr lang="en-GB" altLang="en-US" sz="1400" dirty="0">
                <a:solidFill>
                  <a:srgbClr val="2163FF"/>
                </a:solidFill>
                <a:latin typeface="+mn-lt"/>
              </a:rPr>
              <a:t>MSP.ROLE</a:t>
            </a:r>
          </a:p>
          <a:p>
            <a:pPr marL="0" indent="0" eaLnBrk="0" hangingPunct="0">
              <a:spcBef>
                <a:spcPct val="0"/>
              </a:spcBef>
              <a:buClrTx/>
              <a:buSzTx/>
              <a:buNone/>
            </a:pPr>
            <a:endParaRPr lang="en-GB" altLang="en-US" sz="1400" dirty="0">
              <a:latin typeface="+mn-lt"/>
            </a:endParaRPr>
          </a:p>
          <a:p>
            <a:pPr marL="0" indent="0" eaLnBrk="0" hangingPunct="0">
              <a:spcBef>
                <a:spcPct val="0"/>
              </a:spcBef>
              <a:buClrTx/>
              <a:buSzTx/>
              <a:buNone/>
            </a:pPr>
            <a:r>
              <a:rPr lang="en-GB" altLang="en-US" sz="1400" dirty="0">
                <a:latin typeface="+mn-lt"/>
              </a:rPr>
              <a:t>	Supported roles are: member and admin</a:t>
            </a:r>
          </a:p>
          <a:p>
            <a:pPr marL="0" indent="0" eaLnBrk="0" hangingPunct="0">
              <a:spcBef>
                <a:spcPct val="0"/>
              </a:spcBef>
              <a:buClrTx/>
              <a:buSzTx/>
              <a:buNone/>
            </a:pPr>
            <a:endParaRPr lang="en-GB" altLang="en-US" sz="1400" dirty="0">
              <a:latin typeface="+mn-lt"/>
            </a:endParaRPr>
          </a:p>
          <a:p>
            <a:pPr marL="0" indent="0" eaLnBrk="0" hangingPunct="0">
              <a:spcBef>
                <a:spcPct val="0"/>
              </a:spcBef>
              <a:buClrTx/>
              <a:buSzTx/>
              <a:buNone/>
            </a:pPr>
            <a:r>
              <a:rPr lang="en-GB" altLang="en-US" sz="1400" dirty="0">
                <a:latin typeface="+mn-lt"/>
              </a:rPr>
              <a:t>	Where </a:t>
            </a:r>
            <a:r>
              <a:rPr lang="en-GB" altLang="en-US" sz="1400" dirty="0">
                <a:solidFill>
                  <a:srgbClr val="2163FF"/>
                </a:solidFill>
                <a:latin typeface="+mn-lt"/>
              </a:rPr>
              <a:t>MSP</a:t>
            </a:r>
            <a:r>
              <a:rPr lang="en-GB" altLang="en-US" sz="1400" dirty="0">
                <a:solidFill>
                  <a:schemeClr val="accent2"/>
                </a:solidFill>
                <a:latin typeface="+mn-lt"/>
              </a:rPr>
              <a:t> </a:t>
            </a:r>
            <a:r>
              <a:rPr lang="en-GB" altLang="en-US" sz="1400" dirty="0">
                <a:latin typeface="+mn-lt"/>
              </a:rPr>
              <a:t>is the MSP ID, and </a:t>
            </a:r>
            <a:r>
              <a:rPr lang="en-GB" altLang="en-US" sz="1400" dirty="0">
                <a:solidFill>
                  <a:srgbClr val="2163FF"/>
                </a:solidFill>
                <a:latin typeface="+mn-lt"/>
              </a:rPr>
              <a:t>ROLE</a:t>
            </a:r>
            <a:r>
              <a:rPr lang="en-GB" altLang="en-US" sz="1400" dirty="0">
                <a:solidFill>
                  <a:schemeClr val="accent2"/>
                </a:solidFill>
                <a:latin typeface="+mn-lt"/>
              </a:rPr>
              <a:t> </a:t>
            </a:r>
            <a:r>
              <a:rPr lang="en-GB" altLang="en-US" sz="1400" dirty="0">
                <a:latin typeface="+mn-lt"/>
              </a:rPr>
              <a:t>is either “member” or “admin”</a:t>
            </a:r>
            <a:endParaRPr lang="en-US" altLang="en-US" sz="1400" dirty="0">
              <a:latin typeface="+mn-lt"/>
            </a:endParaRPr>
          </a:p>
          <a:p>
            <a:endParaRPr lang="en-US" sz="1400" dirty="0">
              <a:latin typeface="+mn-lt"/>
            </a:endParaRPr>
          </a:p>
        </p:txBody>
      </p:sp>
      <p:grpSp>
        <p:nvGrpSpPr>
          <p:cNvPr id="9" name="Group 8"/>
          <p:cNvGrpSpPr/>
          <p:nvPr/>
        </p:nvGrpSpPr>
        <p:grpSpPr>
          <a:xfrm>
            <a:off x="200764" y="743293"/>
            <a:ext cx="4880902" cy="1585204"/>
            <a:chOff x="247135" y="899544"/>
            <a:chExt cx="3689139" cy="1625942"/>
          </a:xfrm>
        </p:grpSpPr>
        <p:sp>
          <p:nvSpPr>
            <p:cNvPr id="7" name="Rounded Rectangle 6"/>
            <p:cNvSpPr/>
            <p:nvPr/>
          </p:nvSpPr>
          <p:spPr>
            <a:xfrm>
              <a:off x="247135" y="899545"/>
              <a:ext cx="3689139" cy="16259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2"/>
            <p:cNvSpPr txBox="1">
              <a:spLocks/>
            </p:cNvSpPr>
            <p:nvPr/>
          </p:nvSpPr>
          <p:spPr>
            <a:xfrm>
              <a:off x="247135" y="899544"/>
              <a:ext cx="3689139" cy="1556273"/>
            </a:xfrm>
            <a:prstGeom prst="rect">
              <a:avLst/>
            </a:prstGeom>
          </p:spPr>
          <p:txBody>
            <a:bodyPr vert="horz" lIns="91440" tIns="45720" rIns="91440" bIns="45720" rtlCol="0">
              <a:normAutofit fontScale="92500" lnSpcReduction="10000"/>
            </a:bodyPr>
            <a:lstStyle>
              <a:lvl1pPr marL="135731" indent="-135731" algn="l" defTabSz="342900" rtl="0" eaLnBrk="1" latinLnBrk="0" hangingPunct="1">
                <a:spcBef>
                  <a:spcPts val="450"/>
                </a:spcBef>
                <a:buClr>
                  <a:schemeClr val="accent1"/>
                </a:buClr>
                <a:buFont typeface="Arial"/>
                <a:buChar char="•"/>
                <a:defRPr sz="1500" b="0" i="0" kern="1200">
                  <a:solidFill>
                    <a:schemeClr val="accent3"/>
                  </a:solidFill>
                  <a:latin typeface="Calibri"/>
                  <a:ea typeface="+mn-ea"/>
                  <a:cs typeface="Calibri"/>
                </a:defRPr>
              </a:lvl1pPr>
              <a:lvl2pPr marL="315516" indent="-135731" algn="l" defTabSz="342900" rtl="0" eaLnBrk="1" latinLnBrk="0" hangingPunct="1">
                <a:spcBef>
                  <a:spcPts val="450"/>
                </a:spcBef>
                <a:buFont typeface="Arial"/>
                <a:buChar char="–"/>
                <a:defRPr sz="1350" b="0" i="0" kern="1200">
                  <a:solidFill>
                    <a:schemeClr val="accent2"/>
                  </a:solidFill>
                  <a:latin typeface="Calibri"/>
                  <a:ea typeface="+mn-ea"/>
                  <a:cs typeface="Calibri"/>
                </a:defRPr>
              </a:lvl2pPr>
              <a:lvl3pPr marL="445294" indent="-129779" algn="l" defTabSz="342900" rtl="0" eaLnBrk="1" latinLnBrk="0" hangingPunct="1">
                <a:spcBef>
                  <a:spcPts val="450"/>
                </a:spcBef>
                <a:buFont typeface="Arial"/>
                <a:buChar char="•"/>
                <a:defRPr sz="1200" b="0" i="0" kern="1200">
                  <a:solidFill>
                    <a:schemeClr val="accent2"/>
                  </a:solidFill>
                  <a:latin typeface="Calibri"/>
                  <a:ea typeface="+mn-ea"/>
                  <a:cs typeface="Calibri"/>
                </a:defRPr>
              </a:lvl3pPr>
              <a:lvl4pPr marL="670322" indent="-225029" algn="l" defTabSz="342900" rtl="0" eaLnBrk="1" latinLnBrk="0" hangingPunct="1">
                <a:spcBef>
                  <a:spcPts val="450"/>
                </a:spcBef>
                <a:buFont typeface="Arial"/>
                <a:buChar char="–"/>
                <a:defRPr sz="1050" b="0" i="0" kern="1200">
                  <a:solidFill>
                    <a:schemeClr val="accent2"/>
                  </a:solidFill>
                  <a:latin typeface="Calibri"/>
                  <a:ea typeface="+mn-ea"/>
                  <a:cs typeface="Calibri"/>
                </a:defRPr>
              </a:lvl4pPr>
              <a:lvl5pPr marL="806054" indent="-135731" algn="l" defTabSz="342900" rtl="0" eaLnBrk="1" latinLnBrk="0" hangingPunct="1">
                <a:spcBef>
                  <a:spcPts val="450"/>
                </a:spcBef>
                <a:buFont typeface="Arial"/>
                <a:buChar char="»"/>
                <a:defRPr sz="1050" b="0" i="0" kern="1200">
                  <a:solidFill>
                    <a:schemeClr val="accent2"/>
                  </a:solidFill>
                  <a:latin typeface="Calibri"/>
                  <a:ea typeface="+mn-ea"/>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endParaRPr lang="en-US" sz="450" dirty="0">
                <a:latin typeface="+mn-lt"/>
              </a:endParaRPr>
            </a:p>
            <a:p>
              <a:pPr marL="0" indent="0" eaLnBrk="0" hangingPunct="0">
                <a:spcBef>
                  <a:spcPct val="0"/>
                </a:spcBef>
                <a:buClrTx/>
                <a:buNone/>
              </a:pPr>
              <a:r>
                <a:rPr lang="en-US" altLang="en-US" dirty="0">
                  <a:solidFill>
                    <a:schemeClr val="bg1"/>
                  </a:solidFill>
                  <a:latin typeface="Courier New" charset="0"/>
                  <a:ea typeface="Courier New" charset="0"/>
                  <a:cs typeface="Courier New" charset="0"/>
                </a:rPr>
                <a:t>$ peer </a:t>
              </a:r>
              <a:r>
                <a:rPr lang="en-US" altLang="en-US" dirty="0" err="1">
                  <a:solidFill>
                    <a:schemeClr val="bg1"/>
                  </a:solidFill>
                  <a:latin typeface="Courier New" charset="0"/>
                  <a:ea typeface="Courier New" charset="0"/>
                  <a:cs typeface="Courier New" charset="0"/>
                </a:rPr>
                <a:t>chaincode</a:t>
              </a:r>
              <a:r>
                <a:rPr lang="en-US" altLang="en-US" dirty="0">
                  <a:solidFill>
                    <a:schemeClr val="bg1"/>
                  </a:solidFill>
                  <a:latin typeface="Courier New" charset="0"/>
                  <a:ea typeface="Courier New" charset="0"/>
                  <a:cs typeface="Courier New" charset="0"/>
                </a:rPr>
                <a:t> instantiate </a:t>
              </a:r>
            </a:p>
            <a:p>
              <a:pPr marL="0" indent="0" eaLnBrk="0" hangingPunct="0">
                <a:spcBef>
                  <a:spcPct val="0"/>
                </a:spcBef>
                <a:buClrTx/>
                <a:buNone/>
              </a:pPr>
              <a:r>
                <a:rPr lang="en-US" altLang="en-US" dirty="0">
                  <a:solidFill>
                    <a:schemeClr val="bg1"/>
                  </a:solidFill>
                  <a:latin typeface="Courier New" charset="0"/>
                  <a:ea typeface="Courier New" charset="0"/>
                  <a:cs typeface="Courier New" charset="0"/>
                </a:rPr>
                <a:t>-C </a:t>
              </a:r>
              <a:r>
                <a:rPr lang="en-US" altLang="en-US" dirty="0" err="1">
                  <a:solidFill>
                    <a:schemeClr val="bg1"/>
                  </a:solidFill>
                  <a:latin typeface="Courier New" charset="0"/>
                  <a:ea typeface="Courier New" charset="0"/>
                  <a:cs typeface="Courier New" charset="0"/>
                </a:rPr>
                <a:t>mychannel</a:t>
              </a:r>
              <a:r>
                <a:rPr lang="en-US" altLang="en-US" dirty="0">
                  <a:solidFill>
                    <a:schemeClr val="bg1"/>
                  </a:solidFill>
                  <a:latin typeface="Courier New" charset="0"/>
                  <a:ea typeface="Courier New" charset="0"/>
                  <a:cs typeface="Courier New" charset="0"/>
                </a:rPr>
                <a:t> </a:t>
              </a:r>
            </a:p>
            <a:p>
              <a:pPr marL="0" indent="0" eaLnBrk="0" hangingPunct="0">
                <a:spcBef>
                  <a:spcPct val="0"/>
                </a:spcBef>
                <a:buClrTx/>
                <a:buNone/>
              </a:pPr>
              <a:r>
                <a:rPr lang="en-US" altLang="en-US" dirty="0">
                  <a:solidFill>
                    <a:schemeClr val="bg1"/>
                  </a:solidFill>
                  <a:latin typeface="Courier New" charset="0"/>
                  <a:ea typeface="Courier New" charset="0"/>
                  <a:cs typeface="Courier New" charset="0"/>
                </a:rPr>
                <a:t>-n </a:t>
              </a:r>
              <a:r>
                <a:rPr lang="en-US" altLang="en-US" dirty="0" err="1">
                  <a:solidFill>
                    <a:schemeClr val="bg1"/>
                  </a:solidFill>
                  <a:latin typeface="Courier New" charset="0"/>
                  <a:ea typeface="Courier New" charset="0"/>
                  <a:cs typeface="Courier New" charset="0"/>
                </a:rPr>
                <a:t>mycc</a:t>
              </a:r>
              <a:r>
                <a:rPr lang="en-US" altLang="en-US" dirty="0">
                  <a:solidFill>
                    <a:schemeClr val="bg1"/>
                  </a:solidFill>
                  <a:latin typeface="Courier New" charset="0"/>
                  <a:ea typeface="Courier New" charset="0"/>
                  <a:cs typeface="Courier New" charset="0"/>
                </a:rPr>
                <a:t> </a:t>
              </a:r>
            </a:p>
            <a:p>
              <a:pPr marL="0" indent="0" eaLnBrk="0" hangingPunct="0">
                <a:spcBef>
                  <a:spcPct val="0"/>
                </a:spcBef>
                <a:buClrTx/>
                <a:buNone/>
              </a:pPr>
              <a:r>
                <a:rPr lang="en-US" altLang="en-US" dirty="0">
                  <a:solidFill>
                    <a:schemeClr val="bg1"/>
                  </a:solidFill>
                  <a:latin typeface="Courier New" charset="0"/>
                  <a:ea typeface="Courier New" charset="0"/>
                  <a:cs typeface="Courier New" charset="0"/>
                </a:rPr>
                <a:t>-v 1.0 </a:t>
              </a:r>
            </a:p>
            <a:p>
              <a:pPr marL="0" indent="0" eaLnBrk="0" hangingPunct="0">
                <a:spcBef>
                  <a:spcPct val="0"/>
                </a:spcBef>
                <a:buClrTx/>
                <a:buNone/>
              </a:pPr>
              <a:r>
                <a:rPr lang="en-US" altLang="en-US" dirty="0">
                  <a:solidFill>
                    <a:schemeClr val="bg1"/>
                  </a:solidFill>
                  <a:latin typeface="Courier New" charset="0"/>
                  <a:ea typeface="Courier New" charset="0"/>
                  <a:cs typeface="Courier New" charset="0"/>
                </a:rPr>
                <a:t>-p chaincode_example02 </a:t>
              </a:r>
            </a:p>
            <a:p>
              <a:pPr marL="0" indent="0" eaLnBrk="0" hangingPunct="0">
                <a:spcBef>
                  <a:spcPct val="0"/>
                </a:spcBef>
                <a:buClrTx/>
                <a:buNone/>
              </a:pPr>
              <a:r>
                <a:rPr lang="en-US" altLang="en-US" dirty="0">
                  <a:solidFill>
                    <a:schemeClr val="bg1"/>
                  </a:solidFill>
                  <a:latin typeface="Courier New" charset="0"/>
                  <a:ea typeface="Courier New" charset="0"/>
                  <a:cs typeface="Courier New" charset="0"/>
                </a:rPr>
                <a:t>-c '{"</a:t>
              </a:r>
              <a:r>
                <a:rPr lang="en-US" altLang="en-US" dirty="0" err="1">
                  <a:solidFill>
                    <a:schemeClr val="bg1"/>
                  </a:solidFill>
                  <a:latin typeface="Courier New" charset="0"/>
                  <a:ea typeface="Courier New" charset="0"/>
                  <a:cs typeface="Courier New" charset="0"/>
                </a:rPr>
                <a:t>Args</a:t>
              </a:r>
              <a:r>
                <a:rPr lang="en-US" altLang="en-US" dirty="0">
                  <a:solidFill>
                    <a:schemeClr val="bg1"/>
                  </a:solidFill>
                  <a:latin typeface="Courier New" charset="0"/>
                  <a:ea typeface="Courier New" charset="0"/>
                  <a:cs typeface="Courier New" charset="0"/>
                </a:rPr>
                <a:t>":["</a:t>
              </a:r>
              <a:r>
                <a:rPr lang="en-US" altLang="en-US" dirty="0" err="1">
                  <a:solidFill>
                    <a:schemeClr val="bg1"/>
                  </a:solidFill>
                  <a:latin typeface="Courier New" charset="0"/>
                  <a:ea typeface="Courier New" charset="0"/>
                  <a:cs typeface="Courier New" charset="0"/>
                </a:rPr>
                <a:t>init</a:t>
              </a:r>
              <a:r>
                <a:rPr lang="en-US" altLang="en-US" dirty="0">
                  <a:solidFill>
                    <a:schemeClr val="bg1"/>
                  </a:solidFill>
                  <a:latin typeface="Courier New" charset="0"/>
                  <a:ea typeface="Courier New" charset="0"/>
                  <a:cs typeface="Courier New" charset="0"/>
                </a:rPr>
                <a:t>","a", "100", "b","200"]}' </a:t>
              </a:r>
            </a:p>
            <a:p>
              <a:pPr marL="0" indent="0" eaLnBrk="0" hangingPunct="0">
                <a:spcBef>
                  <a:spcPct val="0"/>
                </a:spcBef>
                <a:buClrTx/>
                <a:buNone/>
              </a:pPr>
              <a:r>
                <a:rPr lang="en-US" altLang="en-US" dirty="0">
                  <a:solidFill>
                    <a:schemeClr val="bg1"/>
                  </a:solidFill>
                  <a:latin typeface="Courier New" charset="0"/>
                  <a:ea typeface="Courier New" charset="0"/>
                  <a:cs typeface="Courier New" charset="0"/>
                </a:rPr>
                <a:t>-P "AND('Org1MSP.member')“</a:t>
              </a:r>
            </a:p>
            <a:p>
              <a:pPr marL="0" indent="0" eaLnBrk="0" hangingPunct="0">
                <a:spcBef>
                  <a:spcPct val="0"/>
                </a:spcBef>
                <a:buClrTx/>
                <a:buFont typeface="Arial"/>
                <a:buNone/>
              </a:pPr>
              <a:endParaRPr lang="en-US" altLang="en-US" dirty="0">
                <a:latin typeface="+mn-lt"/>
              </a:endParaRPr>
            </a:p>
          </p:txBody>
        </p:sp>
      </p:grpSp>
      <p:sp>
        <p:nvSpPr>
          <p:cNvPr id="10" name="Content Placeholder 2"/>
          <p:cNvSpPr txBox="1">
            <a:spLocks/>
          </p:cNvSpPr>
          <p:nvPr/>
        </p:nvSpPr>
        <p:spPr>
          <a:xfrm>
            <a:off x="5156700" y="855447"/>
            <a:ext cx="3657516" cy="1405127"/>
          </a:xfrm>
          <a:prstGeom prst="rect">
            <a:avLst/>
          </a:prstGeom>
        </p:spPr>
        <p:txBody>
          <a:bodyPr vert="horz" lIns="91440" tIns="45720" rIns="91440" bIns="45720" rtlCol="0">
            <a:normAutofit/>
          </a:bodyPr>
          <a:lstStyle>
            <a:lvl1pPr marL="135731" indent="-135731" algn="l" defTabSz="342900" rtl="0" eaLnBrk="1" latinLnBrk="0" hangingPunct="1">
              <a:spcBef>
                <a:spcPts val="450"/>
              </a:spcBef>
              <a:buClr>
                <a:schemeClr val="accent1"/>
              </a:buClr>
              <a:buFont typeface="Arial"/>
              <a:buChar char="•"/>
              <a:defRPr sz="1500" b="0" i="0" kern="1200">
                <a:solidFill>
                  <a:schemeClr val="accent3"/>
                </a:solidFill>
                <a:latin typeface="Calibri"/>
                <a:ea typeface="+mn-ea"/>
                <a:cs typeface="Calibri"/>
              </a:defRPr>
            </a:lvl1pPr>
            <a:lvl2pPr marL="315516" indent="-135731" algn="l" defTabSz="342900" rtl="0" eaLnBrk="1" latinLnBrk="0" hangingPunct="1">
              <a:spcBef>
                <a:spcPts val="450"/>
              </a:spcBef>
              <a:buFont typeface="Arial"/>
              <a:buChar char="–"/>
              <a:defRPr sz="1350" b="0" i="0" kern="1200">
                <a:solidFill>
                  <a:schemeClr val="accent2"/>
                </a:solidFill>
                <a:latin typeface="Calibri"/>
                <a:ea typeface="+mn-ea"/>
                <a:cs typeface="Calibri"/>
              </a:defRPr>
            </a:lvl2pPr>
            <a:lvl3pPr marL="445294" indent="-129779" algn="l" defTabSz="342900" rtl="0" eaLnBrk="1" latinLnBrk="0" hangingPunct="1">
              <a:spcBef>
                <a:spcPts val="450"/>
              </a:spcBef>
              <a:buFont typeface="Arial"/>
              <a:buChar char="•"/>
              <a:defRPr sz="1200" b="0" i="0" kern="1200">
                <a:solidFill>
                  <a:schemeClr val="accent2"/>
                </a:solidFill>
                <a:latin typeface="Calibri"/>
                <a:ea typeface="+mn-ea"/>
                <a:cs typeface="Calibri"/>
              </a:defRPr>
            </a:lvl3pPr>
            <a:lvl4pPr marL="670322" indent="-225029" algn="l" defTabSz="342900" rtl="0" eaLnBrk="1" latinLnBrk="0" hangingPunct="1">
              <a:spcBef>
                <a:spcPts val="450"/>
              </a:spcBef>
              <a:buFont typeface="Arial"/>
              <a:buChar char="–"/>
              <a:defRPr sz="1050" b="0" i="0" kern="1200">
                <a:solidFill>
                  <a:schemeClr val="accent2"/>
                </a:solidFill>
                <a:latin typeface="Calibri"/>
                <a:ea typeface="+mn-ea"/>
                <a:cs typeface="Calibri"/>
              </a:defRPr>
            </a:lvl4pPr>
            <a:lvl5pPr marL="806054" indent="-135731" algn="l" defTabSz="342900" rtl="0" eaLnBrk="1" latinLnBrk="0" hangingPunct="1">
              <a:spcBef>
                <a:spcPts val="450"/>
              </a:spcBef>
              <a:buFont typeface="Arial"/>
              <a:buChar char="»"/>
              <a:defRPr sz="1050" b="0" i="0" kern="1200">
                <a:solidFill>
                  <a:schemeClr val="accent2"/>
                </a:solidFill>
                <a:latin typeface="Calibri"/>
                <a:ea typeface="+mn-ea"/>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eaLnBrk="0" hangingPunct="0">
              <a:spcBef>
                <a:spcPct val="0"/>
              </a:spcBef>
              <a:buClrTx/>
              <a:buFont typeface="Arial"/>
              <a:buNone/>
            </a:pPr>
            <a:endParaRPr lang="en-US" altLang="en-US" dirty="0">
              <a:latin typeface="+mn-lt"/>
            </a:endParaRPr>
          </a:p>
          <a:p>
            <a:pPr marL="0" indent="0" eaLnBrk="0" hangingPunct="0">
              <a:spcBef>
                <a:spcPct val="0"/>
              </a:spcBef>
              <a:buClrTx/>
              <a:buNone/>
            </a:pPr>
            <a:r>
              <a:rPr lang="en-US" altLang="en-US" sz="1600" dirty="0">
                <a:solidFill>
                  <a:schemeClr val="tx1"/>
                </a:solidFill>
                <a:latin typeface="+mn-lt"/>
              </a:rPr>
              <a:t>Instantiate the </a:t>
            </a:r>
            <a:r>
              <a:rPr lang="en-US" altLang="en-US" sz="1600" dirty="0" err="1">
                <a:solidFill>
                  <a:schemeClr val="tx1"/>
                </a:solidFill>
                <a:latin typeface="+mn-lt"/>
              </a:rPr>
              <a:t>chaincode</a:t>
            </a:r>
            <a:r>
              <a:rPr lang="en-US" altLang="en-US" sz="1600" dirty="0">
                <a:solidFill>
                  <a:schemeClr val="tx1"/>
                </a:solidFill>
                <a:latin typeface="+mn-lt"/>
              </a:rPr>
              <a:t> </a:t>
            </a:r>
            <a:r>
              <a:rPr lang="en-US" altLang="en-US" sz="1800" dirty="0" err="1">
                <a:solidFill>
                  <a:srgbClr val="2163FF"/>
                </a:solidFill>
                <a:latin typeface="+mn-lt"/>
              </a:rPr>
              <a:t>mycc</a:t>
            </a:r>
            <a:r>
              <a:rPr lang="en-US" altLang="en-US" sz="1800" dirty="0">
                <a:solidFill>
                  <a:srgbClr val="2163FF"/>
                </a:solidFill>
                <a:latin typeface="+mn-lt"/>
              </a:rPr>
              <a:t> </a:t>
            </a:r>
            <a:r>
              <a:rPr lang="en-US" altLang="en-US" sz="1600" dirty="0">
                <a:solidFill>
                  <a:schemeClr val="tx1"/>
                </a:solidFill>
                <a:latin typeface="+mn-lt"/>
              </a:rPr>
              <a:t>on channel </a:t>
            </a:r>
            <a:r>
              <a:rPr lang="en-US" altLang="en-US" sz="1600" dirty="0" err="1">
                <a:solidFill>
                  <a:srgbClr val="2163FF"/>
                </a:solidFill>
                <a:latin typeface="+mn-lt"/>
              </a:rPr>
              <a:t>mychannel</a:t>
            </a:r>
            <a:r>
              <a:rPr lang="en-US" altLang="en-US" sz="1600" dirty="0">
                <a:solidFill>
                  <a:srgbClr val="2163FF"/>
                </a:solidFill>
                <a:latin typeface="+mn-lt"/>
              </a:rPr>
              <a:t> </a:t>
            </a:r>
            <a:r>
              <a:rPr lang="en-US" altLang="en-US" sz="1600" dirty="0">
                <a:solidFill>
                  <a:schemeClr val="tx1"/>
                </a:solidFill>
                <a:latin typeface="+mn-lt"/>
              </a:rPr>
              <a:t>with the policy </a:t>
            </a:r>
            <a:r>
              <a:rPr lang="en-US" altLang="en-US" sz="1600" dirty="0">
                <a:solidFill>
                  <a:srgbClr val="2163FF"/>
                </a:solidFill>
                <a:latin typeface="+mn-lt"/>
              </a:rPr>
              <a:t>AND('Org1MSP.member')</a:t>
            </a:r>
          </a:p>
          <a:p>
            <a:pPr eaLnBrk="0" hangingPunct="0">
              <a:spcBef>
                <a:spcPct val="0"/>
              </a:spcBef>
              <a:buClrTx/>
            </a:pPr>
            <a:endParaRPr lang="en-US" altLang="en-US" sz="1400" dirty="0">
              <a:latin typeface="+mn-lt"/>
            </a:endParaRPr>
          </a:p>
        </p:txBody>
      </p:sp>
    </p:spTree>
    <p:extLst>
      <p:ext uri="{BB962C8B-B14F-4D97-AF65-F5344CB8AC3E}">
        <p14:creationId xmlns:p14="http://schemas.microsoft.com/office/powerpoint/2010/main" val="382345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yperledger copy"/>
          <p:cNvPicPr>
            <a:picLocks noChangeAspect="1" noChangeArrowheads="1"/>
          </p:cNvPicPr>
          <p:nvPr/>
        </p:nvPicPr>
        <p:blipFill>
          <a:blip r:embed="rId3">
            <a:clrChange>
              <a:clrFrom>
                <a:srgbClr val="FFFFFF"/>
              </a:clrFrom>
              <a:clrTo>
                <a:srgbClr val="FFFFFF">
                  <a:alpha val="0"/>
                </a:srgbClr>
              </a:clrTo>
            </a:clrChange>
          </a:blip>
          <a:srcRect r="13206"/>
          <a:stretch>
            <a:fillRect/>
          </a:stretch>
        </p:blipFill>
        <p:spPr bwMode="auto">
          <a:xfrm>
            <a:off x="5440363" y="850900"/>
            <a:ext cx="3703637" cy="3892550"/>
          </a:xfrm>
          <a:prstGeom prst="rect">
            <a:avLst/>
          </a:prstGeom>
          <a:noFill/>
          <a:ln w="9525">
            <a:noFill/>
            <a:miter lim="800000"/>
            <a:headEnd/>
            <a:tailEnd/>
          </a:ln>
        </p:spPr>
      </p:pic>
      <p:sp>
        <p:nvSpPr>
          <p:cNvPr id="2" name="Text Placeholder 1"/>
          <p:cNvSpPr>
            <a:spLocks noGrp="1"/>
          </p:cNvSpPr>
          <p:nvPr>
            <p:ph type="body" sz="quarter" idx="13"/>
          </p:nvPr>
        </p:nvSpPr>
        <p:spPr/>
        <p:txBody>
          <a:bodyPr/>
          <a:lstStyle/>
          <a:p>
            <a:r>
              <a:rPr lang="en-US" dirty="0"/>
              <a:t>What is </a:t>
            </a:r>
            <a:r>
              <a:rPr lang="en-US" dirty="0" err="1"/>
              <a:t>Hyperledger</a:t>
            </a:r>
            <a:r>
              <a:rPr lang="en-US" dirty="0"/>
              <a:t> Fabric</a:t>
            </a:r>
          </a:p>
        </p:txBody>
      </p:sp>
      <p:sp>
        <p:nvSpPr>
          <p:cNvPr id="3" name="Text Placeholder 2"/>
          <p:cNvSpPr>
            <a:spLocks noGrp="1"/>
          </p:cNvSpPr>
          <p:nvPr>
            <p:ph type="body" sz="quarter" idx="22"/>
          </p:nvPr>
        </p:nvSpPr>
        <p:spPr>
          <a:xfrm>
            <a:off x="125730" y="1082505"/>
            <a:ext cx="8510270" cy="3302118"/>
          </a:xfrm>
        </p:spPr>
        <p:txBody>
          <a:bodyPr>
            <a:noAutofit/>
          </a:bodyPr>
          <a:lstStyle/>
          <a:p>
            <a:r>
              <a:rPr lang="en-US" sz="1400" dirty="0"/>
              <a:t>Linux Foundation </a:t>
            </a:r>
            <a:r>
              <a:rPr lang="en-US" sz="1400" dirty="0" err="1"/>
              <a:t>Hyperledger</a:t>
            </a:r>
            <a:endParaRPr lang="en-US" sz="1400" dirty="0"/>
          </a:p>
          <a:p>
            <a:pPr lvl="1"/>
            <a:r>
              <a:rPr lang="en-US" sz="1400" dirty="0"/>
              <a:t>A collaborative effort created to advance cross-industry </a:t>
            </a:r>
            <a:r>
              <a:rPr lang="en-US" sz="1400" dirty="0" err="1"/>
              <a:t>blockchain</a:t>
            </a:r>
            <a:r>
              <a:rPr lang="en-US" sz="1400" dirty="0"/>
              <a:t> technologies for business</a:t>
            </a:r>
          </a:p>
          <a:p>
            <a:endParaRPr lang="en-US" sz="1400" dirty="0"/>
          </a:p>
          <a:p>
            <a:r>
              <a:rPr lang="en-US" sz="1400" dirty="0" err="1"/>
              <a:t>Hyperledger</a:t>
            </a:r>
            <a:r>
              <a:rPr lang="en-US" sz="1400" dirty="0"/>
              <a:t> Fabric</a:t>
            </a:r>
          </a:p>
          <a:p>
            <a:pPr lvl="1"/>
            <a:r>
              <a:rPr lang="en-US" sz="1400" dirty="0"/>
              <a:t>An implementation of </a:t>
            </a:r>
            <a:r>
              <a:rPr lang="en-US" sz="1400" dirty="0" err="1"/>
              <a:t>blockchain</a:t>
            </a:r>
            <a:r>
              <a:rPr lang="en-US" sz="1400" dirty="0"/>
              <a:t> technology that is intended as a foundation for developing </a:t>
            </a:r>
            <a:r>
              <a:rPr lang="en-US" sz="1400" dirty="0" err="1"/>
              <a:t>blockchain</a:t>
            </a:r>
            <a:r>
              <a:rPr lang="en-US" sz="1400" dirty="0"/>
              <a:t> applications</a:t>
            </a:r>
          </a:p>
          <a:p>
            <a:pPr lvl="1"/>
            <a:r>
              <a:rPr lang="en-US" sz="1400" dirty="0"/>
              <a:t>Key technical features:</a:t>
            </a:r>
          </a:p>
          <a:p>
            <a:pPr lvl="2"/>
            <a:r>
              <a:rPr lang="en-US" sz="1400" dirty="0"/>
              <a:t>A shared, replicated ledger and smart contracts implemented as “</a:t>
            </a:r>
            <a:r>
              <a:rPr lang="en-US" sz="1400" dirty="0" err="1"/>
              <a:t>chaincode</a:t>
            </a:r>
            <a:r>
              <a:rPr lang="en-US" sz="1400" dirty="0"/>
              <a:t>”</a:t>
            </a:r>
          </a:p>
          <a:p>
            <a:pPr lvl="2"/>
            <a:r>
              <a:rPr lang="en-US" sz="1400" dirty="0"/>
              <a:t>Privacy and </a:t>
            </a:r>
            <a:r>
              <a:rPr lang="en-US" sz="1400" dirty="0" err="1"/>
              <a:t>permissioning</a:t>
            </a:r>
            <a:r>
              <a:rPr lang="en-US" sz="1400" dirty="0"/>
              <a:t> through membership services </a:t>
            </a:r>
          </a:p>
          <a:p>
            <a:pPr lvl="2"/>
            <a:r>
              <a:rPr lang="en-US" sz="1400" dirty="0"/>
              <a:t>Modular architecture and flexible hosting options</a:t>
            </a:r>
          </a:p>
          <a:p>
            <a:endParaRPr lang="en-US" sz="1400" dirty="0"/>
          </a:p>
          <a:p>
            <a:r>
              <a:rPr lang="en-US" sz="1400" dirty="0"/>
              <a:t>V1.0 released July 2017: contributions by 159 engineers from 27 organizations</a:t>
            </a:r>
          </a:p>
          <a:p>
            <a:pPr lvl="1"/>
            <a:r>
              <a:rPr lang="en-US" sz="1400" dirty="0"/>
              <a:t>IBM is one of the contributors to </a:t>
            </a:r>
            <a:r>
              <a:rPr lang="en-US" sz="1400" dirty="0" err="1"/>
              <a:t>Hyperledger</a:t>
            </a:r>
            <a:r>
              <a:rPr lang="en-US" sz="1400" dirty="0"/>
              <a:t> Fabric</a:t>
            </a:r>
          </a:p>
          <a:p>
            <a:r>
              <a:rPr lang="en-US" sz="1400" dirty="0"/>
              <a:t>V1.1 released March 2018</a:t>
            </a:r>
          </a:p>
          <a:p>
            <a:endParaRPr lang="en-US" sz="1400" dirty="0"/>
          </a:p>
          <a:p>
            <a:endParaRPr lang="en-US" sz="1400" dirty="0"/>
          </a:p>
          <a:p>
            <a:endParaRPr lang="en-US" sz="1400" dirty="0"/>
          </a:p>
        </p:txBody>
      </p:sp>
    </p:spTree>
    <p:extLst>
      <p:ext uri="{BB962C8B-B14F-4D97-AF65-F5344CB8AC3E}">
        <p14:creationId xmlns:p14="http://schemas.microsoft.com/office/powerpoint/2010/main" val="1732601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eaLnBrk="0" hangingPunct="0">
              <a:spcBef>
                <a:spcPct val="0"/>
              </a:spcBef>
            </a:pPr>
            <a:r>
              <a:rPr lang="en-US" dirty="0"/>
              <a:t>Endorsement Policy Examples</a:t>
            </a:r>
            <a:endParaRPr lang="en-US" altLang="en-US" dirty="0">
              <a:latin typeface="IBM Plex Sans Regular" charset="0"/>
            </a:endParaRPr>
          </a:p>
        </p:txBody>
      </p:sp>
      <p:sp>
        <p:nvSpPr>
          <p:cNvPr id="4" name="Text Placeholder 3"/>
          <p:cNvSpPr>
            <a:spLocks noGrp="1"/>
          </p:cNvSpPr>
          <p:nvPr>
            <p:ph type="body" sz="quarter" idx="22"/>
          </p:nvPr>
        </p:nvSpPr>
        <p:spPr>
          <a:xfrm>
            <a:off x="125730" y="1037534"/>
            <a:ext cx="8897424" cy="2966219"/>
          </a:xfrm>
        </p:spPr>
        <p:txBody>
          <a:bodyPr>
            <a:normAutofit fontScale="92500" lnSpcReduction="20000"/>
          </a:bodyPr>
          <a:lstStyle/>
          <a:p>
            <a:pPr marL="0" indent="0" eaLnBrk="0" hangingPunct="0">
              <a:spcBef>
                <a:spcPct val="0"/>
              </a:spcBef>
              <a:buClrTx/>
              <a:buSzTx/>
              <a:buNone/>
            </a:pPr>
            <a:r>
              <a:rPr lang="en-US" altLang="en-US" sz="1800" dirty="0">
                <a:latin typeface="+mn-lt"/>
              </a:rPr>
              <a:t>Examples of policies:</a:t>
            </a:r>
          </a:p>
          <a:p>
            <a:pPr eaLnBrk="0" hangingPunct="0">
              <a:spcBef>
                <a:spcPct val="0"/>
              </a:spcBef>
              <a:buClrTx/>
              <a:buSzTx/>
            </a:pPr>
            <a:endParaRPr lang="en-US" altLang="en-US" sz="1800" dirty="0">
              <a:latin typeface="+mn-lt"/>
            </a:endParaRPr>
          </a:p>
          <a:p>
            <a:pPr eaLnBrk="0" hangingPunct="0">
              <a:spcBef>
                <a:spcPct val="0"/>
              </a:spcBef>
              <a:buClrTx/>
              <a:buSzTx/>
            </a:pPr>
            <a:r>
              <a:rPr lang="en-US" altLang="en-US" sz="1800" dirty="0">
                <a:latin typeface="+mn-lt"/>
              </a:rPr>
              <a:t>Request 1 signature from all three principals </a:t>
            </a:r>
          </a:p>
          <a:p>
            <a:pPr eaLnBrk="0" hangingPunct="0">
              <a:spcBef>
                <a:spcPct val="0"/>
              </a:spcBef>
              <a:buClrTx/>
              <a:buSzTx/>
            </a:pPr>
            <a:endParaRPr lang="en-US" altLang="en-US" sz="1800" dirty="0">
              <a:latin typeface="+mn-lt"/>
            </a:endParaRPr>
          </a:p>
          <a:p>
            <a:pPr lvl="1" eaLnBrk="0" hangingPunct="0">
              <a:spcBef>
                <a:spcPct val="0"/>
              </a:spcBef>
            </a:pPr>
            <a:r>
              <a:rPr lang="en-US" altLang="en-US" sz="1600" dirty="0">
                <a:solidFill>
                  <a:srgbClr val="2163FF"/>
                </a:solidFill>
                <a:latin typeface="+mn-lt"/>
              </a:rPr>
              <a:t>AND('Org1.member', 'Org2.member', 'Org3.member')</a:t>
            </a:r>
          </a:p>
          <a:p>
            <a:pPr eaLnBrk="0" hangingPunct="0">
              <a:spcBef>
                <a:spcPct val="0"/>
              </a:spcBef>
              <a:buClrTx/>
              <a:buSzTx/>
            </a:pPr>
            <a:endParaRPr lang="en-US" altLang="en-US" sz="1800" dirty="0">
              <a:latin typeface="+mn-lt"/>
            </a:endParaRPr>
          </a:p>
          <a:p>
            <a:pPr eaLnBrk="0" hangingPunct="0">
              <a:spcBef>
                <a:spcPct val="0"/>
              </a:spcBef>
              <a:buClrTx/>
            </a:pPr>
            <a:r>
              <a:rPr lang="en-US" altLang="en-US" sz="1800" dirty="0">
                <a:latin typeface="+mn-lt"/>
              </a:rPr>
              <a:t>Request 1 signature from either one of the two principals </a:t>
            </a:r>
          </a:p>
          <a:p>
            <a:pPr eaLnBrk="0" hangingPunct="0">
              <a:spcBef>
                <a:spcPct val="0"/>
              </a:spcBef>
              <a:buClrTx/>
            </a:pPr>
            <a:endParaRPr lang="en-US" altLang="en-US" sz="1800" dirty="0">
              <a:latin typeface="+mn-lt"/>
            </a:endParaRPr>
          </a:p>
          <a:p>
            <a:pPr lvl="1" eaLnBrk="0" hangingPunct="0">
              <a:spcBef>
                <a:spcPct val="0"/>
              </a:spcBef>
            </a:pPr>
            <a:r>
              <a:rPr lang="en-US" altLang="en-US" sz="1600" dirty="0">
                <a:solidFill>
                  <a:srgbClr val="2163FF"/>
                </a:solidFill>
                <a:latin typeface="+mn-lt"/>
              </a:rPr>
              <a:t>OR('Org1.member', 'Org2.member')</a:t>
            </a:r>
          </a:p>
          <a:p>
            <a:pPr lvl="1" eaLnBrk="0" hangingPunct="0">
              <a:spcBef>
                <a:spcPct val="0"/>
              </a:spcBef>
            </a:pPr>
            <a:endParaRPr lang="en-US" altLang="en-US" sz="1600" dirty="0">
              <a:latin typeface="+mn-lt"/>
            </a:endParaRPr>
          </a:p>
          <a:p>
            <a:pPr eaLnBrk="0" hangingPunct="0">
              <a:spcBef>
                <a:spcPct val="0"/>
              </a:spcBef>
              <a:buClrTx/>
            </a:pPr>
            <a:r>
              <a:rPr lang="en-US" altLang="en-US" sz="1800" dirty="0">
                <a:latin typeface="+mn-lt"/>
              </a:rPr>
              <a:t>Request either one signature from a member of the Org1 MSP or (1 signature from a member of the Org2 MSP and 1 signature from a member of the Org3 MSP)</a:t>
            </a:r>
          </a:p>
          <a:p>
            <a:pPr eaLnBrk="0" hangingPunct="0">
              <a:spcBef>
                <a:spcPct val="0"/>
              </a:spcBef>
              <a:buClrTx/>
            </a:pPr>
            <a:endParaRPr lang="en-US" altLang="en-US" sz="1800" dirty="0">
              <a:latin typeface="+mn-lt"/>
            </a:endParaRPr>
          </a:p>
          <a:p>
            <a:pPr lvl="1" eaLnBrk="0" hangingPunct="0">
              <a:spcBef>
                <a:spcPct val="0"/>
              </a:spcBef>
            </a:pPr>
            <a:r>
              <a:rPr lang="en-US" altLang="en-US" sz="1600" dirty="0">
                <a:solidFill>
                  <a:srgbClr val="2163FF"/>
                </a:solidFill>
                <a:latin typeface="+mn-lt"/>
              </a:rPr>
              <a:t>OR('Org1.member', AND('Org2.member', 'Org3.member'))</a:t>
            </a:r>
          </a:p>
          <a:p>
            <a:endParaRPr lang="en-US" dirty="0">
              <a:latin typeface="+mn-lt"/>
            </a:endParaRPr>
          </a:p>
        </p:txBody>
      </p:sp>
    </p:spTree>
    <p:extLst>
      <p:ext uri="{BB962C8B-B14F-4D97-AF65-F5344CB8AC3E}">
        <p14:creationId xmlns:p14="http://schemas.microsoft.com/office/powerpoint/2010/main" val="3840717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324622"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Architectural Overview</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Consensus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Channels and Ordering Service</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Components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setup</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Endorsement Policies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 Membership Services ]</a:t>
            </a:r>
          </a:p>
        </p:txBody>
      </p:sp>
      <p:grpSp>
        <p:nvGrpSpPr>
          <p:cNvPr id="13" name="Group 12"/>
          <p:cNvGrpSpPr/>
          <p:nvPr/>
        </p:nvGrpSpPr>
        <p:grpSpPr>
          <a:xfrm>
            <a:off x="1180975" y="689057"/>
            <a:ext cx="911325" cy="911326"/>
            <a:chOff x="1239969" y="2923438"/>
            <a:chExt cx="911325" cy="911326"/>
          </a:xfrm>
        </p:grpSpPr>
        <p:sp>
          <p:nvSpPr>
            <p:cNvPr id="14" name="Oval 13"/>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15" name="Group 25"/>
            <p:cNvGrpSpPr>
              <a:grpSpLocks/>
            </p:cNvGrpSpPr>
            <p:nvPr/>
          </p:nvGrpSpPr>
          <p:grpSpPr bwMode="auto">
            <a:xfrm>
              <a:off x="1547141" y="3108106"/>
              <a:ext cx="296979" cy="541989"/>
              <a:chOff x="3589" y="1491"/>
              <a:chExt cx="227" cy="414"/>
            </a:xfrm>
            <a:solidFill>
              <a:srgbClr val="0064FF"/>
            </a:solidFill>
          </p:grpSpPr>
          <p:sp>
            <p:nvSpPr>
              <p:cNvPr id="16" name="Freeform 15"/>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17" name="Freeform 16"/>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Tree>
    <p:extLst>
      <p:ext uri="{BB962C8B-B14F-4D97-AF65-F5344CB8AC3E}">
        <p14:creationId xmlns:p14="http://schemas.microsoft.com/office/powerpoint/2010/main" val="2598290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a:extLst>
              <a:ext uri="{FF2B5EF4-FFF2-40B4-BE49-F238E27FC236}">
                <a16:creationId xmlns:a16="http://schemas.microsoft.com/office/drawing/2014/main" id="{7A9475B7-3E65-0D44-87EC-7B9B36EAC253}"/>
              </a:ext>
            </a:extLst>
          </p:cNvPr>
          <p:cNvSpPr/>
          <p:nvPr/>
        </p:nvSpPr>
        <p:spPr>
          <a:xfrm>
            <a:off x="5766655" y="1468411"/>
            <a:ext cx="2880000" cy="2882423"/>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err="1">
                <a:latin typeface="+mn-lt"/>
              </a:rPr>
              <a:t>Organisations</a:t>
            </a:r>
            <a:endParaRPr lang="en-US" sz="1800" dirty="0">
              <a:latin typeface="+mn-lt"/>
            </a:endParaRPr>
          </a:p>
        </p:txBody>
      </p:sp>
      <p:sp>
        <p:nvSpPr>
          <p:cNvPr id="4" name="Text Placeholder 3">
            <a:extLst>
              <a:ext uri="{FF2B5EF4-FFF2-40B4-BE49-F238E27FC236}">
                <a16:creationId xmlns:a16="http://schemas.microsoft.com/office/drawing/2014/main" id="{3207BA3B-4B43-D64A-AAD8-6C6FED3D37B1}"/>
              </a:ext>
            </a:extLst>
          </p:cNvPr>
          <p:cNvSpPr>
            <a:spLocks noGrp="1"/>
          </p:cNvSpPr>
          <p:nvPr>
            <p:ph type="body" sz="quarter" idx="22"/>
          </p:nvPr>
        </p:nvSpPr>
        <p:spPr>
          <a:xfrm>
            <a:off x="-3769" y="1464976"/>
            <a:ext cx="5650452" cy="3319049"/>
          </a:xfrm>
        </p:spPr>
        <p:txBody>
          <a:bodyPr>
            <a:normAutofit/>
          </a:bodyPr>
          <a:lstStyle/>
          <a:p>
            <a:pPr lvl="1"/>
            <a:r>
              <a:rPr lang="en-US" sz="1800" dirty="0"/>
              <a:t>Each </a:t>
            </a:r>
            <a:r>
              <a:rPr lang="en-US" sz="1800" dirty="0" err="1"/>
              <a:t>organisation</a:t>
            </a:r>
            <a:r>
              <a:rPr lang="en-US" sz="1800" dirty="0"/>
              <a:t> defines:</a:t>
            </a:r>
          </a:p>
          <a:p>
            <a:pPr lvl="2"/>
            <a:r>
              <a:rPr lang="en-US" sz="1400" dirty="0"/>
              <a:t>Membership Services Provider (MSP) for identities</a:t>
            </a:r>
          </a:p>
          <a:p>
            <a:pPr lvl="2"/>
            <a:r>
              <a:rPr lang="en-US" sz="1400" dirty="0"/>
              <a:t>Administrator(s)</a:t>
            </a:r>
          </a:p>
          <a:p>
            <a:pPr lvl="2"/>
            <a:r>
              <a:rPr lang="en-US" sz="1400" dirty="0"/>
              <a:t>Users</a:t>
            </a:r>
          </a:p>
          <a:p>
            <a:pPr lvl="2"/>
            <a:r>
              <a:rPr lang="en-US" sz="1400" dirty="0"/>
              <a:t>Peers</a:t>
            </a:r>
          </a:p>
          <a:p>
            <a:pPr lvl="2"/>
            <a:r>
              <a:rPr lang="en-US" sz="1400" dirty="0" err="1"/>
              <a:t>Orderers</a:t>
            </a:r>
            <a:r>
              <a:rPr lang="en-US" sz="1400" dirty="0"/>
              <a:t> (optional)</a:t>
            </a:r>
          </a:p>
          <a:p>
            <a:pPr lvl="1"/>
            <a:r>
              <a:rPr lang="en-US" sz="1800" dirty="0"/>
              <a:t>A network can include many </a:t>
            </a:r>
            <a:r>
              <a:rPr lang="en-US" sz="1800" dirty="0" err="1"/>
              <a:t>organisations</a:t>
            </a:r>
            <a:r>
              <a:rPr lang="en-US" sz="1800" dirty="0"/>
              <a:t> representing a consortium</a:t>
            </a:r>
          </a:p>
          <a:p>
            <a:pPr lvl="1"/>
            <a:r>
              <a:rPr lang="en-US" sz="1800" dirty="0"/>
              <a:t>Each </a:t>
            </a:r>
            <a:r>
              <a:rPr lang="en-US" sz="1800" dirty="0" err="1"/>
              <a:t>organisation</a:t>
            </a:r>
            <a:r>
              <a:rPr lang="en-US" sz="1800" dirty="0"/>
              <a:t> has an ID</a:t>
            </a:r>
            <a:endParaRPr lang="en-US" sz="1400" dirty="0"/>
          </a:p>
        </p:txBody>
      </p:sp>
      <p:sp>
        <p:nvSpPr>
          <p:cNvPr id="219" name="TextBox 218"/>
          <p:cNvSpPr txBox="1"/>
          <p:nvPr/>
        </p:nvSpPr>
        <p:spPr>
          <a:xfrm>
            <a:off x="6513957" y="4076257"/>
            <a:ext cx="1509271" cy="276999"/>
          </a:xfrm>
          <a:prstGeom prst="rect">
            <a:avLst/>
          </a:prstGeom>
          <a:noFill/>
        </p:spPr>
        <p:txBody>
          <a:bodyPr wrap="square" rtlCol="0">
            <a:spAutoFit/>
          </a:bodyPr>
          <a:lstStyle/>
          <a:p>
            <a:pPr algn="ctr"/>
            <a:r>
              <a:rPr lang="en-US" sz="1200" dirty="0"/>
              <a:t>ID = Org1</a:t>
            </a:r>
          </a:p>
        </p:txBody>
      </p:sp>
      <p:sp>
        <p:nvSpPr>
          <p:cNvPr id="39" name="TextBox 38">
            <a:extLst>
              <a:ext uri="{FF2B5EF4-FFF2-40B4-BE49-F238E27FC236}">
                <a16:creationId xmlns:a16="http://schemas.microsoft.com/office/drawing/2014/main" id="{2E8109DB-2342-6447-9801-23ED8E4CA791}"/>
              </a:ext>
            </a:extLst>
          </p:cNvPr>
          <p:cNvSpPr txBox="1"/>
          <p:nvPr/>
        </p:nvSpPr>
        <p:spPr>
          <a:xfrm>
            <a:off x="5908396" y="2052920"/>
            <a:ext cx="520764" cy="230832"/>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46" name="Group 45">
            <a:extLst>
              <a:ext uri="{FF2B5EF4-FFF2-40B4-BE49-F238E27FC236}">
                <a16:creationId xmlns:a16="http://schemas.microsoft.com/office/drawing/2014/main" id="{DD39EB13-2CBA-244C-A958-CA4AF832F9F4}"/>
              </a:ext>
            </a:extLst>
          </p:cNvPr>
          <p:cNvGrpSpPr/>
          <p:nvPr/>
        </p:nvGrpSpPr>
        <p:grpSpPr>
          <a:xfrm>
            <a:off x="6597436" y="1765855"/>
            <a:ext cx="354666" cy="574130"/>
            <a:chOff x="5701137" y="2384637"/>
            <a:chExt cx="1133935" cy="1812371"/>
          </a:xfrm>
        </p:grpSpPr>
        <p:sp>
          <p:nvSpPr>
            <p:cNvPr id="47" name="Oval 46">
              <a:extLst>
                <a:ext uri="{FF2B5EF4-FFF2-40B4-BE49-F238E27FC236}">
                  <a16:creationId xmlns:a16="http://schemas.microsoft.com/office/drawing/2014/main" id="{BF929AD6-81C3-7545-9876-396C8962E947}"/>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48" name="Round Same Side Corner Rectangle 47">
              <a:extLst>
                <a:ext uri="{FF2B5EF4-FFF2-40B4-BE49-F238E27FC236}">
                  <a16:creationId xmlns:a16="http://schemas.microsoft.com/office/drawing/2014/main" id="{DFAB15A2-DC15-B74E-93F6-2C6AFA0DAB25}"/>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
        <p:nvSpPr>
          <p:cNvPr id="43" name="TextBox 42">
            <a:extLst>
              <a:ext uri="{FF2B5EF4-FFF2-40B4-BE49-F238E27FC236}">
                <a16:creationId xmlns:a16="http://schemas.microsoft.com/office/drawing/2014/main" id="{31349788-0C67-4A41-8ABC-F067DE43E282}"/>
              </a:ext>
            </a:extLst>
          </p:cNvPr>
          <p:cNvSpPr txBox="1"/>
          <p:nvPr/>
        </p:nvSpPr>
        <p:spPr>
          <a:xfrm>
            <a:off x="6052256" y="3691985"/>
            <a:ext cx="520764" cy="230832"/>
          </a:xfrm>
          <a:prstGeom prst="rect">
            <a:avLst/>
          </a:prstGeom>
          <a:noFill/>
          <a:effectLst/>
        </p:spPr>
        <p:txBody>
          <a:bodyPr wrap="square" rtlCol="0">
            <a:spAutoFit/>
          </a:bodyPr>
          <a:lstStyle/>
          <a:p>
            <a:pPr algn="ctr"/>
            <a:r>
              <a:rPr lang="en-US" sz="900" dirty="0">
                <a:cs typeface="Calibri"/>
              </a:rPr>
              <a:t>MSP</a:t>
            </a:r>
            <a:endParaRPr lang="en-US" sz="300" dirty="0">
              <a:cs typeface="Calibri"/>
            </a:endParaRPr>
          </a:p>
        </p:txBody>
      </p:sp>
      <p:sp>
        <p:nvSpPr>
          <p:cNvPr id="44" name="TextBox 43">
            <a:extLst>
              <a:ext uri="{FF2B5EF4-FFF2-40B4-BE49-F238E27FC236}">
                <a16:creationId xmlns:a16="http://schemas.microsoft.com/office/drawing/2014/main" id="{84B360B3-DB63-774B-8E10-CAAC4E10D95D}"/>
              </a:ext>
            </a:extLst>
          </p:cNvPr>
          <p:cNvSpPr txBox="1"/>
          <p:nvPr/>
        </p:nvSpPr>
        <p:spPr>
          <a:xfrm>
            <a:off x="6886343" y="3701073"/>
            <a:ext cx="520764" cy="230832"/>
          </a:xfrm>
          <a:prstGeom prst="rect">
            <a:avLst/>
          </a:prstGeom>
          <a:noFill/>
          <a:effectLst/>
        </p:spPr>
        <p:txBody>
          <a:bodyPr wrap="square" rtlCol="0">
            <a:spAutoFit/>
          </a:bodyPr>
          <a:lstStyle/>
          <a:p>
            <a:pPr algn="ctr"/>
            <a:r>
              <a:rPr lang="en-US" sz="900" dirty="0">
                <a:cs typeface="Calibri"/>
              </a:rPr>
              <a:t>Peer</a:t>
            </a:r>
            <a:endParaRPr lang="en-US" sz="300" dirty="0">
              <a:cs typeface="Calibri"/>
            </a:endParaRPr>
          </a:p>
        </p:txBody>
      </p:sp>
      <p:sp>
        <p:nvSpPr>
          <p:cNvPr id="45" name="TextBox 44">
            <a:extLst>
              <a:ext uri="{FF2B5EF4-FFF2-40B4-BE49-F238E27FC236}">
                <a16:creationId xmlns:a16="http://schemas.microsoft.com/office/drawing/2014/main" id="{68C9A36A-F4CF-1442-A276-6AC56763E764}"/>
              </a:ext>
            </a:extLst>
          </p:cNvPr>
          <p:cNvSpPr txBox="1"/>
          <p:nvPr/>
        </p:nvSpPr>
        <p:spPr>
          <a:xfrm>
            <a:off x="7681155" y="3691985"/>
            <a:ext cx="625238" cy="230832"/>
          </a:xfrm>
          <a:prstGeom prst="rect">
            <a:avLst/>
          </a:prstGeom>
          <a:noFill/>
          <a:effectLst/>
        </p:spPr>
        <p:txBody>
          <a:bodyPr wrap="square" rtlCol="0">
            <a:spAutoFit/>
          </a:bodyPr>
          <a:lstStyle/>
          <a:p>
            <a:pPr algn="ctr"/>
            <a:r>
              <a:rPr lang="en-US" sz="900" dirty="0" err="1">
                <a:cs typeface="Calibri"/>
              </a:rPr>
              <a:t>Orderer</a:t>
            </a:r>
            <a:endParaRPr lang="en-US" sz="300" dirty="0">
              <a:cs typeface="Calibri"/>
            </a:endParaRPr>
          </a:p>
        </p:txBody>
      </p:sp>
      <p:grpSp>
        <p:nvGrpSpPr>
          <p:cNvPr id="40" name="Group 39">
            <a:extLst>
              <a:ext uri="{FF2B5EF4-FFF2-40B4-BE49-F238E27FC236}">
                <a16:creationId xmlns:a16="http://schemas.microsoft.com/office/drawing/2014/main" id="{B065D5E0-0E60-FE4E-B515-BEBCA5F2BDF5}"/>
              </a:ext>
            </a:extLst>
          </p:cNvPr>
          <p:cNvGrpSpPr/>
          <p:nvPr/>
        </p:nvGrpSpPr>
        <p:grpSpPr>
          <a:xfrm>
            <a:off x="6349322" y="1794421"/>
            <a:ext cx="354666" cy="574130"/>
            <a:chOff x="5701137" y="2384637"/>
            <a:chExt cx="1133935" cy="1812371"/>
          </a:xfrm>
        </p:grpSpPr>
        <p:sp>
          <p:nvSpPr>
            <p:cNvPr id="41" name="Oval 40">
              <a:extLst>
                <a:ext uri="{FF2B5EF4-FFF2-40B4-BE49-F238E27FC236}">
                  <a16:creationId xmlns:a16="http://schemas.microsoft.com/office/drawing/2014/main" id="{E9A39132-5AEC-444D-BF42-977DD3A4809E}"/>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42" name="Round Same Side Corner Rectangle 41">
              <a:extLst>
                <a:ext uri="{FF2B5EF4-FFF2-40B4-BE49-F238E27FC236}">
                  <a16:creationId xmlns:a16="http://schemas.microsoft.com/office/drawing/2014/main" id="{93A7FDAD-D7C8-A143-A5EC-9C492855AEDB}"/>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nvGrpSpPr>
          <p:cNvPr id="49" name="Group 48">
            <a:extLst>
              <a:ext uri="{FF2B5EF4-FFF2-40B4-BE49-F238E27FC236}">
                <a16:creationId xmlns:a16="http://schemas.microsoft.com/office/drawing/2014/main" id="{52C5B500-FB88-F141-BA0E-82C37AD1D859}"/>
              </a:ext>
            </a:extLst>
          </p:cNvPr>
          <p:cNvGrpSpPr/>
          <p:nvPr/>
        </p:nvGrpSpPr>
        <p:grpSpPr>
          <a:xfrm>
            <a:off x="7872371" y="1746329"/>
            <a:ext cx="354666" cy="574130"/>
            <a:chOff x="5701137" y="2384637"/>
            <a:chExt cx="1133935" cy="1812371"/>
          </a:xfrm>
        </p:grpSpPr>
        <p:sp>
          <p:nvSpPr>
            <p:cNvPr id="50" name="Oval 49">
              <a:extLst>
                <a:ext uri="{FF2B5EF4-FFF2-40B4-BE49-F238E27FC236}">
                  <a16:creationId xmlns:a16="http://schemas.microsoft.com/office/drawing/2014/main" id="{7BEF1FA0-0426-7E41-91E4-4920E4FE751C}"/>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51" name="Round Same Side Corner Rectangle 50">
              <a:extLst>
                <a:ext uri="{FF2B5EF4-FFF2-40B4-BE49-F238E27FC236}">
                  <a16:creationId xmlns:a16="http://schemas.microsoft.com/office/drawing/2014/main" id="{54AF19E6-101E-7A4A-AB90-F8A40D7603E0}"/>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nvGrpSpPr>
          <p:cNvPr id="33" name="Group 32">
            <a:extLst>
              <a:ext uri="{FF2B5EF4-FFF2-40B4-BE49-F238E27FC236}">
                <a16:creationId xmlns:a16="http://schemas.microsoft.com/office/drawing/2014/main" id="{72EADB8E-6090-D341-BBFD-A1E641805EAC}"/>
              </a:ext>
            </a:extLst>
          </p:cNvPr>
          <p:cNvGrpSpPr/>
          <p:nvPr/>
        </p:nvGrpSpPr>
        <p:grpSpPr>
          <a:xfrm>
            <a:off x="7187992" y="1794421"/>
            <a:ext cx="795592" cy="574130"/>
            <a:chOff x="5502369" y="3560517"/>
            <a:chExt cx="940626" cy="694408"/>
          </a:xfrm>
        </p:grpSpPr>
        <p:sp>
          <p:nvSpPr>
            <p:cNvPr id="34" name="TextBox 33">
              <a:extLst>
                <a:ext uri="{FF2B5EF4-FFF2-40B4-BE49-F238E27FC236}">
                  <a16:creationId xmlns:a16="http://schemas.microsoft.com/office/drawing/2014/main" id="{7F6D54B5-1C04-5B49-9B1F-9480C29F0105}"/>
                </a:ext>
              </a:extLst>
            </p:cNvPr>
            <p:cNvSpPr txBox="1"/>
            <p:nvPr/>
          </p:nvSpPr>
          <p:spPr>
            <a:xfrm>
              <a:off x="5502369" y="3873171"/>
              <a:ext cx="615698" cy="279191"/>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35" name="Group 34">
              <a:extLst>
                <a:ext uri="{FF2B5EF4-FFF2-40B4-BE49-F238E27FC236}">
                  <a16:creationId xmlns:a16="http://schemas.microsoft.com/office/drawing/2014/main" id="{E359A1B5-49C3-5E42-A3AD-1F63357BF176}"/>
                </a:ext>
              </a:extLst>
            </p:cNvPr>
            <p:cNvGrpSpPr/>
            <p:nvPr/>
          </p:nvGrpSpPr>
          <p:grpSpPr>
            <a:xfrm>
              <a:off x="6023675" y="3560517"/>
              <a:ext cx="419320" cy="694408"/>
              <a:chOff x="5701137" y="2384637"/>
              <a:chExt cx="1133935" cy="1812371"/>
            </a:xfrm>
          </p:grpSpPr>
          <p:sp>
            <p:nvSpPr>
              <p:cNvPr id="36" name="Oval 35">
                <a:extLst>
                  <a:ext uri="{FF2B5EF4-FFF2-40B4-BE49-F238E27FC236}">
                    <a16:creationId xmlns:a16="http://schemas.microsoft.com/office/drawing/2014/main" id="{AFAB13A0-EEB2-4F47-9BDE-2924C38F3D00}"/>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37" name="Round Same Side Corner Rectangle 36">
                <a:extLst>
                  <a:ext uri="{FF2B5EF4-FFF2-40B4-BE49-F238E27FC236}">
                    <a16:creationId xmlns:a16="http://schemas.microsoft.com/office/drawing/2014/main" id="{5E57087A-B6BD-8544-A100-BC5BBCE5C864}"/>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sp>
        <p:nvSpPr>
          <p:cNvPr id="52" name="Rounded Rectangle 51">
            <a:extLst>
              <a:ext uri="{FF2B5EF4-FFF2-40B4-BE49-F238E27FC236}">
                <a16:creationId xmlns:a16="http://schemas.microsoft.com/office/drawing/2014/main" id="{44CDACA4-6932-894A-816F-AC74C05770EE}"/>
              </a:ext>
            </a:extLst>
          </p:cNvPr>
          <p:cNvSpPr/>
          <p:nvPr/>
        </p:nvSpPr>
        <p:spPr>
          <a:xfrm>
            <a:off x="6997152" y="294656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27" name="Rounded Rectangle 26">
            <a:extLst>
              <a:ext uri="{FF2B5EF4-FFF2-40B4-BE49-F238E27FC236}">
                <a16:creationId xmlns:a16="http://schemas.microsoft.com/office/drawing/2014/main" id="{EF6E1689-FD96-3E49-A75F-0D733D06E995}"/>
              </a:ext>
            </a:extLst>
          </p:cNvPr>
          <p:cNvSpPr/>
          <p:nvPr/>
        </p:nvSpPr>
        <p:spPr>
          <a:xfrm>
            <a:off x="6847626" y="310000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53" name="Rounded Rectangle 52">
            <a:extLst>
              <a:ext uri="{FF2B5EF4-FFF2-40B4-BE49-F238E27FC236}">
                <a16:creationId xmlns:a16="http://schemas.microsoft.com/office/drawing/2014/main" id="{A946E8E2-74A1-3E43-8AA1-08F4A71622AE}"/>
              </a:ext>
            </a:extLst>
          </p:cNvPr>
          <p:cNvSpPr/>
          <p:nvPr/>
        </p:nvSpPr>
        <p:spPr>
          <a:xfrm>
            <a:off x="7854721" y="2964911"/>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8" name="Rounded Rectangle 27">
            <a:extLst>
              <a:ext uri="{FF2B5EF4-FFF2-40B4-BE49-F238E27FC236}">
                <a16:creationId xmlns:a16="http://schemas.microsoft.com/office/drawing/2014/main" id="{5B4E7AF5-5C62-D245-A8AA-9738FDF4269B}"/>
              </a:ext>
            </a:extLst>
          </p:cNvPr>
          <p:cNvSpPr/>
          <p:nvPr/>
        </p:nvSpPr>
        <p:spPr>
          <a:xfrm>
            <a:off x="7694675" y="310000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5" name="Rectangle 54">
            <a:extLst>
              <a:ext uri="{FF2B5EF4-FFF2-40B4-BE49-F238E27FC236}">
                <a16:creationId xmlns:a16="http://schemas.microsoft.com/office/drawing/2014/main" id="{3C79817A-0200-AD41-B8BD-CE9CF868E0E2}"/>
              </a:ext>
            </a:extLst>
          </p:cNvPr>
          <p:cNvSpPr/>
          <p:nvPr/>
        </p:nvSpPr>
        <p:spPr>
          <a:xfrm>
            <a:off x="6132122" y="2940848"/>
            <a:ext cx="591078" cy="56672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56" name="Picture 7" descr="Interconnected_icon_bk">
            <a:extLst>
              <a:ext uri="{FF2B5EF4-FFF2-40B4-BE49-F238E27FC236}">
                <a16:creationId xmlns:a16="http://schemas.microsoft.com/office/drawing/2014/main" id="{0E39858C-134B-784D-AD73-F9C468D84567}"/>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58422" y="2935186"/>
            <a:ext cx="557283" cy="571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E60753E9-7F7C-B04F-A5CF-054A417C402E}"/>
              </a:ext>
            </a:extLst>
          </p:cNvPr>
          <p:cNvSpPr/>
          <p:nvPr/>
        </p:nvSpPr>
        <p:spPr>
          <a:xfrm>
            <a:off x="6007697" y="3118731"/>
            <a:ext cx="591078" cy="56672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31" name="Picture 7" descr="Interconnected_icon_bk">
            <a:extLst>
              <a:ext uri="{FF2B5EF4-FFF2-40B4-BE49-F238E27FC236}">
                <a16:creationId xmlns:a16="http://schemas.microsoft.com/office/drawing/2014/main" id="{84525C8F-9520-3F48-914E-8C8AC3C57A35}"/>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3997" y="3113069"/>
            <a:ext cx="557283" cy="571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7FBD20B4-4235-A643-A987-02DD2040AECB}"/>
              </a:ext>
            </a:extLst>
          </p:cNvPr>
          <p:cNvSpPr/>
          <p:nvPr/>
        </p:nvSpPr>
        <p:spPr>
          <a:xfrm>
            <a:off x="125729" y="713443"/>
            <a:ext cx="7947863" cy="369332"/>
          </a:xfrm>
          <a:prstGeom prst="rect">
            <a:avLst/>
          </a:prstGeom>
        </p:spPr>
        <p:txBody>
          <a:bodyPr wrap="square">
            <a:spAutoFit/>
          </a:bodyPr>
          <a:lstStyle/>
          <a:p>
            <a:r>
              <a:rPr lang="en-US" dirty="0" err="1"/>
              <a:t>Organisations</a:t>
            </a:r>
            <a:r>
              <a:rPr lang="en-US" dirty="0"/>
              <a:t> define boundaries within a Fabric </a:t>
            </a:r>
            <a:r>
              <a:rPr lang="en-US" dirty="0" err="1"/>
              <a:t>Blockchain</a:t>
            </a:r>
            <a:r>
              <a:rPr lang="en-US" dirty="0"/>
              <a:t> Network</a:t>
            </a:r>
          </a:p>
        </p:txBody>
      </p:sp>
    </p:spTree>
    <p:extLst>
      <p:ext uri="{BB962C8B-B14F-4D97-AF65-F5344CB8AC3E}">
        <p14:creationId xmlns:p14="http://schemas.microsoft.com/office/powerpoint/2010/main" val="1160585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ounded Rectangle 157">
            <a:extLst>
              <a:ext uri="{FF2B5EF4-FFF2-40B4-BE49-F238E27FC236}">
                <a16:creationId xmlns:a16="http://schemas.microsoft.com/office/drawing/2014/main" id="{431157D2-2FAF-3F49-BE27-53C81F15A29E}"/>
              </a:ext>
            </a:extLst>
          </p:cNvPr>
          <p:cNvSpPr/>
          <p:nvPr/>
        </p:nvSpPr>
        <p:spPr>
          <a:xfrm>
            <a:off x="213525" y="1733549"/>
            <a:ext cx="8733047" cy="297784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5" name="Rounded Rectangle 154">
            <a:extLst>
              <a:ext uri="{FF2B5EF4-FFF2-40B4-BE49-F238E27FC236}">
                <a16:creationId xmlns:a16="http://schemas.microsoft.com/office/drawing/2014/main" id="{5F2B141F-1774-C14E-AC56-5D26243E64EA}"/>
              </a:ext>
            </a:extLst>
          </p:cNvPr>
          <p:cNvSpPr/>
          <p:nvPr/>
        </p:nvSpPr>
        <p:spPr>
          <a:xfrm>
            <a:off x="5788402" y="1821704"/>
            <a:ext cx="2880000" cy="2636204"/>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476946" y="1825389"/>
            <a:ext cx="2880000" cy="2626882"/>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481302" y="1821704"/>
            <a:ext cx="2232743" cy="2630567"/>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a:latin typeface="+mn-lt"/>
              </a:rPr>
              <a:t>Consortium Network</a:t>
            </a:r>
            <a:endParaRPr lang="en-US" sz="1800" dirty="0">
              <a:latin typeface="+mn-lt"/>
            </a:endParaRPr>
          </a:p>
        </p:txBody>
      </p:sp>
      <p:sp>
        <p:nvSpPr>
          <p:cNvPr id="60" name="Rectangle 59">
            <a:extLst>
              <a:ext uri="{FF2B5EF4-FFF2-40B4-BE49-F238E27FC236}">
                <a16:creationId xmlns:a16="http://schemas.microsoft.com/office/drawing/2014/main" id="{7FBD20B4-4235-A643-A987-02DD2040AECB}"/>
              </a:ext>
            </a:extLst>
          </p:cNvPr>
          <p:cNvSpPr/>
          <p:nvPr/>
        </p:nvSpPr>
        <p:spPr>
          <a:xfrm>
            <a:off x="125729" y="713443"/>
            <a:ext cx="7947863" cy="892552"/>
          </a:xfrm>
          <a:prstGeom prst="rect">
            <a:avLst/>
          </a:prstGeom>
        </p:spPr>
        <p:txBody>
          <a:bodyPr wrap="square">
            <a:spAutoFit/>
          </a:bodyPr>
          <a:lstStyle/>
          <a:p>
            <a:r>
              <a:rPr lang="en-US" dirty="0"/>
              <a:t>An example consortium network of 3 </a:t>
            </a:r>
            <a:r>
              <a:rPr lang="en-US" dirty="0" err="1"/>
              <a:t>organisations</a:t>
            </a:r>
            <a:endParaRPr lang="en-US" dirty="0"/>
          </a:p>
          <a:p>
            <a:pPr marL="285750" indent="-285750">
              <a:buFont typeface="Arial" panose="020B0604020202020204" pitchFamily="34" charset="0"/>
              <a:buChar char="•"/>
            </a:pPr>
            <a:endParaRPr lang="en-US" sz="600" dirty="0"/>
          </a:p>
          <a:p>
            <a:pPr marL="285750" indent="-285750">
              <a:buFont typeface="Arial" panose="020B0604020202020204" pitchFamily="34" charset="0"/>
              <a:buChar char="•"/>
            </a:pPr>
            <a:r>
              <a:rPr lang="en-US" sz="1400" dirty="0"/>
              <a:t>Orgs 1 and 3 run peers</a:t>
            </a:r>
          </a:p>
          <a:p>
            <a:pPr marL="285750" indent="-285750">
              <a:buFont typeface="Arial" panose="020B0604020202020204" pitchFamily="34" charset="0"/>
              <a:buChar char="•"/>
            </a:pPr>
            <a:r>
              <a:rPr lang="en-US" sz="1400" dirty="0"/>
              <a:t>Org 2 provides the ordering service only</a:t>
            </a:r>
          </a:p>
        </p:txBody>
      </p:sp>
      <p:cxnSp>
        <p:nvCxnSpPr>
          <p:cNvPr id="63" name="Curved Connector 29">
            <a:extLst>
              <a:ext uri="{FF2B5EF4-FFF2-40B4-BE49-F238E27FC236}">
                <a16:creationId xmlns:a16="http://schemas.microsoft.com/office/drawing/2014/main" id="{DDED8750-DAA9-B14A-9E23-6CABEA2B5033}"/>
              </a:ext>
            </a:extLst>
          </p:cNvPr>
          <p:cNvCxnSpPr>
            <a:cxnSpLocks/>
            <a:stCxn id="138" idx="3"/>
          </p:cNvCxnSpPr>
          <p:nvPr/>
        </p:nvCxnSpPr>
        <p:spPr>
          <a:xfrm>
            <a:off x="2692016" y="2243417"/>
            <a:ext cx="102437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3" name="Curved Connector 72">
            <a:extLst>
              <a:ext uri="{FF2B5EF4-FFF2-40B4-BE49-F238E27FC236}">
                <a16:creationId xmlns:a16="http://schemas.microsoft.com/office/drawing/2014/main" id="{14269E54-55B6-F943-B913-BFBA41E668E0}"/>
              </a:ext>
            </a:extLst>
          </p:cNvPr>
          <p:cNvCxnSpPr>
            <a:cxnSpLocks/>
            <a:stCxn id="161" idx="1"/>
          </p:cNvCxnSpPr>
          <p:nvPr/>
        </p:nvCxnSpPr>
        <p:spPr>
          <a:xfrm flipH="1" flipV="1">
            <a:off x="5403273" y="2227111"/>
            <a:ext cx="1047113" cy="360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4" name="Curved Connector 64">
            <a:extLst>
              <a:ext uri="{FF2B5EF4-FFF2-40B4-BE49-F238E27FC236}">
                <a16:creationId xmlns:a16="http://schemas.microsoft.com/office/drawing/2014/main" id="{37FC1D0E-B1BF-7B40-BF81-75E82BD83D99}"/>
              </a:ext>
            </a:extLst>
          </p:cNvPr>
          <p:cNvCxnSpPr>
            <a:cxnSpLocks/>
            <a:stCxn id="160" idx="3"/>
          </p:cNvCxnSpPr>
          <p:nvPr/>
        </p:nvCxnSpPr>
        <p:spPr>
          <a:xfrm flipV="1">
            <a:off x="2690343" y="3364270"/>
            <a:ext cx="1062988" cy="181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5" name="Curved Connector 74">
            <a:extLst>
              <a:ext uri="{FF2B5EF4-FFF2-40B4-BE49-F238E27FC236}">
                <a16:creationId xmlns:a16="http://schemas.microsoft.com/office/drawing/2014/main" id="{9BB7D27E-BD49-A04D-9A1D-1D727E276424}"/>
              </a:ext>
            </a:extLst>
          </p:cNvPr>
          <p:cNvCxnSpPr/>
          <p:nvPr/>
        </p:nvCxnSpPr>
        <p:spPr>
          <a:xfrm rot="10800000">
            <a:off x="5403273" y="3361158"/>
            <a:ext cx="1041776" cy="5528"/>
          </a:xfrm>
          <a:prstGeom prst="curved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a:extLst>
              <a:ext uri="{FF2B5EF4-FFF2-40B4-BE49-F238E27FC236}">
                <a16:creationId xmlns:a16="http://schemas.microsoft.com/office/drawing/2014/main" id="{A91741DB-DDC7-1344-9195-3B94C8191F64}"/>
              </a:ext>
            </a:extLst>
          </p:cNvPr>
          <p:cNvCxnSpPr>
            <a:cxnSpLocks/>
          </p:cNvCxnSpPr>
          <p:nvPr/>
        </p:nvCxnSpPr>
        <p:spPr>
          <a:xfrm rot="10800000" flipV="1">
            <a:off x="7043249" y="3543011"/>
            <a:ext cx="331731" cy="322"/>
          </a:xfrm>
          <a:prstGeom prst="curved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7" name="Group 76">
            <a:extLst>
              <a:ext uri="{FF2B5EF4-FFF2-40B4-BE49-F238E27FC236}">
                <a16:creationId xmlns:a16="http://schemas.microsoft.com/office/drawing/2014/main" id="{CB99B159-9C68-5546-BB0C-1C18C3299A58}"/>
              </a:ext>
            </a:extLst>
          </p:cNvPr>
          <p:cNvGrpSpPr/>
          <p:nvPr/>
        </p:nvGrpSpPr>
        <p:grpSpPr>
          <a:xfrm>
            <a:off x="2108213" y="2578090"/>
            <a:ext cx="271802" cy="114300"/>
            <a:chOff x="2259061" y="4546976"/>
            <a:chExt cx="362402" cy="152400"/>
          </a:xfrm>
        </p:grpSpPr>
        <p:sp>
          <p:nvSpPr>
            <p:cNvPr id="78" name="Rectangle 77">
              <a:extLst>
                <a:ext uri="{FF2B5EF4-FFF2-40B4-BE49-F238E27FC236}">
                  <a16:creationId xmlns:a16="http://schemas.microsoft.com/office/drawing/2014/main" id="{AE998197-81D7-E747-B357-F4E5D34BDC03}"/>
                </a:ext>
              </a:extLst>
            </p:cNvPr>
            <p:cNvSpPr/>
            <p:nvPr/>
          </p:nvSpPr>
          <p:spPr>
            <a:xfrm>
              <a:off x="2259061"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a:extLst>
                <a:ext uri="{FF2B5EF4-FFF2-40B4-BE49-F238E27FC236}">
                  <a16:creationId xmlns:a16="http://schemas.microsoft.com/office/drawing/2014/main" id="{783C65E4-4D1E-2241-90BA-75FB7A4BCF38}"/>
                </a:ext>
              </a:extLst>
            </p:cNvPr>
            <p:cNvSpPr/>
            <p:nvPr/>
          </p:nvSpPr>
          <p:spPr>
            <a:xfrm>
              <a:off x="2475990"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0" name="Straight Connector 79">
              <a:extLst>
                <a:ext uri="{FF2B5EF4-FFF2-40B4-BE49-F238E27FC236}">
                  <a16:creationId xmlns:a16="http://schemas.microsoft.com/office/drawing/2014/main" id="{0653E2DA-13AF-2E4A-ADCE-7CE823090787}"/>
                </a:ext>
              </a:extLst>
            </p:cNvPr>
            <p:cNvCxnSpPr>
              <a:endCxn id="79" idx="1"/>
            </p:cNvCxnSpPr>
            <p:nvPr/>
          </p:nvCxnSpPr>
          <p:spPr>
            <a:xfrm>
              <a:off x="2404534" y="4623176"/>
              <a:ext cx="71456" cy="0"/>
            </a:xfrm>
            <a:prstGeom prst="line">
              <a:avLst/>
            </a:prstGeom>
            <a:solidFill>
              <a:srgbClr val="FF000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81" name="Group 80">
            <a:extLst>
              <a:ext uri="{FF2B5EF4-FFF2-40B4-BE49-F238E27FC236}">
                <a16:creationId xmlns:a16="http://schemas.microsoft.com/office/drawing/2014/main" id="{C43AD1A0-B73C-7B4B-BD48-D52F2FAD960B}"/>
              </a:ext>
            </a:extLst>
          </p:cNvPr>
          <p:cNvGrpSpPr/>
          <p:nvPr/>
        </p:nvGrpSpPr>
        <p:grpSpPr>
          <a:xfrm>
            <a:off x="1984067" y="3720935"/>
            <a:ext cx="432016" cy="114300"/>
            <a:chOff x="2259061" y="4546976"/>
            <a:chExt cx="576021" cy="152400"/>
          </a:xfrm>
        </p:grpSpPr>
        <p:sp>
          <p:nvSpPr>
            <p:cNvPr id="82" name="Rectangle 81">
              <a:extLst>
                <a:ext uri="{FF2B5EF4-FFF2-40B4-BE49-F238E27FC236}">
                  <a16:creationId xmlns:a16="http://schemas.microsoft.com/office/drawing/2014/main" id="{4791D51A-F3EE-8745-8925-9156870C9014}"/>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F4B0CE24-A0B7-A44C-98D1-432B0E3B679B}"/>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732874C8-1261-A145-8793-C96D04C15785}"/>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5" name="Straight Connector 84">
              <a:extLst>
                <a:ext uri="{FF2B5EF4-FFF2-40B4-BE49-F238E27FC236}">
                  <a16:creationId xmlns:a16="http://schemas.microsoft.com/office/drawing/2014/main" id="{241DD283-613B-794A-9B3D-22CD40E69123}"/>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F5526D6D-31BD-D147-AA65-3AB95E2F1D62}"/>
              </a:ext>
            </a:extLst>
          </p:cNvPr>
          <p:cNvGrpSpPr/>
          <p:nvPr/>
        </p:nvGrpSpPr>
        <p:grpSpPr>
          <a:xfrm>
            <a:off x="6314325" y="2576834"/>
            <a:ext cx="432016" cy="114300"/>
            <a:chOff x="2259061" y="4546976"/>
            <a:chExt cx="576021" cy="152400"/>
          </a:xfrm>
        </p:grpSpPr>
        <p:sp>
          <p:nvSpPr>
            <p:cNvPr id="87" name="Rectangle 86">
              <a:extLst>
                <a:ext uri="{FF2B5EF4-FFF2-40B4-BE49-F238E27FC236}">
                  <a16:creationId xmlns:a16="http://schemas.microsoft.com/office/drawing/2014/main" id="{678CD1E0-8A02-BA48-A6C7-D4DBF1ECDDA3}"/>
                </a:ext>
              </a:extLst>
            </p:cNvPr>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a:extLst>
                <a:ext uri="{FF2B5EF4-FFF2-40B4-BE49-F238E27FC236}">
                  <a16:creationId xmlns:a16="http://schemas.microsoft.com/office/drawing/2014/main" id="{55BAAED2-FE9F-204E-A8E7-679111DEECF3}"/>
                </a:ext>
              </a:extLst>
            </p:cNvPr>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a:extLst>
                <a:ext uri="{FF2B5EF4-FFF2-40B4-BE49-F238E27FC236}">
                  <a16:creationId xmlns:a16="http://schemas.microsoft.com/office/drawing/2014/main" id="{C13FFC3A-D22B-BC43-A9AA-E973F58C9AC7}"/>
                </a:ext>
              </a:extLst>
            </p:cNvPr>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0" name="Straight Connector 89">
              <a:extLst>
                <a:ext uri="{FF2B5EF4-FFF2-40B4-BE49-F238E27FC236}">
                  <a16:creationId xmlns:a16="http://schemas.microsoft.com/office/drawing/2014/main" id="{827B9438-B204-A94C-95D7-380405095599}"/>
                </a:ext>
              </a:extLst>
            </p:cNvPr>
            <p:cNvCxnSpPr/>
            <p:nvPr/>
          </p:nvCxnSpPr>
          <p:spPr>
            <a:xfrm>
              <a:off x="2404534" y="4623176"/>
              <a:ext cx="285075"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91" name="Rounded Rectangle 90">
            <a:extLst>
              <a:ext uri="{FF2B5EF4-FFF2-40B4-BE49-F238E27FC236}">
                <a16:creationId xmlns:a16="http://schemas.microsoft.com/office/drawing/2014/main" id="{628E8867-9191-2B4A-A0E1-44C58A80185B}"/>
              </a:ext>
            </a:extLst>
          </p:cNvPr>
          <p:cNvSpPr/>
          <p:nvPr/>
        </p:nvSpPr>
        <p:spPr>
          <a:xfrm>
            <a:off x="3716504" y="1919343"/>
            <a:ext cx="1709316" cy="160900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2" name="Straight Connector 91">
            <a:extLst>
              <a:ext uri="{FF2B5EF4-FFF2-40B4-BE49-F238E27FC236}">
                <a16:creationId xmlns:a16="http://schemas.microsoft.com/office/drawing/2014/main" id="{032D3AD8-A0C0-9C4E-9866-8914F45BFA21}"/>
              </a:ext>
            </a:extLst>
          </p:cNvPr>
          <p:cNvCxnSpPr/>
          <p:nvPr/>
        </p:nvCxnSpPr>
        <p:spPr>
          <a:xfrm>
            <a:off x="4461779" y="2335594"/>
            <a:ext cx="214766" cy="2765"/>
          </a:xfrm>
          <a:prstGeom prst="line">
            <a:avLst/>
          </a:prstGeom>
          <a:ln w="19050" cmpd="sng">
            <a:solidFill>
              <a:srgbClr val="4FD358"/>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7BED593-7C0A-8347-88D7-D66A87B8E479}"/>
              </a:ext>
            </a:extLst>
          </p:cNvPr>
          <p:cNvCxnSpPr/>
          <p:nvPr/>
        </p:nvCxnSpPr>
        <p:spPr>
          <a:xfrm>
            <a:off x="4461779" y="3081919"/>
            <a:ext cx="209384" cy="3812"/>
          </a:xfrm>
          <a:prstGeom prst="line">
            <a:avLst/>
          </a:prstGeom>
          <a:ln w="19050" cmpd="sng">
            <a:solidFill>
              <a:srgbClr val="4FD358"/>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7A2FE9AC-5CB4-6A47-A4AA-ADDAD4BB42B5}"/>
              </a:ext>
            </a:extLst>
          </p:cNvPr>
          <p:cNvCxnSpPr/>
          <p:nvPr/>
        </p:nvCxnSpPr>
        <p:spPr>
          <a:xfrm>
            <a:off x="4121116" y="2634693"/>
            <a:ext cx="0" cy="148126"/>
          </a:xfrm>
          <a:prstGeom prst="line">
            <a:avLst/>
          </a:prstGeom>
          <a:ln w="19050" cmpd="sng">
            <a:solidFill>
              <a:srgbClr val="4FD358"/>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C61B2C3-77C1-5C42-833C-827687B9D738}"/>
              </a:ext>
            </a:extLst>
          </p:cNvPr>
          <p:cNvCxnSpPr/>
          <p:nvPr/>
        </p:nvCxnSpPr>
        <p:spPr>
          <a:xfrm>
            <a:off x="4437546" y="2608342"/>
            <a:ext cx="288095" cy="214810"/>
          </a:xfrm>
          <a:prstGeom prst="line">
            <a:avLst/>
          </a:prstGeom>
          <a:ln w="19050" cmpd="sng">
            <a:solidFill>
              <a:srgbClr val="4FD358"/>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830133E0-3C5D-AA4A-829B-5852A65D45FE}"/>
              </a:ext>
            </a:extLst>
          </p:cNvPr>
          <p:cNvCxnSpPr/>
          <p:nvPr/>
        </p:nvCxnSpPr>
        <p:spPr>
          <a:xfrm flipV="1">
            <a:off x="4437546" y="2602411"/>
            <a:ext cx="281287" cy="220741"/>
          </a:xfrm>
          <a:prstGeom prst="line">
            <a:avLst/>
          </a:prstGeom>
          <a:ln w="19050" cmpd="sng">
            <a:solidFill>
              <a:srgbClr val="4FD358"/>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7" name="Rounded Rectangle 96">
            <a:extLst>
              <a:ext uri="{FF2B5EF4-FFF2-40B4-BE49-F238E27FC236}">
                <a16:creationId xmlns:a16="http://schemas.microsoft.com/office/drawing/2014/main" id="{4FA5C729-9E57-0D47-BD2C-316170FFD916}"/>
              </a:ext>
            </a:extLst>
          </p:cNvPr>
          <p:cNvSpPr/>
          <p:nvPr/>
        </p:nvSpPr>
        <p:spPr>
          <a:xfrm>
            <a:off x="4671163" y="2786631"/>
            <a:ext cx="598199" cy="598199"/>
          </a:xfrm>
          <a:prstGeom prst="roundRect">
            <a:avLst/>
          </a:prstGeom>
          <a:solidFill>
            <a:srgbClr val="11D358"/>
          </a:solidFill>
          <a:ln w="28575" cmpd="sng">
            <a:solidFill>
              <a:srgbClr val="4FD35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98" name="Rounded Rectangle 97">
            <a:extLst>
              <a:ext uri="{FF2B5EF4-FFF2-40B4-BE49-F238E27FC236}">
                <a16:creationId xmlns:a16="http://schemas.microsoft.com/office/drawing/2014/main" id="{47DAF69F-4CF1-F149-888C-D727CFEE6F66}"/>
              </a:ext>
            </a:extLst>
          </p:cNvPr>
          <p:cNvSpPr/>
          <p:nvPr/>
        </p:nvSpPr>
        <p:spPr>
          <a:xfrm>
            <a:off x="3863580" y="2782819"/>
            <a:ext cx="598199" cy="598199"/>
          </a:xfrm>
          <a:prstGeom prst="roundRect">
            <a:avLst/>
          </a:prstGeom>
          <a:solidFill>
            <a:srgbClr val="11D358"/>
          </a:solidFill>
          <a:ln w="28575" cmpd="sng">
            <a:solidFill>
              <a:srgbClr val="4FD35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0" name="Rounded Rectangle 99">
            <a:extLst>
              <a:ext uri="{FF2B5EF4-FFF2-40B4-BE49-F238E27FC236}">
                <a16:creationId xmlns:a16="http://schemas.microsoft.com/office/drawing/2014/main" id="{E3004134-2946-7340-91E3-20140AC2011E}"/>
              </a:ext>
            </a:extLst>
          </p:cNvPr>
          <p:cNvSpPr/>
          <p:nvPr/>
        </p:nvSpPr>
        <p:spPr>
          <a:xfrm>
            <a:off x="3863580" y="2036494"/>
            <a:ext cx="598199" cy="598199"/>
          </a:xfrm>
          <a:prstGeom prst="roundRect">
            <a:avLst/>
          </a:prstGeom>
          <a:solidFill>
            <a:srgbClr val="11D358"/>
          </a:solidFill>
          <a:ln w="28575" cmpd="sng">
            <a:solidFill>
              <a:srgbClr val="4FD35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01" name="Rounded Rectangle 100">
            <a:extLst>
              <a:ext uri="{FF2B5EF4-FFF2-40B4-BE49-F238E27FC236}">
                <a16:creationId xmlns:a16="http://schemas.microsoft.com/office/drawing/2014/main" id="{2148536B-6885-834E-A332-96DDB562D3BB}"/>
              </a:ext>
            </a:extLst>
          </p:cNvPr>
          <p:cNvSpPr/>
          <p:nvPr/>
        </p:nvSpPr>
        <p:spPr>
          <a:xfrm>
            <a:off x="4676545" y="2039259"/>
            <a:ext cx="598199" cy="598199"/>
          </a:xfrm>
          <a:prstGeom prst="roundRect">
            <a:avLst/>
          </a:prstGeom>
          <a:solidFill>
            <a:srgbClr val="11D358"/>
          </a:solidFill>
          <a:ln w="28575" cmpd="sng">
            <a:solidFill>
              <a:srgbClr val="4FD35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06" name="Curved Connector 105">
            <a:extLst>
              <a:ext uri="{FF2B5EF4-FFF2-40B4-BE49-F238E27FC236}">
                <a16:creationId xmlns:a16="http://schemas.microsoft.com/office/drawing/2014/main" id="{8E489473-84B4-AB43-9EE1-26C49D649ADE}"/>
              </a:ext>
            </a:extLst>
          </p:cNvPr>
          <p:cNvCxnSpPr>
            <a:cxnSpLocks/>
          </p:cNvCxnSpPr>
          <p:nvPr/>
        </p:nvCxnSpPr>
        <p:spPr>
          <a:xfrm>
            <a:off x="1797663" y="3561801"/>
            <a:ext cx="296620" cy="1376"/>
          </a:xfrm>
          <a:prstGeom prst="curvedConnector3">
            <a:avLst>
              <a:gd name="adj1" fmla="val 50000"/>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111" name="Group 110">
            <a:extLst>
              <a:ext uri="{FF2B5EF4-FFF2-40B4-BE49-F238E27FC236}">
                <a16:creationId xmlns:a16="http://schemas.microsoft.com/office/drawing/2014/main" id="{E88BFC99-827D-004A-AA73-0DAE6480569E}"/>
              </a:ext>
            </a:extLst>
          </p:cNvPr>
          <p:cNvGrpSpPr/>
          <p:nvPr/>
        </p:nvGrpSpPr>
        <p:grpSpPr>
          <a:xfrm>
            <a:off x="6444342" y="3708235"/>
            <a:ext cx="271802" cy="114300"/>
            <a:chOff x="2259061" y="4546976"/>
            <a:chExt cx="362402" cy="152400"/>
          </a:xfrm>
        </p:grpSpPr>
        <p:sp>
          <p:nvSpPr>
            <p:cNvPr id="112" name="Rectangle 111">
              <a:extLst>
                <a:ext uri="{FF2B5EF4-FFF2-40B4-BE49-F238E27FC236}">
                  <a16:creationId xmlns:a16="http://schemas.microsoft.com/office/drawing/2014/main" id="{16B0111E-637D-3D48-A1B5-A5B778E8260E}"/>
                </a:ext>
              </a:extLst>
            </p:cNvPr>
            <p:cNvSpPr/>
            <p:nvPr/>
          </p:nvSpPr>
          <p:spPr>
            <a:xfrm>
              <a:off x="2259061"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Rectangle 112">
              <a:extLst>
                <a:ext uri="{FF2B5EF4-FFF2-40B4-BE49-F238E27FC236}">
                  <a16:creationId xmlns:a16="http://schemas.microsoft.com/office/drawing/2014/main" id="{7D732AED-5956-6041-952C-18B490C86A39}"/>
                </a:ext>
              </a:extLst>
            </p:cNvPr>
            <p:cNvSpPr/>
            <p:nvPr/>
          </p:nvSpPr>
          <p:spPr>
            <a:xfrm>
              <a:off x="2475990"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4" name="Straight Connector 113">
              <a:extLst>
                <a:ext uri="{FF2B5EF4-FFF2-40B4-BE49-F238E27FC236}">
                  <a16:creationId xmlns:a16="http://schemas.microsoft.com/office/drawing/2014/main" id="{5C97DA7B-2748-D149-BFBD-EA2132A4B1C4}"/>
                </a:ext>
              </a:extLst>
            </p:cNvPr>
            <p:cNvCxnSpPr/>
            <p:nvPr/>
          </p:nvCxnSpPr>
          <p:spPr>
            <a:xfrm>
              <a:off x="2404534" y="4623176"/>
              <a:ext cx="71456" cy="0"/>
            </a:xfrm>
            <a:prstGeom prst="line">
              <a:avLst/>
            </a:prstGeom>
            <a:solidFill>
              <a:srgbClr val="FF000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15" name="TextBox 114">
            <a:extLst>
              <a:ext uri="{FF2B5EF4-FFF2-40B4-BE49-F238E27FC236}">
                <a16:creationId xmlns:a16="http://schemas.microsoft.com/office/drawing/2014/main" id="{677C5C14-BB2C-E14E-BD19-99530220430A}"/>
              </a:ext>
            </a:extLst>
          </p:cNvPr>
          <p:cNvSpPr txBox="1"/>
          <p:nvPr/>
        </p:nvSpPr>
        <p:spPr>
          <a:xfrm>
            <a:off x="1171487" y="4220497"/>
            <a:ext cx="1509271" cy="276999"/>
          </a:xfrm>
          <a:prstGeom prst="rect">
            <a:avLst/>
          </a:prstGeom>
          <a:noFill/>
        </p:spPr>
        <p:txBody>
          <a:bodyPr wrap="square" rtlCol="0">
            <a:spAutoFit/>
          </a:bodyPr>
          <a:lstStyle/>
          <a:p>
            <a:pPr algn="ctr"/>
            <a:r>
              <a:rPr lang="en-US" sz="1200" dirty="0"/>
              <a:t>Org1</a:t>
            </a:r>
          </a:p>
        </p:txBody>
      </p:sp>
      <p:sp>
        <p:nvSpPr>
          <p:cNvPr id="116" name="TextBox 115">
            <a:extLst>
              <a:ext uri="{FF2B5EF4-FFF2-40B4-BE49-F238E27FC236}">
                <a16:creationId xmlns:a16="http://schemas.microsoft.com/office/drawing/2014/main" id="{DF5E412D-F7B7-2A4E-8A4A-64CE4882D575}"/>
              </a:ext>
            </a:extLst>
          </p:cNvPr>
          <p:cNvSpPr txBox="1"/>
          <p:nvPr/>
        </p:nvSpPr>
        <p:spPr>
          <a:xfrm>
            <a:off x="6489372" y="4216646"/>
            <a:ext cx="1509271" cy="276999"/>
          </a:xfrm>
          <a:prstGeom prst="rect">
            <a:avLst/>
          </a:prstGeom>
          <a:noFill/>
        </p:spPr>
        <p:txBody>
          <a:bodyPr wrap="square" rtlCol="0">
            <a:spAutoFit/>
          </a:bodyPr>
          <a:lstStyle/>
          <a:p>
            <a:pPr algn="ctr"/>
            <a:r>
              <a:rPr lang="en-US" sz="1200" dirty="0"/>
              <a:t>Org3</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811835" y="4215126"/>
            <a:ext cx="1509271" cy="276999"/>
          </a:xfrm>
          <a:prstGeom prst="rect">
            <a:avLst/>
          </a:prstGeom>
          <a:noFill/>
        </p:spPr>
        <p:txBody>
          <a:bodyPr wrap="square" rtlCol="0">
            <a:spAutoFit/>
          </a:bodyPr>
          <a:lstStyle/>
          <a:p>
            <a:pPr algn="ctr"/>
            <a:r>
              <a:rPr lang="en-US" sz="1200" dirty="0"/>
              <a:t>Org2</a:t>
            </a:r>
          </a:p>
        </p:txBody>
      </p:sp>
      <p:sp>
        <p:nvSpPr>
          <p:cNvPr id="159" name="TextBox 158">
            <a:extLst>
              <a:ext uri="{FF2B5EF4-FFF2-40B4-BE49-F238E27FC236}">
                <a16:creationId xmlns:a16="http://schemas.microsoft.com/office/drawing/2014/main" id="{7BAC57D3-FD96-F64A-9553-017A638D1EB7}"/>
              </a:ext>
            </a:extLst>
          </p:cNvPr>
          <p:cNvSpPr txBox="1"/>
          <p:nvPr/>
        </p:nvSpPr>
        <p:spPr>
          <a:xfrm>
            <a:off x="3454531" y="4454292"/>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138" name="Rounded Rectangle 137">
            <a:extLst>
              <a:ext uri="{FF2B5EF4-FFF2-40B4-BE49-F238E27FC236}">
                <a16:creationId xmlns:a16="http://schemas.microsoft.com/office/drawing/2014/main" id="{0E159E34-421F-AC4A-A369-BC36DE385A10}"/>
              </a:ext>
            </a:extLst>
          </p:cNvPr>
          <p:cNvSpPr/>
          <p:nvPr/>
        </p:nvSpPr>
        <p:spPr>
          <a:xfrm>
            <a:off x="2093817" y="194431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092144" y="3066984"/>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61" name="Rounded Rectangle 60">
            <a:extLst>
              <a:ext uri="{FF2B5EF4-FFF2-40B4-BE49-F238E27FC236}">
                <a16:creationId xmlns:a16="http://schemas.microsoft.com/office/drawing/2014/main" id="{A07C2B01-732B-CC49-8029-D4C196E36F4F}"/>
              </a:ext>
            </a:extLst>
          </p:cNvPr>
          <p:cNvSpPr/>
          <p:nvPr/>
        </p:nvSpPr>
        <p:spPr>
          <a:xfrm>
            <a:off x="2579774" y="2415102"/>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62" name="Rounded Rectangle 61">
            <a:extLst>
              <a:ext uri="{FF2B5EF4-FFF2-40B4-BE49-F238E27FC236}">
                <a16:creationId xmlns:a16="http://schemas.microsoft.com/office/drawing/2014/main" id="{7FA644F1-9C09-2842-B858-5C2E4024D4D5}"/>
              </a:ext>
            </a:extLst>
          </p:cNvPr>
          <p:cNvSpPr/>
          <p:nvPr/>
        </p:nvSpPr>
        <p:spPr>
          <a:xfrm>
            <a:off x="2469277" y="2564235"/>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161" name="Rounded Rectangle 160">
            <a:extLst>
              <a:ext uri="{FF2B5EF4-FFF2-40B4-BE49-F238E27FC236}">
                <a16:creationId xmlns:a16="http://schemas.microsoft.com/office/drawing/2014/main" id="{74CFD46D-C448-ED47-A561-EFF927849941}"/>
              </a:ext>
            </a:extLst>
          </p:cNvPr>
          <p:cNvSpPr/>
          <p:nvPr/>
        </p:nvSpPr>
        <p:spPr>
          <a:xfrm>
            <a:off x="6450386" y="193161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67" name="Rounded Rectangle 66">
            <a:extLst>
              <a:ext uri="{FF2B5EF4-FFF2-40B4-BE49-F238E27FC236}">
                <a16:creationId xmlns:a16="http://schemas.microsoft.com/office/drawing/2014/main" id="{1B82DA01-B15D-594B-93EB-F682C70933CE}"/>
              </a:ext>
            </a:extLst>
          </p:cNvPr>
          <p:cNvSpPr/>
          <p:nvPr/>
        </p:nvSpPr>
        <p:spPr>
          <a:xfrm>
            <a:off x="6813352" y="2433382"/>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68" name="Rounded Rectangle 67">
            <a:extLst>
              <a:ext uri="{FF2B5EF4-FFF2-40B4-BE49-F238E27FC236}">
                <a16:creationId xmlns:a16="http://schemas.microsoft.com/office/drawing/2014/main" id="{6A60598D-A16D-6347-A4F9-23323661C036}"/>
              </a:ext>
            </a:extLst>
          </p:cNvPr>
          <p:cNvSpPr/>
          <p:nvPr/>
        </p:nvSpPr>
        <p:spPr>
          <a:xfrm>
            <a:off x="7025735" y="2537122"/>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62" name="Rounded Rectangle 161">
            <a:extLst>
              <a:ext uri="{FF2B5EF4-FFF2-40B4-BE49-F238E27FC236}">
                <a16:creationId xmlns:a16="http://schemas.microsoft.com/office/drawing/2014/main" id="{C8AB0377-B1AE-F74F-8ED6-5FD71312B1B9}"/>
              </a:ext>
            </a:extLst>
          </p:cNvPr>
          <p:cNvSpPr/>
          <p:nvPr/>
        </p:nvSpPr>
        <p:spPr>
          <a:xfrm>
            <a:off x="6447242" y="3057216"/>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163" name="Rectangle 162">
            <a:extLst>
              <a:ext uri="{FF2B5EF4-FFF2-40B4-BE49-F238E27FC236}">
                <a16:creationId xmlns:a16="http://schemas.microsoft.com/office/drawing/2014/main" id="{6CD195D7-BDB5-2A4E-A3BD-9C7E90CE8018}"/>
              </a:ext>
            </a:extLst>
          </p:cNvPr>
          <p:cNvSpPr/>
          <p:nvPr/>
        </p:nvSpPr>
        <p:spPr>
          <a:xfrm>
            <a:off x="769618" y="1964086"/>
            <a:ext cx="591078" cy="56672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64" name="Picture 7" descr="Interconnected_icon_bk">
            <a:extLst>
              <a:ext uri="{FF2B5EF4-FFF2-40B4-BE49-F238E27FC236}">
                <a16:creationId xmlns:a16="http://schemas.microsoft.com/office/drawing/2014/main" id="{49CD380A-C834-D544-9313-73AC7E55AC9B}"/>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918" y="1958424"/>
            <a:ext cx="557283" cy="571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5" name="Rectangle 164">
            <a:extLst>
              <a:ext uri="{FF2B5EF4-FFF2-40B4-BE49-F238E27FC236}">
                <a16:creationId xmlns:a16="http://schemas.microsoft.com/office/drawing/2014/main" id="{50680DD6-D9AF-8841-B1A8-64DFB6E173A1}"/>
              </a:ext>
            </a:extLst>
          </p:cNvPr>
          <p:cNvSpPr/>
          <p:nvPr/>
        </p:nvSpPr>
        <p:spPr>
          <a:xfrm>
            <a:off x="3899934" y="3608316"/>
            <a:ext cx="591078" cy="56672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66" name="Picture 7" descr="Interconnected_icon_bk">
            <a:extLst>
              <a:ext uri="{FF2B5EF4-FFF2-40B4-BE49-F238E27FC236}">
                <a16:creationId xmlns:a16="http://schemas.microsoft.com/office/drawing/2014/main" id="{F9A5C448-416B-0E43-A4B3-2E2FBA4FA7F0}"/>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26234" y="3602654"/>
            <a:ext cx="557283" cy="571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7" name="Rectangle 166">
            <a:extLst>
              <a:ext uri="{FF2B5EF4-FFF2-40B4-BE49-F238E27FC236}">
                <a16:creationId xmlns:a16="http://schemas.microsoft.com/office/drawing/2014/main" id="{94A15A82-BB75-0049-9349-1636885B3544}"/>
              </a:ext>
            </a:extLst>
          </p:cNvPr>
          <p:cNvSpPr/>
          <p:nvPr/>
        </p:nvSpPr>
        <p:spPr>
          <a:xfrm>
            <a:off x="7837300" y="1911643"/>
            <a:ext cx="591078" cy="56672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68" name="Picture 7" descr="Interconnected_icon_bk">
            <a:extLst>
              <a:ext uri="{FF2B5EF4-FFF2-40B4-BE49-F238E27FC236}">
                <a16:creationId xmlns:a16="http://schemas.microsoft.com/office/drawing/2014/main" id="{AEDC4A57-FE25-454A-84DD-0C6B9D09BE50}"/>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63600" y="1905981"/>
            <a:ext cx="557283" cy="571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2" name="TextBox 171">
            <a:extLst>
              <a:ext uri="{FF2B5EF4-FFF2-40B4-BE49-F238E27FC236}">
                <a16:creationId xmlns:a16="http://schemas.microsoft.com/office/drawing/2014/main" id="{394DFE18-1EB0-E744-828C-FBF19652DE7B}"/>
              </a:ext>
            </a:extLst>
          </p:cNvPr>
          <p:cNvSpPr txBox="1"/>
          <p:nvPr/>
        </p:nvSpPr>
        <p:spPr>
          <a:xfrm>
            <a:off x="1366040" y="3694327"/>
            <a:ext cx="520764" cy="230832"/>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173" name="Group 172">
            <a:extLst>
              <a:ext uri="{FF2B5EF4-FFF2-40B4-BE49-F238E27FC236}">
                <a16:creationId xmlns:a16="http://schemas.microsoft.com/office/drawing/2014/main" id="{5419DEB5-F4B3-EF45-B4AA-D90FF6275F0F}"/>
              </a:ext>
            </a:extLst>
          </p:cNvPr>
          <p:cNvGrpSpPr/>
          <p:nvPr/>
        </p:nvGrpSpPr>
        <p:grpSpPr>
          <a:xfrm>
            <a:off x="1449089" y="3166522"/>
            <a:ext cx="354666" cy="574130"/>
            <a:chOff x="5701137" y="2384637"/>
            <a:chExt cx="1133935" cy="1812371"/>
          </a:xfrm>
        </p:grpSpPr>
        <p:sp>
          <p:nvSpPr>
            <p:cNvPr id="174" name="Oval 173">
              <a:extLst>
                <a:ext uri="{FF2B5EF4-FFF2-40B4-BE49-F238E27FC236}">
                  <a16:creationId xmlns:a16="http://schemas.microsoft.com/office/drawing/2014/main" id="{BACD9DCF-DD22-FE4C-B96E-39B261E46329}"/>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75" name="Round Same Side Corner Rectangle 174">
              <a:extLst>
                <a:ext uri="{FF2B5EF4-FFF2-40B4-BE49-F238E27FC236}">
                  <a16:creationId xmlns:a16="http://schemas.microsoft.com/office/drawing/2014/main" id="{B4766B3D-C042-2544-8A5F-2B79A28E9F70}"/>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
        <p:nvSpPr>
          <p:cNvPr id="176" name="TextBox 175">
            <a:extLst>
              <a:ext uri="{FF2B5EF4-FFF2-40B4-BE49-F238E27FC236}">
                <a16:creationId xmlns:a16="http://schemas.microsoft.com/office/drawing/2014/main" id="{4EB93635-C89C-4E47-A958-90105B9B4985}"/>
              </a:ext>
            </a:extLst>
          </p:cNvPr>
          <p:cNvSpPr txBox="1"/>
          <p:nvPr/>
        </p:nvSpPr>
        <p:spPr>
          <a:xfrm>
            <a:off x="7295237" y="3703400"/>
            <a:ext cx="520764" cy="230832"/>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177" name="Group 176">
            <a:extLst>
              <a:ext uri="{FF2B5EF4-FFF2-40B4-BE49-F238E27FC236}">
                <a16:creationId xmlns:a16="http://schemas.microsoft.com/office/drawing/2014/main" id="{9656EEB2-8C82-4B4C-A37F-BFB86F323E1A}"/>
              </a:ext>
            </a:extLst>
          </p:cNvPr>
          <p:cNvGrpSpPr/>
          <p:nvPr/>
        </p:nvGrpSpPr>
        <p:grpSpPr>
          <a:xfrm>
            <a:off x="7380606" y="3166522"/>
            <a:ext cx="354666" cy="574130"/>
            <a:chOff x="5701137" y="2384637"/>
            <a:chExt cx="1133935" cy="1812371"/>
          </a:xfrm>
        </p:grpSpPr>
        <p:sp>
          <p:nvSpPr>
            <p:cNvPr id="178" name="Oval 177">
              <a:extLst>
                <a:ext uri="{FF2B5EF4-FFF2-40B4-BE49-F238E27FC236}">
                  <a16:creationId xmlns:a16="http://schemas.microsoft.com/office/drawing/2014/main" id="{B7B8F9CC-9033-C149-88D3-59F32332F573}"/>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79" name="Round Same Side Corner Rectangle 178">
              <a:extLst>
                <a:ext uri="{FF2B5EF4-FFF2-40B4-BE49-F238E27FC236}">
                  <a16:creationId xmlns:a16="http://schemas.microsoft.com/office/drawing/2014/main" id="{CB7C7620-90CD-1D47-9117-40033B9F22D6}"/>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
        <p:nvSpPr>
          <p:cNvPr id="180" name="TextBox 179">
            <a:extLst>
              <a:ext uri="{FF2B5EF4-FFF2-40B4-BE49-F238E27FC236}">
                <a16:creationId xmlns:a16="http://schemas.microsoft.com/office/drawing/2014/main" id="{231C2BA2-9E31-CE48-A0B5-A56D27F8307B}"/>
              </a:ext>
            </a:extLst>
          </p:cNvPr>
          <p:cNvSpPr txBox="1"/>
          <p:nvPr/>
        </p:nvSpPr>
        <p:spPr>
          <a:xfrm>
            <a:off x="636840" y="3416335"/>
            <a:ext cx="520764" cy="230832"/>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181" name="Group 180">
            <a:extLst>
              <a:ext uri="{FF2B5EF4-FFF2-40B4-BE49-F238E27FC236}">
                <a16:creationId xmlns:a16="http://schemas.microsoft.com/office/drawing/2014/main" id="{9D30B18B-5B8C-4148-BB71-1B3D8DEDE7C0}"/>
              </a:ext>
            </a:extLst>
          </p:cNvPr>
          <p:cNvGrpSpPr/>
          <p:nvPr/>
        </p:nvGrpSpPr>
        <p:grpSpPr>
          <a:xfrm>
            <a:off x="722209" y="2879457"/>
            <a:ext cx="354666" cy="574130"/>
            <a:chOff x="5701137" y="2384637"/>
            <a:chExt cx="1133935" cy="1812371"/>
          </a:xfrm>
        </p:grpSpPr>
        <p:sp>
          <p:nvSpPr>
            <p:cNvPr id="182" name="Oval 181">
              <a:extLst>
                <a:ext uri="{FF2B5EF4-FFF2-40B4-BE49-F238E27FC236}">
                  <a16:creationId xmlns:a16="http://schemas.microsoft.com/office/drawing/2014/main" id="{5BF9D954-0E0D-3C49-A6AA-E0E27718C5EE}"/>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83" name="Round Same Side Corner Rectangle 182">
              <a:extLst>
                <a:ext uri="{FF2B5EF4-FFF2-40B4-BE49-F238E27FC236}">
                  <a16:creationId xmlns:a16="http://schemas.microsoft.com/office/drawing/2014/main" id="{641DFC6E-4726-7441-9BAF-20C9ECB6A30E}"/>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
        <p:nvSpPr>
          <p:cNvPr id="184" name="TextBox 183">
            <a:extLst>
              <a:ext uri="{FF2B5EF4-FFF2-40B4-BE49-F238E27FC236}">
                <a16:creationId xmlns:a16="http://schemas.microsoft.com/office/drawing/2014/main" id="{2B2CFA05-5781-B24B-B3F1-20D3A2988D1D}"/>
              </a:ext>
            </a:extLst>
          </p:cNvPr>
          <p:cNvSpPr txBox="1"/>
          <p:nvPr/>
        </p:nvSpPr>
        <p:spPr>
          <a:xfrm>
            <a:off x="4568886" y="4091501"/>
            <a:ext cx="520764" cy="230832"/>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185" name="Group 184">
            <a:extLst>
              <a:ext uri="{FF2B5EF4-FFF2-40B4-BE49-F238E27FC236}">
                <a16:creationId xmlns:a16="http://schemas.microsoft.com/office/drawing/2014/main" id="{30F801A0-4722-1A4C-A723-C3EF37D936B9}"/>
              </a:ext>
            </a:extLst>
          </p:cNvPr>
          <p:cNvGrpSpPr/>
          <p:nvPr/>
        </p:nvGrpSpPr>
        <p:grpSpPr>
          <a:xfrm>
            <a:off x="4654255" y="3554623"/>
            <a:ext cx="354666" cy="574130"/>
            <a:chOff x="5701137" y="2384637"/>
            <a:chExt cx="1133935" cy="1812371"/>
          </a:xfrm>
        </p:grpSpPr>
        <p:sp>
          <p:nvSpPr>
            <p:cNvPr id="186" name="Oval 185">
              <a:extLst>
                <a:ext uri="{FF2B5EF4-FFF2-40B4-BE49-F238E27FC236}">
                  <a16:creationId xmlns:a16="http://schemas.microsoft.com/office/drawing/2014/main" id="{3EB61E2F-6B4C-8F4C-A6F7-F8FFE259B364}"/>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87" name="Round Same Side Corner Rectangle 186">
              <a:extLst>
                <a:ext uri="{FF2B5EF4-FFF2-40B4-BE49-F238E27FC236}">
                  <a16:creationId xmlns:a16="http://schemas.microsoft.com/office/drawing/2014/main" id="{5A4FB0FA-4324-D244-A343-148F72CFF1BE}"/>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
        <p:nvSpPr>
          <p:cNvPr id="188" name="TextBox 187">
            <a:extLst>
              <a:ext uri="{FF2B5EF4-FFF2-40B4-BE49-F238E27FC236}">
                <a16:creationId xmlns:a16="http://schemas.microsoft.com/office/drawing/2014/main" id="{CD269768-9C0A-DE43-B35F-7BDA62FB1949}"/>
              </a:ext>
            </a:extLst>
          </p:cNvPr>
          <p:cNvSpPr txBox="1"/>
          <p:nvPr/>
        </p:nvSpPr>
        <p:spPr>
          <a:xfrm>
            <a:off x="7988343" y="3427034"/>
            <a:ext cx="520764" cy="230832"/>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189" name="Group 188">
            <a:extLst>
              <a:ext uri="{FF2B5EF4-FFF2-40B4-BE49-F238E27FC236}">
                <a16:creationId xmlns:a16="http://schemas.microsoft.com/office/drawing/2014/main" id="{DA91771E-DFBC-D043-B749-D2EEEA6CC051}"/>
              </a:ext>
            </a:extLst>
          </p:cNvPr>
          <p:cNvGrpSpPr/>
          <p:nvPr/>
        </p:nvGrpSpPr>
        <p:grpSpPr>
          <a:xfrm>
            <a:off x="8073712" y="2890156"/>
            <a:ext cx="354666" cy="574130"/>
            <a:chOff x="5701137" y="2384637"/>
            <a:chExt cx="1133935" cy="1812371"/>
          </a:xfrm>
        </p:grpSpPr>
        <p:sp>
          <p:nvSpPr>
            <p:cNvPr id="190" name="Oval 189">
              <a:extLst>
                <a:ext uri="{FF2B5EF4-FFF2-40B4-BE49-F238E27FC236}">
                  <a16:creationId xmlns:a16="http://schemas.microsoft.com/office/drawing/2014/main" id="{1152A35C-CC7C-6148-B812-D4F48B0BA1AF}"/>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91" name="Round Same Side Corner Rectangle 190">
              <a:extLst>
                <a:ext uri="{FF2B5EF4-FFF2-40B4-BE49-F238E27FC236}">
                  <a16:creationId xmlns:a16="http://schemas.microsoft.com/office/drawing/2014/main" id="{9269FFE6-43FF-DD4E-8572-854B62F526A0}"/>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
        <p:nvSpPr>
          <p:cNvPr id="71" name="Rounded Rectangle 70">
            <a:extLst>
              <a:ext uri="{FF2B5EF4-FFF2-40B4-BE49-F238E27FC236}">
                <a16:creationId xmlns:a16="http://schemas.microsoft.com/office/drawing/2014/main" id="{A92F019E-5830-7543-8E52-85781C873B2A}"/>
              </a:ext>
            </a:extLst>
          </p:cNvPr>
          <p:cNvSpPr/>
          <p:nvPr/>
        </p:nvSpPr>
        <p:spPr>
          <a:xfrm>
            <a:off x="6767911" y="3628219"/>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72" name="Rounded Rectangle 71">
            <a:extLst>
              <a:ext uri="{FF2B5EF4-FFF2-40B4-BE49-F238E27FC236}">
                <a16:creationId xmlns:a16="http://schemas.microsoft.com/office/drawing/2014/main" id="{D34FE3F9-C05D-7345-A485-69699FD63581}"/>
              </a:ext>
            </a:extLst>
          </p:cNvPr>
          <p:cNvSpPr/>
          <p:nvPr/>
        </p:nvSpPr>
        <p:spPr>
          <a:xfrm>
            <a:off x="6976441" y="3720539"/>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69" name="Rounded Rectangle 68">
            <a:extLst>
              <a:ext uri="{FF2B5EF4-FFF2-40B4-BE49-F238E27FC236}">
                <a16:creationId xmlns:a16="http://schemas.microsoft.com/office/drawing/2014/main" id="{ECA06323-6F13-6849-90BF-96526C023226}"/>
              </a:ext>
            </a:extLst>
          </p:cNvPr>
          <p:cNvSpPr/>
          <p:nvPr/>
        </p:nvSpPr>
        <p:spPr>
          <a:xfrm>
            <a:off x="2474991" y="3587207"/>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0" name="Rounded Rectangle 69">
            <a:extLst>
              <a:ext uri="{FF2B5EF4-FFF2-40B4-BE49-F238E27FC236}">
                <a16:creationId xmlns:a16="http://schemas.microsoft.com/office/drawing/2014/main" id="{1AA3A0C0-5B57-D34E-930D-C27A2951A820}"/>
              </a:ext>
            </a:extLst>
          </p:cNvPr>
          <p:cNvSpPr/>
          <p:nvPr/>
        </p:nvSpPr>
        <p:spPr>
          <a:xfrm>
            <a:off x="2652671" y="373002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cxnSp>
        <p:nvCxnSpPr>
          <p:cNvPr id="192" name="Straight Connector 191">
            <a:extLst>
              <a:ext uri="{FF2B5EF4-FFF2-40B4-BE49-F238E27FC236}">
                <a16:creationId xmlns:a16="http://schemas.microsoft.com/office/drawing/2014/main" id="{4C26BF1A-2D12-054C-95CE-F3569213728E}"/>
              </a:ext>
            </a:extLst>
          </p:cNvPr>
          <p:cNvCxnSpPr/>
          <p:nvPr/>
        </p:nvCxnSpPr>
        <p:spPr>
          <a:xfrm>
            <a:off x="4976578" y="2625649"/>
            <a:ext cx="0" cy="148126"/>
          </a:xfrm>
          <a:prstGeom prst="line">
            <a:avLst/>
          </a:prstGeom>
          <a:ln w="19050" cmpd="sng">
            <a:solidFill>
              <a:srgbClr val="4FD358"/>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249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88">
            <a:extLst>
              <a:ext uri="{FF2B5EF4-FFF2-40B4-BE49-F238E27FC236}">
                <a16:creationId xmlns:a16="http://schemas.microsoft.com/office/drawing/2014/main" id="{1E234EB8-EDD6-EC40-9516-8B83842F5F47}"/>
              </a:ext>
            </a:extLst>
          </p:cNvPr>
          <p:cNvSpPr/>
          <p:nvPr/>
        </p:nvSpPr>
        <p:spPr>
          <a:xfrm>
            <a:off x="4855188" y="1537628"/>
            <a:ext cx="1340535" cy="1651597"/>
          </a:xfrm>
          <a:prstGeom prst="roundRect">
            <a:avLst/>
          </a:prstGeom>
          <a:solidFill>
            <a:schemeClr val="accent4">
              <a:lumMod val="40000"/>
              <a:lumOff val="6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 Placeholder 2"/>
          <p:cNvSpPr>
            <a:spLocks noGrp="1"/>
          </p:cNvSpPr>
          <p:nvPr>
            <p:ph type="body" sz="quarter" idx="13"/>
          </p:nvPr>
        </p:nvSpPr>
        <p:spPr/>
        <p:txBody>
          <a:bodyPr/>
          <a:lstStyle/>
          <a:p>
            <a:r>
              <a:rPr lang="en-US" dirty="0">
                <a:latin typeface="+mn-lt"/>
              </a:rPr>
              <a:t>Membership Services Provider - Overview</a:t>
            </a:r>
          </a:p>
        </p:txBody>
      </p:sp>
      <p:sp>
        <p:nvSpPr>
          <p:cNvPr id="19" name="TextBox 18"/>
          <p:cNvSpPr txBox="1"/>
          <p:nvPr/>
        </p:nvSpPr>
        <p:spPr>
          <a:xfrm>
            <a:off x="131564" y="1295933"/>
            <a:ext cx="4529764" cy="3323987"/>
          </a:xfrm>
          <a:prstGeom prst="rect">
            <a:avLst/>
          </a:prstGeom>
          <a:noFill/>
        </p:spPr>
        <p:txBody>
          <a:bodyPr wrap="square" rtlCol="0">
            <a:spAutoFit/>
          </a:bodyPr>
          <a:lstStyle/>
          <a:p>
            <a:pPr marL="171450" indent="-171450">
              <a:buFont typeface="Arial" panose="020B0604020202020204" pitchFamily="34" charset="0"/>
              <a:buChar char="•"/>
            </a:pPr>
            <a:r>
              <a:rPr lang="en-US" sz="1400" dirty="0"/>
              <a:t>Provides identity for:</a:t>
            </a:r>
          </a:p>
          <a:p>
            <a:pPr marL="628650" lvl="1" indent="-171450">
              <a:buFont typeface="Arial" panose="020B0604020202020204" pitchFamily="34" charset="0"/>
              <a:buChar char="•"/>
            </a:pPr>
            <a:r>
              <a:rPr lang="en-US" sz="1400" dirty="0"/>
              <a:t>Peers and </a:t>
            </a:r>
            <a:r>
              <a:rPr lang="en-US" sz="1400" dirty="0" err="1"/>
              <a:t>Orderers</a:t>
            </a:r>
            <a:endParaRPr lang="en-US" sz="1400" dirty="0"/>
          </a:p>
          <a:p>
            <a:pPr marL="628650" lvl="1" indent="-171450">
              <a:buFont typeface="Arial" panose="020B0604020202020204" pitchFamily="34" charset="0"/>
              <a:buChar char="•"/>
            </a:pPr>
            <a:r>
              <a:rPr lang="en-US" sz="1400" dirty="0"/>
              <a:t>Client Applications</a:t>
            </a:r>
          </a:p>
          <a:p>
            <a:pPr marL="628650" lvl="1" indent="-171450">
              <a:buFont typeface="Arial" panose="020B0604020202020204" pitchFamily="34" charset="0"/>
              <a:buChar char="•"/>
            </a:pPr>
            <a:r>
              <a:rPr lang="en-US" sz="1400" dirty="0"/>
              <a:t>Administrators</a:t>
            </a:r>
          </a:p>
          <a:p>
            <a:pPr marL="171450" indent="-171450">
              <a:buFont typeface="Arial" panose="020B0604020202020204" pitchFamily="34" charset="0"/>
              <a:buChar char="•"/>
            </a:pPr>
            <a:r>
              <a:rPr lang="en-US" sz="1400" dirty="0"/>
              <a:t>Identities can be issued by:</a:t>
            </a:r>
          </a:p>
          <a:p>
            <a:pPr marL="628650" lvl="1" indent="-171450">
              <a:buFont typeface="Arial" panose="020B0604020202020204" pitchFamily="34" charset="0"/>
              <a:buChar char="•"/>
            </a:pPr>
            <a:r>
              <a:rPr lang="en-US" sz="1400" dirty="0"/>
              <a:t>Fabric-CA</a:t>
            </a:r>
          </a:p>
          <a:p>
            <a:pPr marL="628650" lvl="1" indent="-171450">
              <a:buFont typeface="Arial" panose="020B0604020202020204" pitchFamily="34" charset="0"/>
              <a:buChar char="•"/>
            </a:pPr>
            <a:r>
              <a:rPr lang="en-US" sz="1400" dirty="0"/>
              <a:t>An external CA</a:t>
            </a:r>
          </a:p>
          <a:p>
            <a:pPr marL="285750" indent="-285750">
              <a:buFont typeface="Arial" charset="0"/>
              <a:buChar char="•"/>
            </a:pPr>
            <a:r>
              <a:rPr lang="en-US" sz="1400" dirty="0">
                <a:cs typeface="Calibri"/>
              </a:rPr>
              <a:t>Provides: Authentication, Validation, Signing and Issuance</a:t>
            </a:r>
          </a:p>
          <a:p>
            <a:pPr marL="171450" indent="-171450">
              <a:buFont typeface="Arial" panose="020B0604020202020204" pitchFamily="34" charset="0"/>
              <a:buChar char="•"/>
            </a:pPr>
            <a:r>
              <a:rPr lang="en-US" sz="1400" dirty="0"/>
              <a:t>Supports different crypto standards with a pluggable interface</a:t>
            </a:r>
          </a:p>
          <a:p>
            <a:pPr marL="171450" indent="-171450">
              <a:buFont typeface="Arial" panose="020B0604020202020204" pitchFamily="34" charset="0"/>
              <a:buChar char="•"/>
            </a:pPr>
            <a:r>
              <a:rPr lang="en-US" sz="1400" dirty="0"/>
              <a:t>A network can include multiple MSPs (typically 1 per org)</a:t>
            </a:r>
          </a:p>
          <a:p>
            <a:pPr marL="171450" indent="-171450">
              <a:buFont typeface="Arial" panose="020B0604020202020204" pitchFamily="34" charset="0"/>
              <a:buChar char="•"/>
            </a:pPr>
            <a:r>
              <a:rPr lang="en-US" sz="1400" dirty="0"/>
              <a:t>Includes TLS crypto material for encrypted communications</a:t>
            </a:r>
            <a:endParaRPr lang="en-US" sz="1600" dirty="0"/>
          </a:p>
        </p:txBody>
      </p:sp>
      <p:grpSp>
        <p:nvGrpSpPr>
          <p:cNvPr id="157" name="Group 156"/>
          <p:cNvGrpSpPr/>
          <p:nvPr/>
        </p:nvGrpSpPr>
        <p:grpSpPr>
          <a:xfrm>
            <a:off x="3569749" y="1484755"/>
            <a:ext cx="944684" cy="809462"/>
            <a:chOff x="0" y="2025595"/>
            <a:chExt cx="944684" cy="809462"/>
          </a:xfrm>
        </p:grpSpPr>
        <p:sp>
          <p:nvSpPr>
            <p:cNvPr id="158" name="Rectangle 157"/>
            <p:cNvSpPr/>
            <p:nvPr/>
          </p:nvSpPr>
          <p:spPr>
            <a:xfrm>
              <a:off x="0" y="2277703"/>
              <a:ext cx="742943" cy="338554"/>
            </a:xfrm>
            <a:prstGeom prst="rect">
              <a:avLst/>
            </a:prstGeom>
          </p:spPr>
          <p:txBody>
            <a:bodyPr wrap="square">
              <a:spAutoFit/>
            </a:bodyPr>
            <a:lstStyle/>
            <a:p>
              <a:pPr lvl="0" algn="ctr"/>
              <a:r>
                <a:rPr lang="en-US" sz="800" dirty="0">
                  <a:solidFill>
                    <a:prstClr val="black"/>
                  </a:solidFill>
                  <a:cs typeface="Calibri"/>
                </a:rPr>
                <a:t>Client</a:t>
              </a:r>
            </a:p>
            <a:p>
              <a:pPr lvl="0" algn="ctr"/>
              <a:r>
                <a:rPr lang="en-US" sz="800" dirty="0">
                  <a:solidFill>
                    <a:prstClr val="black"/>
                  </a:solidFill>
                  <a:cs typeface="Calibri"/>
                </a:rPr>
                <a:t>Application</a:t>
              </a:r>
            </a:p>
          </p:txBody>
        </p:sp>
        <p:grpSp>
          <p:nvGrpSpPr>
            <p:cNvPr id="159" name="Group 158"/>
            <p:cNvGrpSpPr/>
            <p:nvPr/>
          </p:nvGrpSpPr>
          <p:grpSpPr>
            <a:xfrm>
              <a:off x="93037" y="2025595"/>
              <a:ext cx="851647" cy="809462"/>
              <a:chOff x="265172" y="2308763"/>
              <a:chExt cx="712071" cy="676800"/>
            </a:xfrm>
          </p:grpSpPr>
          <p:sp>
            <p:nvSpPr>
              <p:cNvPr id="161" name="Rounded Rectangle 160"/>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2" name="Straight Connector 161"/>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0" name="TextBox 159"/>
            <p:cNvSpPr txBox="1"/>
            <p:nvPr/>
          </p:nvSpPr>
          <p:spPr>
            <a:xfrm>
              <a:off x="652491" y="2239123"/>
              <a:ext cx="270016" cy="461665"/>
            </a:xfrm>
            <a:prstGeom prst="rect">
              <a:avLst/>
            </a:prstGeom>
            <a:noFill/>
          </p:spPr>
          <p:txBody>
            <a:bodyPr wrap="square" rtlCol="0">
              <a:spAutoFit/>
            </a:bodyPr>
            <a:lstStyle/>
            <a:p>
              <a:r>
                <a:rPr lang="en-US" sz="800" dirty="0"/>
                <a:t>SDK</a:t>
              </a:r>
            </a:p>
          </p:txBody>
        </p:sp>
      </p:grpSp>
      <p:cxnSp>
        <p:nvCxnSpPr>
          <p:cNvPr id="247" name="Straight Arrow Connector 246"/>
          <p:cNvCxnSpPr>
            <a:cxnSpLocks/>
            <a:stCxn id="139" idx="3"/>
          </p:cNvCxnSpPr>
          <p:nvPr/>
        </p:nvCxnSpPr>
        <p:spPr>
          <a:xfrm>
            <a:off x="5647093" y="1891086"/>
            <a:ext cx="1453877" cy="0"/>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cxnSpLocks/>
            <a:stCxn id="161" idx="3"/>
            <a:endCxn id="139" idx="1"/>
          </p:cNvCxnSpPr>
          <p:nvPr/>
        </p:nvCxnSpPr>
        <p:spPr>
          <a:xfrm>
            <a:off x="4514433" y="1889486"/>
            <a:ext cx="534461" cy="1600"/>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39" name="Rounded Rectangle 138"/>
          <p:cNvSpPr/>
          <p:nvPr/>
        </p:nvSpPr>
        <p:spPr>
          <a:xfrm>
            <a:off x="5048894" y="1591986"/>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grpSp>
        <p:nvGrpSpPr>
          <p:cNvPr id="91" name="Group 90">
            <a:extLst>
              <a:ext uri="{FF2B5EF4-FFF2-40B4-BE49-F238E27FC236}">
                <a16:creationId xmlns:a16="http://schemas.microsoft.com/office/drawing/2014/main" id="{9B379D2D-4F6A-424C-844F-E67873546600}"/>
              </a:ext>
            </a:extLst>
          </p:cNvPr>
          <p:cNvGrpSpPr/>
          <p:nvPr/>
        </p:nvGrpSpPr>
        <p:grpSpPr>
          <a:xfrm>
            <a:off x="5660301" y="3734547"/>
            <a:ext cx="884480" cy="700654"/>
            <a:chOff x="5796145" y="1224986"/>
            <a:chExt cx="884480" cy="700654"/>
          </a:xfrm>
        </p:grpSpPr>
        <p:grpSp>
          <p:nvGrpSpPr>
            <p:cNvPr id="92" name="Group 91">
              <a:extLst>
                <a:ext uri="{FF2B5EF4-FFF2-40B4-BE49-F238E27FC236}">
                  <a16:creationId xmlns:a16="http://schemas.microsoft.com/office/drawing/2014/main" id="{40256E57-CE7F-2844-BDA5-B2DD154CE22C}"/>
                </a:ext>
              </a:extLst>
            </p:cNvPr>
            <p:cNvGrpSpPr/>
            <p:nvPr/>
          </p:nvGrpSpPr>
          <p:grpSpPr>
            <a:xfrm>
              <a:off x="5796145" y="1224986"/>
              <a:ext cx="884480" cy="464726"/>
              <a:chOff x="8203321" y="3097576"/>
              <a:chExt cx="866669" cy="411867"/>
            </a:xfrm>
          </p:grpSpPr>
          <p:sp>
            <p:nvSpPr>
              <p:cNvPr id="94" name="Rectangle 93">
                <a:extLst>
                  <a:ext uri="{FF2B5EF4-FFF2-40B4-BE49-F238E27FC236}">
                    <a16:creationId xmlns:a16="http://schemas.microsoft.com/office/drawing/2014/main" id="{D0931289-9E35-864B-BC7A-24A36725F830}"/>
                  </a:ext>
                </a:extLst>
              </p:cNvPr>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solidFill>
                </a:endParaRPr>
              </a:p>
            </p:txBody>
          </p:sp>
          <p:pic>
            <p:nvPicPr>
              <p:cNvPr id="95" name="Picture 94">
                <a:extLst>
                  <a:ext uri="{FF2B5EF4-FFF2-40B4-BE49-F238E27FC236}">
                    <a16:creationId xmlns:a16="http://schemas.microsoft.com/office/drawing/2014/main" id="{6604D61A-C8EB-7840-907F-6D55998BD3FC}"/>
                  </a:ext>
                </a:extLst>
              </p:cNvPr>
              <p:cNvPicPr>
                <a:picLocks noChangeAspect="1"/>
              </p:cNvPicPr>
              <p:nvPr/>
            </p:nvPicPr>
            <p:blipFill>
              <a:blip r:embed="rId3">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sp>
            <p:nvSpPr>
              <p:cNvPr id="96" name="TextBox 95">
                <a:extLst>
                  <a:ext uri="{FF2B5EF4-FFF2-40B4-BE49-F238E27FC236}">
                    <a16:creationId xmlns:a16="http://schemas.microsoft.com/office/drawing/2014/main" id="{E12C83C7-E370-7647-8434-58D121ACA8B3}"/>
                  </a:ext>
                </a:extLst>
              </p:cNvPr>
              <p:cNvSpPr txBox="1"/>
              <p:nvPr/>
            </p:nvSpPr>
            <p:spPr>
              <a:xfrm>
                <a:off x="8314937" y="3174808"/>
                <a:ext cx="289100" cy="189291"/>
              </a:xfrm>
              <a:prstGeom prst="rect">
                <a:avLst/>
              </a:prstGeom>
              <a:noFill/>
              <a:ln>
                <a:solidFill>
                  <a:schemeClr val="tx2"/>
                </a:solidFill>
              </a:ln>
            </p:spPr>
            <p:txBody>
              <a:bodyPr wrap="square" rtlCol="0">
                <a:spAutoFit/>
              </a:bodyPr>
              <a:lstStyle/>
              <a:p>
                <a:pPr marL="214313" indent="-214313">
                  <a:buFont typeface="Wingdings" charset="2"/>
                  <a:buChar char="ü"/>
                </a:pPr>
                <a:r>
                  <a:rPr lang="en-US" sz="788" dirty="0">
                    <a:solidFill>
                      <a:schemeClr val="tx2"/>
                    </a:solidFill>
                    <a:cs typeface="Helvetica Neue"/>
                  </a:rPr>
                  <a:t> </a:t>
                </a:r>
              </a:p>
            </p:txBody>
          </p:sp>
        </p:grpSp>
        <p:sp>
          <p:nvSpPr>
            <p:cNvPr id="93" name="TextBox 92">
              <a:extLst>
                <a:ext uri="{FF2B5EF4-FFF2-40B4-BE49-F238E27FC236}">
                  <a16:creationId xmlns:a16="http://schemas.microsoft.com/office/drawing/2014/main" id="{1DA27939-F91F-8440-8D37-8D02496C8B58}"/>
                </a:ext>
              </a:extLst>
            </p:cNvPr>
            <p:cNvSpPr txBox="1"/>
            <p:nvPr/>
          </p:nvSpPr>
          <p:spPr>
            <a:xfrm>
              <a:off x="5848301" y="1679419"/>
              <a:ext cx="801791" cy="246221"/>
            </a:xfrm>
            <a:prstGeom prst="rect">
              <a:avLst/>
            </a:prstGeom>
            <a:noFill/>
            <a:effectLst/>
          </p:spPr>
          <p:txBody>
            <a:bodyPr wrap="square" rtlCol="0">
              <a:spAutoFit/>
            </a:bodyPr>
            <a:lstStyle/>
            <a:p>
              <a:pPr algn="ctr"/>
              <a:r>
                <a:rPr lang="en-US" sz="1000" dirty="0">
                  <a:cs typeface="Calibri"/>
                </a:rPr>
                <a:t>Fabric-CA</a:t>
              </a:r>
            </a:p>
          </p:txBody>
        </p:sp>
      </p:grpSp>
      <p:grpSp>
        <p:nvGrpSpPr>
          <p:cNvPr id="22" name="Group 21">
            <a:extLst>
              <a:ext uri="{FF2B5EF4-FFF2-40B4-BE49-F238E27FC236}">
                <a16:creationId xmlns:a16="http://schemas.microsoft.com/office/drawing/2014/main" id="{29828474-ADEE-704B-8FD7-F759FE221D19}"/>
              </a:ext>
            </a:extLst>
          </p:cNvPr>
          <p:cNvGrpSpPr/>
          <p:nvPr/>
        </p:nvGrpSpPr>
        <p:grpSpPr>
          <a:xfrm>
            <a:off x="4169869" y="2432558"/>
            <a:ext cx="509681" cy="307777"/>
            <a:chOff x="2308142" y="3044171"/>
            <a:chExt cx="509681" cy="307777"/>
          </a:xfrm>
        </p:grpSpPr>
        <p:sp>
          <p:nvSpPr>
            <p:cNvPr id="109" name="Rounded Rectangle 108">
              <a:extLst>
                <a:ext uri="{FF2B5EF4-FFF2-40B4-BE49-F238E27FC236}">
                  <a16:creationId xmlns:a16="http://schemas.microsoft.com/office/drawing/2014/main" id="{D2D512CA-CF8A-734C-B362-65A07324C623}"/>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ounded Rectangle 109">
              <a:extLst>
                <a:ext uri="{FF2B5EF4-FFF2-40B4-BE49-F238E27FC236}">
                  <a16:creationId xmlns:a16="http://schemas.microsoft.com/office/drawing/2014/main" id="{0C19D78E-6C47-CD4A-AE71-740D1B86CD71}"/>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7E267C30-3397-DE4F-ADC9-4104227E5386}"/>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12" name="Rounded Rectangle 111">
              <a:extLst>
                <a:ext uri="{FF2B5EF4-FFF2-40B4-BE49-F238E27FC236}">
                  <a16:creationId xmlns:a16="http://schemas.microsoft.com/office/drawing/2014/main" id="{5BA3E7F3-300E-614F-8F3F-40386796A3A9}"/>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113" name="Straight Connector 112">
            <a:extLst>
              <a:ext uri="{FF2B5EF4-FFF2-40B4-BE49-F238E27FC236}">
                <a16:creationId xmlns:a16="http://schemas.microsoft.com/office/drawing/2014/main" id="{FFBA04F1-8D6C-E045-95D7-BF4F2164C03C}"/>
              </a:ext>
            </a:extLst>
          </p:cNvPr>
          <p:cNvCxnSpPr>
            <a:cxnSpLocks/>
          </p:cNvCxnSpPr>
          <p:nvPr/>
        </p:nvCxnSpPr>
        <p:spPr>
          <a:xfrm>
            <a:off x="4401443" y="2294217"/>
            <a:ext cx="0" cy="166687"/>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23" name="Group 122">
            <a:extLst>
              <a:ext uri="{FF2B5EF4-FFF2-40B4-BE49-F238E27FC236}">
                <a16:creationId xmlns:a16="http://schemas.microsoft.com/office/drawing/2014/main" id="{5B203BE9-1F9D-CD41-B045-CAA6E7495535}"/>
              </a:ext>
            </a:extLst>
          </p:cNvPr>
          <p:cNvGrpSpPr/>
          <p:nvPr/>
        </p:nvGrpSpPr>
        <p:grpSpPr>
          <a:xfrm>
            <a:off x="4895014" y="2403814"/>
            <a:ext cx="509681" cy="307777"/>
            <a:chOff x="2308142" y="3044171"/>
            <a:chExt cx="509681" cy="307777"/>
          </a:xfrm>
        </p:grpSpPr>
        <p:sp>
          <p:nvSpPr>
            <p:cNvPr id="124" name="Rounded Rectangle 123">
              <a:extLst>
                <a:ext uri="{FF2B5EF4-FFF2-40B4-BE49-F238E27FC236}">
                  <a16:creationId xmlns:a16="http://schemas.microsoft.com/office/drawing/2014/main" id="{C18DD52A-BA2D-314E-8206-2B6D882F2FD6}"/>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Rounded Rectangle 124">
              <a:extLst>
                <a:ext uri="{FF2B5EF4-FFF2-40B4-BE49-F238E27FC236}">
                  <a16:creationId xmlns:a16="http://schemas.microsoft.com/office/drawing/2014/main" id="{8847C96C-647C-D542-B8DB-6F3B6A4FD85B}"/>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2A8E3DB-1C88-3C4B-9E3E-91187D18274F}"/>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27" name="Rounded Rectangle 126">
              <a:extLst>
                <a:ext uri="{FF2B5EF4-FFF2-40B4-BE49-F238E27FC236}">
                  <a16:creationId xmlns:a16="http://schemas.microsoft.com/office/drawing/2014/main" id="{115CA02A-03D0-DB46-865E-75BC370B5C0A}"/>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128" name="Straight Connector 127">
            <a:extLst>
              <a:ext uri="{FF2B5EF4-FFF2-40B4-BE49-F238E27FC236}">
                <a16:creationId xmlns:a16="http://schemas.microsoft.com/office/drawing/2014/main" id="{212C9801-E8D9-2F4F-A601-C843D6111E1D}"/>
              </a:ext>
            </a:extLst>
          </p:cNvPr>
          <p:cNvCxnSpPr>
            <a:cxnSpLocks/>
            <a:endCxn id="126" idx="0"/>
          </p:cNvCxnSpPr>
          <p:nvPr/>
        </p:nvCxnSpPr>
        <p:spPr>
          <a:xfrm rot="16200000" flipH="1">
            <a:off x="4980180" y="2234139"/>
            <a:ext cx="339348" cy="1"/>
          </a:xfrm>
          <a:prstGeom prst="bentConnector3">
            <a:avLst>
              <a:gd name="adj1" fmla="val 50000"/>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33" name="Group 132">
            <a:extLst>
              <a:ext uri="{FF2B5EF4-FFF2-40B4-BE49-F238E27FC236}">
                <a16:creationId xmlns:a16="http://schemas.microsoft.com/office/drawing/2014/main" id="{23C4C4C9-8359-E849-BD64-FDCA4A70BFAA}"/>
              </a:ext>
            </a:extLst>
          </p:cNvPr>
          <p:cNvGrpSpPr/>
          <p:nvPr/>
        </p:nvGrpSpPr>
        <p:grpSpPr>
          <a:xfrm>
            <a:off x="5674152" y="2797192"/>
            <a:ext cx="509681" cy="307777"/>
            <a:chOff x="2308142" y="3044171"/>
            <a:chExt cx="509681" cy="307777"/>
          </a:xfrm>
        </p:grpSpPr>
        <p:sp>
          <p:nvSpPr>
            <p:cNvPr id="135" name="Rounded Rectangle 134">
              <a:extLst>
                <a:ext uri="{FF2B5EF4-FFF2-40B4-BE49-F238E27FC236}">
                  <a16:creationId xmlns:a16="http://schemas.microsoft.com/office/drawing/2014/main" id="{6861BE81-A955-9240-BC09-21F901F0910C}"/>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6" name="Rounded Rectangle 135">
              <a:extLst>
                <a:ext uri="{FF2B5EF4-FFF2-40B4-BE49-F238E27FC236}">
                  <a16:creationId xmlns:a16="http://schemas.microsoft.com/office/drawing/2014/main" id="{4D43A51F-7660-AA42-8076-6A31215D5475}"/>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AFD8C9F5-C957-0640-9DAF-E55D966FA0DF}"/>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40" name="Rounded Rectangle 139">
              <a:extLst>
                <a:ext uri="{FF2B5EF4-FFF2-40B4-BE49-F238E27FC236}">
                  <a16:creationId xmlns:a16="http://schemas.microsoft.com/office/drawing/2014/main" id="{306AF8A2-D524-6543-A741-8CE6173D6162}"/>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150" name="Rounded Rectangle 149"/>
          <p:cNvSpPr/>
          <p:nvPr/>
        </p:nvSpPr>
        <p:spPr>
          <a:xfrm>
            <a:off x="7234884" y="142267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52" name="Rounded Rectangle 151"/>
          <p:cNvSpPr/>
          <p:nvPr/>
        </p:nvSpPr>
        <p:spPr>
          <a:xfrm>
            <a:off x="8047849" y="142543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53" name="Straight Connector 152"/>
          <p:cNvCxnSpPr/>
          <p:nvPr/>
        </p:nvCxnSpPr>
        <p:spPr>
          <a:xfrm>
            <a:off x="7833083" y="1721773"/>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7833083" y="2468098"/>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H="1">
            <a:off x="8341567" y="2023637"/>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533984" y="2020872"/>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7808850" y="1994521"/>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0" name="Rounded Rectangle 179"/>
          <p:cNvSpPr/>
          <p:nvPr/>
        </p:nvSpPr>
        <p:spPr>
          <a:xfrm>
            <a:off x="8042467" y="2172810"/>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79" name="Straight Connector 178"/>
          <p:cNvCxnSpPr/>
          <p:nvPr/>
        </p:nvCxnSpPr>
        <p:spPr>
          <a:xfrm flipV="1">
            <a:off x="7808850" y="1988590"/>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8" name="Rounded Rectangle 147"/>
          <p:cNvSpPr/>
          <p:nvPr/>
        </p:nvSpPr>
        <p:spPr>
          <a:xfrm>
            <a:off x="7087808" y="1305521"/>
            <a:ext cx="1709316" cy="1927397"/>
          </a:xfrm>
          <a:prstGeom prst="roundRect">
            <a:avLst/>
          </a:prstGeom>
          <a:solidFill>
            <a:schemeClr val="accent4">
              <a:lumMod val="40000"/>
              <a:lumOff val="6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07" name="Straight Connector 106">
            <a:extLst>
              <a:ext uri="{FF2B5EF4-FFF2-40B4-BE49-F238E27FC236}">
                <a16:creationId xmlns:a16="http://schemas.microsoft.com/office/drawing/2014/main" id="{092CC219-E115-ED4C-92E2-0FAA5556726C}"/>
              </a:ext>
            </a:extLst>
          </p:cNvPr>
          <p:cNvCxnSpPr>
            <a:cxnSpLocks/>
            <a:stCxn id="149" idx="2"/>
          </p:cNvCxnSpPr>
          <p:nvPr/>
        </p:nvCxnSpPr>
        <p:spPr>
          <a:xfrm flipH="1">
            <a:off x="7533983" y="2767197"/>
            <a:ext cx="1" cy="8143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18" name="Group 117">
            <a:extLst>
              <a:ext uri="{FF2B5EF4-FFF2-40B4-BE49-F238E27FC236}">
                <a16:creationId xmlns:a16="http://schemas.microsoft.com/office/drawing/2014/main" id="{28248C82-C515-3049-BB77-D70CA7CA467F}"/>
              </a:ext>
            </a:extLst>
          </p:cNvPr>
          <p:cNvGrpSpPr/>
          <p:nvPr/>
        </p:nvGrpSpPr>
        <p:grpSpPr>
          <a:xfrm>
            <a:off x="7299169" y="2841109"/>
            <a:ext cx="509681" cy="307777"/>
            <a:chOff x="2308142" y="3044171"/>
            <a:chExt cx="509681" cy="307777"/>
          </a:xfrm>
        </p:grpSpPr>
        <p:sp>
          <p:nvSpPr>
            <p:cNvPr id="119" name="Rounded Rectangle 118">
              <a:extLst>
                <a:ext uri="{FF2B5EF4-FFF2-40B4-BE49-F238E27FC236}">
                  <a16:creationId xmlns:a16="http://schemas.microsoft.com/office/drawing/2014/main" id="{DF531DD4-DDEE-B943-A0DF-B77E36F7A871}"/>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Rounded Rectangle 119">
              <a:extLst>
                <a:ext uri="{FF2B5EF4-FFF2-40B4-BE49-F238E27FC236}">
                  <a16:creationId xmlns:a16="http://schemas.microsoft.com/office/drawing/2014/main" id="{00457FC4-F4FC-D14A-BDD6-E4B9D59C54B3}"/>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65474076-D5E7-5C42-BDEA-D9CE9B13101F}"/>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22" name="Rounded Rectangle 121">
              <a:extLst>
                <a:ext uri="{FF2B5EF4-FFF2-40B4-BE49-F238E27FC236}">
                  <a16:creationId xmlns:a16="http://schemas.microsoft.com/office/drawing/2014/main" id="{8EF5B394-A34B-E442-A301-8E0E6E374AB7}"/>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149" name="Rounded Rectangle 148"/>
          <p:cNvSpPr/>
          <p:nvPr/>
        </p:nvSpPr>
        <p:spPr>
          <a:xfrm>
            <a:off x="7234884" y="216899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64" name="TextBox 163"/>
          <p:cNvSpPr txBox="1"/>
          <p:nvPr/>
        </p:nvSpPr>
        <p:spPr>
          <a:xfrm>
            <a:off x="7767184" y="2958393"/>
            <a:ext cx="1071606" cy="230832"/>
          </a:xfrm>
          <a:prstGeom prst="rect">
            <a:avLst/>
          </a:prstGeom>
          <a:noFill/>
        </p:spPr>
        <p:txBody>
          <a:bodyPr wrap="square" rtlCol="0">
            <a:spAutoFit/>
          </a:bodyPr>
          <a:lstStyle/>
          <a:p>
            <a:r>
              <a:rPr lang="en-US" sz="900" dirty="0"/>
              <a:t>Ordering-Service</a:t>
            </a:r>
          </a:p>
        </p:txBody>
      </p:sp>
      <p:grpSp>
        <p:nvGrpSpPr>
          <p:cNvPr id="34" name="Group 33">
            <a:extLst>
              <a:ext uri="{FF2B5EF4-FFF2-40B4-BE49-F238E27FC236}">
                <a16:creationId xmlns:a16="http://schemas.microsoft.com/office/drawing/2014/main" id="{F5CE733C-4CFE-854B-ACD2-8B8D8ADA6B55}"/>
              </a:ext>
            </a:extLst>
          </p:cNvPr>
          <p:cNvGrpSpPr/>
          <p:nvPr/>
        </p:nvGrpSpPr>
        <p:grpSpPr>
          <a:xfrm>
            <a:off x="6273191" y="1726739"/>
            <a:ext cx="701911" cy="332067"/>
            <a:chOff x="3461022" y="1140370"/>
            <a:chExt cx="701911" cy="332067"/>
          </a:xfrm>
        </p:grpSpPr>
        <p:sp>
          <p:nvSpPr>
            <p:cNvPr id="165" name="Rectangle 164">
              <a:extLst>
                <a:ext uri="{FF2B5EF4-FFF2-40B4-BE49-F238E27FC236}">
                  <a16:creationId xmlns:a16="http://schemas.microsoft.com/office/drawing/2014/main" id="{EF1830A5-5B92-C249-AA28-E29D49B9120A}"/>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66" name="Picture 7" descr="Interconnected_icon_bk">
              <a:extLst>
                <a:ext uri="{FF2B5EF4-FFF2-40B4-BE49-F238E27FC236}">
                  <a16:creationId xmlns:a16="http://schemas.microsoft.com/office/drawing/2014/main" id="{E289D23D-DDFA-1245-89A4-E4B3B9919F97}"/>
                </a:ext>
              </a:extLst>
            </p:cNvPr>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7" name="TextBox 166">
              <a:extLst>
                <a:ext uri="{FF2B5EF4-FFF2-40B4-BE49-F238E27FC236}">
                  <a16:creationId xmlns:a16="http://schemas.microsoft.com/office/drawing/2014/main" id="{ABE60707-E615-C74B-81B3-34060B66246D}"/>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cxnSp>
        <p:nvCxnSpPr>
          <p:cNvPr id="141" name="Straight Connector 140">
            <a:extLst>
              <a:ext uri="{FF2B5EF4-FFF2-40B4-BE49-F238E27FC236}">
                <a16:creationId xmlns:a16="http://schemas.microsoft.com/office/drawing/2014/main" id="{D3D1FAA1-F937-6B41-92FE-BFB3AB736908}"/>
              </a:ext>
            </a:extLst>
          </p:cNvPr>
          <p:cNvCxnSpPr>
            <a:cxnSpLocks/>
            <a:endCxn id="137" idx="0"/>
          </p:cNvCxnSpPr>
          <p:nvPr/>
        </p:nvCxnSpPr>
        <p:spPr>
          <a:xfrm>
            <a:off x="5608200" y="2607759"/>
            <a:ext cx="320793" cy="189433"/>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97" name="Group 96">
            <a:extLst>
              <a:ext uri="{FF2B5EF4-FFF2-40B4-BE49-F238E27FC236}">
                <a16:creationId xmlns:a16="http://schemas.microsoft.com/office/drawing/2014/main" id="{FB9E7A46-B704-4042-900F-D9EEF7C8877E}"/>
              </a:ext>
            </a:extLst>
          </p:cNvPr>
          <p:cNvGrpSpPr/>
          <p:nvPr/>
        </p:nvGrpSpPr>
        <p:grpSpPr>
          <a:xfrm>
            <a:off x="5394291" y="2115567"/>
            <a:ext cx="564876" cy="739514"/>
            <a:chOff x="5775144" y="3560517"/>
            <a:chExt cx="667851" cy="894439"/>
          </a:xfrm>
        </p:grpSpPr>
        <p:sp>
          <p:nvSpPr>
            <p:cNvPr id="98" name="TextBox 97">
              <a:extLst>
                <a:ext uri="{FF2B5EF4-FFF2-40B4-BE49-F238E27FC236}">
                  <a16:creationId xmlns:a16="http://schemas.microsoft.com/office/drawing/2014/main" id="{D71344FD-7BB6-6D42-92E0-A016CA662037}"/>
                </a:ext>
              </a:extLst>
            </p:cNvPr>
            <p:cNvSpPr txBox="1"/>
            <p:nvPr/>
          </p:nvSpPr>
          <p:spPr>
            <a:xfrm>
              <a:off x="5775144" y="4175766"/>
              <a:ext cx="615698" cy="279190"/>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99" name="Group 98">
              <a:extLst>
                <a:ext uri="{FF2B5EF4-FFF2-40B4-BE49-F238E27FC236}">
                  <a16:creationId xmlns:a16="http://schemas.microsoft.com/office/drawing/2014/main" id="{DA54BB48-2D0B-184A-A971-4282253003F9}"/>
                </a:ext>
              </a:extLst>
            </p:cNvPr>
            <p:cNvGrpSpPr/>
            <p:nvPr/>
          </p:nvGrpSpPr>
          <p:grpSpPr>
            <a:xfrm>
              <a:off x="6023675" y="3560517"/>
              <a:ext cx="419320" cy="694408"/>
              <a:chOff x="5701137" y="2384637"/>
              <a:chExt cx="1133935" cy="1812371"/>
            </a:xfrm>
          </p:grpSpPr>
          <p:sp>
            <p:nvSpPr>
              <p:cNvPr id="100" name="Oval 99">
                <a:extLst>
                  <a:ext uri="{FF2B5EF4-FFF2-40B4-BE49-F238E27FC236}">
                    <a16:creationId xmlns:a16="http://schemas.microsoft.com/office/drawing/2014/main" id="{07901699-01CB-6746-8AA5-4522D4BCC812}"/>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01" name="Round Same Side Corner Rectangle 100">
                <a:extLst>
                  <a:ext uri="{FF2B5EF4-FFF2-40B4-BE49-F238E27FC236}">
                    <a16:creationId xmlns:a16="http://schemas.microsoft.com/office/drawing/2014/main" id="{DF10B44A-AE77-644B-81D8-B343B54D640C}"/>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grpSp>
        <p:nvGrpSpPr>
          <p:cNvPr id="168" name="Group 167">
            <a:extLst>
              <a:ext uri="{FF2B5EF4-FFF2-40B4-BE49-F238E27FC236}">
                <a16:creationId xmlns:a16="http://schemas.microsoft.com/office/drawing/2014/main" id="{CE603867-930B-AC48-8219-C8C4A69369E3}"/>
              </a:ext>
            </a:extLst>
          </p:cNvPr>
          <p:cNvGrpSpPr/>
          <p:nvPr/>
        </p:nvGrpSpPr>
        <p:grpSpPr>
          <a:xfrm>
            <a:off x="2663689" y="1493280"/>
            <a:ext cx="795592" cy="574130"/>
            <a:chOff x="5502369" y="3560517"/>
            <a:chExt cx="940626" cy="694408"/>
          </a:xfrm>
        </p:grpSpPr>
        <p:sp>
          <p:nvSpPr>
            <p:cNvPr id="169" name="TextBox 168">
              <a:extLst>
                <a:ext uri="{FF2B5EF4-FFF2-40B4-BE49-F238E27FC236}">
                  <a16:creationId xmlns:a16="http://schemas.microsoft.com/office/drawing/2014/main" id="{A613848B-DD2D-DC4E-9C25-A1A1FBD3D4B6}"/>
                </a:ext>
              </a:extLst>
            </p:cNvPr>
            <p:cNvSpPr txBox="1"/>
            <p:nvPr/>
          </p:nvSpPr>
          <p:spPr>
            <a:xfrm>
              <a:off x="5502369" y="3873171"/>
              <a:ext cx="615698" cy="279191"/>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170" name="Group 169">
              <a:extLst>
                <a:ext uri="{FF2B5EF4-FFF2-40B4-BE49-F238E27FC236}">
                  <a16:creationId xmlns:a16="http://schemas.microsoft.com/office/drawing/2014/main" id="{B9D4B239-EF52-974D-BC9C-958908D2FF98}"/>
                </a:ext>
              </a:extLst>
            </p:cNvPr>
            <p:cNvGrpSpPr/>
            <p:nvPr/>
          </p:nvGrpSpPr>
          <p:grpSpPr>
            <a:xfrm>
              <a:off x="6023675" y="3560517"/>
              <a:ext cx="419320" cy="694408"/>
              <a:chOff x="5701137" y="2384637"/>
              <a:chExt cx="1133935" cy="1812371"/>
            </a:xfrm>
          </p:grpSpPr>
          <p:sp>
            <p:nvSpPr>
              <p:cNvPr id="171" name="Oval 170">
                <a:extLst>
                  <a:ext uri="{FF2B5EF4-FFF2-40B4-BE49-F238E27FC236}">
                    <a16:creationId xmlns:a16="http://schemas.microsoft.com/office/drawing/2014/main" id="{2F9700FE-51A0-8F40-8D8C-D692DC7CAFD2}"/>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72" name="Round Same Side Corner Rectangle 171">
                <a:extLst>
                  <a:ext uri="{FF2B5EF4-FFF2-40B4-BE49-F238E27FC236}">
                    <a16:creationId xmlns:a16="http://schemas.microsoft.com/office/drawing/2014/main" id="{B6004B5E-5205-2940-A066-99CB3D9BEAAF}"/>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cxnSp>
        <p:nvCxnSpPr>
          <p:cNvPr id="173" name="Straight Arrow Connector 172">
            <a:extLst>
              <a:ext uri="{FF2B5EF4-FFF2-40B4-BE49-F238E27FC236}">
                <a16:creationId xmlns:a16="http://schemas.microsoft.com/office/drawing/2014/main" id="{FB28520D-2D74-444C-B482-41BAE240422D}"/>
              </a:ext>
            </a:extLst>
          </p:cNvPr>
          <p:cNvCxnSpPr>
            <a:cxnSpLocks/>
            <a:stCxn id="172" idx="0"/>
            <a:endCxn id="161" idx="1"/>
          </p:cNvCxnSpPr>
          <p:nvPr/>
        </p:nvCxnSpPr>
        <p:spPr>
          <a:xfrm>
            <a:off x="3459281" y="1887804"/>
            <a:ext cx="203505" cy="1682"/>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F3989C54-D3BB-EA41-B3F3-B22AFDF757F4}"/>
              </a:ext>
            </a:extLst>
          </p:cNvPr>
          <p:cNvCxnSpPr>
            <a:cxnSpLocks/>
            <a:stCxn id="94" idx="1"/>
            <a:endCxn id="111" idx="2"/>
          </p:cNvCxnSpPr>
          <p:nvPr/>
        </p:nvCxnSpPr>
        <p:spPr>
          <a:xfrm flipH="1" flipV="1">
            <a:off x="4424710" y="2740335"/>
            <a:ext cx="1235591" cy="1226575"/>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9989C981-3203-0D45-B84D-901529D6C3E2}"/>
              </a:ext>
            </a:extLst>
          </p:cNvPr>
          <p:cNvCxnSpPr>
            <a:cxnSpLocks/>
            <a:stCxn id="94" idx="0"/>
            <a:endCxn id="126" idx="2"/>
          </p:cNvCxnSpPr>
          <p:nvPr/>
        </p:nvCxnSpPr>
        <p:spPr>
          <a:xfrm flipH="1" flipV="1">
            <a:off x="5149855" y="2711591"/>
            <a:ext cx="952686" cy="1022956"/>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94855231-E421-354A-9DB1-81EC53D5CB14}"/>
              </a:ext>
            </a:extLst>
          </p:cNvPr>
          <p:cNvCxnSpPr>
            <a:cxnSpLocks/>
            <a:endCxn id="165" idx="2"/>
          </p:cNvCxnSpPr>
          <p:nvPr/>
        </p:nvCxnSpPr>
        <p:spPr>
          <a:xfrm flipV="1">
            <a:off x="6077048" y="2058806"/>
            <a:ext cx="522235" cy="1658580"/>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a:extLst>
              <a:ext uri="{FF2B5EF4-FFF2-40B4-BE49-F238E27FC236}">
                <a16:creationId xmlns:a16="http://schemas.microsoft.com/office/drawing/2014/main" id="{992C41B8-7E5D-3B4F-9139-3F8C0FE4EB98}"/>
              </a:ext>
            </a:extLst>
          </p:cNvPr>
          <p:cNvCxnSpPr>
            <a:cxnSpLocks/>
            <a:stCxn id="94" idx="3"/>
            <a:endCxn id="121" idx="1"/>
          </p:cNvCxnSpPr>
          <p:nvPr/>
        </p:nvCxnSpPr>
        <p:spPr>
          <a:xfrm flipV="1">
            <a:off x="6544781" y="2994998"/>
            <a:ext cx="754388" cy="971912"/>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F1EEB83E-9C1B-F34D-A879-1CBDEA287557}"/>
              </a:ext>
            </a:extLst>
          </p:cNvPr>
          <p:cNvCxnSpPr>
            <a:cxnSpLocks/>
            <a:stCxn id="94" idx="0"/>
            <a:endCxn id="137" idx="2"/>
          </p:cNvCxnSpPr>
          <p:nvPr/>
        </p:nvCxnSpPr>
        <p:spPr>
          <a:xfrm flipH="1" flipV="1">
            <a:off x="5928993" y="3104969"/>
            <a:ext cx="173548" cy="629578"/>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64D48999-ED58-7A4E-BDAF-2E0D39C57F3A}"/>
              </a:ext>
            </a:extLst>
          </p:cNvPr>
          <p:cNvSpPr/>
          <p:nvPr/>
        </p:nvSpPr>
        <p:spPr>
          <a:xfrm>
            <a:off x="125729" y="713443"/>
            <a:ext cx="7947863" cy="369332"/>
          </a:xfrm>
          <a:prstGeom prst="rect">
            <a:avLst/>
          </a:prstGeom>
        </p:spPr>
        <p:txBody>
          <a:bodyPr wrap="square">
            <a:spAutoFit/>
          </a:bodyPr>
          <a:lstStyle/>
          <a:p>
            <a:r>
              <a:rPr lang="en-US" dirty="0"/>
              <a:t>A MSP manages a set of identities within a distributed Fabric network</a:t>
            </a:r>
          </a:p>
        </p:txBody>
      </p:sp>
    </p:spTree>
    <p:extLst>
      <p:ext uri="{BB962C8B-B14F-4D97-AF65-F5344CB8AC3E}">
        <p14:creationId xmlns:p14="http://schemas.microsoft.com/office/powerpoint/2010/main" val="1268785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125730" y="1269882"/>
            <a:ext cx="9018270" cy="2966219"/>
          </a:xfrm>
        </p:spPr>
        <p:txBody>
          <a:bodyPr>
            <a:normAutofit/>
          </a:bodyPr>
          <a:lstStyle/>
          <a:p>
            <a:pPr marL="0" indent="0">
              <a:buNone/>
            </a:pPr>
            <a:r>
              <a:rPr lang="en-US" sz="2000" dirty="0"/>
              <a:t>Each client application has a local MSP to store user identities</a:t>
            </a:r>
          </a:p>
          <a:p>
            <a:endParaRPr lang="en-US" sz="1400" dirty="0"/>
          </a:p>
          <a:p>
            <a:r>
              <a:rPr lang="en-US" sz="1400" dirty="0"/>
              <a:t>Each local MSP includes:</a:t>
            </a:r>
          </a:p>
          <a:p>
            <a:pPr lvl="1"/>
            <a:r>
              <a:rPr lang="en-US" sz="1400" b="1" dirty="0" err="1"/>
              <a:t>Keystore</a:t>
            </a:r>
            <a:endParaRPr lang="en-US" sz="1400" b="1" dirty="0"/>
          </a:p>
          <a:p>
            <a:pPr lvl="2"/>
            <a:r>
              <a:rPr lang="en-US" sz="1400" b="1" dirty="0">
                <a:solidFill>
                  <a:schemeClr val="tx2"/>
                </a:solidFill>
              </a:rPr>
              <a:t>Private key </a:t>
            </a:r>
            <a:r>
              <a:rPr lang="en-US" sz="1400" dirty="0"/>
              <a:t>for signing transactions</a:t>
            </a:r>
          </a:p>
          <a:p>
            <a:pPr lvl="1"/>
            <a:r>
              <a:rPr lang="en-US" sz="1400" b="1" dirty="0" err="1"/>
              <a:t>Signcert</a:t>
            </a:r>
            <a:endParaRPr lang="en-US" sz="1400" b="1" dirty="0"/>
          </a:p>
          <a:p>
            <a:pPr lvl="2"/>
            <a:r>
              <a:rPr lang="en-US" sz="1400" b="1" dirty="0">
                <a:solidFill>
                  <a:schemeClr val="tx2"/>
                </a:solidFill>
              </a:rPr>
              <a:t>Public x.509 certificate</a:t>
            </a:r>
          </a:p>
          <a:p>
            <a:endParaRPr lang="en-US" sz="1400" dirty="0"/>
          </a:p>
          <a:p>
            <a:r>
              <a:rPr lang="en-US" sz="1400" dirty="0"/>
              <a:t>May also include TLS credentials</a:t>
            </a:r>
          </a:p>
          <a:p>
            <a:r>
              <a:rPr lang="en-US" sz="1400" dirty="0"/>
              <a:t>Can be backed by a Hardware Security Module (HSM)</a:t>
            </a:r>
          </a:p>
          <a:p>
            <a:endParaRPr lang="en-US" sz="1400" dirty="0"/>
          </a:p>
          <a:p>
            <a:endParaRPr lang="en-US" sz="1400" dirty="0"/>
          </a:p>
        </p:txBody>
      </p:sp>
      <p:graphicFrame>
        <p:nvGraphicFramePr>
          <p:cNvPr id="108" name="Table 107"/>
          <p:cNvGraphicFramePr>
            <a:graphicFrameLocks noGrp="1"/>
          </p:cNvGraphicFramePr>
          <p:nvPr>
            <p:extLst>
              <p:ext uri="{D42A27DB-BD31-4B8C-83A1-F6EECF244321}">
                <p14:modId xmlns:p14="http://schemas.microsoft.com/office/powerpoint/2010/main" val="408701672"/>
              </p:ext>
            </p:extLst>
          </p:nvPr>
        </p:nvGraphicFramePr>
        <p:xfrm>
          <a:off x="5374649" y="3481806"/>
          <a:ext cx="3343102" cy="777240"/>
        </p:xfrm>
        <a:graphic>
          <a:graphicData uri="http://schemas.openxmlformats.org/drawingml/2006/table">
            <a:tbl>
              <a:tblPr firstRow="1" bandRow="1">
                <a:tableStyleId>{00A15C55-8517-42AA-B614-E9B94910E393}</a:tableStyleId>
              </a:tblPr>
              <a:tblGrid>
                <a:gridCol w="830742">
                  <a:extLst>
                    <a:ext uri="{9D8B030D-6E8A-4147-A177-3AD203B41FA5}">
                      <a16:colId xmlns:a16="http://schemas.microsoft.com/office/drawing/2014/main" val="20000"/>
                    </a:ext>
                  </a:extLst>
                </a:gridCol>
                <a:gridCol w="2512360">
                  <a:extLst>
                    <a:ext uri="{9D8B030D-6E8A-4147-A177-3AD203B41FA5}">
                      <a16:colId xmlns:a16="http://schemas.microsoft.com/office/drawing/2014/main" val="20001"/>
                    </a:ext>
                  </a:extLst>
                </a:gridCol>
              </a:tblGrid>
              <a:tr h="229177">
                <a:tc gridSpan="2">
                  <a:txBody>
                    <a:bodyPr/>
                    <a:lstStyle/>
                    <a:p>
                      <a:pPr algn="ctr"/>
                      <a:r>
                        <a:rPr lang="en-US" sz="1100" dirty="0"/>
                        <a:t>user@org1.example.com</a:t>
                      </a:r>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keystore</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&lt;private</a:t>
                      </a:r>
                      <a:r>
                        <a:rPr lang="en-US" sz="1100" baseline="0" dirty="0"/>
                        <a:t> key&gt;</a:t>
                      </a:r>
                      <a:endParaRPr lang="en-US" sz="1100" dirty="0"/>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signcert</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user@org1.example.com-cert.pem</a:t>
                      </a:r>
                    </a:p>
                  </a:txBody>
                  <a:tcPr/>
                </a:tc>
                <a:extLst>
                  <a:ext uri="{0D108BD9-81ED-4DB2-BD59-A6C34878D82A}">
                    <a16:rowId xmlns:a16="http://schemas.microsoft.com/office/drawing/2014/main" val="10002"/>
                  </a:ext>
                </a:extLst>
              </a:tr>
            </a:tbl>
          </a:graphicData>
        </a:graphic>
      </p:graphicFrame>
      <p:sp>
        <p:nvSpPr>
          <p:cNvPr id="27" name="Content Placeholder 2"/>
          <p:cNvSpPr>
            <a:spLocks noGrp="1"/>
          </p:cNvSpPr>
          <p:nvPr>
            <p:ph type="body" sz="quarter" idx="13"/>
          </p:nvPr>
        </p:nvSpPr>
        <p:spPr>
          <a:xfrm>
            <a:off x="125730" y="144464"/>
            <a:ext cx="7768590" cy="1011698"/>
          </a:xfrm>
        </p:spPr>
        <p:txBody>
          <a:bodyPr>
            <a:normAutofit/>
          </a:bodyPr>
          <a:lstStyle/>
          <a:p>
            <a:r>
              <a:rPr lang="en-US" dirty="0"/>
              <a:t>User Identities</a:t>
            </a:r>
          </a:p>
        </p:txBody>
      </p:sp>
      <p:cxnSp>
        <p:nvCxnSpPr>
          <p:cNvPr id="43" name="Straight Connector 3">
            <a:extLst>
              <a:ext uri="{FF2B5EF4-FFF2-40B4-BE49-F238E27FC236}">
                <a16:creationId xmlns:a16="http://schemas.microsoft.com/office/drawing/2014/main" id="{23CFC186-DCAF-0F43-AD2D-6475B11BB5FF}"/>
              </a:ext>
            </a:extLst>
          </p:cNvPr>
          <p:cNvCxnSpPr>
            <a:cxnSpLocks/>
          </p:cNvCxnSpPr>
          <p:nvPr/>
        </p:nvCxnSpPr>
        <p:spPr>
          <a:xfrm>
            <a:off x="7053714" y="2892870"/>
            <a:ext cx="495542" cy="83961"/>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6216563" y="2083819"/>
            <a:ext cx="944684" cy="809462"/>
            <a:chOff x="4454603" y="1652932"/>
            <a:chExt cx="944684" cy="809462"/>
          </a:xfrm>
        </p:grpSpPr>
        <p:grpSp>
          <p:nvGrpSpPr>
            <p:cNvPr id="33" name="Group 32"/>
            <p:cNvGrpSpPr/>
            <p:nvPr/>
          </p:nvGrpSpPr>
          <p:grpSpPr>
            <a:xfrm>
              <a:off x="4547640" y="1652932"/>
              <a:ext cx="851647" cy="809462"/>
              <a:chOff x="265172" y="2308763"/>
              <a:chExt cx="712071" cy="676800"/>
            </a:xfrm>
          </p:grpSpPr>
          <p:sp>
            <p:nvSpPr>
              <p:cNvPr id="36" name="Rounded Rectangle 35"/>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4" name="Rectangle 33"/>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35" name="TextBox 34"/>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grpSp>
        <p:nvGrpSpPr>
          <p:cNvPr id="23" name="Group 22">
            <a:extLst>
              <a:ext uri="{FF2B5EF4-FFF2-40B4-BE49-F238E27FC236}">
                <a16:creationId xmlns:a16="http://schemas.microsoft.com/office/drawing/2014/main" id="{21836090-F118-D840-9B1E-9BBA0E4F9B20}"/>
              </a:ext>
            </a:extLst>
          </p:cNvPr>
          <p:cNvGrpSpPr/>
          <p:nvPr/>
        </p:nvGrpSpPr>
        <p:grpSpPr>
          <a:xfrm>
            <a:off x="7301485" y="2976831"/>
            <a:ext cx="509681" cy="307777"/>
            <a:chOff x="2308142" y="3044171"/>
            <a:chExt cx="509681" cy="307777"/>
          </a:xfrm>
        </p:grpSpPr>
        <p:sp>
          <p:nvSpPr>
            <p:cNvPr id="24" name="Rounded Rectangle 23">
              <a:extLst>
                <a:ext uri="{FF2B5EF4-FFF2-40B4-BE49-F238E27FC236}">
                  <a16:creationId xmlns:a16="http://schemas.microsoft.com/office/drawing/2014/main" id="{5C0E5DC1-526A-E44D-B125-59F3157B5A1C}"/>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9C5059DF-5601-0444-BD83-610369927C00}"/>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F7842BA-3F1B-704D-9BC6-E1BF85409C66}"/>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28" name="Rounded Rectangle 27">
              <a:extLst>
                <a:ext uri="{FF2B5EF4-FFF2-40B4-BE49-F238E27FC236}">
                  <a16:creationId xmlns:a16="http://schemas.microsoft.com/office/drawing/2014/main" id="{8F820982-F9F2-124E-B9A3-EE5F82EE96DA}"/>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9165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125730" y="1269882"/>
            <a:ext cx="9018270" cy="2966219"/>
          </a:xfrm>
        </p:spPr>
        <p:txBody>
          <a:bodyPr>
            <a:normAutofit/>
          </a:bodyPr>
          <a:lstStyle/>
          <a:p>
            <a:pPr marL="0" indent="0">
              <a:buNone/>
            </a:pPr>
            <a:r>
              <a:rPr lang="en-US" sz="2000" dirty="0"/>
              <a:t>Each Administrator has a local MSP to store their identity</a:t>
            </a:r>
          </a:p>
          <a:p>
            <a:pPr marL="0" indent="0">
              <a:buNone/>
            </a:pPr>
            <a:endParaRPr lang="en-US" sz="1400" dirty="0"/>
          </a:p>
          <a:p>
            <a:r>
              <a:rPr lang="en-US" sz="1400" dirty="0"/>
              <a:t>Each local MSP includes:</a:t>
            </a:r>
          </a:p>
          <a:p>
            <a:pPr lvl="1"/>
            <a:r>
              <a:rPr lang="en-US" sz="1400" b="1" dirty="0" err="1"/>
              <a:t>Keystore</a:t>
            </a:r>
            <a:endParaRPr lang="en-US" sz="1400" b="1" dirty="0"/>
          </a:p>
          <a:p>
            <a:pPr lvl="2"/>
            <a:r>
              <a:rPr lang="en-US" sz="1400" b="1" dirty="0">
                <a:solidFill>
                  <a:schemeClr val="tx2"/>
                </a:solidFill>
              </a:rPr>
              <a:t>Private key </a:t>
            </a:r>
            <a:r>
              <a:rPr lang="en-US" sz="1400" dirty="0"/>
              <a:t>for signing transactions</a:t>
            </a:r>
          </a:p>
          <a:p>
            <a:pPr lvl="1"/>
            <a:r>
              <a:rPr lang="en-US" sz="1400" b="1" dirty="0" err="1"/>
              <a:t>Signcert</a:t>
            </a:r>
            <a:endParaRPr lang="en-US" sz="1400" b="1" dirty="0"/>
          </a:p>
          <a:p>
            <a:pPr lvl="2"/>
            <a:r>
              <a:rPr lang="en-US" sz="1400" b="1" dirty="0">
                <a:solidFill>
                  <a:schemeClr val="tx2"/>
                </a:solidFill>
              </a:rPr>
              <a:t>Public x.509 certificate</a:t>
            </a:r>
          </a:p>
          <a:p>
            <a:endParaRPr lang="en-US" sz="1400" dirty="0"/>
          </a:p>
          <a:p>
            <a:r>
              <a:rPr lang="en-US" sz="1400" dirty="0"/>
              <a:t>May also include TLS credentials</a:t>
            </a:r>
          </a:p>
          <a:p>
            <a:r>
              <a:rPr lang="en-US" sz="1400" dirty="0"/>
              <a:t>Can be backed by a Hardware Security Module (HSM)</a:t>
            </a:r>
          </a:p>
          <a:p>
            <a:endParaRPr lang="en-US" sz="1400" dirty="0"/>
          </a:p>
          <a:p>
            <a:endParaRPr lang="en-US" sz="1400" dirty="0"/>
          </a:p>
        </p:txBody>
      </p:sp>
      <p:graphicFrame>
        <p:nvGraphicFramePr>
          <p:cNvPr id="108" name="Table 107"/>
          <p:cNvGraphicFramePr>
            <a:graphicFrameLocks noGrp="1"/>
          </p:cNvGraphicFramePr>
          <p:nvPr>
            <p:extLst>
              <p:ext uri="{D42A27DB-BD31-4B8C-83A1-F6EECF244321}">
                <p14:modId xmlns:p14="http://schemas.microsoft.com/office/powerpoint/2010/main" val="1465668554"/>
              </p:ext>
            </p:extLst>
          </p:nvPr>
        </p:nvGraphicFramePr>
        <p:xfrm>
          <a:off x="5269290" y="3326237"/>
          <a:ext cx="3343102" cy="777240"/>
        </p:xfrm>
        <a:graphic>
          <a:graphicData uri="http://schemas.openxmlformats.org/drawingml/2006/table">
            <a:tbl>
              <a:tblPr firstRow="1" bandRow="1">
                <a:tableStyleId>{00A15C55-8517-42AA-B614-E9B94910E393}</a:tableStyleId>
              </a:tblPr>
              <a:tblGrid>
                <a:gridCol w="830742">
                  <a:extLst>
                    <a:ext uri="{9D8B030D-6E8A-4147-A177-3AD203B41FA5}">
                      <a16:colId xmlns:a16="http://schemas.microsoft.com/office/drawing/2014/main" val="20000"/>
                    </a:ext>
                  </a:extLst>
                </a:gridCol>
                <a:gridCol w="2512360">
                  <a:extLst>
                    <a:ext uri="{9D8B030D-6E8A-4147-A177-3AD203B41FA5}">
                      <a16:colId xmlns:a16="http://schemas.microsoft.com/office/drawing/2014/main" val="20001"/>
                    </a:ext>
                  </a:extLst>
                </a:gridCol>
              </a:tblGrid>
              <a:tr h="229177">
                <a:tc gridSpan="2">
                  <a:txBody>
                    <a:bodyPr/>
                    <a:lstStyle/>
                    <a:p>
                      <a:pPr algn="ctr"/>
                      <a:r>
                        <a:rPr lang="en-US" sz="1100" dirty="0"/>
                        <a:t>admin@org1.example.com</a:t>
                      </a:r>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keystore</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&lt;private</a:t>
                      </a:r>
                      <a:r>
                        <a:rPr lang="en-US" sz="1100" baseline="0" dirty="0"/>
                        <a:t> key&gt;</a:t>
                      </a:r>
                      <a:endParaRPr lang="en-US" sz="1100" dirty="0"/>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signcert</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admin@org1.example.com-cert.pem</a:t>
                      </a:r>
                    </a:p>
                  </a:txBody>
                  <a:tcPr/>
                </a:tc>
                <a:extLst>
                  <a:ext uri="{0D108BD9-81ED-4DB2-BD59-A6C34878D82A}">
                    <a16:rowId xmlns:a16="http://schemas.microsoft.com/office/drawing/2014/main" val="10002"/>
                  </a:ext>
                </a:extLst>
              </a:tr>
            </a:tbl>
          </a:graphicData>
        </a:graphic>
      </p:graphicFrame>
      <p:sp>
        <p:nvSpPr>
          <p:cNvPr id="27" name="Content Placeholder 2"/>
          <p:cNvSpPr>
            <a:spLocks noGrp="1"/>
          </p:cNvSpPr>
          <p:nvPr>
            <p:ph type="body" sz="quarter" idx="13"/>
          </p:nvPr>
        </p:nvSpPr>
        <p:spPr>
          <a:xfrm>
            <a:off x="125730" y="144464"/>
            <a:ext cx="7768590" cy="1011698"/>
          </a:xfrm>
        </p:spPr>
        <p:txBody>
          <a:bodyPr>
            <a:normAutofit/>
          </a:bodyPr>
          <a:lstStyle/>
          <a:p>
            <a:r>
              <a:rPr lang="en-US" dirty="0"/>
              <a:t>Admin Identities</a:t>
            </a:r>
          </a:p>
        </p:txBody>
      </p:sp>
      <p:grpSp>
        <p:nvGrpSpPr>
          <p:cNvPr id="26" name="Group 25"/>
          <p:cNvGrpSpPr/>
          <p:nvPr/>
        </p:nvGrpSpPr>
        <p:grpSpPr>
          <a:xfrm>
            <a:off x="6887489" y="1979648"/>
            <a:ext cx="615698" cy="903393"/>
            <a:chOff x="5916438" y="3560517"/>
            <a:chExt cx="615698" cy="903393"/>
          </a:xfrm>
        </p:grpSpPr>
        <p:sp>
          <p:nvSpPr>
            <p:cNvPr id="28" name="TextBox 27"/>
            <p:cNvSpPr txBox="1"/>
            <p:nvPr/>
          </p:nvSpPr>
          <p:spPr>
            <a:xfrm>
              <a:off x="5916438" y="4217689"/>
              <a:ext cx="615698" cy="246221"/>
            </a:xfrm>
            <a:prstGeom prst="rect">
              <a:avLst/>
            </a:prstGeom>
            <a:noFill/>
            <a:effectLst/>
          </p:spPr>
          <p:txBody>
            <a:bodyPr wrap="square" rtlCol="0">
              <a:spAutoFit/>
            </a:bodyPr>
            <a:lstStyle/>
            <a:p>
              <a:pPr algn="ctr"/>
              <a:r>
                <a:rPr lang="en-US" sz="1000" dirty="0">
                  <a:cs typeface="Calibri"/>
                </a:rPr>
                <a:t>Admin</a:t>
              </a:r>
              <a:endParaRPr lang="en-US" sz="400" dirty="0">
                <a:cs typeface="Calibri"/>
              </a:endParaRPr>
            </a:p>
          </p:txBody>
        </p:sp>
        <p:grpSp>
          <p:nvGrpSpPr>
            <p:cNvPr id="29" name="Group 28"/>
            <p:cNvGrpSpPr/>
            <p:nvPr/>
          </p:nvGrpSpPr>
          <p:grpSpPr>
            <a:xfrm>
              <a:off x="6023675" y="3560517"/>
              <a:ext cx="419320" cy="694408"/>
              <a:chOff x="5701137" y="2384637"/>
              <a:chExt cx="1133935" cy="1812371"/>
            </a:xfrm>
          </p:grpSpPr>
          <p:sp>
            <p:nvSpPr>
              <p:cNvPr id="30" name="Oval 29"/>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31" name="Round Same Side Corner Rectangle 30"/>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cxnSp>
        <p:nvCxnSpPr>
          <p:cNvPr id="4" name="Straight Connector 3">
            <a:extLst>
              <a:ext uri="{FF2B5EF4-FFF2-40B4-BE49-F238E27FC236}">
                <a16:creationId xmlns:a16="http://schemas.microsoft.com/office/drawing/2014/main" id="{4FDB5167-BC97-594A-9E92-B8BE65FE6C07}"/>
              </a:ext>
            </a:extLst>
          </p:cNvPr>
          <p:cNvCxnSpPr>
            <a:cxnSpLocks/>
          </p:cNvCxnSpPr>
          <p:nvPr/>
        </p:nvCxnSpPr>
        <p:spPr>
          <a:xfrm rot="10800000" flipV="1">
            <a:off x="6804039" y="2660365"/>
            <a:ext cx="197405" cy="194693"/>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nvGrpSpPr>
          <p:cNvPr id="32" name="Group 31">
            <a:extLst>
              <a:ext uri="{FF2B5EF4-FFF2-40B4-BE49-F238E27FC236}">
                <a16:creationId xmlns:a16="http://schemas.microsoft.com/office/drawing/2014/main" id="{862C9515-F6A5-F042-ACED-9C5133E9B845}"/>
              </a:ext>
            </a:extLst>
          </p:cNvPr>
          <p:cNvGrpSpPr/>
          <p:nvPr/>
        </p:nvGrpSpPr>
        <p:grpSpPr>
          <a:xfrm>
            <a:off x="6569266" y="2842872"/>
            <a:ext cx="509681" cy="307777"/>
            <a:chOff x="2308142" y="3044171"/>
            <a:chExt cx="509681" cy="307777"/>
          </a:xfrm>
        </p:grpSpPr>
        <p:sp>
          <p:nvSpPr>
            <p:cNvPr id="33" name="Rounded Rectangle 32">
              <a:extLst>
                <a:ext uri="{FF2B5EF4-FFF2-40B4-BE49-F238E27FC236}">
                  <a16:creationId xmlns:a16="http://schemas.microsoft.com/office/drawing/2014/main" id="{BBC0A424-6B3A-A44D-AC96-5F06CD8C28E5}"/>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645B5313-5241-FE42-8CE7-97A14095C12B}"/>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11B7A7B-F5BA-C64F-A0E2-74B735228A6E}"/>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36" name="Rounded Rectangle 35">
              <a:extLst>
                <a:ext uri="{FF2B5EF4-FFF2-40B4-BE49-F238E27FC236}">
                  <a16:creationId xmlns:a16="http://schemas.microsoft.com/office/drawing/2014/main" id="{10503051-EDCE-8044-B189-DE1D5FB01CAB}"/>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757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3">
            <a:extLst>
              <a:ext uri="{FF2B5EF4-FFF2-40B4-BE49-F238E27FC236}">
                <a16:creationId xmlns:a16="http://schemas.microsoft.com/office/drawing/2014/main" id="{AB52FC50-EABE-8649-8D9F-252962D9B126}"/>
              </a:ext>
            </a:extLst>
          </p:cNvPr>
          <p:cNvCxnSpPr>
            <a:cxnSpLocks/>
          </p:cNvCxnSpPr>
          <p:nvPr/>
        </p:nvCxnSpPr>
        <p:spPr>
          <a:xfrm>
            <a:off x="7518627" y="2035332"/>
            <a:ext cx="262482" cy="275046"/>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22"/>
          </p:nvPr>
        </p:nvSpPr>
        <p:spPr>
          <a:xfrm>
            <a:off x="125730" y="1156162"/>
            <a:ext cx="8897424" cy="3450399"/>
          </a:xfrm>
        </p:spPr>
        <p:txBody>
          <a:bodyPr>
            <a:normAutofit fontScale="77500" lnSpcReduction="20000"/>
          </a:bodyPr>
          <a:lstStyle/>
          <a:p>
            <a:pPr marL="0" indent="0">
              <a:buNone/>
            </a:pPr>
            <a:r>
              <a:rPr lang="en-US" sz="2400" dirty="0"/>
              <a:t>Each peer and </a:t>
            </a:r>
            <a:r>
              <a:rPr lang="en-US" sz="2400" dirty="0" err="1"/>
              <a:t>orderer</a:t>
            </a:r>
            <a:r>
              <a:rPr lang="en-US" sz="2400" dirty="0"/>
              <a:t> has a local MSP</a:t>
            </a:r>
          </a:p>
          <a:p>
            <a:pPr marL="0" indent="-114300">
              <a:buNone/>
            </a:pPr>
            <a:endParaRPr lang="en-US" sz="1600" dirty="0"/>
          </a:p>
          <a:p>
            <a:r>
              <a:rPr lang="en-US" sz="1600" dirty="0"/>
              <a:t>Each local MSP includes:</a:t>
            </a:r>
            <a:endParaRPr lang="en-US" sz="1500" dirty="0"/>
          </a:p>
          <a:p>
            <a:pPr lvl="1"/>
            <a:r>
              <a:rPr lang="en-US" sz="1500" b="1" dirty="0" err="1"/>
              <a:t>keystore</a:t>
            </a:r>
            <a:endParaRPr lang="en-US" sz="1500" dirty="0"/>
          </a:p>
          <a:p>
            <a:pPr lvl="2"/>
            <a:r>
              <a:rPr lang="en-US" sz="1500" b="1" dirty="0">
                <a:solidFill>
                  <a:schemeClr val="tx2"/>
                </a:solidFill>
              </a:rPr>
              <a:t>Private key </a:t>
            </a:r>
            <a:r>
              <a:rPr lang="en-US" sz="1500" dirty="0"/>
              <a:t>for signing transactions</a:t>
            </a:r>
          </a:p>
          <a:p>
            <a:pPr lvl="1"/>
            <a:r>
              <a:rPr lang="en-US" sz="1500" b="1" dirty="0" err="1"/>
              <a:t>signcert</a:t>
            </a:r>
            <a:endParaRPr lang="en-US" sz="1500" b="1" dirty="0"/>
          </a:p>
          <a:p>
            <a:pPr lvl="2"/>
            <a:r>
              <a:rPr lang="en-US" sz="1500" b="1" dirty="0">
                <a:solidFill>
                  <a:schemeClr val="tx2"/>
                </a:solidFill>
              </a:rPr>
              <a:t>Public x.509 certificate</a:t>
            </a:r>
          </a:p>
          <a:p>
            <a:pPr lvl="1"/>
            <a:endParaRPr lang="en-US" sz="1500" dirty="0"/>
          </a:p>
          <a:p>
            <a:r>
              <a:rPr lang="en-US" sz="1500" dirty="0"/>
              <a:t>In addition Peer/</a:t>
            </a:r>
            <a:r>
              <a:rPr lang="en-US" sz="1500" dirty="0" err="1"/>
              <a:t>Orderer</a:t>
            </a:r>
            <a:r>
              <a:rPr lang="en-US" sz="1500" dirty="0"/>
              <a:t> MSPs identify authorized administrators:</a:t>
            </a:r>
          </a:p>
          <a:p>
            <a:pPr lvl="1"/>
            <a:r>
              <a:rPr lang="en-US" sz="1500" b="1" dirty="0" err="1"/>
              <a:t>admincerts</a:t>
            </a:r>
            <a:endParaRPr lang="en-US" sz="1500" b="1" dirty="0"/>
          </a:p>
          <a:p>
            <a:pPr lvl="2"/>
            <a:r>
              <a:rPr lang="en-US" sz="1500" dirty="0"/>
              <a:t>List of </a:t>
            </a:r>
            <a:r>
              <a:rPr lang="en-US" sz="1500" b="1" dirty="0">
                <a:solidFill>
                  <a:schemeClr val="tx2"/>
                </a:solidFill>
              </a:rPr>
              <a:t>administrator certificates</a:t>
            </a:r>
            <a:endParaRPr lang="en-US" sz="1500" dirty="0"/>
          </a:p>
          <a:p>
            <a:pPr lvl="1"/>
            <a:r>
              <a:rPr lang="en-US" sz="1500" b="1" dirty="0" err="1"/>
              <a:t>cacerts</a:t>
            </a:r>
            <a:endParaRPr lang="en-US" sz="1500" b="1" dirty="0"/>
          </a:p>
          <a:p>
            <a:pPr lvl="2"/>
            <a:r>
              <a:rPr lang="en-US" sz="1500" dirty="0"/>
              <a:t>The </a:t>
            </a:r>
            <a:r>
              <a:rPr lang="en-US" sz="1500" b="1" dirty="0">
                <a:solidFill>
                  <a:schemeClr val="tx2"/>
                </a:solidFill>
              </a:rPr>
              <a:t>CA public cert </a:t>
            </a:r>
            <a:r>
              <a:rPr lang="en-US" sz="1500" dirty="0"/>
              <a:t>for verification</a:t>
            </a:r>
          </a:p>
          <a:p>
            <a:pPr lvl="1"/>
            <a:r>
              <a:rPr lang="en-US" sz="1500" b="1" dirty="0" err="1"/>
              <a:t>crls</a:t>
            </a:r>
            <a:endParaRPr lang="en-US" sz="1500" b="1" dirty="0"/>
          </a:p>
          <a:p>
            <a:pPr lvl="2"/>
            <a:r>
              <a:rPr lang="en-US" sz="1500" dirty="0"/>
              <a:t>List of </a:t>
            </a:r>
            <a:r>
              <a:rPr lang="en-US" sz="1500" b="1" dirty="0">
                <a:solidFill>
                  <a:schemeClr val="tx2"/>
                </a:solidFill>
              </a:rPr>
              <a:t>revoked certificates</a:t>
            </a:r>
          </a:p>
          <a:p>
            <a:pPr lvl="2"/>
            <a:endParaRPr lang="en-US" sz="1500" dirty="0"/>
          </a:p>
          <a:p>
            <a:r>
              <a:rPr lang="en-US" sz="1500" dirty="0"/>
              <a:t>Peers and </a:t>
            </a:r>
            <a:r>
              <a:rPr lang="en-US" sz="1500" dirty="0" err="1"/>
              <a:t>Orderers</a:t>
            </a:r>
            <a:r>
              <a:rPr lang="en-US" sz="1500" dirty="0"/>
              <a:t> also receive channel MSP info</a:t>
            </a:r>
          </a:p>
          <a:p>
            <a:r>
              <a:rPr lang="en-US" sz="1500" dirty="0"/>
              <a:t>Can be backed by a Hardware Security Module (HSM)</a:t>
            </a:r>
            <a:endParaRPr lang="en-US" sz="1500" b="1" dirty="0"/>
          </a:p>
          <a:p>
            <a:endParaRPr lang="en-US" dirty="0"/>
          </a:p>
        </p:txBody>
      </p:sp>
      <p:sp>
        <p:nvSpPr>
          <p:cNvPr id="100" name="Content Placeholder 2"/>
          <p:cNvSpPr txBox="1">
            <a:spLocks/>
          </p:cNvSpPr>
          <p:nvPr/>
        </p:nvSpPr>
        <p:spPr>
          <a:xfrm>
            <a:off x="4123943" y="1863353"/>
            <a:ext cx="5392882" cy="3090246"/>
          </a:xfrm>
          <a:prstGeom prst="rect">
            <a:avLst/>
          </a:prstGeom>
        </p:spPr>
        <p:txBody>
          <a:bodyPr vert="horz" lIns="68580" tIns="34290" rIns="68580" bIns="34290" rtlCol="0">
            <a:normAutofit/>
          </a:bodyPr>
          <a:lstStyle>
            <a:lvl1pPr marL="180975" indent="-180975" algn="l" defTabSz="457200" rtl="0" eaLnBrk="1" latinLnBrk="0" hangingPunct="1">
              <a:spcBef>
                <a:spcPts val="600"/>
              </a:spcBef>
              <a:buClr>
                <a:schemeClr val="accent1"/>
              </a:buClr>
              <a:buFont typeface="Arial"/>
              <a:buChar char="•"/>
              <a:defRPr sz="2000" b="0" i="0" kern="1200">
                <a:solidFill>
                  <a:schemeClr val="accent3"/>
                </a:solidFill>
                <a:latin typeface="Calibri"/>
                <a:ea typeface="+mn-ea"/>
                <a:cs typeface="Calibri"/>
              </a:defRPr>
            </a:lvl1pPr>
            <a:lvl2pPr marL="420688" indent="-180975" algn="l" defTabSz="457200" rtl="0" eaLnBrk="1" latinLnBrk="0" hangingPunct="1">
              <a:spcBef>
                <a:spcPts val="600"/>
              </a:spcBef>
              <a:buFont typeface="Arial"/>
              <a:buChar char="–"/>
              <a:defRPr sz="1800" b="0" i="0" kern="1200">
                <a:solidFill>
                  <a:schemeClr val="accent2"/>
                </a:solidFill>
                <a:latin typeface="Calibri"/>
                <a:ea typeface="+mn-ea"/>
                <a:cs typeface="Calibri"/>
              </a:defRPr>
            </a:lvl2pPr>
            <a:lvl3pPr marL="593725" indent="-173038" algn="l" defTabSz="457200" rtl="0" eaLnBrk="1" latinLnBrk="0" hangingPunct="1">
              <a:spcBef>
                <a:spcPts val="600"/>
              </a:spcBef>
              <a:buFont typeface="Arial"/>
              <a:buChar char="•"/>
              <a:defRPr sz="1600" b="0" i="0" kern="1200">
                <a:solidFill>
                  <a:schemeClr val="accent2"/>
                </a:solidFill>
                <a:latin typeface="Calibri"/>
                <a:ea typeface="+mn-ea"/>
                <a:cs typeface="Calibri"/>
              </a:defRPr>
            </a:lvl3pPr>
            <a:lvl4pPr marL="893763" indent="-300038" algn="l" defTabSz="457200" rtl="0" eaLnBrk="1" latinLnBrk="0" hangingPunct="1">
              <a:spcBef>
                <a:spcPts val="600"/>
              </a:spcBef>
              <a:buFont typeface="Arial"/>
              <a:buChar char="–"/>
              <a:defRPr sz="1400" b="0" i="0" kern="1200">
                <a:solidFill>
                  <a:schemeClr val="accent2"/>
                </a:solidFill>
                <a:latin typeface="Calibri"/>
                <a:ea typeface="+mn-ea"/>
                <a:cs typeface="Calibri"/>
              </a:defRPr>
            </a:lvl4pPr>
            <a:lvl5pPr marL="1074738" indent="-180975" algn="l" defTabSz="457200" rtl="0" eaLnBrk="1" latinLnBrk="0" hangingPunct="1">
              <a:spcBef>
                <a:spcPts val="600"/>
              </a:spcBef>
              <a:buFont typeface="Arial"/>
              <a:buChar char="»"/>
              <a:defRPr sz="1400" b="0" i="0" kern="1200">
                <a:solidFill>
                  <a:schemeClr val="accent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600" dirty="0">
              <a:latin typeface="+mn-lt"/>
            </a:endParaRPr>
          </a:p>
        </p:txBody>
      </p:sp>
      <p:graphicFrame>
        <p:nvGraphicFramePr>
          <p:cNvPr id="108" name="Table 107"/>
          <p:cNvGraphicFramePr>
            <a:graphicFrameLocks noGrp="1"/>
          </p:cNvGraphicFramePr>
          <p:nvPr>
            <p:extLst>
              <p:ext uri="{D42A27DB-BD31-4B8C-83A1-F6EECF244321}">
                <p14:modId xmlns:p14="http://schemas.microsoft.com/office/powerpoint/2010/main" val="3853593286"/>
              </p:ext>
            </p:extLst>
          </p:nvPr>
        </p:nvGraphicFramePr>
        <p:xfrm>
          <a:off x="4991652" y="2697499"/>
          <a:ext cx="3518749" cy="1554480"/>
        </p:xfrm>
        <a:graphic>
          <a:graphicData uri="http://schemas.openxmlformats.org/drawingml/2006/table">
            <a:tbl>
              <a:tblPr firstRow="1" bandRow="1">
                <a:tableStyleId>{00A15C55-8517-42AA-B614-E9B94910E393}</a:tableStyleId>
              </a:tblPr>
              <a:tblGrid>
                <a:gridCol w="1045611">
                  <a:extLst>
                    <a:ext uri="{9D8B030D-6E8A-4147-A177-3AD203B41FA5}">
                      <a16:colId xmlns:a16="http://schemas.microsoft.com/office/drawing/2014/main" val="20000"/>
                    </a:ext>
                  </a:extLst>
                </a:gridCol>
                <a:gridCol w="2473138">
                  <a:extLst>
                    <a:ext uri="{9D8B030D-6E8A-4147-A177-3AD203B41FA5}">
                      <a16:colId xmlns:a16="http://schemas.microsoft.com/office/drawing/2014/main" val="20001"/>
                    </a:ext>
                  </a:extLst>
                </a:gridCol>
              </a:tblGrid>
              <a:tr h="229177">
                <a:tc gridSpan="2">
                  <a:txBody>
                    <a:bodyPr/>
                    <a:lstStyle/>
                    <a:p>
                      <a:pPr algn="ctr"/>
                      <a:r>
                        <a:rPr lang="en-US" sz="1100" dirty="0"/>
                        <a:t>peer@org1.example.com</a:t>
                      </a:r>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r>
                        <a:rPr lang="en-US" sz="1100" dirty="0" err="1"/>
                        <a:t>admincerts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admin@org1.example.com-cert.pem</a:t>
                      </a:r>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cacerts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ca.org1.example.com-cert.pem</a:t>
                      </a:r>
                    </a:p>
                  </a:txBody>
                  <a:tcPr/>
                </a:tc>
                <a:extLst>
                  <a:ext uri="{0D108BD9-81ED-4DB2-BD59-A6C34878D82A}">
                    <a16:rowId xmlns:a16="http://schemas.microsoft.com/office/drawing/2014/main" val="10002"/>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keystore</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&lt;private</a:t>
                      </a:r>
                      <a:r>
                        <a:rPr lang="en-US" sz="1100" baseline="0" dirty="0"/>
                        <a:t> key&gt;</a:t>
                      </a:r>
                      <a:endParaRPr lang="en-US" sz="1100" dirty="0"/>
                    </a:p>
                  </a:txBody>
                  <a:tcPr/>
                </a:tc>
                <a:extLst>
                  <a:ext uri="{0D108BD9-81ED-4DB2-BD59-A6C34878D82A}">
                    <a16:rowId xmlns:a16="http://schemas.microsoft.com/office/drawing/2014/main" val="10003"/>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signcert</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peer@org1.example.com-cert.pem</a:t>
                      </a:r>
                    </a:p>
                  </a:txBody>
                  <a:tcPr/>
                </a:tc>
                <a:extLst>
                  <a:ext uri="{0D108BD9-81ED-4DB2-BD59-A6C34878D82A}">
                    <a16:rowId xmlns:a16="http://schemas.microsoft.com/office/drawing/2014/main" val="10004"/>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crls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&lt;list of revoked admin certificates&gt;</a:t>
                      </a:r>
                    </a:p>
                  </a:txBody>
                  <a:tcPr/>
                </a:tc>
                <a:extLst>
                  <a:ext uri="{0D108BD9-81ED-4DB2-BD59-A6C34878D82A}">
                    <a16:rowId xmlns:a16="http://schemas.microsoft.com/office/drawing/2014/main" val="10005"/>
                  </a:ext>
                </a:extLst>
              </a:tr>
            </a:tbl>
          </a:graphicData>
        </a:graphic>
      </p:graphicFrame>
      <p:sp>
        <p:nvSpPr>
          <p:cNvPr id="12" name="Rounded Rectangle 11"/>
          <p:cNvSpPr/>
          <p:nvPr/>
        </p:nvSpPr>
        <p:spPr>
          <a:xfrm>
            <a:off x="5968601" y="1646712"/>
            <a:ext cx="597600" cy="5976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a:t>
            </a:r>
            <a:endParaRPr lang="en-US" sz="1200" dirty="0">
              <a:solidFill>
                <a:schemeClr val="bg1"/>
              </a:solidFill>
            </a:endParaRPr>
          </a:p>
        </p:txBody>
      </p:sp>
      <p:sp>
        <p:nvSpPr>
          <p:cNvPr id="13" name="Rounded Rectangle 12"/>
          <p:cNvSpPr/>
          <p:nvPr/>
        </p:nvSpPr>
        <p:spPr>
          <a:xfrm>
            <a:off x="6920428" y="1646712"/>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O</a:t>
            </a:r>
            <a:endParaRPr lang="en-US" sz="2400" dirty="0">
              <a:solidFill>
                <a:srgbClr val="000000"/>
              </a:solidFill>
            </a:endParaRPr>
          </a:p>
        </p:txBody>
      </p:sp>
      <p:sp>
        <p:nvSpPr>
          <p:cNvPr id="17" name="Content Placeholder 2"/>
          <p:cNvSpPr>
            <a:spLocks noGrp="1"/>
          </p:cNvSpPr>
          <p:nvPr>
            <p:ph type="body" sz="quarter" idx="13"/>
          </p:nvPr>
        </p:nvSpPr>
        <p:spPr>
          <a:xfrm>
            <a:off x="125730" y="144464"/>
            <a:ext cx="7768590" cy="1011698"/>
          </a:xfrm>
        </p:spPr>
        <p:txBody>
          <a:bodyPr>
            <a:normAutofit/>
          </a:bodyPr>
          <a:lstStyle/>
          <a:p>
            <a:r>
              <a:rPr lang="en-US" dirty="0"/>
              <a:t>Peer and </a:t>
            </a:r>
            <a:r>
              <a:rPr lang="en-US" dirty="0" err="1"/>
              <a:t>Orderer</a:t>
            </a:r>
            <a:r>
              <a:rPr lang="en-US" dirty="0"/>
              <a:t> Identities</a:t>
            </a:r>
          </a:p>
        </p:txBody>
      </p:sp>
      <p:cxnSp>
        <p:nvCxnSpPr>
          <p:cNvPr id="15" name="Straight Connector 3">
            <a:extLst>
              <a:ext uri="{FF2B5EF4-FFF2-40B4-BE49-F238E27FC236}">
                <a16:creationId xmlns:a16="http://schemas.microsoft.com/office/drawing/2014/main" id="{DBD26E87-75F5-264D-8951-4858AA9D1E9D}"/>
              </a:ext>
            </a:extLst>
          </p:cNvPr>
          <p:cNvCxnSpPr>
            <a:cxnSpLocks/>
          </p:cNvCxnSpPr>
          <p:nvPr/>
        </p:nvCxnSpPr>
        <p:spPr>
          <a:xfrm rot="10800000" flipV="1">
            <a:off x="5763967" y="2004615"/>
            <a:ext cx="197405" cy="194693"/>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F9BB806A-7B7E-F541-B4CE-8FF6ADF06271}"/>
              </a:ext>
            </a:extLst>
          </p:cNvPr>
          <p:cNvGrpSpPr/>
          <p:nvPr/>
        </p:nvGrpSpPr>
        <p:grpSpPr>
          <a:xfrm>
            <a:off x="5474930" y="2196161"/>
            <a:ext cx="509681" cy="307777"/>
            <a:chOff x="2308142" y="3044171"/>
            <a:chExt cx="509681" cy="307777"/>
          </a:xfrm>
        </p:grpSpPr>
        <p:sp>
          <p:nvSpPr>
            <p:cNvPr id="34" name="Rounded Rectangle 33">
              <a:extLst>
                <a:ext uri="{FF2B5EF4-FFF2-40B4-BE49-F238E27FC236}">
                  <a16:creationId xmlns:a16="http://schemas.microsoft.com/office/drawing/2014/main" id="{53BEE48D-1AE4-F546-9E7F-971BE24797BB}"/>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FC24EBCE-6905-AA4B-A53E-36793C712D0C}"/>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836FAAC-0D30-1F46-8919-2053F9F55292}"/>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37" name="Rounded Rectangle 36">
              <a:extLst>
                <a:ext uri="{FF2B5EF4-FFF2-40B4-BE49-F238E27FC236}">
                  <a16:creationId xmlns:a16="http://schemas.microsoft.com/office/drawing/2014/main" id="{E5A36F88-4571-EF4A-AE52-7E5BB74ED21D}"/>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47E91CF9-C897-2141-BB1F-606834AA1C9B}"/>
              </a:ext>
            </a:extLst>
          </p:cNvPr>
          <p:cNvGrpSpPr/>
          <p:nvPr/>
        </p:nvGrpSpPr>
        <p:grpSpPr>
          <a:xfrm>
            <a:off x="7526268" y="2209207"/>
            <a:ext cx="509681" cy="307777"/>
            <a:chOff x="2308142" y="3044171"/>
            <a:chExt cx="509681" cy="307777"/>
          </a:xfrm>
        </p:grpSpPr>
        <p:sp>
          <p:nvSpPr>
            <p:cNvPr id="39" name="Rounded Rectangle 38">
              <a:extLst>
                <a:ext uri="{FF2B5EF4-FFF2-40B4-BE49-F238E27FC236}">
                  <a16:creationId xmlns:a16="http://schemas.microsoft.com/office/drawing/2014/main" id="{55EE7540-4848-AE43-8E8E-3E44B8D7D687}"/>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8EF2DC6E-7019-1446-880A-0892D8207D33}"/>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6611466-4D9B-E64B-A67A-2B05CC0ED828}"/>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42" name="Rounded Rectangle 41">
              <a:extLst>
                <a:ext uri="{FF2B5EF4-FFF2-40B4-BE49-F238E27FC236}">
                  <a16:creationId xmlns:a16="http://schemas.microsoft.com/office/drawing/2014/main" id="{4A030D28-702A-C04C-BF59-66BF4D155629}"/>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437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Channel MSP information</a:t>
            </a:r>
          </a:p>
        </p:txBody>
      </p:sp>
      <p:sp>
        <p:nvSpPr>
          <p:cNvPr id="5" name="Text Placeholder 4"/>
          <p:cNvSpPr>
            <a:spLocks noGrp="1"/>
          </p:cNvSpPr>
          <p:nvPr>
            <p:ph type="body" sz="quarter" idx="22"/>
          </p:nvPr>
        </p:nvSpPr>
        <p:spPr>
          <a:xfrm>
            <a:off x="125730" y="1138587"/>
            <a:ext cx="8897424" cy="2966219"/>
          </a:xfrm>
        </p:spPr>
        <p:txBody>
          <a:bodyPr>
            <a:noAutofit/>
          </a:bodyPr>
          <a:lstStyle/>
          <a:p>
            <a:pPr marL="0" indent="0">
              <a:buNone/>
            </a:pPr>
            <a:r>
              <a:rPr lang="en-US" sz="2000" dirty="0"/>
              <a:t>Channels include additional </a:t>
            </a:r>
            <a:r>
              <a:rPr lang="en-US" sz="2000" dirty="0" err="1"/>
              <a:t>organisational</a:t>
            </a:r>
            <a:r>
              <a:rPr lang="en-US" sz="2000" dirty="0"/>
              <a:t> MSP information</a:t>
            </a:r>
          </a:p>
          <a:p>
            <a:pPr lvl="1"/>
            <a:endParaRPr lang="en-US" sz="1400" dirty="0"/>
          </a:p>
          <a:p>
            <a:r>
              <a:rPr lang="en-US" sz="1400" dirty="0"/>
              <a:t>Determines which </a:t>
            </a:r>
            <a:r>
              <a:rPr lang="en-US" sz="1400" dirty="0" err="1"/>
              <a:t>orderers</a:t>
            </a:r>
            <a:r>
              <a:rPr lang="en-US" sz="1400" dirty="0"/>
              <a:t> or peers can join the channel</a:t>
            </a:r>
          </a:p>
          <a:p>
            <a:r>
              <a:rPr lang="en-US" sz="1400" dirty="0"/>
              <a:t>Determines client applications read or write access to the channel</a:t>
            </a:r>
          </a:p>
          <a:p>
            <a:r>
              <a:rPr lang="en-US" sz="1400" dirty="0"/>
              <a:t>Stored in configuration blocks in the ledger</a:t>
            </a:r>
          </a:p>
          <a:p>
            <a:r>
              <a:rPr lang="en-US" sz="1400" dirty="0"/>
              <a:t>Each channel MSP includes:</a:t>
            </a:r>
          </a:p>
          <a:p>
            <a:pPr lvl="1"/>
            <a:r>
              <a:rPr lang="en-US" sz="1400" b="1" dirty="0" err="1"/>
              <a:t>admincerts</a:t>
            </a:r>
            <a:endParaRPr lang="en-US" sz="1400" b="1" dirty="0"/>
          </a:p>
          <a:p>
            <a:pPr lvl="2"/>
            <a:r>
              <a:rPr lang="en-US" sz="1400" dirty="0"/>
              <a:t>Any public certificates for administrators</a:t>
            </a:r>
          </a:p>
          <a:p>
            <a:pPr lvl="1"/>
            <a:r>
              <a:rPr lang="en-US" sz="1400" b="1" dirty="0" err="1"/>
              <a:t>cacerts</a:t>
            </a:r>
            <a:endParaRPr lang="en-US" sz="1400" b="1" dirty="0"/>
          </a:p>
          <a:p>
            <a:pPr lvl="2"/>
            <a:r>
              <a:rPr lang="en-US" sz="1400" dirty="0"/>
              <a:t>The CA public certificate for this MSP</a:t>
            </a:r>
          </a:p>
          <a:p>
            <a:pPr lvl="1"/>
            <a:r>
              <a:rPr lang="en-US" sz="1400" b="1" dirty="0" err="1"/>
              <a:t>crls</a:t>
            </a:r>
            <a:endParaRPr lang="en-US" sz="1400" b="1" dirty="0"/>
          </a:p>
          <a:p>
            <a:pPr lvl="2"/>
            <a:r>
              <a:rPr lang="en-US" sz="1400" dirty="0"/>
              <a:t>List of revoked certificates</a:t>
            </a:r>
          </a:p>
          <a:p>
            <a:r>
              <a:rPr lang="en-US" sz="1400" dirty="0">
                <a:solidFill>
                  <a:srgbClr val="FF0000"/>
                </a:solidFill>
              </a:rPr>
              <a:t>Does not include any private keys for identity</a:t>
            </a:r>
          </a:p>
          <a:p>
            <a:pPr lvl="2"/>
            <a:endParaRPr lang="en-US" sz="1600" dirty="0"/>
          </a:p>
          <a:p>
            <a:endParaRPr lang="en-US" sz="1600" dirty="0"/>
          </a:p>
        </p:txBody>
      </p:sp>
      <p:graphicFrame>
        <p:nvGraphicFramePr>
          <p:cNvPr id="108" name="Table 107"/>
          <p:cNvGraphicFramePr>
            <a:graphicFrameLocks noGrp="1"/>
          </p:cNvGraphicFramePr>
          <p:nvPr>
            <p:extLst>
              <p:ext uri="{D42A27DB-BD31-4B8C-83A1-F6EECF244321}">
                <p14:modId xmlns:p14="http://schemas.microsoft.com/office/powerpoint/2010/main" val="3686743706"/>
              </p:ext>
            </p:extLst>
          </p:nvPr>
        </p:nvGraphicFramePr>
        <p:xfrm>
          <a:off x="5307488" y="2949499"/>
          <a:ext cx="3427309" cy="1036320"/>
        </p:xfrm>
        <a:graphic>
          <a:graphicData uri="http://schemas.openxmlformats.org/drawingml/2006/table">
            <a:tbl>
              <a:tblPr firstRow="1" bandRow="1">
                <a:tableStyleId>{00A15C55-8517-42AA-B614-E9B94910E393}</a:tableStyleId>
              </a:tblPr>
              <a:tblGrid>
                <a:gridCol w="894421">
                  <a:extLst>
                    <a:ext uri="{9D8B030D-6E8A-4147-A177-3AD203B41FA5}">
                      <a16:colId xmlns:a16="http://schemas.microsoft.com/office/drawing/2014/main" val="20000"/>
                    </a:ext>
                  </a:extLst>
                </a:gridCol>
                <a:gridCol w="2532888">
                  <a:extLst>
                    <a:ext uri="{9D8B030D-6E8A-4147-A177-3AD203B41FA5}">
                      <a16:colId xmlns:a16="http://schemas.microsoft.com/office/drawing/2014/main" val="20001"/>
                    </a:ext>
                  </a:extLst>
                </a:gridCol>
              </a:tblGrid>
              <a:tr h="229177">
                <a:tc gridSpan="2">
                  <a:txBody>
                    <a:bodyPr/>
                    <a:lstStyle/>
                    <a:p>
                      <a:pPr algn="ctr"/>
                      <a:r>
                        <a:rPr lang="en-US" sz="1100" dirty="0"/>
                        <a:t>ID</a:t>
                      </a:r>
                      <a:r>
                        <a:rPr lang="en-US" sz="1100" baseline="0" dirty="0"/>
                        <a:t> = MSP1</a:t>
                      </a:r>
                      <a:endParaRPr lang="en-US" sz="1100" dirty="0"/>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r>
                        <a:rPr lang="en-US" sz="1100" dirty="0" err="1"/>
                        <a:t>admincerts</a:t>
                      </a:r>
                      <a:endParaRPr lang="en-US" sz="1100" dirty="0"/>
                    </a:p>
                  </a:txBody>
                  <a:tcPr/>
                </a:tc>
                <a:tc>
                  <a:txBody>
                    <a:bodyPr/>
                    <a:lstStyle/>
                    <a:p>
                      <a:r>
                        <a:rPr lang="en-US" sz="1100" dirty="0"/>
                        <a:t>admin.org1.example.com-cert.pem</a:t>
                      </a:r>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cacerts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ca.org1.example.com-cert.pem</a:t>
                      </a:r>
                    </a:p>
                  </a:txBody>
                  <a:tcPr/>
                </a:tc>
                <a:extLst>
                  <a:ext uri="{0D108BD9-81ED-4DB2-BD59-A6C34878D82A}">
                    <a16:rowId xmlns:a16="http://schemas.microsoft.com/office/drawing/2014/main" val="10002"/>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crls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&lt;list of revoked admin certificates&gt;</a:t>
                      </a:r>
                    </a:p>
                  </a:txBody>
                  <a:tcPr/>
                </a:tc>
                <a:extLst>
                  <a:ext uri="{0D108BD9-81ED-4DB2-BD59-A6C34878D82A}">
                    <a16:rowId xmlns:a16="http://schemas.microsoft.com/office/drawing/2014/main" val="10003"/>
                  </a:ext>
                </a:extLst>
              </a:tr>
            </a:tbl>
          </a:graphicData>
        </a:graphic>
      </p:graphicFrame>
      <p:sp>
        <p:nvSpPr>
          <p:cNvPr id="16" name="TextBox 15"/>
          <p:cNvSpPr txBox="1"/>
          <p:nvPr/>
        </p:nvSpPr>
        <p:spPr>
          <a:xfrm>
            <a:off x="6245343" y="2653005"/>
            <a:ext cx="1509271" cy="276999"/>
          </a:xfrm>
          <a:prstGeom prst="rect">
            <a:avLst/>
          </a:prstGeom>
          <a:noFill/>
        </p:spPr>
        <p:txBody>
          <a:bodyPr wrap="square" rtlCol="0">
            <a:spAutoFit/>
          </a:bodyPr>
          <a:lstStyle/>
          <a:p>
            <a:pPr algn="ctr"/>
            <a:r>
              <a:rPr lang="en-US" sz="1200" dirty="0"/>
              <a:t>Channels</a:t>
            </a:r>
          </a:p>
        </p:txBody>
      </p:sp>
      <p:cxnSp>
        <p:nvCxnSpPr>
          <p:cNvPr id="27" name="Straight Connector 26"/>
          <p:cNvCxnSpPr/>
          <p:nvPr/>
        </p:nvCxnSpPr>
        <p:spPr>
          <a:xfrm flipH="1">
            <a:off x="6555770" y="1823659"/>
            <a:ext cx="888416" cy="0"/>
          </a:xfrm>
          <a:prstGeom prst="line">
            <a:avLst/>
          </a:prstGeom>
          <a:ln>
            <a:solidFill>
              <a:srgbClr val="457C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6548705" y="2170976"/>
            <a:ext cx="88841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6548705" y="2512998"/>
            <a:ext cx="888416"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D7A20C3D-8BE5-734F-97D3-06D4BFD27AA6}"/>
              </a:ext>
            </a:extLst>
          </p:cNvPr>
          <p:cNvGrpSpPr/>
          <p:nvPr/>
        </p:nvGrpSpPr>
        <p:grpSpPr>
          <a:xfrm>
            <a:off x="6676580" y="1641422"/>
            <a:ext cx="701911" cy="332067"/>
            <a:chOff x="3461022" y="1140370"/>
            <a:chExt cx="701911" cy="332067"/>
          </a:xfrm>
        </p:grpSpPr>
        <p:sp>
          <p:nvSpPr>
            <p:cNvPr id="10" name="Rectangle 9">
              <a:extLst>
                <a:ext uri="{FF2B5EF4-FFF2-40B4-BE49-F238E27FC236}">
                  <a16:creationId xmlns:a16="http://schemas.microsoft.com/office/drawing/2014/main" id="{7FBE2A88-4394-114A-9BF0-BC79C460677E}"/>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1" name="Picture 7" descr="Interconnected_icon_bk">
              <a:extLst>
                <a:ext uri="{FF2B5EF4-FFF2-40B4-BE49-F238E27FC236}">
                  <a16:creationId xmlns:a16="http://schemas.microsoft.com/office/drawing/2014/main" id="{1B0570EF-5515-B542-BED1-B10A79D51FEE}"/>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FB63825-1D2A-1E47-8E99-1D29DF3C58C2}"/>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grpSp>
        <p:nvGrpSpPr>
          <p:cNvPr id="13" name="Group 12">
            <a:extLst>
              <a:ext uri="{FF2B5EF4-FFF2-40B4-BE49-F238E27FC236}">
                <a16:creationId xmlns:a16="http://schemas.microsoft.com/office/drawing/2014/main" id="{43DF3FD0-8EB0-924C-97F3-38D47C8E1143}"/>
              </a:ext>
            </a:extLst>
          </p:cNvPr>
          <p:cNvGrpSpPr/>
          <p:nvPr/>
        </p:nvGrpSpPr>
        <p:grpSpPr>
          <a:xfrm>
            <a:off x="6676580" y="1996857"/>
            <a:ext cx="701911" cy="332067"/>
            <a:chOff x="3461022" y="1140370"/>
            <a:chExt cx="701911" cy="332067"/>
          </a:xfrm>
        </p:grpSpPr>
        <p:sp>
          <p:nvSpPr>
            <p:cNvPr id="14" name="Rectangle 13">
              <a:extLst>
                <a:ext uri="{FF2B5EF4-FFF2-40B4-BE49-F238E27FC236}">
                  <a16:creationId xmlns:a16="http://schemas.microsoft.com/office/drawing/2014/main" id="{07703143-19B4-9C4E-9501-F222ABBFBFF5}"/>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5" name="Picture 7" descr="Interconnected_icon_bk">
              <a:extLst>
                <a:ext uri="{FF2B5EF4-FFF2-40B4-BE49-F238E27FC236}">
                  <a16:creationId xmlns:a16="http://schemas.microsoft.com/office/drawing/2014/main" id="{51D0048C-D2C1-7E44-9262-DC7E0EC6F195}"/>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A3323EF-66FA-C049-A8CE-793944F063DF}"/>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grpSp>
        <p:nvGrpSpPr>
          <p:cNvPr id="18" name="Group 17">
            <a:extLst>
              <a:ext uri="{FF2B5EF4-FFF2-40B4-BE49-F238E27FC236}">
                <a16:creationId xmlns:a16="http://schemas.microsoft.com/office/drawing/2014/main" id="{A8C44ABA-9936-504E-B082-03ECBD58DD9D}"/>
              </a:ext>
            </a:extLst>
          </p:cNvPr>
          <p:cNvGrpSpPr/>
          <p:nvPr/>
        </p:nvGrpSpPr>
        <p:grpSpPr>
          <a:xfrm>
            <a:off x="6676580" y="2349707"/>
            <a:ext cx="701911" cy="332067"/>
            <a:chOff x="3461022" y="1140370"/>
            <a:chExt cx="701911" cy="332067"/>
          </a:xfrm>
        </p:grpSpPr>
        <p:sp>
          <p:nvSpPr>
            <p:cNvPr id="19" name="Rectangle 18">
              <a:extLst>
                <a:ext uri="{FF2B5EF4-FFF2-40B4-BE49-F238E27FC236}">
                  <a16:creationId xmlns:a16="http://schemas.microsoft.com/office/drawing/2014/main" id="{95353275-5D1F-4E4E-849F-485E659D35E7}"/>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20" name="Picture 7" descr="Interconnected_icon_bk">
              <a:extLst>
                <a:ext uri="{FF2B5EF4-FFF2-40B4-BE49-F238E27FC236}">
                  <a16:creationId xmlns:a16="http://schemas.microsoft.com/office/drawing/2014/main" id="{4C828E8F-42E8-A94E-986D-EB6B0794B505}"/>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EFE9409-5ED5-6748-9E70-3BB3FA5C7CE7}"/>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spTree>
    <p:extLst>
      <p:ext uri="{BB962C8B-B14F-4D97-AF65-F5344CB8AC3E}">
        <p14:creationId xmlns:p14="http://schemas.microsoft.com/office/powerpoint/2010/main" val="1858785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mn-lt"/>
              </a:rPr>
              <a:t>New User Registration and Enrollment</a:t>
            </a:r>
          </a:p>
        </p:txBody>
      </p:sp>
      <p:sp>
        <p:nvSpPr>
          <p:cNvPr id="65" name="TextBox 64"/>
          <p:cNvSpPr txBox="1"/>
          <p:nvPr/>
        </p:nvSpPr>
        <p:spPr>
          <a:xfrm>
            <a:off x="5517774" y="3343320"/>
            <a:ext cx="277640" cy="246221"/>
          </a:xfrm>
          <a:prstGeom prst="rect">
            <a:avLst/>
          </a:prstGeom>
          <a:noFill/>
        </p:spPr>
        <p:txBody>
          <a:bodyPr wrap="none" rtlCol="0">
            <a:spAutoFit/>
          </a:bodyPr>
          <a:lstStyle/>
          <a:p>
            <a:pPr algn="ctr"/>
            <a:r>
              <a:rPr lang="en-US" sz="1000" dirty="0">
                <a:solidFill>
                  <a:schemeClr val="bg1"/>
                </a:solidFill>
                <a:cs typeface="Helvetica Neue"/>
              </a:rPr>
              <a:t>U</a:t>
            </a:r>
          </a:p>
        </p:txBody>
      </p:sp>
      <p:sp>
        <p:nvSpPr>
          <p:cNvPr id="318" name="TextBox 317"/>
          <p:cNvSpPr txBox="1"/>
          <p:nvPr/>
        </p:nvSpPr>
        <p:spPr>
          <a:xfrm>
            <a:off x="2682786" y="3215149"/>
            <a:ext cx="1732434" cy="246221"/>
          </a:xfrm>
          <a:prstGeom prst="rect">
            <a:avLst/>
          </a:prstGeom>
          <a:noFill/>
          <a:effectLst/>
        </p:spPr>
        <p:txBody>
          <a:bodyPr wrap="square" rtlCol="0">
            <a:spAutoFit/>
          </a:bodyPr>
          <a:lstStyle/>
          <a:p>
            <a:pPr algn="ctr"/>
            <a:r>
              <a:rPr lang="en-US" sz="1000" dirty="0">
                <a:cs typeface="Calibri"/>
              </a:rPr>
              <a:t>3. Enroll(Enroll ID, secret) </a:t>
            </a:r>
          </a:p>
        </p:txBody>
      </p:sp>
      <p:cxnSp>
        <p:nvCxnSpPr>
          <p:cNvPr id="372" name="Elbow Connector 156"/>
          <p:cNvCxnSpPr>
            <a:stCxn id="153" idx="1"/>
          </p:cNvCxnSpPr>
          <p:nvPr/>
        </p:nvCxnSpPr>
        <p:spPr>
          <a:xfrm flipH="1" flipV="1">
            <a:off x="2544421" y="3441707"/>
            <a:ext cx="1838846" cy="8871"/>
          </a:xfrm>
          <a:prstGeom prst="straightConnector1">
            <a:avLst/>
          </a:prstGeom>
          <a:ln w="25400">
            <a:solidFill>
              <a:srgbClr val="256FC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05" name="TextBox 404"/>
          <p:cNvSpPr txBox="1"/>
          <p:nvPr/>
        </p:nvSpPr>
        <p:spPr>
          <a:xfrm>
            <a:off x="6082891" y="1396030"/>
            <a:ext cx="3102358" cy="2277547"/>
          </a:xfrm>
          <a:prstGeom prst="rect">
            <a:avLst/>
          </a:prstGeom>
          <a:noFill/>
          <a:effectLst/>
        </p:spPr>
        <p:txBody>
          <a:bodyPr wrap="square" rtlCol="0">
            <a:spAutoFit/>
          </a:bodyPr>
          <a:lstStyle/>
          <a:p>
            <a:pPr algn="ctr"/>
            <a:r>
              <a:rPr lang="en-US" sz="1600" dirty="0">
                <a:solidFill>
                  <a:srgbClr val="FF0000"/>
                </a:solidFill>
                <a:cs typeface="Calibri"/>
              </a:rPr>
              <a:t>Registration and Enrollment</a:t>
            </a:r>
          </a:p>
          <a:p>
            <a:endParaRPr lang="en-US" sz="1400" dirty="0">
              <a:solidFill>
                <a:srgbClr val="FF0000"/>
              </a:solidFill>
              <a:cs typeface="Calibri"/>
            </a:endParaRPr>
          </a:p>
          <a:p>
            <a:pPr marL="285750" indent="-285750">
              <a:buFont typeface="Arial" charset="0"/>
              <a:buChar char="•"/>
            </a:pPr>
            <a:r>
              <a:rPr lang="en-US" sz="1400" dirty="0">
                <a:cs typeface="Calibri"/>
              </a:rPr>
              <a:t>Admin registers new user with Enroll ID</a:t>
            </a:r>
          </a:p>
          <a:p>
            <a:pPr marL="285750" indent="-285750">
              <a:buFont typeface="Arial" charset="0"/>
              <a:buChar char="•"/>
            </a:pPr>
            <a:endParaRPr lang="en-US" sz="1400" dirty="0">
              <a:cs typeface="Calibri"/>
            </a:endParaRPr>
          </a:p>
          <a:p>
            <a:pPr marL="285750" indent="-285750">
              <a:buFont typeface="Arial" charset="0"/>
              <a:buChar char="•"/>
            </a:pPr>
            <a:r>
              <a:rPr lang="en-US" sz="1400" dirty="0">
                <a:cs typeface="Calibri"/>
              </a:rPr>
              <a:t>User enrolls and receives credentials</a:t>
            </a:r>
          </a:p>
          <a:p>
            <a:pPr marL="285750" indent="-285750">
              <a:buFont typeface="Arial" charset="0"/>
              <a:buChar char="•"/>
            </a:pPr>
            <a:endParaRPr lang="en-US" sz="1400" dirty="0">
              <a:cs typeface="Calibri"/>
            </a:endParaRPr>
          </a:p>
          <a:p>
            <a:pPr marL="285750" indent="-285750">
              <a:buFont typeface="Arial" charset="0"/>
              <a:buChar char="•"/>
            </a:pPr>
            <a:r>
              <a:rPr lang="en-US" sz="1400" dirty="0">
                <a:cs typeface="Calibri"/>
              </a:rPr>
              <a:t>Additional offline registration and enrollment options available</a:t>
            </a:r>
          </a:p>
        </p:txBody>
      </p:sp>
      <p:grpSp>
        <p:nvGrpSpPr>
          <p:cNvPr id="149" name="Group 148"/>
          <p:cNvGrpSpPr/>
          <p:nvPr/>
        </p:nvGrpSpPr>
        <p:grpSpPr>
          <a:xfrm>
            <a:off x="4348157" y="3005610"/>
            <a:ext cx="1312630" cy="894243"/>
            <a:chOff x="6535813" y="1021830"/>
            <a:chExt cx="852731" cy="580931"/>
          </a:xfrm>
        </p:grpSpPr>
        <p:sp>
          <p:nvSpPr>
            <p:cNvPr id="153" name="Rounded Rectangle 152"/>
            <p:cNvSpPr/>
            <p:nvPr/>
          </p:nvSpPr>
          <p:spPr>
            <a:xfrm>
              <a:off x="6558622" y="1021830"/>
              <a:ext cx="608263" cy="578133"/>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p:cNvSpPr/>
            <p:nvPr/>
          </p:nvSpPr>
          <p:spPr>
            <a:xfrm>
              <a:off x="6535813" y="1162560"/>
              <a:ext cx="852731" cy="239931"/>
            </a:xfrm>
            <a:prstGeom prst="rect">
              <a:avLst/>
            </a:prstGeom>
          </p:spPr>
          <p:txBody>
            <a:bodyPr wrap="square">
              <a:spAutoFit/>
            </a:bodyPr>
            <a:lstStyle/>
            <a:p>
              <a:pPr lvl="0" algn="ctr"/>
              <a:r>
                <a:rPr lang="en-US" sz="900" dirty="0">
                  <a:solidFill>
                    <a:prstClr val="black"/>
                  </a:solidFill>
                  <a:cs typeface="Calibri"/>
                </a:rPr>
                <a:t>Client</a:t>
              </a:r>
            </a:p>
            <a:p>
              <a:pPr lvl="0" algn="ctr"/>
              <a:r>
                <a:rPr lang="en-US" sz="900" dirty="0">
                  <a:solidFill>
                    <a:prstClr val="black"/>
                  </a:solidFill>
                  <a:cs typeface="Calibri"/>
                </a:rPr>
                <a:t>Application</a:t>
              </a:r>
              <a:endParaRPr lang="en-US" sz="800" dirty="0">
                <a:solidFill>
                  <a:prstClr val="black"/>
                </a:solidFill>
                <a:cs typeface="Calibri"/>
              </a:endParaRPr>
            </a:p>
          </p:txBody>
        </p:sp>
        <p:cxnSp>
          <p:nvCxnSpPr>
            <p:cNvPr id="157" name="Straight Connector 156"/>
            <p:cNvCxnSpPr/>
            <p:nvPr/>
          </p:nvCxnSpPr>
          <p:spPr>
            <a:xfrm flipV="1">
              <a:off x="6753628" y="1023978"/>
              <a:ext cx="0" cy="578783"/>
            </a:xfrm>
            <a:prstGeom prst="line">
              <a:avLst/>
            </a:prstGeom>
            <a:ln w="254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rot="16200000">
              <a:off x="6444385" y="1225920"/>
              <a:ext cx="438599" cy="169951"/>
            </a:xfrm>
            <a:prstGeom prst="rect">
              <a:avLst/>
            </a:prstGeom>
          </p:spPr>
          <p:txBody>
            <a:bodyPr wrap="square">
              <a:spAutoFit/>
            </a:bodyPr>
            <a:lstStyle/>
            <a:p>
              <a:pPr lvl="0" algn="ctr"/>
              <a:r>
                <a:rPr lang="en-US" sz="1100" dirty="0">
                  <a:solidFill>
                    <a:prstClr val="black"/>
                  </a:solidFill>
                  <a:cs typeface="Calibri"/>
                </a:rPr>
                <a:t>SDK</a:t>
              </a:r>
              <a:endParaRPr lang="en-US" sz="900" dirty="0">
                <a:solidFill>
                  <a:prstClr val="black"/>
                </a:solidFill>
                <a:cs typeface="Calibri"/>
              </a:endParaRPr>
            </a:p>
          </p:txBody>
        </p:sp>
      </p:grpSp>
      <p:sp>
        <p:nvSpPr>
          <p:cNvPr id="80" name="TextBox 79"/>
          <p:cNvSpPr txBox="1"/>
          <p:nvPr/>
        </p:nvSpPr>
        <p:spPr>
          <a:xfrm>
            <a:off x="2129394" y="1363246"/>
            <a:ext cx="284052" cy="246221"/>
          </a:xfrm>
          <a:prstGeom prst="rect">
            <a:avLst/>
          </a:prstGeom>
          <a:noFill/>
        </p:spPr>
        <p:txBody>
          <a:bodyPr wrap="none" rtlCol="0">
            <a:spAutoFit/>
          </a:bodyPr>
          <a:lstStyle/>
          <a:p>
            <a:pPr algn="ctr"/>
            <a:r>
              <a:rPr lang="en-US" sz="1000" dirty="0">
                <a:solidFill>
                  <a:schemeClr val="bg1"/>
                </a:solidFill>
                <a:cs typeface="Helvetica Neue"/>
              </a:rPr>
              <a:t>O</a:t>
            </a:r>
          </a:p>
        </p:txBody>
      </p:sp>
      <p:sp>
        <p:nvSpPr>
          <p:cNvPr id="90" name="Rounded Rectangle 89"/>
          <p:cNvSpPr/>
          <p:nvPr/>
        </p:nvSpPr>
        <p:spPr>
          <a:xfrm>
            <a:off x="925886" y="1100977"/>
            <a:ext cx="1318179" cy="2995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fabric-ca-client</a:t>
            </a:r>
          </a:p>
        </p:txBody>
      </p:sp>
      <p:cxnSp>
        <p:nvCxnSpPr>
          <p:cNvPr id="94" name="Elbow Connector 156"/>
          <p:cNvCxnSpPr>
            <a:cxnSpLocks/>
            <a:stCxn id="90" idx="2"/>
            <a:endCxn id="43" idx="0"/>
          </p:cNvCxnSpPr>
          <p:nvPr/>
        </p:nvCxnSpPr>
        <p:spPr>
          <a:xfrm>
            <a:off x="1584976" y="1400565"/>
            <a:ext cx="0" cy="1543060"/>
          </a:xfrm>
          <a:prstGeom prst="straightConnector1">
            <a:avLst/>
          </a:prstGeom>
          <a:ln w="254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1609271" y="1935315"/>
            <a:ext cx="1528920" cy="553998"/>
          </a:xfrm>
          <a:prstGeom prst="rect">
            <a:avLst/>
          </a:prstGeom>
          <a:noFill/>
          <a:effectLst/>
        </p:spPr>
        <p:txBody>
          <a:bodyPr wrap="square" rtlCol="0">
            <a:spAutoFit/>
          </a:bodyPr>
          <a:lstStyle/>
          <a:p>
            <a:r>
              <a:rPr lang="en-US" sz="1000" dirty="0">
                <a:cs typeface="Calibri"/>
              </a:rPr>
              <a:t>1. Register(Enroll ID)</a:t>
            </a:r>
          </a:p>
          <a:p>
            <a:endParaRPr lang="en-US" sz="1000" dirty="0">
              <a:cs typeface="Calibri"/>
            </a:endParaRPr>
          </a:p>
          <a:p>
            <a:r>
              <a:rPr lang="en-US" sz="1000" dirty="0">
                <a:solidFill>
                  <a:schemeClr val="accent1"/>
                </a:solidFill>
                <a:cs typeface="Calibri"/>
              </a:rPr>
              <a:t>returns( secret)</a:t>
            </a:r>
          </a:p>
        </p:txBody>
      </p:sp>
      <p:sp>
        <p:nvSpPr>
          <p:cNvPr id="40" name="TextBox 39"/>
          <p:cNvSpPr txBox="1"/>
          <p:nvPr/>
        </p:nvSpPr>
        <p:spPr>
          <a:xfrm>
            <a:off x="2734463" y="3417442"/>
            <a:ext cx="1528920" cy="246221"/>
          </a:xfrm>
          <a:prstGeom prst="rect">
            <a:avLst/>
          </a:prstGeom>
          <a:noFill/>
          <a:effectLst/>
        </p:spPr>
        <p:txBody>
          <a:bodyPr wrap="square" rtlCol="0">
            <a:spAutoFit/>
          </a:bodyPr>
          <a:lstStyle/>
          <a:p>
            <a:pPr algn="ctr"/>
            <a:r>
              <a:rPr lang="en-US" sz="1000" dirty="0">
                <a:solidFill>
                  <a:schemeClr val="accent1"/>
                </a:solidFill>
                <a:cs typeface="Calibri"/>
              </a:rPr>
              <a:t>returns </a:t>
            </a:r>
            <a:r>
              <a:rPr lang="en-US" sz="1000" dirty="0" err="1">
                <a:solidFill>
                  <a:schemeClr val="accent1"/>
                </a:solidFill>
                <a:cs typeface="Calibri"/>
              </a:rPr>
              <a:t>Ecert</a:t>
            </a:r>
            <a:endParaRPr lang="en-US" sz="1000" dirty="0">
              <a:solidFill>
                <a:schemeClr val="accent1"/>
              </a:solidFill>
              <a:cs typeface="Calibri"/>
            </a:endParaRPr>
          </a:p>
        </p:txBody>
      </p:sp>
      <p:cxnSp>
        <p:nvCxnSpPr>
          <p:cNvPr id="58" name="Elbow Connector 156"/>
          <p:cNvCxnSpPr>
            <a:cxnSpLocks/>
          </p:cNvCxnSpPr>
          <p:nvPr/>
        </p:nvCxnSpPr>
        <p:spPr>
          <a:xfrm>
            <a:off x="2767052" y="1382720"/>
            <a:ext cx="2697440" cy="1653255"/>
          </a:xfrm>
          <a:prstGeom prst="straightConnector1">
            <a:avLst/>
          </a:prstGeom>
          <a:ln w="12700">
            <a:solidFill>
              <a:schemeClr val="tx2"/>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rot="1871918">
            <a:off x="3049712" y="1878266"/>
            <a:ext cx="1920623" cy="246221"/>
          </a:xfrm>
          <a:prstGeom prst="rect">
            <a:avLst/>
          </a:prstGeom>
          <a:noFill/>
          <a:effectLst/>
        </p:spPr>
        <p:txBody>
          <a:bodyPr wrap="square" rtlCol="0">
            <a:spAutoFit/>
          </a:bodyPr>
          <a:lstStyle/>
          <a:p>
            <a:pPr algn="ctr"/>
            <a:r>
              <a:rPr lang="en-US" sz="1000" dirty="0">
                <a:cs typeface="Calibri"/>
              </a:rPr>
              <a:t>2. Send Enroll ID and secret </a:t>
            </a:r>
          </a:p>
        </p:txBody>
      </p:sp>
      <p:grpSp>
        <p:nvGrpSpPr>
          <p:cNvPr id="42" name="Group 41"/>
          <p:cNvGrpSpPr/>
          <p:nvPr/>
        </p:nvGrpSpPr>
        <p:grpSpPr>
          <a:xfrm>
            <a:off x="621792" y="2943625"/>
            <a:ext cx="1926367" cy="987326"/>
            <a:chOff x="8203321" y="3097576"/>
            <a:chExt cx="866669" cy="411867"/>
          </a:xfrm>
        </p:grpSpPr>
        <p:sp>
          <p:nvSpPr>
            <p:cNvPr id="43" name="Rectangle 42"/>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44" name="Picture 43"/>
            <p:cNvPicPr>
              <a:picLocks noChangeAspect="1"/>
            </p:cNvPicPr>
            <p:nvPr/>
          </p:nvPicPr>
          <p:blipFill>
            <a:blip r:embed="rId3">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sp>
          <p:nvSpPr>
            <p:cNvPr id="45" name="TextBox 44"/>
            <p:cNvSpPr txBox="1"/>
            <p:nvPr/>
          </p:nvSpPr>
          <p:spPr>
            <a:xfrm>
              <a:off x="8314937" y="3174808"/>
              <a:ext cx="289100" cy="89098"/>
            </a:xfrm>
            <a:prstGeom prst="rect">
              <a:avLst/>
            </a:prstGeom>
            <a:noFill/>
            <a:ln>
              <a:solidFill>
                <a:schemeClr val="tx2"/>
              </a:solidFill>
            </a:ln>
          </p:spPr>
          <p:txBody>
            <a:bodyPr wrap="square" rtlCol="0">
              <a:spAutoFit/>
            </a:bodyPr>
            <a:lstStyle/>
            <a:p>
              <a:pPr marL="214313" indent="-214313">
                <a:buFont typeface="Wingdings" charset="2"/>
                <a:buChar char="ü"/>
              </a:pPr>
              <a:r>
                <a:rPr lang="en-US" sz="788" dirty="0">
                  <a:solidFill>
                    <a:srgbClr val="4178BE"/>
                  </a:solidFill>
                  <a:cs typeface="Helvetica Neue"/>
                </a:rPr>
                <a:t> </a:t>
              </a:r>
            </a:p>
          </p:txBody>
        </p:sp>
      </p:grpSp>
      <p:sp>
        <p:nvSpPr>
          <p:cNvPr id="46" name="TextBox 45"/>
          <p:cNvSpPr txBox="1"/>
          <p:nvPr/>
        </p:nvSpPr>
        <p:spPr>
          <a:xfrm>
            <a:off x="901480" y="3893269"/>
            <a:ext cx="1309831" cy="307777"/>
          </a:xfrm>
          <a:prstGeom prst="rect">
            <a:avLst/>
          </a:prstGeom>
          <a:noFill/>
          <a:effectLst/>
        </p:spPr>
        <p:txBody>
          <a:bodyPr wrap="square" rtlCol="0">
            <a:spAutoFit/>
          </a:bodyPr>
          <a:lstStyle/>
          <a:p>
            <a:pPr algn="ctr"/>
            <a:r>
              <a:rPr lang="en-US" sz="1400" dirty="0">
                <a:cs typeface="Calibri"/>
              </a:rPr>
              <a:t>Fabric-CA</a:t>
            </a:r>
          </a:p>
        </p:txBody>
      </p:sp>
      <p:grpSp>
        <p:nvGrpSpPr>
          <p:cNvPr id="39" name="Group 38">
            <a:extLst>
              <a:ext uri="{FF2B5EF4-FFF2-40B4-BE49-F238E27FC236}">
                <a16:creationId xmlns:a16="http://schemas.microsoft.com/office/drawing/2014/main" id="{5E26757B-CA0B-494A-828A-866492A0A95C}"/>
              </a:ext>
            </a:extLst>
          </p:cNvPr>
          <p:cNvGrpSpPr/>
          <p:nvPr/>
        </p:nvGrpSpPr>
        <p:grpSpPr>
          <a:xfrm>
            <a:off x="5394053" y="3038283"/>
            <a:ext cx="759278" cy="574129"/>
            <a:chOff x="6023672" y="3560516"/>
            <a:chExt cx="897692" cy="694407"/>
          </a:xfrm>
        </p:grpSpPr>
        <p:sp>
          <p:nvSpPr>
            <p:cNvPr id="41" name="TextBox 40">
              <a:extLst>
                <a:ext uri="{FF2B5EF4-FFF2-40B4-BE49-F238E27FC236}">
                  <a16:creationId xmlns:a16="http://schemas.microsoft.com/office/drawing/2014/main" id="{EA7962EA-E4D9-AD43-B21B-7296EB2BDD8D}"/>
                </a:ext>
              </a:extLst>
            </p:cNvPr>
            <p:cNvSpPr txBox="1"/>
            <p:nvPr/>
          </p:nvSpPr>
          <p:spPr>
            <a:xfrm>
              <a:off x="6305666" y="3770501"/>
              <a:ext cx="615698" cy="279190"/>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47" name="Group 46">
              <a:extLst>
                <a:ext uri="{FF2B5EF4-FFF2-40B4-BE49-F238E27FC236}">
                  <a16:creationId xmlns:a16="http://schemas.microsoft.com/office/drawing/2014/main" id="{C21F1A79-706F-504E-90F3-BD88DB5E3218}"/>
                </a:ext>
              </a:extLst>
            </p:cNvPr>
            <p:cNvGrpSpPr/>
            <p:nvPr/>
          </p:nvGrpSpPr>
          <p:grpSpPr>
            <a:xfrm>
              <a:off x="6023672" y="3560516"/>
              <a:ext cx="419319" cy="694407"/>
              <a:chOff x="5701134" y="2384637"/>
              <a:chExt cx="1133933" cy="1812369"/>
            </a:xfrm>
          </p:grpSpPr>
          <p:sp>
            <p:nvSpPr>
              <p:cNvPr id="48" name="Oval 47">
                <a:extLst>
                  <a:ext uri="{FF2B5EF4-FFF2-40B4-BE49-F238E27FC236}">
                    <a16:creationId xmlns:a16="http://schemas.microsoft.com/office/drawing/2014/main" id="{1AEA05B1-6F11-204F-9B6C-850E42A559C2}"/>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49" name="Round Same Side Corner Rectangle 48">
                <a:extLst>
                  <a:ext uri="{FF2B5EF4-FFF2-40B4-BE49-F238E27FC236}">
                    <a16:creationId xmlns:a16="http://schemas.microsoft.com/office/drawing/2014/main" id="{925A4970-78D5-4B40-B8F5-33D77E5BF1ED}"/>
                  </a:ext>
                </a:extLst>
              </p:cNvPr>
              <p:cNvSpPr/>
              <p:nvPr/>
            </p:nvSpPr>
            <p:spPr>
              <a:xfrm>
                <a:off x="5701134" y="3063073"/>
                <a:ext cx="1133933" cy="1133933"/>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grpSp>
        <p:nvGrpSpPr>
          <p:cNvPr id="50" name="Group 49">
            <a:extLst>
              <a:ext uri="{FF2B5EF4-FFF2-40B4-BE49-F238E27FC236}">
                <a16:creationId xmlns:a16="http://schemas.microsoft.com/office/drawing/2014/main" id="{006CD5F6-D26A-5E49-8133-EEE3A2E037D9}"/>
              </a:ext>
            </a:extLst>
          </p:cNvPr>
          <p:cNvGrpSpPr/>
          <p:nvPr/>
        </p:nvGrpSpPr>
        <p:grpSpPr>
          <a:xfrm>
            <a:off x="5638108" y="3678216"/>
            <a:ext cx="509681" cy="307777"/>
            <a:chOff x="2308142" y="3044171"/>
            <a:chExt cx="509681" cy="307777"/>
          </a:xfrm>
        </p:grpSpPr>
        <p:sp>
          <p:nvSpPr>
            <p:cNvPr id="51" name="Rounded Rectangle 50">
              <a:extLst>
                <a:ext uri="{FF2B5EF4-FFF2-40B4-BE49-F238E27FC236}">
                  <a16:creationId xmlns:a16="http://schemas.microsoft.com/office/drawing/2014/main" id="{CA04F00C-C28A-C841-8087-DF780EEE9A46}"/>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0BD81EB4-0B92-7643-8EF8-0472CF4A58F5}"/>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5A5CAA50-A7FD-C44D-8A0D-C40A1AB447BB}"/>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54" name="Rounded Rectangle 53">
              <a:extLst>
                <a:ext uri="{FF2B5EF4-FFF2-40B4-BE49-F238E27FC236}">
                  <a16:creationId xmlns:a16="http://schemas.microsoft.com/office/drawing/2014/main" id="{14B2AD2C-1023-4B46-A52C-A98FF73758FA}"/>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A2AE106B-85D4-C74C-811D-17259FA718AD}"/>
              </a:ext>
            </a:extLst>
          </p:cNvPr>
          <p:cNvGrpSpPr/>
          <p:nvPr/>
        </p:nvGrpSpPr>
        <p:grpSpPr>
          <a:xfrm>
            <a:off x="2348287" y="846966"/>
            <a:ext cx="829702" cy="574129"/>
            <a:chOff x="6023672" y="3560516"/>
            <a:chExt cx="980954" cy="694407"/>
          </a:xfrm>
        </p:grpSpPr>
        <p:sp>
          <p:nvSpPr>
            <p:cNvPr id="63" name="TextBox 62">
              <a:extLst>
                <a:ext uri="{FF2B5EF4-FFF2-40B4-BE49-F238E27FC236}">
                  <a16:creationId xmlns:a16="http://schemas.microsoft.com/office/drawing/2014/main" id="{096E8D73-A2F3-694C-9291-C3382411DFB9}"/>
                </a:ext>
              </a:extLst>
            </p:cNvPr>
            <p:cNvSpPr txBox="1"/>
            <p:nvPr/>
          </p:nvSpPr>
          <p:spPr>
            <a:xfrm>
              <a:off x="6388928" y="3785528"/>
              <a:ext cx="615698" cy="279190"/>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64" name="Group 63">
              <a:extLst>
                <a:ext uri="{FF2B5EF4-FFF2-40B4-BE49-F238E27FC236}">
                  <a16:creationId xmlns:a16="http://schemas.microsoft.com/office/drawing/2014/main" id="{ADCCA94F-D987-A841-BA55-F870D18C3BD6}"/>
                </a:ext>
              </a:extLst>
            </p:cNvPr>
            <p:cNvGrpSpPr/>
            <p:nvPr/>
          </p:nvGrpSpPr>
          <p:grpSpPr>
            <a:xfrm>
              <a:off x="6023672" y="3560516"/>
              <a:ext cx="419319" cy="694407"/>
              <a:chOff x="5701134" y="2384637"/>
              <a:chExt cx="1133933" cy="1812369"/>
            </a:xfrm>
          </p:grpSpPr>
          <p:sp>
            <p:nvSpPr>
              <p:cNvPr id="66" name="Oval 65">
                <a:extLst>
                  <a:ext uri="{FF2B5EF4-FFF2-40B4-BE49-F238E27FC236}">
                    <a16:creationId xmlns:a16="http://schemas.microsoft.com/office/drawing/2014/main" id="{52B3FF71-AF46-6A49-A51B-F73BC5024D30}"/>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67" name="Round Same Side Corner Rectangle 66">
                <a:extLst>
                  <a:ext uri="{FF2B5EF4-FFF2-40B4-BE49-F238E27FC236}">
                    <a16:creationId xmlns:a16="http://schemas.microsoft.com/office/drawing/2014/main" id="{F4EA4F33-D96F-214F-A83C-0A0C2442E8B0}"/>
                  </a:ext>
                </a:extLst>
              </p:cNvPr>
              <p:cNvSpPr/>
              <p:nvPr/>
            </p:nvSpPr>
            <p:spPr>
              <a:xfrm>
                <a:off x="5701134" y="3063073"/>
                <a:ext cx="1133933" cy="1133933"/>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spTree>
    <p:extLst>
      <p:ext uri="{BB962C8B-B14F-4D97-AF65-F5344CB8AC3E}">
        <p14:creationId xmlns:p14="http://schemas.microsoft.com/office/powerpoint/2010/main" val="271179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81" y="3"/>
            <a:ext cx="8520599" cy="572699"/>
          </a:xfrm>
        </p:spPr>
        <p:txBody>
          <a:bodyPr>
            <a:normAutofit fontScale="90000"/>
          </a:bodyPr>
          <a:lstStyle/>
          <a:p>
            <a:r>
              <a:rPr lang="en-US" dirty="0" err="1"/>
              <a:t>Hyperledger</a:t>
            </a:r>
            <a:r>
              <a:rPr lang="en-US" dirty="0"/>
              <a:t> Fabric Roadmap</a:t>
            </a:r>
            <a:endParaRPr lang="en-US" sz="2400" dirty="0">
              <a:solidFill>
                <a:schemeClr val="accent1"/>
              </a:solidFill>
            </a:endParaRPr>
          </a:p>
        </p:txBody>
      </p:sp>
      <p:sp>
        <p:nvSpPr>
          <p:cNvPr id="20" name="Rectangle 19"/>
          <p:cNvSpPr/>
          <p:nvPr/>
        </p:nvSpPr>
        <p:spPr>
          <a:xfrm>
            <a:off x="313124" y="532454"/>
            <a:ext cx="2267001" cy="1954381"/>
          </a:xfrm>
          <a:prstGeom prst="rect">
            <a:avLst/>
          </a:prstGeom>
        </p:spPr>
        <p:txBody>
          <a:bodyPr wrap="square">
            <a:spAutoFit/>
          </a:bodyPr>
          <a:lstStyle/>
          <a:p>
            <a:pPr algn="ctr" defTabSz="457166"/>
            <a:r>
              <a:rPr lang="en-US" sz="1600" b="1" u="sng" kern="0" dirty="0">
                <a:solidFill>
                  <a:srgbClr val="333333"/>
                </a:solidFill>
                <a:latin typeface="Arial" panose="020B0604020202020204"/>
                <a:ea typeface="Arial"/>
                <a:cs typeface="Arial"/>
                <a:sym typeface="Arial"/>
              </a:rPr>
              <a:t>V1 Alpha </a:t>
            </a:r>
            <a:endParaRPr lang="en-US" sz="1100" i="1" u="sng" kern="0" dirty="0">
              <a:solidFill>
                <a:srgbClr val="333333"/>
              </a:solidFill>
              <a:latin typeface="Arial" panose="020B0604020202020204"/>
              <a:ea typeface="Arial"/>
              <a:cs typeface="Arial"/>
              <a:sym typeface="Arial"/>
            </a:endParaRPr>
          </a:p>
          <a:p>
            <a:pPr marL="214303" indent="-214303" defTabSz="457166">
              <a:buFont typeface="Arial" charset="0"/>
              <a:buChar char="•"/>
            </a:pPr>
            <a:r>
              <a:rPr lang="en-US" sz="1050" dirty="0">
                <a:solidFill>
                  <a:prstClr val="black"/>
                </a:solidFill>
                <a:latin typeface="Arial" panose="020B0604020202020204"/>
              </a:rPr>
              <a:t>Docker images</a:t>
            </a:r>
          </a:p>
          <a:p>
            <a:pPr marL="214303" indent="-214303" defTabSz="457166">
              <a:buFont typeface="Arial" charset="0"/>
              <a:buChar char="•"/>
            </a:pPr>
            <a:r>
              <a:rPr lang="en-US" sz="1050" kern="0" dirty="0">
                <a:solidFill>
                  <a:srgbClr val="333333"/>
                </a:solidFill>
                <a:latin typeface="Arial" panose="020B0604020202020204"/>
                <a:ea typeface="Arial"/>
                <a:cs typeface="Arial"/>
                <a:sym typeface="Arial"/>
              </a:rPr>
              <a:t>Tooling to bootstrap network</a:t>
            </a:r>
          </a:p>
          <a:p>
            <a:pPr marL="214303" indent="-214303" defTabSz="457166">
              <a:buFont typeface="Arial" charset="0"/>
              <a:buChar char="•"/>
            </a:pPr>
            <a:r>
              <a:rPr lang="en-US" sz="1050" dirty="0">
                <a:solidFill>
                  <a:prstClr val="black"/>
                </a:solidFill>
                <a:latin typeface="Arial" panose="020B0604020202020204"/>
              </a:rPr>
              <a:t>Fabric CA or bring your own</a:t>
            </a:r>
          </a:p>
          <a:p>
            <a:pPr marL="214303" indent="-214303" defTabSz="457166">
              <a:buFont typeface="Arial" charset="0"/>
              <a:buChar char="•"/>
            </a:pPr>
            <a:r>
              <a:rPr lang="en-US" sz="1050" kern="0" dirty="0">
                <a:solidFill>
                  <a:srgbClr val="333333"/>
                </a:solidFill>
                <a:latin typeface="Arial" panose="020B0604020202020204"/>
                <a:ea typeface="Arial"/>
                <a:cs typeface="Arial"/>
                <a:sym typeface="Arial"/>
              </a:rPr>
              <a:t>Java and </a:t>
            </a:r>
            <a:r>
              <a:rPr lang="en-US" sz="1050" kern="0" dirty="0" err="1">
                <a:solidFill>
                  <a:srgbClr val="333333"/>
                </a:solidFill>
                <a:latin typeface="Arial" panose="020B0604020202020204"/>
                <a:ea typeface="Arial"/>
                <a:cs typeface="Arial"/>
                <a:sym typeface="Arial"/>
              </a:rPr>
              <a:t>Node.js</a:t>
            </a:r>
            <a:r>
              <a:rPr lang="en-US" sz="1050" kern="0" dirty="0">
                <a:solidFill>
                  <a:srgbClr val="333333"/>
                </a:solidFill>
                <a:latin typeface="Arial" panose="020B0604020202020204"/>
                <a:ea typeface="Arial"/>
                <a:cs typeface="Arial"/>
                <a:sym typeface="Arial"/>
              </a:rPr>
              <a:t> SDKs</a:t>
            </a:r>
            <a:endParaRPr lang="en-US" sz="1050" dirty="0">
              <a:solidFill>
                <a:prstClr val="black"/>
              </a:solidFill>
              <a:latin typeface="Arial" panose="020B0604020202020204"/>
            </a:endParaRPr>
          </a:p>
          <a:p>
            <a:pPr marL="214303" indent="-214303" defTabSz="457166">
              <a:buFont typeface="Arial" charset="0"/>
              <a:buChar char="•"/>
            </a:pPr>
            <a:r>
              <a:rPr lang="en-US" sz="1050" dirty="0">
                <a:solidFill>
                  <a:prstClr val="black"/>
                </a:solidFill>
                <a:latin typeface="Arial" panose="020B0604020202020204"/>
              </a:rPr>
              <a:t>Ordering Services - Solo and Kafka</a:t>
            </a:r>
          </a:p>
          <a:p>
            <a:pPr marL="214303" indent="-214303" defTabSz="457166">
              <a:buFont typeface="Arial" charset="0"/>
              <a:buChar char="•"/>
            </a:pPr>
            <a:r>
              <a:rPr lang="en-US" sz="1050" dirty="0">
                <a:solidFill>
                  <a:prstClr val="black"/>
                </a:solidFill>
                <a:latin typeface="Arial" panose="020B0604020202020204"/>
              </a:rPr>
              <a:t>Endorsement policy </a:t>
            </a:r>
          </a:p>
          <a:p>
            <a:pPr marL="214303" indent="-214303" defTabSz="457166">
              <a:buFont typeface="Arial" charset="0"/>
              <a:buChar char="•"/>
            </a:pPr>
            <a:r>
              <a:rPr lang="en-US" sz="1050" kern="0" dirty="0">
                <a:solidFill>
                  <a:srgbClr val="333333"/>
                </a:solidFill>
                <a:latin typeface="Arial" panose="020B0604020202020204"/>
                <a:ea typeface="Arial"/>
                <a:cs typeface="Arial"/>
                <a:sym typeface="Arial"/>
              </a:rPr>
              <a:t>Level DB and Couch DB</a:t>
            </a:r>
          </a:p>
          <a:p>
            <a:pPr marL="214303" indent="-214303" defTabSz="457166">
              <a:buFont typeface="Arial" charset="0"/>
              <a:buChar char="•"/>
            </a:pPr>
            <a:r>
              <a:rPr lang="en-US" sz="1050" kern="0" dirty="0">
                <a:solidFill>
                  <a:srgbClr val="333333"/>
                </a:solidFill>
                <a:latin typeface="Arial" panose="020B0604020202020204"/>
                <a:ea typeface="Arial"/>
                <a:cs typeface="Arial"/>
                <a:sym typeface="Arial"/>
              </a:rPr>
              <a:t>Block dissemination across peers via Gossip</a:t>
            </a:r>
          </a:p>
        </p:txBody>
      </p:sp>
      <p:sp>
        <p:nvSpPr>
          <p:cNvPr id="26" name="Rectangle 25"/>
          <p:cNvSpPr/>
          <p:nvPr/>
        </p:nvSpPr>
        <p:spPr>
          <a:xfrm>
            <a:off x="2437430" y="531245"/>
            <a:ext cx="2216943" cy="2923877"/>
          </a:xfrm>
          <a:prstGeom prst="rect">
            <a:avLst/>
          </a:prstGeom>
        </p:spPr>
        <p:txBody>
          <a:bodyPr wrap="square">
            <a:spAutoFit/>
          </a:bodyPr>
          <a:lstStyle/>
          <a:p>
            <a:pPr algn="ctr" defTabSz="457166"/>
            <a:r>
              <a:rPr lang="en-US" sz="1600" b="1" u="sng" kern="0" dirty="0">
                <a:solidFill>
                  <a:srgbClr val="333333"/>
                </a:solidFill>
                <a:latin typeface="Arial" panose="020B0604020202020204"/>
                <a:ea typeface="Arial"/>
                <a:cs typeface="Arial"/>
                <a:sym typeface="Arial"/>
              </a:rPr>
              <a:t>V1 GA </a:t>
            </a:r>
            <a:endParaRPr lang="en-US" sz="1100" u="sng" kern="0" dirty="0">
              <a:solidFill>
                <a:srgbClr val="333333"/>
              </a:solidFill>
              <a:latin typeface="Arial" panose="020B0604020202020204"/>
              <a:ea typeface="Arial"/>
              <a:cs typeface="Arial"/>
              <a:sym typeface="Arial"/>
            </a:endParaRP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Hardening, usability, serviceability, load, operability and stress test</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Chaincode ACL</a:t>
            </a:r>
          </a:p>
          <a:p>
            <a:pPr marL="137150" indent="-137150" defTabSz="457166">
              <a:buFont typeface="Arial" charset="0"/>
              <a:buChar char="•"/>
            </a:pPr>
            <a:r>
              <a:rPr lang="en-US" sz="1050" kern="0" dirty="0" err="1">
                <a:solidFill>
                  <a:srgbClr val="333333"/>
                </a:solidFill>
                <a:latin typeface="Arial" panose="020B0604020202020204"/>
                <a:ea typeface="Arial"/>
                <a:cs typeface="Arial"/>
                <a:sym typeface="Arial"/>
              </a:rPr>
              <a:t>Chaincode</a:t>
            </a:r>
            <a:r>
              <a:rPr lang="en-US" sz="1050" kern="0" dirty="0">
                <a:solidFill>
                  <a:srgbClr val="333333"/>
                </a:solidFill>
                <a:latin typeface="Arial" panose="020B0604020202020204"/>
                <a:ea typeface="Arial"/>
                <a:cs typeface="Arial"/>
                <a:sym typeface="Arial"/>
              </a:rPr>
              <a:t> packaging  &amp; </a:t>
            </a:r>
            <a:r>
              <a:rPr lang="en-US" sz="1050" kern="0" dirty="0" err="1">
                <a:solidFill>
                  <a:srgbClr val="333333"/>
                </a:solidFill>
                <a:latin typeface="Arial" panose="020B0604020202020204"/>
                <a:ea typeface="Arial"/>
                <a:cs typeface="Arial"/>
                <a:sym typeface="Arial"/>
              </a:rPr>
              <a:t>LCl</a:t>
            </a:r>
            <a:endParaRPr lang="en-US" sz="1050" kern="0" dirty="0">
              <a:solidFill>
                <a:srgbClr val="333333"/>
              </a:solidFill>
              <a:latin typeface="Arial" panose="020B0604020202020204"/>
              <a:ea typeface="Arial"/>
              <a:cs typeface="Arial"/>
              <a:sym typeface="Arial"/>
            </a:endParaRP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Pluggable crypto </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HSM support </a:t>
            </a:r>
          </a:p>
          <a:p>
            <a:pPr marL="137150" indent="-137150" defTabSz="457166">
              <a:buFont typeface="Arial" charset="0"/>
              <a:buChar char="•"/>
            </a:pPr>
            <a:r>
              <a:rPr lang="en-US" sz="1050" kern="0" dirty="0" err="1">
                <a:solidFill>
                  <a:srgbClr val="333333"/>
                </a:solidFill>
                <a:latin typeface="Arial" panose="020B0604020202020204"/>
                <a:ea typeface="Arial"/>
                <a:cs typeface="Arial"/>
                <a:sym typeface="Arial"/>
              </a:rPr>
              <a:t>Consumability</a:t>
            </a:r>
            <a:r>
              <a:rPr lang="en-US" sz="1050" kern="0" dirty="0">
                <a:solidFill>
                  <a:srgbClr val="333333"/>
                </a:solidFill>
                <a:latin typeface="Arial" panose="020B0604020202020204"/>
                <a:ea typeface="Arial"/>
                <a:cs typeface="Arial"/>
                <a:sym typeface="Arial"/>
              </a:rPr>
              <a:t> of configuration</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Next gen bootstrap tool (</a:t>
            </a:r>
            <a:r>
              <a:rPr lang="en-US" sz="1050" kern="0" dirty="0" err="1">
                <a:solidFill>
                  <a:srgbClr val="333333"/>
                </a:solidFill>
                <a:latin typeface="Arial" panose="020B0604020202020204"/>
                <a:ea typeface="Arial"/>
                <a:cs typeface="Arial"/>
                <a:sym typeface="Arial"/>
              </a:rPr>
              <a:t>config</a:t>
            </a:r>
            <a:r>
              <a:rPr lang="en-US" sz="1050" kern="0" dirty="0">
                <a:solidFill>
                  <a:srgbClr val="333333"/>
                </a:solidFill>
                <a:latin typeface="Arial" panose="020B0604020202020204"/>
                <a:ea typeface="Arial"/>
                <a:cs typeface="Arial"/>
                <a:sym typeface="Arial"/>
              </a:rPr>
              <a:t> update)</a:t>
            </a:r>
          </a:p>
          <a:p>
            <a:pPr marL="137150" indent="-137150" defTabSz="457166">
              <a:buFont typeface="Arial" charset="0"/>
              <a:buChar char="•"/>
            </a:pPr>
            <a:r>
              <a:rPr lang="en-US" sz="1050" kern="0" dirty="0" err="1">
                <a:solidFill>
                  <a:srgbClr val="333333"/>
                </a:solidFill>
                <a:latin typeface="Arial" panose="020B0604020202020204"/>
                <a:ea typeface="Arial"/>
                <a:cs typeface="Arial"/>
                <a:sym typeface="Arial"/>
              </a:rPr>
              <a:t>Config</a:t>
            </a:r>
            <a:r>
              <a:rPr lang="en-US" sz="1050" kern="0" dirty="0">
                <a:solidFill>
                  <a:srgbClr val="333333"/>
                </a:solidFill>
                <a:latin typeface="Arial" panose="020B0604020202020204"/>
                <a:ea typeface="Arial"/>
                <a:cs typeface="Arial"/>
                <a:sym typeface="Arial"/>
              </a:rPr>
              <a:t> transaction lifecycle</a:t>
            </a:r>
          </a:p>
          <a:p>
            <a:pPr marL="137150" indent="-137150" defTabSz="457166">
              <a:buFont typeface="Arial" charset="0"/>
              <a:buChar char="•"/>
            </a:pPr>
            <a:r>
              <a:rPr lang="en-US" sz="1050" kern="0" dirty="0" err="1">
                <a:solidFill>
                  <a:srgbClr val="333333"/>
                </a:solidFill>
                <a:latin typeface="Arial" panose="020B0604020202020204"/>
                <a:ea typeface="Arial"/>
                <a:cs typeface="Arial"/>
                <a:sym typeface="Arial"/>
              </a:rPr>
              <a:t>Eventing</a:t>
            </a:r>
            <a:r>
              <a:rPr lang="en-US" sz="1050" kern="0" dirty="0">
                <a:solidFill>
                  <a:srgbClr val="333333"/>
                </a:solidFill>
                <a:latin typeface="Arial" panose="020B0604020202020204"/>
                <a:ea typeface="Arial"/>
                <a:cs typeface="Arial"/>
                <a:sym typeface="Arial"/>
              </a:rPr>
              <a:t> security</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Cross Channel Query</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Peer management APIs</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Documentation</a:t>
            </a:r>
          </a:p>
          <a:p>
            <a:pPr defTabSz="457166"/>
            <a:endParaRPr lang="en-US" sz="1050" kern="0" dirty="0">
              <a:solidFill>
                <a:srgbClr val="333333"/>
              </a:solidFill>
              <a:latin typeface="Arial" panose="020B0604020202020204"/>
              <a:ea typeface="Arial"/>
              <a:cs typeface="Arial"/>
              <a:sym typeface="Arial"/>
            </a:endParaRPr>
          </a:p>
        </p:txBody>
      </p:sp>
      <p:sp>
        <p:nvSpPr>
          <p:cNvPr id="34" name="Rectangle 33"/>
          <p:cNvSpPr/>
          <p:nvPr/>
        </p:nvSpPr>
        <p:spPr>
          <a:xfrm>
            <a:off x="4582917" y="505854"/>
            <a:ext cx="2301172" cy="3893374"/>
          </a:xfrm>
          <a:prstGeom prst="rect">
            <a:avLst/>
          </a:prstGeom>
        </p:spPr>
        <p:txBody>
          <a:bodyPr wrap="square">
            <a:spAutoFit/>
          </a:bodyPr>
          <a:lstStyle/>
          <a:p>
            <a:pPr algn="ctr" defTabSz="457166"/>
            <a:r>
              <a:rPr lang="en-US" sz="1600" b="1" u="sng" kern="0" dirty="0">
                <a:solidFill>
                  <a:srgbClr val="333333"/>
                </a:solidFill>
                <a:latin typeface="Arial" panose="020B0604020202020204"/>
                <a:ea typeface="Arial"/>
                <a:cs typeface="Arial"/>
                <a:sym typeface="Arial"/>
              </a:rPr>
              <a:t>V1.1</a:t>
            </a:r>
            <a:endParaRPr lang="en-US" sz="1100" u="sng" kern="0" dirty="0">
              <a:solidFill>
                <a:srgbClr val="333333"/>
              </a:solidFill>
              <a:latin typeface="Arial" panose="020B0604020202020204"/>
              <a:ea typeface="Arial"/>
              <a:cs typeface="Arial"/>
              <a:sym typeface="Arial"/>
            </a:endParaRPr>
          </a:p>
          <a:p>
            <a:pPr marL="137150" indent="-137150" defTabSz="457166">
              <a:buFont typeface="Arial" charset="0"/>
              <a:buChar char="•"/>
            </a:pPr>
            <a:r>
              <a:rPr lang="en-US" sz="1050" kern="0" dirty="0" err="1">
                <a:solidFill>
                  <a:srgbClr val="333333"/>
                </a:solidFill>
                <a:latin typeface="Arial" panose="020B0604020202020204"/>
                <a:ea typeface="Arial"/>
                <a:cs typeface="Arial"/>
                <a:sym typeface="Arial"/>
              </a:rPr>
              <a:t>Node.js</a:t>
            </a:r>
            <a:r>
              <a:rPr lang="en-US" sz="1050" kern="0" dirty="0">
                <a:solidFill>
                  <a:srgbClr val="333333"/>
                </a:solidFill>
                <a:latin typeface="Arial" panose="020B0604020202020204"/>
                <a:ea typeface="Arial"/>
                <a:cs typeface="Arial"/>
                <a:sym typeface="Arial"/>
              </a:rPr>
              <a:t> smart contracts </a:t>
            </a:r>
          </a:p>
          <a:p>
            <a:pPr marL="137150" indent="-137150" defTabSz="457166">
              <a:buFont typeface="Arial" charset="0"/>
              <a:buChar char="•"/>
            </a:pPr>
            <a:r>
              <a:rPr lang="en-US" sz="1050" kern="0" dirty="0" err="1">
                <a:solidFill>
                  <a:srgbClr val="333333"/>
                </a:solidFill>
                <a:latin typeface="Arial" panose="020B0604020202020204"/>
                <a:ea typeface="Arial"/>
                <a:cs typeface="Arial"/>
                <a:sym typeface="Arial"/>
              </a:rPr>
              <a:t>Node.js</a:t>
            </a:r>
            <a:r>
              <a:rPr lang="en-US" sz="1050" kern="0" dirty="0">
                <a:solidFill>
                  <a:srgbClr val="333333"/>
                </a:solidFill>
                <a:latin typeface="Arial" panose="020B0604020202020204"/>
                <a:ea typeface="Arial"/>
                <a:cs typeface="Arial"/>
                <a:sym typeface="Arial"/>
              </a:rPr>
              <a:t> connection profile </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Smart Contract APIs: </a:t>
            </a:r>
          </a:p>
          <a:p>
            <a:pPr marL="357179" lvl="1" indent="-130172" defTabSz="457166">
              <a:buFont typeface="Arial" charset="0"/>
              <a:buChar char="•"/>
            </a:pPr>
            <a:r>
              <a:rPr lang="en-US" sz="1050" kern="0" dirty="0">
                <a:solidFill>
                  <a:srgbClr val="333333"/>
                </a:solidFill>
                <a:latin typeface="Arial" panose="020B0604020202020204"/>
                <a:ea typeface="Arial"/>
                <a:cs typeface="Arial"/>
                <a:sym typeface="Arial"/>
              </a:rPr>
              <a:t>Encryption library</a:t>
            </a:r>
          </a:p>
          <a:p>
            <a:pPr marL="357179" lvl="1" indent="-130172" defTabSz="457166">
              <a:buFont typeface="Arial" charset="0"/>
              <a:buChar char="•"/>
            </a:pPr>
            <a:r>
              <a:rPr lang="en-US" sz="1050" kern="0" dirty="0" err="1">
                <a:solidFill>
                  <a:srgbClr val="333333"/>
                </a:solidFill>
                <a:latin typeface="Arial" panose="020B0604020202020204"/>
                <a:ea typeface="Arial"/>
                <a:cs typeface="Arial"/>
                <a:sym typeface="Arial"/>
              </a:rPr>
              <a:t>Txn</a:t>
            </a:r>
            <a:r>
              <a:rPr lang="en-US" sz="1050" kern="0" dirty="0">
                <a:solidFill>
                  <a:srgbClr val="333333"/>
                </a:solidFill>
                <a:latin typeface="Arial" panose="020B0604020202020204"/>
                <a:ea typeface="Arial"/>
                <a:cs typeface="Arial"/>
                <a:sym typeface="Arial"/>
              </a:rPr>
              <a:t> submitter identity</a:t>
            </a:r>
          </a:p>
          <a:p>
            <a:pPr marL="357179" lvl="1" indent="-130172" defTabSz="457166">
              <a:buFont typeface="Arial" charset="0"/>
              <a:buChar char="•"/>
            </a:pPr>
            <a:r>
              <a:rPr lang="en-US" sz="1050" kern="0" dirty="0">
                <a:solidFill>
                  <a:srgbClr val="333333"/>
                </a:solidFill>
                <a:latin typeface="Arial" panose="020B0604020202020204"/>
                <a:ea typeface="Arial"/>
                <a:cs typeface="Arial"/>
                <a:sym typeface="Arial"/>
              </a:rPr>
              <a:t>Access control (using above)</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Performance &amp; Scale</a:t>
            </a:r>
          </a:p>
          <a:p>
            <a:pPr marL="357179" lvl="1" indent="-130172" defTabSz="457166">
              <a:buFont typeface="Arial" charset="0"/>
              <a:buChar char="•"/>
            </a:pPr>
            <a:r>
              <a:rPr lang="en-US" sz="1050" kern="0" dirty="0">
                <a:solidFill>
                  <a:srgbClr val="333333"/>
                </a:solidFill>
                <a:latin typeface="Arial" panose="020B0604020202020204"/>
                <a:ea typeface="Arial"/>
                <a:cs typeface="Arial"/>
                <a:sym typeface="Arial"/>
              </a:rPr>
              <a:t>More </a:t>
            </a:r>
            <a:r>
              <a:rPr lang="en-US" sz="1050" kern="0" dirty="0" err="1">
                <a:solidFill>
                  <a:srgbClr val="333333"/>
                </a:solidFill>
                <a:latin typeface="Arial" panose="020B0604020202020204"/>
                <a:ea typeface="Arial"/>
                <a:cs typeface="Arial"/>
                <a:sym typeface="Arial"/>
              </a:rPr>
              <a:t>orderers</a:t>
            </a:r>
            <a:r>
              <a:rPr lang="en-US" sz="1050" kern="0" dirty="0">
                <a:solidFill>
                  <a:srgbClr val="333333"/>
                </a:solidFill>
                <a:latin typeface="Arial" panose="020B0604020202020204"/>
                <a:ea typeface="Arial"/>
                <a:cs typeface="Arial"/>
                <a:sym typeface="Arial"/>
              </a:rPr>
              <a:t> at scale</a:t>
            </a:r>
          </a:p>
          <a:p>
            <a:pPr marL="357179" lvl="1" indent="-130172" defTabSz="457166">
              <a:buFont typeface="Arial" charset="0"/>
              <a:buChar char="•"/>
            </a:pPr>
            <a:r>
              <a:rPr lang="en-US" sz="1050" kern="0" dirty="0">
                <a:solidFill>
                  <a:srgbClr val="333333"/>
                </a:solidFill>
                <a:latin typeface="Arial" panose="020B0604020202020204"/>
                <a:ea typeface="Arial"/>
                <a:cs typeface="Arial"/>
                <a:sym typeface="Arial"/>
              </a:rPr>
              <a:t>Parallel </a:t>
            </a:r>
            <a:r>
              <a:rPr lang="en-US" sz="1050" kern="0" dirty="0" err="1">
                <a:solidFill>
                  <a:srgbClr val="333333"/>
                </a:solidFill>
                <a:latin typeface="Arial" panose="020B0604020202020204"/>
                <a:ea typeface="Arial"/>
                <a:cs typeface="Arial"/>
                <a:sym typeface="Arial"/>
              </a:rPr>
              <a:t>txn</a:t>
            </a:r>
            <a:r>
              <a:rPr lang="en-US" sz="1050" kern="0" dirty="0">
                <a:solidFill>
                  <a:srgbClr val="333333"/>
                </a:solidFill>
                <a:latin typeface="Arial" panose="020B0604020202020204"/>
                <a:ea typeface="Arial"/>
                <a:cs typeface="Arial"/>
                <a:sym typeface="Arial"/>
              </a:rPr>
              <a:t> validation</a:t>
            </a:r>
          </a:p>
          <a:p>
            <a:pPr marL="357179" lvl="1" indent="-130172" defTabSz="457166">
              <a:buFont typeface="Arial" charset="0"/>
              <a:buChar char="•"/>
            </a:pPr>
            <a:r>
              <a:rPr lang="en-US" sz="1050" kern="0" dirty="0" err="1">
                <a:solidFill>
                  <a:srgbClr val="333333"/>
                </a:solidFill>
                <a:latin typeface="Arial" panose="020B0604020202020204"/>
                <a:ea typeface="Arial"/>
                <a:cs typeface="Arial"/>
                <a:sym typeface="Arial"/>
              </a:rPr>
              <a:t>CouchDB</a:t>
            </a:r>
            <a:r>
              <a:rPr lang="en-US" sz="1050" kern="0" dirty="0">
                <a:solidFill>
                  <a:srgbClr val="333333"/>
                </a:solidFill>
                <a:latin typeface="Arial" panose="020B0604020202020204"/>
                <a:ea typeface="Arial"/>
                <a:cs typeface="Arial"/>
                <a:sym typeface="Arial"/>
              </a:rPr>
              <a:t> indexes</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Events </a:t>
            </a:r>
          </a:p>
          <a:p>
            <a:pPr marL="357179" lvl="1" indent="-130172" defTabSz="457166">
              <a:buFont typeface="Arial" charset="0"/>
              <a:buChar char="•"/>
            </a:pPr>
            <a:r>
              <a:rPr lang="en-US" sz="1050" kern="0" dirty="0">
                <a:solidFill>
                  <a:srgbClr val="333333"/>
                </a:solidFill>
                <a:latin typeface="Arial" panose="020B0604020202020204"/>
                <a:ea typeface="Arial"/>
                <a:cs typeface="Arial"/>
                <a:sym typeface="Arial"/>
              </a:rPr>
              <a:t>Per channel vs global</a:t>
            </a:r>
          </a:p>
          <a:p>
            <a:pPr marL="357179" lvl="1" indent="-130172" defTabSz="457166">
              <a:buFont typeface="Arial" charset="0"/>
              <a:buChar char="•"/>
            </a:pPr>
            <a:r>
              <a:rPr lang="en-US" sz="1050" kern="0" dirty="0">
                <a:solidFill>
                  <a:srgbClr val="333333"/>
                </a:solidFill>
                <a:latin typeface="Arial" panose="020B0604020202020204"/>
                <a:ea typeface="Arial"/>
                <a:cs typeface="Arial"/>
                <a:sym typeface="Arial"/>
              </a:rPr>
              <a:t>Block info minimal events</a:t>
            </a:r>
          </a:p>
          <a:p>
            <a:pPr indent="138110" defTabSz="457166">
              <a:buFont typeface="Arial" charset="0"/>
              <a:buChar char="•"/>
            </a:pPr>
            <a:r>
              <a:rPr lang="en-US" sz="1050" kern="0" dirty="0">
                <a:solidFill>
                  <a:srgbClr val="333333"/>
                </a:solidFill>
                <a:latin typeface="Arial" panose="020B0604020202020204"/>
                <a:ea typeface="Arial"/>
                <a:cs typeface="Arial"/>
                <a:sym typeface="Arial"/>
              </a:rPr>
              <a:t>CSR for more secure certs</a:t>
            </a:r>
          </a:p>
          <a:p>
            <a:pPr indent="138110" defTabSz="457166">
              <a:buFont typeface="Arial" charset="0"/>
              <a:buChar char="•"/>
            </a:pPr>
            <a:r>
              <a:rPr lang="en-US" sz="1050" kern="0" dirty="0">
                <a:solidFill>
                  <a:srgbClr val="333333"/>
                </a:solidFill>
                <a:latin typeface="Arial" panose="020B0604020202020204"/>
                <a:ea typeface="Arial"/>
                <a:cs typeface="Arial"/>
                <a:sym typeface="Arial"/>
              </a:rPr>
              <a:t>Serviceability</a:t>
            </a:r>
          </a:p>
          <a:p>
            <a:pPr marL="227007" lvl="1" indent="130172" defTabSz="457166">
              <a:buFont typeface="Arial" charset="0"/>
              <a:buChar char="•"/>
            </a:pPr>
            <a:r>
              <a:rPr lang="en-US" sz="1050" kern="0" dirty="0">
                <a:solidFill>
                  <a:srgbClr val="333333"/>
                </a:solidFill>
                <a:latin typeface="Arial" panose="020B0604020202020204"/>
                <a:ea typeface="Arial"/>
                <a:cs typeface="Arial"/>
                <a:sym typeface="Arial"/>
              </a:rPr>
              <a:t>Upgrade from 1.0</a:t>
            </a:r>
          </a:p>
          <a:p>
            <a:pPr marL="137150" indent="-137150" defTabSz="457166">
              <a:buFont typeface="Arial" charset="0"/>
              <a:buChar char="•"/>
            </a:pPr>
            <a:r>
              <a:rPr lang="en-GB" sz="1050" b="1" i="1" kern="0" dirty="0">
                <a:solidFill>
                  <a:srgbClr val="333333"/>
                </a:solidFill>
                <a:latin typeface="Arial" panose="020B0604020202020204"/>
                <a:ea typeface="Arial"/>
                <a:cs typeface="Arial"/>
                <a:sym typeface="Arial"/>
              </a:rPr>
              <a:t>Technical Preview features</a:t>
            </a:r>
          </a:p>
          <a:p>
            <a:pPr marL="357179" lvl="1" indent="-130172" defTabSz="457166">
              <a:buSzPct val="98000"/>
              <a:buFont typeface="Arial" panose="020B0604020202020204" pitchFamily="34" charset="0"/>
              <a:buChar char="•"/>
            </a:pPr>
            <a:r>
              <a:rPr lang="en-GB" sz="1050" kern="0" dirty="0">
                <a:solidFill>
                  <a:srgbClr val="333333"/>
                </a:solidFill>
                <a:latin typeface="Arial" panose="020B0604020202020204"/>
                <a:ea typeface="Arial"/>
                <a:cs typeface="Arial"/>
                <a:sym typeface="Arial"/>
              </a:rPr>
              <a:t>Private channel data</a:t>
            </a:r>
          </a:p>
          <a:p>
            <a:pPr marL="357179" lvl="1" indent="-130172" defTabSz="457166">
              <a:buSzPct val="98000"/>
              <a:buFont typeface="Arial" panose="020B0604020202020204" pitchFamily="34" charset="0"/>
              <a:buChar char="•"/>
            </a:pPr>
            <a:r>
              <a:rPr lang="en-GB" sz="1050" kern="0" dirty="0">
                <a:solidFill>
                  <a:srgbClr val="333333"/>
                </a:solidFill>
                <a:latin typeface="Arial" panose="020B0604020202020204"/>
                <a:ea typeface="Arial"/>
                <a:cs typeface="Arial"/>
                <a:sym typeface="Arial"/>
              </a:rPr>
              <a:t>Finer grained access control on channels (beyond orgs)</a:t>
            </a:r>
          </a:p>
          <a:p>
            <a:pPr marL="357179" lvl="1" indent="-130172" defTabSz="457166">
              <a:buSzPct val="98000"/>
              <a:buFont typeface="Arial" panose="020B0604020202020204" pitchFamily="34" charset="0"/>
              <a:buChar char="•"/>
            </a:pPr>
            <a:r>
              <a:rPr lang="en-US" sz="1050" kern="0" dirty="0">
                <a:solidFill>
                  <a:srgbClr val="333333"/>
                </a:solidFill>
                <a:latin typeface="Arial" panose="020B0604020202020204"/>
                <a:ea typeface="Arial"/>
                <a:cs typeface="Arial"/>
                <a:sym typeface="Arial"/>
              </a:rPr>
              <a:t>ZKP features (ID Mixer)</a:t>
            </a:r>
          </a:p>
          <a:p>
            <a:pPr marL="357179" lvl="1" indent="-130172" defTabSz="457166">
              <a:buSzPct val="98000"/>
              <a:buFont typeface="Arial" panose="020B0604020202020204" pitchFamily="34" charset="0"/>
              <a:buChar char="•"/>
            </a:pPr>
            <a:r>
              <a:rPr lang="en-US" sz="1050" kern="0" dirty="0">
                <a:solidFill>
                  <a:srgbClr val="333333"/>
                </a:solidFill>
                <a:latin typeface="Arial" panose="020B0604020202020204"/>
                <a:ea typeface="Arial"/>
                <a:cs typeface="Arial"/>
                <a:sym typeface="Arial"/>
              </a:rPr>
              <a:t>Java for Smart contracts</a:t>
            </a:r>
          </a:p>
        </p:txBody>
      </p:sp>
      <p:sp>
        <p:nvSpPr>
          <p:cNvPr id="4" name="TextBox 3"/>
          <p:cNvSpPr txBox="1"/>
          <p:nvPr/>
        </p:nvSpPr>
        <p:spPr>
          <a:xfrm>
            <a:off x="5592763" y="4891979"/>
            <a:ext cx="3551238" cy="230832"/>
          </a:xfrm>
          <a:prstGeom prst="rect">
            <a:avLst/>
          </a:prstGeom>
          <a:noFill/>
        </p:spPr>
        <p:txBody>
          <a:bodyPr wrap="square" rtlCol="0">
            <a:spAutoFit/>
          </a:bodyPr>
          <a:lstStyle/>
          <a:p>
            <a:pPr defTabSz="457166"/>
            <a:r>
              <a:rPr lang="en-US" sz="900" b="1" dirty="0">
                <a:solidFill>
                  <a:srgbClr val="333333"/>
                </a:solidFill>
                <a:latin typeface="Calibri" charset="0"/>
                <a:ea typeface="Calibri" charset="0"/>
                <a:cs typeface="Calibri" charset="0"/>
              </a:rPr>
              <a:t>* Dates determined by the Hyperledger community, subject to change</a:t>
            </a:r>
            <a:endParaRPr lang="en-US" sz="1050" dirty="0">
              <a:solidFill>
                <a:prstClr val="black"/>
              </a:solidFill>
              <a:latin typeface="Arial" panose="020B0604020202020204"/>
            </a:endParaRPr>
          </a:p>
        </p:txBody>
      </p:sp>
      <p:sp>
        <p:nvSpPr>
          <p:cNvPr id="19" name="Rectangle 18"/>
          <p:cNvSpPr/>
          <p:nvPr/>
        </p:nvSpPr>
        <p:spPr>
          <a:xfrm>
            <a:off x="6835818" y="534367"/>
            <a:ext cx="2308183" cy="2769989"/>
          </a:xfrm>
          <a:prstGeom prst="rect">
            <a:avLst/>
          </a:prstGeom>
        </p:spPr>
        <p:txBody>
          <a:bodyPr wrap="square">
            <a:spAutoFit/>
          </a:bodyPr>
          <a:lstStyle/>
          <a:p>
            <a:pPr algn="ctr" defTabSz="457166"/>
            <a:r>
              <a:rPr lang="en-US" sz="1600" b="1" u="sng" kern="0" dirty="0">
                <a:solidFill>
                  <a:srgbClr val="333333"/>
                </a:solidFill>
                <a:latin typeface="Arial" panose="020B0604020202020204"/>
                <a:ea typeface="Arial"/>
                <a:cs typeface="Arial"/>
                <a:sym typeface="Arial"/>
              </a:rPr>
              <a:t>V1.2</a:t>
            </a:r>
            <a:endParaRPr lang="en-US" sz="1100" u="sng" kern="0" dirty="0">
              <a:solidFill>
                <a:srgbClr val="333333"/>
              </a:solidFill>
              <a:latin typeface="Arial" panose="020B0604020202020204"/>
              <a:ea typeface="Arial"/>
              <a:cs typeface="Arial"/>
              <a:sym typeface="Arial"/>
            </a:endParaRP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V1.1 Technical Preview features</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Chaincode lifecycle improvements</a:t>
            </a:r>
          </a:p>
          <a:p>
            <a:pPr marL="137150" indent="-137150" defTabSz="457166">
              <a:buFont typeface="Arial" charset="0"/>
              <a:buChar char="•"/>
            </a:pPr>
            <a:r>
              <a:rPr lang="en-US" sz="1050" kern="0" dirty="0">
                <a:solidFill>
                  <a:srgbClr val="333333"/>
                </a:solidFill>
                <a:latin typeface="Arial" panose="020B0604020202020204"/>
                <a:ea typeface="Arial"/>
                <a:cs typeface="Arial"/>
                <a:sym typeface="Arial"/>
              </a:rPr>
              <a:t>Usability Features</a:t>
            </a:r>
          </a:p>
          <a:p>
            <a:pPr marL="406390" lvl="1" indent="-139697" defTabSz="457166">
              <a:buFont typeface="Arial" charset="0"/>
              <a:buChar char="•"/>
            </a:pPr>
            <a:r>
              <a:rPr lang="en-US" sz="1050" kern="0" dirty="0">
                <a:solidFill>
                  <a:srgbClr val="333333"/>
                </a:solidFill>
                <a:latin typeface="Arial" panose="020B0604020202020204"/>
                <a:ea typeface="Arial"/>
                <a:cs typeface="Arial"/>
                <a:sym typeface="Arial"/>
              </a:rPr>
              <a:t>e.g. Service discovery</a:t>
            </a:r>
          </a:p>
          <a:p>
            <a:pPr indent="138110" defTabSz="457166">
              <a:buFont typeface="Arial" charset="0"/>
              <a:buChar char="•"/>
            </a:pPr>
            <a:r>
              <a:rPr lang="en-US" sz="1050" kern="0" dirty="0">
                <a:solidFill>
                  <a:srgbClr val="333333"/>
                </a:solidFill>
                <a:latin typeface="Arial" panose="020B0604020202020204"/>
                <a:ea typeface="Arial"/>
                <a:cs typeface="Arial"/>
                <a:sym typeface="Arial"/>
              </a:rPr>
              <a:t>Technical Debt/Hygiene</a:t>
            </a:r>
          </a:p>
          <a:p>
            <a:pPr marL="266693" lvl="1" indent="139697" defTabSz="457166">
              <a:buFont typeface="Arial" charset="0"/>
              <a:buChar char="•"/>
              <a:tabLst>
                <a:tab pos="346067" algn="l"/>
              </a:tabLst>
            </a:pPr>
            <a:r>
              <a:rPr lang="en-US" sz="1050" kern="0" dirty="0">
                <a:solidFill>
                  <a:srgbClr val="333333"/>
                </a:solidFill>
                <a:latin typeface="Arial" panose="020B0604020202020204"/>
                <a:ea typeface="Arial"/>
                <a:cs typeface="Arial"/>
                <a:sym typeface="Arial"/>
              </a:rPr>
              <a:t>e.g. testing frameworks</a:t>
            </a:r>
          </a:p>
          <a:p>
            <a:pPr marL="266693" lvl="1" indent="139697" defTabSz="457166">
              <a:buFont typeface="Arial" charset="0"/>
              <a:buChar char="•"/>
              <a:tabLst>
                <a:tab pos="346067" algn="l"/>
              </a:tabLst>
            </a:pPr>
            <a:r>
              <a:rPr lang="en-US" sz="1050" kern="0" dirty="0">
                <a:solidFill>
                  <a:srgbClr val="333333"/>
                </a:solidFill>
                <a:latin typeface="Arial" panose="020B0604020202020204"/>
                <a:ea typeface="Arial"/>
                <a:cs typeface="Arial"/>
                <a:sym typeface="Arial"/>
              </a:rPr>
              <a:t>Parallel testing</a:t>
            </a:r>
          </a:p>
          <a:p>
            <a:pPr marL="266693" lvl="1" indent="139697" defTabSz="457166">
              <a:buFont typeface="Arial" charset="0"/>
              <a:buChar char="•"/>
              <a:tabLst>
                <a:tab pos="346067" algn="l"/>
              </a:tabLst>
            </a:pPr>
            <a:r>
              <a:rPr lang="en-US" sz="1050" kern="0" dirty="0">
                <a:solidFill>
                  <a:srgbClr val="333333"/>
                </a:solidFill>
                <a:latin typeface="Arial" panose="020B0604020202020204"/>
                <a:ea typeface="Arial"/>
                <a:cs typeface="Arial"/>
                <a:sym typeface="Arial"/>
              </a:rPr>
              <a:t>More modular code</a:t>
            </a:r>
          </a:p>
          <a:p>
            <a:pPr marL="177796" indent="-177796" defTabSz="457166">
              <a:buFont typeface="Arial" charset="0"/>
              <a:buChar char="•"/>
              <a:tabLst>
                <a:tab pos="346067" algn="l"/>
              </a:tabLst>
            </a:pPr>
            <a:r>
              <a:rPr lang="en-US" sz="1050" kern="0" dirty="0">
                <a:solidFill>
                  <a:srgbClr val="333333"/>
                </a:solidFill>
                <a:latin typeface="Arial" panose="020B0604020202020204"/>
                <a:ea typeface="Arial"/>
                <a:cs typeface="Arial"/>
                <a:sym typeface="Arial"/>
              </a:rPr>
              <a:t>(Other candidates)</a:t>
            </a:r>
          </a:p>
          <a:p>
            <a:pPr marL="406390" indent="-179384" defTabSz="457166">
              <a:buFont typeface="Arial" charset="0"/>
              <a:buChar char="•"/>
            </a:pPr>
            <a:endParaRPr lang="en-US" sz="1050" kern="0" dirty="0">
              <a:solidFill>
                <a:srgbClr val="333333"/>
              </a:solidFill>
              <a:latin typeface="Arial" panose="020B0604020202020204"/>
              <a:ea typeface="Arial"/>
              <a:cs typeface="Arial"/>
              <a:sym typeface="Arial"/>
            </a:endParaRPr>
          </a:p>
          <a:p>
            <a:pPr marL="137150" indent="-137150" defTabSz="457166">
              <a:buFont typeface="Arial" charset="0"/>
              <a:buChar char="•"/>
            </a:pPr>
            <a:endParaRPr lang="en-US" sz="1050" kern="0" dirty="0">
              <a:solidFill>
                <a:srgbClr val="333333"/>
              </a:solidFill>
              <a:latin typeface="Arial" panose="020B0604020202020204"/>
              <a:ea typeface="Arial"/>
              <a:cs typeface="Arial"/>
              <a:sym typeface="Arial"/>
            </a:endParaRPr>
          </a:p>
          <a:p>
            <a:pPr defTabSz="457166"/>
            <a:endParaRPr lang="en-US" sz="1050" kern="0" dirty="0">
              <a:solidFill>
                <a:srgbClr val="333333"/>
              </a:solidFill>
              <a:latin typeface="Arial" panose="020B0604020202020204"/>
              <a:ea typeface="Arial"/>
              <a:cs typeface="Arial"/>
              <a:sym typeface="Arial"/>
            </a:endParaRPr>
          </a:p>
          <a:p>
            <a:pPr marL="137150" indent="-137150" defTabSz="457166">
              <a:buFont typeface="Arial" charset="0"/>
              <a:buChar char="•"/>
            </a:pPr>
            <a:endParaRPr lang="en-US" sz="1050" kern="0" dirty="0">
              <a:solidFill>
                <a:srgbClr val="333333"/>
              </a:solidFill>
              <a:latin typeface="Arial" panose="020B0604020202020204"/>
              <a:ea typeface="Arial"/>
              <a:cs typeface="Arial"/>
              <a:sym typeface="Arial"/>
            </a:endParaRPr>
          </a:p>
          <a:p>
            <a:pPr marL="137150" indent="-137150" defTabSz="457166">
              <a:buFont typeface="Arial" charset="0"/>
              <a:buChar char="•"/>
            </a:pPr>
            <a:endParaRPr lang="en-US" sz="1100" kern="0" dirty="0">
              <a:solidFill>
                <a:srgbClr val="333333"/>
              </a:solidFill>
              <a:latin typeface="Arial" panose="020B0604020202020204"/>
              <a:ea typeface="Arial"/>
              <a:cs typeface="Arial"/>
              <a:sym typeface="Arial"/>
            </a:endParaRPr>
          </a:p>
        </p:txBody>
      </p:sp>
      <p:grpSp>
        <p:nvGrpSpPr>
          <p:cNvPr id="3" name="Group 2">
            <a:extLst>
              <a:ext uri="{FF2B5EF4-FFF2-40B4-BE49-F238E27FC236}">
                <a16:creationId xmlns:a16="http://schemas.microsoft.com/office/drawing/2014/main" id="{60FC2C1B-127F-6A45-9C33-9C19760942A0}"/>
              </a:ext>
            </a:extLst>
          </p:cNvPr>
          <p:cNvGrpSpPr/>
          <p:nvPr/>
        </p:nvGrpSpPr>
        <p:grpSpPr>
          <a:xfrm>
            <a:off x="313124" y="4203128"/>
            <a:ext cx="8494180" cy="703659"/>
            <a:chOff x="111908" y="3247156"/>
            <a:chExt cx="8494180" cy="703659"/>
          </a:xfrm>
        </p:grpSpPr>
        <p:grpSp>
          <p:nvGrpSpPr>
            <p:cNvPr id="6" name="Group 26"/>
            <p:cNvGrpSpPr>
              <a:grpSpLocks/>
            </p:cNvGrpSpPr>
            <p:nvPr/>
          </p:nvGrpSpPr>
          <p:grpSpPr bwMode="auto">
            <a:xfrm>
              <a:off x="111908" y="3247156"/>
              <a:ext cx="8494180" cy="703659"/>
              <a:chOff x="636856" y="1484313"/>
              <a:chExt cx="8126144" cy="381000"/>
            </a:xfrm>
            <a:solidFill>
              <a:srgbClr val="646B86"/>
            </a:solidFill>
          </p:grpSpPr>
          <p:sp>
            <p:nvSpPr>
              <p:cNvPr id="7" name="Rectangle 6"/>
              <p:cNvSpPr>
                <a:spLocks noChangeArrowheads="1"/>
              </p:cNvSpPr>
              <p:nvPr/>
            </p:nvSpPr>
            <p:spPr bwMode="auto">
              <a:xfrm>
                <a:off x="636856" y="1577146"/>
                <a:ext cx="7745231" cy="179218"/>
              </a:xfrm>
              <a:prstGeom prst="rect">
                <a:avLst/>
              </a:prstGeom>
              <a:grpFill/>
              <a:ln w="9525" cap="flat" cmpd="sng" algn="ctr">
                <a:noFill/>
                <a:prstDash val="solid"/>
                <a:round/>
                <a:headEnd/>
                <a:tailEnd/>
              </a:ln>
              <a:effectLst/>
              <a:extLst/>
            </p:spPr>
            <p:txBody>
              <a:bodyPr anchor="ctr"/>
              <a:lstStyle/>
              <a:p>
                <a:pPr algn="ctr" defTabSz="457142">
                  <a:defRPr/>
                </a:pPr>
                <a:endParaRPr lang="en-US" sz="1100">
                  <a:solidFill>
                    <a:prstClr val="white"/>
                  </a:solidFill>
                  <a:latin typeface="Arial" panose="020B0604020202020204"/>
                  <a:sym typeface="Arial"/>
                </a:endParaRPr>
              </a:p>
            </p:txBody>
          </p:sp>
          <p:sp>
            <p:nvSpPr>
              <p:cNvPr id="8" name="Isosceles Triangle 13"/>
              <p:cNvSpPr>
                <a:spLocks noChangeArrowheads="1"/>
              </p:cNvSpPr>
              <p:nvPr/>
            </p:nvSpPr>
            <p:spPr bwMode="auto">
              <a:xfrm rot="5400000">
                <a:off x="8343952" y="1446265"/>
                <a:ext cx="381000" cy="457096"/>
              </a:xfrm>
              <a:prstGeom prst="triangle">
                <a:avLst>
                  <a:gd name="adj" fmla="val 50000"/>
                </a:avLst>
              </a:prstGeom>
              <a:grpFill/>
              <a:ln w="9525" cap="flat" cmpd="sng" algn="ctr">
                <a:noFill/>
                <a:prstDash val="solid"/>
                <a:round/>
                <a:headEnd/>
                <a:tailEnd/>
              </a:ln>
              <a:effectLst/>
              <a:extLst/>
            </p:spPr>
            <p:txBody>
              <a:bodyPr anchor="ctr"/>
              <a:lstStyle/>
              <a:p>
                <a:pPr algn="ctr" defTabSz="457142">
                  <a:defRPr/>
                </a:pPr>
                <a:endParaRPr lang="en-US" sz="1100">
                  <a:solidFill>
                    <a:prstClr val="white"/>
                  </a:solidFill>
                  <a:latin typeface="Arial" panose="020B0604020202020204"/>
                  <a:sym typeface="Arial"/>
                </a:endParaRPr>
              </a:p>
            </p:txBody>
          </p:sp>
        </p:grpSp>
        <p:sp>
          <p:nvSpPr>
            <p:cNvPr id="12" name="TextBox 11"/>
            <p:cNvSpPr txBox="1"/>
            <p:nvPr/>
          </p:nvSpPr>
          <p:spPr>
            <a:xfrm>
              <a:off x="550291" y="3428953"/>
              <a:ext cx="994175" cy="276995"/>
            </a:xfrm>
            <a:prstGeom prst="rect">
              <a:avLst/>
            </a:prstGeom>
            <a:noFill/>
          </p:spPr>
          <p:txBody>
            <a:bodyPr wrap="none" lIns="91436" tIns="45718" rIns="91436" bIns="45718" rtlCol="0">
              <a:spAutoFit/>
            </a:bodyPr>
            <a:lstStyle/>
            <a:p>
              <a:pPr defTabSz="457142"/>
              <a:r>
                <a:rPr lang="en-US" sz="1200" dirty="0">
                  <a:solidFill>
                    <a:srgbClr val="CCB400">
                      <a:lumMod val="40000"/>
                      <a:lumOff val="60000"/>
                    </a:srgbClr>
                  </a:solidFill>
                  <a:latin typeface="Arial" panose="020B0604020202020204"/>
                  <a:sym typeface="Arial"/>
                </a:rPr>
                <a:t>March 2017</a:t>
              </a:r>
            </a:p>
          </p:txBody>
        </p:sp>
        <p:sp>
          <p:nvSpPr>
            <p:cNvPr id="24" name="TextBox 23"/>
            <p:cNvSpPr txBox="1"/>
            <p:nvPr/>
          </p:nvSpPr>
          <p:spPr>
            <a:xfrm>
              <a:off x="4904399" y="3436124"/>
              <a:ext cx="994175" cy="276995"/>
            </a:xfrm>
            <a:prstGeom prst="rect">
              <a:avLst/>
            </a:prstGeom>
            <a:noFill/>
          </p:spPr>
          <p:txBody>
            <a:bodyPr wrap="none" lIns="91436" tIns="45718" rIns="91436" bIns="45718" rtlCol="0">
              <a:spAutoFit/>
            </a:bodyPr>
            <a:lstStyle/>
            <a:p>
              <a:pPr defTabSz="457142"/>
              <a:r>
                <a:rPr lang="en-US" sz="1200" dirty="0">
                  <a:solidFill>
                    <a:srgbClr val="CCB400">
                      <a:lumMod val="40000"/>
                      <a:lumOff val="60000"/>
                    </a:srgbClr>
                  </a:solidFill>
                  <a:latin typeface="Arial" panose="020B0604020202020204"/>
                  <a:sym typeface="Arial"/>
                </a:rPr>
                <a:t>March 2018</a:t>
              </a:r>
            </a:p>
          </p:txBody>
        </p:sp>
        <p:sp>
          <p:nvSpPr>
            <p:cNvPr id="33" name="TextBox 32"/>
            <p:cNvSpPr txBox="1"/>
            <p:nvPr/>
          </p:nvSpPr>
          <p:spPr>
            <a:xfrm>
              <a:off x="6915576" y="3422727"/>
              <a:ext cx="1641788" cy="276995"/>
            </a:xfrm>
            <a:prstGeom prst="rect">
              <a:avLst/>
            </a:prstGeom>
            <a:noFill/>
          </p:spPr>
          <p:txBody>
            <a:bodyPr wrap="none" lIns="91436" tIns="45718" rIns="91436" bIns="45718" rtlCol="0">
              <a:spAutoFit/>
            </a:bodyPr>
            <a:lstStyle/>
            <a:p>
              <a:pPr defTabSz="457142"/>
              <a:r>
                <a:rPr lang="en-US" sz="1200" dirty="0">
                  <a:solidFill>
                    <a:srgbClr val="CCB400">
                      <a:lumMod val="40000"/>
                      <a:lumOff val="60000"/>
                    </a:srgbClr>
                  </a:solidFill>
                  <a:latin typeface="Arial" panose="020B0604020202020204"/>
                  <a:sym typeface="Arial"/>
                </a:rPr>
                <a:t>June 2018 (quarterly)</a:t>
              </a:r>
            </a:p>
          </p:txBody>
        </p:sp>
        <p:sp>
          <p:nvSpPr>
            <p:cNvPr id="17" name="TextBox 16"/>
            <p:cNvSpPr txBox="1"/>
            <p:nvPr/>
          </p:nvSpPr>
          <p:spPr>
            <a:xfrm>
              <a:off x="2687456" y="3436125"/>
              <a:ext cx="840287" cy="276995"/>
            </a:xfrm>
            <a:prstGeom prst="rect">
              <a:avLst/>
            </a:prstGeom>
            <a:noFill/>
          </p:spPr>
          <p:txBody>
            <a:bodyPr wrap="none" lIns="91436" tIns="45718" rIns="91436" bIns="45718" rtlCol="0">
              <a:spAutoFit/>
            </a:bodyPr>
            <a:lstStyle/>
            <a:p>
              <a:pPr defTabSz="457142"/>
              <a:r>
                <a:rPr lang="en-US" sz="1200" dirty="0">
                  <a:solidFill>
                    <a:srgbClr val="CCB400">
                      <a:lumMod val="40000"/>
                      <a:lumOff val="60000"/>
                    </a:srgbClr>
                  </a:solidFill>
                  <a:latin typeface="Arial" panose="020B0604020202020204"/>
                  <a:sym typeface="Arial"/>
                </a:rPr>
                <a:t>July 2017</a:t>
              </a:r>
            </a:p>
          </p:txBody>
        </p:sp>
      </p:grpSp>
      <p:sp>
        <p:nvSpPr>
          <p:cNvPr id="5" name="Rectangle 4">
            <a:extLst>
              <a:ext uri="{FF2B5EF4-FFF2-40B4-BE49-F238E27FC236}">
                <a16:creationId xmlns:a16="http://schemas.microsoft.com/office/drawing/2014/main" id="{C7E38A61-3D95-9F45-9126-99A1D9F97684}"/>
              </a:ext>
            </a:extLst>
          </p:cNvPr>
          <p:cNvSpPr/>
          <p:nvPr/>
        </p:nvSpPr>
        <p:spPr>
          <a:xfrm>
            <a:off x="234189" y="4137383"/>
            <a:ext cx="4012030" cy="261610"/>
          </a:xfrm>
          <a:prstGeom prst="rect">
            <a:avLst/>
          </a:prstGeom>
        </p:spPr>
        <p:txBody>
          <a:bodyPr wrap="square">
            <a:spAutoFit/>
          </a:bodyPr>
          <a:lstStyle/>
          <a:p>
            <a:pPr defTabSz="457189"/>
            <a:r>
              <a:rPr lang="en-US" sz="1100" dirty="0">
                <a:solidFill>
                  <a:prstClr val="black"/>
                </a:solidFill>
                <a:latin typeface="Arial" panose="020B0604020202020204"/>
              </a:rPr>
              <a:t>Based on https://</a:t>
            </a:r>
            <a:r>
              <a:rPr lang="en-US" sz="1100" dirty="0" err="1">
                <a:solidFill>
                  <a:prstClr val="black"/>
                </a:solidFill>
                <a:latin typeface="Arial" panose="020B0604020202020204"/>
              </a:rPr>
              <a:t>wiki.hyperledger.org</a:t>
            </a:r>
            <a:r>
              <a:rPr lang="en-US" sz="1100" dirty="0">
                <a:solidFill>
                  <a:prstClr val="black"/>
                </a:solidFill>
                <a:latin typeface="Arial" panose="020B0604020202020204"/>
              </a:rPr>
              <a:t>/projects/fabric/roadmap</a:t>
            </a:r>
          </a:p>
        </p:txBody>
      </p:sp>
    </p:spTree>
    <p:extLst>
      <p:ext uri="{BB962C8B-B14F-4D97-AF65-F5344CB8AC3E}">
        <p14:creationId xmlns:p14="http://schemas.microsoft.com/office/powerpoint/2010/main" val="1464063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ontent Placeholder 2"/>
          <p:cNvSpPr>
            <a:spLocks noGrp="1"/>
          </p:cNvSpPr>
          <p:nvPr>
            <p:ph type="body" sz="quarter" idx="13"/>
          </p:nvPr>
        </p:nvSpPr>
        <p:spPr/>
        <p:txBody>
          <a:bodyPr>
            <a:normAutofit/>
          </a:bodyPr>
          <a:lstStyle/>
          <a:p>
            <a:r>
              <a:rPr lang="en-US" dirty="0"/>
              <a:t>Transaction Signing</a:t>
            </a:r>
            <a:endParaRPr lang="en-US" b="1" dirty="0">
              <a:latin typeface="+mn-lt"/>
            </a:endParaRPr>
          </a:p>
        </p:txBody>
      </p:sp>
      <p:sp>
        <p:nvSpPr>
          <p:cNvPr id="3" name="Text Placeholder 2"/>
          <p:cNvSpPr>
            <a:spLocks noGrp="1"/>
          </p:cNvSpPr>
          <p:nvPr>
            <p:ph type="body" sz="quarter" idx="22"/>
          </p:nvPr>
        </p:nvSpPr>
        <p:spPr>
          <a:xfrm>
            <a:off x="125730" y="1269882"/>
            <a:ext cx="8289500" cy="2966219"/>
          </a:xfrm>
        </p:spPr>
        <p:txBody>
          <a:bodyPr>
            <a:normAutofit/>
          </a:bodyPr>
          <a:lstStyle/>
          <a:p>
            <a:pPr marL="0" indent="0">
              <a:buNone/>
            </a:pPr>
            <a:r>
              <a:rPr lang="en-US" sz="1600" dirty="0"/>
              <a:t>All transactions within a </a:t>
            </a:r>
            <a:r>
              <a:rPr lang="en-US" sz="1600" dirty="0" err="1"/>
              <a:t>Hyperledger</a:t>
            </a:r>
            <a:r>
              <a:rPr lang="en-US" sz="1600" dirty="0"/>
              <a:t> Fabric network are signed by permissioned actors, and those signatures validated</a:t>
            </a:r>
          </a:p>
          <a:p>
            <a:pPr marL="0" indent="0">
              <a:buNone/>
            </a:pPr>
            <a:endParaRPr lang="en-US" sz="1600" dirty="0"/>
          </a:p>
          <a:p>
            <a:pPr marL="0" indent="0">
              <a:buNone/>
            </a:pPr>
            <a:endParaRPr lang="en-US" sz="1600" dirty="0"/>
          </a:p>
          <a:p>
            <a:r>
              <a:rPr lang="en-US" dirty="0"/>
              <a:t>Actors sign transactions with their enrolment private key</a:t>
            </a:r>
          </a:p>
          <a:p>
            <a:pPr lvl="1"/>
            <a:r>
              <a:rPr lang="en-US" dirty="0"/>
              <a:t>Stored in their local MSP</a:t>
            </a:r>
          </a:p>
          <a:p>
            <a:r>
              <a:rPr lang="en-US" dirty="0"/>
              <a:t>Components validate transactions and certificates</a:t>
            </a:r>
          </a:p>
          <a:p>
            <a:pPr lvl="1"/>
            <a:r>
              <a:rPr lang="en-US" dirty="0"/>
              <a:t>Root CA certificates and CRLs stored in local MSP</a:t>
            </a:r>
          </a:p>
          <a:p>
            <a:pPr lvl="1"/>
            <a:r>
              <a:rPr lang="en-US" dirty="0"/>
              <a:t>Root CA certificates and CRLs stored in Org MSP in channel</a:t>
            </a:r>
          </a:p>
          <a:p>
            <a:endParaRPr lang="en-US" dirty="0"/>
          </a:p>
          <a:p>
            <a:endParaRPr lang="en-US" dirty="0"/>
          </a:p>
        </p:txBody>
      </p:sp>
      <p:cxnSp>
        <p:nvCxnSpPr>
          <p:cNvPr id="5" name="Straight Arrow Connector 4"/>
          <p:cNvCxnSpPr>
            <a:stCxn id="32" idx="3"/>
            <a:endCxn id="34" idx="1"/>
          </p:cNvCxnSpPr>
          <p:nvPr/>
        </p:nvCxnSpPr>
        <p:spPr>
          <a:xfrm>
            <a:off x="6058678" y="2677052"/>
            <a:ext cx="1162268" cy="16"/>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97089" y="2482203"/>
            <a:ext cx="949975" cy="215444"/>
          </a:xfrm>
          <a:prstGeom prst="rect">
            <a:avLst/>
          </a:prstGeom>
          <a:noFill/>
        </p:spPr>
        <p:txBody>
          <a:bodyPr wrap="square" rtlCol="0">
            <a:spAutoFit/>
          </a:bodyPr>
          <a:lstStyle/>
          <a:p>
            <a:r>
              <a:rPr lang="en-US" sz="800" dirty="0"/>
              <a:t>1) Sign proposal</a:t>
            </a:r>
          </a:p>
        </p:txBody>
      </p:sp>
      <p:sp>
        <p:nvSpPr>
          <p:cNvPr id="75" name="TextBox 74"/>
          <p:cNvSpPr txBox="1"/>
          <p:nvPr/>
        </p:nvSpPr>
        <p:spPr>
          <a:xfrm>
            <a:off x="7147064" y="2047850"/>
            <a:ext cx="899046" cy="338554"/>
          </a:xfrm>
          <a:prstGeom prst="rect">
            <a:avLst/>
          </a:prstGeom>
          <a:noFill/>
        </p:spPr>
        <p:txBody>
          <a:bodyPr wrap="square" rtlCol="0">
            <a:spAutoFit/>
          </a:bodyPr>
          <a:lstStyle/>
          <a:p>
            <a:r>
              <a:rPr lang="en-US" sz="800" dirty="0"/>
              <a:t>2) Validate client signature</a:t>
            </a:r>
          </a:p>
        </p:txBody>
      </p:sp>
      <p:cxnSp>
        <p:nvCxnSpPr>
          <p:cNvPr id="79" name="Straight Arrow Connector 78"/>
          <p:cNvCxnSpPr/>
          <p:nvPr/>
        </p:nvCxnSpPr>
        <p:spPr>
          <a:xfrm flipH="1">
            <a:off x="6070790" y="2801581"/>
            <a:ext cx="1741946" cy="1495"/>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053457" y="3360123"/>
            <a:ext cx="635935" cy="338554"/>
          </a:xfrm>
          <a:prstGeom prst="rect">
            <a:avLst/>
          </a:prstGeom>
          <a:noFill/>
        </p:spPr>
        <p:txBody>
          <a:bodyPr wrap="square" rtlCol="0">
            <a:spAutoFit/>
          </a:bodyPr>
          <a:lstStyle/>
          <a:p>
            <a:pPr algn="r"/>
            <a:r>
              <a:rPr lang="en-US" sz="800" dirty="0"/>
              <a:t>5) Sign order</a:t>
            </a:r>
          </a:p>
        </p:txBody>
      </p:sp>
      <p:cxnSp>
        <p:nvCxnSpPr>
          <p:cNvPr id="84" name="Straight Arrow Connector 83"/>
          <p:cNvCxnSpPr>
            <a:stCxn id="32" idx="2"/>
            <a:endCxn id="35" idx="0"/>
          </p:cNvCxnSpPr>
          <p:nvPr/>
        </p:nvCxnSpPr>
        <p:spPr>
          <a:xfrm flipH="1">
            <a:off x="5632854" y="3081783"/>
            <a:ext cx="1" cy="895235"/>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192660" y="2798085"/>
            <a:ext cx="1002978" cy="215444"/>
          </a:xfrm>
          <a:prstGeom prst="rect">
            <a:avLst/>
          </a:prstGeom>
          <a:noFill/>
        </p:spPr>
        <p:txBody>
          <a:bodyPr wrap="square" rtlCol="0">
            <a:spAutoFit/>
          </a:bodyPr>
          <a:lstStyle/>
          <a:p>
            <a:r>
              <a:rPr lang="en-US" sz="800" dirty="0"/>
              <a:t>3) Sign response</a:t>
            </a:r>
          </a:p>
        </p:txBody>
      </p:sp>
      <p:cxnSp>
        <p:nvCxnSpPr>
          <p:cNvPr id="88" name="Straight Arrow Connector 78"/>
          <p:cNvCxnSpPr>
            <a:stCxn id="35" idx="3"/>
            <a:endCxn id="34" idx="2"/>
          </p:cNvCxnSpPr>
          <p:nvPr/>
        </p:nvCxnSpPr>
        <p:spPr>
          <a:xfrm flipV="1">
            <a:off x="5931953" y="2975868"/>
            <a:ext cx="1587793" cy="1300250"/>
          </a:xfrm>
          <a:prstGeom prst="bentConnector2">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073859" y="4578920"/>
            <a:ext cx="962642" cy="338554"/>
          </a:xfrm>
          <a:prstGeom prst="rect">
            <a:avLst/>
          </a:prstGeom>
          <a:noFill/>
        </p:spPr>
        <p:txBody>
          <a:bodyPr wrap="square" rtlCol="0">
            <a:spAutoFit/>
          </a:bodyPr>
          <a:lstStyle/>
          <a:p>
            <a:pPr algn="r"/>
            <a:r>
              <a:rPr lang="en-US" sz="800" dirty="0"/>
              <a:t>6) Validate client signature</a:t>
            </a:r>
          </a:p>
        </p:txBody>
      </p:sp>
      <p:sp>
        <p:nvSpPr>
          <p:cNvPr id="97" name="TextBox 96"/>
          <p:cNvSpPr txBox="1"/>
          <p:nvPr/>
        </p:nvSpPr>
        <p:spPr>
          <a:xfrm>
            <a:off x="5296575" y="1828939"/>
            <a:ext cx="939819" cy="461665"/>
          </a:xfrm>
          <a:prstGeom prst="rect">
            <a:avLst/>
          </a:prstGeom>
          <a:noFill/>
        </p:spPr>
        <p:txBody>
          <a:bodyPr wrap="square" rtlCol="0">
            <a:spAutoFit/>
          </a:bodyPr>
          <a:lstStyle/>
          <a:p>
            <a:r>
              <a:rPr lang="en-US" sz="800" dirty="0"/>
              <a:t>4) Validate endorser signature</a:t>
            </a:r>
          </a:p>
        </p:txBody>
      </p:sp>
      <p:sp>
        <p:nvSpPr>
          <p:cNvPr id="98" name="TextBox 97"/>
          <p:cNvSpPr txBox="1"/>
          <p:nvPr/>
        </p:nvSpPr>
        <p:spPr>
          <a:xfrm>
            <a:off x="6285700" y="4276117"/>
            <a:ext cx="929036" cy="215444"/>
          </a:xfrm>
          <a:prstGeom prst="rect">
            <a:avLst/>
          </a:prstGeom>
          <a:noFill/>
        </p:spPr>
        <p:txBody>
          <a:bodyPr wrap="square" rtlCol="0">
            <a:spAutoFit/>
          </a:bodyPr>
          <a:lstStyle/>
          <a:p>
            <a:r>
              <a:rPr lang="en-US" sz="800" dirty="0"/>
              <a:t>7) Sign delivery</a:t>
            </a:r>
          </a:p>
        </p:txBody>
      </p:sp>
      <p:sp>
        <p:nvSpPr>
          <p:cNvPr id="99" name="TextBox 98"/>
          <p:cNvSpPr txBox="1"/>
          <p:nvPr/>
        </p:nvSpPr>
        <p:spPr>
          <a:xfrm>
            <a:off x="7791348" y="2637314"/>
            <a:ext cx="1171544" cy="338554"/>
          </a:xfrm>
          <a:prstGeom prst="rect">
            <a:avLst/>
          </a:prstGeom>
          <a:noFill/>
        </p:spPr>
        <p:txBody>
          <a:bodyPr wrap="square" rtlCol="0">
            <a:spAutoFit/>
          </a:bodyPr>
          <a:lstStyle/>
          <a:p>
            <a:r>
              <a:rPr lang="en-US" sz="800" dirty="0"/>
              <a:t>8) Validate all signatures in delivery</a:t>
            </a:r>
          </a:p>
        </p:txBody>
      </p:sp>
      <p:grpSp>
        <p:nvGrpSpPr>
          <p:cNvPr id="28" name="Group 27"/>
          <p:cNvGrpSpPr/>
          <p:nvPr/>
        </p:nvGrpSpPr>
        <p:grpSpPr>
          <a:xfrm>
            <a:off x="5113994" y="2272321"/>
            <a:ext cx="944684" cy="809462"/>
            <a:chOff x="4454603" y="1652932"/>
            <a:chExt cx="944684" cy="809462"/>
          </a:xfrm>
        </p:grpSpPr>
        <p:grpSp>
          <p:nvGrpSpPr>
            <p:cNvPr id="29" name="Group 28"/>
            <p:cNvGrpSpPr/>
            <p:nvPr/>
          </p:nvGrpSpPr>
          <p:grpSpPr>
            <a:xfrm>
              <a:off x="4547640" y="1652932"/>
              <a:ext cx="851647" cy="809462"/>
              <a:chOff x="265172" y="2308763"/>
              <a:chExt cx="712071" cy="676800"/>
            </a:xfrm>
          </p:grpSpPr>
          <p:sp>
            <p:nvSpPr>
              <p:cNvPr id="32" name="Rounded Rectangle 31"/>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0" name="Rectangle 29"/>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31" name="TextBox 30"/>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34" name="Rounded Rectangle 33"/>
          <p:cNvSpPr/>
          <p:nvPr/>
        </p:nvSpPr>
        <p:spPr>
          <a:xfrm>
            <a:off x="7220946" y="2378268"/>
            <a:ext cx="597600" cy="5976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a:t>
            </a:r>
            <a:endParaRPr lang="en-US" sz="1200" dirty="0">
              <a:solidFill>
                <a:schemeClr val="bg1"/>
              </a:solidFill>
            </a:endParaRPr>
          </a:p>
        </p:txBody>
      </p:sp>
      <p:sp>
        <p:nvSpPr>
          <p:cNvPr id="35" name="Rounded Rectangle 34"/>
          <p:cNvSpPr/>
          <p:nvPr/>
        </p:nvSpPr>
        <p:spPr>
          <a:xfrm>
            <a:off x="5333754" y="397701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O</a:t>
            </a:r>
            <a:endParaRPr lang="en-US" sz="2400" dirty="0">
              <a:solidFill>
                <a:srgbClr val="000000"/>
              </a:solidFill>
            </a:endParaRPr>
          </a:p>
        </p:txBody>
      </p:sp>
    </p:spTree>
    <p:extLst>
      <p:ext uri="{BB962C8B-B14F-4D97-AF65-F5344CB8AC3E}">
        <p14:creationId xmlns:p14="http://schemas.microsoft.com/office/powerpoint/2010/main" val="2274077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297770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Futures</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 Encryption ]</a:t>
            </a:r>
          </a:p>
          <a:p>
            <a:pPr marL="285750" indent="-285750">
              <a:buFont typeface="Arial" charset="0"/>
              <a:buChar char="•"/>
            </a:pPr>
            <a:r>
              <a:rPr lang="en-US" sz="1400" dirty="0">
                <a:solidFill>
                  <a:schemeClr val="bg1"/>
                </a:solidFill>
                <a:latin typeface="IBM Plex Sans Regular" charset="0"/>
              </a:rPr>
              <a:t>Collections (</a:t>
            </a:r>
            <a:r>
              <a:rPr lang="en-US" sz="1400" dirty="0" err="1">
                <a:solidFill>
                  <a:schemeClr val="bg1"/>
                </a:solidFill>
                <a:latin typeface="IBM Plex Sans Regular" charset="0"/>
              </a:rPr>
              <a:t>SideDB</a:t>
            </a:r>
            <a:r>
              <a:rPr lang="en-US" sz="1400" dirty="0">
                <a:solidFill>
                  <a:schemeClr val="bg1"/>
                </a:solidFill>
                <a:latin typeface="IBM Plex Sans Regular" charset="0"/>
              </a:rPr>
              <a:t>)</a:t>
            </a: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sp>
        <p:nvSpPr>
          <p:cNvPr id="8" name="Rectangle 7">
            <a:extLst>
              <a:ext uri="{FF2B5EF4-FFF2-40B4-BE49-F238E27FC236}">
                <a16:creationId xmlns:a16="http://schemas.microsoft.com/office/drawing/2014/main" id="{E79C9032-0FC2-EE4F-B8AF-2A83D26323B5}"/>
              </a:ext>
            </a:extLst>
          </p:cNvPr>
          <p:cNvSpPr/>
          <p:nvPr/>
        </p:nvSpPr>
        <p:spPr>
          <a:xfrm>
            <a:off x="1373659" y="790777"/>
            <a:ext cx="914181" cy="707886"/>
          </a:xfrm>
          <a:prstGeom prst="rect">
            <a:avLst/>
          </a:prstGeom>
        </p:spPr>
        <p:txBody>
          <a:bodyPr wrap="square">
            <a:spAutoFit/>
          </a:bodyPr>
          <a:lstStyle/>
          <a:p>
            <a:pPr>
              <a:spcAft>
                <a:spcPts val="0"/>
              </a:spcAft>
            </a:pPr>
            <a:r>
              <a:rPr lang="en-GB" sz="4000" dirty="0">
                <a:solidFill>
                  <a:srgbClr val="103AC9"/>
                </a:solidFill>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endParaRPr lang="en-GB" sz="4000" dirty="0">
              <a:solidFill>
                <a:srgbClr val="103AC9"/>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989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ounded Rectangle 114"/>
          <p:cNvSpPr/>
          <p:nvPr/>
        </p:nvSpPr>
        <p:spPr>
          <a:xfrm>
            <a:off x="2186833" y="2027212"/>
            <a:ext cx="3200034" cy="2816145"/>
          </a:xfrm>
          <a:prstGeom prst="roundRect">
            <a:avLst/>
          </a:prstGeom>
          <a:solidFill>
            <a:schemeClr val="accent6">
              <a:lumMod val="20000"/>
              <a:lumOff val="80000"/>
            </a:schemeClr>
          </a:solidFill>
          <a:ln w="254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6" name="Magnetic Disk 5"/>
          <p:cNvSpPr/>
          <p:nvPr/>
        </p:nvSpPr>
        <p:spPr>
          <a:xfrm>
            <a:off x="2355221" y="3426142"/>
            <a:ext cx="927986" cy="816096"/>
          </a:xfrm>
          <a:prstGeom prst="flowChartMagneticDisk">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cs typeface="Calibri"/>
              </a:rPr>
              <a:t>World state</a:t>
            </a:r>
          </a:p>
        </p:txBody>
      </p:sp>
      <p:sp>
        <p:nvSpPr>
          <p:cNvPr id="5" name="Double Wave 4"/>
          <p:cNvSpPr/>
          <p:nvPr/>
        </p:nvSpPr>
        <p:spPr>
          <a:xfrm>
            <a:off x="3476169" y="3431439"/>
            <a:ext cx="1734528" cy="1054491"/>
          </a:xfrm>
          <a:prstGeom prst="doubleWave">
            <a:avLst>
              <a:gd name="adj1" fmla="val 6250"/>
              <a:gd name="adj2" fmla="val 0"/>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cs typeface="Calibri"/>
            </a:endParaRPr>
          </a:p>
        </p:txBody>
      </p:sp>
      <p:sp>
        <p:nvSpPr>
          <p:cNvPr id="45" name="TextBox 44"/>
          <p:cNvSpPr txBox="1"/>
          <p:nvPr/>
        </p:nvSpPr>
        <p:spPr>
          <a:xfrm>
            <a:off x="4525210" y="4195830"/>
            <a:ext cx="753732" cy="230832"/>
          </a:xfrm>
          <a:prstGeom prst="rect">
            <a:avLst/>
          </a:prstGeom>
          <a:noFill/>
          <a:effectLst/>
        </p:spPr>
        <p:txBody>
          <a:bodyPr wrap="none" rtlCol="0">
            <a:spAutoFit/>
          </a:bodyPr>
          <a:lstStyle/>
          <a:p>
            <a:r>
              <a:rPr lang="en-US" sz="900" dirty="0">
                <a:cs typeface="Calibri"/>
              </a:rPr>
              <a:t>Blockchain</a:t>
            </a:r>
          </a:p>
        </p:txBody>
      </p:sp>
      <p:sp>
        <p:nvSpPr>
          <p:cNvPr id="47" name="Multidocument 46"/>
          <p:cNvSpPr/>
          <p:nvPr/>
        </p:nvSpPr>
        <p:spPr>
          <a:xfrm>
            <a:off x="3542843" y="3767863"/>
            <a:ext cx="1459437" cy="517360"/>
          </a:xfrm>
          <a:prstGeom prst="flowChartMultidocumen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sp>
        <p:nvSpPr>
          <p:cNvPr id="51" name="TextBox 50"/>
          <p:cNvSpPr txBox="1"/>
          <p:nvPr/>
        </p:nvSpPr>
        <p:spPr>
          <a:xfrm>
            <a:off x="4082301" y="3596711"/>
            <a:ext cx="466794" cy="230832"/>
          </a:xfrm>
          <a:prstGeom prst="rect">
            <a:avLst/>
          </a:prstGeom>
          <a:noFill/>
          <a:effectLst/>
        </p:spPr>
        <p:txBody>
          <a:bodyPr wrap="none" rtlCol="0">
            <a:spAutoFit/>
          </a:bodyPr>
          <a:lstStyle/>
          <a:p>
            <a:r>
              <a:rPr lang="en-US" sz="900" dirty="0">
                <a:cs typeface="Calibri"/>
              </a:rPr>
              <a:t>block</a:t>
            </a:r>
          </a:p>
        </p:txBody>
      </p:sp>
      <p:sp>
        <p:nvSpPr>
          <p:cNvPr id="75" name="TextBox 74"/>
          <p:cNvSpPr txBox="1"/>
          <p:nvPr/>
        </p:nvSpPr>
        <p:spPr>
          <a:xfrm>
            <a:off x="4935811" y="3854881"/>
            <a:ext cx="364202" cy="307777"/>
          </a:xfrm>
          <a:prstGeom prst="rect">
            <a:avLst/>
          </a:prstGeom>
          <a:noFill/>
          <a:effectLst/>
        </p:spPr>
        <p:txBody>
          <a:bodyPr wrap="none" rtlCol="0">
            <a:spAutoFit/>
          </a:bodyPr>
          <a:lstStyle/>
          <a:p>
            <a:r>
              <a:rPr lang="en-US" sz="1400" dirty="0">
                <a:solidFill>
                  <a:schemeClr val="accent4">
                    <a:lumMod val="75000"/>
                  </a:schemeClr>
                </a:solidFill>
                <a:cs typeface="Calibri"/>
              </a:rPr>
              <a:t>…</a:t>
            </a:r>
          </a:p>
        </p:txBody>
      </p:sp>
      <p:sp>
        <p:nvSpPr>
          <p:cNvPr id="131" name="Rectangle 130"/>
          <p:cNvSpPr/>
          <p:nvPr/>
        </p:nvSpPr>
        <p:spPr>
          <a:xfrm>
            <a:off x="2300954" y="3129992"/>
            <a:ext cx="2973892" cy="1439860"/>
          </a:xfrm>
          <a:prstGeom prst="rect">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sp>
        <p:nvSpPr>
          <p:cNvPr id="134" name="Oval 133"/>
          <p:cNvSpPr/>
          <p:nvPr/>
        </p:nvSpPr>
        <p:spPr>
          <a:xfrm>
            <a:off x="2870647" y="3125451"/>
            <a:ext cx="34289" cy="34289"/>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sp>
        <p:nvSpPr>
          <p:cNvPr id="138" name="Oval 137"/>
          <p:cNvSpPr/>
          <p:nvPr/>
        </p:nvSpPr>
        <p:spPr>
          <a:xfrm>
            <a:off x="5462955" y="3125554"/>
            <a:ext cx="34289" cy="34289"/>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cxnSp>
        <p:nvCxnSpPr>
          <p:cNvPr id="42" name="Straight Arrow Connector 41"/>
          <p:cNvCxnSpPr>
            <a:endCxn id="7" idx="0"/>
          </p:cNvCxnSpPr>
          <p:nvPr/>
        </p:nvCxnSpPr>
        <p:spPr>
          <a:xfrm>
            <a:off x="2468469" y="1786855"/>
            <a:ext cx="1319675" cy="354999"/>
          </a:xfrm>
          <a:prstGeom prst="bentConnector2">
            <a:avLst/>
          </a:prstGeom>
          <a:ln w="254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7" idx="2"/>
            <a:endCxn id="131" idx="0"/>
          </p:cNvCxnSpPr>
          <p:nvPr/>
        </p:nvCxnSpPr>
        <p:spPr>
          <a:xfrm flipH="1">
            <a:off x="3787900" y="2938662"/>
            <a:ext cx="244" cy="191330"/>
          </a:xfrm>
          <a:prstGeom prst="straightConnector1">
            <a:avLst/>
          </a:prstGeom>
          <a:ln w="19050">
            <a:tailEnd type="arrow"/>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3"/>
          </p:nvPr>
        </p:nvSpPr>
        <p:spPr/>
        <p:txBody>
          <a:bodyPr/>
          <a:lstStyle/>
          <a:p>
            <a:r>
              <a:rPr lang="en-US" dirty="0">
                <a:latin typeface="+mn-lt"/>
              </a:rPr>
              <a:t>Application Level Encryption (FAB-830)</a:t>
            </a:r>
          </a:p>
        </p:txBody>
      </p:sp>
      <p:sp>
        <p:nvSpPr>
          <p:cNvPr id="16" name="Rectangle 15"/>
          <p:cNvSpPr/>
          <p:nvPr/>
        </p:nvSpPr>
        <p:spPr>
          <a:xfrm>
            <a:off x="2275475" y="4358518"/>
            <a:ext cx="543739" cy="230832"/>
          </a:xfrm>
          <a:prstGeom prst="rect">
            <a:avLst/>
          </a:prstGeom>
        </p:spPr>
        <p:txBody>
          <a:bodyPr wrap="none">
            <a:spAutoFit/>
          </a:bodyPr>
          <a:lstStyle/>
          <a:p>
            <a:pPr lvl="0"/>
            <a:r>
              <a:rPr lang="en-US" sz="900" dirty="0">
                <a:solidFill>
                  <a:prstClr val="black"/>
                </a:solidFill>
                <a:cs typeface="Calibri"/>
              </a:rPr>
              <a:t>Ledger</a:t>
            </a:r>
          </a:p>
        </p:txBody>
      </p:sp>
      <p:grpSp>
        <p:nvGrpSpPr>
          <p:cNvPr id="11" name="Group 10"/>
          <p:cNvGrpSpPr/>
          <p:nvPr/>
        </p:nvGrpSpPr>
        <p:grpSpPr>
          <a:xfrm>
            <a:off x="1481225" y="1088237"/>
            <a:ext cx="1081499" cy="888091"/>
            <a:chOff x="3445425" y="898653"/>
            <a:chExt cx="1441856" cy="1184003"/>
          </a:xfrm>
        </p:grpSpPr>
        <p:sp>
          <p:nvSpPr>
            <p:cNvPr id="44" name="TextBox 43"/>
            <p:cNvSpPr txBox="1"/>
            <p:nvPr/>
          </p:nvSpPr>
          <p:spPr>
            <a:xfrm>
              <a:off x="3445425" y="1455306"/>
              <a:ext cx="1410931" cy="307745"/>
            </a:xfrm>
            <a:prstGeom prst="rect">
              <a:avLst/>
            </a:prstGeom>
            <a:noFill/>
            <a:effectLst/>
          </p:spPr>
          <p:txBody>
            <a:bodyPr wrap="none" rtlCol="0">
              <a:spAutoFit/>
            </a:bodyPr>
            <a:lstStyle/>
            <a:p>
              <a:r>
                <a:rPr lang="en-US" sz="900" dirty="0">
                  <a:solidFill>
                    <a:srgbClr val="FF0000"/>
                  </a:solidFill>
                  <a:cs typeface="Calibri"/>
                </a:rPr>
                <a:t>  Encrypt </a:t>
              </a:r>
              <a:r>
                <a:rPr lang="en-US" sz="900" dirty="0" err="1">
                  <a:solidFill>
                    <a:srgbClr val="FF0000"/>
                  </a:solidFill>
                  <a:cs typeface="Calibri"/>
                </a:rPr>
                <a:t>tx</a:t>
              </a:r>
              <a:r>
                <a:rPr lang="en-US" sz="900" dirty="0">
                  <a:solidFill>
                    <a:srgbClr val="FF0000"/>
                  </a:solidFill>
                  <a:cs typeface="Calibri"/>
                </a:rPr>
                <a:t> input</a:t>
              </a:r>
            </a:p>
          </p:txBody>
        </p:sp>
        <p:grpSp>
          <p:nvGrpSpPr>
            <p:cNvPr id="2" name="Group 1"/>
            <p:cNvGrpSpPr/>
            <p:nvPr/>
          </p:nvGrpSpPr>
          <p:grpSpPr>
            <a:xfrm>
              <a:off x="3473042" y="898653"/>
              <a:ext cx="1414239" cy="1184003"/>
              <a:chOff x="6493732" y="923164"/>
              <a:chExt cx="852731" cy="713907"/>
            </a:xfrm>
          </p:grpSpPr>
          <p:sp>
            <p:nvSpPr>
              <p:cNvPr id="87" name="Rounded Rectangle 86"/>
              <p:cNvSpPr/>
              <p:nvPr/>
            </p:nvSpPr>
            <p:spPr>
              <a:xfrm>
                <a:off x="6558621" y="923164"/>
                <a:ext cx="712071" cy="67680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6493732" y="987057"/>
                <a:ext cx="852731" cy="321635"/>
              </a:xfrm>
              <a:prstGeom prst="rect">
                <a:avLst/>
              </a:prstGeom>
            </p:spPr>
            <p:txBody>
              <a:bodyPr wrap="square">
                <a:spAutoFit/>
              </a:bodyPr>
              <a:lstStyle/>
              <a:p>
                <a:pPr lvl="0" algn="ctr"/>
                <a:r>
                  <a:rPr lang="en-US" sz="1000" dirty="0">
                    <a:solidFill>
                      <a:prstClr val="black"/>
                    </a:solidFill>
                    <a:cs typeface="Calibri"/>
                  </a:rPr>
                  <a:t>Client</a:t>
                </a:r>
              </a:p>
              <a:p>
                <a:pPr lvl="0" algn="ctr"/>
                <a:r>
                  <a:rPr lang="en-US" sz="1000" dirty="0">
                    <a:solidFill>
                      <a:prstClr val="black"/>
                    </a:solidFill>
                    <a:cs typeface="Calibri"/>
                  </a:rPr>
                  <a:t>Application</a:t>
                </a:r>
                <a:endParaRPr lang="en-US" sz="900" dirty="0">
                  <a:solidFill>
                    <a:prstClr val="black"/>
                  </a:solidFill>
                  <a:cs typeface="Calibri"/>
                </a:endParaRPr>
              </a:p>
            </p:txBody>
          </p:sp>
          <p:cxnSp>
            <p:nvCxnSpPr>
              <p:cNvPr id="89" name="Straight Connector 88"/>
              <p:cNvCxnSpPr/>
              <p:nvPr/>
            </p:nvCxnSpPr>
            <p:spPr>
              <a:xfrm>
                <a:off x="6558621" y="1426399"/>
                <a:ext cx="712071" cy="0"/>
              </a:xfrm>
              <a:prstGeom prst="line">
                <a:avLst/>
              </a:prstGeom>
              <a:ln w="254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6701251" y="1439142"/>
                <a:ext cx="435801" cy="197929"/>
              </a:xfrm>
              <a:prstGeom prst="rect">
                <a:avLst/>
              </a:prstGeom>
            </p:spPr>
            <p:txBody>
              <a:bodyPr wrap="square">
                <a:spAutoFit/>
              </a:bodyPr>
              <a:lstStyle/>
              <a:p>
                <a:pPr lvl="0" algn="ctr"/>
                <a:r>
                  <a:rPr lang="en-US" sz="1000" dirty="0">
                    <a:solidFill>
                      <a:prstClr val="black"/>
                    </a:solidFill>
                    <a:cs typeface="Calibri"/>
                  </a:rPr>
                  <a:t>SDK</a:t>
                </a:r>
                <a:endParaRPr lang="en-US" sz="900" dirty="0">
                  <a:solidFill>
                    <a:prstClr val="black"/>
                  </a:solidFill>
                  <a:cs typeface="Calibri"/>
                </a:endParaRPr>
              </a:p>
            </p:txBody>
          </p:sp>
        </p:grpSp>
      </p:grpSp>
      <p:grpSp>
        <p:nvGrpSpPr>
          <p:cNvPr id="33" name="Group 32"/>
          <p:cNvGrpSpPr/>
          <p:nvPr/>
        </p:nvGrpSpPr>
        <p:grpSpPr>
          <a:xfrm>
            <a:off x="2958093" y="2141854"/>
            <a:ext cx="1660101" cy="807942"/>
            <a:chOff x="3465571" y="2280292"/>
            <a:chExt cx="1660101" cy="807942"/>
          </a:xfrm>
        </p:grpSpPr>
        <p:sp>
          <p:nvSpPr>
            <p:cNvPr id="7" name="Folded Corner 6"/>
            <p:cNvSpPr/>
            <p:nvPr/>
          </p:nvSpPr>
          <p:spPr>
            <a:xfrm>
              <a:off x="3465571" y="2280292"/>
              <a:ext cx="1660101" cy="796808"/>
            </a:xfrm>
            <a:prstGeom prst="foldedCorner">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err="1">
                  <a:solidFill>
                    <a:schemeClr val="tx1"/>
                  </a:solidFill>
                  <a:cs typeface="Calibri"/>
                </a:rPr>
                <a:t>Chaincode</a:t>
              </a:r>
              <a:endParaRPr lang="en-US" sz="825" dirty="0">
                <a:solidFill>
                  <a:schemeClr val="tx1"/>
                </a:solidFill>
                <a:cs typeface="Calibri"/>
              </a:endParaRPr>
            </a:p>
          </p:txBody>
        </p:sp>
        <p:sp>
          <p:nvSpPr>
            <p:cNvPr id="85" name="TextBox 84"/>
            <p:cNvSpPr txBox="1"/>
            <p:nvPr/>
          </p:nvSpPr>
          <p:spPr>
            <a:xfrm>
              <a:off x="3650774" y="2718902"/>
              <a:ext cx="1467068" cy="369332"/>
            </a:xfrm>
            <a:prstGeom prst="rect">
              <a:avLst/>
            </a:prstGeom>
            <a:noFill/>
            <a:effectLst/>
          </p:spPr>
          <p:txBody>
            <a:bodyPr wrap="none" rtlCol="0">
              <a:spAutoFit/>
            </a:bodyPr>
            <a:lstStyle/>
            <a:p>
              <a:r>
                <a:rPr lang="en-US" sz="900" dirty="0">
                  <a:solidFill>
                    <a:srgbClr val="FF0000"/>
                  </a:solidFill>
                  <a:cs typeface="Calibri"/>
                </a:rPr>
                <a:t>Decrypt </a:t>
              </a:r>
              <a:r>
                <a:rPr lang="en-US" sz="900" dirty="0" err="1">
                  <a:solidFill>
                    <a:srgbClr val="FF0000"/>
                  </a:solidFill>
                  <a:cs typeface="Calibri"/>
                </a:rPr>
                <a:t>tx</a:t>
              </a:r>
              <a:r>
                <a:rPr lang="en-US" sz="900" dirty="0">
                  <a:solidFill>
                    <a:srgbClr val="FF0000"/>
                  </a:solidFill>
                  <a:cs typeface="Calibri"/>
                </a:rPr>
                <a:t> input</a:t>
              </a:r>
            </a:p>
            <a:p>
              <a:r>
                <a:rPr lang="en-US" sz="900" dirty="0">
                  <a:solidFill>
                    <a:srgbClr val="FF0000"/>
                  </a:solidFill>
                  <a:cs typeface="Calibri"/>
                </a:rPr>
                <a:t>Encrypt world-state data</a:t>
              </a:r>
            </a:p>
          </p:txBody>
        </p:sp>
      </p:grpSp>
      <p:sp>
        <p:nvSpPr>
          <p:cNvPr id="86" name="TextBox 85"/>
          <p:cNvSpPr txBox="1"/>
          <p:nvPr/>
        </p:nvSpPr>
        <p:spPr>
          <a:xfrm>
            <a:off x="3808368" y="3817227"/>
            <a:ext cx="710451" cy="369332"/>
          </a:xfrm>
          <a:prstGeom prst="rect">
            <a:avLst/>
          </a:prstGeom>
          <a:noFill/>
          <a:effectLst/>
        </p:spPr>
        <p:txBody>
          <a:bodyPr wrap="none" rtlCol="0">
            <a:spAutoFit/>
          </a:bodyPr>
          <a:lstStyle/>
          <a:p>
            <a:pPr algn="ctr"/>
            <a:r>
              <a:rPr lang="en-US" sz="900" dirty="0" err="1">
                <a:cs typeface="Calibri"/>
              </a:rPr>
              <a:t>tx</a:t>
            </a:r>
            <a:endParaRPr lang="en-US" sz="900" dirty="0">
              <a:cs typeface="Calibri"/>
            </a:endParaRPr>
          </a:p>
          <a:p>
            <a:pPr algn="ctr"/>
            <a:r>
              <a:rPr lang="en-US" sz="900" dirty="0">
                <a:solidFill>
                  <a:srgbClr val="FF0000"/>
                </a:solidFill>
                <a:cs typeface="Calibri"/>
              </a:rPr>
              <a:t>encrypted</a:t>
            </a:r>
          </a:p>
        </p:txBody>
      </p:sp>
      <p:sp>
        <p:nvSpPr>
          <p:cNvPr id="96" name="TextBox 95"/>
          <p:cNvSpPr txBox="1"/>
          <p:nvPr/>
        </p:nvSpPr>
        <p:spPr>
          <a:xfrm>
            <a:off x="2352537" y="3934045"/>
            <a:ext cx="966931" cy="230832"/>
          </a:xfrm>
          <a:prstGeom prst="rect">
            <a:avLst/>
          </a:prstGeom>
          <a:noFill/>
          <a:effectLst/>
        </p:spPr>
        <p:txBody>
          <a:bodyPr wrap="none" rtlCol="0">
            <a:spAutoFit/>
          </a:bodyPr>
          <a:lstStyle/>
          <a:p>
            <a:r>
              <a:rPr lang="en-US" sz="900" dirty="0">
                <a:solidFill>
                  <a:srgbClr val="FF0000"/>
                </a:solidFill>
                <a:cs typeface="Calibri"/>
              </a:rPr>
              <a:t>encrypted data</a:t>
            </a:r>
          </a:p>
        </p:txBody>
      </p:sp>
      <p:cxnSp>
        <p:nvCxnSpPr>
          <p:cNvPr id="106" name="Straight Arrow Connector 105"/>
          <p:cNvCxnSpPr>
            <a:cxnSpLocks/>
            <a:endCxn id="87" idx="1"/>
          </p:cNvCxnSpPr>
          <p:nvPr/>
        </p:nvCxnSpPr>
        <p:spPr>
          <a:xfrm>
            <a:off x="646090" y="1505015"/>
            <a:ext cx="936573" cy="4188"/>
          </a:xfrm>
          <a:prstGeom prst="straightConnector1">
            <a:avLst/>
          </a:prstGeom>
          <a:ln w="254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2421093" y="3970135"/>
            <a:ext cx="802275" cy="172475"/>
          </a:xfrm>
          <a:prstGeom prst="rect">
            <a:avLst/>
          </a:prstGeom>
          <a:noFill/>
          <a:ln w="63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sp>
        <p:nvSpPr>
          <p:cNvPr id="110" name="Rectangle 109"/>
          <p:cNvSpPr/>
          <p:nvPr/>
        </p:nvSpPr>
        <p:spPr>
          <a:xfrm>
            <a:off x="3864157" y="4005696"/>
            <a:ext cx="582030" cy="156962"/>
          </a:xfrm>
          <a:prstGeom prst="rect">
            <a:avLst/>
          </a:prstGeom>
          <a:noFill/>
          <a:ln w="63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sp>
        <p:nvSpPr>
          <p:cNvPr id="116" name="TextBox 115"/>
          <p:cNvSpPr txBox="1"/>
          <p:nvPr/>
        </p:nvSpPr>
        <p:spPr>
          <a:xfrm>
            <a:off x="3364402" y="4840442"/>
            <a:ext cx="816479" cy="253916"/>
          </a:xfrm>
          <a:prstGeom prst="rect">
            <a:avLst/>
          </a:prstGeom>
          <a:noFill/>
          <a:effectLst/>
        </p:spPr>
        <p:txBody>
          <a:bodyPr wrap="square" rtlCol="0">
            <a:spAutoFit/>
          </a:bodyPr>
          <a:lstStyle/>
          <a:p>
            <a:pPr algn="ctr"/>
            <a:r>
              <a:rPr lang="en-US" sz="1050" dirty="0">
                <a:cs typeface="Calibri"/>
              </a:rPr>
              <a:t>Peer</a:t>
            </a:r>
          </a:p>
        </p:txBody>
      </p:sp>
      <p:sp>
        <p:nvSpPr>
          <p:cNvPr id="119" name="TextBox 118"/>
          <p:cNvSpPr txBox="1"/>
          <p:nvPr/>
        </p:nvSpPr>
        <p:spPr>
          <a:xfrm>
            <a:off x="5876491" y="869317"/>
            <a:ext cx="3102358" cy="3447098"/>
          </a:xfrm>
          <a:prstGeom prst="rect">
            <a:avLst/>
          </a:prstGeom>
          <a:noFill/>
          <a:effectLst/>
        </p:spPr>
        <p:txBody>
          <a:bodyPr wrap="square" rtlCol="0">
            <a:spAutoFit/>
          </a:bodyPr>
          <a:lstStyle/>
          <a:p>
            <a:pPr algn="ctr"/>
            <a:r>
              <a:rPr lang="en-US" sz="1600" dirty="0">
                <a:solidFill>
                  <a:srgbClr val="FF0000"/>
                </a:solidFill>
                <a:cs typeface="Calibri"/>
              </a:rPr>
              <a:t>Data Encryption</a:t>
            </a:r>
          </a:p>
          <a:p>
            <a:endParaRPr lang="en-US" sz="1400" dirty="0">
              <a:solidFill>
                <a:srgbClr val="FF0000"/>
              </a:solidFill>
              <a:cs typeface="Calibri"/>
            </a:endParaRPr>
          </a:p>
          <a:p>
            <a:r>
              <a:rPr lang="en-US" sz="1400" dirty="0">
                <a:cs typeface="Calibri"/>
              </a:rPr>
              <a:t>Handled in the application domain.</a:t>
            </a:r>
          </a:p>
          <a:p>
            <a:endParaRPr lang="en-US" sz="1400" dirty="0">
              <a:cs typeface="Calibri"/>
            </a:endParaRPr>
          </a:p>
          <a:p>
            <a:r>
              <a:rPr lang="en-US" sz="1400" dirty="0">
                <a:cs typeface="Calibri"/>
              </a:rPr>
              <a:t>Multiple options for encrypting:</a:t>
            </a:r>
          </a:p>
          <a:p>
            <a:pPr marL="285750" indent="-285750">
              <a:buFont typeface="Arial" charset="0"/>
              <a:buChar char="•"/>
            </a:pPr>
            <a:r>
              <a:rPr lang="en-US" sz="1200" dirty="0">
                <a:cs typeface="Calibri"/>
              </a:rPr>
              <a:t>Transaction Data</a:t>
            </a:r>
          </a:p>
          <a:p>
            <a:pPr marL="285750" indent="-285750">
              <a:buFont typeface="Arial" charset="0"/>
              <a:buChar char="•"/>
            </a:pPr>
            <a:r>
              <a:rPr lang="en-US" sz="1200" dirty="0" err="1">
                <a:cs typeface="Calibri"/>
              </a:rPr>
              <a:t>Chaincode</a:t>
            </a:r>
            <a:endParaRPr lang="en-US" sz="1200" dirty="0">
              <a:cs typeface="Calibri"/>
            </a:endParaRPr>
          </a:p>
          <a:p>
            <a:pPr marL="285750" indent="-285750">
              <a:buFont typeface="Arial" charset="0"/>
              <a:buChar char="•"/>
            </a:pPr>
            <a:r>
              <a:rPr lang="en-US" sz="1200" dirty="0">
                <a:cs typeface="Calibri"/>
              </a:rPr>
              <a:t>World-State data</a:t>
            </a:r>
          </a:p>
          <a:p>
            <a:endParaRPr lang="en-US" sz="1200" dirty="0">
              <a:cs typeface="Calibri"/>
            </a:endParaRPr>
          </a:p>
          <a:p>
            <a:r>
              <a:rPr lang="en-US" sz="1400" dirty="0" err="1">
                <a:cs typeface="Calibri"/>
              </a:rPr>
              <a:t>Chaincode</a:t>
            </a:r>
            <a:r>
              <a:rPr lang="en-US" sz="1400" dirty="0">
                <a:cs typeface="Calibri"/>
              </a:rPr>
              <a:t> optionally deployed with cryptographic material, or receive it in the transaction from the client application using the </a:t>
            </a:r>
            <a:r>
              <a:rPr lang="en-US" sz="1400" dirty="0">
                <a:solidFill>
                  <a:schemeClr val="accent1"/>
                </a:solidFill>
                <a:cs typeface="Calibri"/>
              </a:rPr>
              <a:t>transient </a:t>
            </a:r>
            <a:r>
              <a:rPr lang="en-US" sz="1400" dirty="0">
                <a:cs typeface="Calibri"/>
              </a:rPr>
              <a:t>data field (not stored on the ledger).</a:t>
            </a:r>
          </a:p>
          <a:p>
            <a:endParaRPr lang="en-US" sz="1400" dirty="0">
              <a:cs typeface="Calibri"/>
            </a:endParaRPr>
          </a:p>
          <a:p>
            <a:endParaRPr lang="en-US" sz="1400" dirty="0">
              <a:cs typeface="Calibri"/>
            </a:endParaRPr>
          </a:p>
        </p:txBody>
      </p:sp>
      <p:grpSp>
        <p:nvGrpSpPr>
          <p:cNvPr id="120" name="Group 119"/>
          <p:cNvGrpSpPr/>
          <p:nvPr/>
        </p:nvGrpSpPr>
        <p:grpSpPr>
          <a:xfrm>
            <a:off x="3092772" y="1449449"/>
            <a:ext cx="488878" cy="290513"/>
            <a:chOff x="2287339" y="4330006"/>
            <a:chExt cx="294706" cy="290513"/>
          </a:xfrm>
        </p:grpSpPr>
        <p:sp>
          <p:nvSpPr>
            <p:cNvPr id="121" name="Multidocument 120"/>
            <p:cNvSpPr/>
            <p:nvPr/>
          </p:nvSpPr>
          <p:spPr>
            <a:xfrm>
              <a:off x="2315345" y="4330006"/>
              <a:ext cx="266700" cy="290513"/>
            </a:xfrm>
            <a:prstGeom prst="flowChartMultidocumen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sp>
          <p:nvSpPr>
            <p:cNvPr id="122" name="TextBox 121"/>
            <p:cNvSpPr txBox="1"/>
            <p:nvPr/>
          </p:nvSpPr>
          <p:spPr>
            <a:xfrm>
              <a:off x="2287339" y="4379259"/>
              <a:ext cx="171233" cy="230832"/>
            </a:xfrm>
            <a:prstGeom prst="rect">
              <a:avLst/>
            </a:prstGeom>
            <a:noFill/>
            <a:ln>
              <a:noFill/>
            </a:ln>
            <a:effectLst/>
          </p:spPr>
          <p:txBody>
            <a:bodyPr wrap="none" rtlCol="0">
              <a:spAutoFit/>
            </a:bodyPr>
            <a:lstStyle/>
            <a:p>
              <a:r>
                <a:rPr lang="en-US" sz="900" dirty="0" err="1">
                  <a:cs typeface="Calibri"/>
                </a:rPr>
                <a:t>tx</a:t>
              </a:r>
              <a:endParaRPr lang="en-US" sz="900" dirty="0">
                <a:cs typeface="Calibri"/>
              </a:endParaRPr>
            </a:p>
          </p:txBody>
        </p:sp>
      </p:grpSp>
      <p:sp>
        <p:nvSpPr>
          <p:cNvPr id="123" name="TextBox 122"/>
          <p:cNvSpPr txBox="1"/>
          <p:nvPr/>
        </p:nvSpPr>
        <p:spPr>
          <a:xfrm>
            <a:off x="2589589" y="1228785"/>
            <a:ext cx="1726136" cy="219291"/>
          </a:xfrm>
          <a:prstGeom prst="rect">
            <a:avLst/>
          </a:prstGeom>
          <a:noFill/>
          <a:effectLst/>
        </p:spPr>
        <p:txBody>
          <a:bodyPr wrap="square" rtlCol="0">
            <a:spAutoFit/>
          </a:bodyPr>
          <a:lstStyle/>
          <a:p>
            <a:pPr algn="ctr"/>
            <a:r>
              <a:rPr lang="en-US" sz="825" dirty="0">
                <a:cs typeface="Calibri"/>
              </a:rPr>
              <a:t>SDK signs with </a:t>
            </a:r>
            <a:r>
              <a:rPr lang="en-US" sz="825" dirty="0" err="1">
                <a:cs typeface="Calibri"/>
              </a:rPr>
              <a:t>Ecert</a:t>
            </a:r>
            <a:endParaRPr lang="en-US" sz="825" dirty="0">
              <a:cs typeface="Calibri"/>
            </a:endParaRPr>
          </a:p>
        </p:txBody>
      </p:sp>
      <p:sp>
        <p:nvSpPr>
          <p:cNvPr id="128" name="Rectangle 127"/>
          <p:cNvSpPr/>
          <p:nvPr/>
        </p:nvSpPr>
        <p:spPr>
          <a:xfrm>
            <a:off x="3369821" y="1590081"/>
            <a:ext cx="72000" cy="72000"/>
          </a:xfrm>
          <a:prstGeom prst="rect">
            <a:avLst/>
          </a:prstGeom>
          <a:solidFill>
            <a:srgbClr val="FF0000"/>
          </a:solidFill>
          <a:ln w="63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cs typeface="Calibri"/>
            </a:endParaRPr>
          </a:p>
        </p:txBody>
      </p:sp>
      <p:sp>
        <p:nvSpPr>
          <p:cNvPr id="4" name="Rectangle 3">
            <a:extLst>
              <a:ext uri="{FF2B5EF4-FFF2-40B4-BE49-F238E27FC236}">
                <a16:creationId xmlns:a16="http://schemas.microsoft.com/office/drawing/2014/main" id="{3AB7085E-BE54-3149-8BF5-44FE6A4AADD5}"/>
              </a:ext>
            </a:extLst>
          </p:cNvPr>
          <p:cNvSpPr/>
          <p:nvPr/>
        </p:nvSpPr>
        <p:spPr>
          <a:xfrm>
            <a:off x="5516646" y="4840442"/>
            <a:ext cx="2924697" cy="253916"/>
          </a:xfrm>
          <a:prstGeom prst="rect">
            <a:avLst/>
          </a:prstGeom>
        </p:spPr>
        <p:txBody>
          <a:bodyPr wrap="square">
            <a:spAutoFit/>
          </a:bodyPr>
          <a:lstStyle/>
          <a:p>
            <a:r>
              <a:rPr lang="en-US" sz="1050" dirty="0"/>
              <a:t>https://</a:t>
            </a:r>
            <a:r>
              <a:rPr lang="en-US" sz="1050" dirty="0" err="1"/>
              <a:t>jira.hyperledger.org</a:t>
            </a:r>
            <a:r>
              <a:rPr lang="en-US" sz="1050" dirty="0"/>
              <a:t>/browse/FAB-830</a:t>
            </a:r>
          </a:p>
        </p:txBody>
      </p:sp>
      <p:grpSp>
        <p:nvGrpSpPr>
          <p:cNvPr id="48" name="Group 47">
            <a:extLst>
              <a:ext uri="{FF2B5EF4-FFF2-40B4-BE49-F238E27FC236}">
                <a16:creationId xmlns:a16="http://schemas.microsoft.com/office/drawing/2014/main" id="{12A75ABC-1736-BA47-B9B3-1DB8DFAAA553}"/>
              </a:ext>
            </a:extLst>
          </p:cNvPr>
          <p:cNvGrpSpPr/>
          <p:nvPr/>
        </p:nvGrpSpPr>
        <p:grpSpPr>
          <a:xfrm>
            <a:off x="1459136" y="2079629"/>
            <a:ext cx="509681" cy="307777"/>
            <a:chOff x="2308142" y="3044171"/>
            <a:chExt cx="509681" cy="307777"/>
          </a:xfrm>
        </p:grpSpPr>
        <p:sp>
          <p:nvSpPr>
            <p:cNvPr id="49" name="Rounded Rectangle 48">
              <a:extLst>
                <a:ext uri="{FF2B5EF4-FFF2-40B4-BE49-F238E27FC236}">
                  <a16:creationId xmlns:a16="http://schemas.microsoft.com/office/drawing/2014/main" id="{66C9F1A1-E8CA-C146-B6AE-EB04DE00424B}"/>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A5622A84-ACEE-A341-AE54-282085DAD92C}"/>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AE7E9B2-F696-634E-B5EE-DACB19FD81E6}"/>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53" name="Rounded Rectangle 52">
              <a:extLst>
                <a:ext uri="{FF2B5EF4-FFF2-40B4-BE49-F238E27FC236}">
                  <a16:creationId xmlns:a16="http://schemas.microsoft.com/office/drawing/2014/main" id="{057AA5EB-DE64-D242-BFAD-29CF5CB71B60}"/>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54" name="Straight Connector 53">
            <a:extLst>
              <a:ext uri="{FF2B5EF4-FFF2-40B4-BE49-F238E27FC236}">
                <a16:creationId xmlns:a16="http://schemas.microsoft.com/office/drawing/2014/main" id="{415AD221-19EC-B542-9CA2-727EE057266D}"/>
              </a:ext>
            </a:extLst>
          </p:cNvPr>
          <p:cNvCxnSpPr>
            <a:cxnSpLocks/>
          </p:cNvCxnSpPr>
          <p:nvPr/>
        </p:nvCxnSpPr>
        <p:spPr>
          <a:xfrm>
            <a:off x="1690710" y="1941288"/>
            <a:ext cx="0" cy="166687"/>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82D2C2EB-17D6-674F-8833-8D897C6C08E0}"/>
              </a:ext>
            </a:extLst>
          </p:cNvPr>
          <p:cNvSpPr txBox="1"/>
          <p:nvPr/>
        </p:nvSpPr>
        <p:spPr>
          <a:xfrm>
            <a:off x="211699" y="1616042"/>
            <a:ext cx="520764" cy="230832"/>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56" name="Group 55">
            <a:extLst>
              <a:ext uri="{FF2B5EF4-FFF2-40B4-BE49-F238E27FC236}">
                <a16:creationId xmlns:a16="http://schemas.microsoft.com/office/drawing/2014/main" id="{D03E9202-3595-F24D-837E-3CD7AE80E2AE}"/>
              </a:ext>
            </a:extLst>
          </p:cNvPr>
          <p:cNvGrpSpPr/>
          <p:nvPr/>
        </p:nvGrpSpPr>
        <p:grpSpPr>
          <a:xfrm>
            <a:off x="294748" y="1088237"/>
            <a:ext cx="354666" cy="574130"/>
            <a:chOff x="5701137" y="2384637"/>
            <a:chExt cx="1133935" cy="1812371"/>
          </a:xfrm>
        </p:grpSpPr>
        <p:sp>
          <p:nvSpPr>
            <p:cNvPr id="57" name="Oval 56">
              <a:extLst>
                <a:ext uri="{FF2B5EF4-FFF2-40B4-BE49-F238E27FC236}">
                  <a16:creationId xmlns:a16="http://schemas.microsoft.com/office/drawing/2014/main" id="{0856E586-8BA9-EB41-94E1-4FAE690E32B4}"/>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58" name="Round Same Side Corner Rectangle 57">
              <a:extLst>
                <a:ext uri="{FF2B5EF4-FFF2-40B4-BE49-F238E27FC236}">
                  <a16:creationId xmlns:a16="http://schemas.microsoft.com/office/drawing/2014/main" id="{E0C576F9-F6E8-E743-9DBF-6CF865C28F86}"/>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Tree>
    <p:extLst>
      <p:ext uri="{BB962C8B-B14F-4D97-AF65-F5344CB8AC3E}">
        <p14:creationId xmlns:p14="http://schemas.microsoft.com/office/powerpoint/2010/main" val="65432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297770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Futures</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Encryption</a:t>
            </a:r>
          </a:p>
          <a:p>
            <a:pPr marL="285750" indent="-285750">
              <a:buFont typeface="Arial" charset="0"/>
              <a:buChar char="•"/>
            </a:pPr>
            <a:r>
              <a:rPr lang="en-US" sz="1400" dirty="0">
                <a:solidFill>
                  <a:schemeClr val="bg1"/>
                </a:solidFill>
                <a:latin typeface="IBM Plex Sans Regular" charset="0"/>
              </a:rPr>
              <a:t>[ Collections (</a:t>
            </a:r>
            <a:r>
              <a:rPr lang="en-US" sz="1400" dirty="0" err="1">
                <a:solidFill>
                  <a:schemeClr val="bg1"/>
                </a:solidFill>
                <a:latin typeface="IBM Plex Sans Regular" charset="0"/>
              </a:rPr>
              <a:t>SideDB</a:t>
            </a:r>
            <a:r>
              <a:rPr lang="en-US" sz="1400" dirty="0">
                <a:solidFill>
                  <a:schemeClr val="bg1"/>
                </a:solidFill>
                <a:latin typeface="IBM Plex Sans Regular" charset="0"/>
              </a:rPr>
              <a:t>) ]</a:t>
            </a: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sp>
        <p:nvSpPr>
          <p:cNvPr id="8" name="Rectangle 7">
            <a:extLst>
              <a:ext uri="{FF2B5EF4-FFF2-40B4-BE49-F238E27FC236}">
                <a16:creationId xmlns:a16="http://schemas.microsoft.com/office/drawing/2014/main" id="{E79C9032-0FC2-EE4F-B8AF-2A83D26323B5}"/>
              </a:ext>
            </a:extLst>
          </p:cNvPr>
          <p:cNvSpPr/>
          <p:nvPr/>
        </p:nvSpPr>
        <p:spPr>
          <a:xfrm>
            <a:off x="1373659" y="790777"/>
            <a:ext cx="914181" cy="707886"/>
          </a:xfrm>
          <a:prstGeom prst="rect">
            <a:avLst/>
          </a:prstGeom>
        </p:spPr>
        <p:txBody>
          <a:bodyPr wrap="square">
            <a:spAutoFit/>
          </a:bodyPr>
          <a:lstStyle/>
          <a:p>
            <a:pPr>
              <a:spcAft>
                <a:spcPts val="0"/>
              </a:spcAft>
            </a:pPr>
            <a:r>
              <a:rPr lang="en-GB" sz="4000" dirty="0">
                <a:solidFill>
                  <a:srgbClr val="103AC9"/>
                </a:solidFill>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endParaRPr lang="en-GB" sz="4000" dirty="0">
              <a:solidFill>
                <a:srgbClr val="103AC9"/>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7703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25730" y="144464"/>
            <a:ext cx="7768590" cy="1011698"/>
          </a:xfrm>
        </p:spPr>
        <p:txBody>
          <a:bodyPr>
            <a:normAutofit/>
          </a:bodyPr>
          <a:lstStyle/>
          <a:p>
            <a:r>
              <a:rPr lang="en-US" dirty="0"/>
              <a:t>Private Data Collections (FAB-1151)</a:t>
            </a:r>
          </a:p>
        </p:txBody>
      </p:sp>
      <p:sp>
        <p:nvSpPr>
          <p:cNvPr id="2" name="Rectangle 1">
            <a:extLst>
              <a:ext uri="{FF2B5EF4-FFF2-40B4-BE49-F238E27FC236}">
                <a16:creationId xmlns:a16="http://schemas.microsoft.com/office/drawing/2014/main" id="{B0441BAE-D0C5-6544-B5F9-B8876C213D2E}"/>
              </a:ext>
            </a:extLst>
          </p:cNvPr>
          <p:cNvSpPr/>
          <p:nvPr/>
        </p:nvSpPr>
        <p:spPr>
          <a:xfrm>
            <a:off x="5700629" y="4843565"/>
            <a:ext cx="2868872" cy="244532"/>
          </a:xfrm>
          <a:prstGeom prst="rect">
            <a:avLst/>
          </a:prstGeom>
        </p:spPr>
        <p:txBody>
          <a:bodyPr wrap="square">
            <a:spAutoFit/>
          </a:bodyPr>
          <a:lstStyle/>
          <a:p>
            <a:r>
              <a:rPr lang="en-US" sz="1000" dirty="0"/>
              <a:t>https://</a:t>
            </a:r>
            <a:r>
              <a:rPr lang="en-US" sz="1000" dirty="0" err="1"/>
              <a:t>jira.hyperledger.org</a:t>
            </a:r>
            <a:r>
              <a:rPr lang="en-US" sz="1000" dirty="0"/>
              <a:t>/browse/FAB-1151</a:t>
            </a:r>
          </a:p>
        </p:txBody>
      </p:sp>
      <p:sp>
        <p:nvSpPr>
          <p:cNvPr id="21" name="Text Placeholder 2">
            <a:extLst>
              <a:ext uri="{FF2B5EF4-FFF2-40B4-BE49-F238E27FC236}">
                <a16:creationId xmlns:a16="http://schemas.microsoft.com/office/drawing/2014/main" id="{D2D65558-C5C8-164C-847F-43BF6383FA3E}"/>
              </a:ext>
            </a:extLst>
          </p:cNvPr>
          <p:cNvSpPr txBox="1">
            <a:spLocks/>
          </p:cNvSpPr>
          <p:nvPr/>
        </p:nvSpPr>
        <p:spPr>
          <a:xfrm>
            <a:off x="125730" y="1269882"/>
            <a:ext cx="8289500" cy="2966219"/>
          </a:xfrm>
          <a:prstGeom prst="rect">
            <a:avLst/>
          </a:prstGeom>
        </p:spPr>
        <p:txBody>
          <a:bodyPr vert="horz" lIns="91440" tIns="45720" rIns="91440" bIns="45720" rtlCol="0">
            <a:normAutofit/>
          </a:bodyPr>
          <a:lstStyle>
            <a:lvl1pPr marL="171450" indent="-171450" algn="l" defTabSz="457200" rtl="0" eaLnBrk="1" latinLnBrk="0" hangingPunct="1">
              <a:spcBef>
                <a:spcPct val="20000"/>
              </a:spcBef>
              <a:buFont typeface="Arial"/>
              <a:buChar char="•"/>
              <a:defRPr sz="120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a:t>Allows data to be private to only a set of authorized peers</a:t>
            </a:r>
            <a:endParaRPr lang="en-US" dirty="0"/>
          </a:p>
          <a:p>
            <a:endParaRPr lang="en-US" dirty="0"/>
          </a:p>
        </p:txBody>
      </p:sp>
      <p:graphicFrame>
        <p:nvGraphicFramePr>
          <p:cNvPr id="10" name="Table 9">
            <a:extLst>
              <a:ext uri="{FF2B5EF4-FFF2-40B4-BE49-F238E27FC236}">
                <a16:creationId xmlns:a16="http://schemas.microsoft.com/office/drawing/2014/main" id="{E98898E6-D2A1-5D45-92C9-70D94893FFF9}"/>
              </a:ext>
            </a:extLst>
          </p:cNvPr>
          <p:cNvGraphicFramePr>
            <a:graphicFrameLocks noGrp="1"/>
          </p:cNvGraphicFramePr>
          <p:nvPr>
            <p:extLst>
              <p:ext uri="{D42A27DB-BD31-4B8C-83A1-F6EECF244321}">
                <p14:modId xmlns:p14="http://schemas.microsoft.com/office/powerpoint/2010/main" val="1352597485"/>
              </p:ext>
            </p:extLst>
          </p:nvPr>
        </p:nvGraphicFramePr>
        <p:xfrm>
          <a:off x="493155" y="1763626"/>
          <a:ext cx="8159526" cy="2473960"/>
        </p:xfrm>
        <a:graphic>
          <a:graphicData uri="http://schemas.openxmlformats.org/drawingml/2006/table">
            <a:tbl>
              <a:tblPr firstRow="1" bandRow="1">
                <a:tableStyleId>{00A15C55-8517-42AA-B614-E9B94910E393}</a:tableStyleId>
              </a:tblPr>
              <a:tblGrid>
                <a:gridCol w="3874129">
                  <a:extLst>
                    <a:ext uri="{9D8B030D-6E8A-4147-A177-3AD203B41FA5}">
                      <a16:colId xmlns:a16="http://schemas.microsoft.com/office/drawing/2014/main" val="2377823065"/>
                    </a:ext>
                  </a:extLst>
                </a:gridCol>
                <a:gridCol w="266131">
                  <a:extLst>
                    <a:ext uri="{9D8B030D-6E8A-4147-A177-3AD203B41FA5}">
                      <a16:colId xmlns:a16="http://schemas.microsoft.com/office/drawing/2014/main" val="2717780617"/>
                    </a:ext>
                  </a:extLst>
                </a:gridCol>
                <a:gridCol w="4019266">
                  <a:extLst>
                    <a:ext uri="{9D8B030D-6E8A-4147-A177-3AD203B41FA5}">
                      <a16:colId xmlns:a16="http://schemas.microsoft.com/office/drawing/2014/main" val="791196101"/>
                    </a:ext>
                  </a:extLst>
                </a:gridCol>
              </a:tblGrid>
              <a:tr h="370840">
                <a:tc>
                  <a:txBody>
                    <a:bodyPr/>
                    <a:lstStyle/>
                    <a:p>
                      <a:pPr algn="ctr"/>
                      <a:r>
                        <a:rPr lang="en-US" sz="1400" dirty="0"/>
                        <a:t>Fabric 1.0</a:t>
                      </a:r>
                    </a:p>
                  </a:txBody>
                  <a:tcPr/>
                </a:tc>
                <a:tc>
                  <a:txBody>
                    <a:bodyPr/>
                    <a:lstStyle/>
                    <a:p>
                      <a:pPr algn="ctr"/>
                      <a:endParaRPr lang="en-US" sz="1400" dirty="0"/>
                    </a:p>
                  </a:txBody>
                  <a:tcPr>
                    <a:noFill/>
                  </a:tcPr>
                </a:tc>
                <a:tc>
                  <a:txBody>
                    <a:bodyPr/>
                    <a:lstStyle/>
                    <a:p>
                      <a:pPr algn="ctr"/>
                      <a:r>
                        <a:rPr lang="en-US" sz="1400" dirty="0"/>
                        <a:t>Fabric 1.1</a:t>
                      </a:r>
                    </a:p>
                  </a:txBody>
                  <a:tcPr/>
                </a:tc>
                <a:extLst>
                  <a:ext uri="{0D108BD9-81ED-4DB2-BD59-A6C34878D82A}">
                    <a16:rowId xmlns:a16="http://schemas.microsoft.com/office/drawing/2014/main" val="3539846463"/>
                  </a:ext>
                </a:extLst>
              </a:tr>
              <a:tr h="370840">
                <a:tc>
                  <a:txBody>
                    <a:bodyPr/>
                    <a:lstStyle/>
                    <a:p>
                      <a:pPr marL="285750" indent="-285750">
                        <a:buFont typeface="Arial" panose="020B0604020202020204" pitchFamily="34" charset="0"/>
                        <a:buChar char="•"/>
                      </a:pPr>
                      <a:r>
                        <a:rPr lang="en-US" sz="1200" dirty="0"/>
                        <a:t>Data privacy across channels only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Transaction proposal and </a:t>
                      </a:r>
                      <a:r>
                        <a:rPr lang="en-US" sz="1200" dirty="0" err="1"/>
                        <a:t>worldstate</a:t>
                      </a:r>
                      <a:r>
                        <a:rPr lang="en-US" sz="1200" dirty="0"/>
                        <a:t> read/write sets visible to all peers connected to a channel</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Ordering service has access to transactions including the read/write sets</a:t>
                      </a:r>
                    </a:p>
                  </a:txBody>
                  <a:tcPr/>
                </a:tc>
                <a:tc>
                  <a:txBody>
                    <a:bodyPr/>
                    <a:lstStyle/>
                    <a:p>
                      <a:endParaRPr lang="en-US" sz="1400" dirty="0"/>
                    </a:p>
                  </a:txBody>
                  <a:tcPr>
                    <a:no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Data privacy within a channel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Transaction proposal and </a:t>
                      </a:r>
                      <a:r>
                        <a:rPr lang="en-US" sz="1200" dirty="0" err="1"/>
                        <a:t>worldstate</a:t>
                      </a:r>
                      <a:r>
                        <a:rPr lang="en-US" sz="1200" dirty="0"/>
                        <a:t> read/write sets available to only permissioned peers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Ordering service has only evidence of transactions (hashes)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Complements Fabric 1.0 channel architecture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Policy defines which peers have private data</a:t>
                      </a:r>
                    </a:p>
                  </a:txBody>
                  <a:tcPr/>
                </a:tc>
                <a:extLst>
                  <a:ext uri="{0D108BD9-81ED-4DB2-BD59-A6C34878D82A}">
                    <a16:rowId xmlns:a16="http://schemas.microsoft.com/office/drawing/2014/main" val="2703011941"/>
                  </a:ext>
                </a:extLst>
              </a:tr>
            </a:tbl>
          </a:graphicData>
        </a:graphic>
      </p:graphicFrame>
      <p:cxnSp>
        <p:nvCxnSpPr>
          <p:cNvPr id="24" name="Straight Arrow Connector 23">
            <a:extLst>
              <a:ext uri="{FF2B5EF4-FFF2-40B4-BE49-F238E27FC236}">
                <a16:creationId xmlns:a16="http://schemas.microsoft.com/office/drawing/2014/main" id="{31340B40-B7CB-E547-B23E-521B326A2F3C}"/>
              </a:ext>
            </a:extLst>
          </p:cNvPr>
          <p:cNvCxnSpPr/>
          <p:nvPr/>
        </p:nvCxnSpPr>
        <p:spPr>
          <a:xfrm>
            <a:off x="4135272" y="2272352"/>
            <a:ext cx="6073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CC4C8E9-BAED-D24E-B685-65F5A0F3183E}"/>
              </a:ext>
            </a:extLst>
          </p:cNvPr>
          <p:cNvCxnSpPr/>
          <p:nvPr/>
        </p:nvCxnSpPr>
        <p:spPr>
          <a:xfrm>
            <a:off x="4137544" y="2636296"/>
            <a:ext cx="6073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912BB2F3-A800-D049-8EFF-BEA276808297}"/>
              </a:ext>
            </a:extLst>
          </p:cNvPr>
          <p:cNvCxnSpPr/>
          <p:nvPr/>
        </p:nvCxnSpPr>
        <p:spPr>
          <a:xfrm>
            <a:off x="4135272" y="3189026"/>
            <a:ext cx="6073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285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25730" y="144464"/>
            <a:ext cx="7768590" cy="1011698"/>
          </a:xfrm>
        </p:spPr>
        <p:txBody>
          <a:bodyPr>
            <a:normAutofit/>
          </a:bodyPr>
          <a:lstStyle/>
          <a:p>
            <a:r>
              <a:rPr lang="en-US" dirty="0"/>
              <a:t>Private Data Collections - Explained</a:t>
            </a:r>
          </a:p>
        </p:txBody>
      </p:sp>
      <p:sp>
        <p:nvSpPr>
          <p:cNvPr id="2" name="Rectangle 1">
            <a:extLst>
              <a:ext uri="{FF2B5EF4-FFF2-40B4-BE49-F238E27FC236}">
                <a16:creationId xmlns:a16="http://schemas.microsoft.com/office/drawing/2014/main" id="{B0441BAE-D0C5-6544-B5F9-B8876C213D2E}"/>
              </a:ext>
            </a:extLst>
          </p:cNvPr>
          <p:cNvSpPr/>
          <p:nvPr/>
        </p:nvSpPr>
        <p:spPr>
          <a:xfrm>
            <a:off x="5700629" y="4843565"/>
            <a:ext cx="2868872" cy="244532"/>
          </a:xfrm>
          <a:prstGeom prst="rect">
            <a:avLst/>
          </a:prstGeom>
        </p:spPr>
        <p:txBody>
          <a:bodyPr wrap="square">
            <a:spAutoFit/>
          </a:bodyPr>
          <a:lstStyle/>
          <a:p>
            <a:r>
              <a:rPr lang="en-US" sz="1000" dirty="0"/>
              <a:t>https://</a:t>
            </a:r>
            <a:r>
              <a:rPr lang="en-US" sz="1000" dirty="0" err="1"/>
              <a:t>jira.hyperledger.org</a:t>
            </a:r>
            <a:r>
              <a:rPr lang="en-US" sz="1000" dirty="0"/>
              <a:t>/browse/FAB-1151</a:t>
            </a:r>
          </a:p>
        </p:txBody>
      </p:sp>
      <p:sp>
        <p:nvSpPr>
          <p:cNvPr id="21" name="Text Placeholder 2">
            <a:extLst>
              <a:ext uri="{FF2B5EF4-FFF2-40B4-BE49-F238E27FC236}">
                <a16:creationId xmlns:a16="http://schemas.microsoft.com/office/drawing/2014/main" id="{D2D65558-C5C8-164C-847F-43BF6383FA3E}"/>
              </a:ext>
            </a:extLst>
          </p:cNvPr>
          <p:cNvSpPr txBox="1">
            <a:spLocks/>
          </p:cNvSpPr>
          <p:nvPr/>
        </p:nvSpPr>
        <p:spPr>
          <a:xfrm>
            <a:off x="125730" y="1269882"/>
            <a:ext cx="8289500" cy="2966219"/>
          </a:xfrm>
          <a:prstGeom prst="rect">
            <a:avLst/>
          </a:prstGeom>
        </p:spPr>
        <p:txBody>
          <a:bodyPr vert="horz" lIns="91440" tIns="45720" rIns="91440" bIns="45720" rtlCol="0">
            <a:normAutofit/>
          </a:bodyPr>
          <a:lstStyle>
            <a:lvl1pPr marL="171450" indent="-171450" algn="l" defTabSz="457200" rtl="0" eaLnBrk="1" latinLnBrk="0" hangingPunct="1">
              <a:spcBef>
                <a:spcPct val="20000"/>
              </a:spcBef>
              <a:buFont typeface="Arial"/>
              <a:buChar char="•"/>
              <a:defRPr sz="120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mj-lt"/>
              <a:buAutoNum type="arabicPeriod"/>
            </a:pPr>
            <a:r>
              <a:rPr lang="en-US" sz="1600" dirty="0"/>
              <a:t>Private data:</a:t>
            </a:r>
          </a:p>
          <a:p>
            <a:pPr marL="914400" lvl="1" indent="-342900">
              <a:buFont typeface="+mj-lt"/>
              <a:buAutoNum type="arabicPeriod"/>
            </a:pPr>
            <a:r>
              <a:rPr lang="en-US" sz="1600" dirty="0"/>
              <a:t>Excluded from transactions by being sent as ‘transient data’ to endorsing peers.</a:t>
            </a:r>
          </a:p>
          <a:p>
            <a:pPr marL="914400" lvl="1" indent="-342900">
              <a:buFont typeface="+mj-lt"/>
              <a:buAutoNum type="arabicPeriod"/>
            </a:pPr>
            <a:r>
              <a:rPr lang="en-US" sz="1600" dirty="0"/>
              <a:t>Shared peer-to-peer with only peers defined in the collection policy.</a:t>
            </a:r>
          </a:p>
          <a:p>
            <a:pPr marL="342900" indent="-342900">
              <a:buFont typeface="+mj-lt"/>
              <a:buAutoNum type="arabicPeriod"/>
            </a:pPr>
            <a:r>
              <a:rPr lang="en-US" sz="1600" dirty="0"/>
              <a:t>Hashes of private data included in transaction proposal for evidence and validation.</a:t>
            </a:r>
          </a:p>
          <a:p>
            <a:pPr marL="914400" lvl="1" indent="-342900">
              <a:buFont typeface="+mj-lt"/>
              <a:buAutoNum type="arabicPeriod"/>
            </a:pPr>
            <a:r>
              <a:rPr lang="en-US" sz="1600" dirty="0"/>
              <a:t>Peers/</a:t>
            </a:r>
            <a:r>
              <a:rPr lang="en-US" sz="1600" dirty="0" err="1"/>
              <a:t>Orderers</a:t>
            </a:r>
            <a:r>
              <a:rPr lang="en-US" sz="1600" dirty="0"/>
              <a:t> not in the collection policy have only hashes.</a:t>
            </a:r>
          </a:p>
          <a:p>
            <a:pPr marL="342900" indent="-342900">
              <a:buFont typeface="+mj-lt"/>
              <a:buAutoNum type="arabicPeriod"/>
            </a:pPr>
            <a:r>
              <a:rPr lang="en-US" sz="1600" dirty="0"/>
              <a:t>Peers maintain both a public </a:t>
            </a:r>
            <a:r>
              <a:rPr lang="en-US" sz="1600" dirty="0" err="1"/>
              <a:t>worldstate</a:t>
            </a:r>
            <a:r>
              <a:rPr lang="en-US" sz="1600" dirty="0"/>
              <a:t> and private </a:t>
            </a:r>
            <a:r>
              <a:rPr lang="en-US" sz="1600" dirty="0" err="1"/>
              <a:t>worldstate</a:t>
            </a:r>
            <a:r>
              <a:rPr lang="en-US" sz="1600" dirty="0"/>
              <a:t>.</a:t>
            </a:r>
          </a:p>
          <a:p>
            <a:pPr marL="342900" indent="-342900">
              <a:buFont typeface="+mj-lt"/>
              <a:buAutoNum type="arabicPeriod"/>
            </a:pPr>
            <a:r>
              <a:rPr lang="en-US" sz="1600" dirty="0"/>
              <a:t>Private data held in a transient store between endorsement and validation.</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3630373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 3"/>
          <p:cNvSpPr/>
          <p:nvPr/>
        </p:nvSpPr>
        <p:spPr>
          <a:xfrm>
            <a:off x="3758891" y="1998901"/>
            <a:ext cx="2608894" cy="1385123"/>
          </a:xfrm>
          <a:prstGeom prst="flowChartDocumen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endParaRPr lang="en-US" sz="1050" u="sng" dirty="0">
              <a:solidFill>
                <a:prstClr val="white"/>
              </a:solidFill>
              <a:latin typeface="Calibri" panose="020F0502020204030204"/>
              <a:cs typeface="Calibri"/>
            </a:endParaRPr>
          </a:p>
          <a:p>
            <a:pPr defTabSz="685800"/>
            <a:r>
              <a:rPr lang="en-US" sz="1050" b="1" u="sng" dirty="0">
                <a:solidFill>
                  <a:prstClr val="white"/>
                </a:solidFill>
                <a:latin typeface="Calibri" panose="020F0502020204030204"/>
                <a:cs typeface="Calibri"/>
              </a:rPr>
              <a:t>Collection: Marbles</a:t>
            </a:r>
          </a:p>
          <a:p>
            <a:pPr marL="89297" lvl="1" indent="-82154" defTabSz="685800">
              <a:buFont typeface="Arial" charset="0"/>
              <a:buChar char="•"/>
            </a:pPr>
            <a:r>
              <a:rPr lang="en-US" sz="1050" dirty="0">
                <a:solidFill>
                  <a:prstClr val="white"/>
                </a:solidFill>
                <a:latin typeface="Calibri" panose="020F0502020204030204"/>
                <a:cs typeface="Calibri"/>
              </a:rPr>
              <a:t>Private Write Set</a:t>
            </a:r>
          </a:p>
          <a:p>
            <a:pPr marL="89297" lvl="1" indent="-82154" defTabSz="685800">
              <a:buFont typeface="Arial" charset="0"/>
              <a:buChar char="•"/>
            </a:pPr>
            <a:r>
              <a:rPr lang="en-US" sz="1050" dirty="0">
                <a:solidFill>
                  <a:prstClr val="white"/>
                </a:solidFill>
                <a:latin typeface="Calibri" panose="020F0502020204030204"/>
                <a:cs typeface="Calibri"/>
              </a:rPr>
              <a:t>Name, Size, Color, Owner</a:t>
            </a:r>
          </a:p>
          <a:p>
            <a:pPr marL="7144" lvl="1" defTabSz="685800"/>
            <a:r>
              <a:rPr lang="en-US" sz="1050" b="1" dirty="0">
                <a:solidFill>
                  <a:prstClr val="white"/>
                </a:solidFill>
                <a:latin typeface="Calibri" panose="020F0502020204030204"/>
                <a:cs typeface="Calibri"/>
              </a:rPr>
              <a:t>Policy: Org1, Org2</a:t>
            </a:r>
          </a:p>
          <a:p>
            <a:pPr marL="7144" lvl="1" defTabSz="685800"/>
            <a:r>
              <a:rPr lang="en-US" sz="1050" dirty="0">
                <a:solidFill>
                  <a:prstClr val="white"/>
                </a:solidFill>
                <a:latin typeface="Calibri" panose="020F0502020204030204"/>
                <a:cs typeface="Calibri"/>
              </a:rPr>
              <a:t>"</a:t>
            </a:r>
            <a:r>
              <a:rPr lang="en-US" sz="1050" dirty="0" err="1">
                <a:solidFill>
                  <a:prstClr val="white"/>
                </a:solidFill>
                <a:latin typeface="Calibri" panose="020F0502020204030204"/>
                <a:cs typeface="Calibri"/>
              </a:rPr>
              <a:t>requiredPeerCount</a:t>
            </a:r>
            <a:r>
              <a:rPr lang="en-US" sz="1050" dirty="0">
                <a:solidFill>
                  <a:prstClr val="white"/>
                </a:solidFill>
                <a:latin typeface="Calibri" panose="020F0502020204030204"/>
                <a:cs typeface="Calibri"/>
              </a:rPr>
              <a:t>": 1,</a:t>
            </a:r>
          </a:p>
          <a:p>
            <a:pPr marL="7144" lvl="1" defTabSz="685800"/>
            <a:r>
              <a:rPr lang="en-US" sz="1050" dirty="0">
                <a:solidFill>
                  <a:prstClr val="white"/>
                </a:solidFill>
                <a:latin typeface="Calibri" panose="020F0502020204030204"/>
                <a:cs typeface="Calibri"/>
              </a:rPr>
              <a:t>"maxPeerCount":2,</a:t>
            </a:r>
          </a:p>
          <a:p>
            <a:pPr marL="7144" lvl="1" defTabSz="685800"/>
            <a:r>
              <a:rPr lang="en-US" sz="1050" dirty="0">
                <a:solidFill>
                  <a:prstClr val="white"/>
                </a:solidFill>
                <a:latin typeface="Calibri" panose="020F0502020204030204"/>
                <a:cs typeface="Calibri"/>
              </a:rPr>
              <a:t>"blockToLive":1000000</a:t>
            </a:r>
          </a:p>
        </p:txBody>
      </p:sp>
      <p:sp>
        <p:nvSpPr>
          <p:cNvPr id="5" name="Document 4"/>
          <p:cNvSpPr/>
          <p:nvPr/>
        </p:nvSpPr>
        <p:spPr>
          <a:xfrm>
            <a:off x="3758891" y="3510627"/>
            <a:ext cx="2608894" cy="1406225"/>
          </a:xfrm>
          <a:prstGeom prst="flowChartDocumen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endParaRPr lang="en-US" sz="1050" u="sng" dirty="0">
              <a:solidFill>
                <a:prstClr val="white"/>
              </a:solidFill>
              <a:latin typeface="Calibri" panose="020F0502020204030204"/>
              <a:cs typeface="Calibri"/>
            </a:endParaRPr>
          </a:p>
          <a:p>
            <a:pPr defTabSz="685800"/>
            <a:r>
              <a:rPr lang="en-US" sz="1050" b="1" u="sng" dirty="0">
                <a:solidFill>
                  <a:prstClr val="white"/>
                </a:solidFill>
                <a:latin typeface="Calibri" panose="020F0502020204030204"/>
                <a:cs typeface="Calibri"/>
              </a:rPr>
              <a:t>Collection: Marble Private Details</a:t>
            </a:r>
          </a:p>
          <a:p>
            <a:pPr marL="89297" lvl="1" indent="-82154" defTabSz="685800">
              <a:buFont typeface="Arial" charset="0"/>
              <a:buChar char="•"/>
            </a:pPr>
            <a:r>
              <a:rPr lang="en-US" sz="1050" dirty="0">
                <a:solidFill>
                  <a:prstClr val="white"/>
                </a:solidFill>
                <a:latin typeface="Calibri" panose="020F0502020204030204"/>
                <a:cs typeface="Calibri"/>
              </a:rPr>
              <a:t>Private Write Set</a:t>
            </a:r>
          </a:p>
          <a:p>
            <a:pPr marL="89297" lvl="1" indent="-82154" defTabSz="685800">
              <a:buFont typeface="Arial" charset="0"/>
              <a:buChar char="•"/>
            </a:pPr>
            <a:r>
              <a:rPr lang="en-US" sz="1050" dirty="0">
                <a:solidFill>
                  <a:prstClr val="white"/>
                </a:solidFill>
                <a:latin typeface="Calibri" panose="020F0502020204030204"/>
                <a:cs typeface="Calibri"/>
              </a:rPr>
              <a:t>Price</a:t>
            </a:r>
          </a:p>
          <a:p>
            <a:pPr marL="7144" lvl="1" defTabSz="685800"/>
            <a:r>
              <a:rPr lang="en-US" sz="1050" b="1" dirty="0">
                <a:solidFill>
                  <a:prstClr val="white"/>
                </a:solidFill>
                <a:latin typeface="Calibri" panose="020F0502020204030204"/>
                <a:cs typeface="Calibri"/>
              </a:rPr>
              <a:t>Policy: Org1</a:t>
            </a:r>
          </a:p>
          <a:p>
            <a:pPr marL="7144" lvl="1" defTabSz="685800"/>
            <a:r>
              <a:rPr lang="en-US" sz="1050" dirty="0">
                <a:solidFill>
                  <a:prstClr val="white"/>
                </a:solidFill>
                <a:latin typeface="Calibri" panose="020F0502020204030204"/>
                <a:cs typeface="Calibri"/>
              </a:rPr>
              <a:t>"</a:t>
            </a:r>
            <a:r>
              <a:rPr lang="en-US" sz="1050" dirty="0" err="1">
                <a:solidFill>
                  <a:prstClr val="white"/>
                </a:solidFill>
                <a:latin typeface="Calibri" panose="020F0502020204030204"/>
                <a:cs typeface="Calibri"/>
              </a:rPr>
              <a:t>requiredPeerCount</a:t>
            </a:r>
            <a:r>
              <a:rPr lang="en-US" sz="1050" dirty="0">
                <a:solidFill>
                  <a:prstClr val="white"/>
                </a:solidFill>
                <a:latin typeface="Calibri" panose="020F0502020204030204"/>
                <a:cs typeface="Calibri"/>
              </a:rPr>
              <a:t>": 1,</a:t>
            </a:r>
          </a:p>
          <a:p>
            <a:pPr marL="7144" lvl="1" defTabSz="685800"/>
            <a:r>
              <a:rPr lang="en-US" sz="1050" dirty="0">
                <a:solidFill>
                  <a:prstClr val="white"/>
                </a:solidFill>
                <a:latin typeface="Calibri" panose="020F0502020204030204"/>
                <a:cs typeface="Calibri"/>
              </a:rPr>
              <a:t>"</a:t>
            </a:r>
            <a:r>
              <a:rPr lang="en-US" sz="1050" dirty="0" err="1">
                <a:solidFill>
                  <a:prstClr val="white"/>
                </a:solidFill>
                <a:latin typeface="Calibri" panose="020F0502020204030204"/>
                <a:cs typeface="Calibri"/>
              </a:rPr>
              <a:t>maxPeerCount</a:t>
            </a:r>
            <a:r>
              <a:rPr lang="en-US" sz="1050" dirty="0">
                <a:solidFill>
                  <a:prstClr val="white"/>
                </a:solidFill>
                <a:latin typeface="Calibri" panose="020F0502020204030204"/>
                <a:cs typeface="Calibri"/>
              </a:rPr>
              <a:t>": 1,</a:t>
            </a:r>
          </a:p>
          <a:p>
            <a:pPr marL="7144" lvl="1" defTabSz="685800"/>
            <a:r>
              <a:rPr lang="en-US" sz="1050" dirty="0">
                <a:solidFill>
                  <a:prstClr val="white"/>
                </a:solidFill>
                <a:latin typeface="Calibri" panose="020F0502020204030204"/>
                <a:cs typeface="Calibri"/>
              </a:rPr>
              <a:t>"blockToLive":3</a:t>
            </a:r>
          </a:p>
        </p:txBody>
      </p:sp>
      <p:sp>
        <p:nvSpPr>
          <p:cNvPr id="6" name="Document 5"/>
          <p:cNvSpPr/>
          <p:nvPr/>
        </p:nvSpPr>
        <p:spPr>
          <a:xfrm>
            <a:off x="3758891" y="827777"/>
            <a:ext cx="2608894" cy="879274"/>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050" b="1" u="sng" dirty="0">
                <a:solidFill>
                  <a:schemeClr val="tx1"/>
                </a:solidFill>
                <a:latin typeface="Calibri" panose="020F0502020204030204"/>
                <a:cs typeface="Calibri"/>
              </a:rPr>
              <a:t>Transaction</a:t>
            </a:r>
          </a:p>
          <a:p>
            <a:pPr marL="89297" lvl="1" indent="-82154" defTabSz="685800">
              <a:buFont typeface="Arial" charset="0"/>
              <a:buChar char="•"/>
            </a:pPr>
            <a:r>
              <a:rPr lang="en-US" sz="1050" dirty="0">
                <a:solidFill>
                  <a:schemeClr val="tx1"/>
                </a:solidFill>
                <a:latin typeface="Calibri" panose="020F0502020204030204"/>
                <a:cs typeface="Calibri"/>
              </a:rPr>
              <a:t>Primary read/write set (if exists)</a:t>
            </a:r>
          </a:p>
          <a:p>
            <a:pPr marL="89297" lvl="1" indent="-82154" defTabSz="685800">
              <a:buFont typeface="Arial" charset="0"/>
              <a:buChar char="•"/>
            </a:pPr>
            <a:r>
              <a:rPr lang="en-US" sz="1050" dirty="0">
                <a:solidFill>
                  <a:schemeClr val="tx1"/>
                </a:solidFill>
                <a:latin typeface="Calibri" panose="020F0502020204030204"/>
                <a:cs typeface="Calibri"/>
              </a:rPr>
              <a:t>Hashed private read/write set (hashed keys/values)</a:t>
            </a:r>
          </a:p>
        </p:txBody>
      </p:sp>
      <p:sp>
        <p:nvSpPr>
          <p:cNvPr id="2" name="Text Placeholder 1">
            <a:extLst>
              <a:ext uri="{FF2B5EF4-FFF2-40B4-BE49-F238E27FC236}">
                <a16:creationId xmlns:a16="http://schemas.microsoft.com/office/drawing/2014/main" id="{DCE8140C-D332-D041-97E5-36D41F071742}"/>
              </a:ext>
            </a:extLst>
          </p:cNvPr>
          <p:cNvSpPr>
            <a:spLocks noGrp="1"/>
          </p:cNvSpPr>
          <p:nvPr>
            <p:ph type="body" sz="quarter" idx="13"/>
          </p:nvPr>
        </p:nvSpPr>
        <p:spPr/>
        <p:txBody>
          <a:bodyPr/>
          <a:lstStyle/>
          <a:p>
            <a:r>
              <a:rPr lang="en-US" dirty="0"/>
              <a:t>Private Data Collections – Marble Scenario</a:t>
            </a:r>
          </a:p>
        </p:txBody>
      </p:sp>
      <p:sp>
        <p:nvSpPr>
          <p:cNvPr id="3" name="Text Placeholder 2">
            <a:extLst>
              <a:ext uri="{FF2B5EF4-FFF2-40B4-BE49-F238E27FC236}">
                <a16:creationId xmlns:a16="http://schemas.microsoft.com/office/drawing/2014/main" id="{1D8CC545-BF69-8F44-905A-A32AD36F58E2}"/>
              </a:ext>
            </a:extLst>
          </p:cNvPr>
          <p:cNvSpPr>
            <a:spLocks noGrp="1"/>
          </p:cNvSpPr>
          <p:nvPr>
            <p:ph type="body" sz="quarter" idx="22"/>
          </p:nvPr>
        </p:nvSpPr>
        <p:spPr>
          <a:xfrm>
            <a:off x="6362713" y="827777"/>
            <a:ext cx="3528695" cy="671107"/>
          </a:xfrm>
        </p:spPr>
        <p:txBody>
          <a:bodyPr>
            <a:noAutofit/>
          </a:bodyPr>
          <a:lstStyle/>
          <a:p>
            <a:pPr marL="0" indent="0" defTabSz="685800">
              <a:buNone/>
            </a:pPr>
            <a:r>
              <a:rPr lang="en-US" sz="1100" u="sng" dirty="0">
                <a:solidFill>
                  <a:prstClr val="black"/>
                </a:solidFill>
                <a:latin typeface="+mn-lt"/>
              </a:rPr>
              <a:t>Transaction</a:t>
            </a:r>
          </a:p>
          <a:p>
            <a:pPr defTabSz="685800"/>
            <a:r>
              <a:rPr lang="en-US" sz="1100" dirty="0">
                <a:solidFill>
                  <a:prstClr val="black"/>
                </a:solidFill>
                <a:latin typeface="+mn-lt"/>
              </a:rPr>
              <a:t>Public channel data</a:t>
            </a:r>
          </a:p>
          <a:p>
            <a:pPr defTabSz="685800"/>
            <a:r>
              <a:rPr lang="en-US" sz="1100" dirty="0">
                <a:solidFill>
                  <a:prstClr val="black"/>
                </a:solidFill>
                <a:latin typeface="+mn-lt"/>
              </a:rPr>
              <a:t>Goes to all </a:t>
            </a:r>
            <a:r>
              <a:rPr lang="en-US" sz="1100" dirty="0" err="1">
                <a:solidFill>
                  <a:prstClr val="black"/>
                </a:solidFill>
                <a:latin typeface="+mn-lt"/>
              </a:rPr>
              <a:t>orderers</a:t>
            </a:r>
            <a:r>
              <a:rPr lang="en-US" sz="1100" dirty="0">
                <a:solidFill>
                  <a:prstClr val="black"/>
                </a:solidFill>
                <a:latin typeface="+mn-lt"/>
              </a:rPr>
              <a:t>/peers</a:t>
            </a:r>
          </a:p>
          <a:p>
            <a:pPr marL="0" indent="0" defTabSz="685800">
              <a:buNone/>
            </a:pPr>
            <a:endParaRPr lang="en-US" b="1" dirty="0">
              <a:solidFill>
                <a:prstClr val="black"/>
              </a:solidFill>
              <a:latin typeface="+mn-lt"/>
            </a:endParaRPr>
          </a:p>
          <a:p>
            <a:pPr defTabSz="685800"/>
            <a:endParaRPr lang="en-US" b="1" dirty="0">
              <a:solidFill>
                <a:prstClr val="black"/>
              </a:solidFill>
              <a:latin typeface="+mn-lt"/>
            </a:endParaRPr>
          </a:p>
          <a:p>
            <a:endParaRPr lang="en-US" dirty="0">
              <a:latin typeface="+mn-lt"/>
            </a:endParaRPr>
          </a:p>
        </p:txBody>
      </p:sp>
      <p:sp>
        <p:nvSpPr>
          <p:cNvPr id="7" name="Text Placeholder 2">
            <a:extLst>
              <a:ext uri="{FF2B5EF4-FFF2-40B4-BE49-F238E27FC236}">
                <a16:creationId xmlns:a16="http://schemas.microsoft.com/office/drawing/2014/main" id="{6B24BAAA-0978-7845-A3DE-7AA4E189F0F6}"/>
              </a:ext>
            </a:extLst>
          </p:cNvPr>
          <p:cNvSpPr txBox="1">
            <a:spLocks/>
          </p:cNvSpPr>
          <p:nvPr/>
        </p:nvSpPr>
        <p:spPr>
          <a:xfrm>
            <a:off x="6362714" y="1996318"/>
            <a:ext cx="3528695" cy="915310"/>
          </a:xfrm>
          <a:prstGeom prst="rect">
            <a:avLst/>
          </a:prstGeom>
        </p:spPr>
        <p:txBody>
          <a:bodyPr vert="horz" lIns="91440" tIns="45720" rIns="91440" bIns="45720" rtlCol="0">
            <a:normAutofit/>
          </a:bodyPr>
          <a:lstStyle>
            <a:lvl1pPr marL="171450" indent="-171450" algn="l" defTabSz="457200" rtl="0" eaLnBrk="1" latinLnBrk="0" hangingPunct="1">
              <a:spcBef>
                <a:spcPct val="20000"/>
              </a:spcBef>
              <a:buFont typeface="Arial"/>
              <a:buChar char="•"/>
              <a:defRPr sz="120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85800">
              <a:buNone/>
            </a:pPr>
            <a:r>
              <a:rPr lang="en-US" sz="1100" u="sng" dirty="0">
                <a:solidFill>
                  <a:prstClr val="black"/>
                </a:solidFill>
                <a:latin typeface="+mn-lt"/>
              </a:rPr>
              <a:t>Collection: Marbles</a:t>
            </a:r>
          </a:p>
          <a:p>
            <a:pPr defTabSz="685800"/>
            <a:r>
              <a:rPr lang="en-US" sz="1100" dirty="0">
                <a:solidFill>
                  <a:prstClr val="black"/>
                </a:solidFill>
                <a:latin typeface="+mn-lt"/>
              </a:rPr>
              <a:t>Private data for channel peers</a:t>
            </a:r>
          </a:p>
          <a:p>
            <a:pPr defTabSz="685800"/>
            <a:r>
              <a:rPr lang="en-US" sz="1100" dirty="0">
                <a:solidFill>
                  <a:prstClr val="black"/>
                </a:solidFill>
                <a:latin typeface="+mn-lt"/>
              </a:rPr>
              <a:t>Goes to all peers but not </a:t>
            </a:r>
            <a:r>
              <a:rPr lang="en-US" sz="1100" dirty="0" err="1">
                <a:solidFill>
                  <a:prstClr val="black"/>
                </a:solidFill>
                <a:latin typeface="+mn-lt"/>
              </a:rPr>
              <a:t>orderers</a:t>
            </a:r>
            <a:endParaRPr lang="en-US" dirty="0">
              <a:solidFill>
                <a:prstClr val="black"/>
              </a:solidFill>
              <a:latin typeface="+mn-lt"/>
            </a:endParaRPr>
          </a:p>
        </p:txBody>
      </p:sp>
      <p:sp>
        <p:nvSpPr>
          <p:cNvPr id="8" name="Text Placeholder 2">
            <a:extLst>
              <a:ext uri="{FF2B5EF4-FFF2-40B4-BE49-F238E27FC236}">
                <a16:creationId xmlns:a16="http://schemas.microsoft.com/office/drawing/2014/main" id="{0AB77D1D-5224-AD47-8555-54F80F4E0977}"/>
              </a:ext>
            </a:extLst>
          </p:cNvPr>
          <p:cNvSpPr txBox="1">
            <a:spLocks/>
          </p:cNvSpPr>
          <p:nvPr/>
        </p:nvSpPr>
        <p:spPr>
          <a:xfrm>
            <a:off x="6362714" y="3506171"/>
            <a:ext cx="3528695" cy="611821"/>
          </a:xfrm>
          <a:prstGeom prst="rect">
            <a:avLst/>
          </a:prstGeom>
        </p:spPr>
        <p:txBody>
          <a:bodyPr vert="horz" lIns="91440" tIns="45720" rIns="91440" bIns="45720" rtlCol="0">
            <a:noAutofit/>
          </a:bodyPr>
          <a:lstStyle>
            <a:lvl1pPr marL="171450" indent="-171450" algn="l" defTabSz="457200" rtl="0" eaLnBrk="1" latinLnBrk="0" hangingPunct="1">
              <a:spcBef>
                <a:spcPct val="20000"/>
              </a:spcBef>
              <a:buFont typeface="Arial"/>
              <a:buChar char="•"/>
              <a:defRPr sz="120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85800">
              <a:buNone/>
            </a:pPr>
            <a:r>
              <a:rPr lang="en-US" sz="1100" u="sng" dirty="0">
                <a:solidFill>
                  <a:prstClr val="black"/>
                </a:solidFill>
                <a:latin typeface="+mn-lt"/>
              </a:rPr>
              <a:t>Collection: Marbles Private Details</a:t>
            </a:r>
          </a:p>
          <a:p>
            <a:pPr defTabSz="685800"/>
            <a:r>
              <a:rPr lang="en-US" sz="1100" dirty="0">
                <a:solidFill>
                  <a:prstClr val="black"/>
                </a:solidFill>
                <a:latin typeface="+mn-lt"/>
              </a:rPr>
              <a:t>Private data for subset of channel peers</a:t>
            </a:r>
          </a:p>
          <a:p>
            <a:pPr defTabSz="685800"/>
            <a:r>
              <a:rPr lang="en-US" sz="1100" dirty="0">
                <a:solidFill>
                  <a:prstClr val="black"/>
                </a:solidFill>
                <a:latin typeface="+mn-lt"/>
              </a:rPr>
              <a:t>Goes to subset of peers only</a:t>
            </a:r>
          </a:p>
          <a:p>
            <a:pPr defTabSz="685800"/>
            <a:endParaRPr lang="en-US" sz="1400" b="1" dirty="0">
              <a:solidFill>
                <a:prstClr val="black"/>
              </a:solidFill>
              <a:latin typeface="+mn-lt"/>
            </a:endParaRPr>
          </a:p>
          <a:p>
            <a:pPr defTabSz="685800"/>
            <a:endParaRPr lang="en-US" sz="1400" b="1" dirty="0">
              <a:solidFill>
                <a:prstClr val="black"/>
              </a:solidFill>
              <a:latin typeface="+mn-lt"/>
            </a:endParaRPr>
          </a:p>
          <a:p>
            <a:endParaRPr lang="en-US" sz="1400" dirty="0">
              <a:latin typeface="+mn-lt"/>
            </a:endParaRPr>
          </a:p>
        </p:txBody>
      </p:sp>
      <p:sp>
        <p:nvSpPr>
          <p:cNvPr id="9" name="Rectangle 8">
            <a:extLst>
              <a:ext uri="{FF2B5EF4-FFF2-40B4-BE49-F238E27FC236}">
                <a16:creationId xmlns:a16="http://schemas.microsoft.com/office/drawing/2014/main" id="{AFAC6928-D1A0-5540-B3C3-ECEB9854F242}"/>
              </a:ext>
            </a:extLst>
          </p:cNvPr>
          <p:cNvSpPr/>
          <p:nvPr/>
        </p:nvSpPr>
        <p:spPr>
          <a:xfrm>
            <a:off x="125729" y="1267414"/>
            <a:ext cx="2992783" cy="2308324"/>
          </a:xfrm>
          <a:prstGeom prst="rect">
            <a:avLst/>
          </a:prstGeom>
          <a:solidFill>
            <a:schemeClr val="accent2">
              <a:lumMod val="20000"/>
              <a:lumOff val="80000"/>
            </a:schemeClr>
          </a:solidFill>
        </p:spPr>
        <p:txBody>
          <a:bodyPr wrap="square">
            <a:spAutoFit/>
          </a:bodyPr>
          <a:lstStyle/>
          <a:p>
            <a:r>
              <a:rPr lang="en-US" sz="1200" b="1" dirty="0"/>
              <a:t>Privacy Requirements: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No marble data should go through ordering service as part of a transaction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All peers have access to general marble information</a:t>
            </a:r>
          </a:p>
          <a:p>
            <a:pPr marL="742950" lvl="1" indent="-285750">
              <a:buFont typeface="Arial" panose="020B0604020202020204" pitchFamily="34" charset="0"/>
              <a:buChar char="•"/>
            </a:pPr>
            <a:r>
              <a:rPr lang="en-US" sz="1200" i="1" dirty="0"/>
              <a:t>Name, Size, Color, Owner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Only a subset of peers have access to marble </a:t>
            </a:r>
            <a:r>
              <a:rPr lang="en-US" sz="1200" i="1" dirty="0"/>
              <a:t>pricing</a:t>
            </a:r>
            <a:r>
              <a:rPr lang="en-US" sz="1200" dirty="0"/>
              <a:t> information</a:t>
            </a:r>
          </a:p>
        </p:txBody>
      </p:sp>
    </p:spTree>
    <p:extLst>
      <p:ext uri="{BB962C8B-B14F-4D97-AF65-F5344CB8AC3E}">
        <p14:creationId xmlns:p14="http://schemas.microsoft.com/office/powerpoint/2010/main" val="3137852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AAA5783B-7711-0A4D-BFBB-93F69CDE5947}"/>
              </a:ext>
            </a:extLst>
          </p:cNvPr>
          <p:cNvSpPr/>
          <p:nvPr/>
        </p:nvSpPr>
        <p:spPr>
          <a:xfrm>
            <a:off x="1071425" y="1328235"/>
            <a:ext cx="7885690" cy="333311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ounded Rectangle 108">
            <a:extLst>
              <a:ext uri="{FF2B5EF4-FFF2-40B4-BE49-F238E27FC236}">
                <a16:creationId xmlns:a16="http://schemas.microsoft.com/office/drawing/2014/main" id="{935A49ED-F688-AE4B-A236-41A2A8502F85}"/>
              </a:ext>
            </a:extLst>
          </p:cNvPr>
          <p:cNvSpPr/>
          <p:nvPr/>
        </p:nvSpPr>
        <p:spPr>
          <a:xfrm>
            <a:off x="1267506"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Can 66"/>
          <p:cNvSpPr/>
          <p:nvPr/>
        </p:nvSpPr>
        <p:spPr>
          <a:xfrm>
            <a:off x="1557137"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050" u="sng"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825" u="sng" dirty="0">
              <a:solidFill>
                <a:prstClr val="black"/>
              </a:solidFill>
              <a:latin typeface="Calibri" panose="020F0502020204030204"/>
            </a:endParaRPr>
          </a:p>
        </p:txBody>
      </p:sp>
      <p:sp>
        <p:nvSpPr>
          <p:cNvPr id="41" name="Can 40"/>
          <p:cNvSpPr/>
          <p:nvPr/>
        </p:nvSpPr>
        <p:spPr>
          <a:xfrm>
            <a:off x="2846930"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100"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825" u="sng" dirty="0">
              <a:solidFill>
                <a:prstClr val="black"/>
              </a:solidFill>
              <a:latin typeface="Calibri" panose="020F0502020204030204"/>
            </a:endParaRPr>
          </a:p>
        </p:txBody>
      </p:sp>
      <p:sp>
        <p:nvSpPr>
          <p:cNvPr id="42" name="Can 41"/>
          <p:cNvSpPr/>
          <p:nvPr/>
        </p:nvSpPr>
        <p:spPr>
          <a:xfrm>
            <a:off x="2849240"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44" name="Can 43"/>
          <p:cNvSpPr/>
          <p:nvPr/>
        </p:nvSpPr>
        <p:spPr>
          <a:xfrm>
            <a:off x="2849240"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5" name="Can 54"/>
          <p:cNvSpPr/>
          <p:nvPr/>
        </p:nvSpPr>
        <p:spPr>
          <a:xfrm>
            <a:off x="1559447"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57" name="Can 56"/>
          <p:cNvSpPr/>
          <p:nvPr/>
        </p:nvSpPr>
        <p:spPr>
          <a:xfrm>
            <a:off x="1559447"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8" name="Rectangle 57"/>
          <p:cNvSpPr/>
          <p:nvPr/>
        </p:nvSpPr>
        <p:spPr>
          <a:xfrm>
            <a:off x="1388315"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59" name="Straight Connector 58"/>
          <p:cNvCxnSpPr/>
          <p:nvPr/>
        </p:nvCxnSpPr>
        <p:spPr>
          <a:xfrm>
            <a:off x="1453251"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388315"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1" name="Rectangle 60"/>
          <p:cNvSpPr/>
          <p:nvPr/>
        </p:nvSpPr>
        <p:spPr>
          <a:xfrm>
            <a:off x="1388315"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62" name="Straight Connector 61"/>
          <p:cNvCxnSpPr/>
          <p:nvPr/>
        </p:nvCxnSpPr>
        <p:spPr>
          <a:xfrm>
            <a:off x="1453251"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386004"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4" name="Rectangle 63"/>
          <p:cNvSpPr/>
          <p:nvPr/>
        </p:nvSpPr>
        <p:spPr>
          <a:xfrm>
            <a:off x="1386004"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5" name="Rectangle 64"/>
          <p:cNvSpPr/>
          <p:nvPr/>
        </p:nvSpPr>
        <p:spPr>
          <a:xfrm>
            <a:off x="1386004"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02" name="TextBox 101"/>
          <p:cNvSpPr txBox="1"/>
          <p:nvPr/>
        </p:nvSpPr>
        <p:spPr>
          <a:xfrm>
            <a:off x="2481343"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Org1</a:t>
            </a:r>
          </a:p>
        </p:txBody>
      </p:sp>
      <p:cxnSp>
        <p:nvCxnSpPr>
          <p:cNvPr id="116" name="Straight Connector 115"/>
          <p:cNvCxnSpPr>
            <a:cxnSpLocks/>
            <a:stCxn id="113" idx="2"/>
          </p:cNvCxnSpPr>
          <p:nvPr/>
        </p:nvCxnSpPr>
        <p:spPr>
          <a:xfrm>
            <a:off x="4985448" y="1807376"/>
            <a:ext cx="1" cy="27581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2F2F8EF-7FA4-5949-A32F-95A99AAE7AC6}"/>
              </a:ext>
            </a:extLst>
          </p:cNvPr>
          <p:cNvSpPr>
            <a:spLocks noGrp="1"/>
          </p:cNvSpPr>
          <p:nvPr>
            <p:ph type="body" sz="quarter" idx="13"/>
          </p:nvPr>
        </p:nvSpPr>
        <p:spPr>
          <a:xfrm>
            <a:off x="125730" y="144464"/>
            <a:ext cx="7768590" cy="1011698"/>
          </a:xfrm>
        </p:spPr>
        <p:txBody>
          <a:bodyPr/>
          <a:lstStyle/>
          <a:p>
            <a:r>
              <a:rPr lang="en-US" dirty="0"/>
              <a:t>Step 1: Propose Transaction</a:t>
            </a:r>
          </a:p>
          <a:p>
            <a:endParaRPr lang="en-US" dirty="0"/>
          </a:p>
        </p:txBody>
      </p:sp>
      <p:sp>
        <p:nvSpPr>
          <p:cNvPr id="66" name="Rounded Rectangle 65">
            <a:extLst>
              <a:ext uri="{FF2B5EF4-FFF2-40B4-BE49-F238E27FC236}">
                <a16:creationId xmlns:a16="http://schemas.microsoft.com/office/drawing/2014/main" id="{29798788-F42C-AB4F-A57F-7E81F9E96E13}"/>
              </a:ext>
            </a:extLst>
          </p:cNvPr>
          <p:cNvSpPr/>
          <p:nvPr/>
        </p:nvSpPr>
        <p:spPr>
          <a:xfrm>
            <a:off x="1565399"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70" name="Straight Connector 69">
            <a:extLst>
              <a:ext uri="{FF2B5EF4-FFF2-40B4-BE49-F238E27FC236}">
                <a16:creationId xmlns:a16="http://schemas.microsoft.com/office/drawing/2014/main" id="{FB2C80B9-F085-4545-92DF-C7C13BBE1DF5}"/>
              </a:ext>
            </a:extLst>
          </p:cNvPr>
          <p:cNvCxnSpPr/>
          <p:nvPr/>
        </p:nvCxnSpPr>
        <p:spPr>
          <a:xfrm>
            <a:off x="1453251"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07B9B0D-CAE9-B94A-A543-49FC27CBE6CB}"/>
              </a:ext>
            </a:extLst>
          </p:cNvPr>
          <p:cNvCxnSpPr/>
          <p:nvPr/>
        </p:nvCxnSpPr>
        <p:spPr>
          <a:xfrm>
            <a:off x="1453251"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D1EDC87-3DF6-A444-81FB-8D585747CFA3}"/>
              </a:ext>
            </a:extLst>
          </p:cNvPr>
          <p:cNvSpPr/>
          <p:nvPr/>
        </p:nvSpPr>
        <p:spPr>
          <a:xfrm>
            <a:off x="2682990"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3" name="Straight Connector 72">
            <a:extLst>
              <a:ext uri="{FF2B5EF4-FFF2-40B4-BE49-F238E27FC236}">
                <a16:creationId xmlns:a16="http://schemas.microsoft.com/office/drawing/2014/main" id="{5051723F-A866-0546-8A2F-D7B75E3FB21E}"/>
              </a:ext>
            </a:extLst>
          </p:cNvPr>
          <p:cNvCxnSpPr/>
          <p:nvPr/>
        </p:nvCxnSpPr>
        <p:spPr>
          <a:xfrm>
            <a:off x="2747926"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E0A4432-C17F-4A42-84AC-D0970319D638}"/>
              </a:ext>
            </a:extLst>
          </p:cNvPr>
          <p:cNvSpPr/>
          <p:nvPr/>
        </p:nvSpPr>
        <p:spPr>
          <a:xfrm>
            <a:off x="2682990"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9ECB663C-99CE-F14E-B305-9B17B4706590}"/>
              </a:ext>
            </a:extLst>
          </p:cNvPr>
          <p:cNvSpPr/>
          <p:nvPr/>
        </p:nvSpPr>
        <p:spPr>
          <a:xfrm>
            <a:off x="2682990"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6" name="Straight Connector 75">
            <a:extLst>
              <a:ext uri="{FF2B5EF4-FFF2-40B4-BE49-F238E27FC236}">
                <a16:creationId xmlns:a16="http://schemas.microsoft.com/office/drawing/2014/main" id="{A173C8A8-5462-BE41-B878-8089FB6BB8A7}"/>
              </a:ext>
            </a:extLst>
          </p:cNvPr>
          <p:cNvCxnSpPr/>
          <p:nvPr/>
        </p:nvCxnSpPr>
        <p:spPr>
          <a:xfrm>
            <a:off x="2747926"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7" name="Rectangle 76">
            <a:extLst>
              <a:ext uri="{FF2B5EF4-FFF2-40B4-BE49-F238E27FC236}">
                <a16:creationId xmlns:a16="http://schemas.microsoft.com/office/drawing/2014/main" id="{90E51957-3B71-9847-A2C9-0CEFC026FCC0}"/>
              </a:ext>
            </a:extLst>
          </p:cNvPr>
          <p:cNvSpPr/>
          <p:nvPr/>
        </p:nvSpPr>
        <p:spPr>
          <a:xfrm>
            <a:off x="2680679"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D8A7BAE2-CD57-DF48-941A-4D826444B2EB}"/>
              </a:ext>
            </a:extLst>
          </p:cNvPr>
          <p:cNvSpPr/>
          <p:nvPr/>
        </p:nvSpPr>
        <p:spPr>
          <a:xfrm>
            <a:off x="2680679"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6F3DA693-FF40-E34A-A28C-85745E87B9DB}"/>
              </a:ext>
            </a:extLst>
          </p:cNvPr>
          <p:cNvSpPr/>
          <p:nvPr/>
        </p:nvSpPr>
        <p:spPr>
          <a:xfrm>
            <a:off x="2680679"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80" name="Straight Connector 79">
            <a:extLst>
              <a:ext uri="{FF2B5EF4-FFF2-40B4-BE49-F238E27FC236}">
                <a16:creationId xmlns:a16="http://schemas.microsoft.com/office/drawing/2014/main" id="{8DBF77C6-CDA8-8C46-A0A7-8041C6A5EB29}"/>
              </a:ext>
            </a:extLst>
          </p:cNvPr>
          <p:cNvCxnSpPr/>
          <p:nvPr/>
        </p:nvCxnSpPr>
        <p:spPr>
          <a:xfrm>
            <a:off x="2747926"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5372C80-0EF9-424B-8C52-FC546FDFAC63}"/>
              </a:ext>
            </a:extLst>
          </p:cNvPr>
          <p:cNvCxnSpPr/>
          <p:nvPr/>
        </p:nvCxnSpPr>
        <p:spPr>
          <a:xfrm>
            <a:off x="2747926"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5" name="Rounded Rectangle 104">
            <a:extLst>
              <a:ext uri="{FF2B5EF4-FFF2-40B4-BE49-F238E27FC236}">
                <a16:creationId xmlns:a16="http://schemas.microsoft.com/office/drawing/2014/main" id="{B1FBFB85-A8D1-0043-B9AF-B1CCD9A081DA}"/>
              </a:ext>
            </a:extLst>
          </p:cNvPr>
          <p:cNvSpPr/>
          <p:nvPr/>
        </p:nvSpPr>
        <p:spPr>
          <a:xfrm>
            <a:off x="2852481"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grpSp>
        <p:nvGrpSpPr>
          <p:cNvPr id="112" name="Group 111">
            <a:extLst>
              <a:ext uri="{FF2B5EF4-FFF2-40B4-BE49-F238E27FC236}">
                <a16:creationId xmlns:a16="http://schemas.microsoft.com/office/drawing/2014/main" id="{7DDBC485-312E-F84F-A9C8-99CA42A57047}"/>
              </a:ext>
            </a:extLst>
          </p:cNvPr>
          <p:cNvGrpSpPr/>
          <p:nvPr/>
        </p:nvGrpSpPr>
        <p:grpSpPr>
          <a:xfrm>
            <a:off x="4747623" y="1383607"/>
            <a:ext cx="475649" cy="423769"/>
            <a:chOff x="3620745" y="2847577"/>
            <a:chExt cx="1709316" cy="1609006"/>
          </a:xfrm>
        </p:grpSpPr>
        <p:sp>
          <p:nvSpPr>
            <p:cNvPr id="113" name="Rounded Rectangle 112">
              <a:extLst>
                <a:ext uri="{FF2B5EF4-FFF2-40B4-BE49-F238E27FC236}">
                  <a16:creationId xmlns:a16="http://schemas.microsoft.com/office/drawing/2014/main" id="{7B59A484-C4AD-B14E-A4F1-E91B05EF1494}"/>
                </a:ext>
              </a:extLst>
            </p:cNvPr>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4" name="Rounded Rectangle 113">
              <a:extLst>
                <a:ext uri="{FF2B5EF4-FFF2-40B4-BE49-F238E27FC236}">
                  <a16:creationId xmlns:a16="http://schemas.microsoft.com/office/drawing/2014/main" id="{861445C7-C1E1-4246-991A-525F6B6AA665}"/>
                </a:ext>
              </a:extLst>
            </p:cNvPr>
            <p:cNvSpPr/>
            <p:nvPr/>
          </p:nvSpPr>
          <p:spPr>
            <a:xfrm>
              <a:off x="3767821" y="371105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5" name="Rounded Rectangle 114">
              <a:extLst>
                <a:ext uri="{FF2B5EF4-FFF2-40B4-BE49-F238E27FC236}">
                  <a16:creationId xmlns:a16="http://schemas.microsoft.com/office/drawing/2014/main" id="{45CC7A9E-2CB4-A24C-B28B-02D674A6F220}"/>
                </a:ext>
              </a:extLst>
            </p:cNvPr>
            <p:cNvSpPr/>
            <p:nvPr/>
          </p:nvSpPr>
          <p:spPr>
            <a:xfrm>
              <a:off x="3767821" y="2964728"/>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7" name="Rounded Rectangle 116">
              <a:extLst>
                <a:ext uri="{FF2B5EF4-FFF2-40B4-BE49-F238E27FC236}">
                  <a16:creationId xmlns:a16="http://schemas.microsoft.com/office/drawing/2014/main" id="{BA0CD843-C5DA-0D4B-9BF8-1AE86F55A9F2}"/>
                </a:ext>
              </a:extLst>
            </p:cNvPr>
            <p:cNvSpPr/>
            <p:nvPr/>
          </p:nvSpPr>
          <p:spPr>
            <a:xfrm>
              <a:off x="4580786" y="296749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cxnSp>
          <p:nvCxnSpPr>
            <p:cNvPr id="118" name="Straight Connector 117">
              <a:extLst>
                <a:ext uri="{FF2B5EF4-FFF2-40B4-BE49-F238E27FC236}">
                  <a16:creationId xmlns:a16="http://schemas.microsoft.com/office/drawing/2014/main" id="{E5B6F1E9-A54F-0F45-A2D9-875A7670D6EC}"/>
                </a:ext>
              </a:extLst>
            </p:cNvPr>
            <p:cNvCxnSpPr/>
            <p:nvPr/>
          </p:nvCxnSpPr>
          <p:spPr>
            <a:xfrm>
              <a:off x="4366020" y="3263828"/>
              <a:ext cx="214766" cy="2765"/>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5A182844-EE6F-1F43-A896-D1AA39D7917F}"/>
                </a:ext>
              </a:extLst>
            </p:cNvPr>
            <p:cNvCxnSpPr/>
            <p:nvPr/>
          </p:nvCxnSpPr>
          <p:spPr>
            <a:xfrm>
              <a:off x="4366020" y="4010153"/>
              <a:ext cx="209384" cy="3812"/>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899E2AC-EC0C-5143-9E3C-3B4E972A8233}"/>
                </a:ext>
              </a:extLst>
            </p:cNvPr>
            <p:cNvCxnSpPr/>
            <p:nvPr/>
          </p:nvCxnSpPr>
          <p:spPr>
            <a:xfrm>
              <a:off x="4066921" y="3562927"/>
              <a:ext cx="0" cy="148126"/>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3943008C-04D8-CF42-8DA8-66E3EF5A05AA}"/>
                </a:ext>
              </a:extLst>
            </p:cNvPr>
            <p:cNvCxnSpPr/>
            <p:nvPr/>
          </p:nvCxnSpPr>
          <p:spPr>
            <a:xfrm flipH="1">
              <a:off x="4874504" y="3565692"/>
              <a:ext cx="5382" cy="149173"/>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46F78F0E-28B2-A742-91CE-851DC04C4DCE}"/>
                </a:ext>
              </a:extLst>
            </p:cNvPr>
            <p:cNvCxnSpPr/>
            <p:nvPr/>
          </p:nvCxnSpPr>
          <p:spPr>
            <a:xfrm>
              <a:off x="4341787" y="3536576"/>
              <a:ext cx="288095" cy="214810"/>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40E21AA-D997-4245-98A7-965E1E147C73}"/>
                </a:ext>
              </a:extLst>
            </p:cNvPr>
            <p:cNvCxnSpPr/>
            <p:nvPr/>
          </p:nvCxnSpPr>
          <p:spPr>
            <a:xfrm flipV="1">
              <a:off x="4341787" y="3530645"/>
              <a:ext cx="281287" cy="220741"/>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4" name="Rounded Rectangle 123">
              <a:extLst>
                <a:ext uri="{FF2B5EF4-FFF2-40B4-BE49-F238E27FC236}">
                  <a16:creationId xmlns:a16="http://schemas.microsoft.com/office/drawing/2014/main" id="{0932B63B-787B-EE4E-8721-B1147FFBC956}"/>
                </a:ext>
              </a:extLst>
            </p:cNvPr>
            <p:cNvSpPr/>
            <p:nvPr/>
          </p:nvSpPr>
          <p:spPr>
            <a:xfrm>
              <a:off x="4575404" y="3714865"/>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grpSp>
      <p:cxnSp>
        <p:nvCxnSpPr>
          <p:cNvPr id="125" name="Straight Arrow Connector 124">
            <a:extLst>
              <a:ext uri="{FF2B5EF4-FFF2-40B4-BE49-F238E27FC236}">
                <a16:creationId xmlns:a16="http://schemas.microsoft.com/office/drawing/2014/main" id="{24D874D2-7CA3-E94B-BBEB-3C2257C26914}"/>
              </a:ext>
            </a:extLst>
          </p:cNvPr>
          <p:cNvCxnSpPr>
            <a:cxnSpLocks/>
            <a:stCxn id="131" idx="3"/>
            <a:endCxn id="66" idx="1"/>
          </p:cNvCxnSpPr>
          <p:nvPr/>
        </p:nvCxnSpPr>
        <p:spPr>
          <a:xfrm>
            <a:off x="966791" y="2738900"/>
            <a:ext cx="598608" cy="2598"/>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127" name="Group 126">
            <a:extLst>
              <a:ext uri="{FF2B5EF4-FFF2-40B4-BE49-F238E27FC236}">
                <a16:creationId xmlns:a16="http://schemas.microsoft.com/office/drawing/2014/main" id="{F5024CAA-57CD-B344-9010-9990A02C133A}"/>
              </a:ext>
            </a:extLst>
          </p:cNvPr>
          <p:cNvGrpSpPr/>
          <p:nvPr/>
        </p:nvGrpSpPr>
        <p:grpSpPr>
          <a:xfrm>
            <a:off x="22107" y="2334169"/>
            <a:ext cx="944684" cy="809462"/>
            <a:chOff x="4454603" y="1652932"/>
            <a:chExt cx="944684" cy="809462"/>
          </a:xfrm>
        </p:grpSpPr>
        <p:grpSp>
          <p:nvGrpSpPr>
            <p:cNvPr id="128" name="Group 127">
              <a:extLst>
                <a:ext uri="{FF2B5EF4-FFF2-40B4-BE49-F238E27FC236}">
                  <a16:creationId xmlns:a16="http://schemas.microsoft.com/office/drawing/2014/main" id="{EAE516ED-37CB-834C-863E-03C68247BAA9}"/>
                </a:ext>
              </a:extLst>
            </p:cNvPr>
            <p:cNvGrpSpPr/>
            <p:nvPr/>
          </p:nvGrpSpPr>
          <p:grpSpPr>
            <a:xfrm>
              <a:off x="4547640" y="1652932"/>
              <a:ext cx="851647" cy="809462"/>
              <a:chOff x="265172" y="2308763"/>
              <a:chExt cx="712071" cy="676800"/>
            </a:xfrm>
          </p:grpSpPr>
          <p:sp>
            <p:nvSpPr>
              <p:cNvPr id="131" name="Rounded Rectangle 130">
                <a:extLst>
                  <a:ext uri="{FF2B5EF4-FFF2-40B4-BE49-F238E27FC236}">
                    <a16:creationId xmlns:a16="http://schemas.microsoft.com/office/drawing/2014/main" id="{40C17574-85E6-1B45-B0B6-54AE1080B08C}"/>
                  </a:ext>
                </a:extLst>
              </p:cNvPr>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6D11CE80-8B65-DF4B-A48E-5DBE2C024C0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A82B8E68-EC6E-FC40-B3EC-0560B25D7650}"/>
                </a:ext>
              </a:extLst>
            </p:cNvPr>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130" name="TextBox 129">
              <a:extLst>
                <a:ext uri="{FF2B5EF4-FFF2-40B4-BE49-F238E27FC236}">
                  <a16:creationId xmlns:a16="http://schemas.microsoft.com/office/drawing/2014/main" id="{9AA4D343-D990-AC4E-820C-2619CBC79106}"/>
                </a:ext>
              </a:extLst>
            </p:cNvPr>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104" name="Rounded Rectangle 103">
            <a:extLst>
              <a:ext uri="{FF2B5EF4-FFF2-40B4-BE49-F238E27FC236}">
                <a16:creationId xmlns:a16="http://schemas.microsoft.com/office/drawing/2014/main" id="{BF183387-94C2-6443-ABDB-ED2A595A295C}"/>
              </a:ext>
            </a:extLst>
          </p:cNvPr>
          <p:cNvSpPr/>
          <p:nvPr/>
        </p:nvSpPr>
        <p:spPr>
          <a:xfrm>
            <a:off x="5824198"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0" name="Can 109">
            <a:extLst>
              <a:ext uri="{FF2B5EF4-FFF2-40B4-BE49-F238E27FC236}">
                <a16:creationId xmlns:a16="http://schemas.microsoft.com/office/drawing/2014/main" id="{EEC82642-0CC7-EF43-A593-A1A35DA910A0}"/>
              </a:ext>
            </a:extLst>
          </p:cNvPr>
          <p:cNvSpPr/>
          <p:nvPr/>
        </p:nvSpPr>
        <p:spPr>
          <a:xfrm>
            <a:off x="6113829"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050" u="sng"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825" u="sng" dirty="0">
              <a:solidFill>
                <a:prstClr val="black"/>
              </a:solidFill>
              <a:latin typeface="Calibri" panose="020F0502020204030204"/>
            </a:endParaRPr>
          </a:p>
        </p:txBody>
      </p:sp>
      <p:sp>
        <p:nvSpPr>
          <p:cNvPr id="126" name="Can 125">
            <a:extLst>
              <a:ext uri="{FF2B5EF4-FFF2-40B4-BE49-F238E27FC236}">
                <a16:creationId xmlns:a16="http://schemas.microsoft.com/office/drawing/2014/main" id="{38162F53-3E00-094E-984E-668581848853}"/>
              </a:ext>
            </a:extLst>
          </p:cNvPr>
          <p:cNvSpPr/>
          <p:nvPr/>
        </p:nvSpPr>
        <p:spPr>
          <a:xfrm>
            <a:off x="7403622"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100"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825" u="sng" dirty="0">
              <a:solidFill>
                <a:prstClr val="black"/>
              </a:solidFill>
              <a:latin typeface="Calibri" panose="020F0502020204030204"/>
            </a:endParaRPr>
          </a:p>
        </p:txBody>
      </p:sp>
      <p:sp>
        <p:nvSpPr>
          <p:cNvPr id="133" name="Can 132">
            <a:extLst>
              <a:ext uri="{FF2B5EF4-FFF2-40B4-BE49-F238E27FC236}">
                <a16:creationId xmlns:a16="http://schemas.microsoft.com/office/drawing/2014/main" id="{B309F136-4007-574E-BC7C-AFE2CC3339C3}"/>
              </a:ext>
            </a:extLst>
          </p:cNvPr>
          <p:cNvSpPr/>
          <p:nvPr/>
        </p:nvSpPr>
        <p:spPr>
          <a:xfrm>
            <a:off x="7405932"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4" name="Can 133">
            <a:extLst>
              <a:ext uri="{FF2B5EF4-FFF2-40B4-BE49-F238E27FC236}">
                <a16:creationId xmlns:a16="http://schemas.microsoft.com/office/drawing/2014/main" id="{936C75C1-983D-D245-B2E6-D792970D27B3}"/>
              </a:ext>
            </a:extLst>
          </p:cNvPr>
          <p:cNvSpPr/>
          <p:nvPr/>
        </p:nvSpPr>
        <p:spPr>
          <a:xfrm>
            <a:off x="7405932"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5" name="Can 134">
            <a:extLst>
              <a:ext uri="{FF2B5EF4-FFF2-40B4-BE49-F238E27FC236}">
                <a16:creationId xmlns:a16="http://schemas.microsoft.com/office/drawing/2014/main" id="{7F0B625A-0325-E645-B3A7-0C920AAC6583}"/>
              </a:ext>
            </a:extLst>
          </p:cNvPr>
          <p:cNvSpPr/>
          <p:nvPr/>
        </p:nvSpPr>
        <p:spPr>
          <a:xfrm>
            <a:off x="6116139"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6" name="Can 135">
            <a:extLst>
              <a:ext uri="{FF2B5EF4-FFF2-40B4-BE49-F238E27FC236}">
                <a16:creationId xmlns:a16="http://schemas.microsoft.com/office/drawing/2014/main" id="{A7EF7DCA-883B-AD47-80CE-A4897F2EE4CC}"/>
              </a:ext>
            </a:extLst>
          </p:cNvPr>
          <p:cNvSpPr/>
          <p:nvPr/>
        </p:nvSpPr>
        <p:spPr>
          <a:xfrm>
            <a:off x="6116139"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7" name="Rectangle 136">
            <a:extLst>
              <a:ext uri="{FF2B5EF4-FFF2-40B4-BE49-F238E27FC236}">
                <a16:creationId xmlns:a16="http://schemas.microsoft.com/office/drawing/2014/main" id="{8C0C8A3C-51C8-584E-B638-800D44BC2430}"/>
              </a:ext>
            </a:extLst>
          </p:cNvPr>
          <p:cNvSpPr/>
          <p:nvPr/>
        </p:nvSpPr>
        <p:spPr>
          <a:xfrm>
            <a:off x="5945007"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38" name="Straight Connector 137">
            <a:extLst>
              <a:ext uri="{FF2B5EF4-FFF2-40B4-BE49-F238E27FC236}">
                <a16:creationId xmlns:a16="http://schemas.microsoft.com/office/drawing/2014/main" id="{FE3A2C4E-CEFD-A346-BFA0-200BC4C91F82}"/>
              </a:ext>
            </a:extLst>
          </p:cNvPr>
          <p:cNvCxnSpPr/>
          <p:nvPr/>
        </p:nvCxnSpPr>
        <p:spPr>
          <a:xfrm>
            <a:off x="6009943"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5D0F44B7-D03F-A94B-AA79-35A0CB08BFCE}"/>
              </a:ext>
            </a:extLst>
          </p:cNvPr>
          <p:cNvSpPr/>
          <p:nvPr/>
        </p:nvSpPr>
        <p:spPr>
          <a:xfrm>
            <a:off x="5945007"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0" name="Rectangle 139">
            <a:extLst>
              <a:ext uri="{FF2B5EF4-FFF2-40B4-BE49-F238E27FC236}">
                <a16:creationId xmlns:a16="http://schemas.microsoft.com/office/drawing/2014/main" id="{8EFF7CAA-26E6-5044-A7CB-5BC5B593406A}"/>
              </a:ext>
            </a:extLst>
          </p:cNvPr>
          <p:cNvSpPr/>
          <p:nvPr/>
        </p:nvSpPr>
        <p:spPr>
          <a:xfrm>
            <a:off x="5945007"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41" name="Straight Connector 140">
            <a:extLst>
              <a:ext uri="{FF2B5EF4-FFF2-40B4-BE49-F238E27FC236}">
                <a16:creationId xmlns:a16="http://schemas.microsoft.com/office/drawing/2014/main" id="{53E6EC66-2319-034A-853A-CF39BB2A8A2F}"/>
              </a:ext>
            </a:extLst>
          </p:cNvPr>
          <p:cNvCxnSpPr/>
          <p:nvPr/>
        </p:nvCxnSpPr>
        <p:spPr>
          <a:xfrm>
            <a:off x="6009943"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129831E5-5BEF-CC4E-B98A-9692A23B08C1}"/>
              </a:ext>
            </a:extLst>
          </p:cNvPr>
          <p:cNvSpPr/>
          <p:nvPr/>
        </p:nvSpPr>
        <p:spPr>
          <a:xfrm>
            <a:off x="5942696"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AD393C29-99BB-AA4E-ADFD-34691101BF0A}"/>
              </a:ext>
            </a:extLst>
          </p:cNvPr>
          <p:cNvSpPr/>
          <p:nvPr/>
        </p:nvSpPr>
        <p:spPr>
          <a:xfrm>
            <a:off x="5942696"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4" name="Rectangle 143">
            <a:extLst>
              <a:ext uri="{FF2B5EF4-FFF2-40B4-BE49-F238E27FC236}">
                <a16:creationId xmlns:a16="http://schemas.microsoft.com/office/drawing/2014/main" id="{685258D4-DD9F-C246-8C2B-1091F86D94A6}"/>
              </a:ext>
            </a:extLst>
          </p:cNvPr>
          <p:cNvSpPr/>
          <p:nvPr/>
        </p:nvSpPr>
        <p:spPr>
          <a:xfrm>
            <a:off x="5942696"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5" name="TextBox 144">
            <a:extLst>
              <a:ext uri="{FF2B5EF4-FFF2-40B4-BE49-F238E27FC236}">
                <a16:creationId xmlns:a16="http://schemas.microsoft.com/office/drawing/2014/main" id="{3C99ED63-0D56-3F44-B66A-9D53BFE59C15}"/>
              </a:ext>
            </a:extLst>
          </p:cNvPr>
          <p:cNvSpPr txBox="1"/>
          <p:nvPr/>
        </p:nvSpPr>
        <p:spPr>
          <a:xfrm>
            <a:off x="7038035"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Org2</a:t>
            </a:r>
          </a:p>
        </p:txBody>
      </p:sp>
      <p:sp>
        <p:nvSpPr>
          <p:cNvPr id="146" name="Rounded Rectangle 145">
            <a:extLst>
              <a:ext uri="{FF2B5EF4-FFF2-40B4-BE49-F238E27FC236}">
                <a16:creationId xmlns:a16="http://schemas.microsoft.com/office/drawing/2014/main" id="{8ACB02BA-719E-5C4E-B56F-B73F8B926B09}"/>
              </a:ext>
            </a:extLst>
          </p:cNvPr>
          <p:cNvSpPr/>
          <p:nvPr/>
        </p:nvSpPr>
        <p:spPr>
          <a:xfrm>
            <a:off x="6122091"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47" name="Straight Connector 146">
            <a:extLst>
              <a:ext uri="{FF2B5EF4-FFF2-40B4-BE49-F238E27FC236}">
                <a16:creationId xmlns:a16="http://schemas.microsoft.com/office/drawing/2014/main" id="{7C89EEA4-3810-7441-B18C-0A2B8F5565B4}"/>
              </a:ext>
            </a:extLst>
          </p:cNvPr>
          <p:cNvCxnSpPr/>
          <p:nvPr/>
        </p:nvCxnSpPr>
        <p:spPr>
          <a:xfrm>
            <a:off x="6009943"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9E6D8FD-D01B-A64E-8DE3-713F2D2B6D72}"/>
              </a:ext>
            </a:extLst>
          </p:cNvPr>
          <p:cNvCxnSpPr/>
          <p:nvPr/>
        </p:nvCxnSpPr>
        <p:spPr>
          <a:xfrm>
            <a:off x="6009943"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9" name="Rectangle 148">
            <a:extLst>
              <a:ext uri="{FF2B5EF4-FFF2-40B4-BE49-F238E27FC236}">
                <a16:creationId xmlns:a16="http://schemas.microsoft.com/office/drawing/2014/main" id="{A8EA7ED8-43A6-374E-9E65-2A89AD8ED00F}"/>
              </a:ext>
            </a:extLst>
          </p:cNvPr>
          <p:cNvSpPr/>
          <p:nvPr/>
        </p:nvSpPr>
        <p:spPr>
          <a:xfrm>
            <a:off x="7239682"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0" name="Straight Connector 149">
            <a:extLst>
              <a:ext uri="{FF2B5EF4-FFF2-40B4-BE49-F238E27FC236}">
                <a16:creationId xmlns:a16="http://schemas.microsoft.com/office/drawing/2014/main" id="{5F7134F9-47A0-AA43-8648-9277CE29CFD3}"/>
              </a:ext>
            </a:extLst>
          </p:cNvPr>
          <p:cNvCxnSpPr/>
          <p:nvPr/>
        </p:nvCxnSpPr>
        <p:spPr>
          <a:xfrm>
            <a:off x="7304618"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290CC106-64E3-4648-A7D1-FB62C71524C4}"/>
              </a:ext>
            </a:extLst>
          </p:cNvPr>
          <p:cNvSpPr/>
          <p:nvPr/>
        </p:nvSpPr>
        <p:spPr>
          <a:xfrm>
            <a:off x="7239682"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2" name="Rectangle 151">
            <a:extLst>
              <a:ext uri="{FF2B5EF4-FFF2-40B4-BE49-F238E27FC236}">
                <a16:creationId xmlns:a16="http://schemas.microsoft.com/office/drawing/2014/main" id="{623C74A5-C295-A840-9216-339F6509E7AC}"/>
              </a:ext>
            </a:extLst>
          </p:cNvPr>
          <p:cNvSpPr/>
          <p:nvPr/>
        </p:nvSpPr>
        <p:spPr>
          <a:xfrm>
            <a:off x="7239682"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3" name="Straight Connector 152">
            <a:extLst>
              <a:ext uri="{FF2B5EF4-FFF2-40B4-BE49-F238E27FC236}">
                <a16:creationId xmlns:a16="http://schemas.microsoft.com/office/drawing/2014/main" id="{46C3765C-114E-2B4C-86E9-B954DF52869D}"/>
              </a:ext>
            </a:extLst>
          </p:cNvPr>
          <p:cNvCxnSpPr/>
          <p:nvPr/>
        </p:nvCxnSpPr>
        <p:spPr>
          <a:xfrm>
            <a:off x="7304618"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0187B6CE-3F39-B04D-9911-698F173E62C8}"/>
              </a:ext>
            </a:extLst>
          </p:cNvPr>
          <p:cNvSpPr/>
          <p:nvPr/>
        </p:nvSpPr>
        <p:spPr>
          <a:xfrm>
            <a:off x="7237371"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F71B970-D1E7-CE4C-8E13-EDF8E5C5C989}"/>
              </a:ext>
            </a:extLst>
          </p:cNvPr>
          <p:cNvSpPr/>
          <p:nvPr/>
        </p:nvSpPr>
        <p:spPr>
          <a:xfrm>
            <a:off x="7237371"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6" name="Rectangle 155">
            <a:extLst>
              <a:ext uri="{FF2B5EF4-FFF2-40B4-BE49-F238E27FC236}">
                <a16:creationId xmlns:a16="http://schemas.microsoft.com/office/drawing/2014/main" id="{DF9701C3-7DEF-9E4F-B3E1-02A93235EC44}"/>
              </a:ext>
            </a:extLst>
          </p:cNvPr>
          <p:cNvSpPr/>
          <p:nvPr/>
        </p:nvSpPr>
        <p:spPr>
          <a:xfrm>
            <a:off x="7237371"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7" name="Straight Connector 156">
            <a:extLst>
              <a:ext uri="{FF2B5EF4-FFF2-40B4-BE49-F238E27FC236}">
                <a16:creationId xmlns:a16="http://schemas.microsoft.com/office/drawing/2014/main" id="{C42D6E5A-E89F-5045-A770-EA0C3E3322CC}"/>
              </a:ext>
            </a:extLst>
          </p:cNvPr>
          <p:cNvCxnSpPr/>
          <p:nvPr/>
        </p:nvCxnSpPr>
        <p:spPr>
          <a:xfrm>
            <a:off x="7304618"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A536DBE-807B-3C48-B939-9B37C8FC13B9}"/>
              </a:ext>
            </a:extLst>
          </p:cNvPr>
          <p:cNvCxnSpPr/>
          <p:nvPr/>
        </p:nvCxnSpPr>
        <p:spPr>
          <a:xfrm>
            <a:off x="7304618"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9" name="Rounded Rectangle 158">
            <a:extLst>
              <a:ext uri="{FF2B5EF4-FFF2-40B4-BE49-F238E27FC236}">
                <a16:creationId xmlns:a16="http://schemas.microsoft.com/office/drawing/2014/main" id="{ABA40146-4BD7-AB48-8A4A-9FDFBD138AD6}"/>
              </a:ext>
            </a:extLst>
          </p:cNvPr>
          <p:cNvSpPr/>
          <p:nvPr/>
        </p:nvSpPr>
        <p:spPr>
          <a:xfrm>
            <a:off x="7409173"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84" name="Text Placeholder 2">
            <a:extLst>
              <a:ext uri="{FF2B5EF4-FFF2-40B4-BE49-F238E27FC236}">
                <a16:creationId xmlns:a16="http://schemas.microsoft.com/office/drawing/2014/main" id="{D0AFD3D8-55C7-C44D-874D-4718F2D7DE95}"/>
              </a:ext>
            </a:extLst>
          </p:cNvPr>
          <p:cNvSpPr txBox="1">
            <a:spLocks/>
          </p:cNvSpPr>
          <p:nvPr/>
        </p:nvSpPr>
        <p:spPr>
          <a:xfrm>
            <a:off x="121825" y="740625"/>
            <a:ext cx="7768590" cy="39869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solidFill>
                  <a:schemeClr val="tx1"/>
                </a:solidFill>
              </a:rPr>
              <a:t>Client sends proposal to endorsing peer(s)</a:t>
            </a:r>
          </a:p>
        </p:txBody>
      </p:sp>
    </p:spTree>
    <p:extLst>
      <p:ext uri="{BB962C8B-B14F-4D97-AF65-F5344CB8AC3E}">
        <p14:creationId xmlns:p14="http://schemas.microsoft.com/office/powerpoint/2010/main" val="607205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AAA5783B-7711-0A4D-BFBB-93F69CDE5947}"/>
              </a:ext>
            </a:extLst>
          </p:cNvPr>
          <p:cNvSpPr/>
          <p:nvPr/>
        </p:nvSpPr>
        <p:spPr>
          <a:xfrm>
            <a:off x="1071425" y="1328235"/>
            <a:ext cx="7885690" cy="333311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ounded Rectangle 108">
            <a:extLst>
              <a:ext uri="{FF2B5EF4-FFF2-40B4-BE49-F238E27FC236}">
                <a16:creationId xmlns:a16="http://schemas.microsoft.com/office/drawing/2014/main" id="{935A49ED-F688-AE4B-A236-41A2A8502F85}"/>
              </a:ext>
            </a:extLst>
          </p:cNvPr>
          <p:cNvSpPr/>
          <p:nvPr/>
        </p:nvSpPr>
        <p:spPr>
          <a:xfrm>
            <a:off x="1267506"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Can 66"/>
          <p:cNvSpPr/>
          <p:nvPr/>
        </p:nvSpPr>
        <p:spPr>
          <a:xfrm>
            <a:off x="1557137"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05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25" u="sng" dirty="0">
              <a:solidFill>
                <a:prstClr val="black"/>
              </a:solidFill>
              <a:latin typeface="Calibri" panose="020F0502020204030204"/>
            </a:endParaRPr>
          </a:p>
        </p:txBody>
      </p:sp>
      <p:sp>
        <p:nvSpPr>
          <p:cNvPr id="41" name="Can 40"/>
          <p:cNvSpPr/>
          <p:nvPr/>
        </p:nvSpPr>
        <p:spPr>
          <a:xfrm>
            <a:off x="2846930"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p:txBody>
      </p:sp>
      <p:sp>
        <p:nvSpPr>
          <p:cNvPr id="42" name="Can 41"/>
          <p:cNvSpPr/>
          <p:nvPr/>
        </p:nvSpPr>
        <p:spPr>
          <a:xfrm>
            <a:off x="2849240"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44" name="Can 43"/>
          <p:cNvSpPr/>
          <p:nvPr/>
        </p:nvSpPr>
        <p:spPr>
          <a:xfrm>
            <a:off x="2849240"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5" name="Can 54"/>
          <p:cNvSpPr/>
          <p:nvPr/>
        </p:nvSpPr>
        <p:spPr>
          <a:xfrm>
            <a:off x="1559447"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57" name="Can 56"/>
          <p:cNvSpPr/>
          <p:nvPr/>
        </p:nvSpPr>
        <p:spPr>
          <a:xfrm>
            <a:off x="1559447"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8" name="Rectangle 57"/>
          <p:cNvSpPr/>
          <p:nvPr/>
        </p:nvSpPr>
        <p:spPr>
          <a:xfrm>
            <a:off x="1388315"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59" name="Straight Connector 58"/>
          <p:cNvCxnSpPr/>
          <p:nvPr/>
        </p:nvCxnSpPr>
        <p:spPr>
          <a:xfrm>
            <a:off x="1453251"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388315"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1" name="Rectangle 60"/>
          <p:cNvSpPr/>
          <p:nvPr/>
        </p:nvSpPr>
        <p:spPr>
          <a:xfrm>
            <a:off x="1388315"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62" name="Straight Connector 61"/>
          <p:cNvCxnSpPr/>
          <p:nvPr/>
        </p:nvCxnSpPr>
        <p:spPr>
          <a:xfrm>
            <a:off x="1453251"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386004"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4" name="Rectangle 63"/>
          <p:cNvSpPr/>
          <p:nvPr/>
        </p:nvSpPr>
        <p:spPr>
          <a:xfrm>
            <a:off x="1386004"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5" name="Rectangle 64"/>
          <p:cNvSpPr/>
          <p:nvPr/>
        </p:nvSpPr>
        <p:spPr>
          <a:xfrm>
            <a:off x="1386004"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02" name="TextBox 101"/>
          <p:cNvSpPr txBox="1"/>
          <p:nvPr/>
        </p:nvSpPr>
        <p:spPr>
          <a:xfrm>
            <a:off x="2481343"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Org1</a:t>
            </a:r>
          </a:p>
        </p:txBody>
      </p:sp>
      <p:cxnSp>
        <p:nvCxnSpPr>
          <p:cNvPr id="116" name="Straight Connector 115"/>
          <p:cNvCxnSpPr>
            <a:cxnSpLocks/>
            <a:stCxn id="113" idx="2"/>
          </p:cNvCxnSpPr>
          <p:nvPr/>
        </p:nvCxnSpPr>
        <p:spPr>
          <a:xfrm>
            <a:off x="4985448" y="1807376"/>
            <a:ext cx="1" cy="27581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2F2F8EF-7FA4-5949-A32F-95A99AAE7AC6}"/>
              </a:ext>
            </a:extLst>
          </p:cNvPr>
          <p:cNvSpPr>
            <a:spLocks noGrp="1"/>
          </p:cNvSpPr>
          <p:nvPr>
            <p:ph type="body" sz="quarter" idx="13"/>
          </p:nvPr>
        </p:nvSpPr>
        <p:spPr>
          <a:xfrm>
            <a:off x="125730" y="144464"/>
            <a:ext cx="8219876" cy="1011698"/>
          </a:xfrm>
        </p:spPr>
        <p:txBody>
          <a:bodyPr>
            <a:normAutofit/>
          </a:bodyPr>
          <a:lstStyle/>
          <a:p>
            <a:r>
              <a:rPr lang="en-US" dirty="0"/>
              <a:t>Step 2a: Execute Proposal and Distribute 1</a:t>
            </a:r>
            <a:r>
              <a:rPr lang="en-US" baseline="30000" dirty="0"/>
              <a:t>st</a:t>
            </a:r>
            <a:r>
              <a:rPr lang="en-US" dirty="0"/>
              <a:t> Collection</a:t>
            </a:r>
          </a:p>
          <a:p>
            <a:endParaRPr lang="en-US" dirty="0"/>
          </a:p>
          <a:p>
            <a:endParaRPr lang="en-US" dirty="0"/>
          </a:p>
          <a:p>
            <a:endParaRPr lang="en-US" dirty="0"/>
          </a:p>
          <a:p>
            <a:endParaRPr lang="en-US" dirty="0"/>
          </a:p>
        </p:txBody>
      </p:sp>
      <p:cxnSp>
        <p:nvCxnSpPr>
          <p:cNvPr id="70" name="Straight Connector 69">
            <a:extLst>
              <a:ext uri="{FF2B5EF4-FFF2-40B4-BE49-F238E27FC236}">
                <a16:creationId xmlns:a16="http://schemas.microsoft.com/office/drawing/2014/main" id="{FB2C80B9-F085-4545-92DF-C7C13BBE1DF5}"/>
              </a:ext>
            </a:extLst>
          </p:cNvPr>
          <p:cNvCxnSpPr/>
          <p:nvPr/>
        </p:nvCxnSpPr>
        <p:spPr>
          <a:xfrm>
            <a:off x="1453251"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07B9B0D-CAE9-B94A-A543-49FC27CBE6CB}"/>
              </a:ext>
            </a:extLst>
          </p:cNvPr>
          <p:cNvCxnSpPr/>
          <p:nvPr/>
        </p:nvCxnSpPr>
        <p:spPr>
          <a:xfrm>
            <a:off x="1453251"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D1EDC87-3DF6-A444-81FB-8D585747CFA3}"/>
              </a:ext>
            </a:extLst>
          </p:cNvPr>
          <p:cNvSpPr/>
          <p:nvPr/>
        </p:nvSpPr>
        <p:spPr>
          <a:xfrm>
            <a:off x="2682990"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3" name="Straight Connector 72">
            <a:extLst>
              <a:ext uri="{FF2B5EF4-FFF2-40B4-BE49-F238E27FC236}">
                <a16:creationId xmlns:a16="http://schemas.microsoft.com/office/drawing/2014/main" id="{5051723F-A866-0546-8A2F-D7B75E3FB21E}"/>
              </a:ext>
            </a:extLst>
          </p:cNvPr>
          <p:cNvCxnSpPr/>
          <p:nvPr/>
        </p:nvCxnSpPr>
        <p:spPr>
          <a:xfrm>
            <a:off x="2747926"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E0A4432-C17F-4A42-84AC-D0970319D638}"/>
              </a:ext>
            </a:extLst>
          </p:cNvPr>
          <p:cNvSpPr/>
          <p:nvPr/>
        </p:nvSpPr>
        <p:spPr>
          <a:xfrm>
            <a:off x="2682990"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9ECB663C-99CE-F14E-B305-9B17B4706590}"/>
              </a:ext>
            </a:extLst>
          </p:cNvPr>
          <p:cNvSpPr/>
          <p:nvPr/>
        </p:nvSpPr>
        <p:spPr>
          <a:xfrm>
            <a:off x="2682990"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6" name="Straight Connector 75">
            <a:extLst>
              <a:ext uri="{FF2B5EF4-FFF2-40B4-BE49-F238E27FC236}">
                <a16:creationId xmlns:a16="http://schemas.microsoft.com/office/drawing/2014/main" id="{A173C8A8-5462-BE41-B878-8089FB6BB8A7}"/>
              </a:ext>
            </a:extLst>
          </p:cNvPr>
          <p:cNvCxnSpPr/>
          <p:nvPr/>
        </p:nvCxnSpPr>
        <p:spPr>
          <a:xfrm>
            <a:off x="2747926"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7" name="Rectangle 76">
            <a:extLst>
              <a:ext uri="{FF2B5EF4-FFF2-40B4-BE49-F238E27FC236}">
                <a16:creationId xmlns:a16="http://schemas.microsoft.com/office/drawing/2014/main" id="{90E51957-3B71-9847-A2C9-0CEFC026FCC0}"/>
              </a:ext>
            </a:extLst>
          </p:cNvPr>
          <p:cNvSpPr/>
          <p:nvPr/>
        </p:nvSpPr>
        <p:spPr>
          <a:xfrm>
            <a:off x="2680679"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D8A7BAE2-CD57-DF48-941A-4D826444B2EB}"/>
              </a:ext>
            </a:extLst>
          </p:cNvPr>
          <p:cNvSpPr/>
          <p:nvPr/>
        </p:nvSpPr>
        <p:spPr>
          <a:xfrm>
            <a:off x="2680679"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6F3DA693-FF40-E34A-A28C-85745E87B9DB}"/>
              </a:ext>
            </a:extLst>
          </p:cNvPr>
          <p:cNvSpPr/>
          <p:nvPr/>
        </p:nvSpPr>
        <p:spPr>
          <a:xfrm>
            <a:off x="2680679"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80" name="Straight Connector 79">
            <a:extLst>
              <a:ext uri="{FF2B5EF4-FFF2-40B4-BE49-F238E27FC236}">
                <a16:creationId xmlns:a16="http://schemas.microsoft.com/office/drawing/2014/main" id="{8DBF77C6-CDA8-8C46-A0A7-8041C6A5EB29}"/>
              </a:ext>
            </a:extLst>
          </p:cNvPr>
          <p:cNvCxnSpPr/>
          <p:nvPr/>
        </p:nvCxnSpPr>
        <p:spPr>
          <a:xfrm>
            <a:off x="2747926"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5372C80-0EF9-424B-8C52-FC546FDFAC63}"/>
              </a:ext>
            </a:extLst>
          </p:cNvPr>
          <p:cNvCxnSpPr/>
          <p:nvPr/>
        </p:nvCxnSpPr>
        <p:spPr>
          <a:xfrm>
            <a:off x="2747926"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5" name="Rounded Rectangle 104">
            <a:extLst>
              <a:ext uri="{FF2B5EF4-FFF2-40B4-BE49-F238E27FC236}">
                <a16:creationId xmlns:a16="http://schemas.microsoft.com/office/drawing/2014/main" id="{B1FBFB85-A8D1-0043-B9AF-B1CCD9A081DA}"/>
              </a:ext>
            </a:extLst>
          </p:cNvPr>
          <p:cNvSpPr/>
          <p:nvPr/>
        </p:nvSpPr>
        <p:spPr>
          <a:xfrm>
            <a:off x="2852481"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grpSp>
        <p:nvGrpSpPr>
          <p:cNvPr id="112" name="Group 111">
            <a:extLst>
              <a:ext uri="{FF2B5EF4-FFF2-40B4-BE49-F238E27FC236}">
                <a16:creationId xmlns:a16="http://schemas.microsoft.com/office/drawing/2014/main" id="{7DDBC485-312E-F84F-A9C8-99CA42A57047}"/>
              </a:ext>
            </a:extLst>
          </p:cNvPr>
          <p:cNvGrpSpPr/>
          <p:nvPr/>
        </p:nvGrpSpPr>
        <p:grpSpPr>
          <a:xfrm>
            <a:off x="4747623" y="1383607"/>
            <a:ext cx="475649" cy="423769"/>
            <a:chOff x="3620745" y="2847577"/>
            <a:chExt cx="1709316" cy="1609006"/>
          </a:xfrm>
        </p:grpSpPr>
        <p:sp>
          <p:nvSpPr>
            <p:cNvPr id="113" name="Rounded Rectangle 112">
              <a:extLst>
                <a:ext uri="{FF2B5EF4-FFF2-40B4-BE49-F238E27FC236}">
                  <a16:creationId xmlns:a16="http://schemas.microsoft.com/office/drawing/2014/main" id="{7B59A484-C4AD-B14E-A4F1-E91B05EF1494}"/>
                </a:ext>
              </a:extLst>
            </p:cNvPr>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4" name="Rounded Rectangle 113">
              <a:extLst>
                <a:ext uri="{FF2B5EF4-FFF2-40B4-BE49-F238E27FC236}">
                  <a16:creationId xmlns:a16="http://schemas.microsoft.com/office/drawing/2014/main" id="{861445C7-C1E1-4246-991A-525F6B6AA665}"/>
                </a:ext>
              </a:extLst>
            </p:cNvPr>
            <p:cNvSpPr/>
            <p:nvPr/>
          </p:nvSpPr>
          <p:spPr>
            <a:xfrm>
              <a:off x="3767821" y="371105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5" name="Rounded Rectangle 114">
              <a:extLst>
                <a:ext uri="{FF2B5EF4-FFF2-40B4-BE49-F238E27FC236}">
                  <a16:creationId xmlns:a16="http://schemas.microsoft.com/office/drawing/2014/main" id="{45CC7A9E-2CB4-A24C-B28B-02D674A6F220}"/>
                </a:ext>
              </a:extLst>
            </p:cNvPr>
            <p:cNvSpPr/>
            <p:nvPr/>
          </p:nvSpPr>
          <p:spPr>
            <a:xfrm>
              <a:off x="3767821" y="2964728"/>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7" name="Rounded Rectangle 116">
              <a:extLst>
                <a:ext uri="{FF2B5EF4-FFF2-40B4-BE49-F238E27FC236}">
                  <a16:creationId xmlns:a16="http://schemas.microsoft.com/office/drawing/2014/main" id="{BA0CD843-C5DA-0D4B-9BF8-1AE86F55A9F2}"/>
                </a:ext>
              </a:extLst>
            </p:cNvPr>
            <p:cNvSpPr/>
            <p:nvPr/>
          </p:nvSpPr>
          <p:spPr>
            <a:xfrm>
              <a:off x="4580786" y="296749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cxnSp>
          <p:nvCxnSpPr>
            <p:cNvPr id="118" name="Straight Connector 117">
              <a:extLst>
                <a:ext uri="{FF2B5EF4-FFF2-40B4-BE49-F238E27FC236}">
                  <a16:creationId xmlns:a16="http://schemas.microsoft.com/office/drawing/2014/main" id="{E5B6F1E9-A54F-0F45-A2D9-875A7670D6EC}"/>
                </a:ext>
              </a:extLst>
            </p:cNvPr>
            <p:cNvCxnSpPr/>
            <p:nvPr/>
          </p:nvCxnSpPr>
          <p:spPr>
            <a:xfrm>
              <a:off x="4366020" y="3263828"/>
              <a:ext cx="214766" cy="2765"/>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5A182844-EE6F-1F43-A896-D1AA39D7917F}"/>
                </a:ext>
              </a:extLst>
            </p:cNvPr>
            <p:cNvCxnSpPr/>
            <p:nvPr/>
          </p:nvCxnSpPr>
          <p:spPr>
            <a:xfrm>
              <a:off x="4366020" y="4010153"/>
              <a:ext cx="209384" cy="3812"/>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899E2AC-EC0C-5143-9E3C-3B4E972A8233}"/>
                </a:ext>
              </a:extLst>
            </p:cNvPr>
            <p:cNvCxnSpPr/>
            <p:nvPr/>
          </p:nvCxnSpPr>
          <p:spPr>
            <a:xfrm>
              <a:off x="4066921" y="3562927"/>
              <a:ext cx="0" cy="148126"/>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3943008C-04D8-CF42-8DA8-66E3EF5A05AA}"/>
                </a:ext>
              </a:extLst>
            </p:cNvPr>
            <p:cNvCxnSpPr/>
            <p:nvPr/>
          </p:nvCxnSpPr>
          <p:spPr>
            <a:xfrm flipH="1">
              <a:off x="4874504" y="3565692"/>
              <a:ext cx="5382" cy="149173"/>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46F78F0E-28B2-A742-91CE-851DC04C4DCE}"/>
                </a:ext>
              </a:extLst>
            </p:cNvPr>
            <p:cNvCxnSpPr/>
            <p:nvPr/>
          </p:nvCxnSpPr>
          <p:spPr>
            <a:xfrm>
              <a:off x="4341787" y="3536576"/>
              <a:ext cx="288095" cy="214810"/>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40E21AA-D997-4245-98A7-965E1E147C73}"/>
                </a:ext>
              </a:extLst>
            </p:cNvPr>
            <p:cNvCxnSpPr/>
            <p:nvPr/>
          </p:nvCxnSpPr>
          <p:spPr>
            <a:xfrm flipV="1">
              <a:off x="4341787" y="3530645"/>
              <a:ext cx="281287" cy="220741"/>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4" name="Rounded Rectangle 123">
              <a:extLst>
                <a:ext uri="{FF2B5EF4-FFF2-40B4-BE49-F238E27FC236}">
                  <a16:creationId xmlns:a16="http://schemas.microsoft.com/office/drawing/2014/main" id="{0932B63B-787B-EE4E-8721-B1147FFBC956}"/>
                </a:ext>
              </a:extLst>
            </p:cNvPr>
            <p:cNvSpPr/>
            <p:nvPr/>
          </p:nvSpPr>
          <p:spPr>
            <a:xfrm>
              <a:off x="4575404" y="3714865"/>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grpSp>
      <p:grpSp>
        <p:nvGrpSpPr>
          <p:cNvPr id="127" name="Group 126">
            <a:extLst>
              <a:ext uri="{FF2B5EF4-FFF2-40B4-BE49-F238E27FC236}">
                <a16:creationId xmlns:a16="http://schemas.microsoft.com/office/drawing/2014/main" id="{F5024CAA-57CD-B344-9010-9990A02C133A}"/>
              </a:ext>
            </a:extLst>
          </p:cNvPr>
          <p:cNvGrpSpPr/>
          <p:nvPr/>
        </p:nvGrpSpPr>
        <p:grpSpPr>
          <a:xfrm>
            <a:off x="22107" y="2334169"/>
            <a:ext cx="944684" cy="809462"/>
            <a:chOff x="4454603" y="1652932"/>
            <a:chExt cx="944684" cy="809462"/>
          </a:xfrm>
        </p:grpSpPr>
        <p:grpSp>
          <p:nvGrpSpPr>
            <p:cNvPr id="128" name="Group 127">
              <a:extLst>
                <a:ext uri="{FF2B5EF4-FFF2-40B4-BE49-F238E27FC236}">
                  <a16:creationId xmlns:a16="http://schemas.microsoft.com/office/drawing/2014/main" id="{EAE516ED-37CB-834C-863E-03C68247BAA9}"/>
                </a:ext>
              </a:extLst>
            </p:cNvPr>
            <p:cNvGrpSpPr/>
            <p:nvPr/>
          </p:nvGrpSpPr>
          <p:grpSpPr>
            <a:xfrm>
              <a:off x="4547640" y="1652932"/>
              <a:ext cx="851647" cy="809462"/>
              <a:chOff x="265172" y="2308763"/>
              <a:chExt cx="712071" cy="676800"/>
            </a:xfrm>
          </p:grpSpPr>
          <p:sp>
            <p:nvSpPr>
              <p:cNvPr id="131" name="Rounded Rectangle 130">
                <a:extLst>
                  <a:ext uri="{FF2B5EF4-FFF2-40B4-BE49-F238E27FC236}">
                    <a16:creationId xmlns:a16="http://schemas.microsoft.com/office/drawing/2014/main" id="{40C17574-85E6-1B45-B0B6-54AE1080B08C}"/>
                  </a:ext>
                </a:extLst>
              </p:cNvPr>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6D11CE80-8B65-DF4B-A48E-5DBE2C024C0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A82B8E68-EC6E-FC40-B3EC-0560B25D7650}"/>
                </a:ext>
              </a:extLst>
            </p:cNvPr>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130" name="TextBox 129">
              <a:extLst>
                <a:ext uri="{FF2B5EF4-FFF2-40B4-BE49-F238E27FC236}">
                  <a16:creationId xmlns:a16="http://schemas.microsoft.com/office/drawing/2014/main" id="{9AA4D343-D990-AC4E-820C-2619CBC79106}"/>
                </a:ext>
              </a:extLst>
            </p:cNvPr>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104" name="Rounded Rectangle 103">
            <a:extLst>
              <a:ext uri="{FF2B5EF4-FFF2-40B4-BE49-F238E27FC236}">
                <a16:creationId xmlns:a16="http://schemas.microsoft.com/office/drawing/2014/main" id="{BF183387-94C2-6443-ABDB-ED2A595A295C}"/>
              </a:ext>
            </a:extLst>
          </p:cNvPr>
          <p:cNvSpPr/>
          <p:nvPr/>
        </p:nvSpPr>
        <p:spPr>
          <a:xfrm>
            <a:off x="5824198"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0" name="Can 109">
            <a:extLst>
              <a:ext uri="{FF2B5EF4-FFF2-40B4-BE49-F238E27FC236}">
                <a16:creationId xmlns:a16="http://schemas.microsoft.com/office/drawing/2014/main" id="{EEC82642-0CC7-EF43-A593-A1A35DA910A0}"/>
              </a:ext>
            </a:extLst>
          </p:cNvPr>
          <p:cNvSpPr/>
          <p:nvPr/>
        </p:nvSpPr>
        <p:spPr>
          <a:xfrm>
            <a:off x="6113829"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u="sng" dirty="0">
              <a:solidFill>
                <a:prstClr val="black"/>
              </a:solidFill>
              <a:latin typeface="Calibri" panose="020F0502020204030204"/>
            </a:endParaRPr>
          </a:p>
        </p:txBody>
      </p:sp>
      <p:sp>
        <p:nvSpPr>
          <p:cNvPr id="135" name="Can 134">
            <a:extLst>
              <a:ext uri="{FF2B5EF4-FFF2-40B4-BE49-F238E27FC236}">
                <a16:creationId xmlns:a16="http://schemas.microsoft.com/office/drawing/2014/main" id="{7F0B625A-0325-E645-B3A7-0C920AAC6583}"/>
              </a:ext>
            </a:extLst>
          </p:cNvPr>
          <p:cNvSpPr/>
          <p:nvPr/>
        </p:nvSpPr>
        <p:spPr>
          <a:xfrm>
            <a:off x="6116139"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6" name="Can 135">
            <a:extLst>
              <a:ext uri="{FF2B5EF4-FFF2-40B4-BE49-F238E27FC236}">
                <a16:creationId xmlns:a16="http://schemas.microsoft.com/office/drawing/2014/main" id="{A7EF7DCA-883B-AD47-80CE-A4897F2EE4CC}"/>
              </a:ext>
            </a:extLst>
          </p:cNvPr>
          <p:cNvSpPr/>
          <p:nvPr/>
        </p:nvSpPr>
        <p:spPr>
          <a:xfrm>
            <a:off x="6116139"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7" name="Rectangle 136">
            <a:extLst>
              <a:ext uri="{FF2B5EF4-FFF2-40B4-BE49-F238E27FC236}">
                <a16:creationId xmlns:a16="http://schemas.microsoft.com/office/drawing/2014/main" id="{8C0C8A3C-51C8-584E-B638-800D44BC2430}"/>
              </a:ext>
            </a:extLst>
          </p:cNvPr>
          <p:cNvSpPr/>
          <p:nvPr/>
        </p:nvSpPr>
        <p:spPr>
          <a:xfrm>
            <a:off x="5945007"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38" name="Straight Connector 137">
            <a:extLst>
              <a:ext uri="{FF2B5EF4-FFF2-40B4-BE49-F238E27FC236}">
                <a16:creationId xmlns:a16="http://schemas.microsoft.com/office/drawing/2014/main" id="{FE3A2C4E-CEFD-A346-BFA0-200BC4C91F82}"/>
              </a:ext>
            </a:extLst>
          </p:cNvPr>
          <p:cNvCxnSpPr/>
          <p:nvPr/>
        </p:nvCxnSpPr>
        <p:spPr>
          <a:xfrm>
            <a:off x="6009943"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5D0F44B7-D03F-A94B-AA79-35A0CB08BFCE}"/>
              </a:ext>
            </a:extLst>
          </p:cNvPr>
          <p:cNvSpPr/>
          <p:nvPr/>
        </p:nvSpPr>
        <p:spPr>
          <a:xfrm>
            <a:off x="5945007"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0" name="Rectangle 139">
            <a:extLst>
              <a:ext uri="{FF2B5EF4-FFF2-40B4-BE49-F238E27FC236}">
                <a16:creationId xmlns:a16="http://schemas.microsoft.com/office/drawing/2014/main" id="{8EFF7CAA-26E6-5044-A7CB-5BC5B593406A}"/>
              </a:ext>
            </a:extLst>
          </p:cNvPr>
          <p:cNvSpPr/>
          <p:nvPr/>
        </p:nvSpPr>
        <p:spPr>
          <a:xfrm>
            <a:off x="5945007"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41" name="Straight Connector 140">
            <a:extLst>
              <a:ext uri="{FF2B5EF4-FFF2-40B4-BE49-F238E27FC236}">
                <a16:creationId xmlns:a16="http://schemas.microsoft.com/office/drawing/2014/main" id="{53E6EC66-2319-034A-853A-CF39BB2A8A2F}"/>
              </a:ext>
            </a:extLst>
          </p:cNvPr>
          <p:cNvCxnSpPr/>
          <p:nvPr/>
        </p:nvCxnSpPr>
        <p:spPr>
          <a:xfrm>
            <a:off x="6009943"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129831E5-5BEF-CC4E-B98A-9692A23B08C1}"/>
              </a:ext>
            </a:extLst>
          </p:cNvPr>
          <p:cNvSpPr/>
          <p:nvPr/>
        </p:nvSpPr>
        <p:spPr>
          <a:xfrm>
            <a:off x="5942696"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AD393C29-99BB-AA4E-ADFD-34691101BF0A}"/>
              </a:ext>
            </a:extLst>
          </p:cNvPr>
          <p:cNvSpPr/>
          <p:nvPr/>
        </p:nvSpPr>
        <p:spPr>
          <a:xfrm>
            <a:off x="5942696"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4" name="Rectangle 143">
            <a:extLst>
              <a:ext uri="{FF2B5EF4-FFF2-40B4-BE49-F238E27FC236}">
                <a16:creationId xmlns:a16="http://schemas.microsoft.com/office/drawing/2014/main" id="{685258D4-DD9F-C246-8C2B-1091F86D94A6}"/>
              </a:ext>
            </a:extLst>
          </p:cNvPr>
          <p:cNvSpPr/>
          <p:nvPr/>
        </p:nvSpPr>
        <p:spPr>
          <a:xfrm>
            <a:off x="5942696"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5" name="TextBox 144">
            <a:extLst>
              <a:ext uri="{FF2B5EF4-FFF2-40B4-BE49-F238E27FC236}">
                <a16:creationId xmlns:a16="http://schemas.microsoft.com/office/drawing/2014/main" id="{3C99ED63-0D56-3F44-B66A-9D53BFE59C15}"/>
              </a:ext>
            </a:extLst>
          </p:cNvPr>
          <p:cNvSpPr txBox="1"/>
          <p:nvPr/>
        </p:nvSpPr>
        <p:spPr>
          <a:xfrm>
            <a:off x="7038035"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Org2</a:t>
            </a:r>
          </a:p>
        </p:txBody>
      </p:sp>
      <p:sp>
        <p:nvSpPr>
          <p:cNvPr id="146" name="Rounded Rectangle 145">
            <a:extLst>
              <a:ext uri="{FF2B5EF4-FFF2-40B4-BE49-F238E27FC236}">
                <a16:creationId xmlns:a16="http://schemas.microsoft.com/office/drawing/2014/main" id="{8ACB02BA-719E-5C4E-B56F-B73F8B926B09}"/>
              </a:ext>
            </a:extLst>
          </p:cNvPr>
          <p:cNvSpPr/>
          <p:nvPr/>
        </p:nvSpPr>
        <p:spPr>
          <a:xfrm>
            <a:off x="6122091"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47" name="Straight Connector 146">
            <a:extLst>
              <a:ext uri="{FF2B5EF4-FFF2-40B4-BE49-F238E27FC236}">
                <a16:creationId xmlns:a16="http://schemas.microsoft.com/office/drawing/2014/main" id="{7C89EEA4-3810-7441-B18C-0A2B8F5565B4}"/>
              </a:ext>
            </a:extLst>
          </p:cNvPr>
          <p:cNvCxnSpPr/>
          <p:nvPr/>
        </p:nvCxnSpPr>
        <p:spPr>
          <a:xfrm>
            <a:off x="6009943"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9E6D8FD-D01B-A64E-8DE3-713F2D2B6D72}"/>
              </a:ext>
            </a:extLst>
          </p:cNvPr>
          <p:cNvCxnSpPr/>
          <p:nvPr/>
        </p:nvCxnSpPr>
        <p:spPr>
          <a:xfrm>
            <a:off x="6009943"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9" name="Rectangle 148">
            <a:extLst>
              <a:ext uri="{FF2B5EF4-FFF2-40B4-BE49-F238E27FC236}">
                <a16:creationId xmlns:a16="http://schemas.microsoft.com/office/drawing/2014/main" id="{A8EA7ED8-43A6-374E-9E65-2A89AD8ED00F}"/>
              </a:ext>
            </a:extLst>
          </p:cNvPr>
          <p:cNvSpPr/>
          <p:nvPr/>
        </p:nvSpPr>
        <p:spPr>
          <a:xfrm>
            <a:off x="7239682"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0" name="Straight Connector 149">
            <a:extLst>
              <a:ext uri="{FF2B5EF4-FFF2-40B4-BE49-F238E27FC236}">
                <a16:creationId xmlns:a16="http://schemas.microsoft.com/office/drawing/2014/main" id="{5F7134F9-47A0-AA43-8648-9277CE29CFD3}"/>
              </a:ext>
            </a:extLst>
          </p:cNvPr>
          <p:cNvCxnSpPr/>
          <p:nvPr/>
        </p:nvCxnSpPr>
        <p:spPr>
          <a:xfrm>
            <a:off x="7304618"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290CC106-64E3-4648-A7D1-FB62C71524C4}"/>
              </a:ext>
            </a:extLst>
          </p:cNvPr>
          <p:cNvSpPr/>
          <p:nvPr/>
        </p:nvSpPr>
        <p:spPr>
          <a:xfrm>
            <a:off x="7239682"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2" name="Rectangle 151">
            <a:extLst>
              <a:ext uri="{FF2B5EF4-FFF2-40B4-BE49-F238E27FC236}">
                <a16:creationId xmlns:a16="http://schemas.microsoft.com/office/drawing/2014/main" id="{623C74A5-C295-A840-9216-339F6509E7AC}"/>
              </a:ext>
            </a:extLst>
          </p:cNvPr>
          <p:cNvSpPr/>
          <p:nvPr/>
        </p:nvSpPr>
        <p:spPr>
          <a:xfrm>
            <a:off x="7239682"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3" name="Straight Connector 152">
            <a:extLst>
              <a:ext uri="{FF2B5EF4-FFF2-40B4-BE49-F238E27FC236}">
                <a16:creationId xmlns:a16="http://schemas.microsoft.com/office/drawing/2014/main" id="{46C3765C-114E-2B4C-86E9-B954DF52869D}"/>
              </a:ext>
            </a:extLst>
          </p:cNvPr>
          <p:cNvCxnSpPr/>
          <p:nvPr/>
        </p:nvCxnSpPr>
        <p:spPr>
          <a:xfrm>
            <a:off x="7304618"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0187B6CE-3F39-B04D-9911-698F173E62C8}"/>
              </a:ext>
            </a:extLst>
          </p:cNvPr>
          <p:cNvSpPr/>
          <p:nvPr/>
        </p:nvSpPr>
        <p:spPr>
          <a:xfrm>
            <a:off x="7237371"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F71B970-D1E7-CE4C-8E13-EDF8E5C5C989}"/>
              </a:ext>
            </a:extLst>
          </p:cNvPr>
          <p:cNvSpPr/>
          <p:nvPr/>
        </p:nvSpPr>
        <p:spPr>
          <a:xfrm>
            <a:off x="7237371"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6" name="Rectangle 155">
            <a:extLst>
              <a:ext uri="{FF2B5EF4-FFF2-40B4-BE49-F238E27FC236}">
                <a16:creationId xmlns:a16="http://schemas.microsoft.com/office/drawing/2014/main" id="{DF9701C3-7DEF-9E4F-B3E1-02A93235EC44}"/>
              </a:ext>
            </a:extLst>
          </p:cNvPr>
          <p:cNvSpPr/>
          <p:nvPr/>
        </p:nvSpPr>
        <p:spPr>
          <a:xfrm>
            <a:off x="7237371"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7" name="Straight Connector 156">
            <a:extLst>
              <a:ext uri="{FF2B5EF4-FFF2-40B4-BE49-F238E27FC236}">
                <a16:creationId xmlns:a16="http://schemas.microsoft.com/office/drawing/2014/main" id="{C42D6E5A-E89F-5045-A770-EA0C3E3322CC}"/>
              </a:ext>
            </a:extLst>
          </p:cNvPr>
          <p:cNvCxnSpPr/>
          <p:nvPr/>
        </p:nvCxnSpPr>
        <p:spPr>
          <a:xfrm>
            <a:off x="7304618"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A536DBE-807B-3C48-B939-9B37C8FC13B9}"/>
              </a:ext>
            </a:extLst>
          </p:cNvPr>
          <p:cNvCxnSpPr/>
          <p:nvPr/>
        </p:nvCxnSpPr>
        <p:spPr>
          <a:xfrm>
            <a:off x="7304618"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9" name="Rounded Rectangle 158">
            <a:extLst>
              <a:ext uri="{FF2B5EF4-FFF2-40B4-BE49-F238E27FC236}">
                <a16:creationId xmlns:a16="http://schemas.microsoft.com/office/drawing/2014/main" id="{ABA40146-4BD7-AB48-8A4A-9FDFBD138AD6}"/>
              </a:ext>
            </a:extLst>
          </p:cNvPr>
          <p:cNvSpPr/>
          <p:nvPr/>
        </p:nvSpPr>
        <p:spPr>
          <a:xfrm>
            <a:off x="7409173"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60" name="Straight Arrow Connector 159">
            <a:extLst>
              <a:ext uri="{FF2B5EF4-FFF2-40B4-BE49-F238E27FC236}">
                <a16:creationId xmlns:a16="http://schemas.microsoft.com/office/drawing/2014/main" id="{54B7D99E-46A0-7946-A5C9-6389712DAB27}"/>
              </a:ext>
            </a:extLst>
          </p:cNvPr>
          <p:cNvCxnSpPr>
            <a:cxnSpLocks/>
            <a:stCxn id="66" idx="0"/>
            <a:endCxn id="146" idx="0"/>
          </p:cNvCxnSpPr>
          <p:nvPr/>
        </p:nvCxnSpPr>
        <p:spPr>
          <a:xfrm rot="5400000" flipH="1" flipV="1">
            <a:off x="4382056" y="164052"/>
            <a:ext cx="12700" cy="4556692"/>
          </a:xfrm>
          <a:prstGeom prst="bentConnector3">
            <a:avLst>
              <a:gd name="adj1" fmla="val 1800000"/>
            </a:avLst>
          </a:prstGeom>
          <a:ln w="19050" cmpd="sng">
            <a:solidFill>
              <a:schemeClr val="accent5"/>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5AB6DE17-9697-D047-A42B-05AE19B4E645}"/>
              </a:ext>
            </a:extLst>
          </p:cNvPr>
          <p:cNvCxnSpPr>
            <a:cxnSpLocks/>
            <a:stCxn id="66" idx="3"/>
            <a:endCxn id="105" idx="1"/>
          </p:cNvCxnSpPr>
          <p:nvPr/>
        </p:nvCxnSpPr>
        <p:spPr>
          <a:xfrm>
            <a:off x="2642020" y="2741498"/>
            <a:ext cx="210461" cy="6350"/>
          </a:xfrm>
          <a:prstGeom prst="straightConnector1">
            <a:avLst/>
          </a:prstGeom>
          <a:ln w="19050" cmpd="sng">
            <a:solidFill>
              <a:schemeClr val="accent5"/>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91" name="Document 90">
            <a:extLst>
              <a:ext uri="{FF2B5EF4-FFF2-40B4-BE49-F238E27FC236}">
                <a16:creationId xmlns:a16="http://schemas.microsoft.com/office/drawing/2014/main" id="{FDCFC6FC-F725-EE49-B0D0-6342B3B2D75A}"/>
              </a:ext>
            </a:extLst>
          </p:cNvPr>
          <p:cNvSpPr/>
          <p:nvPr/>
        </p:nvSpPr>
        <p:spPr>
          <a:xfrm>
            <a:off x="4248171" y="2271410"/>
            <a:ext cx="1522929" cy="1029857"/>
          </a:xfrm>
          <a:prstGeom prst="flowChartDocumen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788" b="1" u="sng" dirty="0">
                <a:solidFill>
                  <a:prstClr val="white"/>
                </a:solidFill>
                <a:latin typeface="Calibri" panose="020F0502020204030204"/>
                <a:cs typeface="Calibri"/>
              </a:rPr>
              <a:t>Collection: Marbles</a:t>
            </a:r>
          </a:p>
          <a:p>
            <a:pPr marL="89297" lvl="1" indent="-82154" defTabSz="685800">
              <a:buFont typeface="Arial" charset="0"/>
              <a:buChar char="•"/>
            </a:pPr>
            <a:r>
              <a:rPr lang="en-US" sz="788" dirty="0">
                <a:solidFill>
                  <a:prstClr val="white"/>
                </a:solidFill>
                <a:latin typeface="Calibri" panose="020F0502020204030204"/>
                <a:cs typeface="Calibri"/>
              </a:rPr>
              <a:t>Private Write Set</a:t>
            </a:r>
          </a:p>
          <a:p>
            <a:pPr marL="89297" lvl="1" indent="-82154" defTabSz="685800">
              <a:buFont typeface="Arial" charset="0"/>
              <a:buChar char="•"/>
            </a:pPr>
            <a:r>
              <a:rPr lang="en-US" sz="788" dirty="0">
                <a:solidFill>
                  <a:prstClr val="white"/>
                </a:solidFill>
                <a:latin typeface="Calibri" panose="020F0502020204030204"/>
                <a:cs typeface="Calibri"/>
              </a:rPr>
              <a:t>Name, Size, Color, Owner</a:t>
            </a:r>
          </a:p>
          <a:p>
            <a:pPr marL="7144" lvl="1" defTabSz="685800"/>
            <a:r>
              <a:rPr lang="en-US" sz="788" b="1" dirty="0">
                <a:solidFill>
                  <a:prstClr val="white"/>
                </a:solidFill>
                <a:latin typeface="Calibri" panose="020F0502020204030204"/>
                <a:cs typeface="Calibri"/>
              </a:rPr>
              <a:t>Policy: Org1, Org2</a:t>
            </a:r>
          </a:p>
          <a:p>
            <a:pPr marL="7144" lvl="1" defTabSz="685800"/>
            <a:r>
              <a:rPr lang="en-US" sz="788" dirty="0">
                <a:solidFill>
                  <a:prstClr val="white"/>
                </a:solidFill>
                <a:latin typeface="Calibri" panose="020F0502020204030204"/>
                <a:cs typeface="Calibri"/>
              </a:rPr>
              <a:t>"</a:t>
            </a:r>
            <a:r>
              <a:rPr lang="en-US" sz="788" dirty="0" err="1">
                <a:solidFill>
                  <a:prstClr val="white"/>
                </a:solidFill>
                <a:latin typeface="Calibri" panose="020F0502020204030204"/>
                <a:cs typeface="Calibri"/>
              </a:rPr>
              <a:t>requiredPeerCount</a:t>
            </a:r>
            <a:r>
              <a:rPr lang="en-US" sz="788" dirty="0">
                <a:solidFill>
                  <a:prstClr val="white"/>
                </a:solidFill>
                <a:latin typeface="Calibri" panose="020F0502020204030204"/>
                <a:cs typeface="Calibri"/>
              </a:rPr>
              <a:t>": 1,  "maxPeerCount":2, "blockToLive":1000000</a:t>
            </a:r>
          </a:p>
        </p:txBody>
      </p:sp>
      <p:sp>
        <p:nvSpPr>
          <p:cNvPr id="92" name="Rectangle 91">
            <a:extLst>
              <a:ext uri="{FF2B5EF4-FFF2-40B4-BE49-F238E27FC236}">
                <a16:creationId xmlns:a16="http://schemas.microsoft.com/office/drawing/2014/main" id="{1D13A1F1-85CE-5E49-BD7C-5F72C522C452}"/>
              </a:ext>
            </a:extLst>
          </p:cNvPr>
          <p:cNvSpPr/>
          <p:nvPr/>
        </p:nvSpPr>
        <p:spPr>
          <a:xfrm>
            <a:off x="2137507"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3" name="Rectangle 92">
            <a:extLst>
              <a:ext uri="{FF2B5EF4-FFF2-40B4-BE49-F238E27FC236}">
                <a16:creationId xmlns:a16="http://schemas.microsoft.com/office/drawing/2014/main" id="{4FE4828F-BA66-C947-A0C9-0D5031C946CB}"/>
              </a:ext>
            </a:extLst>
          </p:cNvPr>
          <p:cNvSpPr/>
          <p:nvPr/>
        </p:nvSpPr>
        <p:spPr>
          <a:xfrm>
            <a:off x="3478829" y="198793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4" name="Rectangle 93">
            <a:extLst>
              <a:ext uri="{FF2B5EF4-FFF2-40B4-BE49-F238E27FC236}">
                <a16:creationId xmlns:a16="http://schemas.microsoft.com/office/drawing/2014/main" id="{0772F61F-8B7B-CB4F-846E-37B2348D30C2}"/>
              </a:ext>
            </a:extLst>
          </p:cNvPr>
          <p:cNvSpPr/>
          <p:nvPr/>
        </p:nvSpPr>
        <p:spPr>
          <a:xfrm>
            <a:off x="6710486"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5" name="TextBox 94">
            <a:extLst>
              <a:ext uri="{FF2B5EF4-FFF2-40B4-BE49-F238E27FC236}">
                <a16:creationId xmlns:a16="http://schemas.microsoft.com/office/drawing/2014/main" id="{11E17D32-8D50-764E-A99D-F90789615CC9}"/>
              </a:ext>
            </a:extLst>
          </p:cNvPr>
          <p:cNvSpPr txBox="1"/>
          <p:nvPr/>
        </p:nvSpPr>
        <p:spPr>
          <a:xfrm>
            <a:off x="7417498" y="1962163"/>
            <a:ext cx="1059970" cy="507831"/>
          </a:xfrm>
          <a:prstGeom prst="rect">
            <a:avLst/>
          </a:prstGeom>
          <a:noFill/>
        </p:spPr>
        <p:txBody>
          <a:bodyPr wrap="none" rtlCol="0">
            <a:spAutoFit/>
          </a:bodyPr>
          <a:lstStyle/>
          <a:p>
            <a:pPr defTabSz="685800"/>
            <a:r>
              <a:rPr lang="en-US" sz="1350" b="1" dirty="0">
                <a:solidFill>
                  <a:schemeClr val="accent5"/>
                </a:solidFill>
                <a:latin typeface="Calibri" panose="020F0502020204030204"/>
              </a:rPr>
              <a:t>Missing</a:t>
            </a:r>
          </a:p>
          <a:p>
            <a:pPr defTabSz="685800"/>
            <a:r>
              <a:rPr lang="en-US" sz="1350" b="1" dirty="0">
                <a:solidFill>
                  <a:schemeClr val="accent5"/>
                </a:solidFill>
                <a:latin typeface="Calibri" panose="020F0502020204030204"/>
              </a:rPr>
              <a:t>Private Data</a:t>
            </a:r>
          </a:p>
        </p:txBody>
      </p:sp>
      <p:sp>
        <p:nvSpPr>
          <p:cNvPr id="96" name="Can 95">
            <a:extLst>
              <a:ext uri="{FF2B5EF4-FFF2-40B4-BE49-F238E27FC236}">
                <a16:creationId xmlns:a16="http://schemas.microsoft.com/office/drawing/2014/main" id="{21EA6D1C-362D-9E4F-9589-376B06A44BFC}"/>
              </a:ext>
            </a:extLst>
          </p:cNvPr>
          <p:cNvSpPr/>
          <p:nvPr/>
        </p:nvSpPr>
        <p:spPr>
          <a:xfrm>
            <a:off x="7405839" y="3763070"/>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100"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1100" u="sng" dirty="0">
              <a:solidFill>
                <a:prstClr val="black"/>
              </a:solidFill>
              <a:latin typeface="Calibri" panose="020F0502020204030204"/>
            </a:endParaRPr>
          </a:p>
        </p:txBody>
      </p:sp>
      <p:sp>
        <p:nvSpPr>
          <p:cNvPr id="133" name="Can 132">
            <a:extLst>
              <a:ext uri="{FF2B5EF4-FFF2-40B4-BE49-F238E27FC236}">
                <a16:creationId xmlns:a16="http://schemas.microsoft.com/office/drawing/2014/main" id="{B309F136-4007-574E-BC7C-AFE2CC3339C3}"/>
              </a:ext>
            </a:extLst>
          </p:cNvPr>
          <p:cNvSpPr/>
          <p:nvPr/>
        </p:nvSpPr>
        <p:spPr>
          <a:xfrm>
            <a:off x="7405932"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4" name="Can 133">
            <a:extLst>
              <a:ext uri="{FF2B5EF4-FFF2-40B4-BE49-F238E27FC236}">
                <a16:creationId xmlns:a16="http://schemas.microsoft.com/office/drawing/2014/main" id="{936C75C1-983D-D245-B2E6-D792970D27B3}"/>
              </a:ext>
            </a:extLst>
          </p:cNvPr>
          <p:cNvSpPr/>
          <p:nvPr/>
        </p:nvSpPr>
        <p:spPr>
          <a:xfrm>
            <a:off x="7405932"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66" name="Rounded Rectangle 65">
            <a:extLst>
              <a:ext uri="{FF2B5EF4-FFF2-40B4-BE49-F238E27FC236}">
                <a16:creationId xmlns:a16="http://schemas.microsoft.com/office/drawing/2014/main" id="{29798788-F42C-AB4F-A57F-7E81F9E96E13}"/>
              </a:ext>
            </a:extLst>
          </p:cNvPr>
          <p:cNvSpPr/>
          <p:nvPr/>
        </p:nvSpPr>
        <p:spPr>
          <a:xfrm>
            <a:off x="1565399"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90" name="Text Placeholder 2">
            <a:extLst>
              <a:ext uri="{FF2B5EF4-FFF2-40B4-BE49-F238E27FC236}">
                <a16:creationId xmlns:a16="http://schemas.microsoft.com/office/drawing/2014/main" id="{C594E5F7-336E-3D46-AF97-12B51F9AB634}"/>
              </a:ext>
            </a:extLst>
          </p:cNvPr>
          <p:cNvSpPr txBox="1">
            <a:spLocks/>
          </p:cNvSpPr>
          <p:nvPr/>
        </p:nvSpPr>
        <p:spPr>
          <a:xfrm>
            <a:off x="121825" y="740625"/>
            <a:ext cx="7768590" cy="39869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solidFill>
                  <a:schemeClr val="tx1"/>
                </a:solidFill>
              </a:rPr>
              <a:t>Endorsing peer simulates transaction and distributes </a:t>
            </a:r>
            <a:r>
              <a:rPr lang="en-US" sz="1400" b="1" dirty="0">
                <a:solidFill>
                  <a:schemeClr val="accent5"/>
                </a:solidFill>
              </a:rPr>
              <a:t>marbles collection </a:t>
            </a:r>
            <a:r>
              <a:rPr lang="en-US" sz="1400" dirty="0">
                <a:solidFill>
                  <a:schemeClr val="tx1"/>
                </a:solidFill>
              </a:rPr>
              <a:t>data based on policy</a:t>
            </a:r>
          </a:p>
          <a:p>
            <a:endParaRPr lang="en-US" sz="1400" dirty="0">
              <a:solidFill>
                <a:schemeClr val="tx1"/>
              </a:solidFill>
            </a:endParaRPr>
          </a:p>
        </p:txBody>
      </p:sp>
    </p:spTree>
    <p:extLst>
      <p:ext uri="{BB962C8B-B14F-4D97-AF65-F5344CB8AC3E}">
        <p14:creationId xmlns:p14="http://schemas.microsoft.com/office/powerpoint/2010/main" val="44264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AAA5783B-7711-0A4D-BFBB-93F69CDE5947}"/>
              </a:ext>
            </a:extLst>
          </p:cNvPr>
          <p:cNvSpPr/>
          <p:nvPr/>
        </p:nvSpPr>
        <p:spPr>
          <a:xfrm>
            <a:off x="1071425" y="1328235"/>
            <a:ext cx="7885690" cy="333311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ounded Rectangle 108">
            <a:extLst>
              <a:ext uri="{FF2B5EF4-FFF2-40B4-BE49-F238E27FC236}">
                <a16:creationId xmlns:a16="http://schemas.microsoft.com/office/drawing/2014/main" id="{935A49ED-F688-AE4B-A236-41A2A8502F85}"/>
              </a:ext>
            </a:extLst>
          </p:cNvPr>
          <p:cNvSpPr/>
          <p:nvPr/>
        </p:nvSpPr>
        <p:spPr>
          <a:xfrm>
            <a:off x="1267506"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Can 66"/>
          <p:cNvSpPr/>
          <p:nvPr/>
        </p:nvSpPr>
        <p:spPr>
          <a:xfrm>
            <a:off x="1557137"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41" name="Can 40"/>
          <p:cNvSpPr/>
          <p:nvPr/>
        </p:nvSpPr>
        <p:spPr>
          <a:xfrm>
            <a:off x="2846930"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42" name="Can 41"/>
          <p:cNvSpPr/>
          <p:nvPr/>
        </p:nvSpPr>
        <p:spPr>
          <a:xfrm>
            <a:off x="2849240"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44" name="Can 43"/>
          <p:cNvSpPr/>
          <p:nvPr/>
        </p:nvSpPr>
        <p:spPr>
          <a:xfrm>
            <a:off x="2849240"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5" name="Can 54"/>
          <p:cNvSpPr/>
          <p:nvPr/>
        </p:nvSpPr>
        <p:spPr>
          <a:xfrm>
            <a:off x="1559447"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57" name="Can 56"/>
          <p:cNvSpPr/>
          <p:nvPr/>
        </p:nvSpPr>
        <p:spPr>
          <a:xfrm>
            <a:off x="1559447"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8" name="Rectangle 57"/>
          <p:cNvSpPr/>
          <p:nvPr/>
        </p:nvSpPr>
        <p:spPr>
          <a:xfrm>
            <a:off x="1388315"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59" name="Straight Connector 58"/>
          <p:cNvCxnSpPr/>
          <p:nvPr/>
        </p:nvCxnSpPr>
        <p:spPr>
          <a:xfrm>
            <a:off x="1453251"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388315"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1" name="Rectangle 60"/>
          <p:cNvSpPr/>
          <p:nvPr/>
        </p:nvSpPr>
        <p:spPr>
          <a:xfrm>
            <a:off x="1388315"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62" name="Straight Connector 61"/>
          <p:cNvCxnSpPr/>
          <p:nvPr/>
        </p:nvCxnSpPr>
        <p:spPr>
          <a:xfrm>
            <a:off x="1453251"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386004"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4" name="Rectangle 63"/>
          <p:cNvSpPr/>
          <p:nvPr/>
        </p:nvSpPr>
        <p:spPr>
          <a:xfrm>
            <a:off x="1386004"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5" name="Rectangle 64"/>
          <p:cNvSpPr/>
          <p:nvPr/>
        </p:nvSpPr>
        <p:spPr>
          <a:xfrm>
            <a:off x="1386004"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02" name="TextBox 101"/>
          <p:cNvSpPr txBox="1"/>
          <p:nvPr/>
        </p:nvSpPr>
        <p:spPr>
          <a:xfrm>
            <a:off x="2481343"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Org1</a:t>
            </a:r>
          </a:p>
        </p:txBody>
      </p:sp>
      <p:cxnSp>
        <p:nvCxnSpPr>
          <p:cNvPr id="116" name="Straight Connector 115"/>
          <p:cNvCxnSpPr>
            <a:cxnSpLocks/>
            <a:stCxn id="113" idx="2"/>
          </p:cNvCxnSpPr>
          <p:nvPr/>
        </p:nvCxnSpPr>
        <p:spPr>
          <a:xfrm>
            <a:off x="4985448" y="1807376"/>
            <a:ext cx="1" cy="27581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B2C80B9-F085-4545-92DF-C7C13BBE1DF5}"/>
              </a:ext>
            </a:extLst>
          </p:cNvPr>
          <p:cNvCxnSpPr/>
          <p:nvPr/>
        </p:nvCxnSpPr>
        <p:spPr>
          <a:xfrm>
            <a:off x="1453251"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07B9B0D-CAE9-B94A-A543-49FC27CBE6CB}"/>
              </a:ext>
            </a:extLst>
          </p:cNvPr>
          <p:cNvCxnSpPr/>
          <p:nvPr/>
        </p:nvCxnSpPr>
        <p:spPr>
          <a:xfrm>
            <a:off x="1453251"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D1EDC87-3DF6-A444-81FB-8D585747CFA3}"/>
              </a:ext>
            </a:extLst>
          </p:cNvPr>
          <p:cNvSpPr/>
          <p:nvPr/>
        </p:nvSpPr>
        <p:spPr>
          <a:xfrm>
            <a:off x="2682990"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3" name="Straight Connector 72">
            <a:extLst>
              <a:ext uri="{FF2B5EF4-FFF2-40B4-BE49-F238E27FC236}">
                <a16:creationId xmlns:a16="http://schemas.microsoft.com/office/drawing/2014/main" id="{5051723F-A866-0546-8A2F-D7B75E3FB21E}"/>
              </a:ext>
            </a:extLst>
          </p:cNvPr>
          <p:cNvCxnSpPr/>
          <p:nvPr/>
        </p:nvCxnSpPr>
        <p:spPr>
          <a:xfrm>
            <a:off x="2747926"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E0A4432-C17F-4A42-84AC-D0970319D638}"/>
              </a:ext>
            </a:extLst>
          </p:cNvPr>
          <p:cNvSpPr/>
          <p:nvPr/>
        </p:nvSpPr>
        <p:spPr>
          <a:xfrm>
            <a:off x="2682990"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9ECB663C-99CE-F14E-B305-9B17B4706590}"/>
              </a:ext>
            </a:extLst>
          </p:cNvPr>
          <p:cNvSpPr/>
          <p:nvPr/>
        </p:nvSpPr>
        <p:spPr>
          <a:xfrm>
            <a:off x="2682990"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6" name="Straight Connector 75">
            <a:extLst>
              <a:ext uri="{FF2B5EF4-FFF2-40B4-BE49-F238E27FC236}">
                <a16:creationId xmlns:a16="http://schemas.microsoft.com/office/drawing/2014/main" id="{A173C8A8-5462-BE41-B878-8089FB6BB8A7}"/>
              </a:ext>
            </a:extLst>
          </p:cNvPr>
          <p:cNvCxnSpPr/>
          <p:nvPr/>
        </p:nvCxnSpPr>
        <p:spPr>
          <a:xfrm>
            <a:off x="2747926"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7" name="Rectangle 76">
            <a:extLst>
              <a:ext uri="{FF2B5EF4-FFF2-40B4-BE49-F238E27FC236}">
                <a16:creationId xmlns:a16="http://schemas.microsoft.com/office/drawing/2014/main" id="{90E51957-3B71-9847-A2C9-0CEFC026FCC0}"/>
              </a:ext>
            </a:extLst>
          </p:cNvPr>
          <p:cNvSpPr/>
          <p:nvPr/>
        </p:nvSpPr>
        <p:spPr>
          <a:xfrm>
            <a:off x="2680679"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D8A7BAE2-CD57-DF48-941A-4D826444B2EB}"/>
              </a:ext>
            </a:extLst>
          </p:cNvPr>
          <p:cNvSpPr/>
          <p:nvPr/>
        </p:nvSpPr>
        <p:spPr>
          <a:xfrm>
            <a:off x="2680679"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6F3DA693-FF40-E34A-A28C-85745E87B9DB}"/>
              </a:ext>
            </a:extLst>
          </p:cNvPr>
          <p:cNvSpPr/>
          <p:nvPr/>
        </p:nvSpPr>
        <p:spPr>
          <a:xfrm>
            <a:off x="2680679"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80" name="Straight Connector 79">
            <a:extLst>
              <a:ext uri="{FF2B5EF4-FFF2-40B4-BE49-F238E27FC236}">
                <a16:creationId xmlns:a16="http://schemas.microsoft.com/office/drawing/2014/main" id="{8DBF77C6-CDA8-8C46-A0A7-8041C6A5EB29}"/>
              </a:ext>
            </a:extLst>
          </p:cNvPr>
          <p:cNvCxnSpPr/>
          <p:nvPr/>
        </p:nvCxnSpPr>
        <p:spPr>
          <a:xfrm>
            <a:off x="2747926"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5372C80-0EF9-424B-8C52-FC546FDFAC63}"/>
              </a:ext>
            </a:extLst>
          </p:cNvPr>
          <p:cNvCxnSpPr/>
          <p:nvPr/>
        </p:nvCxnSpPr>
        <p:spPr>
          <a:xfrm>
            <a:off x="2747926"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12" name="Group 111">
            <a:extLst>
              <a:ext uri="{FF2B5EF4-FFF2-40B4-BE49-F238E27FC236}">
                <a16:creationId xmlns:a16="http://schemas.microsoft.com/office/drawing/2014/main" id="{7DDBC485-312E-F84F-A9C8-99CA42A57047}"/>
              </a:ext>
            </a:extLst>
          </p:cNvPr>
          <p:cNvGrpSpPr/>
          <p:nvPr/>
        </p:nvGrpSpPr>
        <p:grpSpPr>
          <a:xfrm>
            <a:off x="4747623" y="1383607"/>
            <a:ext cx="475649" cy="423769"/>
            <a:chOff x="3620745" y="2847577"/>
            <a:chExt cx="1709316" cy="1609006"/>
          </a:xfrm>
        </p:grpSpPr>
        <p:sp>
          <p:nvSpPr>
            <p:cNvPr id="113" name="Rounded Rectangle 112">
              <a:extLst>
                <a:ext uri="{FF2B5EF4-FFF2-40B4-BE49-F238E27FC236}">
                  <a16:creationId xmlns:a16="http://schemas.microsoft.com/office/drawing/2014/main" id="{7B59A484-C4AD-B14E-A4F1-E91B05EF1494}"/>
                </a:ext>
              </a:extLst>
            </p:cNvPr>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4" name="Rounded Rectangle 113">
              <a:extLst>
                <a:ext uri="{FF2B5EF4-FFF2-40B4-BE49-F238E27FC236}">
                  <a16:creationId xmlns:a16="http://schemas.microsoft.com/office/drawing/2014/main" id="{861445C7-C1E1-4246-991A-525F6B6AA665}"/>
                </a:ext>
              </a:extLst>
            </p:cNvPr>
            <p:cNvSpPr/>
            <p:nvPr/>
          </p:nvSpPr>
          <p:spPr>
            <a:xfrm>
              <a:off x="3767821" y="371105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5" name="Rounded Rectangle 114">
              <a:extLst>
                <a:ext uri="{FF2B5EF4-FFF2-40B4-BE49-F238E27FC236}">
                  <a16:creationId xmlns:a16="http://schemas.microsoft.com/office/drawing/2014/main" id="{45CC7A9E-2CB4-A24C-B28B-02D674A6F220}"/>
                </a:ext>
              </a:extLst>
            </p:cNvPr>
            <p:cNvSpPr/>
            <p:nvPr/>
          </p:nvSpPr>
          <p:spPr>
            <a:xfrm>
              <a:off x="3767821" y="2964728"/>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7" name="Rounded Rectangle 116">
              <a:extLst>
                <a:ext uri="{FF2B5EF4-FFF2-40B4-BE49-F238E27FC236}">
                  <a16:creationId xmlns:a16="http://schemas.microsoft.com/office/drawing/2014/main" id="{BA0CD843-C5DA-0D4B-9BF8-1AE86F55A9F2}"/>
                </a:ext>
              </a:extLst>
            </p:cNvPr>
            <p:cNvSpPr/>
            <p:nvPr/>
          </p:nvSpPr>
          <p:spPr>
            <a:xfrm>
              <a:off x="4580786" y="296749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cxnSp>
          <p:nvCxnSpPr>
            <p:cNvPr id="118" name="Straight Connector 117">
              <a:extLst>
                <a:ext uri="{FF2B5EF4-FFF2-40B4-BE49-F238E27FC236}">
                  <a16:creationId xmlns:a16="http://schemas.microsoft.com/office/drawing/2014/main" id="{E5B6F1E9-A54F-0F45-A2D9-875A7670D6EC}"/>
                </a:ext>
              </a:extLst>
            </p:cNvPr>
            <p:cNvCxnSpPr/>
            <p:nvPr/>
          </p:nvCxnSpPr>
          <p:spPr>
            <a:xfrm>
              <a:off x="4366020" y="3263828"/>
              <a:ext cx="214766" cy="2765"/>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5A182844-EE6F-1F43-A896-D1AA39D7917F}"/>
                </a:ext>
              </a:extLst>
            </p:cNvPr>
            <p:cNvCxnSpPr/>
            <p:nvPr/>
          </p:nvCxnSpPr>
          <p:spPr>
            <a:xfrm>
              <a:off x="4366020" y="4010153"/>
              <a:ext cx="209384" cy="3812"/>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899E2AC-EC0C-5143-9E3C-3B4E972A8233}"/>
                </a:ext>
              </a:extLst>
            </p:cNvPr>
            <p:cNvCxnSpPr/>
            <p:nvPr/>
          </p:nvCxnSpPr>
          <p:spPr>
            <a:xfrm>
              <a:off x="4066921" y="3562927"/>
              <a:ext cx="0" cy="148126"/>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3943008C-04D8-CF42-8DA8-66E3EF5A05AA}"/>
                </a:ext>
              </a:extLst>
            </p:cNvPr>
            <p:cNvCxnSpPr/>
            <p:nvPr/>
          </p:nvCxnSpPr>
          <p:spPr>
            <a:xfrm flipH="1">
              <a:off x="4874504" y="3565692"/>
              <a:ext cx="5382" cy="149173"/>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46F78F0E-28B2-A742-91CE-851DC04C4DCE}"/>
                </a:ext>
              </a:extLst>
            </p:cNvPr>
            <p:cNvCxnSpPr/>
            <p:nvPr/>
          </p:nvCxnSpPr>
          <p:spPr>
            <a:xfrm>
              <a:off x="4341787" y="3536576"/>
              <a:ext cx="288095" cy="214810"/>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40E21AA-D997-4245-98A7-965E1E147C73}"/>
                </a:ext>
              </a:extLst>
            </p:cNvPr>
            <p:cNvCxnSpPr/>
            <p:nvPr/>
          </p:nvCxnSpPr>
          <p:spPr>
            <a:xfrm flipV="1">
              <a:off x="4341787" y="3530645"/>
              <a:ext cx="281287" cy="220741"/>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4" name="Rounded Rectangle 123">
              <a:extLst>
                <a:ext uri="{FF2B5EF4-FFF2-40B4-BE49-F238E27FC236}">
                  <a16:creationId xmlns:a16="http://schemas.microsoft.com/office/drawing/2014/main" id="{0932B63B-787B-EE4E-8721-B1147FFBC956}"/>
                </a:ext>
              </a:extLst>
            </p:cNvPr>
            <p:cNvSpPr/>
            <p:nvPr/>
          </p:nvSpPr>
          <p:spPr>
            <a:xfrm>
              <a:off x="4575404" y="3714865"/>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grpSp>
      <p:grpSp>
        <p:nvGrpSpPr>
          <p:cNvPr id="127" name="Group 126">
            <a:extLst>
              <a:ext uri="{FF2B5EF4-FFF2-40B4-BE49-F238E27FC236}">
                <a16:creationId xmlns:a16="http://schemas.microsoft.com/office/drawing/2014/main" id="{F5024CAA-57CD-B344-9010-9990A02C133A}"/>
              </a:ext>
            </a:extLst>
          </p:cNvPr>
          <p:cNvGrpSpPr/>
          <p:nvPr/>
        </p:nvGrpSpPr>
        <p:grpSpPr>
          <a:xfrm>
            <a:off x="22107" y="2334169"/>
            <a:ext cx="944684" cy="809462"/>
            <a:chOff x="4454603" y="1652932"/>
            <a:chExt cx="944684" cy="809462"/>
          </a:xfrm>
        </p:grpSpPr>
        <p:grpSp>
          <p:nvGrpSpPr>
            <p:cNvPr id="128" name="Group 127">
              <a:extLst>
                <a:ext uri="{FF2B5EF4-FFF2-40B4-BE49-F238E27FC236}">
                  <a16:creationId xmlns:a16="http://schemas.microsoft.com/office/drawing/2014/main" id="{EAE516ED-37CB-834C-863E-03C68247BAA9}"/>
                </a:ext>
              </a:extLst>
            </p:cNvPr>
            <p:cNvGrpSpPr/>
            <p:nvPr/>
          </p:nvGrpSpPr>
          <p:grpSpPr>
            <a:xfrm>
              <a:off x="4547640" y="1652932"/>
              <a:ext cx="851647" cy="809462"/>
              <a:chOff x="265172" y="2308763"/>
              <a:chExt cx="712071" cy="676800"/>
            </a:xfrm>
          </p:grpSpPr>
          <p:sp>
            <p:nvSpPr>
              <p:cNvPr id="131" name="Rounded Rectangle 130">
                <a:extLst>
                  <a:ext uri="{FF2B5EF4-FFF2-40B4-BE49-F238E27FC236}">
                    <a16:creationId xmlns:a16="http://schemas.microsoft.com/office/drawing/2014/main" id="{40C17574-85E6-1B45-B0B6-54AE1080B08C}"/>
                  </a:ext>
                </a:extLst>
              </p:cNvPr>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6D11CE80-8B65-DF4B-A48E-5DBE2C024C0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A82B8E68-EC6E-FC40-B3EC-0560B25D7650}"/>
                </a:ext>
              </a:extLst>
            </p:cNvPr>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130" name="TextBox 129">
              <a:extLst>
                <a:ext uri="{FF2B5EF4-FFF2-40B4-BE49-F238E27FC236}">
                  <a16:creationId xmlns:a16="http://schemas.microsoft.com/office/drawing/2014/main" id="{9AA4D343-D990-AC4E-820C-2619CBC79106}"/>
                </a:ext>
              </a:extLst>
            </p:cNvPr>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104" name="Rounded Rectangle 103">
            <a:extLst>
              <a:ext uri="{FF2B5EF4-FFF2-40B4-BE49-F238E27FC236}">
                <a16:creationId xmlns:a16="http://schemas.microsoft.com/office/drawing/2014/main" id="{BF183387-94C2-6443-ABDB-ED2A595A295C}"/>
              </a:ext>
            </a:extLst>
          </p:cNvPr>
          <p:cNvSpPr/>
          <p:nvPr/>
        </p:nvSpPr>
        <p:spPr>
          <a:xfrm>
            <a:off x="5824198"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0" name="Can 109">
            <a:extLst>
              <a:ext uri="{FF2B5EF4-FFF2-40B4-BE49-F238E27FC236}">
                <a16:creationId xmlns:a16="http://schemas.microsoft.com/office/drawing/2014/main" id="{EEC82642-0CC7-EF43-A593-A1A35DA910A0}"/>
              </a:ext>
            </a:extLst>
          </p:cNvPr>
          <p:cNvSpPr/>
          <p:nvPr/>
        </p:nvSpPr>
        <p:spPr>
          <a:xfrm>
            <a:off x="6113829"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126" name="Can 125">
            <a:extLst>
              <a:ext uri="{FF2B5EF4-FFF2-40B4-BE49-F238E27FC236}">
                <a16:creationId xmlns:a16="http://schemas.microsoft.com/office/drawing/2014/main" id="{38162F53-3E00-094E-984E-668581848853}"/>
              </a:ext>
            </a:extLst>
          </p:cNvPr>
          <p:cNvSpPr/>
          <p:nvPr/>
        </p:nvSpPr>
        <p:spPr>
          <a:xfrm>
            <a:off x="7410296"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100"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825" u="sng" dirty="0">
              <a:solidFill>
                <a:prstClr val="black"/>
              </a:solidFill>
              <a:latin typeface="Calibri" panose="020F0502020204030204"/>
            </a:endParaRPr>
          </a:p>
        </p:txBody>
      </p:sp>
      <p:sp>
        <p:nvSpPr>
          <p:cNvPr id="133" name="Can 132">
            <a:extLst>
              <a:ext uri="{FF2B5EF4-FFF2-40B4-BE49-F238E27FC236}">
                <a16:creationId xmlns:a16="http://schemas.microsoft.com/office/drawing/2014/main" id="{B309F136-4007-574E-BC7C-AFE2CC3339C3}"/>
              </a:ext>
            </a:extLst>
          </p:cNvPr>
          <p:cNvSpPr/>
          <p:nvPr/>
        </p:nvSpPr>
        <p:spPr>
          <a:xfrm>
            <a:off x="7405932"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4" name="Can 133">
            <a:extLst>
              <a:ext uri="{FF2B5EF4-FFF2-40B4-BE49-F238E27FC236}">
                <a16:creationId xmlns:a16="http://schemas.microsoft.com/office/drawing/2014/main" id="{936C75C1-983D-D245-B2E6-D792970D27B3}"/>
              </a:ext>
            </a:extLst>
          </p:cNvPr>
          <p:cNvSpPr/>
          <p:nvPr/>
        </p:nvSpPr>
        <p:spPr>
          <a:xfrm>
            <a:off x="7405932"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5" name="Can 134">
            <a:extLst>
              <a:ext uri="{FF2B5EF4-FFF2-40B4-BE49-F238E27FC236}">
                <a16:creationId xmlns:a16="http://schemas.microsoft.com/office/drawing/2014/main" id="{7F0B625A-0325-E645-B3A7-0C920AAC6583}"/>
              </a:ext>
            </a:extLst>
          </p:cNvPr>
          <p:cNvSpPr/>
          <p:nvPr/>
        </p:nvSpPr>
        <p:spPr>
          <a:xfrm>
            <a:off x="6116139"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6" name="Can 135">
            <a:extLst>
              <a:ext uri="{FF2B5EF4-FFF2-40B4-BE49-F238E27FC236}">
                <a16:creationId xmlns:a16="http://schemas.microsoft.com/office/drawing/2014/main" id="{A7EF7DCA-883B-AD47-80CE-A4897F2EE4CC}"/>
              </a:ext>
            </a:extLst>
          </p:cNvPr>
          <p:cNvSpPr/>
          <p:nvPr/>
        </p:nvSpPr>
        <p:spPr>
          <a:xfrm>
            <a:off x="6116139"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7" name="Rectangle 136">
            <a:extLst>
              <a:ext uri="{FF2B5EF4-FFF2-40B4-BE49-F238E27FC236}">
                <a16:creationId xmlns:a16="http://schemas.microsoft.com/office/drawing/2014/main" id="{8C0C8A3C-51C8-584E-B638-800D44BC2430}"/>
              </a:ext>
            </a:extLst>
          </p:cNvPr>
          <p:cNvSpPr/>
          <p:nvPr/>
        </p:nvSpPr>
        <p:spPr>
          <a:xfrm>
            <a:off x="5945007"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38" name="Straight Connector 137">
            <a:extLst>
              <a:ext uri="{FF2B5EF4-FFF2-40B4-BE49-F238E27FC236}">
                <a16:creationId xmlns:a16="http://schemas.microsoft.com/office/drawing/2014/main" id="{FE3A2C4E-CEFD-A346-BFA0-200BC4C91F82}"/>
              </a:ext>
            </a:extLst>
          </p:cNvPr>
          <p:cNvCxnSpPr/>
          <p:nvPr/>
        </p:nvCxnSpPr>
        <p:spPr>
          <a:xfrm>
            <a:off x="6009943"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5D0F44B7-D03F-A94B-AA79-35A0CB08BFCE}"/>
              </a:ext>
            </a:extLst>
          </p:cNvPr>
          <p:cNvSpPr/>
          <p:nvPr/>
        </p:nvSpPr>
        <p:spPr>
          <a:xfrm>
            <a:off x="5945007"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0" name="Rectangle 139">
            <a:extLst>
              <a:ext uri="{FF2B5EF4-FFF2-40B4-BE49-F238E27FC236}">
                <a16:creationId xmlns:a16="http://schemas.microsoft.com/office/drawing/2014/main" id="{8EFF7CAA-26E6-5044-A7CB-5BC5B593406A}"/>
              </a:ext>
            </a:extLst>
          </p:cNvPr>
          <p:cNvSpPr/>
          <p:nvPr/>
        </p:nvSpPr>
        <p:spPr>
          <a:xfrm>
            <a:off x="5945007"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41" name="Straight Connector 140">
            <a:extLst>
              <a:ext uri="{FF2B5EF4-FFF2-40B4-BE49-F238E27FC236}">
                <a16:creationId xmlns:a16="http://schemas.microsoft.com/office/drawing/2014/main" id="{53E6EC66-2319-034A-853A-CF39BB2A8A2F}"/>
              </a:ext>
            </a:extLst>
          </p:cNvPr>
          <p:cNvCxnSpPr/>
          <p:nvPr/>
        </p:nvCxnSpPr>
        <p:spPr>
          <a:xfrm>
            <a:off x="6009943"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129831E5-5BEF-CC4E-B98A-9692A23B08C1}"/>
              </a:ext>
            </a:extLst>
          </p:cNvPr>
          <p:cNvSpPr/>
          <p:nvPr/>
        </p:nvSpPr>
        <p:spPr>
          <a:xfrm>
            <a:off x="5942696"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AD393C29-99BB-AA4E-ADFD-34691101BF0A}"/>
              </a:ext>
            </a:extLst>
          </p:cNvPr>
          <p:cNvSpPr/>
          <p:nvPr/>
        </p:nvSpPr>
        <p:spPr>
          <a:xfrm>
            <a:off x="5942696"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4" name="Rectangle 143">
            <a:extLst>
              <a:ext uri="{FF2B5EF4-FFF2-40B4-BE49-F238E27FC236}">
                <a16:creationId xmlns:a16="http://schemas.microsoft.com/office/drawing/2014/main" id="{685258D4-DD9F-C246-8C2B-1091F86D94A6}"/>
              </a:ext>
            </a:extLst>
          </p:cNvPr>
          <p:cNvSpPr/>
          <p:nvPr/>
        </p:nvSpPr>
        <p:spPr>
          <a:xfrm>
            <a:off x="5942696"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5" name="TextBox 144">
            <a:extLst>
              <a:ext uri="{FF2B5EF4-FFF2-40B4-BE49-F238E27FC236}">
                <a16:creationId xmlns:a16="http://schemas.microsoft.com/office/drawing/2014/main" id="{3C99ED63-0D56-3F44-B66A-9D53BFE59C15}"/>
              </a:ext>
            </a:extLst>
          </p:cNvPr>
          <p:cNvSpPr txBox="1"/>
          <p:nvPr/>
        </p:nvSpPr>
        <p:spPr>
          <a:xfrm>
            <a:off x="7038035"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Org2</a:t>
            </a:r>
          </a:p>
        </p:txBody>
      </p:sp>
      <p:sp>
        <p:nvSpPr>
          <p:cNvPr id="146" name="Rounded Rectangle 145">
            <a:extLst>
              <a:ext uri="{FF2B5EF4-FFF2-40B4-BE49-F238E27FC236}">
                <a16:creationId xmlns:a16="http://schemas.microsoft.com/office/drawing/2014/main" id="{8ACB02BA-719E-5C4E-B56F-B73F8B926B09}"/>
              </a:ext>
            </a:extLst>
          </p:cNvPr>
          <p:cNvSpPr/>
          <p:nvPr/>
        </p:nvSpPr>
        <p:spPr>
          <a:xfrm>
            <a:off x="6122091"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47" name="Straight Connector 146">
            <a:extLst>
              <a:ext uri="{FF2B5EF4-FFF2-40B4-BE49-F238E27FC236}">
                <a16:creationId xmlns:a16="http://schemas.microsoft.com/office/drawing/2014/main" id="{7C89EEA4-3810-7441-B18C-0A2B8F5565B4}"/>
              </a:ext>
            </a:extLst>
          </p:cNvPr>
          <p:cNvCxnSpPr/>
          <p:nvPr/>
        </p:nvCxnSpPr>
        <p:spPr>
          <a:xfrm>
            <a:off x="6009943"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9E6D8FD-D01B-A64E-8DE3-713F2D2B6D72}"/>
              </a:ext>
            </a:extLst>
          </p:cNvPr>
          <p:cNvCxnSpPr/>
          <p:nvPr/>
        </p:nvCxnSpPr>
        <p:spPr>
          <a:xfrm>
            <a:off x="6009943"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9" name="Rectangle 148">
            <a:extLst>
              <a:ext uri="{FF2B5EF4-FFF2-40B4-BE49-F238E27FC236}">
                <a16:creationId xmlns:a16="http://schemas.microsoft.com/office/drawing/2014/main" id="{A8EA7ED8-43A6-374E-9E65-2A89AD8ED00F}"/>
              </a:ext>
            </a:extLst>
          </p:cNvPr>
          <p:cNvSpPr/>
          <p:nvPr/>
        </p:nvSpPr>
        <p:spPr>
          <a:xfrm>
            <a:off x="7239682"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0" name="Straight Connector 149">
            <a:extLst>
              <a:ext uri="{FF2B5EF4-FFF2-40B4-BE49-F238E27FC236}">
                <a16:creationId xmlns:a16="http://schemas.microsoft.com/office/drawing/2014/main" id="{5F7134F9-47A0-AA43-8648-9277CE29CFD3}"/>
              </a:ext>
            </a:extLst>
          </p:cNvPr>
          <p:cNvCxnSpPr/>
          <p:nvPr/>
        </p:nvCxnSpPr>
        <p:spPr>
          <a:xfrm>
            <a:off x="7304618"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290CC106-64E3-4648-A7D1-FB62C71524C4}"/>
              </a:ext>
            </a:extLst>
          </p:cNvPr>
          <p:cNvSpPr/>
          <p:nvPr/>
        </p:nvSpPr>
        <p:spPr>
          <a:xfrm>
            <a:off x="7239682"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2" name="Rectangle 151">
            <a:extLst>
              <a:ext uri="{FF2B5EF4-FFF2-40B4-BE49-F238E27FC236}">
                <a16:creationId xmlns:a16="http://schemas.microsoft.com/office/drawing/2014/main" id="{623C74A5-C295-A840-9216-339F6509E7AC}"/>
              </a:ext>
            </a:extLst>
          </p:cNvPr>
          <p:cNvSpPr/>
          <p:nvPr/>
        </p:nvSpPr>
        <p:spPr>
          <a:xfrm>
            <a:off x="7239682"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3" name="Straight Connector 152">
            <a:extLst>
              <a:ext uri="{FF2B5EF4-FFF2-40B4-BE49-F238E27FC236}">
                <a16:creationId xmlns:a16="http://schemas.microsoft.com/office/drawing/2014/main" id="{46C3765C-114E-2B4C-86E9-B954DF52869D}"/>
              </a:ext>
            </a:extLst>
          </p:cNvPr>
          <p:cNvCxnSpPr/>
          <p:nvPr/>
        </p:nvCxnSpPr>
        <p:spPr>
          <a:xfrm>
            <a:off x="7304618"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0187B6CE-3F39-B04D-9911-698F173E62C8}"/>
              </a:ext>
            </a:extLst>
          </p:cNvPr>
          <p:cNvSpPr/>
          <p:nvPr/>
        </p:nvSpPr>
        <p:spPr>
          <a:xfrm>
            <a:off x="7237371"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F71B970-D1E7-CE4C-8E13-EDF8E5C5C989}"/>
              </a:ext>
            </a:extLst>
          </p:cNvPr>
          <p:cNvSpPr/>
          <p:nvPr/>
        </p:nvSpPr>
        <p:spPr>
          <a:xfrm>
            <a:off x="7237371"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6" name="Rectangle 155">
            <a:extLst>
              <a:ext uri="{FF2B5EF4-FFF2-40B4-BE49-F238E27FC236}">
                <a16:creationId xmlns:a16="http://schemas.microsoft.com/office/drawing/2014/main" id="{DF9701C3-7DEF-9E4F-B3E1-02A93235EC44}"/>
              </a:ext>
            </a:extLst>
          </p:cNvPr>
          <p:cNvSpPr/>
          <p:nvPr/>
        </p:nvSpPr>
        <p:spPr>
          <a:xfrm>
            <a:off x="7237371"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7" name="Straight Connector 156">
            <a:extLst>
              <a:ext uri="{FF2B5EF4-FFF2-40B4-BE49-F238E27FC236}">
                <a16:creationId xmlns:a16="http://schemas.microsoft.com/office/drawing/2014/main" id="{C42D6E5A-E89F-5045-A770-EA0C3E3322CC}"/>
              </a:ext>
            </a:extLst>
          </p:cNvPr>
          <p:cNvCxnSpPr/>
          <p:nvPr/>
        </p:nvCxnSpPr>
        <p:spPr>
          <a:xfrm>
            <a:off x="7304618"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A536DBE-807B-3C48-B939-9B37C8FC13B9}"/>
              </a:ext>
            </a:extLst>
          </p:cNvPr>
          <p:cNvCxnSpPr/>
          <p:nvPr/>
        </p:nvCxnSpPr>
        <p:spPr>
          <a:xfrm>
            <a:off x="7304618"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9" name="Rounded Rectangle 158">
            <a:extLst>
              <a:ext uri="{FF2B5EF4-FFF2-40B4-BE49-F238E27FC236}">
                <a16:creationId xmlns:a16="http://schemas.microsoft.com/office/drawing/2014/main" id="{ABA40146-4BD7-AB48-8A4A-9FDFBD138AD6}"/>
              </a:ext>
            </a:extLst>
          </p:cNvPr>
          <p:cNvSpPr/>
          <p:nvPr/>
        </p:nvSpPr>
        <p:spPr>
          <a:xfrm>
            <a:off x="7409173"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60" name="Straight Arrow Connector 159">
            <a:extLst>
              <a:ext uri="{FF2B5EF4-FFF2-40B4-BE49-F238E27FC236}">
                <a16:creationId xmlns:a16="http://schemas.microsoft.com/office/drawing/2014/main" id="{54B7D99E-46A0-7946-A5C9-6389712DAB27}"/>
              </a:ext>
            </a:extLst>
          </p:cNvPr>
          <p:cNvCxnSpPr>
            <a:cxnSpLocks/>
            <a:stCxn id="66" idx="0"/>
            <a:endCxn id="146" idx="0"/>
          </p:cNvCxnSpPr>
          <p:nvPr/>
        </p:nvCxnSpPr>
        <p:spPr>
          <a:xfrm rot="5400000" flipH="1" flipV="1">
            <a:off x="4382056" y="164052"/>
            <a:ext cx="12700" cy="4556692"/>
          </a:xfrm>
          <a:prstGeom prst="bentConnector3">
            <a:avLst>
              <a:gd name="adj1" fmla="val 1800000"/>
            </a:avLst>
          </a:prstGeom>
          <a:ln w="19050" cmpd="sng">
            <a:solidFill>
              <a:srgbClr val="FF000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5AB6DE17-9697-D047-A42B-05AE19B4E645}"/>
              </a:ext>
            </a:extLst>
          </p:cNvPr>
          <p:cNvCxnSpPr>
            <a:cxnSpLocks/>
            <a:stCxn id="66" idx="3"/>
            <a:endCxn id="105" idx="1"/>
          </p:cNvCxnSpPr>
          <p:nvPr/>
        </p:nvCxnSpPr>
        <p:spPr>
          <a:xfrm>
            <a:off x="2642020" y="2741498"/>
            <a:ext cx="210461" cy="6350"/>
          </a:xfrm>
          <a:prstGeom prst="straightConnector1">
            <a:avLst/>
          </a:prstGeom>
          <a:ln w="19050" cmpd="sng">
            <a:solidFill>
              <a:srgbClr val="FF000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91" name="Document 90">
            <a:extLst>
              <a:ext uri="{FF2B5EF4-FFF2-40B4-BE49-F238E27FC236}">
                <a16:creationId xmlns:a16="http://schemas.microsoft.com/office/drawing/2014/main" id="{FDCFC6FC-F725-EE49-B0D0-6342B3B2D75A}"/>
              </a:ext>
            </a:extLst>
          </p:cNvPr>
          <p:cNvSpPr/>
          <p:nvPr/>
        </p:nvSpPr>
        <p:spPr>
          <a:xfrm>
            <a:off x="4248171" y="2271410"/>
            <a:ext cx="1522929" cy="1029857"/>
          </a:xfrm>
          <a:prstGeom prst="flowChartDocumen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788" b="1" u="sng" dirty="0">
                <a:solidFill>
                  <a:prstClr val="white"/>
                </a:solidFill>
                <a:latin typeface="Calibri" panose="020F0502020204030204"/>
                <a:cs typeface="Calibri"/>
              </a:rPr>
              <a:t>Collection: Marbles</a:t>
            </a:r>
          </a:p>
          <a:p>
            <a:pPr marL="89297" lvl="1" indent="-82154" defTabSz="685800">
              <a:buFont typeface="Arial" charset="0"/>
              <a:buChar char="•"/>
            </a:pPr>
            <a:r>
              <a:rPr lang="en-US" sz="788" dirty="0">
                <a:solidFill>
                  <a:prstClr val="white"/>
                </a:solidFill>
                <a:latin typeface="Calibri" panose="020F0502020204030204"/>
                <a:cs typeface="Calibri"/>
              </a:rPr>
              <a:t>Private Write Set</a:t>
            </a:r>
          </a:p>
          <a:p>
            <a:pPr marL="89297" lvl="1" indent="-82154" defTabSz="685800">
              <a:buFont typeface="Arial" charset="0"/>
              <a:buChar char="•"/>
            </a:pPr>
            <a:r>
              <a:rPr lang="en-US" sz="788" dirty="0">
                <a:solidFill>
                  <a:prstClr val="white"/>
                </a:solidFill>
                <a:latin typeface="Calibri" panose="020F0502020204030204"/>
                <a:cs typeface="Calibri"/>
              </a:rPr>
              <a:t>Name, Size, Color, Owner</a:t>
            </a:r>
          </a:p>
          <a:p>
            <a:pPr marL="7144" lvl="1" defTabSz="685800"/>
            <a:r>
              <a:rPr lang="en-US" sz="788" b="1" dirty="0">
                <a:solidFill>
                  <a:prstClr val="white"/>
                </a:solidFill>
                <a:latin typeface="Calibri" panose="020F0502020204030204"/>
                <a:cs typeface="Calibri"/>
              </a:rPr>
              <a:t>Policy: Org1, Org2</a:t>
            </a:r>
          </a:p>
          <a:p>
            <a:pPr marL="7144" lvl="1" defTabSz="685800"/>
            <a:r>
              <a:rPr lang="en-US" sz="788" dirty="0">
                <a:solidFill>
                  <a:prstClr val="white"/>
                </a:solidFill>
                <a:latin typeface="Calibri" panose="020F0502020204030204"/>
                <a:cs typeface="Calibri"/>
              </a:rPr>
              <a:t>"</a:t>
            </a:r>
            <a:r>
              <a:rPr lang="en-US" sz="788" dirty="0" err="1">
                <a:solidFill>
                  <a:prstClr val="white"/>
                </a:solidFill>
                <a:latin typeface="Calibri" panose="020F0502020204030204"/>
                <a:cs typeface="Calibri"/>
              </a:rPr>
              <a:t>requiredPeerCount</a:t>
            </a:r>
            <a:r>
              <a:rPr lang="en-US" sz="788" dirty="0">
                <a:solidFill>
                  <a:prstClr val="white"/>
                </a:solidFill>
                <a:latin typeface="Calibri" panose="020F0502020204030204"/>
                <a:cs typeface="Calibri"/>
              </a:rPr>
              <a:t>": 1,  "maxPeerCount":2, "blockToLive":1000000</a:t>
            </a:r>
          </a:p>
        </p:txBody>
      </p:sp>
      <p:sp>
        <p:nvSpPr>
          <p:cNvPr id="92" name="Rectangle 91">
            <a:extLst>
              <a:ext uri="{FF2B5EF4-FFF2-40B4-BE49-F238E27FC236}">
                <a16:creationId xmlns:a16="http://schemas.microsoft.com/office/drawing/2014/main" id="{1D13A1F1-85CE-5E49-BD7C-5F72C522C452}"/>
              </a:ext>
            </a:extLst>
          </p:cNvPr>
          <p:cNvSpPr/>
          <p:nvPr/>
        </p:nvSpPr>
        <p:spPr>
          <a:xfrm>
            <a:off x="2137507"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3" name="Rectangle 92">
            <a:extLst>
              <a:ext uri="{FF2B5EF4-FFF2-40B4-BE49-F238E27FC236}">
                <a16:creationId xmlns:a16="http://schemas.microsoft.com/office/drawing/2014/main" id="{4FE4828F-BA66-C947-A0C9-0D5031C946CB}"/>
              </a:ext>
            </a:extLst>
          </p:cNvPr>
          <p:cNvSpPr/>
          <p:nvPr/>
        </p:nvSpPr>
        <p:spPr>
          <a:xfrm>
            <a:off x="3478829" y="198793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4" name="Rectangle 93">
            <a:extLst>
              <a:ext uri="{FF2B5EF4-FFF2-40B4-BE49-F238E27FC236}">
                <a16:creationId xmlns:a16="http://schemas.microsoft.com/office/drawing/2014/main" id="{0772F61F-8B7B-CB4F-846E-37B2348D30C2}"/>
              </a:ext>
            </a:extLst>
          </p:cNvPr>
          <p:cNvSpPr/>
          <p:nvPr/>
        </p:nvSpPr>
        <p:spPr>
          <a:xfrm>
            <a:off x="6710486"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5" name="TextBox 94">
            <a:extLst>
              <a:ext uri="{FF2B5EF4-FFF2-40B4-BE49-F238E27FC236}">
                <a16:creationId xmlns:a16="http://schemas.microsoft.com/office/drawing/2014/main" id="{11E17D32-8D50-764E-A99D-F90789615CC9}"/>
              </a:ext>
            </a:extLst>
          </p:cNvPr>
          <p:cNvSpPr txBox="1"/>
          <p:nvPr/>
        </p:nvSpPr>
        <p:spPr>
          <a:xfrm>
            <a:off x="7417498" y="1962163"/>
            <a:ext cx="1059970" cy="507831"/>
          </a:xfrm>
          <a:prstGeom prst="rect">
            <a:avLst/>
          </a:prstGeom>
          <a:noFill/>
        </p:spPr>
        <p:txBody>
          <a:bodyPr wrap="none" rtlCol="0">
            <a:spAutoFit/>
          </a:bodyPr>
          <a:lstStyle/>
          <a:p>
            <a:pPr defTabSz="685800"/>
            <a:r>
              <a:rPr lang="en-US" sz="1350" b="1" dirty="0">
                <a:solidFill>
                  <a:schemeClr val="accent5"/>
                </a:solidFill>
                <a:latin typeface="Calibri" panose="020F0502020204030204"/>
              </a:rPr>
              <a:t>Missing</a:t>
            </a:r>
          </a:p>
          <a:p>
            <a:pPr defTabSz="685800"/>
            <a:r>
              <a:rPr lang="en-US" sz="1350" b="1" dirty="0">
                <a:solidFill>
                  <a:schemeClr val="accent5"/>
                </a:solidFill>
                <a:latin typeface="Calibri" panose="020F0502020204030204"/>
              </a:rPr>
              <a:t>Private Data</a:t>
            </a:r>
          </a:p>
        </p:txBody>
      </p:sp>
      <p:sp>
        <p:nvSpPr>
          <p:cNvPr id="90" name="Document 89">
            <a:extLst>
              <a:ext uri="{FF2B5EF4-FFF2-40B4-BE49-F238E27FC236}">
                <a16:creationId xmlns:a16="http://schemas.microsoft.com/office/drawing/2014/main" id="{60DC2248-B1F4-6F4E-BEB3-4E5F8CDDCEE9}"/>
              </a:ext>
            </a:extLst>
          </p:cNvPr>
          <p:cNvSpPr/>
          <p:nvPr/>
        </p:nvSpPr>
        <p:spPr>
          <a:xfrm>
            <a:off x="3955160" y="3614383"/>
            <a:ext cx="1588865" cy="1046968"/>
          </a:xfrm>
          <a:prstGeom prst="flowChartDocumen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788" b="1" u="sng" dirty="0">
                <a:solidFill>
                  <a:prstClr val="white"/>
                </a:solidFill>
                <a:latin typeface="Calibri" panose="020F0502020204030204"/>
                <a:cs typeface="Calibri"/>
              </a:rPr>
              <a:t>Collection: Marble Private Details</a:t>
            </a:r>
          </a:p>
          <a:p>
            <a:pPr marL="89297" lvl="1" indent="-82154" defTabSz="685800">
              <a:buFont typeface="Arial" charset="0"/>
              <a:buChar char="•"/>
            </a:pPr>
            <a:r>
              <a:rPr lang="en-US" sz="788" dirty="0">
                <a:solidFill>
                  <a:prstClr val="white"/>
                </a:solidFill>
                <a:latin typeface="Calibri" panose="020F0502020204030204"/>
                <a:cs typeface="Calibri"/>
              </a:rPr>
              <a:t>Private Write Set</a:t>
            </a:r>
          </a:p>
          <a:p>
            <a:pPr marL="89297" lvl="1" indent="-82154" defTabSz="685800">
              <a:buFont typeface="Arial" charset="0"/>
              <a:buChar char="•"/>
            </a:pPr>
            <a:r>
              <a:rPr lang="en-US" sz="788" dirty="0">
                <a:solidFill>
                  <a:prstClr val="white"/>
                </a:solidFill>
                <a:latin typeface="Calibri" panose="020F0502020204030204"/>
                <a:cs typeface="Calibri"/>
              </a:rPr>
              <a:t>Price</a:t>
            </a:r>
          </a:p>
          <a:p>
            <a:pPr marL="7144" lvl="1" defTabSz="685800"/>
            <a:r>
              <a:rPr lang="en-US" sz="788" b="1" dirty="0">
                <a:solidFill>
                  <a:prstClr val="white"/>
                </a:solidFill>
                <a:latin typeface="Calibri" panose="020F0502020204030204"/>
                <a:cs typeface="Calibri"/>
              </a:rPr>
              <a:t>Policy: Org1</a:t>
            </a:r>
          </a:p>
          <a:p>
            <a:pPr marL="7144" lvl="1" defTabSz="685800"/>
            <a:r>
              <a:rPr lang="en-US" sz="788" dirty="0">
                <a:solidFill>
                  <a:prstClr val="white"/>
                </a:solidFill>
                <a:latin typeface="Calibri" panose="020F0502020204030204"/>
                <a:cs typeface="Calibri"/>
              </a:rPr>
              <a:t>"</a:t>
            </a:r>
            <a:r>
              <a:rPr lang="en-US" sz="788" dirty="0" err="1">
                <a:solidFill>
                  <a:prstClr val="white"/>
                </a:solidFill>
                <a:latin typeface="Calibri" panose="020F0502020204030204"/>
                <a:cs typeface="Calibri"/>
              </a:rPr>
              <a:t>requiredPeerCount</a:t>
            </a:r>
            <a:r>
              <a:rPr lang="en-US" sz="788" dirty="0">
                <a:solidFill>
                  <a:prstClr val="white"/>
                </a:solidFill>
                <a:latin typeface="Calibri" panose="020F0502020204030204"/>
                <a:cs typeface="Calibri"/>
              </a:rPr>
              <a:t>": 1, "</a:t>
            </a:r>
            <a:r>
              <a:rPr lang="en-US" sz="788" dirty="0" err="1">
                <a:solidFill>
                  <a:prstClr val="white"/>
                </a:solidFill>
                <a:latin typeface="Calibri" panose="020F0502020204030204"/>
                <a:cs typeface="Calibri"/>
              </a:rPr>
              <a:t>maxPeerCount</a:t>
            </a:r>
            <a:r>
              <a:rPr lang="en-US" sz="788" dirty="0">
                <a:solidFill>
                  <a:prstClr val="white"/>
                </a:solidFill>
                <a:latin typeface="Calibri" panose="020F0502020204030204"/>
                <a:cs typeface="Calibri"/>
              </a:rPr>
              <a:t>": 1, "blockToLive":3</a:t>
            </a:r>
          </a:p>
        </p:txBody>
      </p:sp>
      <p:sp>
        <p:nvSpPr>
          <p:cNvPr id="96" name="Rectangle 95">
            <a:extLst>
              <a:ext uri="{FF2B5EF4-FFF2-40B4-BE49-F238E27FC236}">
                <a16:creationId xmlns:a16="http://schemas.microsoft.com/office/drawing/2014/main" id="{689F6DCD-EF69-3445-91D3-21B1D2CCFA35}"/>
              </a:ext>
            </a:extLst>
          </p:cNvPr>
          <p:cNvSpPr/>
          <p:nvPr/>
        </p:nvSpPr>
        <p:spPr>
          <a:xfrm>
            <a:off x="2291160" y="1982715"/>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97" name="Rectangle 96">
            <a:extLst>
              <a:ext uri="{FF2B5EF4-FFF2-40B4-BE49-F238E27FC236}">
                <a16:creationId xmlns:a16="http://schemas.microsoft.com/office/drawing/2014/main" id="{85633220-96BF-CC4E-B0F1-0398DEFA755C}"/>
              </a:ext>
            </a:extLst>
          </p:cNvPr>
          <p:cNvSpPr/>
          <p:nvPr/>
        </p:nvSpPr>
        <p:spPr>
          <a:xfrm>
            <a:off x="3631960" y="1982715"/>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66" name="Rounded Rectangle 65">
            <a:extLst>
              <a:ext uri="{FF2B5EF4-FFF2-40B4-BE49-F238E27FC236}">
                <a16:creationId xmlns:a16="http://schemas.microsoft.com/office/drawing/2014/main" id="{29798788-F42C-AB4F-A57F-7E81F9E96E13}"/>
              </a:ext>
            </a:extLst>
          </p:cNvPr>
          <p:cNvSpPr/>
          <p:nvPr/>
        </p:nvSpPr>
        <p:spPr>
          <a:xfrm>
            <a:off x="1565399"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105" name="Rounded Rectangle 104">
            <a:extLst>
              <a:ext uri="{FF2B5EF4-FFF2-40B4-BE49-F238E27FC236}">
                <a16:creationId xmlns:a16="http://schemas.microsoft.com/office/drawing/2014/main" id="{B1FBFB85-A8D1-0043-B9AF-B1CCD9A081DA}"/>
              </a:ext>
            </a:extLst>
          </p:cNvPr>
          <p:cNvSpPr/>
          <p:nvPr/>
        </p:nvSpPr>
        <p:spPr>
          <a:xfrm>
            <a:off x="2852481"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101" name="Text Placeholder 2">
            <a:extLst>
              <a:ext uri="{FF2B5EF4-FFF2-40B4-BE49-F238E27FC236}">
                <a16:creationId xmlns:a16="http://schemas.microsoft.com/office/drawing/2014/main" id="{F3A9E749-1E28-BA46-8745-841403493499}"/>
              </a:ext>
            </a:extLst>
          </p:cNvPr>
          <p:cNvSpPr txBox="1">
            <a:spLocks/>
          </p:cNvSpPr>
          <p:nvPr/>
        </p:nvSpPr>
        <p:spPr>
          <a:xfrm>
            <a:off x="125730" y="144464"/>
            <a:ext cx="7768590" cy="101169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Step 2b: Distribute 2</a:t>
            </a:r>
            <a:r>
              <a:rPr lang="en-US" baseline="30000" dirty="0"/>
              <a:t>nd</a:t>
            </a:r>
            <a:r>
              <a:rPr lang="en-US" dirty="0"/>
              <a:t> Collection</a:t>
            </a:r>
          </a:p>
        </p:txBody>
      </p:sp>
      <p:sp>
        <p:nvSpPr>
          <p:cNvPr id="98" name="Text Placeholder 2">
            <a:extLst>
              <a:ext uri="{FF2B5EF4-FFF2-40B4-BE49-F238E27FC236}">
                <a16:creationId xmlns:a16="http://schemas.microsoft.com/office/drawing/2014/main" id="{5E424F60-72AE-6247-821C-FB09CB5B6A22}"/>
              </a:ext>
            </a:extLst>
          </p:cNvPr>
          <p:cNvSpPr txBox="1">
            <a:spLocks/>
          </p:cNvSpPr>
          <p:nvPr/>
        </p:nvSpPr>
        <p:spPr>
          <a:xfrm>
            <a:off x="121825" y="740625"/>
            <a:ext cx="7768590" cy="39869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solidFill>
                  <a:schemeClr val="tx1"/>
                </a:solidFill>
              </a:rPr>
              <a:t>Endorsing peer distributes </a:t>
            </a:r>
            <a:r>
              <a:rPr lang="en-US" sz="1400" b="1" dirty="0">
                <a:solidFill>
                  <a:srgbClr val="FF0000"/>
                </a:solidFill>
              </a:rPr>
              <a:t>marbles private details collection </a:t>
            </a:r>
            <a:r>
              <a:rPr lang="en-US" sz="1400" dirty="0">
                <a:solidFill>
                  <a:schemeClr val="tx1"/>
                </a:solidFill>
              </a:rPr>
              <a:t>data based on policy </a:t>
            </a:r>
          </a:p>
          <a:p>
            <a:endParaRPr lang="en-US" sz="1400" dirty="0">
              <a:solidFill>
                <a:schemeClr val="tx1"/>
              </a:solidFill>
            </a:endParaRPr>
          </a:p>
        </p:txBody>
      </p:sp>
    </p:spTree>
    <p:extLst>
      <p:ext uri="{BB962C8B-B14F-4D97-AF65-F5344CB8AC3E}">
        <p14:creationId xmlns:p14="http://schemas.microsoft.com/office/powerpoint/2010/main" val="45657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yperledger copy"/>
          <p:cNvPicPr>
            <a:picLocks noChangeAspect="1" noChangeArrowheads="1"/>
          </p:cNvPicPr>
          <p:nvPr/>
        </p:nvPicPr>
        <p:blipFill>
          <a:blip r:embed="rId3">
            <a:clrChange>
              <a:clrFrom>
                <a:srgbClr val="FFFFFF"/>
              </a:clrFrom>
              <a:clrTo>
                <a:srgbClr val="FFFFFF">
                  <a:alpha val="0"/>
                </a:srgbClr>
              </a:clrTo>
            </a:clrChange>
          </a:blip>
          <a:srcRect r="13206"/>
          <a:stretch>
            <a:fillRect/>
          </a:stretch>
        </p:blipFill>
        <p:spPr bwMode="auto">
          <a:xfrm>
            <a:off x="5440363" y="850900"/>
            <a:ext cx="3703637" cy="3892550"/>
          </a:xfrm>
          <a:prstGeom prst="rect">
            <a:avLst/>
          </a:prstGeom>
          <a:noFill/>
          <a:ln w="9525">
            <a:noFill/>
            <a:miter lim="800000"/>
            <a:headEnd/>
            <a:tailEnd/>
          </a:ln>
        </p:spPr>
      </p:pic>
      <p:sp>
        <p:nvSpPr>
          <p:cNvPr id="2" name="Text Placeholder 1"/>
          <p:cNvSpPr>
            <a:spLocks noGrp="1"/>
          </p:cNvSpPr>
          <p:nvPr>
            <p:ph type="body" sz="quarter" idx="13"/>
          </p:nvPr>
        </p:nvSpPr>
        <p:spPr/>
        <p:txBody>
          <a:bodyPr>
            <a:normAutofit/>
          </a:bodyPr>
          <a:lstStyle/>
          <a:p>
            <a:pPr lvl="0"/>
            <a:r>
              <a:rPr lang="en-US" altLang="en-US" dirty="0">
                <a:solidFill>
                  <a:srgbClr val="0164FF"/>
                </a:solidFill>
                <a:latin typeface="+mj-lt"/>
                <a:ea typeface="IBM Plex Sans" charset="0"/>
                <a:cs typeface="IBM Plex Sans" charset="0"/>
              </a:rPr>
              <a:t>Overview of </a:t>
            </a:r>
            <a:r>
              <a:rPr lang="en-US" altLang="en-US" dirty="0" err="1">
                <a:solidFill>
                  <a:srgbClr val="0164FF"/>
                </a:solidFill>
                <a:latin typeface="+mj-lt"/>
                <a:ea typeface="IBM Plex Sans" charset="0"/>
                <a:cs typeface="IBM Plex Sans" charset="0"/>
              </a:rPr>
              <a:t>Hyperledger</a:t>
            </a:r>
            <a:r>
              <a:rPr lang="en-US" altLang="en-US" dirty="0">
                <a:solidFill>
                  <a:srgbClr val="0164FF"/>
                </a:solidFill>
                <a:latin typeface="+mj-lt"/>
                <a:ea typeface="IBM Plex Sans" charset="0"/>
                <a:cs typeface="IBM Plex Sans" charset="0"/>
              </a:rPr>
              <a:t> Fabric v1 </a:t>
            </a:r>
            <a:r>
              <a:rPr lang="mr-IN" altLang="en-US" dirty="0">
                <a:solidFill>
                  <a:srgbClr val="0164FF"/>
                </a:solidFill>
                <a:latin typeface="+mj-lt"/>
                <a:ea typeface="IBM Plex Sans" charset="0"/>
                <a:cs typeface="IBM Plex Sans" charset="0"/>
              </a:rPr>
              <a:t>–</a:t>
            </a:r>
            <a:r>
              <a:rPr lang="en-GB" altLang="en-US" dirty="0">
                <a:solidFill>
                  <a:srgbClr val="0164FF"/>
                </a:solidFill>
                <a:latin typeface="+mj-lt"/>
                <a:ea typeface="IBM Plex Sans" charset="0"/>
                <a:cs typeface="IBM Plex Sans" charset="0"/>
              </a:rPr>
              <a:t> Design Goals</a:t>
            </a:r>
            <a:endParaRPr lang="en-US" dirty="0">
              <a:solidFill>
                <a:srgbClr val="0164FF"/>
              </a:solidFill>
              <a:latin typeface="+mj-lt"/>
              <a:ea typeface="IBM Plex Sans" charset="0"/>
              <a:cs typeface="IBM Plex Sans" charset="0"/>
            </a:endParaRPr>
          </a:p>
        </p:txBody>
      </p:sp>
      <p:sp>
        <p:nvSpPr>
          <p:cNvPr id="3" name="Text Placeholder 2"/>
          <p:cNvSpPr>
            <a:spLocks noGrp="1"/>
          </p:cNvSpPr>
          <p:nvPr>
            <p:ph type="body" sz="quarter" idx="22"/>
          </p:nvPr>
        </p:nvSpPr>
        <p:spPr/>
        <p:txBody>
          <a:bodyPr>
            <a:normAutofit fontScale="92500" lnSpcReduction="20000"/>
          </a:bodyPr>
          <a:lstStyle/>
          <a:p>
            <a:pPr marL="386954" lvl="1" indent="-257175">
              <a:lnSpc>
                <a:spcPct val="150000"/>
              </a:lnSpc>
              <a:buFont typeface="Arial" charset="0"/>
              <a:buChar char="•"/>
            </a:pPr>
            <a:r>
              <a:rPr lang="en-US" altLang="en-US" sz="1600" dirty="0">
                <a:ea typeface="MS PGothic" charset="-128"/>
              </a:rPr>
              <a:t>Better reflect business processes by specifying who endorses transactions  </a:t>
            </a:r>
          </a:p>
          <a:p>
            <a:pPr marL="386954" lvl="1" indent="-257175">
              <a:lnSpc>
                <a:spcPct val="150000"/>
              </a:lnSpc>
              <a:buFont typeface="Arial" charset="0"/>
              <a:buChar char="•"/>
            </a:pPr>
            <a:r>
              <a:rPr lang="en-US" altLang="en-US" sz="1600" dirty="0">
                <a:ea typeface="MS PGothic" charset="-128"/>
              </a:rPr>
              <a:t>Support broader regulatory requirements for privacy and confidentiality </a:t>
            </a:r>
          </a:p>
          <a:p>
            <a:pPr marL="386954" lvl="1" indent="-257175">
              <a:lnSpc>
                <a:spcPct val="150000"/>
              </a:lnSpc>
              <a:buFont typeface="Arial" charset="0"/>
              <a:buChar char="•"/>
            </a:pPr>
            <a:r>
              <a:rPr lang="en-US" altLang="en-US" sz="1600" dirty="0">
                <a:ea typeface="MS PGothic" charset="-128"/>
              </a:rPr>
              <a:t>Scale the number of participants and transaction throughput </a:t>
            </a:r>
          </a:p>
          <a:p>
            <a:pPr marL="386954" lvl="1" indent="-257175">
              <a:lnSpc>
                <a:spcPct val="150000"/>
              </a:lnSpc>
              <a:buFont typeface="Arial" charset="0"/>
              <a:buChar char="•"/>
            </a:pPr>
            <a:r>
              <a:rPr lang="en-US" altLang="en-US" sz="1600" dirty="0">
                <a:ea typeface="MS PGothic" charset="-128"/>
              </a:rPr>
              <a:t>Eliminate non-deterministic transactions </a:t>
            </a:r>
          </a:p>
          <a:p>
            <a:pPr marL="386954" lvl="1" indent="-257175">
              <a:lnSpc>
                <a:spcPct val="150000"/>
              </a:lnSpc>
              <a:buFont typeface="Arial" charset="0"/>
              <a:buChar char="•"/>
            </a:pPr>
            <a:r>
              <a:rPr lang="en-US" altLang="en-US" sz="1600" dirty="0">
                <a:ea typeface="MS PGothic" charset="-128"/>
              </a:rPr>
              <a:t>Support rich data queries of the ledger</a:t>
            </a:r>
          </a:p>
          <a:p>
            <a:pPr marL="386954" lvl="1" indent="-257175">
              <a:lnSpc>
                <a:spcPct val="150000"/>
              </a:lnSpc>
              <a:buFont typeface="Arial" charset="0"/>
              <a:buChar char="•"/>
            </a:pPr>
            <a:r>
              <a:rPr lang="en-US" altLang="en-US" sz="1600" dirty="0">
                <a:ea typeface="MS PGothic" charset="-128"/>
              </a:rPr>
              <a:t>Dynamically upgrade the network and </a:t>
            </a:r>
            <a:r>
              <a:rPr lang="en-US" altLang="en-US" sz="1600" dirty="0" err="1">
                <a:ea typeface="MS PGothic" charset="-128"/>
              </a:rPr>
              <a:t>chaincode</a:t>
            </a:r>
            <a:r>
              <a:rPr lang="en-US" altLang="en-US" sz="1600" dirty="0">
                <a:ea typeface="MS PGothic" charset="-128"/>
              </a:rPr>
              <a:t> </a:t>
            </a:r>
          </a:p>
          <a:p>
            <a:pPr marL="386954" lvl="1" indent="-257175">
              <a:lnSpc>
                <a:spcPct val="150000"/>
              </a:lnSpc>
              <a:buFont typeface="Arial" charset="0"/>
              <a:buChar char="•"/>
            </a:pPr>
            <a:r>
              <a:rPr lang="en-US" altLang="en-US" sz="1600" dirty="0">
                <a:ea typeface="MS PGothic" charset="-128"/>
              </a:rPr>
              <a:t>Support for multiple credential and cryptographic services for identity</a:t>
            </a:r>
          </a:p>
          <a:p>
            <a:pPr marL="386954" lvl="1" indent="-257175">
              <a:lnSpc>
                <a:spcPct val="150000"/>
              </a:lnSpc>
              <a:buFont typeface="Arial" charset="0"/>
              <a:buChar char="•"/>
            </a:pPr>
            <a:r>
              <a:rPr lang="en-US" altLang="en-US" sz="1600" dirty="0">
                <a:ea typeface="MS PGothic" charset="-128"/>
              </a:rPr>
              <a:t>Support for ”bring your own identity”</a:t>
            </a:r>
          </a:p>
          <a:p>
            <a:endParaRPr lang="en-US" dirty="0"/>
          </a:p>
          <a:p>
            <a:endParaRPr lang="en-US" dirty="0"/>
          </a:p>
        </p:txBody>
      </p:sp>
    </p:spTree>
    <p:extLst>
      <p:ext uri="{BB962C8B-B14F-4D97-AF65-F5344CB8AC3E}">
        <p14:creationId xmlns:p14="http://schemas.microsoft.com/office/powerpoint/2010/main" val="532719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AAA5783B-7711-0A4D-BFBB-93F69CDE5947}"/>
              </a:ext>
            </a:extLst>
          </p:cNvPr>
          <p:cNvSpPr/>
          <p:nvPr/>
        </p:nvSpPr>
        <p:spPr>
          <a:xfrm>
            <a:off x="1071425" y="1328235"/>
            <a:ext cx="7885690" cy="333311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ounded Rectangle 108">
            <a:extLst>
              <a:ext uri="{FF2B5EF4-FFF2-40B4-BE49-F238E27FC236}">
                <a16:creationId xmlns:a16="http://schemas.microsoft.com/office/drawing/2014/main" id="{935A49ED-F688-AE4B-A236-41A2A8502F85}"/>
              </a:ext>
            </a:extLst>
          </p:cNvPr>
          <p:cNvSpPr/>
          <p:nvPr/>
        </p:nvSpPr>
        <p:spPr>
          <a:xfrm>
            <a:off x="1267506"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Can 66"/>
          <p:cNvSpPr/>
          <p:nvPr/>
        </p:nvSpPr>
        <p:spPr>
          <a:xfrm>
            <a:off x="1557137"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41" name="Can 40"/>
          <p:cNvSpPr/>
          <p:nvPr/>
        </p:nvSpPr>
        <p:spPr>
          <a:xfrm>
            <a:off x="2846930"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42" name="Can 41"/>
          <p:cNvSpPr/>
          <p:nvPr/>
        </p:nvSpPr>
        <p:spPr>
          <a:xfrm>
            <a:off x="2849240"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44" name="Can 43"/>
          <p:cNvSpPr/>
          <p:nvPr/>
        </p:nvSpPr>
        <p:spPr>
          <a:xfrm>
            <a:off x="2849240"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5" name="Can 54"/>
          <p:cNvSpPr/>
          <p:nvPr/>
        </p:nvSpPr>
        <p:spPr>
          <a:xfrm>
            <a:off x="1559447"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57" name="Can 56"/>
          <p:cNvSpPr/>
          <p:nvPr/>
        </p:nvSpPr>
        <p:spPr>
          <a:xfrm>
            <a:off x="1559447"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8" name="Rectangle 57"/>
          <p:cNvSpPr/>
          <p:nvPr/>
        </p:nvSpPr>
        <p:spPr>
          <a:xfrm>
            <a:off x="1388315"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59" name="Straight Connector 58"/>
          <p:cNvCxnSpPr/>
          <p:nvPr/>
        </p:nvCxnSpPr>
        <p:spPr>
          <a:xfrm>
            <a:off x="1453251"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388315"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1" name="Rectangle 60"/>
          <p:cNvSpPr/>
          <p:nvPr/>
        </p:nvSpPr>
        <p:spPr>
          <a:xfrm>
            <a:off x="1388315"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62" name="Straight Connector 61"/>
          <p:cNvCxnSpPr/>
          <p:nvPr/>
        </p:nvCxnSpPr>
        <p:spPr>
          <a:xfrm>
            <a:off x="1453251"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386004"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4" name="Rectangle 63"/>
          <p:cNvSpPr/>
          <p:nvPr/>
        </p:nvSpPr>
        <p:spPr>
          <a:xfrm>
            <a:off x="1386004"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5" name="Rectangle 64"/>
          <p:cNvSpPr/>
          <p:nvPr/>
        </p:nvSpPr>
        <p:spPr>
          <a:xfrm>
            <a:off x="1386004"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02" name="TextBox 101"/>
          <p:cNvSpPr txBox="1"/>
          <p:nvPr/>
        </p:nvSpPr>
        <p:spPr>
          <a:xfrm>
            <a:off x="2481343"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Org1</a:t>
            </a:r>
          </a:p>
        </p:txBody>
      </p:sp>
      <p:cxnSp>
        <p:nvCxnSpPr>
          <p:cNvPr id="116" name="Straight Connector 115"/>
          <p:cNvCxnSpPr>
            <a:cxnSpLocks/>
            <a:stCxn id="113" idx="2"/>
          </p:cNvCxnSpPr>
          <p:nvPr/>
        </p:nvCxnSpPr>
        <p:spPr>
          <a:xfrm>
            <a:off x="4985448" y="1807376"/>
            <a:ext cx="1" cy="27581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2F2F8EF-7FA4-5949-A32F-95A99AAE7AC6}"/>
              </a:ext>
            </a:extLst>
          </p:cNvPr>
          <p:cNvSpPr>
            <a:spLocks noGrp="1"/>
          </p:cNvSpPr>
          <p:nvPr>
            <p:ph type="body" sz="quarter" idx="13"/>
          </p:nvPr>
        </p:nvSpPr>
        <p:spPr>
          <a:xfrm>
            <a:off x="125730" y="144464"/>
            <a:ext cx="7768590" cy="1011698"/>
          </a:xfrm>
        </p:spPr>
        <p:txBody>
          <a:bodyPr>
            <a:normAutofit/>
          </a:bodyPr>
          <a:lstStyle/>
          <a:p>
            <a:r>
              <a:rPr lang="en-US" dirty="0"/>
              <a:t>Step 3: Proposal Response / Order / Deliver</a:t>
            </a:r>
            <a:endParaRPr lang="en-US" sz="3600" dirty="0"/>
          </a:p>
        </p:txBody>
      </p:sp>
      <p:cxnSp>
        <p:nvCxnSpPr>
          <p:cNvPr id="70" name="Straight Connector 69">
            <a:extLst>
              <a:ext uri="{FF2B5EF4-FFF2-40B4-BE49-F238E27FC236}">
                <a16:creationId xmlns:a16="http://schemas.microsoft.com/office/drawing/2014/main" id="{FB2C80B9-F085-4545-92DF-C7C13BBE1DF5}"/>
              </a:ext>
            </a:extLst>
          </p:cNvPr>
          <p:cNvCxnSpPr/>
          <p:nvPr/>
        </p:nvCxnSpPr>
        <p:spPr>
          <a:xfrm>
            <a:off x="1453251"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07B9B0D-CAE9-B94A-A543-49FC27CBE6CB}"/>
              </a:ext>
            </a:extLst>
          </p:cNvPr>
          <p:cNvCxnSpPr/>
          <p:nvPr/>
        </p:nvCxnSpPr>
        <p:spPr>
          <a:xfrm>
            <a:off x="1453251"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D1EDC87-3DF6-A444-81FB-8D585747CFA3}"/>
              </a:ext>
            </a:extLst>
          </p:cNvPr>
          <p:cNvSpPr/>
          <p:nvPr/>
        </p:nvSpPr>
        <p:spPr>
          <a:xfrm>
            <a:off x="2682990"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3" name="Straight Connector 72">
            <a:extLst>
              <a:ext uri="{FF2B5EF4-FFF2-40B4-BE49-F238E27FC236}">
                <a16:creationId xmlns:a16="http://schemas.microsoft.com/office/drawing/2014/main" id="{5051723F-A866-0546-8A2F-D7B75E3FB21E}"/>
              </a:ext>
            </a:extLst>
          </p:cNvPr>
          <p:cNvCxnSpPr/>
          <p:nvPr/>
        </p:nvCxnSpPr>
        <p:spPr>
          <a:xfrm>
            <a:off x="2747926"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E0A4432-C17F-4A42-84AC-D0970319D638}"/>
              </a:ext>
            </a:extLst>
          </p:cNvPr>
          <p:cNvSpPr/>
          <p:nvPr/>
        </p:nvSpPr>
        <p:spPr>
          <a:xfrm>
            <a:off x="2682990"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9ECB663C-99CE-F14E-B305-9B17B4706590}"/>
              </a:ext>
            </a:extLst>
          </p:cNvPr>
          <p:cNvSpPr/>
          <p:nvPr/>
        </p:nvSpPr>
        <p:spPr>
          <a:xfrm>
            <a:off x="2682990"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6" name="Straight Connector 75">
            <a:extLst>
              <a:ext uri="{FF2B5EF4-FFF2-40B4-BE49-F238E27FC236}">
                <a16:creationId xmlns:a16="http://schemas.microsoft.com/office/drawing/2014/main" id="{A173C8A8-5462-BE41-B878-8089FB6BB8A7}"/>
              </a:ext>
            </a:extLst>
          </p:cNvPr>
          <p:cNvCxnSpPr/>
          <p:nvPr/>
        </p:nvCxnSpPr>
        <p:spPr>
          <a:xfrm>
            <a:off x="2747926"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7" name="Rectangle 76">
            <a:extLst>
              <a:ext uri="{FF2B5EF4-FFF2-40B4-BE49-F238E27FC236}">
                <a16:creationId xmlns:a16="http://schemas.microsoft.com/office/drawing/2014/main" id="{90E51957-3B71-9847-A2C9-0CEFC026FCC0}"/>
              </a:ext>
            </a:extLst>
          </p:cNvPr>
          <p:cNvSpPr/>
          <p:nvPr/>
        </p:nvSpPr>
        <p:spPr>
          <a:xfrm>
            <a:off x="2680679"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D8A7BAE2-CD57-DF48-941A-4D826444B2EB}"/>
              </a:ext>
            </a:extLst>
          </p:cNvPr>
          <p:cNvSpPr/>
          <p:nvPr/>
        </p:nvSpPr>
        <p:spPr>
          <a:xfrm>
            <a:off x="2680679"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6F3DA693-FF40-E34A-A28C-85745E87B9DB}"/>
              </a:ext>
            </a:extLst>
          </p:cNvPr>
          <p:cNvSpPr/>
          <p:nvPr/>
        </p:nvSpPr>
        <p:spPr>
          <a:xfrm>
            <a:off x="2680679"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80" name="Straight Connector 79">
            <a:extLst>
              <a:ext uri="{FF2B5EF4-FFF2-40B4-BE49-F238E27FC236}">
                <a16:creationId xmlns:a16="http://schemas.microsoft.com/office/drawing/2014/main" id="{8DBF77C6-CDA8-8C46-A0A7-8041C6A5EB29}"/>
              </a:ext>
            </a:extLst>
          </p:cNvPr>
          <p:cNvCxnSpPr/>
          <p:nvPr/>
        </p:nvCxnSpPr>
        <p:spPr>
          <a:xfrm>
            <a:off x="2747926"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5372C80-0EF9-424B-8C52-FC546FDFAC63}"/>
              </a:ext>
            </a:extLst>
          </p:cNvPr>
          <p:cNvCxnSpPr/>
          <p:nvPr/>
        </p:nvCxnSpPr>
        <p:spPr>
          <a:xfrm>
            <a:off x="2747926"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12" name="Group 111">
            <a:extLst>
              <a:ext uri="{FF2B5EF4-FFF2-40B4-BE49-F238E27FC236}">
                <a16:creationId xmlns:a16="http://schemas.microsoft.com/office/drawing/2014/main" id="{7DDBC485-312E-F84F-A9C8-99CA42A57047}"/>
              </a:ext>
            </a:extLst>
          </p:cNvPr>
          <p:cNvGrpSpPr/>
          <p:nvPr/>
        </p:nvGrpSpPr>
        <p:grpSpPr>
          <a:xfrm>
            <a:off x="4747623" y="1383607"/>
            <a:ext cx="475649" cy="423769"/>
            <a:chOff x="3620745" y="2847577"/>
            <a:chExt cx="1709316" cy="1609006"/>
          </a:xfrm>
        </p:grpSpPr>
        <p:sp>
          <p:nvSpPr>
            <p:cNvPr id="113" name="Rounded Rectangle 112">
              <a:extLst>
                <a:ext uri="{FF2B5EF4-FFF2-40B4-BE49-F238E27FC236}">
                  <a16:creationId xmlns:a16="http://schemas.microsoft.com/office/drawing/2014/main" id="{7B59A484-C4AD-B14E-A4F1-E91B05EF1494}"/>
                </a:ext>
              </a:extLst>
            </p:cNvPr>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4" name="Rounded Rectangle 113">
              <a:extLst>
                <a:ext uri="{FF2B5EF4-FFF2-40B4-BE49-F238E27FC236}">
                  <a16:creationId xmlns:a16="http://schemas.microsoft.com/office/drawing/2014/main" id="{861445C7-C1E1-4246-991A-525F6B6AA665}"/>
                </a:ext>
              </a:extLst>
            </p:cNvPr>
            <p:cNvSpPr/>
            <p:nvPr/>
          </p:nvSpPr>
          <p:spPr>
            <a:xfrm>
              <a:off x="3767821" y="371105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5" name="Rounded Rectangle 114">
              <a:extLst>
                <a:ext uri="{FF2B5EF4-FFF2-40B4-BE49-F238E27FC236}">
                  <a16:creationId xmlns:a16="http://schemas.microsoft.com/office/drawing/2014/main" id="{45CC7A9E-2CB4-A24C-B28B-02D674A6F220}"/>
                </a:ext>
              </a:extLst>
            </p:cNvPr>
            <p:cNvSpPr/>
            <p:nvPr/>
          </p:nvSpPr>
          <p:spPr>
            <a:xfrm>
              <a:off x="3767821" y="2964728"/>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7" name="Rounded Rectangle 116">
              <a:extLst>
                <a:ext uri="{FF2B5EF4-FFF2-40B4-BE49-F238E27FC236}">
                  <a16:creationId xmlns:a16="http://schemas.microsoft.com/office/drawing/2014/main" id="{BA0CD843-C5DA-0D4B-9BF8-1AE86F55A9F2}"/>
                </a:ext>
              </a:extLst>
            </p:cNvPr>
            <p:cNvSpPr/>
            <p:nvPr/>
          </p:nvSpPr>
          <p:spPr>
            <a:xfrm>
              <a:off x="4580786" y="296749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cxnSp>
          <p:nvCxnSpPr>
            <p:cNvPr id="118" name="Straight Connector 117">
              <a:extLst>
                <a:ext uri="{FF2B5EF4-FFF2-40B4-BE49-F238E27FC236}">
                  <a16:creationId xmlns:a16="http://schemas.microsoft.com/office/drawing/2014/main" id="{E5B6F1E9-A54F-0F45-A2D9-875A7670D6EC}"/>
                </a:ext>
              </a:extLst>
            </p:cNvPr>
            <p:cNvCxnSpPr/>
            <p:nvPr/>
          </p:nvCxnSpPr>
          <p:spPr>
            <a:xfrm>
              <a:off x="4366020" y="3263828"/>
              <a:ext cx="214766" cy="2765"/>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5A182844-EE6F-1F43-A896-D1AA39D7917F}"/>
                </a:ext>
              </a:extLst>
            </p:cNvPr>
            <p:cNvCxnSpPr/>
            <p:nvPr/>
          </p:nvCxnSpPr>
          <p:spPr>
            <a:xfrm>
              <a:off x="4366020" y="4010153"/>
              <a:ext cx="209384" cy="3812"/>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899E2AC-EC0C-5143-9E3C-3B4E972A8233}"/>
                </a:ext>
              </a:extLst>
            </p:cNvPr>
            <p:cNvCxnSpPr/>
            <p:nvPr/>
          </p:nvCxnSpPr>
          <p:spPr>
            <a:xfrm>
              <a:off x="4066921" y="3562927"/>
              <a:ext cx="0" cy="148126"/>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3943008C-04D8-CF42-8DA8-66E3EF5A05AA}"/>
                </a:ext>
              </a:extLst>
            </p:cNvPr>
            <p:cNvCxnSpPr/>
            <p:nvPr/>
          </p:nvCxnSpPr>
          <p:spPr>
            <a:xfrm flipH="1">
              <a:off x="4874504" y="3565692"/>
              <a:ext cx="5382" cy="149173"/>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46F78F0E-28B2-A742-91CE-851DC04C4DCE}"/>
                </a:ext>
              </a:extLst>
            </p:cNvPr>
            <p:cNvCxnSpPr/>
            <p:nvPr/>
          </p:nvCxnSpPr>
          <p:spPr>
            <a:xfrm>
              <a:off x="4341787" y="3536576"/>
              <a:ext cx="288095" cy="214810"/>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40E21AA-D997-4245-98A7-965E1E147C73}"/>
                </a:ext>
              </a:extLst>
            </p:cNvPr>
            <p:cNvCxnSpPr/>
            <p:nvPr/>
          </p:nvCxnSpPr>
          <p:spPr>
            <a:xfrm flipV="1">
              <a:off x="4341787" y="3530645"/>
              <a:ext cx="281287" cy="220741"/>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4" name="Rounded Rectangle 123">
              <a:extLst>
                <a:ext uri="{FF2B5EF4-FFF2-40B4-BE49-F238E27FC236}">
                  <a16:creationId xmlns:a16="http://schemas.microsoft.com/office/drawing/2014/main" id="{0932B63B-787B-EE4E-8721-B1147FFBC956}"/>
                </a:ext>
              </a:extLst>
            </p:cNvPr>
            <p:cNvSpPr/>
            <p:nvPr/>
          </p:nvSpPr>
          <p:spPr>
            <a:xfrm>
              <a:off x="4575404" y="3714865"/>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grpSp>
      <p:grpSp>
        <p:nvGrpSpPr>
          <p:cNvPr id="127" name="Group 126">
            <a:extLst>
              <a:ext uri="{FF2B5EF4-FFF2-40B4-BE49-F238E27FC236}">
                <a16:creationId xmlns:a16="http://schemas.microsoft.com/office/drawing/2014/main" id="{F5024CAA-57CD-B344-9010-9990A02C133A}"/>
              </a:ext>
            </a:extLst>
          </p:cNvPr>
          <p:cNvGrpSpPr/>
          <p:nvPr/>
        </p:nvGrpSpPr>
        <p:grpSpPr>
          <a:xfrm>
            <a:off x="22107" y="2334169"/>
            <a:ext cx="944684" cy="809462"/>
            <a:chOff x="4454603" y="1652932"/>
            <a:chExt cx="944684" cy="809462"/>
          </a:xfrm>
        </p:grpSpPr>
        <p:grpSp>
          <p:nvGrpSpPr>
            <p:cNvPr id="128" name="Group 127">
              <a:extLst>
                <a:ext uri="{FF2B5EF4-FFF2-40B4-BE49-F238E27FC236}">
                  <a16:creationId xmlns:a16="http://schemas.microsoft.com/office/drawing/2014/main" id="{EAE516ED-37CB-834C-863E-03C68247BAA9}"/>
                </a:ext>
              </a:extLst>
            </p:cNvPr>
            <p:cNvGrpSpPr/>
            <p:nvPr/>
          </p:nvGrpSpPr>
          <p:grpSpPr>
            <a:xfrm>
              <a:off x="4547640" y="1652932"/>
              <a:ext cx="851647" cy="809462"/>
              <a:chOff x="265172" y="2308763"/>
              <a:chExt cx="712071" cy="676800"/>
            </a:xfrm>
          </p:grpSpPr>
          <p:sp>
            <p:nvSpPr>
              <p:cNvPr id="131" name="Rounded Rectangle 130">
                <a:extLst>
                  <a:ext uri="{FF2B5EF4-FFF2-40B4-BE49-F238E27FC236}">
                    <a16:creationId xmlns:a16="http://schemas.microsoft.com/office/drawing/2014/main" id="{40C17574-85E6-1B45-B0B6-54AE1080B08C}"/>
                  </a:ext>
                </a:extLst>
              </p:cNvPr>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6D11CE80-8B65-DF4B-A48E-5DBE2C024C0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A82B8E68-EC6E-FC40-B3EC-0560B25D7650}"/>
                </a:ext>
              </a:extLst>
            </p:cNvPr>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130" name="TextBox 129">
              <a:extLst>
                <a:ext uri="{FF2B5EF4-FFF2-40B4-BE49-F238E27FC236}">
                  <a16:creationId xmlns:a16="http://schemas.microsoft.com/office/drawing/2014/main" id="{9AA4D343-D990-AC4E-820C-2619CBC79106}"/>
                </a:ext>
              </a:extLst>
            </p:cNvPr>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104" name="Rounded Rectangle 103">
            <a:extLst>
              <a:ext uri="{FF2B5EF4-FFF2-40B4-BE49-F238E27FC236}">
                <a16:creationId xmlns:a16="http://schemas.microsoft.com/office/drawing/2014/main" id="{BF183387-94C2-6443-ABDB-ED2A595A295C}"/>
              </a:ext>
            </a:extLst>
          </p:cNvPr>
          <p:cNvSpPr/>
          <p:nvPr/>
        </p:nvSpPr>
        <p:spPr>
          <a:xfrm>
            <a:off x="5824198"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0" name="Can 109">
            <a:extLst>
              <a:ext uri="{FF2B5EF4-FFF2-40B4-BE49-F238E27FC236}">
                <a16:creationId xmlns:a16="http://schemas.microsoft.com/office/drawing/2014/main" id="{EEC82642-0CC7-EF43-A593-A1A35DA910A0}"/>
              </a:ext>
            </a:extLst>
          </p:cNvPr>
          <p:cNvSpPr/>
          <p:nvPr/>
        </p:nvSpPr>
        <p:spPr>
          <a:xfrm>
            <a:off x="6113829"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126" name="Can 125">
            <a:extLst>
              <a:ext uri="{FF2B5EF4-FFF2-40B4-BE49-F238E27FC236}">
                <a16:creationId xmlns:a16="http://schemas.microsoft.com/office/drawing/2014/main" id="{38162F53-3E00-094E-984E-668581848853}"/>
              </a:ext>
            </a:extLst>
          </p:cNvPr>
          <p:cNvSpPr/>
          <p:nvPr/>
        </p:nvSpPr>
        <p:spPr>
          <a:xfrm>
            <a:off x="7403622"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100"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825" u="sng" dirty="0">
              <a:solidFill>
                <a:prstClr val="black"/>
              </a:solidFill>
              <a:latin typeface="Calibri" panose="020F0502020204030204"/>
            </a:endParaRPr>
          </a:p>
        </p:txBody>
      </p:sp>
      <p:sp>
        <p:nvSpPr>
          <p:cNvPr id="133" name="Can 132">
            <a:extLst>
              <a:ext uri="{FF2B5EF4-FFF2-40B4-BE49-F238E27FC236}">
                <a16:creationId xmlns:a16="http://schemas.microsoft.com/office/drawing/2014/main" id="{B309F136-4007-574E-BC7C-AFE2CC3339C3}"/>
              </a:ext>
            </a:extLst>
          </p:cNvPr>
          <p:cNvSpPr/>
          <p:nvPr/>
        </p:nvSpPr>
        <p:spPr>
          <a:xfrm>
            <a:off x="7405932"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4" name="Can 133">
            <a:extLst>
              <a:ext uri="{FF2B5EF4-FFF2-40B4-BE49-F238E27FC236}">
                <a16:creationId xmlns:a16="http://schemas.microsoft.com/office/drawing/2014/main" id="{936C75C1-983D-D245-B2E6-D792970D27B3}"/>
              </a:ext>
            </a:extLst>
          </p:cNvPr>
          <p:cNvSpPr/>
          <p:nvPr/>
        </p:nvSpPr>
        <p:spPr>
          <a:xfrm>
            <a:off x="7405932"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5" name="Can 134">
            <a:extLst>
              <a:ext uri="{FF2B5EF4-FFF2-40B4-BE49-F238E27FC236}">
                <a16:creationId xmlns:a16="http://schemas.microsoft.com/office/drawing/2014/main" id="{7F0B625A-0325-E645-B3A7-0C920AAC6583}"/>
              </a:ext>
            </a:extLst>
          </p:cNvPr>
          <p:cNvSpPr/>
          <p:nvPr/>
        </p:nvSpPr>
        <p:spPr>
          <a:xfrm>
            <a:off x="6116139"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6" name="Can 135">
            <a:extLst>
              <a:ext uri="{FF2B5EF4-FFF2-40B4-BE49-F238E27FC236}">
                <a16:creationId xmlns:a16="http://schemas.microsoft.com/office/drawing/2014/main" id="{A7EF7DCA-883B-AD47-80CE-A4897F2EE4CC}"/>
              </a:ext>
            </a:extLst>
          </p:cNvPr>
          <p:cNvSpPr/>
          <p:nvPr/>
        </p:nvSpPr>
        <p:spPr>
          <a:xfrm>
            <a:off x="6116139"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7" name="Rectangle 136">
            <a:extLst>
              <a:ext uri="{FF2B5EF4-FFF2-40B4-BE49-F238E27FC236}">
                <a16:creationId xmlns:a16="http://schemas.microsoft.com/office/drawing/2014/main" id="{8C0C8A3C-51C8-584E-B638-800D44BC2430}"/>
              </a:ext>
            </a:extLst>
          </p:cNvPr>
          <p:cNvSpPr/>
          <p:nvPr/>
        </p:nvSpPr>
        <p:spPr>
          <a:xfrm>
            <a:off x="5945007"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38" name="Straight Connector 137">
            <a:extLst>
              <a:ext uri="{FF2B5EF4-FFF2-40B4-BE49-F238E27FC236}">
                <a16:creationId xmlns:a16="http://schemas.microsoft.com/office/drawing/2014/main" id="{FE3A2C4E-CEFD-A346-BFA0-200BC4C91F82}"/>
              </a:ext>
            </a:extLst>
          </p:cNvPr>
          <p:cNvCxnSpPr/>
          <p:nvPr/>
        </p:nvCxnSpPr>
        <p:spPr>
          <a:xfrm>
            <a:off x="6009943"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5D0F44B7-D03F-A94B-AA79-35A0CB08BFCE}"/>
              </a:ext>
            </a:extLst>
          </p:cNvPr>
          <p:cNvSpPr/>
          <p:nvPr/>
        </p:nvSpPr>
        <p:spPr>
          <a:xfrm>
            <a:off x="5945007"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0" name="Rectangle 139">
            <a:extLst>
              <a:ext uri="{FF2B5EF4-FFF2-40B4-BE49-F238E27FC236}">
                <a16:creationId xmlns:a16="http://schemas.microsoft.com/office/drawing/2014/main" id="{8EFF7CAA-26E6-5044-A7CB-5BC5B593406A}"/>
              </a:ext>
            </a:extLst>
          </p:cNvPr>
          <p:cNvSpPr/>
          <p:nvPr/>
        </p:nvSpPr>
        <p:spPr>
          <a:xfrm>
            <a:off x="5945007"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41" name="Straight Connector 140">
            <a:extLst>
              <a:ext uri="{FF2B5EF4-FFF2-40B4-BE49-F238E27FC236}">
                <a16:creationId xmlns:a16="http://schemas.microsoft.com/office/drawing/2014/main" id="{53E6EC66-2319-034A-853A-CF39BB2A8A2F}"/>
              </a:ext>
            </a:extLst>
          </p:cNvPr>
          <p:cNvCxnSpPr/>
          <p:nvPr/>
        </p:nvCxnSpPr>
        <p:spPr>
          <a:xfrm>
            <a:off x="6009943"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129831E5-5BEF-CC4E-B98A-9692A23B08C1}"/>
              </a:ext>
            </a:extLst>
          </p:cNvPr>
          <p:cNvSpPr/>
          <p:nvPr/>
        </p:nvSpPr>
        <p:spPr>
          <a:xfrm>
            <a:off x="5942696"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AD393C29-99BB-AA4E-ADFD-34691101BF0A}"/>
              </a:ext>
            </a:extLst>
          </p:cNvPr>
          <p:cNvSpPr/>
          <p:nvPr/>
        </p:nvSpPr>
        <p:spPr>
          <a:xfrm>
            <a:off x="5942696"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4" name="Rectangle 143">
            <a:extLst>
              <a:ext uri="{FF2B5EF4-FFF2-40B4-BE49-F238E27FC236}">
                <a16:creationId xmlns:a16="http://schemas.microsoft.com/office/drawing/2014/main" id="{685258D4-DD9F-C246-8C2B-1091F86D94A6}"/>
              </a:ext>
            </a:extLst>
          </p:cNvPr>
          <p:cNvSpPr/>
          <p:nvPr/>
        </p:nvSpPr>
        <p:spPr>
          <a:xfrm>
            <a:off x="5942696"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5" name="TextBox 144">
            <a:extLst>
              <a:ext uri="{FF2B5EF4-FFF2-40B4-BE49-F238E27FC236}">
                <a16:creationId xmlns:a16="http://schemas.microsoft.com/office/drawing/2014/main" id="{3C99ED63-0D56-3F44-B66A-9D53BFE59C15}"/>
              </a:ext>
            </a:extLst>
          </p:cNvPr>
          <p:cNvSpPr txBox="1"/>
          <p:nvPr/>
        </p:nvSpPr>
        <p:spPr>
          <a:xfrm>
            <a:off x="7038035"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Org2</a:t>
            </a:r>
          </a:p>
        </p:txBody>
      </p:sp>
      <p:sp>
        <p:nvSpPr>
          <p:cNvPr id="146" name="Rounded Rectangle 145">
            <a:extLst>
              <a:ext uri="{FF2B5EF4-FFF2-40B4-BE49-F238E27FC236}">
                <a16:creationId xmlns:a16="http://schemas.microsoft.com/office/drawing/2014/main" id="{8ACB02BA-719E-5C4E-B56F-B73F8B926B09}"/>
              </a:ext>
            </a:extLst>
          </p:cNvPr>
          <p:cNvSpPr/>
          <p:nvPr/>
        </p:nvSpPr>
        <p:spPr>
          <a:xfrm>
            <a:off x="6122091"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47" name="Straight Connector 146">
            <a:extLst>
              <a:ext uri="{FF2B5EF4-FFF2-40B4-BE49-F238E27FC236}">
                <a16:creationId xmlns:a16="http://schemas.microsoft.com/office/drawing/2014/main" id="{7C89EEA4-3810-7441-B18C-0A2B8F5565B4}"/>
              </a:ext>
            </a:extLst>
          </p:cNvPr>
          <p:cNvCxnSpPr/>
          <p:nvPr/>
        </p:nvCxnSpPr>
        <p:spPr>
          <a:xfrm>
            <a:off x="6009943"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9E6D8FD-D01B-A64E-8DE3-713F2D2B6D72}"/>
              </a:ext>
            </a:extLst>
          </p:cNvPr>
          <p:cNvCxnSpPr/>
          <p:nvPr/>
        </p:nvCxnSpPr>
        <p:spPr>
          <a:xfrm>
            <a:off x="6009943"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9" name="Rectangle 148">
            <a:extLst>
              <a:ext uri="{FF2B5EF4-FFF2-40B4-BE49-F238E27FC236}">
                <a16:creationId xmlns:a16="http://schemas.microsoft.com/office/drawing/2014/main" id="{A8EA7ED8-43A6-374E-9E65-2A89AD8ED00F}"/>
              </a:ext>
            </a:extLst>
          </p:cNvPr>
          <p:cNvSpPr/>
          <p:nvPr/>
        </p:nvSpPr>
        <p:spPr>
          <a:xfrm>
            <a:off x="7239682"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0" name="Straight Connector 149">
            <a:extLst>
              <a:ext uri="{FF2B5EF4-FFF2-40B4-BE49-F238E27FC236}">
                <a16:creationId xmlns:a16="http://schemas.microsoft.com/office/drawing/2014/main" id="{5F7134F9-47A0-AA43-8648-9277CE29CFD3}"/>
              </a:ext>
            </a:extLst>
          </p:cNvPr>
          <p:cNvCxnSpPr/>
          <p:nvPr/>
        </p:nvCxnSpPr>
        <p:spPr>
          <a:xfrm>
            <a:off x="7304618"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290CC106-64E3-4648-A7D1-FB62C71524C4}"/>
              </a:ext>
            </a:extLst>
          </p:cNvPr>
          <p:cNvSpPr/>
          <p:nvPr/>
        </p:nvSpPr>
        <p:spPr>
          <a:xfrm>
            <a:off x="7239682"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2" name="Rectangle 151">
            <a:extLst>
              <a:ext uri="{FF2B5EF4-FFF2-40B4-BE49-F238E27FC236}">
                <a16:creationId xmlns:a16="http://schemas.microsoft.com/office/drawing/2014/main" id="{623C74A5-C295-A840-9216-339F6509E7AC}"/>
              </a:ext>
            </a:extLst>
          </p:cNvPr>
          <p:cNvSpPr/>
          <p:nvPr/>
        </p:nvSpPr>
        <p:spPr>
          <a:xfrm>
            <a:off x="7239682"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3" name="Straight Connector 152">
            <a:extLst>
              <a:ext uri="{FF2B5EF4-FFF2-40B4-BE49-F238E27FC236}">
                <a16:creationId xmlns:a16="http://schemas.microsoft.com/office/drawing/2014/main" id="{46C3765C-114E-2B4C-86E9-B954DF52869D}"/>
              </a:ext>
            </a:extLst>
          </p:cNvPr>
          <p:cNvCxnSpPr/>
          <p:nvPr/>
        </p:nvCxnSpPr>
        <p:spPr>
          <a:xfrm>
            <a:off x="7304618"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0187B6CE-3F39-B04D-9911-698F173E62C8}"/>
              </a:ext>
            </a:extLst>
          </p:cNvPr>
          <p:cNvSpPr/>
          <p:nvPr/>
        </p:nvSpPr>
        <p:spPr>
          <a:xfrm>
            <a:off x="7237371"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F71B970-D1E7-CE4C-8E13-EDF8E5C5C989}"/>
              </a:ext>
            </a:extLst>
          </p:cNvPr>
          <p:cNvSpPr/>
          <p:nvPr/>
        </p:nvSpPr>
        <p:spPr>
          <a:xfrm>
            <a:off x="7237371"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6" name="Rectangle 155">
            <a:extLst>
              <a:ext uri="{FF2B5EF4-FFF2-40B4-BE49-F238E27FC236}">
                <a16:creationId xmlns:a16="http://schemas.microsoft.com/office/drawing/2014/main" id="{DF9701C3-7DEF-9E4F-B3E1-02A93235EC44}"/>
              </a:ext>
            </a:extLst>
          </p:cNvPr>
          <p:cNvSpPr/>
          <p:nvPr/>
        </p:nvSpPr>
        <p:spPr>
          <a:xfrm>
            <a:off x="7237371"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7" name="Straight Connector 156">
            <a:extLst>
              <a:ext uri="{FF2B5EF4-FFF2-40B4-BE49-F238E27FC236}">
                <a16:creationId xmlns:a16="http://schemas.microsoft.com/office/drawing/2014/main" id="{C42D6E5A-E89F-5045-A770-EA0C3E3322CC}"/>
              </a:ext>
            </a:extLst>
          </p:cNvPr>
          <p:cNvCxnSpPr/>
          <p:nvPr/>
        </p:nvCxnSpPr>
        <p:spPr>
          <a:xfrm>
            <a:off x="7304618"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A536DBE-807B-3C48-B939-9B37C8FC13B9}"/>
              </a:ext>
            </a:extLst>
          </p:cNvPr>
          <p:cNvCxnSpPr/>
          <p:nvPr/>
        </p:nvCxnSpPr>
        <p:spPr>
          <a:xfrm>
            <a:off x="7304618"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9" name="Rounded Rectangle 158">
            <a:extLst>
              <a:ext uri="{FF2B5EF4-FFF2-40B4-BE49-F238E27FC236}">
                <a16:creationId xmlns:a16="http://schemas.microsoft.com/office/drawing/2014/main" id="{ABA40146-4BD7-AB48-8A4A-9FDFBD138AD6}"/>
              </a:ext>
            </a:extLst>
          </p:cNvPr>
          <p:cNvSpPr/>
          <p:nvPr/>
        </p:nvSpPr>
        <p:spPr>
          <a:xfrm>
            <a:off x="7409173"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91" name="Document 90">
            <a:extLst>
              <a:ext uri="{FF2B5EF4-FFF2-40B4-BE49-F238E27FC236}">
                <a16:creationId xmlns:a16="http://schemas.microsoft.com/office/drawing/2014/main" id="{FDCFC6FC-F725-EE49-B0D0-6342B3B2D75A}"/>
              </a:ext>
            </a:extLst>
          </p:cNvPr>
          <p:cNvSpPr/>
          <p:nvPr/>
        </p:nvSpPr>
        <p:spPr>
          <a:xfrm>
            <a:off x="4248171" y="2271410"/>
            <a:ext cx="1522929" cy="1029857"/>
          </a:xfrm>
          <a:prstGeom prst="flowChartDocumen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788" b="1" u="sng" dirty="0">
                <a:solidFill>
                  <a:prstClr val="white"/>
                </a:solidFill>
                <a:latin typeface="Calibri" panose="020F0502020204030204"/>
                <a:cs typeface="Calibri"/>
              </a:rPr>
              <a:t>Collection: Marbles</a:t>
            </a:r>
          </a:p>
          <a:p>
            <a:pPr marL="89297" lvl="1" indent="-82154" defTabSz="685800">
              <a:buFont typeface="Arial" charset="0"/>
              <a:buChar char="•"/>
            </a:pPr>
            <a:r>
              <a:rPr lang="en-US" sz="788" dirty="0">
                <a:solidFill>
                  <a:prstClr val="white"/>
                </a:solidFill>
                <a:latin typeface="Calibri" panose="020F0502020204030204"/>
                <a:cs typeface="Calibri"/>
              </a:rPr>
              <a:t>Private Write Set</a:t>
            </a:r>
          </a:p>
          <a:p>
            <a:pPr marL="89297" lvl="1" indent="-82154" defTabSz="685800">
              <a:buFont typeface="Arial" charset="0"/>
              <a:buChar char="•"/>
            </a:pPr>
            <a:r>
              <a:rPr lang="en-US" sz="788" dirty="0">
                <a:solidFill>
                  <a:prstClr val="white"/>
                </a:solidFill>
                <a:latin typeface="Calibri" panose="020F0502020204030204"/>
                <a:cs typeface="Calibri"/>
              </a:rPr>
              <a:t>Name, Size, Color, Owner</a:t>
            </a:r>
          </a:p>
          <a:p>
            <a:pPr marL="7144" lvl="1" defTabSz="685800"/>
            <a:r>
              <a:rPr lang="en-US" sz="788" b="1" dirty="0">
                <a:solidFill>
                  <a:prstClr val="white"/>
                </a:solidFill>
                <a:latin typeface="Calibri" panose="020F0502020204030204"/>
                <a:cs typeface="Calibri"/>
              </a:rPr>
              <a:t>Policy: Org1, Org2</a:t>
            </a:r>
          </a:p>
          <a:p>
            <a:pPr marL="7144" lvl="1" defTabSz="685800"/>
            <a:r>
              <a:rPr lang="en-US" sz="788" dirty="0">
                <a:solidFill>
                  <a:prstClr val="white"/>
                </a:solidFill>
                <a:latin typeface="Calibri" panose="020F0502020204030204"/>
                <a:cs typeface="Calibri"/>
              </a:rPr>
              <a:t>"</a:t>
            </a:r>
            <a:r>
              <a:rPr lang="en-US" sz="788" dirty="0" err="1">
                <a:solidFill>
                  <a:prstClr val="white"/>
                </a:solidFill>
                <a:latin typeface="Calibri" panose="020F0502020204030204"/>
                <a:cs typeface="Calibri"/>
              </a:rPr>
              <a:t>requiredPeerCount</a:t>
            </a:r>
            <a:r>
              <a:rPr lang="en-US" sz="788" dirty="0">
                <a:solidFill>
                  <a:prstClr val="white"/>
                </a:solidFill>
                <a:latin typeface="Calibri" panose="020F0502020204030204"/>
                <a:cs typeface="Calibri"/>
              </a:rPr>
              <a:t>": 1,  "maxPeerCount":2, "blockToLive":1000000</a:t>
            </a:r>
          </a:p>
        </p:txBody>
      </p:sp>
      <p:sp>
        <p:nvSpPr>
          <p:cNvPr id="92" name="Rectangle 91">
            <a:extLst>
              <a:ext uri="{FF2B5EF4-FFF2-40B4-BE49-F238E27FC236}">
                <a16:creationId xmlns:a16="http://schemas.microsoft.com/office/drawing/2014/main" id="{1D13A1F1-85CE-5E49-BD7C-5F72C522C452}"/>
              </a:ext>
            </a:extLst>
          </p:cNvPr>
          <p:cNvSpPr/>
          <p:nvPr/>
        </p:nvSpPr>
        <p:spPr>
          <a:xfrm>
            <a:off x="2137507"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3" name="Rectangle 92">
            <a:extLst>
              <a:ext uri="{FF2B5EF4-FFF2-40B4-BE49-F238E27FC236}">
                <a16:creationId xmlns:a16="http://schemas.microsoft.com/office/drawing/2014/main" id="{4FE4828F-BA66-C947-A0C9-0D5031C946CB}"/>
              </a:ext>
            </a:extLst>
          </p:cNvPr>
          <p:cNvSpPr/>
          <p:nvPr/>
        </p:nvSpPr>
        <p:spPr>
          <a:xfrm>
            <a:off x="3478829" y="198793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4" name="Rectangle 93">
            <a:extLst>
              <a:ext uri="{FF2B5EF4-FFF2-40B4-BE49-F238E27FC236}">
                <a16:creationId xmlns:a16="http://schemas.microsoft.com/office/drawing/2014/main" id="{0772F61F-8B7B-CB4F-846E-37B2348D30C2}"/>
              </a:ext>
            </a:extLst>
          </p:cNvPr>
          <p:cNvSpPr/>
          <p:nvPr/>
        </p:nvSpPr>
        <p:spPr>
          <a:xfrm>
            <a:off x="6710486"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5" name="TextBox 94">
            <a:extLst>
              <a:ext uri="{FF2B5EF4-FFF2-40B4-BE49-F238E27FC236}">
                <a16:creationId xmlns:a16="http://schemas.microsoft.com/office/drawing/2014/main" id="{11E17D32-8D50-764E-A99D-F90789615CC9}"/>
              </a:ext>
            </a:extLst>
          </p:cNvPr>
          <p:cNvSpPr txBox="1"/>
          <p:nvPr/>
        </p:nvSpPr>
        <p:spPr>
          <a:xfrm>
            <a:off x="7417498" y="1962163"/>
            <a:ext cx="1059970" cy="507831"/>
          </a:xfrm>
          <a:prstGeom prst="rect">
            <a:avLst/>
          </a:prstGeom>
          <a:noFill/>
        </p:spPr>
        <p:txBody>
          <a:bodyPr wrap="none" rtlCol="0">
            <a:spAutoFit/>
          </a:bodyPr>
          <a:lstStyle/>
          <a:p>
            <a:pPr defTabSz="685800"/>
            <a:r>
              <a:rPr lang="en-US" sz="1350" b="1" dirty="0">
                <a:solidFill>
                  <a:schemeClr val="accent5"/>
                </a:solidFill>
                <a:latin typeface="Calibri" panose="020F0502020204030204"/>
              </a:rPr>
              <a:t>Missing</a:t>
            </a:r>
          </a:p>
          <a:p>
            <a:pPr defTabSz="685800"/>
            <a:r>
              <a:rPr lang="en-US" sz="1350" b="1" dirty="0">
                <a:solidFill>
                  <a:schemeClr val="accent5"/>
                </a:solidFill>
                <a:latin typeface="Calibri" panose="020F0502020204030204"/>
              </a:rPr>
              <a:t>Private Data</a:t>
            </a:r>
          </a:p>
        </p:txBody>
      </p:sp>
      <p:sp>
        <p:nvSpPr>
          <p:cNvPr id="96" name="Rectangle 95">
            <a:extLst>
              <a:ext uri="{FF2B5EF4-FFF2-40B4-BE49-F238E27FC236}">
                <a16:creationId xmlns:a16="http://schemas.microsoft.com/office/drawing/2014/main" id="{689F6DCD-EF69-3445-91D3-21B1D2CCFA35}"/>
              </a:ext>
            </a:extLst>
          </p:cNvPr>
          <p:cNvSpPr/>
          <p:nvPr/>
        </p:nvSpPr>
        <p:spPr>
          <a:xfrm>
            <a:off x="2291160" y="1982715"/>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97" name="Rectangle 96">
            <a:extLst>
              <a:ext uri="{FF2B5EF4-FFF2-40B4-BE49-F238E27FC236}">
                <a16:creationId xmlns:a16="http://schemas.microsoft.com/office/drawing/2014/main" id="{85633220-96BF-CC4E-B0F1-0398DEFA755C}"/>
              </a:ext>
            </a:extLst>
          </p:cNvPr>
          <p:cNvSpPr/>
          <p:nvPr/>
        </p:nvSpPr>
        <p:spPr>
          <a:xfrm>
            <a:off x="3631960" y="1982715"/>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05" name="Rounded Rectangle 104">
            <a:extLst>
              <a:ext uri="{FF2B5EF4-FFF2-40B4-BE49-F238E27FC236}">
                <a16:creationId xmlns:a16="http://schemas.microsoft.com/office/drawing/2014/main" id="{B1FBFB85-A8D1-0043-B9AF-B1CCD9A081DA}"/>
              </a:ext>
            </a:extLst>
          </p:cNvPr>
          <p:cNvSpPr/>
          <p:nvPr/>
        </p:nvSpPr>
        <p:spPr>
          <a:xfrm>
            <a:off x="2852481"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99" name="Document 98">
            <a:extLst>
              <a:ext uri="{FF2B5EF4-FFF2-40B4-BE49-F238E27FC236}">
                <a16:creationId xmlns:a16="http://schemas.microsoft.com/office/drawing/2014/main" id="{EC00AD77-0401-3143-93E9-DC222D5903BD}"/>
              </a:ext>
            </a:extLst>
          </p:cNvPr>
          <p:cNvSpPr/>
          <p:nvPr/>
        </p:nvSpPr>
        <p:spPr>
          <a:xfrm>
            <a:off x="1881514" y="1441808"/>
            <a:ext cx="1575448" cy="593386"/>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788" b="1" u="sng" dirty="0">
                <a:solidFill>
                  <a:schemeClr val="tx1"/>
                </a:solidFill>
                <a:latin typeface="Calibri" panose="020F0502020204030204"/>
                <a:cs typeface="Calibri"/>
              </a:rPr>
              <a:t>Transaction</a:t>
            </a:r>
          </a:p>
          <a:p>
            <a:pPr marL="89297" lvl="1" indent="-82154" defTabSz="685800">
              <a:buFont typeface="Arial" charset="0"/>
              <a:buChar char="•"/>
            </a:pPr>
            <a:r>
              <a:rPr lang="en-US" sz="788" dirty="0">
                <a:solidFill>
                  <a:schemeClr val="tx1"/>
                </a:solidFill>
                <a:latin typeface="Calibri" panose="020F0502020204030204"/>
                <a:cs typeface="Calibri"/>
              </a:rPr>
              <a:t>Primary read/write set (if exists)</a:t>
            </a:r>
          </a:p>
          <a:p>
            <a:pPr marL="89297" lvl="1" indent="-82154" defTabSz="685800">
              <a:buFont typeface="Arial" charset="0"/>
              <a:buChar char="•"/>
            </a:pPr>
            <a:r>
              <a:rPr lang="en-US" sz="788" dirty="0">
                <a:solidFill>
                  <a:schemeClr val="tx1"/>
                </a:solidFill>
                <a:latin typeface="Calibri" panose="020F0502020204030204"/>
                <a:cs typeface="Calibri"/>
              </a:rPr>
              <a:t>Hashed private read/write set (hashed keys/values)</a:t>
            </a:r>
          </a:p>
        </p:txBody>
      </p:sp>
      <p:cxnSp>
        <p:nvCxnSpPr>
          <p:cNvPr id="100" name="Straight Arrow Connector 99">
            <a:extLst>
              <a:ext uri="{FF2B5EF4-FFF2-40B4-BE49-F238E27FC236}">
                <a16:creationId xmlns:a16="http://schemas.microsoft.com/office/drawing/2014/main" id="{4120C629-0D49-AC45-8D48-F84FFEC93966}"/>
              </a:ext>
            </a:extLst>
          </p:cNvPr>
          <p:cNvCxnSpPr>
            <a:cxnSpLocks/>
            <a:stCxn id="66" idx="1"/>
            <a:endCxn id="131" idx="3"/>
          </p:cNvCxnSpPr>
          <p:nvPr/>
        </p:nvCxnSpPr>
        <p:spPr>
          <a:xfrm flipH="1" flipV="1">
            <a:off x="966791" y="2738900"/>
            <a:ext cx="598608" cy="2598"/>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BB4E0F92-33F2-9C4F-8B75-0421D0A9D5C9}"/>
              </a:ext>
            </a:extLst>
          </p:cNvPr>
          <p:cNvCxnSpPr>
            <a:cxnSpLocks/>
            <a:stCxn id="131" idx="3"/>
            <a:endCxn id="99" idx="1"/>
          </p:cNvCxnSpPr>
          <p:nvPr/>
        </p:nvCxnSpPr>
        <p:spPr>
          <a:xfrm flipV="1">
            <a:off x="966791" y="1738501"/>
            <a:ext cx="914723" cy="1000399"/>
          </a:xfrm>
          <a:prstGeom prst="straightConnector1">
            <a:avLst/>
          </a:prstGeom>
          <a:ln w="19050" cmpd="sng">
            <a:solidFill>
              <a:srgbClr val="00B05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AEFDB6FD-1890-BE4A-8C0D-3CBD2A8876E0}"/>
              </a:ext>
            </a:extLst>
          </p:cNvPr>
          <p:cNvCxnSpPr>
            <a:cxnSpLocks/>
            <a:stCxn id="99" idx="3"/>
            <a:endCxn id="113" idx="1"/>
          </p:cNvCxnSpPr>
          <p:nvPr/>
        </p:nvCxnSpPr>
        <p:spPr>
          <a:xfrm flipV="1">
            <a:off x="3456962" y="1595492"/>
            <a:ext cx="1290661" cy="143009"/>
          </a:xfrm>
          <a:prstGeom prst="straightConnector1">
            <a:avLst/>
          </a:prstGeom>
          <a:ln w="19050" cmpd="sng">
            <a:solidFill>
              <a:srgbClr val="00B05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9A9A76CD-AD28-BA41-8188-40197BF33FCA}"/>
              </a:ext>
            </a:extLst>
          </p:cNvPr>
          <p:cNvCxnSpPr>
            <a:cxnSpLocks/>
            <a:stCxn id="113" idx="2"/>
          </p:cNvCxnSpPr>
          <p:nvPr/>
        </p:nvCxnSpPr>
        <p:spPr>
          <a:xfrm flipH="1">
            <a:off x="2597944" y="1807376"/>
            <a:ext cx="2387504" cy="641372"/>
          </a:xfrm>
          <a:prstGeom prst="straightConnector1">
            <a:avLst/>
          </a:prstGeom>
          <a:ln w="19050" cmpd="sng">
            <a:solidFill>
              <a:srgbClr val="00B05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F47C8E38-AD65-8C42-A00A-8640ADA33E28}"/>
              </a:ext>
            </a:extLst>
          </p:cNvPr>
          <p:cNvCxnSpPr>
            <a:cxnSpLocks/>
            <a:stCxn id="66" idx="3"/>
            <a:endCxn id="105" idx="1"/>
          </p:cNvCxnSpPr>
          <p:nvPr/>
        </p:nvCxnSpPr>
        <p:spPr>
          <a:xfrm>
            <a:off x="2642020" y="2741498"/>
            <a:ext cx="210461" cy="6350"/>
          </a:xfrm>
          <a:prstGeom prst="straightConnector1">
            <a:avLst/>
          </a:prstGeom>
          <a:ln w="19050" cmpd="sng">
            <a:solidFill>
              <a:srgbClr val="00B05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AEC811DB-345B-E045-9E73-B02837D60D46}"/>
              </a:ext>
            </a:extLst>
          </p:cNvPr>
          <p:cNvCxnSpPr>
            <a:cxnSpLocks/>
            <a:stCxn id="159" idx="1"/>
            <a:endCxn id="146" idx="3"/>
          </p:cNvCxnSpPr>
          <p:nvPr/>
        </p:nvCxnSpPr>
        <p:spPr>
          <a:xfrm flipH="1" flipV="1">
            <a:off x="7198712" y="2741498"/>
            <a:ext cx="210461" cy="6350"/>
          </a:xfrm>
          <a:prstGeom prst="straightConnector1">
            <a:avLst/>
          </a:prstGeom>
          <a:ln w="19050" cmpd="sng">
            <a:solidFill>
              <a:srgbClr val="00B05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4B4984E1-9A31-5C46-AB0B-DED378FFE5D2}"/>
              </a:ext>
            </a:extLst>
          </p:cNvPr>
          <p:cNvCxnSpPr>
            <a:cxnSpLocks/>
          </p:cNvCxnSpPr>
          <p:nvPr/>
        </p:nvCxnSpPr>
        <p:spPr>
          <a:xfrm>
            <a:off x="4990998" y="1817858"/>
            <a:ext cx="2421551" cy="658084"/>
          </a:xfrm>
          <a:prstGeom prst="straightConnector1">
            <a:avLst/>
          </a:prstGeom>
          <a:ln w="19050" cmpd="sng">
            <a:solidFill>
              <a:srgbClr val="00B050"/>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6" name="Rounded Rectangle 65">
            <a:extLst>
              <a:ext uri="{FF2B5EF4-FFF2-40B4-BE49-F238E27FC236}">
                <a16:creationId xmlns:a16="http://schemas.microsoft.com/office/drawing/2014/main" id="{29798788-F42C-AB4F-A57F-7E81F9E96E13}"/>
              </a:ext>
            </a:extLst>
          </p:cNvPr>
          <p:cNvSpPr/>
          <p:nvPr/>
        </p:nvSpPr>
        <p:spPr>
          <a:xfrm>
            <a:off x="1565399"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107" name="Text Placeholder 2">
            <a:extLst>
              <a:ext uri="{FF2B5EF4-FFF2-40B4-BE49-F238E27FC236}">
                <a16:creationId xmlns:a16="http://schemas.microsoft.com/office/drawing/2014/main" id="{E3203447-6B01-A045-ACD8-335732978D12}"/>
              </a:ext>
            </a:extLst>
          </p:cNvPr>
          <p:cNvSpPr txBox="1">
            <a:spLocks/>
          </p:cNvSpPr>
          <p:nvPr/>
        </p:nvSpPr>
        <p:spPr>
          <a:xfrm>
            <a:off x="121825" y="740624"/>
            <a:ext cx="7768590" cy="52590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solidFill>
                  <a:schemeClr val="tx1"/>
                </a:solidFill>
              </a:rPr>
              <a:t>Proposal response sent back to client, which then sends the proposal to the ordering service for delivery to all peers</a:t>
            </a:r>
          </a:p>
          <a:p>
            <a:endParaRPr lang="en-US" sz="1400" dirty="0">
              <a:solidFill>
                <a:schemeClr val="tx1"/>
              </a:solidFill>
            </a:endParaRPr>
          </a:p>
        </p:txBody>
      </p:sp>
      <p:sp>
        <p:nvSpPr>
          <p:cNvPr id="160" name="Document 159">
            <a:extLst>
              <a:ext uri="{FF2B5EF4-FFF2-40B4-BE49-F238E27FC236}">
                <a16:creationId xmlns:a16="http://schemas.microsoft.com/office/drawing/2014/main" id="{65C9E62E-F9EA-2748-AE3A-AE0D6E55D919}"/>
              </a:ext>
            </a:extLst>
          </p:cNvPr>
          <p:cNvSpPr/>
          <p:nvPr/>
        </p:nvSpPr>
        <p:spPr>
          <a:xfrm>
            <a:off x="3955160" y="3614383"/>
            <a:ext cx="1588865" cy="1046968"/>
          </a:xfrm>
          <a:prstGeom prst="flowChartDocumen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788" b="1" u="sng" dirty="0">
                <a:solidFill>
                  <a:prstClr val="white"/>
                </a:solidFill>
                <a:latin typeface="Calibri" panose="020F0502020204030204"/>
                <a:cs typeface="Calibri"/>
              </a:rPr>
              <a:t>Collection: Marble Private Details</a:t>
            </a:r>
          </a:p>
          <a:p>
            <a:pPr marL="89297" lvl="1" indent="-82154" defTabSz="685800">
              <a:buFont typeface="Arial" charset="0"/>
              <a:buChar char="•"/>
            </a:pPr>
            <a:r>
              <a:rPr lang="en-US" sz="788" dirty="0">
                <a:solidFill>
                  <a:prstClr val="white"/>
                </a:solidFill>
                <a:latin typeface="Calibri" panose="020F0502020204030204"/>
                <a:cs typeface="Calibri"/>
              </a:rPr>
              <a:t>Private Write Set</a:t>
            </a:r>
          </a:p>
          <a:p>
            <a:pPr marL="89297" lvl="1" indent="-82154" defTabSz="685800">
              <a:buFont typeface="Arial" charset="0"/>
              <a:buChar char="•"/>
            </a:pPr>
            <a:r>
              <a:rPr lang="en-US" sz="788" dirty="0">
                <a:solidFill>
                  <a:prstClr val="white"/>
                </a:solidFill>
                <a:latin typeface="Calibri" panose="020F0502020204030204"/>
                <a:cs typeface="Calibri"/>
              </a:rPr>
              <a:t>Price</a:t>
            </a:r>
          </a:p>
          <a:p>
            <a:pPr marL="7144" lvl="1" defTabSz="685800"/>
            <a:r>
              <a:rPr lang="en-US" sz="788" b="1" dirty="0">
                <a:solidFill>
                  <a:prstClr val="white"/>
                </a:solidFill>
                <a:latin typeface="Calibri" panose="020F0502020204030204"/>
                <a:cs typeface="Calibri"/>
              </a:rPr>
              <a:t>Policy: Org1</a:t>
            </a:r>
          </a:p>
          <a:p>
            <a:pPr marL="7144" lvl="1" defTabSz="685800"/>
            <a:r>
              <a:rPr lang="en-US" sz="788" dirty="0">
                <a:solidFill>
                  <a:prstClr val="white"/>
                </a:solidFill>
                <a:latin typeface="Calibri" panose="020F0502020204030204"/>
                <a:cs typeface="Calibri"/>
              </a:rPr>
              <a:t>"</a:t>
            </a:r>
            <a:r>
              <a:rPr lang="en-US" sz="788" dirty="0" err="1">
                <a:solidFill>
                  <a:prstClr val="white"/>
                </a:solidFill>
                <a:latin typeface="Calibri" panose="020F0502020204030204"/>
                <a:cs typeface="Calibri"/>
              </a:rPr>
              <a:t>requiredPeerCount</a:t>
            </a:r>
            <a:r>
              <a:rPr lang="en-US" sz="788" dirty="0">
                <a:solidFill>
                  <a:prstClr val="white"/>
                </a:solidFill>
                <a:latin typeface="Calibri" panose="020F0502020204030204"/>
                <a:cs typeface="Calibri"/>
              </a:rPr>
              <a:t>": 1, "</a:t>
            </a:r>
            <a:r>
              <a:rPr lang="en-US" sz="788" dirty="0" err="1">
                <a:solidFill>
                  <a:prstClr val="white"/>
                </a:solidFill>
                <a:latin typeface="Calibri" panose="020F0502020204030204"/>
                <a:cs typeface="Calibri"/>
              </a:rPr>
              <a:t>maxPeerCount</a:t>
            </a:r>
            <a:r>
              <a:rPr lang="en-US" sz="788" dirty="0">
                <a:solidFill>
                  <a:prstClr val="white"/>
                </a:solidFill>
                <a:latin typeface="Calibri" panose="020F0502020204030204"/>
                <a:cs typeface="Calibri"/>
              </a:rPr>
              <a:t>": 1, "blockToLive":3</a:t>
            </a:r>
          </a:p>
        </p:txBody>
      </p:sp>
    </p:spTree>
    <p:extLst>
      <p:ext uri="{BB962C8B-B14F-4D97-AF65-F5344CB8AC3E}">
        <p14:creationId xmlns:p14="http://schemas.microsoft.com/office/powerpoint/2010/main" val="2373817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AAA5783B-7711-0A4D-BFBB-93F69CDE5947}"/>
              </a:ext>
            </a:extLst>
          </p:cNvPr>
          <p:cNvSpPr/>
          <p:nvPr/>
        </p:nvSpPr>
        <p:spPr>
          <a:xfrm>
            <a:off x="1071425" y="1328235"/>
            <a:ext cx="7885690" cy="333311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ounded Rectangle 108">
            <a:extLst>
              <a:ext uri="{FF2B5EF4-FFF2-40B4-BE49-F238E27FC236}">
                <a16:creationId xmlns:a16="http://schemas.microsoft.com/office/drawing/2014/main" id="{935A49ED-F688-AE4B-A236-41A2A8502F85}"/>
              </a:ext>
            </a:extLst>
          </p:cNvPr>
          <p:cNvSpPr/>
          <p:nvPr/>
        </p:nvSpPr>
        <p:spPr>
          <a:xfrm>
            <a:off x="1267506"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Can 66"/>
          <p:cNvSpPr/>
          <p:nvPr/>
        </p:nvSpPr>
        <p:spPr>
          <a:xfrm>
            <a:off x="1557137"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41" name="Can 40"/>
          <p:cNvSpPr/>
          <p:nvPr/>
        </p:nvSpPr>
        <p:spPr>
          <a:xfrm>
            <a:off x="2846930"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42" name="Can 41"/>
          <p:cNvSpPr/>
          <p:nvPr/>
        </p:nvSpPr>
        <p:spPr>
          <a:xfrm>
            <a:off x="2849240"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44" name="Can 43"/>
          <p:cNvSpPr/>
          <p:nvPr/>
        </p:nvSpPr>
        <p:spPr>
          <a:xfrm>
            <a:off x="2849240"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5" name="Can 54"/>
          <p:cNvSpPr/>
          <p:nvPr/>
        </p:nvSpPr>
        <p:spPr>
          <a:xfrm>
            <a:off x="1559447"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57" name="Can 56"/>
          <p:cNvSpPr/>
          <p:nvPr/>
        </p:nvSpPr>
        <p:spPr>
          <a:xfrm>
            <a:off x="1559447"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8" name="Rectangle 57"/>
          <p:cNvSpPr/>
          <p:nvPr/>
        </p:nvSpPr>
        <p:spPr>
          <a:xfrm>
            <a:off x="1388315"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59" name="Straight Connector 58"/>
          <p:cNvCxnSpPr/>
          <p:nvPr/>
        </p:nvCxnSpPr>
        <p:spPr>
          <a:xfrm>
            <a:off x="1453251"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388315"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1" name="Rectangle 60"/>
          <p:cNvSpPr/>
          <p:nvPr/>
        </p:nvSpPr>
        <p:spPr>
          <a:xfrm>
            <a:off x="1388315"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62" name="Straight Connector 61"/>
          <p:cNvCxnSpPr/>
          <p:nvPr/>
        </p:nvCxnSpPr>
        <p:spPr>
          <a:xfrm>
            <a:off x="1453251"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386004"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4" name="Rectangle 63"/>
          <p:cNvSpPr/>
          <p:nvPr/>
        </p:nvSpPr>
        <p:spPr>
          <a:xfrm>
            <a:off x="1386004"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5" name="Rectangle 64"/>
          <p:cNvSpPr/>
          <p:nvPr/>
        </p:nvSpPr>
        <p:spPr>
          <a:xfrm>
            <a:off x="1386004"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02" name="TextBox 101"/>
          <p:cNvSpPr txBox="1"/>
          <p:nvPr/>
        </p:nvSpPr>
        <p:spPr>
          <a:xfrm>
            <a:off x="2481343"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Org1</a:t>
            </a:r>
          </a:p>
        </p:txBody>
      </p:sp>
      <p:cxnSp>
        <p:nvCxnSpPr>
          <p:cNvPr id="116" name="Straight Connector 115"/>
          <p:cNvCxnSpPr>
            <a:cxnSpLocks/>
            <a:stCxn id="113" idx="2"/>
          </p:cNvCxnSpPr>
          <p:nvPr/>
        </p:nvCxnSpPr>
        <p:spPr>
          <a:xfrm>
            <a:off x="4985448" y="1807376"/>
            <a:ext cx="1" cy="27581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2F2F8EF-7FA4-5949-A32F-95A99AAE7AC6}"/>
              </a:ext>
            </a:extLst>
          </p:cNvPr>
          <p:cNvSpPr>
            <a:spLocks noGrp="1"/>
          </p:cNvSpPr>
          <p:nvPr>
            <p:ph type="body" sz="quarter" idx="13"/>
          </p:nvPr>
        </p:nvSpPr>
        <p:spPr>
          <a:xfrm>
            <a:off x="125730" y="144464"/>
            <a:ext cx="7768590" cy="1011698"/>
          </a:xfrm>
        </p:spPr>
        <p:txBody>
          <a:bodyPr>
            <a:normAutofit/>
          </a:bodyPr>
          <a:lstStyle/>
          <a:p>
            <a:r>
              <a:rPr lang="en-US" dirty="0"/>
              <a:t>Step 4: Validate Transaction</a:t>
            </a:r>
          </a:p>
        </p:txBody>
      </p:sp>
      <p:cxnSp>
        <p:nvCxnSpPr>
          <p:cNvPr id="70" name="Straight Connector 69">
            <a:extLst>
              <a:ext uri="{FF2B5EF4-FFF2-40B4-BE49-F238E27FC236}">
                <a16:creationId xmlns:a16="http://schemas.microsoft.com/office/drawing/2014/main" id="{FB2C80B9-F085-4545-92DF-C7C13BBE1DF5}"/>
              </a:ext>
            </a:extLst>
          </p:cNvPr>
          <p:cNvCxnSpPr/>
          <p:nvPr/>
        </p:nvCxnSpPr>
        <p:spPr>
          <a:xfrm>
            <a:off x="1453251"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07B9B0D-CAE9-B94A-A543-49FC27CBE6CB}"/>
              </a:ext>
            </a:extLst>
          </p:cNvPr>
          <p:cNvCxnSpPr/>
          <p:nvPr/>
        </p:nvCxnSpPr>
        <p:spPr>
          <a:xfrm>
            <a:off x="1453251"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D1EDC87-3DF6-A444-81FB-8D585747CFA3}"/>
              </a:ext>
            </a:extLst>
          </p:cNvPr>
          <p:cNvSpPr/>
          <p:nvPr/>
        </p:nvSpPr>
        <p:spPr>
          <a:xfrm>
            <a:off x="2682990"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3" name="Straight Connector 72">
            <a:extLst>
              <a:ext uri="{FF2B5EF4-FFF2-40B4-BE49-F238E27FC236}">
                <a16:creationId xmlns:a16="http://schemas.microsoft.com/office/drawing/2014/main" id="{5051723F-A866-0546-8A2F-D7B75E3FB21E}"/>
              </a:ext>
            </a:extLst>
          </p:cNvPr>
          <p:cNvCxnSpPr/>
          <p:nvPr/>
        </p:nvCxnSpPr>
        <p:spPr>
          <a:xfrm>
            <a:off x="2747926"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E0A4432-C17F-4A42-84AC-D0970319D638}"/>
              </a:ext>
            </a:extLst>
          </p:cNvPr>
          <p:cNvSpPr/>
          <p:nvPr/>
        </p:nvSpPr>
        <p:spPr>
          <a:xfrm>
            <a:off x="2682990"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9ECB663C-99CE-F14E-B305-9B17B4706590}"/>
              </a:ext>
            </a:extLst>
          </p:cNvPr>
          <p:cNvSpPr/>
          <p:nvPr/>
        </p:nvSpPr>
        <p:spPr>
          <a:xfrm>
            <a:off x="2682990"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6" name="Straight Connector 75">
            <a:extLst>
              <a:ext uri="{FF2B5EF4-FFF2-40B4-BE49-F238E27FC236}">
                <a16:creationId xmlns:a16="http://schemas.microsoft.com/office/drawing/2014/main" id="{A173C8A8-5462-BE41-B878-8089FB6BB8A7}"/>
              </a:ext>
            </a:extLst>
          </p:cNvPr>
          <p:cNvCxnSpPr/>
          <p:nvPr/>
        </p:nvCxnSpPr>
        <p:spPr>
          <a:xfrm>
            <a:off x="2747926"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7" name="Rectangle 76">
            <a:extLst>
              <a:ext uri="{FF2B5EF4-FFF2-40B4-BE49-F238E27FC236}">
                <a16:creationId xmlns:a16="http://schemas.microsoft.com/office/drawing/2014/main" id="{90E51957-3B71-9847-A2C9-0CEFC026FCC0}"/>
              </a:ext>
            </a:extLst>
          </p:cNvPr>
          <p:cNvSpPr/>
          <p:nvPr/>
        </p:nvSpPr>
        <p:spPr>
          <a:xfrm>
            <a:off x="2680679"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D8A7BAE2-CD57-DF48-941A-4D826444B2EB}"/>
              </a:ext>
            </a:extLst>
          </p:cNvPr>
          <p:cNvSpPr/>
          <p:nvPr/>
        </p:nvSpPr>
        <p:spPr>
          <a:xfrm>
            <a:off x="2680679"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6F3DA693-FF40-E34A-A28C-85745E87B9DB}"/>
              </a:ext>
            </a:extLst>
          </p:cNvPr>
          <p:cNvSpPr/>
          <p:nvPr/>
        </p:nvSpPr>
        <p:spPr>
          <a:xfrm>
            <a:off x="2680679"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80" name="Straight Connector 79">
            <a:extLst>
              <a:ext uri="{FF2B5EF4-FFF2-40B4-BE49-F238E27FC236}">
                <a16:creationId xmlns:a16="http://schemas.microsoft.com/office/drawing/2014/main" id="{8DBF77C6-CDA8-8C46-A0A7-8041C6A5EB29}"/>
              </a:ext>
            </a:extLst>
          </p:cNvPr>
          <p:cNvCxnSpPr/>
          <p:nvPr/>
        </p:nvCxnSpPr>
        <p:spPr>
          <a:xfrm>
            <a:off x="2747926"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5372C80-0EF9-424B-8C52-FC546FDFAC63}"/>
              </a:ext>
            </a:extLst>
          </p:cNvPr>
          <p:cNvCxnSpPr/>
          <p:nvPr/>
        </p:nvCxnSpPr>
        <p:spPr>
          <a:xfrm>
            <a:off x="2747926"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12" name="Group 111">
            <a:extLst>
              <a:ext uri="{FF2B5EF4-FFF2-40B4-BE49-F238E27FC236}">
                <a16:creationId xmlns:a16="http://schemas.microsoft.com/office/drawing/2014/main" id="{7DDBC485-312E-F84F-A9C8-99CA42A57047}"/>
              </a:ext>
            </a:extLst>
          </p:cNvPr>
          <p:cNvGrpSpPr/>
          <p:nvPr/>
        </p:nvGrpSpPr>
        <p:grpSpPr>
          <a:xfrm>
            <a:off x="4747623" y="1383607"/>
            <a:ext cx="475649" cy="423769"/>
            <a:chOff x="3620745" y="2847577"/>
            <a:chExt cx="1709316" cy="1609006"/>
          </a:xfrm>
        </p:grpSpPr>
        <p:sp>
          <p:nvSpPr>
            <p:cNvPr id="113" name="Rounded Rectangle 112">
              <a:extLst>
                <a:ext uri="{FF2B5EF4-FFF2-40B4-BE49-F238E27FC236}">
                  <a16:creationId xmlns:a16="http://schemas.microsoft.com/office/drawing/2014/main" id="{7B59A484-C4AD-B14E-A4F1-E91B05EF1494}"/>
                </a:ext>
              </a:extLst>
            </p:cNvPr>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4" name="Rounded Rectangle 113">
              <a:extLst>
                <a:ext uri="{FF2B5EF4-FFF2-40B4-BE49-F238E27FC236}">
                  <a16:creationId xmlns:a16="http://schemas.microsoft.com/office/drawing/2014/main" id="{861445C7-C1E1-4246-991A-525F6B6AA665}"/>
                </a:ext>
              </a:extLst>
            </p:cNvPr>
            <p:cNvSpPr/>
            <p:nvPr/>
          </p:nvSpPr>
          <p:spPr>
            <a:xfrm>
              <a:off x="3767821" y="371105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5" name="Rounded Rectangle 114">
              <a:extLst>
                <a:ext uri="{FF2B5EF4-FFF2-40B4-BE49-F238E27FC236}">
                  <a16:creationId xmlns:a16="http://schemas.microsoft.com/office/drawing/2014/main" id="{45CC7A9E-2CB4-A24C-B28B-02D674A6F220}"/>
                </a:ext>
              </a:extLst>
            </p:cNvPr>
            <p:cNvSpPr/>
            <p:nvPr/>
          </p:nvSpPr>
          <p:spPr>
            <a:xfrm>
              <a:off x="3767821" y="2964728"/>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7" name="Rounded Rectangle 116">
              <a:extLst>
                <a:ext uri="{FF2B5EF4-FFF2-40B4-BE49-F238E27FC236}">
                  <a16:creationId xmlns:a16="http://schemas.microsoft.com/office/drawing/2014/main" id="{BA0CD843-C5DA-0D4B-9BF8-1AE86F55A9F2}"/>
                </a:ext>
              </a:extLst>
            </p:cNvPr>
            <p:cNvSpPr/>
            <p:nvPr/>
          </p:nvSpPr>
          <p:spPr>
            <a:xfrm>
              <a:off x="4580786" y="296749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cxnSp>
          <p:nvCxnSpPr>
            <p:cNvPr id="118" name="Straight Connector 117">
              <a:extLst>
                <a:ext uri="{FF2B5EF4-FFF2-40B4-BE49-F238E27FC236}">
                  <a16:creationId xmlns:a16="http://schemas.microsoft.com/office/drawing/2014/main" id="{E5B6F1E9-A54F-0F45-A2D9-875A7670D6EC}"/>
                </a:ext>
              </a:extLst>
            </p:cNvPr>
            <p:cNvCxnSpPr/>
            <p:nvPr/>
          </p:nvCxnSpPr>
          <p:spPr>
            <a:xfrm>
              <a:off x="4366020" y="3263828"/>
              <a:ext cx="214766" cy="2765"/>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5A182844-EE6F-1F43-A896-D1AA39D7917F}"/>
                </a:ext>
              </a:extLst>
            </p:cNvPr>
            <p:cNvCxnSpPr/>
            <p:nvPr/>
          </p:nvCxnSpPr>
          <p:spPr>
            <a:xfrm>
              <a:off x="4366020" y="4010153"/>
              <a:ext cx="209384" cy="3812"/>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899E2AC-EC0C-5143-9E3C-3B4E972A8233}"/>
                </a:ext>
              </a:extLst>
            </p:cNvPr>
            <p:cNvCxnSpPr/>
            <p:nvPr/>
          </p:nvCxnSpPr>
          <p:spPr>
            <a:xfrm>
              <a:off x="4066921" y="3562927"/>
              <a:ext cx="0" cy="148126"/>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3943008C-04D8-CF42-8DA8-66E3EF5A05AA}"/>
                </a:ext>
              </a:extLst>
            </p:cNvPr>
            <p:cNvCxnSpPr/>
            <p:nvPr/>
          </p:nvCxnSpPr>
          <p:spPr>
            <a:xfrm flipH="1">
              <a:off x="4874504" y="3565692"/>
              <a:ext cx="5382" cy="149173"/>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46F78F0E-28B2-A742-91CE-851DC04C4DCE}"/>
                </a:ext>
              </a:extLst>
            </p:cNvPr>
            <p:cNvCxnSpPr/>
            <p:nvPr/>
          </p:nvCxnSpPr>
          <p:spPr>
            <a:xfrm>
              <a:off x="4341787" y="3536576"/>
              <a:ext cx="288095" cy="214810"/>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40E21AA-D997-4245-98A7-965E1E147C73}"/>
                </a:ext>
              </a:extLst>
            </p:cNvPr>
            <p:cNvCxnSpPr/>
            <p:nvPr/>
          </p:nvCxnSpPr>
          <p:spPr>
            <a:xfrm flipV="1">
              <a:off x="4341787" y="3530645"/>
              <a:ext cx="281287" cy="220741"/>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4" name="Rounded Rectangle 123">
              <a:extLst>
                <a:ext uri="{FF2B5EF4-FFF2-40B4-BE49-F238E27FC236}">
                  <a16:creationId xmlns:a16="http://schemas.microsoft.com/office/drawing/2014/main" id="{0932B63B-787B-EE4E-8721-B1147FFBC956}"/>
                </a:ext>
              </a:extLst>
            </p:cNvPr>
            <p:cNvSpPr/>
            <p:nvPr/>
          </p:nvSpPr>
          <p:spPr>
            <a:xfrm>
              <a:off x="4575404" y="3714865"/>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grpSp>
      <p:grpSp>
        <p:nvGrpSpPr>
          <p:cNvPr id="127" name="Group 126">
            <a:extLst>
              <a:ext uri="{FF2B5EF4-FFF2-40B4-BE49-F238E27FC236}">
                <a16:creationId xmlns:a16="http://schemas.microsoft.com/office/drawing/2014/main" id="{F5024CAA-57CD-B344-9010-9990A02C133A}"/>
              </a:ext>
            </a:extLst>
          </p:cNvPr>
          <p:cNvGrpSpPr/>
          <p:nvPr/>
        </p:nvGrpSpPr>
        <p:grpSpPr>
          <a:xfrm>
            <a:off x="22107" y="2334169"/>
            <a:ext cx="944684" cy="809462"/>
            <a:chOff x="4454603" y="1652932"/>
            <a:chExt cx="944684" cy="809462"/>
          </a:xfrm>
        </p:grpSpPr>
        <p:grpSp>
          <p:nvGrpSpPr>
            <p:cNvPr id="128" name="Group 127">
              <a:extLst>
                <a:ext uri="{FF2B5EF4-FFF2-40B4-BE49-F238E27FC236}">
                  <a16:creationId xmlns:a16="http://schemas.microsoft.com/office/drawing/2014/main" id="{EAE516ED-37CB-834C-863E-03C68247BAA9}"/>
                </a:ext>
              </a:extLst>
            </p:cNvPr>
            <p:cNvGrpSpPr/>
            <p:nvPr/>
          </p:nvGrpSpPr>
          <p:grpSpPr>
            <a:xfrm>
              <a:off x="4547640" y="1652932"/>
              <a:ext cx="851647" cy="809462"/>
              <a:chOff x="265172" y="2308763"/>
              <a:chExt cx="712071" cy="676800"/>
            </a:xfrm>
          </p:grpSpPr>
          <p:sp>
            <p:nvSpPr>
              <p:cNvPr id="131" name="Rounded Rectangle 130">
                <a:extLst>
                  <a:ext uri="{FF2B5EF4-FFF2-40B4-BE49-F238E27FC236}">
                    <a16:creationId xmlns:a16="http://schemas.microsoft.com/office/drawing/2014/main" id="{40C17574-85E6-1B45-B0B6-54AE1080B08C}"/>
                  </a:ext>
                </a:extLst>
              </p:cNvPr>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6D11CE80-8B65-DF4B-A48E-5DBE2C024C0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A82B8E68-EC6E-FC40-B3EC-0560B25D7650}"/>
                </a:ext>
              </a:extLst>
            </p:cNvPr>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130" name="TextBox 129">
              <a:extLst>
                <a:ext uri="{FF2B5EF4-FFF2-40B4-BE49-F238E27FC236}">
                  <a16:creationId xmlns:a16="http://schemas.microsoft.com/office/drawing/2014/main" id="{9AA4D343-D990-AC4E-820C-2619CBC79106}"/>
                </a:ext>
              </a:extLst>
            </p:cNvPr>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104" name="Rounded Rectangle 103">
            <a:extLst>
              <a:ext uri="{FF2B5EF4-FFF2-40B4-BE49-F238E27FC236}">
                <a16:creationId xmlns:a16="http://schemas.microsoft.com/office/drawing/2014/main" id="{BF183387-94C2-6443-ABDB-ED2A595A295C}"/>
              </a:ext>
            </a:extLst>
          </p:cNvPr>
          <p:cNvSpPr/>
          <p:nvPr/>
        </p:nvSpPr>
        <p:spPr>
          <a:xfrm>
            <a:off x="5824198"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0" name="Can 109">
            <a:extLst>
              <a:ext uri="{FF2B5EF4-FFF2-40B4-BE49-F238E27FC236}">
                <a16:creationId xmlns:a16="http://schemas.microsoft.com/office/drawing/2014/main" id="{EEC82642-0CC7-EF43-A593-A1A35DA910A0}"/>
              </a:ext>
            </a:extLst>
          </p:cNvPr>
          <p:cNvSpPr/>
          <p:nvPr/>
        </p:nvSpPr>
        <p:spPr>
          <a:xfrm>
            <a:off x="6113829"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126" name="Can 125">
            <a:extLst>
              <a:ext uri="{FF2B5EF4-FFF2-40B4-BE49-F238E27FC236}">
                <a16:creationId xmlns:a16="http://schemas.microsoft.com/office/drawing/2014/main" id="{38162F53-3E00-094E-984E-668581848853}"/>
              </a:ext>
            </a:extLst>
          </p:cNvPr>
          <p:cNvSpPr/>
          <p:nvPr/>
        </p:nvSpPr>
        <p:spPr>
          <a:xfrm>
            <a:off x="7403622"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800" dirty="0">
                <a:solidFill>
                  <a:prstClr val="black"/>
                </a:solidFill>
                <a:latin typeface="Calibri" panose="020F0502020204030204"/>
              </a:rPr>
              <a:t>Private Transient DB</a:t>
            </a:r>
          </a:p>
          <a:p>
            <a:pPr defTabSz="685800"/>
            <a:r>
              <a:rPr lang="en-US" sz="800" dirty="0" err="1">
                <a:solidFill>
                  <a:srgbClr val="4472C4">
                    <a:lumMod val="20000"/>
                    <a:lumOff val="80000"/>
                  </a:srgbClr>
                </a:solidFill>
                <a:latin typeface="Calibri" panose="020F0502020204030204"/>
                <a:cs typeface="Calibri"/>
              </a:rPr>
              <a:t>TxId,Private</a:t>
            </a:r>
            <a:r>
              <a:rPr lang="en-US" sz="800" dirty="0">
                <a:solidFill>
                  <a:srgbClr val="4472C4">
                    <a:lumMod val="20000"/>
                    <a:lumOff val="80000"/>
                  </a:srgbClr>
                </a:solidFill>
                <a:latin typeface="Calibri" panose="020F0502020204030204"/>
                <a:cs typeface="Calibri"/>
              </a:rPr>
              <a:t> </a:t>
            </a:r>
            <a:r>
              <a:rPr lang="en-US" sz="800" dirty="0" err="1">
                <a:solidFill>
                  <a:srgbClr val="4472C4">
                    <a:lumMod val="20000"/>
                    <a:lumOff val="80000"/>
                  </a:srgbClr>
                </a:solidFill>
                <a:latin typeface="Calibri" panose="020F0502020204030204"/>
                <a:cs typeface="Calibri"/>
              </a:rPr>
              <a:t>WriteSet</a:t>
            </a:r>
            <a:r>
              <a:rPr lang="en-US" sz="800" dirty="0">
                <a:solidFill>
                  <a:srgbClr val="4472C4">
                    <a:lumMod val="20000"/>
                    <a:lumOff val="80000"/>
                  </a:srgbClr>
                </a:solidFill>
                <a:latin typeface="Calibri" panose="020F0502020204030204"/>
                <a:cs typeface="Calibri"/>
              </a:rPr>
              <a:t>      (k1,PrivateValue)</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133" name="Can 132">
            <a:extLst>
              <a:ext uri="{FF2B5EF4-FFF2-40B4-BE49-F238E27FC236}">
                <a16:creationId xmlns:a16="http://schemas.microsoft.com/office/drawing/2014/main" id="{B309F136-4007-574E-BC7C-AFE2CC3339C3}"/>
              </a:ext>
            </a:extLst>
          </p:cNvPr>
          <p:cNvSpPr/>
          <p:nvPr/>
        </p:nvSpPr>
        <p:spPr>
          <a:xfrm>
            <a:off x="7405932"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4" name="Can 133">
            <a:extLst>
              <a:ext uri="{FF2B5EF4-FFF2-40B4-BE49-F238E27FC236}">
                <a16:creationId xmlns:a16="http://schemas.microsoft.com/office/drawing/2014/main" id="{936C75C1-983D-D245-B2E6-D792970D27B3}"/>
              </a:ext>
            </a:extLst>
          </p:cNvPr>
          <p:cNvSpPr/>
          <p:nvPr/>
        </p:nvSpPr>
        <p:spPr>
          <a:xfrm>
            <a:off x="7405932"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5" name="Can 134">
            <a:extLst>
              <a:ext uri="{FF2B5EF4-FFF2-40B4-BE49-F238E27FC236}">
                <a16:creationId xmlns:a16="http://schemas.microsoft.com/office/drawing/2014/main" id="{7F0B625A-0325-E645-B3A7-0C920AAC6583}"/>
              </a:ext>
            </a:extLst>
          </p:cNvPr>
          <p:cNvSpPr/>
          <p:nvPr/>
        </p:nvSpPr>
        <p:spPr>
          <a:xfrm>
            <a:off x="6116139"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6" name="Can 135">
            <a:extLst>
              <a:ext uri="{FF2B5EF4-FFF2-40B4-BE49-F238E27FC236}">
                <a16:creationId xmlns:a16="http://schemas.microsoft.com/office/drawing/2014/main" id="{A7EF7DCA-883B-AD47-80CE-A4897F2EE4CC}"/>
              </a:ext>
            </a:extLst>
          </p:cNvPr>
          <p:cNvSpPr/>
          <p:nvPr/>
        </p:nvSpPr>
        <p:spPr>
          <a:xfrm>
            <a:off x="6116139"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7" name="Rectangle 136">
            <a:extLst>
              <a:ext uri="{FF2B5EF4-FFF2-40B4-BE49-F238E27FC236}">
                <a16:creationId xmlns:a16="http://schemas.microsoft.com/office/drawing/2014/main" id="{8C0C8A3C-51C8-584E-B638-800D44BC2430}"/>
              </a:ext>
            </a:extLst>
          </p:cNvPr>
          <p:cNvSpPr/>
          <p:nvPr/>
        </p:nvSpPr>
        <p:spPr>
          <a:xfrm>
            <a:off x="5945007"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38" name="Straight Connector 137">
            <a:extLst>
              <a:ext uri="{FF2B5EF4-FFF2-40B4-BE49-F238E27FC236}">
                <a16:creationId xmlns:a16="http://schemas.microsoft.com/office/drawing/2014/main" id="{FE3A2C4E-CEFD-A346-BFA0-200BC4C91F82}"/>
              </a:ext>
            </a:extLst>
          </p:cNvPr>
          <p:cNvCxnSpPr/>
          <p:nvPr/>
        </p:nvCxnSpPr>
        <p:spPr>
          <a:xfrm>
            <a:off x="6009943"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5D0F44B7-D03F-A94B-AA79-35A0CB08BFCE}"/>
              </a:ext>
            </a:extLst>
          </p:cNvPr>
          <p:cNvSpPr/>
          <p:nvPr/>
        </p:nvSpPr>
        <p:spPr>
          <a:xfrm>
            <a:off x="5945007"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0" name="Rectangle 139">
            <a:extLst>
              <a:ext uri="{FF2B5EF4-FFF2-40B4-BE49-F238E27FC236}">
                <a16:creationId xmlns:a16="http://schemas.microsoft.com/office/drawing/2014/main" id="{8EFF7CAA-26E6-5044-A7CB-5BC5B593406A}"/>
              </a:ext>
            </a:extLst>
          </p:cNvPr>
          <p:cNvSpPr/>
          <p:nvPr/>
        </p:nvSpPr>
        <p:spPr>
          <a:xfrm>
            <a:off x="5945007"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41" name="Straight Connector 140">
            <a:extLst>
              <a:ext uri="{FF2B5EF4-FFF2-40B4-BE49-F238E27FC236}">
                <a16:creationId xmlns:a16="http://schemas.microsoft.com/office/drawing/2014/main" id="{53E6EC66-2319-034A-853A-CF39BB2A8A2F}"/>
              </a:ext>
            </a:extLst>
          </p:cNvPr>
          <p:cNvCxnSpPr/>
          <p:nvPr/>
        </p:nvCxnSpPr>
        <p:spPr>
          <a:xfrm>
            <a:off x="6009943"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129831E5-5BEF-CC4E-B98A-9692A23B08C1}"/>
              </a:ext>
            </a:extLst>
          </p:cNvPr>
          <p:cNvSpPr/>
          <p:nvPr/>
        </p:nvSpPr>
        <p:spPr>
          <a:xfrm>
            <a:off x="5942696"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AD393C29-99BB-AA4E-ADFD-34691101BF0A}"/>
              </a:ext>
            </a:extLst>
          </p:cNvPr>
          <p:cNvSpPr/>
          <p:nvPr/>
        </p:nvSpPr>
        <p:spPr>
          <a:xfrm>
            <a:off x="5942696"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4" name="Rectangle 143">
            <a:extLst>
              <a:ext uri="{FF2B5EF4-FFF2-40B4-BE49-F238E27FC236}">
                <a16:creationId xmlns:a16="http://schemas.microsoft.com/office/drawing/2014/main" id="{685258D4-DD9F-C246-8C2B-1091F86D94A6}"/>
              </a:ext>
            </a:extLst>
          </p:cNvPr>
          <p:cNvSpPr/>
          <p:nvPr/>
        </p:nvSpPr>
        <p:spPr>
          <a:xfrm>
            <a:off x="5942696"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5" name="TextBox 144">
            <a:extLst>
              <a:ext uri="{FF2B5EF4-FFF2-40B4-BE49-F238E27FC236}">
                <a16:creationId xmlns:a16="http://schemas.microsoft.com/office/drawing/2014/main" id="{3C99ED63-0D56-3F44-B66A-9D53BFE59C15}"/>
              </a:ext>
            </a:extLst>
          </p:cNvPr>
          <p:cNvSpPr txBox="1"/>
          <p:nvPr/>
        </p:nvSpPr>
        <p:spPr>
          <a:xfrm>
            <a:off x="7038035"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Org2</a:t>
            </a:r>
          </a:p>
        </p:txBody>
      </p:sp>
      <p:sp>
        <p:nvSpPr>
          <p:cNvPr id="146" name="Rounded Rectangle 145">
            <a:extLst>
              <a:ext uri="{FF2B5EF4-FFF2-40B4-BE49-F238E27FC236}">
                <a16:creationId xmlns:a16="http://schemas.microsoft.com/office/drawing/2014/main" id="{8ACB02BA-719E-5C4E-B56F-B73F8B926B09}"/>
              </a:ext>
            </a:extLst>
          </p:cNvPr>
          <p:cNvSpPr/>
          <p:nvPr/>
        </p:nvSpPr>
        <p:spPr>
          <a:xfrm>
            <a:off x="6122091"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47" name="Straight Connector 146">
            <a:extLst>
              <a:ext uri="{FF2B5EF4-FFF2-40B4-BE49-F238E27FC236}">
                <a16:creationId xmlns:a16="http://schemas.microsoft.com/office/drawing/2014/main" id="{7C89EEA4-3810-7441-B18C-0A2B8F5565B4}"/>
              </a:ext>
            </a:extLst>
          </p:cNvPr>
          <p:cNvCxnSpPr/>
          <p:nvPr/>
        </p:nvCxnSpPr>
        <p:spPr>
          <a:xfrm>
            <a:off x="6009943"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9E6D8FD-D01B-A64E-8DE3-713F2D2B6D72}"/>
              </a:ext>
            </a:extLst>
          </p:cNvPr>
          <p:cNvCxnSpPr/>
          <p:nvPr/>
        </p:nvCxnSpPr>
        <p:spPr>
          <a:xfrm>
            <a:off x="6009943"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9" name="Rectangle 148">
            <a:extLst>
              <a:ext uri="{FF2B5EF4-FFF2-40B4-BE49-F238E27FC236}">
                <a16:creationId xmlns:a16="http://schemas.microsoft.com/office/drawing/2014/main" id="{A8EA7ED8-43A6-374E-9E65-2A89AD8ED00F}"/>
              </a:ext>
            </a:extLst>
          </p:cNvPr>
          <p:cNvSpPr/>
          <p:nvPr/>
        </p:nvSpPr>
        <p:spPr>
          <a:xfrm>
            <a:off x="7239682"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0" name="Straight Connector 149">
            <a:extLst>
              <a:ext uri="{FF2B5EF4-FFF2-40B4-BE49-F238E27FC236}">
                <a16:creationId xmlns:a16="http://schemas.microsoft.com/office/drawing/2014/main" id="{5F7134F9-47A0-AA43-8648-9277CE29CFD3}"/>
              </a:ext>
            </a:extLst>
          </p:cNvPr>
          <p:cNvCxnSpPr/>
          <p:nvPr/>
        </p:nvCxnSpPr>
        <p:spPr>
          <a:xfrm>
            <a:off x="7304618"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290CC106-64E3-4648-A7D1-FB62C71524C4}"/>
              </a:ext>
            </a:extLst>
          </p:cNvPr>
          <p:cNvSpPr/>
          <p:nvPr/>
        </p:nvSpPr>
        <p:spPr>
          <a:xfrm>
            <a:off x="7239682"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2" name="Rectangle 151">
            <a:extLst>
              <a:ext uri="{FF2B5EF4-FFF2-40B4-BE49-F238E27FC236}">
                <a16:creationId xmlns:a16="http://schemas.microsoft.com/office/drawing/2014/main" id="{623C74A5-C295-A840-9216-339F6509E7AC}"/>
              </a:ext>
            </a:extLst>
          </p:cNvPr>
          <p:cNvSpPr/>
          <p:nvPr/>
        </p:nvSpPr>
        <p:spPr>
          <a:xfrm>
            <a:off x="7239682"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3" name="Straight Connector 152">
            <a:extLst>
              <a:ext uri="{FF2B5EF4-FFF2-40B4-BE49-F238E27FC236}">
                <a16:creationId xmlns:a16="http://schemas.microsoft.com/office/drawing/2014/main" id="{46C3765C-114E-2B4C-86E9-B954DF52869D}"/>
              </a:ext>
            </a:extLst>
          </p:cNvPr>
          <p:cNvCxnSpPr/>
          <p:nvPr/>
        </p:nvCxnSpPr>
        <p:spPr>
          <a:xfrm>
            <a:off x="7304618"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0187B6CE-3F39-B04D-9911-698F173E62C8}"/>
              </a:ext>
            </a:extLst>
          </p:cNvPr>
          <p:cNvSpPr/>
          <p:nvPr/>
        </p:nvSpPr>
        <p:spPr>
          <a:xfrm>
            <a:off x="7237371"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F71B970-D1E7-CE4C-8E13-EDF8E5C5C989}"/>
              </a:ext>
            </a:extLst>
          </p:cNvPr>
          <p:cNvSpPr/>
          <p:nvPr/>
        </p:nvSpPr>
        <p:spPr>
          <a:xfrm>
            <a:off x="7237371"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6" name="Rectangle 155">
            <a:extLst>
              <a:ext uri="{FF2B5EF4-FFF2-40B4-BE49-F238E27FC236}">
                <a16:creationId xmlns:a16="http://schemas.microsoft.com/office/drawing/2014/main" id="{DF9701C3-7DEF-9E4F-B3E1-02A93235EC44}"/>
              </a:ext>
            </a:extLst>
          </p:cNvPr>
          <p:cNvSpPr/>
          <p:nvPr/>
        </p:nvSpPr>
        <p:spPr>
          <a:xfrm>
            <a:off x="7237371"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7" name="Straight Connector 156">
            <a:extLst>
              <a:ext uri="{FF2B5EF4-FFF2-40B4-BE49-F238E27FC236}">
                <a16:creationId xmlns:a16="http://schemas.microsoft.com/office/drawing/2014/main" id="{C42D6E5A-E89F-5045-A770-EA0C3E3322CC}"/>
              </a:ext>
            </a:extLst>
          </p:cNvPr>
          <p:cNvCxnSpPr/>
          <p:nvPr/>
        </p:nvCxnSpPr>
        <p:spPr>
          <a:xfrm>
            <a:off x="7304618"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A536DBE-807B-3C48-B939-9B37C8FC13B9}"/>
              </a:ext>
            </a:extLst>
          </p:cNvPr>
          <p:cNvCxnSpPr/>
          <p:nvPr/>
        </p:nvCxnSpPr>
        <p:spPr>
          <a:xfrm>
            <a:off x="7304618"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9" name="Rounded Rectangle 158">
            <a:extLst>
              <a:ext uri="{FF2B5EF4-FFF2-40B4-BE49-F238E27FC236}">
                <a16:creationId xmlns:a16="http://schemas.microsoft.com/office/drawing/2014/main" id="{ABA40146-4BD7-AB48-8A4A-9FDFBD138AD6}"/>
              </a:ext>
            </a:extLst>
          </p:cNvPr>
          <p:cNvSpPr/>
          <p:nvPr/>
        </p:nvSpPr>
        <p:spPr>
          <a:xfrm>
            <a:off x="7409173"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92" name="Rectangle 91">
            <a:extLst>
              <a:ext uri="{FF2B5EF4-FFF2-40B4-BE49-F238E27FC236}">
                <a16:creationId xmlns:a16="http://schemas.microsoft.com/office/drawing/2014/main" id="{1D13A1F1-85CE-5E49-BD7C-5F72C522C452}"/>
              </a:ext>
            </a:extLst>
          </p:cNvPr>
          <p:cNvSpPr/>
          <p:nvPr/>
        </p:nvSpPr>
        <p:spPr>
          <a:xfrm>
            <a:off x="2137507"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3" name="Rectangle 92">
            <a:extLst>
              <a:ext uri="{FF2B5EF4-FFF2-40B4-BE49-F238E27FC236}">
                <a16:creationId xmlns:a16="http://schemas.microsoft.com/office/drawing/2014/main" id="{4FE4828F-BA66-C947-A0C9-0D5031C946CB}"/>
              </a:ext>
            </a:extLst>
          </p:cNvPr>
          <p:cNvSpPr/>
          <p:nvPr/>
        </p:nvSpPr>
        <p:spPr>
          <a:xfrm>
            <a:off x="3478829" y="198793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4" name="Rectangle 93">
            <a:extLst>
              <a:ext uri="{FF2B5EF4-FFF2-40B4-BE49-F238E27FC236}">
                <a16:creationId xmlns:a16="http://schemas.microsoft.com/office/drawing/2014/main" id="{0772F61F-8B7B-CB4F-846E-37B2348D30C2}"/>
              </a:ext>
            </a:extLst>
          </p:cNvPr>
          <p:cNvSpPr/>
          <p:nvPr/>
        </p:nvSpPr>
        <p:spPr>
          <a:xfrm>
            <a:off x="6710486" y="197636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95" name="TextBox 94">
            <a:extLst>
              <a:ext uri="{FF2B5EF4-FFF2-40B4-BE49-F238E27FC236}">
                <a16:creationId xmlns:a16="http://schemas.microsoft.com/office/drawing/2014/main" id="{11E17D32-8D50-764E-A99D-F90789615CC9}"/>
              </a:ext>
            </a:extLst>
          </p:cNvPr>
          <p:cNvSpPr txBox="1"/>
          <p:nvPr/>
        </p:nvSpPr>
        <p:spPr>
          <a:xfrm>
            <a:off x="7417497" y="1962163"/>
            <a:ext cx="1424737" cy="507831"/>
          </a:xfrm>
          <a:prstGeom prst="rect">
            <a:avLst/>
          </a:prstGeom>
          <a:noFill/>
        </p:spPr>
        <p:txBody>
          <a:bodyPr wrap="square" rtlCol="0">
            <a:spAutoFit/>
          </a:bodyPr>
          <a:lstStyle/>
          <a:p>
            <a:pPr defTabSz="685800"/>
            <a:r>
              <a:rPr lang="en-US" sz="1350" b="1" dirty="0">
                <a:solidFill>
                  <a:schemeClr val="accent5"/>
                </a:solidFill>
                <a:latin typeface="Calibri" panose="020F0502020204030204"/>
              </a:rPr>
              <a:t>Missing Private Data Resolved</a:t>
            </a:r>
          </a:p>
        </p:txBody>
      </p:sp>
      <p:sp>
        <p:nvSpPr>
          <p:cNvPr id="96" name="Rectangle 95">
            <a:extLst>
              <a:ext uri="{FF2B5EF4-FFF2-40B4-BE49-F238E27FC236}">
                <a16:creationId xmlns:a16="http://schemas.microsoft.com/office/drawing/2014/main" id="{689F6DCD-EF69-3445-91D3-21B1D2CCFA35}"/>
              </a:ext>
            </a:extLst>
          </p:cNvPr>
          <p:cNvSpPr/>
          <p:nvPr/>
        </p:nvSpPr>
        <p:spPr>
          <a:xfrm>
            <a:off x="2291160" y="1982715"/>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97" name="Rectangle 96">
            <a:extLst>
              <a:ext uri="{FF2B5EF4-FFF2-40B4-BE49-F238E27FC236}">
                <a16:creationId xmlns:a16="http://schemas.microsoft.com/office/drawing/2014/main" id="{85633220-96BF-CC4E-B0F1-0398DEFA755C}"/>
              </a:ext>
            </a:extLst>
          </p:cNvPr>
          <p:cNvSpPr/>
          <p:nvPr/>
        </p:nvSpPr>
        <p:spPr>
          <a:xfrm>
            <a:off x="3631960" y="1982715"/>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66" name="Rounded Rectangle 65">
            <a:extLst>
              <a:ext uri="{FF2B5EF4-FFF2-40B4-BE49-F238E27FC236}">
                <a16:creationId xmlns:a16="http://schemas.microsoft.com/office/drawing/2014/main" id="{29798788-F42C-AB4F-A57F-7E81F9E96E13}"/>
              </a:ext>
            </a:extLst>
          </p:cNvPr>
          <p:cNvSpPr/>
          <p:nvPr/>
        </p:nvSpPr>
        <p:spPr>
          <a:xfrm>
            <a:off x="1565399"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105" name="Rounded Rectangle 104">
            <a:extLst>
              <a:ext uri="{FF2B5EF4-FFF2-40B4-BE49-F238E27FC236}">
                <a16:creationId xmlns:a16="http://schemas.microsoft.com/office/drawing/2014/main" id="{B1FBFB85-A8D1-0043-B9AF-B1CCD9A081DA}"/>
              </a:ext>
            </a:extLst>
          </p:cNvPr>
          <p:cNvSpPr/>
          <p:nvPr/>
        </p:nvSpPr>
        <p:spPr>
          <a:xfrm>
            <a:off x="2852481"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9" name="Arc 8">
            <a:extLst>
              <a:ext uri="{FF2B5EF4-FFF2-40B4-BE49-F238E27FC236}">
                <a16:creationId xmlns:a16="http://schemas.microsoft.com/office/drawing/2014/main" id="{4B280B81-5599-DB4F-B464-FE15C4D53014}"/>
              </a:ext>
            </a:extLst>
          </p:cNvPr>
          <p:cNvSpPr/>
          <p:nvPr/>
        </p:nvSpPr>
        <p:spPr>
          <a:xfrm>
            <a:off x="2584741" y="2148851"/>
            <a:ext cx="4883595" cy="612589"/>
          </a:xfrm>
          <a:prstGeom prst="arc">
            <a:avLst>
              <a:gd name="adj1" fmla="val 10814284"/>
              <a:gd name="adj2" fmla="val 0"/>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Rectangle 159">
            <a:extLst>
              <a:ext uri="{FF2B5EF4-FFF2-40B4-BE49-F238E27FC236}">
                <a16:creationId xmlns:a16="http://schemas.microsoft.com/office/drawing/2014/main" id="{1D294BDE-DB81-FE45-9503-601D9CD1D181}"/>
              </a:ext>
            </a:extLst>
          </p:cNvPr>
          <p:cNvSpPr/>
          <p:nvPr/>
        </p:nvSpPr>
        <p:spPr>
          <a:xfrm>
            <a:off x="8420949" y="2199551"/>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01" name="Text Placeholder 2">
            <a:extLst>
              <a:ext uri="{FF2B5EF4-FFF2-40B4-BE49-F238E27FC236}">
                <a16:creationId xmlns:a16="http://schemas.microsoft.com/office/drawing/2014/main" id="{D6DD32DE-6CBB-EF42-A9A6-137FFB80CB03}"/>
              </a:ext>
            </a:extLst>
          </p:cNvPr>
          <p:cNvSpPr txBox="1">
            <a:spLocks/>
          </p:cNvSpPr>
          <p:nvPr/>
        </p:nvSpPr>
        <p:spPr>
          <a:xfrm>
            <a:off x="121825" y="740624"/>
            <a:ext cx="7768590" cy="52590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solidFill>
                  <a:schemeClr val="tx1"/>
                </a:solidFill>
              </a:rPr>
              <a:t>Peers validate transactions. Private data validated against hashes. Missing private data resolved with pull requests from other peers.</a:t>
            </a:r>
          </a:p>
        </p:txBody>
      </p:sp>
    </p:spTree>
    <p:extLst>
      <p:ext uri="{BB962C8B-B14F-4D97-AF65-F5344CB8AC3E}">
        <p14:creationId xmlns:p14="http://schemas.microsoft.com/office/powerpoint/2010/main" val="2734082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AAA5783B-7711-0A4D-BFBB-93F69CDE5947}"/>
              </a:ext>
            </a:extLst>
          </p:cNvPr>
          <p:cNvSpPr/>
          <p:nvPr/>
        </p:nvSpPr>
        <p:spPr>
          <a:xfrm>
            <a:off x="1071425" y="1328235"/>
            <a:ext cx="7885690" cy="333311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ounded Rectangle 108">
            <a:extLst>
              <a:ext uri="{FF2B5EF4-FFF2-40B4-BE49-F238E27FC236}">
                <a16:creationId xmlns:a16="http://schemas.microsoft.com/office/drawing/2014/main" id="{935A49ED-F688-AE4B-A236-41A2A8502F85}"/>
              </a:ext>
            </a:extLst>
          </p:cNvPr>
          <p:cNvSpPr/>
          <p:nvPr/>
        </p:nvSpPr>
        <p:spPr>
          <a:xfrm>
            <a:off x="1267506"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Can 66"/>
          <p:cNvSpPr/>
          <p:nvPr/>
        </p:nvSpPr>
        <p:spPr>
          <a:xfrm>
            <a:off x="1557137"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800" u="sng" dirty="0">
              <a:solidFill>
                <a:prstClr val="black"/>
              </a:solidFill>
              <a:latin typeface="Calibri" panose="020F0502020204030204"/>
            </a:endParaRPr>
          </a:p>
          <a:p>
            <a:pPr algn="ctr" defTabSz="685800"/>
            <a:endParaRPr lang="en-US" sz="800"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800" dirty="0">
              <a:solidFill>
                <a:prstClr val="black"/>
              </a:solidFill>
              <a:latin typeface="Calibri" panose="020F0502020204030204"/>
            </a:endParaRPr>
          </a:p>
          <a:p>
            <a:pPr algn="ctr" defTabSz="685800"/>
            <a:endParaRPr lang="en-US" sz="800" u="sng" dirty="0">
              <a:solidFill>
                <a:prstClr val="black"/>
              </a:solidFill>
              <a:latin typeface="Calibri" panose="020F0502020204030204"/>
            </a:endParaRPr>
          </a:p>
        </p:txBody>
      </p:sp>
      <p:sp>
        <p:nvSpPr>
          <p:cNvPr id="41" name="Can 40"/>
          <p:cNvSpPr/>
          <p:nvPr/>
        </p:nvSpPr>
        <p:spPr>
          <a:xfrm>
            <a:off x="2846930"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100" u="sng" dirty="0">
              <a:solidFill>
                <a:prstClr val="black"/>
              </a:solidFill>
              <a:latin typeface="Calibri" panose="020F0502020204030204"/>
            </a:endParaRPr>
          </a:p>
          <a:p>
            <a:pPr algn="ctr" defTabSz="685800"/>
            <a:endParaRPr lang="en-US" sz="1100"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1100" dirty="0">
              <a:solidFill>
                <a:prstClr val="black"/>
              </a:solidFill>
              <a:latin typeface="Calibri" panose="020F0502020204030204"/>
            </a:endParaRPr>
          </a:p>
          <a:p>
            <a:pPr algn="ctr" defTabSz="685800"/>
            <a:endParaRPr lang="en-US" sz="1100" u="sng" dirty="0">
              <a:solidFill>
                <a:prstClr val="black"/>
              </a:solidFill>
              <a:latin typeface="Calibri" panose="020F0502020204030204"/>
            </a:endParaRPr>
          </a:p>
        </p:txBody>
      </p:sp>
      <p:sp>
        <p:nvSpPr>
          <p:cNvPr id="42" name="Can 41"/>
          <p:cNvSpPr/>
          <p:nvPr/>
        </p:nvSpPr>
        <p:spPr>
          <a:xfrm>
            <a:off x="2849240"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44" name="Can 43"/>
          <p:cNvSpPr/>
          <p:nvPr/>
        </p:nvSpPr>
        <p:spPr>
          <a:xfrm>
            <a:off x="2849240"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5" name="Can 54"/>
          <p:cNvSpPr/>
          <p:nvPr/>
        </p:nvSpPr>
        <p:spPr>
          <a:xfrm>
            <a:off x="1559447"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57" name="Can 56"/>
          <p:cNvSpPr/>
          <p:nvPr/>
        </p:nvSpPr>
        <p:spPr>
          <a:xfrm>
            <a:off x="1559447"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58" name="Rectangle 57"/>
          <p:cNvSpPr/>
          <p:nvPr/>
        </p:nvSpPr>
        <p:spPr>
          <a:xfrm>
            <a:off x="1388315"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59" name="Straight Connector 58"/>
          <p:cNvCxnSpPr/>
          <p:nvPr/>
        </p:nvCxnSpPr>
        <p:spPr>
          <a:xfrm>
            <a:off x="1453251"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388315"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1" name="Rectangle 60"/>
          <p:cNvSpPr/>
          <p:nvPr/>
        </p:nvSpPr>
        <p:spPr>
          <a:xfrm>
            <a:off x="1388315"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62" name="Straight Connector 61"/>
          <p:cNvCxnSpPr/>
          <p:nvPr/>
        </p:nvCxnSpPr>
        <p:spPr>
          <a:xfrm>
            <a:off x="1453251"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386004"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4" name="Rectangle 63"/>
          <p:cNvSpPr/>
          <p:nvPr/>
        </p:nvSpPr>
        <p:spPr>
          <a:xfrm>
            <a:off x="1386004"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65" name="Rectangle 64"/>
          <p:cNvSpPr/>
          <p:nvPr/>
        </p:nvSpPr>
        <p:spPr>
          <a:xfrm>
            <a:off x="1386004"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02" name="TextBox 101"/>
          <p:cNvSpPr txBox="1"/>
          <p:nvPr/>
        </p:nvSpPr>
        <p:spPr>
          <a:xfrm>
            <a:off x="2481343"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Org1</a:t>
            </a:r>
          </a:p>
        </p:txBody>
      </p:sp>
      <p:cxnSp>
        <p:nvCxnSpPr>
          <p:cNvPr id="116" name="Straight Connector 115"/>
          <p:cNvCxnSpPr>
            <a:cxnSpLocks/>
            <a:stCxn id="113" idx="2"/>
          </p:cNvCxnSpPr>
          <p:nvPr/>
        </p:nvCxnSpPr>
        <p:spPr>
          <a:xfrm>
            <a:off x="4985448" y="1807376"/>
            <a:ext cx="1" cy="27581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2F2F8EF-7FA4-5949-A32F-95A99AAE7AC6}"/>
              </a:ext>
            </a:extLst>
          </p:cNvPr>
          <p:cNvSpPr>
            <a:spLocks noGrp="1"/>
          </p:cNvSpPr>
          <p:nvPr>
            <p:ph type="body" sz="quarter" idx="13"/>
          </p:nvPr>
        </p:nvSpPr>
        <p:spPr>
          <a:xfrm>
            <a:off x="125730" y="144464"/>
            <a:ext cx="7768590" cy="1011698"/>
          </a:xfrm>
        </p:spPr>
        <p:txBody>
          <a:bodyPr>
            <a:normAutofit/>
          </a:bodyPr>
          <a:lstStyle/>
          <a:p>
            <a:r>
              <a:rPr lang="en-US" dirty="0"/>
              <a:t>Step 5: Commit</a:t>
            </a:r>
          </a:p>
        </p:txBody>
      </p:sp>
      <p:cxnSp>
        <p:nvCxnSpPr>
          <p:cNvPr id="70" name="Straight Connector 69">
            <a:extLst>
              <a:ext uri="{FF2B5EF4-FFF2-40B4-BE49-F238E27FC236}">
                <a16:creationId xmlns:a16="http://schemas.microsoft.com/office/drawing/2014/main" id="{FB2C80B9-F085-4545-92DF-C7C13BBE1DF5}"/>
              </a:ext>
            </a:extLst>
          </p:cNvPr>
          <p:cNvCxnSpPr/>
          <p:nvPr/>
        </p:nvCxnSpPr>
        <p:spPr>
          <a:xfrm>
            <a:off x="1453251"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07B9B0D-CAE9-B94A-A543-49FC27CBE6CB}"/>
              </a:ext>
            </a:extLst>
          </p:cNvPr>
          <p:cNvCxnSpPr/>
          <p:nvPr/>
        </p:nvCxnSpPr>
        <p:spPr>
          <a:xfrm>
            <a:off x="1453251"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D1EDC87-3DF6-A444-81FB-8D585747CFA3}"/>
              </a:ext>
            </a:extLst>
          </p:cNvPr>
          <p:cNvSpPr/>
          <p:nvPr/>
        </p:nvSpPr>
        <p:spPr>
          <a:xfrm>
            <a:off x="2682990"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3" name="Straight Connector 72">
            <a:extLst>
              <a:ext uri="{FF2B5EF4-FFF2-40B4-BE49-F238E27FC236}">
                <a16:creationId xmlns:a16="http://schemas.microsoft.com/office/drawing/2014/main" id="{5051723F-A866-0546-8A2F-D7B75E3FB21E}"/>
              </a:ext>
            </a:extLst>
          </p:cNvPr>
          <p:cNvCxnSpPr/>
          <p:nvPr/>
        </p:nvCxnSpPr>
        <p:spPr>
          <a:xfrm>
            <a:off x="2747926"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E0A4432-C17F-4A42-84AC-D0970319D638}"/>
              </a:ext>
            </a:extLst>
          </p:cNvPr>
          <p:cNvSpPr/>
          <p:nvPr/>
        </p:nvSpPr>
        <p:spPr>
          <a:xfrm>
            <a:off x="2682990"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9ECB663C-99CE-F14E-B305-9B17B4706590}"/>
              </a:ext>
            </a:extLst>
          </p:cNvPr>
          <p:cNvSpPr/>
          <p:nvPr/>
        </p:nvSpPr>
        <p:spPr>
          <a:xfrm>
            <a:off x="2682990"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76" name="Straight Connector 75">
            <a:extLst>
              <a:ext uri="{FF2B5EF4-FFF2-40B4-BE49-F238E27FC236}">
                <a16:creationId xmlns:a16="http://schemas.microsoft.com/office/drawing/2014/main" id="{A173C8A8-5462-BE41-B878-8089FB6BB8A7}"/>
              </a:ext>
            </a:extLst>
          </p:cNvPr>
          <p:cNvCxnSpPr/>
          <p:nvPr/>
        </p:nvCxnSpPr>
        <p:spPr>
          <a:xfrm>
            <a:off x="2747926"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7" name="Rectangle 76">
            <a:extLst>
              <a:ext uri="{FF2B5EF4-FFF2-40B4-BE49-F238E27FC236}">
                <a16:creationId xmlns:a16="http://schemas.microsoft.com/office/drawing/2014/main" id="{90E51957-3B71-9847-A2C9-0CEFC026FCC0}"/>
              </a:ext>
            </a:extLst>
          </p:cNvPr>
          <p:cNvSpPr/>
          <p:nvPr/>
        </p:nvSpPr>
        <p:spPr>
          <a:xfrm>
            <a:off x="2680679"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D8A7BAE2-CD57-DF48-941A-4D826444B2EB}"/>
              </a:ext>
            </a:extLst>
          </p:cNvPr>
          <p:cNvSpPr/>
          <p:nvPr/>
        </p:nvSpPr>
        <p:spPr>
          <a:xfrm>
            <a:off x="2680679"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6F3DA693-FF40-E34A-A28C-85745E87B9DB}"/>
              </a:ext>
            </a:extLst>
          </p:cNvPr>
          <p:cNvSpPr/>
          <p:nvPr/>
        </p:nvSpPr>
        <p:spPr>
          <a:xfrm>
            <a:off x="2680679"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80" name="Straight Connector 79">
            <a:extLst>
              <a:ext uri="{FF2B5EF4-FFF2-40B4-BE49-F238E27FC236}">
                <a16:creationId xmlns:a16="http://schemas.microsoft.com/office/drawing/2014/main" id="{8DBF77C6-CDA8-8C46-A0A7-8041C6A5EB29}"/>
              </a:ext>
            </a:extLst>
          </p:cNvPr>
          <p:cNvCxnSpPr/>
          <p:nvPr/>
        </p:nvCxnSpPr>
        <p:spPr>
          <a:xfrm>
            <a:off x="2747926"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5372C80-0EF9-424B-8C52-FC546FDFAC63}"/>
              </a:ext>
            </a:extLst>
          </p:cNvPr>
          <p:cNvCxnSpPr/>
          <p:nvPr/>
        </p:nvCxnSpPr>
        <p:spPr>
          <a:xfrm>
            <a:off x="2747926"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12" name="Group 111">
            <a:extLst>
              <a:ext uri="{FF2B5EF4-FFF2-40B4-BE49-F238E27FC236}">
                <a16:creationId xmlns:a16="http://schemas.microsoft.com/office/drawing/2014/main" id="{7DDBC485-312E-F84F-A9C8-99CA42A57047}"/>
              </a:ext>
            </a:extLst>
          </p:cNvPr>
          <p:cNvGrpSpPr/>
          <p:nvPr/>
        </p:nvGrpSpPr>
        <p:grpSpPr>
          <a:xfrm>
            <a:off x="4747623" y="1383607"/>
            <a:ext cx="475649" cy="423769"/>
            <a:chOff x="3620745" y="2847577"/>
            <a:chExt cx="1709316" cy="1609006"/>
          </a:xfrm>
        </p:grpSpPr>
        <p:sp>
          <p:nvSpPr>
            <p:cNvPr id="113" name="Rounded Rectangle 112">
              <a:extLst>
                <a:ext uri="{FF2B5EF4-FFF2-40B4-BE49-F238E27FC236}">
                  <a16:creationId xmlns:a16="http://schemas.microsoft.com/office/drawing/2014/main" id="{7B59A484-C4AD-B14E-A4F1-E91B05EF1494}"/>
                </a:ext>
              </a:extLst>
            </p:cNvPr>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4" name="Rounded Rectangle 113">
              <a:extLst>
                <a:ext uri="{FF2B5EF4-FFF2-40B4-BE49-F238E27FC236}">
                  <a16:creationId xmlns:a16="http://schemas.microsoft.com/office/drawing/2014/main" id="{861445C7-C1E1-4246-991A-525F6B6AA665}"/>
                </a:ext>
              </a:extLst>
            </p:cNvPr>
            <p:cNvSpPr/>
            <p:nvPr/>
          </p:nvSpPr>
          <p:spPr>
            <a:xfrm>
              <a:off x="3767821" y="371105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5" name="Rounded Rectangle 114">
              <a:extLst>
                <a:ext uri="{FF2B5EF4-FFF2-40B4-BE49-F238E27FC236}">
                  <a16:creationId xmlns:a16="http://schemas.microsoft.com/office/drawing/2014/main" id="{45CC7A9E-2CB4-A24C-B28B-02D674A6F220}"/>
                </a:ext>
              </a:extLst>
            </p:cNvPr>
            <p:cNvSpPr/>
            <p:nvPr/>
          </p:nvSpPr>
          <p:spPr>
            <a:xfrm>
              <a:off x="3767821" y="2964728"/>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17" name="Rounded Rectangle 116">
              <a:extLst>
                <a:ext uri="{FF2B5EF4-FFF2-40B4-BE49-F238E27FC236}">
                  <a16:creationId xmlns:a16="http://schemas.microsoft.com/office/drawing/2014/main" id="{BA0CD843-C5DA-0D4B-9BF8-1AE86F55A9F2}"/>
                </a:ext>
              </a:extLst>
            </p:cNvPr>
            <p:cNvSpPr/>
            <p:nvPr/>
          </p:nvSpPr>
          <p:spPr>
            <a:xfrm>
              <a:off x="4580786" y="2967493"/>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cxnSp>
          <p:nvCxnSpPr>
            <p:cNvPr id="118" name="Straight Connector 117">
              <a:extLst>
                <a:ext uri="{FF2B5EF4-FFF2-40B4-BE49-F238E27FC236}">
                  <a16:creationId xmlns:a16="http://schemas.microsoft.com/office/drawing/2014/main" id="{E5B6F1E9-A54F-0F45-A2D9-875A7670D6EC}"/>
                </a:ext>
              </a:extLst>
            </p:cNvPr>
            <p:cNvCxnSpPr/>
            <p:nvPr/>
          </p:nvCxnSpPr>
          <p:spPr>
            <a:xfrm>
              <a:off x="4366020" y="3263828"/>
              <a:ext cx="214766" cy="2765"/>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5A182844-EE6F-1F43-A896-D1AA39D7917F}"/>
                </a:ext>
              </a:extLst>
            </p:cNvPr>
            <p:cNvCxnSpPr/>
            <p:nvPr/>
          </p:nvCxnSpPr>
          <p:spPr>
            <a:xfrm>
              <a:off x="4366020" y="4010153"/>
              <a:ext cx="209384" cy="3812"/>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899E2AC-EC0C-5143-9E3C-3B4E972A8233}"/>
                </a:ext>
              </a:extLst>
            </p:cNvPr>
            <p:cNvCxnSpPr/>
            <p:nvPr/>
          </p:nvCxnSpPr>
          <p:spPr>
            <a:xfrm>
              <a:off x="4066921" y="3562927"/>
              <a:ext cx="0" cy="148126"/>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3943008C-04D8-CF42-8DA8-66E3EF5A05AA}"/>
                </a:ext>
              </a:extLst>
            </p:cNvPr>
            <p:cNvCxnSpPr/>
            <p:nvPr/>
          </p:nvCxnSpPr>
          <p:spPr>
            <a:xfrm flipH="1">
              <a:off x="4874504" y="3565692"/>
              <a:ext cx="5382" cy="149173"/>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46F78F0E-28B2-A742-91CE-851DC04C4DCE}"/>
                </a:ext>
              </a:extLst>
            </p:cNvPr>
            <p:cNvCxnSpPr/>
            <p:nvPr/>
          </p:nvCxnSpPr>
          <p:spPr>
            <a:xfrm>
              <a:off x="4341787" y="3536576"/>
              <a:ext cx="288095" cy="214810"/>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40E21AA-D997-4245-98A7-965E1E147C73}"/>
                </a:ext>
              </a:extLst>
            </p:cNvPr>
            <p:cNvCxnSpPr/>
            <p:nvPr/>
          </p:nvCxnSpPr>
          <p:spPr>
            <a:xfrm flipV="1">
              <a:off x="4341787" y="3530645"/>
              <a:ext cx="281287" cy="220741"/>
            </a:xfrm>
            <a:prstGeom prst="line">
              <a:avLst/>
            </a:prstGeom>
            <a:ln w="63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4" name="Rounded Rectangle 123">
              <a:extLst>
                <a:ext uri="{FF2B5EF4-FFF2-40B4-BE49-F238E27FC236}">
                  <a16:creationId xmlns:a16="http://schemas.microsoft.com/office/drawing/2014/main" id="{0932B63B-787B-EE4E-8721-B1147FFBC956}"/>
                </a:ext>
              </a:extLst>
            </p:cNvPr>
            <p:cNvSpPr/>
            <p:nvPr/>
          </p:nvSpPr>
          <p:spPr>
            <a:xfrm>
              <a:off x="4575404" y="3714865"/>
              <a:ext cx="598199" cy="598199"/>
            </a:xfrm>
            <a:prstGeom prst="roundRect">
              <a:avLst/>
            </a:prstGeom>
            <a:solidFill>
              <a:srgbClr val="11D358"/>
            </a:solidFill>
            <a:ln w="63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grpSp>
      <p:grpSp>
        <p:nvGrpSpPr>
          <p:cNvPr id="127" name="Group 126">
            <a:extLst>
              <a:ext uri="{FF2B5EF4-FFF2-40B4-BE49-F238E27FC236}">
                <a16:creationId xmlns:a16="http://schemas.microsoft.com/office/drawing/2014/main" id="{F5024CAA-57CD-B344-9010-9990A02C133A}"/>
              </a:ext>
            </a:extLst>
          </p:cNvPr>
          <p:cNvGrpSpPr/>
          <p:nvPr/>
        </p:nvGrpSpPr>
        <p:grpSpPr>
          <a:xfrm>
            <a:off x="22107" y="2334169"/>
            <a:ext cx="944684" cy="809462"/>
            <a:chOff x="4454603" y="1652932"/>
            <a:chExt cx="944684" cy="809462"/>
          </a:xfrm>
        </p:grpSpPr>
        <p:grpSp>
          <p:nvGrpSpPr>
            <p:cNvPr id="128" name="Group 127">
              <a:extLst>
                <a:ext uri="{FF2B5EF4-FFF2-40B4-BE49-F238E27FC236}">
                  <a16:creationId xmlns:a16="http://schemas.microsoft.com/office/drawing/2014/main" id="{EAE516ED-37CB-834C-863E-03C68247BAA9}"/>
                </a:ext>
              </a:extLst>
            </p:cNvPr>
            <p:cNvGrpSpPr/>
            <p:nvPr/>
          </p:nvGrpSpPr>
          <p:grpSpPr>
            <a:xfrm>
              <a:off x="4547640" y="1652932"/>
              <a:ext cx="851647" cy="809462"/>
              <a:chOff x="265172" y="2308763"/>
              <a:chExt cx="712071" cy="676800"/>
            </a:xfrm>
          </p:grpSpPr>
          <p:sp>
            <p:nvSpPr>
              <p:cNvPr id="131" name="Rounded Rectangle 130">
                <a:extLst>
                  <a:ext uri="{FF2B5EF4-FFF2-40B4-BE49-F238E27FC236}">
                    <a16:creationId xmlns:a16="http://schemas.microsoft.com/office/drawing/2014/main" id="{40C17574-85E6-1B45-B0B6-54AE1080B08C}"/>
                  </a:ext>
                </a:extLst>
              </p:cNvPr>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6D11CE80-8B65-DF4B-A48E-5DBE2C024C0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A82B8E68-EC6E-FC40-B3EC-0560B25D7650}"/>
                </a:ext>
              </a:extLst>
            </p:cNvPr>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130" name="TextBox 129">
              <a:extLst>
                <a:ext uri="{FF2B5EF4-FFF2-40B4-BE49-F238E27FC236}">
                  <a16:creationId xmlns:a16="http://schemas.microsoft.com/office/drawing/2014/main" id="{9AA4D343-D990-AC4E-820C-2619CBC79106}"/>
                </a:ext>
              </a:extLst>
            </p:cNvPr>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104" name="Rounded Rectangle 103">
            <a:extLst>
              <a:ext uri="{FF2B5EF4-FFF2-40B4-BE49-F238E27FC236}">
                <a16:creationId xmlns:a16="http://schemas.microsoft.com/office/drawing/2014/main" id="{BF183387-94C2-6443-ABDB-ED2A595A295C}"/>
              </a:ext>
            </a:extLst>
          </p:cNvPr>
          <p:cNvSpPr/>
          <p:nvPr/>
        </p:nvSpPr>
        <p:spPr>
          <a:xfrm>
            <a:off x="5824198" y="2175890"/>
            <a:ext cx="2913403" cy="24460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0" name="Can 109">
            <a:extLst>
              <a:ext uri="{FF2B5EF4-FFF2-40B4-BE49-F238E27FC236}">
                <a16:creationId xmlns:a16="http://schemas.microsoft.com/office/drawing/2014/main" id="{EEC82642-0CC7-EF43-A593-A1A35DA910A0}"/>
              </a:ext>
            </a:extLst>
          </p:cNvPr>
          <p:cNvSpPr/>
          <p:nvPr/>
        </p:nvSpPr>
        <p:spPr>
          <a:xfrm>
            <a:off x="6113829" y="3781638"/>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Transient DB</a:t>
            </a:r>
          </a:p>
        </p:txBody>
      </p:sp>
      <p:sp>
        <p:nvSpPr>
          <p:cNvPr id="126" name="Can 125">
            <a:extLst>
              <a:ext uri="{FF2B5EF4-FFF2-40B4-BE49-F238E27FC236}">
                <a16:creationId xmlns:a16="http://schemas.microsoft.com/office/drawing/2014/main" id="{38162F53-3E00-094E-984E-668581848853}"/>
              </a:ext>
            </a:extLst>
          </p:cNvPr>
          <p:cNvSpPr/>
          <p:nvPr/>
        </p:nvSpPr>
        <p:spPr>
          <a:xfrm>
            <a:off x="7403622" y="3761257"/>
            <a:ext cx="1087724" cy="511790"/>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100" u="sng" dirty="0">
              <a:solidFill>
                <a:prstClr val="black"/>
              </a:solidFill>
              <a:latin typeface="Calibri" panose="020F0502020204030204"/>
            </a:endParaRPr>
          </a:p>
          <a:p>
            <a:pPr algn="ctr" defTabSz="685800"/>
            <a:r>
              <a:rPr lang="en-US" sz="1100" dirty="0">
                <a:solidFill>
                  <a:prstClr val="black"/>
                </a:solidFill>
                <a:latin typeface="Calibri" panose="020F0502020204030204"/>
              </a:rPr>
              <a:t>Private Transient DB</a:t>
            </a:r>
          </a:p>
          <a:p>
            <a:pPr algn="ctr" defTabSz="685800"/>
            <a:endParaRPr lang="en-US" sz="1100" u="sng" dirty="0">
              <a:solidFill>
                <a:prstClr val="black"/>
              </a:solidFill>
              <a:latin typeface="Calibri" panose="020F0502020204030204"/>
            </a:endParaRPr>
          </a:p>
        </p:txBody>
      </p:sp>
      <p:sp>
        <p:nvSpPr>
          <p:cNvPr id="133" name="Can 132">
            <a:extLst>
              <a:ext uri="{FF2B5EF4-FFF2-40B4-BE49-F238E27FC236}">
                <a16:creationId xmlns:a16="http://schemas.microsoft.com/office/drawing/2014/main" id="{B309F136-4007-574E-BC7C-AFE2CC3339C3}"/>
              </a:ext>
            </a:extLst>
          </p:cNvPr>
          <p:cNvSpPr/>
          <p:nvPr/>
        </p:nvSpPr>
        <p:spPr>
          <a:xfrm>
            <a:off x="7405932" y="3422606"/>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4" name="Can 133">
            <a:extLst>
              <a:ext uri="{FF2B5EF4-FFF2-40B4-BE49-F238E27FC236}">
                <a16:creationId xmlns:a16="http://schemas.microsoft.com/office/drawing/2014/main" id="{936C75C1-983D-D245-B2E6-D792970D27B3}"/>
              </a:ext>
            </a:extLst>
          </p:cNvPr>
          <p:cNvSpPr/>
          <p:nvPr/>
        </p:nvSpPr>
        <p:spPr>
          <a:xfrm>
            <a:off x="7405932" y="3086233"/>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5" name="Can 134">
            <a:extLst>
              <a:ext uri="{FF2B5EF4-FFF2-40B4-BE49-F238E27FC236}">
                <a16:creationId xmlns:a16="http://schemas.microsoft.com/office/drawing/2014/main" id="{7F0B625A-0325-E645-B3A7-0C920AAC6583}"/>
              </a:ext>
            </a:extLst>
          </p:cNvPr>
          <p:cNvSpPr/>
          <p:nvPr/>
        </p:nvSpPr>
        <p:spPr>
          <a:xfrm>
            <a:off x="6116139" y="3442988"/>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Private State</a:t>
            </a:r>
          </a:p>
        </p:txBody>
      </p:sp>
      <p:sp>
        <p:nvSpPr>
          <p:cNvPr id="136" name="Can 135">
            <a:extLst>
              <a:ext uri="{FF2B5EF4-FFF2-40B4-BE49-F238E27FC236}">
                <a16:creationId xmlns:a16="http://schemas.microsoft.com/office/drawing/2014/main" id="{A7EF7DCA-883B-AD47-80CE-A4897F2EE4CC}"/>
              </a:ext>
            </a:extLst>
          </p:cNvPr>
          <p:cNvSpPr/>
          <p:nvPr/>
        </p:nvSpPr>
        <p:spPr>
          <a:xfrm>
            <a:off x="6116139" y="3106614"/>
            <a:ext cx="1089035" cy="389306"/>
          </a:xfrm>
          <a:prstGeom prst="can">
            <a:avLst/>
          </a:prstGeom>
          <a:solidFill>
            <a:srgbClr val="FF85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100" dirty="0">
                <a:solidFill>
                  <a:prstClr val="black"/>
                </a:solidFill>
                <a:latin typeface="Calibri" panose="020F0502020204030204"/>
              </a:rPr>
              <a:t>State</a:t>
            </a:r>
            <a:endParaRPr lang="en-US" sz="750" dirty="0">
              <a:solidFill>
                <a:prstClr val="black"/>
              </a:solidFill>
              <a:latin typeface="Calibri" panose="020F0502020204030204"/>
            </a:endParaRPr>
          </a:p>
        </p:txBody>
      </p:sp>
      <p:sp>
        <p:nvSpPr>
          <p:cNvPr id="137" name="Rectangle 136">
            <a:extLst>
              <a:ext uri="{FF2B5EF4-FFF2-40B4-BE49-F238E27FC236}">
                <a16:creationId xmlns:a16="http://schemas.microsoft.com/office/drawing/2014/main" id="{8C0C8A3C-51C8-584E-B638-800D44BC2430}"/>
              </a:ext>
            </a:extLst>
          </p:cNvPr>
          <p:cNvSpPr/>
          <p:nvPr/>
        </p:nvSpPr>
        <p:spPr>
          <a:xfrm>
            <a:off x="5945007" y="3092975"/>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38" name="Straight Connector 137">
            <a:extLst>
              <a:ext uri="{FF2B5EF4-FFF2-40B4-BE49-F238E27FC236}">
                <a16:creationId xmlns:a16="http://schemas.microsoft.com/office/drawing/2014/main" id="{FE3A2C4E-CEFD-A346-BFA0-200BC4C91F82}"/>
              </a:ext>
            </a:extLst>
          </p:cNvPr>
          <p:cNvCxnSpPr/>
          <p:nvPr/>
        </p:nvCxnSpPr>
        <p:spPr>
          <a:xfrm>
            <a:off x="6009943" y="3192220"/>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5D0F44B7-D03F-A94B-AA79-35A0CB08BFCE}"/>
              </a:ext>
            </a:extLst>
          </p:cNvPr>
          <p:cNvSpPr/>
          <p:nvPr/>
        </p:nvSpPr>
        <p:spPr>
          <a:xfrm>
            <a:off x="5945007" y="3233028"/>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0" name="Rectangle 139">
            <a:extLst>
              <a:ext uri="{FF2B5EF4-FFF2-40B4-BE49-F238E27FC236}">
                <a16:creationId xmlns:a16="http://schemas.microsoft.com/office/drawing/2014/main" id="{8EFF7CAA-26E6-5044-A7CB-5BC5B593406A}"/>
              </a:ext>
            </a:extLst>
          </p:cNvPr>
          <p:cNvSpPr/>
          <p:nvPr/>
        </p:nvSpPr>
        <p:spPr>
          <a:xfrm>
            <a:off x="5945007" y="336793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41" name="Straight Connector 140">
            <a:extLst>
              <a:ext uri="{FF2B5EF4-FFF2-40B4-BE49-F238E27FC236}">
                <a16:creationId xmlns:a16="http://schemas.microsoft.com/office/drawing/2014/main" id="{53E6EC66-2319-034A-853A-CF39BB2A8A2F}"/>
              </a:ext>
            </a:extLst>
          </p:cNvPr>
          <p:cNvCxnSpPr/>
          <p:nvPr/>
        </p:nvCxnSpPr>
        <p:spPr>
          <a:xfrm>
            <a:off x="6009943" y="333227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2" name="Rectangle 141">
            <a:extLst>
              <a:ext uri="{FF2B5EF4-FFF2-40B4-BE49-F238E27FC236}">
                <a16:creationId xmlns:a16="http://schemas.microsoft.com/office/drawing/2014/main" id="{129831E5-5BEF-CC4E-B98A-9692A23B08C1}"/>
              </a:ext>
            </a:extLst>
          </p:cNvPr>
          <p:cNvSpPr/>
          <p:nvPr/>
        </p:nvSpPr>
        <p:spPr>
          <a:xfrm>
            <a:off x="5942696" y="3525360"/>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AD393C29-99BB-AA4E-ADFD-34691101BF0A}"/>
              </a:ext>
            </a:extLst>
          </p:cNvPr>
          <p:cNvSpPr/>
          <p:nvPr/>
        </p:nvSpPr>
        <p:spPr>
          <a:xfrm>
            <a:off x="5942696" y="3665413"/>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4" name="Rectangle 143">
            <a:extLst>
              <a:ext uri="{FF2B5EF4-FFF2-40B4-BE49-F238E27FC236}">
                <a16:creationId xmlns:a16="http://schemas.microsoft.com/office/drawing/2014/main" id="{685258D4-DD9F-C246-8C2B-1091F86D94A6}"/>
              </a:ext>
            </a:extLst>
          </p:cNvPr>
          <p:cNvSpPr/>
          <p:nvPr/>
        </p:nvSpPr>
        <p:spPr>
          <a:xfrm>
            <a:off x="5942696" y="380032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45" name="TextBox 144">
            <a:extLst>
              <a:ext uri="{FF2B5EF4-FFF2-40B4-BE49-F238E27FC236}">
                <a16:creationId xmlns:a16="http://schemas.microsoft.com/office/drawing/2014/main" id="{3C99ED63-0D56-3F44-B66A-9D53BFE59C15}"/>
              </a:ext>
            </a:extLst>
          </p:cNvPr>
          <p:cNvSpPr txBox="1"/>
          <p:nvPr/>
        </p:nvSpPr>
        <p:spPr>
          <a:xfrm>
            <a:off x="7038035" y="4347917"/>
            <a:ext cx="52854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Org2</a:t>
            </a:r>
          </a:p>
        </p:txBody>
      </p:sp>
      <p:sp>
        <p:nvSpPr>
          <p:cNvPr id="146" name="Rounded Rectangle 145">
            <a:extLst>
              <a:ext uri="{FF2B5EF4-FFF2-40B4-BE49-F238E27FC236}">
                <a16:creationId xmlns:a16="http://schemas.microsoft.com/office/drawing/2014/main" id="{8ACB02BA-719E-5C4E-B56F-B73F8B926B09}"/>
              </a:ext>
            </a:extLst>
          </p:cNvPr>
          <p:cNvSpPr/>
          <p:nvPr/>
        </p:nvSpPr>
        <p:spPr>
          <a:xfrm>
            <a:off x="6122091"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cxnSp>
        <p:nvCxnSpPr>
          <p:cNvPr id="147" name="Straight Connector 146">
            <a:extLst>
              <a:ext uri="{FF2B5EF4-FFF2-40B4-BE49-F238E27FC236}">
                <a16:creationId xmlns:a16="http://schemas.microsoft.com/office/drawing/2014/main" id="{7C89EEA4-3810-7441-B18C-0A2B8F5565B4}"/>
              </a:ext>
            </a:extLst>
          </p:cNvPr>
          <p:cNvCxnSpPr/>
          <p:nvPr/>
        </p:nvCxnSpPr>
        <p:spPr>
          <a:xfrm>
            <a:off x="6009943" y="3621709"/>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9E6D8FD-D01B-A64E-8DE3-713F2D2B6D72}"/>
              </a:ext>
            </a:extLst>
          </p:cNvPr>
          <p:cNvCxnSpPr/>
          <p:nvPr/>
        </p:nvCxnSpPr>
        <p:spPr>
          <a:xfrm>
            <a:off x="6009943" y="3768689"/>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9" name="Rectangle 148">
            <a:extLst>
              <a:ext uri="{FF2B5EF4-FFF2-40B4-BE49-F238E27FC236}">
                <a16:creationId xmlns:a16="http://schemas.microsoft.com/office/drawing/2014/main" id="{A8EA7ED8-43A6-374E-9E65-2A89AD8ED00F}"/>
              </a:ext>
            </a:extLst>
          </p:cNvPr>
          <p:cNvSpPr/>
          <p:nvPr/>
        </p:nvSpPr>
        <p:spPr>
          <a:xfrm>
            <a:off x="7239682" y="3091639"/>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0" name="Straight Connector 149">
            <a:extLst>
              <a:ext uri="{FF2B5EF4-FFF2-40B4-BE49-F238E27FC236}">
                <a16:creationId xmlns:a16="http://schemas.microsoft.com/office/drawing/2014/main" id="{5F7134F9-47A0-AA43-8648-9277CE29CFD3}"/>
              </a:ext>
            </a:extLst>
          </p:cNvPr>
          <p:cNvCxnSpPr/>
          <p:nvPr/>
        </p:nvCxnSpPr>
        <p:spPr>
          <a:xfrm>
            <a:off x="7304618" y="3190884"/>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1" name="Rectangle 150">
            <a:extLst>
              <a:ext uri="{FF2B5EF4-FFF2-40B4-BE49-F238E27FC236}">
                <a16:creationId xmlns:a16="http://schemas.microsoft.com/office/drawing/2014/main" id="{290CC106-64E3-4648-A7D1-FB62C71524C4}"/>
              </a:ext>
            </a:extLst>
          </p:cNvPr>
          <p:cNvSpPr/>
          <p:nvPr/>
        </p:nvSpPr>
        <p:spPr>
          <a:xfrm>
            <a:off x="7239682" y="3231692"/>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2" name="Rectangle 151">
            <a:extLst>
              <a:ext uri="{FF2B5EF4-FFF2-40B4-BE49-F238E27FC236}">
                <a16:creationId xmlns:a16="http://schemas.microsoft.com/office/drawing/2014/main" id="{623C74A5-C295-A840-9216-339F6509E7AC}"/>
              </a:ext>
            </a:extLst>
          </p:cNvPr>
          <p:cNvSpPr/>
          <p:nvPr/>
        </p:nvSpPr>
        <p:spPr>
          <a:xfrm>
            <a:off x="7239682" y="3366601"/>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3" name="Straight Connector 152">
            <a:extLst>
              <a:ext uri="{FF2B5EF4-FFF2-40B4-BE49-F238E27FC236}">
                <a16:creationId xmlns:a16="http://schemas.microsoft.com/office/drawing/2014/main" id="{46C3765C-114E-2B4C-86E9-B954DF52869D}"/>
              </a:ext>
            </a:extLst>
          </p:cNvPr>
          <p:cNvCxnSpPr/>
          <p:nvPr/>
        </p:nvCxnSpPr>
        <p:spPr>
          <a:xfrm>
            <a:off x="7304618" y="3330937"/>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0187B6CE-3F39-B04D-9911-698F173E62C8}"/>
              </a:ext>
            </a:extLst>
          </p:cNvPr>
          <p:cNvSpPr/>
          <p:nvPr/>
        </p:nvSpPr>
        <p:spPr>
          <a:xfrm>
            <a:off x="7237371" y="3524024"/>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5" name="Rectangle 154">
            <a:extLst>
              <a:ext uri="{FF2B5EF4-FFF2-40B4-BE49-F238E27FC236}">
                <a16:creationId xmlns:a16="http://schemas.microsoft.com/office/drawing/2014/main" id="{2F71B970-D1E7-CE4C-8E13-EDF8E5C5C989}"/>
              </a:ext>
            </a:extLst>
          </p:cNvPr>
          <p:cNvSpPr/>
          <p:nvPr/>
        </p:nvSpPr>
        <p:spPr>
          <a:xfrm>
            <a:off x="7237371" y="3664077"/>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sp>
        <p:nvSpPr>
          <p:cNvPr id="156" name="Rectangle 155">
            <a:extLst>
              <a:ext uri="{FF2B5EF4-FFF2-40B4-BE49-F238E27FC236}">
                <a16:creationId xmlns:a16="http://schemas.microsoft.com/office/drawing/2014/main" id="{DF9701C3-7DEF-9E4F-B3E1-02A93235EC44}"/>
              </a:ext>
            </a:extLst>
          </p:cNvPr>
          <p:cNvSpPr/>
          <p:nvPr/>
        </p:nvSpPr>
        <p:spPr>
          <a:xfrm>
            <a:off x="7237371" y="3798986"/>
            <a:ext cx="129872" cy="992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latin typeface="Calibri" panose="020F0502020204030204"/>
            </a:endParaRPr>
          </a:p>
        </p:txBody>
      </p:sp>
      <p:cxnSp>
        <p:nvCxnSpPr>
          <p:cNvPr id="157" name="Straight Connector 156">
            <a:extLst>
              <a:ext uri="{FF2B5EF4-FFF2-40B4-BE49-F238E27FC236}">
                <a16:creationId xmlns:a16="http://schemas.microsoft.com/office/drawing/2014/main" id="{C42D6E5A-E89F-5045-A770-EA0C3E3322CC}"/>
              </a:ext>
            </a:extLst>
          </p:cNvPr>
          <p:cNvCxnSpPr/>
          <p:nvPr/>
        </p:nvCxnSpPr>
        <p:spPr>
          <a:xfrm>
            <a:off x="7304618" y="3620373"/>
            <a:ext cx="0" cy="4080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A536DBE-807B-3C48-B939-9B37C8FC13B9}"/>
              </a:ext>
            </a:extLst>
          </p:cNvPr>
          <p:cNvCxnSpPr/>
          <p:nvPr/>
        </p:nvCxnSpPr>
        <p:spPr>
          <a:xfrm>
            <a:off x="7304618" y="3767353"/>
            <a:ext cx="0" cy="356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9" name="Rounded Rectangle 158">
            <a:extLst>
              <a:ext uri="{FF2B5EF4-FFF2-40B4-BE49-F238E27FC236}">
                <a16:creationId xmlns:a16="http://schemas.microsoft.com/office/drawing/2014/main" id="{ABA40146-4BD7-AB48-8A4A-9FDFBD138AD6}"/>
              </a:ext>
            </a:extLst>
          </p:cNvPr>
          <p:cNvSpPr/>
          <p:nvPr/>
        </p:nvSpPr>
        <p:spPr>
          <a:xfrm>
            <a:off x="7409173"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92" name="Rectangle 91">
            <a:extLst>
              <a:ext uri="{FF2B5EF4-FFF2-40B4-BE49-F238E27FC236}">
                <a16:creationId xmlns:a16="http://schemas.microsoft.com/office/drawing/2014/main" id="{1D13A1F1-85CE-5E49-BD7C-5F72C522C452}"/>
              </a:ext>
            </a:extLst>
          </p:cNvPr>
          <p:cNvSpPr/>
          <p:nvPr/>
        </p:nvSpPr>
        <p:spPr>
          <a:xfrm>
            <a:off x="6930204" y="329373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66" name="Rounded Rectangle 65">
            <a:extLst>
              <a:ext uri="{FF2B5EF4-FFF2-40B4-BE49-F238E27FC236}">
                <a16:creationId xmlns:a16="http://schemas.microsoft.com/office/drawing/2014/main" id="{29798788-F42C-AB4F-A57F-7E81F9E96E13}"/>
              </a:ext>
            </a:extLst>
          </p:cNvPr>
          <p:cNvSpPr/>
          <p:nvPr/>
        </p:nvSpPr>
        <p:spPr>
          <a:xfrm>
            <a:off x="1565399" y="244239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105" name="Rounded Rectangle 104">
            <a:extLst>
              <a:ext uri="{FF2B5EF4-FFF2-40B4-BE49-F238E27FC236}">
                <a16:creationId xmlns:a16="http://schemas.microsoft.com/office/drawing/2014/main" id="{B1FBFB85-A8D1-0043-B9AF-B1CCD9A081DA}"/>
              </a:ext>
            </a:extLst>
          </p:cNvPr>
          <p:cNvSpPr/>
          <p:nvPr/>
        </p:nvSpPr>
        <p:spPr>
          <a:xfrm>
            <a:off x="2852481" y="2448748"/>
            <a:ext cx="1076621"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Peer</a:t>
            </a:r>
          </a:p>
        </p:txBody>
      </p:sp>
      <p:sp>
        <p:nvSpPr>
          <p:cNvPr id="98" name="Rectangle 97">
            <a:extLst>
              <a:ext uri="{FF2B5EF4-FFF2-40B4-BE49-F238E27FC236}">
                <a16:creationId xmlns:a16="http://schemas.microsoft.com/office/drawing/2014/main" id="{FE7D6AE6-6201-F14C-8B4A-30D448E60EC3}"/>
              </a:ext>
            </a:extLst>
          </p:cNvPr>
          <p:cNvSpPr/>
          <p:nvPr/>
        </p:nvSpPr>
        <p:spPr>
          <a:xfrm>
            <a:off x="2230159" y="2957074"/>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00" name="Rectangle 99">
            <a:extLst>
              <a:ext uri="{FF2B5EF4-FFF2-40B4-BE49-F238E27FC236}">
                <a16:creationId xmlns:a16="http://schemas.microsoft.com/office/drawing/2014/main" id="{EFE6EE82-D93E-A04C-A386-D3EF61DD29C9}"/>
              </a:ext>
            </a:extLst>
          </p:cNvPr>
          <p:cNvSpPr/>
          <p:nvPr/>
        </p:nvSpPr>
        <p:spPr>
          <a:xfrm>
            <a:off x="2336615" y="2963750"/>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01" name="Rectangle 100">
            <a:extLst>
              <a:ext uri="{FF2B5EF4-FFF2-40B4-BE49-F238E27FC236}">
                <a16:creationId xmlns:a16="http://schemas.microsoft.com/office/drawing/2014/main" id="{88F87FDB-B380-F94F-973D-E38EB9CCED50}"/>
              </a:ext>
            </a:extLst>
          </p:cNvPr>
          <p:cNvSpPr/>
          <p:nvPr/>
        </p:nvSpPr>
        <p:spPr>
          <a:xfrm>
            <a:off x="3489474" y="2941541"/>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03" name="Rectangle 102">
            <a:extLst>
              <a:ext uri="{FF2B5EF4-FFF2-40B4-BE49-F238E27FC236}">
                <a16:creationId xmlns:a16="http://schemas.microsoft.com/office/drawing/2014/main" id="{99C1E0E2-41AA-2042-8AA7-B665902EE7E8}"/>
              </a:ext>
            </a:extLst>
          </p:cNvPr>
          <p:cNvSpPr/>
          <p:nvPr/>
        </p:nvSpPr>
        <p:spPr>
          <a:xfrm>
            <a:off x="3595930" y="2948217"/>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06" name="Rectangle 105">
            <a:extLst>
              <a:ext uri="{FF2B5EF4-FFF2-40B4-BE49-F238E27FC236}">
                <a16:creationId xmlns:a16="http://schemas.microsoft.com/office/drawing/2014/main" id="{68362D78-1450-6640-AF59-FE7B2ACF9B97}"/>
              </a:ext>
            </a:extLst>
          </p:cNvPr>
          <p:cNvSpPr/>
          <p:nvPr/>
        </p:nvSpPr>
        <p:spPr>
          <a:xfrm>
            <a:off x="2229353" y="3303856"/>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07" name="Rectangle 106">
            <a:extLst>
              <a:ext uri="{FF2B5EF4-FFF2-40B4-BE49-F238E27FC236}">
                <a16:creationId xmlns:a16="http://schemas.microsoft.com/office/drawing/2014/main" id="{086A67E1-9829-CF47-A971-3C0BD11B66B7}"/>
              </a:ext>
            </a:extLst>
          </p:cNvPr>
          <p:cNvSpPr/>
          <p:nvPr/>
        </p:nvSpPr>
        <p:spPr>
          <a:xfrm>
            <a:off x="2335809" y="3310532"/>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11" name="Rectangle 110">
            <a:extLst>
              <a:ext uri="{FF2B5EF4-FFF2-40B4-BE49-F238E27FC236}">
                <a16:creationId xmlns:a16="http://schemas.microsoft.com/office/drawing/2014/main" id="{01864999-332F-334D-878E-2F85BA7557BF}"/>
              </a:ext>
            </a:extLst>
          </p:cNvPr>
          <p:cNvSpPr/>
          <p:nvPr/>
        </p:nvSpPr>
        <p:spPr>
          <a:xfrm>
            <a:off x="3467658" y="3280192"/>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25" name="Rectangle 124">
            <a:extLst>
              <a:ext uri="{FF2B5EF4-FFF2-40B4-BE49-F238E27FC236}">
                <a16:creationId xmlns:a16="http://schemas.microsoft.com/office/drawing/2014/main" id="{AC9D70F0-4AEE-C24E-8B57-5A8E3D6A2177}"/>
              </a:ext>
            </a:extLst>
          </p:cNvPr>
          <p:cNvSpPr/>
          <p:nvPr/>
        </p:nvSpPr>
        <p:spPr>
          <a:xfrm>
            <a:off x="3574114" y="3286868"/>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61" name="Rectangle 160">
            <a:extLst>
              <a:ext uri="{FF2B5EF4-FFF2-40B4-BE49-F238E27FC236}">
                <a16:creationId xmlns:a16="http://schemas.microsoft.com/office/drawing/2014/main" id="{646027AA-5BF2-AB43-9255-FC5BFA5CFAD0}"/>
              </a:ext>
            </a:extLst>
          </p:cNvPr>
          <p:cNvSpPr/>
          <p:nvPr/>
        </p:nvSpPr>
        <p:spPr>
          <a:xfrm>
            <a:off x="6759280" y="296841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62" name="Rectangle 161">
            <a:extLst>
              <a:ext uri="{FF2B5EF4-FFF2-40B4-BE49-F238E27FC236}">
                <a16:creationId xmlns:a16="http://schemas.microsoft.com/office/drawing/2014/main" id="{D1704FB5-2556-7640-A33C-EAE7485CF607}"/>
              </a:ext>
            </a:extLst>
          </p:cNvPr>
          <p:cNvSpPr/>
          <p:nvPr/>
        </p:nvSpPr>
        <p:spPr>
          <a:xfrm>
            <a:off x="6865736" y="2975091"/>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63" name="Rectangle 162">
            <a:extLst>
              <a:ext uri="{FF2B5EF4-FFF2-40B4-BE49-F238E27FC236}">
                <a16:creationId xmlns:a16="http://schemas.microsoft.com/office/drawing/2014/main" id="{67171613-1110-864E-8743-1C8A030C60FB}"/>
              </a:ext>
            </a:extLst>
          </p:cNvPr>
          <p:cNvSpPr/>
          <p:nvPr/>
        </p:nvSpPr>
        <p:spPr>
          <a:xfrm>
            <a:off x="8072638" y="2949095"/>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64" name="Rectangle 163">
            <a:extLst>
              <a:ext uri="{FF2B5EF4-FFF2-40B4-BE49-F238E27FC236}">
                <a16:creationId xmlns:a16="http://schemas.microsoft.com/office/drawing/2014/main" id="{B700D72A-CC67-C543-A013-F1C8EC379535}"/>
              </a:ext>
            </a:extLst>
          </p:cNvPr>
          <p:cNvSpPr/>
          <p:nvPr/>
        </p:nvSpPr>
        <p:spPr>
          <a:xfrm>
            <a:off x="8179094" y="2955771"/>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67" name="Rectangle 166">
            <a:extLst>
              <a:ext uri="{FF2B5EF4-FFF2-40B4-BE49-F238E27FC236}">
                <a16:creationId xmlns:a16="http://schemas.microsoft.com/office/drawing/2014/main" id="{31898C6D-2B37-9246-85B4-DE68769D6377}"/>
              </a:ext>
            </a:extLst>
          </p:cNvPr>
          <p:cNvSpPr/>
          <p:nvPr/>
        </p:nvSpPr>
        <p:spPr>
          <a:xfrm>
            <a:off x="8213651" y="3280192"/>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68" name="Rectangle 167">
            <a:extLst>
              <a:ext uri="{FF2B5EF4-FFF2-40B4-BE49-F238E27FC236}">
                <a16:creationId xmlns:a16="http://schemas.microsoft.com/office/drawing/2014/main" id="{02B2C208-1973-0349-AD76-7ED26AAF410E}"/>
              </a:ext>
            </a:extLst>
          </p:cNvPr>
          <p:cNvSpPr/>
          <p:nvPr/>
        </p:nvSpPr>
        <p:spPr>
          <a:xfrm>
            <a:off x="1194528" y="2931628"/>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69" name="Rectangle 168">
            <a:extLst>
              <a:ext uri="{FF2B5EF4-FFF2-40B4-BE49-F238E27FC236}">
                <a16:creationId xmlns:a16="http://schemas.microsoft.com/office/drawing/2014/main" id="{D43D0656-ABF4-AC48-94EF-67660EDCBB21}"/>
              </a:ext>
            </a:extLst>
          </p:cNvPr>
          <p:cNvSpPr/>
          <p:nvPr/>
        </p:nvSpPr>
        <p:spPr>
          <a:xfrm>
            <a:off x="1194528" y="3012539"/>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70" name="Rectangle 169">
            <a:extLst>
              <a:ext uri="{FF2B5EF4-FFF2-40B4-BE49-F238E27FC236}">
                <a16:creationId xmlns:a16="http://schemas.microsoft.com/office/drawing/2014/main" id="{AD7D48B0-1558-3E4C-A730-ACBE5BC5B254}"/>
              </a:ext>
            </a:extLst>
          </p:cNvPr>
          <p:cNvSpPr/>
          <p:nvPr/>
        </p:nvSpPr>
        <p:spPr>
          <a:xfrm>
            <a:off x="1198602" y="2851592"/>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74" name="Rectangle 173">
            <a:extLst>
              <a:ext uri="{FF2B5EF4-FFF2-40B4-BE49-F238E27FC236}">
                <a16:creationId xmlns:a16="http://schemas.microsoft.com/office/drawing/2014/main" id="{1CB2350E-283C-4B44-8E8C-D00C2DDC6362}"/>
              </a:ext>
            </a:extLst>
          </p:cNvPr>
          <p:cNvSpPr/>
          <p:nvPr/>
        </p:nvSpPr>
        <p:spPr>
          <a:xfrm>
            <a:off x="1179861" y="3357102"/>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75" name="Rectangle 174">
            <a:extLst>
              <a:ext uri="{FF2B5EF4-FFF2-40B4-BE49-F238E27FC236}">
                <a16:creationId xmlns:a16="http://schemas.microsoft.com/office/drawing/2014/main" id="{42569389-D216-524C-8C4D-7F0B2B5C9161}"/>
              </a:ext>
            </a:extLst>
          </p:cNvPr>
          <p:cNvSpPr/>
          <p:nvPr/>
        </p:nvSpPr>
        <p:spPr>
          <a:xfrm>
            <a:off x="1179861" y="3438013"/>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76" name="Rectangle 175">
            <a:extLst>
              <a:ext uri="{FF2B5EF4-FFF2-40B4-BE49-F238E27FC236}">
                <a16:creationId xmlns:a16="http://schemas.microsoft.com/office/drawing/2014/main" id="{DD881224-9A91-2244-BBA3-04B386C160DC}"/>
              </a:ext>
            </a:extLst>
          </p:cNvPr>
          <p:cNvSpPr/>
          <p:nvPr/>
        </p:nvSpPr>
        <p:spPr>
          <a:xfrm>
            <a:off x="1183935" y="3277066"/>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77" name="Rectangle 176">
            <a:extLst>
              <a:ext uri="{FF2B5EF4-FFF2-40B4-BE49-F238E27FC236}">
                <a16:creationId xmlns:a16="http://schemas.microsoft.com/office/drawing/2014/main" id="{268279D0-EFEA-4944-BBE4-DFE473AB4DF6}"/>
              </a:ext>
            </a:extLst>
          </p:cNvPr>
          <p:cNvSpPr/>
          <p:nvPr/>
        </p:nvSpPr>
        <p:spPr>
          <a:xfrm>
            <a:off x="2574927" y="2957720"/>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78" name="Rectangle 177">
            <a:extLst>
              <a:ext uri="{FF2B5EF4-FFF2-40B4-BE49-F238E27FC236}">
                <a16:creationId xmlns:a16="http://schemas.microsoft.com/office/drawing/2014/main" id="{7240BA9E-C088-1A47-85B4-7CBDD6651EBD}"/>
              </a:ext>
            </a:extLst>
          </p:cNvPr>
          <p:cNvSpPr/>
          <p:nvPr/>
        </p:nvSpPr>
        <p:spPr>
          <a:xfrm>
            <a:off x="2574927" y="3038631"/>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79" name="Rectangle 178">
            <a:extLst>
              <a:ext uri="{FF2B5EF4-FFF2-40B4-BE49-F238E27FC236}">
                <a16:creationId xmlns:a16="http://schemas.microsoft.com/office/drawing/2014/main" id="{70C865B7-EC7F-AE49-9467-10B3D8BCB1BD}"/>
              </a:ext>
            </a:extLst>
          </p:cNvPr>
          <p:cNvSpPr/>
          <p:nvPr/>
        </p:nvSpPr>
        <p:spPr>
          <a:xfrm>
            <a:off x="2579001" y="2877684"/>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80" name="Rectangle 179">
            <a:extLst>
              <a:ext uri="{FF2B5EF4-FFF2-40B4-BE49-F238E27FC236}">
                <a16:creationId xmlns:a16="http://schemas.microsoft.com/office/drawing/2014/main" id="{2176481B-BBAD-0748-A024-B24E461694A9}"/>
              </a:ext>
            </a:extLst>
          </p:cNvPr>
          <p:cNvSpPr/>
          <p:nvPr/>
        </p:nvSpPr>
        <p:spPr>
          <a:xfrm>
            <a:off x="2568681" y="3357102"/>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81" name="Rectangle 180">
            <a:extLst>
              <a:ext uri="{FF2B5EF4-FFF2-40B4-BE49-F238E27FC236}">
                <a16:creationId xmlns:a16="http://schemas.microsoft.com/office/drawing/2014/main" id="{B9E91546-6AF3-1348-A20E-9194C84F6BDB}"/>
              </a:ext>
            </a:extLst>
          </p:cNvPr>
          <p:cNvSpPr/>
          <p:nvPr/>
        </p:nvSpPr>
        <p:spPr>
          <a:xfrm>
            <a:off x="2568681" y="3438013"/>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82" name="Rectangle 181">
            <a:extLst>
              <a:ext uri="{FF2B5EF4-FFF2-40B4-BE49-F238E27FC236}">
                <a16:creationId xmlns:a16="http://schemas.microsoft.com/office/drawing/2014/main" id="{9ACBC295-F8DF-D345-BBD0-83FFA3FC61EB}"/>
              </a:ext>
            </a:extLst>
          </p:cNvPr>
          <p:cNvSpPr/>
          <p:nvPr/>
        </p:nvSpPr>
        <p:spPr>
          <a:xfrm>
            <a:off x="2572755" y="3277066"/>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83" name="Rectangle 182">
            <a:extLst>
              <a:ext uri="{FF2B5EF4-FFF2-40B4-BE49-F238E27FC236}">
                <a16:creationId xmlns:a16="http://schemas.microsoft.com/office/drawing/2014/main" id="{F8FD05FE-06BE-ED45-9D61-C01863AEFA82}"/>
              </a:ext>
            </a:extLst>
          </p:cNvPr>
          <p:cNvSpPr/>
          <p:nvPr/>
        </p:nvSpPr>
        <p:spPr>
          <a:xfrm>
            <a:off x="5820124" y="2911463"/>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84" name="Rectangle 183">
            <a:extLst>
              <a:ext uri="{FF2B5EF4-FFF2-40B4-BE49-F238E27FC236}">
                <a16:creationId xmlns:a16="http://schemas.microsoft.com/office/drawing/2014/main" id="{A7DD12D9-E38F-3242-95A2-B54559419EF1}"/>
              </a:ext>
            </a:extLst>
          </p:cNvPr>
          <p:cNvSpPr/>
          <p:nvPr/>
        </p:nvSpPr>
        <p:spPr>
          <a:xfrm>
            <a:off x="5820124" y="2992374"/>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85" name="Rectangle 184">
            <a:extLst>
              <a:ext uri="{FF2B5EF4-FFF2-40B4-BE49-F238E27FC236}">
                <a16:creationId xmlns:a16="http://schemas.microsoft.com/office/drawing/2014/main" id="{B68B2A3D-D22C-C748-891F-6D4188B381B4}"/>
              </a:ext>
            </a:extLst>
          </p:cNvPr>
          <p:cNvSpPr/>
          <p:nvPr/>
        </p:nvSpPr>
        <p:spPr>
          <a:xfrm>
            <a:off x="5824198" y="2831427"/>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86" name="Rectangle 185">
            <a:extLst>
              <a:ext uri="{FF2B5EF4-FFF2-40B4-BE49-F238E27FC236}">
                <a16:creationId xmlns:a16="http://schemas.microsoft.com/office/drawing/2014/main" id="{9598F228-7DBC-CC44-8A07-63F28B436211}"/>
              </a:ext>
            </a:extLst>
          </p:cNvPr>
          <p:cNvSpPr/>
          <p:nvPr/>
        </p:nvSpPr>
        <p:spPr>
          <a:xfrm>
            <a:off x="7132540" y="2928286"/>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87" name="Rectangle 186">
            <a:extLst>
              <a:ext uri="{FF2B5EF4-FFF2-40B4-BE49-F238E27FC236}">
                <a16:creationId xmlns:a16="http://schemas.microsoft.com/office/drawing/2014/main" id="{5B6DD434-1E56-1A40-835C-568131B050E2}"/>
              </a:ext>
            </a:extLst>
          </p:cNvPr>
          <p:cNvSpPr/>
          <p:nvPr/>
        </p:nvSpPr>
        <p:spPr>
          <a:xfrm>
            <a:off x="7132540" y="3009197"/>
            <a:ext cx="307306" cy="566950"/>
          </a:xfrm>
          <a:prstGeom prst="rect">
            <a:avLst/>
          </a:prstGeom>
        </p:spPr>
        <p:txBody>
          <a:bodyPr wrap="square">
            <a:spAutoFit/>
          </a:bodyPr>
          <a:lstStyle/>
          <a:p>
            <a:pPr defTabSz="685800">
              <a:lnSpc>
                <a:spcPct val="200000"/>
              </a:lnSpc>
              <a:spcBef>
                <a:spcPts val="900"/>
              </a:spcBef>
            </a:pPr>
            <a:r>
              <a:rPr lang="en-US" b="1" dirty="0">
                <a:solidFill>
                  <a:srgbClr val="FF0000"/>
                </a:solidFill>
                <a:latin typeface="Calibri" charset="0"/>
                <a:ea typeface="Calibri" charset="0"/>
                <a:cs typeface="Times New Roman" charset="0"/>
                <a:sym typeface="Wingdings" charset="2"/>
              </a:rPr>
              <a:t></a:t>
            </a:r>
            <a:endParaRPr lang="en-US" b="1" dirty="0">
              <a:solidFill>
                <a:srgbClr val="FF0000"/>
              </a:solidFill>
              <a:latin typeface="Calibri" charset="0"/>
              <a:ea typeface="Calibri" charset="0"/>
              <a:cs typeface="Times New Roman" charset="0"/>
            </a:endParaRPr>
          </a:p>
        </p:txBody>
      </p:sp>
      <p:sp>
        <p:nvSpPr>
          <p:cNvPr id="188" name="Rectangle 187">
            <a:extLst>
              <a:ext uri="{FF2B5EF4-FFF2-40B4-BE49-F238E27FC236}">
                <a16:creationId xmlns:a16="http://schemas.microsoft.com/office/drawing/2014/main" id="{6D872FD9-A608-DF49-8DF9-0F8A2E0F8025}"/>
              </a:ext>
            </a:extLst>
          </p:cNvPr>
          <p:cNvSpPr/>
          <p:nvPr/>
        </p:nvSpPr>
        <p:spPr>
          <a:xfrm>
            <a:off x="7136614" y="2848250"/>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89" name="Rectangle 188">
            <a:extLst>
              <a:ext uri="{FF2B5EF4-FFF2-40B4-BE49-F238E27FC236}">
                <a16:creationId xmlns:a16="http://schemas.microsoft.com/office/drawing/2014/main" id="{CA388FC3-6A33-3146-B996-8EE10F777052}"/>
              </a:ext>
            </a:extLst>
          </p:cNvPr>
          <p:cNvSpPr/>
          <p:nvPr/>
        </p:nvSpPr>
        <p:spPr>
          <a:xfrm>
            <a:off x="5826447" y="3379682"/>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91" name="Rectangle 190">
            <a:extLst>
              <a:ext uri="{FF2B5EF4-FFF2-40B4-BE49-F238E27FC236}">
                <a16:creationId xmlns:a16="http://schemas.microsoft.com/office/drawing/2014/main" id="{0D3E2BD6-8B22-9C49-904B-A07F086B0BDA}"/>
              </a:ext>
            </a:extLst>
          </p:cNvPr>
          <p:cNvSpPr/>
          <p:nvPr/>
        </p:nvSpPr>
        <p:spPr>
          <a:xfrm>
            <a:off x="5830521" y="3299646"/>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92" name="Rectangle 191">
            <a:extLst>
              <a:ext uri="{FF2B5EF4-FFF2-40B4-BE49-F238E27FC236}">
                <a16:creationId xmlns:a16="http://schemas.microsoft.com/office/drawing/2014/main" id="{8CEE2067-6506-DE42-8521-83DF009B74C9}"/>
              </a:ext>
            </a:extLst>
          </p:cNvPr>
          <p:cNvSpPr/>
          <p:nvPr/>
        </p:nvSpPr>
        <p:spPr>
          <a:xfrm>
            <a:off x="7132897" y="3386044"/>
            <a:ext cx="307306" cy="566950"/>
          </a:xfrm>
          <a:prstGeom prst="rect">
            <a:avLst/>
          </a:prstGeom>
        </p:spPr>
        <p:txBody>
          <a:bodyPr wrap="square">
            <a:spAutoFit/>
          </a:bodyPr>
          <a:lstStyle/>
          <a:p>
            <a:pPr defTabSz="685800">
              <a:lnSpc>
                <a:spcPct val="200000"/>
              </a:lnSpc>
              <a:spcBef>
                <a:spcPts val="900"/>
              </a:spcBef>
            </a:pPr>
            <a:r>
              <a:rPr lang="en-US" b="1" dirty="0">
                <a:solidFill>
                  <a:schemeClr val="accent5"/>
                </a:solidFill>
                <a:latin typeface="Calibri" charset="0"/>
                <a:ea typeface="Calibri" charset="0"/>
                <a:cs typeface="Times New Roman" charset="0"/>
                <a:sym typeface="Wingdings" charset="2"/>
              </a:rPr>
              <a:t></a:t>
            </a:r>
            <a:endParaRPr lang="en-US" b="1" dirty="0">
              <a:solidFill>
                <a:schemeClr val="accent5"/>
              </a:solidFill>
              <a:latin typeface="Calibri" charset="0"/>
              <a:ea typeface="Calibri" charset="0"/>
              <a:cs typeface="Times New Roman" charset="0"/>
            </a:endParaRPr>
          </a:p>
        </p:txBody>
      </p:sp>
      <p:sp>
        <p:nvSpPr>
          <p:cNvPr id="193" name="Rectangle 192">
            <a:extLst>
              <a:ext uri="{FF2B5EF4-FFF2-40B4-BE49-F238E27FC236}">
                <a16:creationId xmlns:a16="http://schemas.microsoft.com/office/drawing/2014/main" id="{8FD216B6-3FE6-8547-B1DA-92359A5F072F}"/>
              </a:ext>
            </a:extLst>
          </p:cNvPr>
          <p:cNvSpPr/>
          <p:nvPr/>
        </p:nvSpPr>
        <p:spPr>
          <a:xfrm>
            <a:off x="7136971" y="3306008"/>
            <a:ext cx="307306" cy="566950"/>
          </a:xfrm>
          <a:prstGeom prst="rect">
            <a:avLst/>
          </a:prstGeom>
        </p:spPr>
        <p:txBody>
          <a:bodyPr wrap="square">
            <a:spAutoFit/>
          </a:bodyPr>
          <a:lstStyle/>
          <a:p>
            <a:pPr defTabSz="685800">
              <a:lnSpc>
                <a:spcPct val="200000"/>
              </a:lnSpc>
              <a:spcBef>
                <a:spcPts val="900"/>
              </a:spcBef>
            </a:pPr>
            <a:r>
              <a:rPr lang="en-US" b="1" dirty="0">
                <a:solidFill>
                  <a:srgbClr val="00B050"/>
                </a:solidFill>
                <a:latin typeface="Calibri" charset="0"/>
                <a:ea typeface="Calibri" charset="0"/>
                <a:cs typeface="Times New Roman" charset="0"/>
                <a:sym typeface="Wingdings" charset="2"/>
              </a:rPr>
              <a:t></a:t>
            </a:r>
            <a:endParaRPr lang="en-US" b="1" dirty="0">
              <a:solidFill>
                <a:srgbClr val="00B050"/>
              </a:solidFill>
              <a:latin typeface="Calibri" charset="0"/>
              <a:ea typeface="Calibri" charset="0"/>
              <a:cs typeface="Times New Roman" charset="0"/>
            </a:endParaRPr>
          </a:p>
        </p:txBody>
      </p:sp>
      <p:sp>
        <p:nvSpPr>
          <p:cNvPr id="194" name="Text Placeholder 2">
            <a:extLst>
              <a:ext uri="{FF2B5EF4-FFF2-40B4-BE49-F238E27FC236}">
                <a16:creationId xmlns:a16="http://schemas.microsoft.com/office/drawing/2014/main" id="{35604A69-4690-3840-86A1-9294EC9B39B6}"/>
              </a:ext>
            </a:extLst>
          </p:cNvPr>
          <p:cNvSpPr txBox="1">
            <a:spLocks/>
          </p:cNvSpPr>
          <p:nvPr/>
        </p:nvSpPr>
        <p:spPr>
          <a:xfrm>
            <a:off x="53980" y="1488075"/>
            <a:ext cx="7768590" cy="76146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mj-lt"/>
              <a:buAutoNum type="arabicPeriod"/>
            </a:pPr>
            <a:endParaRPr lang="en-US" sz="1400" dirty="0">
              <a:solidFill>
                <a:schemeClr val="tx1"/>
              </a:solidFill>
            </a:endParaRPr>
          </a:p>
        </p:txBody>
      </p:sp>
      <p:sp>
        <p:nvSpPr>
          <p:cNvPr id="160" name="Text Placeholder 2">
            <a:extLst>
              <a:ext uri="{FF2B5EF4-FFF2-40B4-BE49-F238E27FC236}">
                <a16:creationId xmlns:a16="http://schemas.microsoft.com/office/drawing/2014/main" id="{0262CF35-8501-E14D-B025-A25E3F981516}"/>
              </a:ext>
            </a:extLst>
          </p:cNvPr>
          <p:cNvSpPr txBox="1">
            <a:spLocks/>
          </p:cNvSpPr>
          <p:nvPr/>
        </p:nvSpPr>
        <p:spPr>
          <a:xfrm>
            <a:off x="121825" y="740624"/>
            <a:ext cx="7768590" cy="525905"/>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solidFill>
                  <a:schemeClr val="tx1"/>
                </a:solidFill>
              </a:rPr>
              <a:t>1) Commit private data to private state db. 2) Commit hashes to public state db. </a:t>
            </a:r>
          </a:p>
          <a:p>
            <a:r>
              <a:rPr lang="en-US" sz="1400" dirty="0">
                <a:solidFill>
                  <a:schemeClr val="tx1"/>
                </a:solidFill>
              </a:rPr>
              <a:t>3) Commit public block and private write set storage. 4) Delete transient data.</a:t>
            </a:r>
          </a:p>
        </p:txBody>
      </p:sp>
    </p:spTree>
    <p:extLst>
      <p:ext uri="{BB962C8B-B14F-4D97-AF65-F5344CB8AC3E}">
        <p14:creationId xmlns:p14="http://schemas.microsoft.com/office/powerpoint/2010/main" val="3666294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p:txBody>
          <a:bodyPr>
            <a:normAutofit/>
          </a:bodyPr>
          <a:lstStyle/>
          <a:p>
            <a:r>
              <a:rPr lang="en-US" dirty="0">
                <a:latin typeface="+mn-lt"/>
              </a:rPr>
              <a:t>Summary and Next Steps</a:t>
            </a:r>
          </a:p>
        </p:txBody>
      </p:sp>
      <p:sp>
        <p:nvSpPr>
          <p:cNvPr id="2" name="Text Placeholder 1"/>
          <p:cNvSpPr>
            <a:spLocks noGrp="1"/>
          </p:cNvSpPr>
          <p:nvPr>
            <p:ph type="body" sz="quarter" idx="22"/>
          </p:nvPr>
        </p:nvSpPr>
        <p:spPr/>
        <p:txBody>
          <a:bodyPr/>
          <a:lstStyle/>
          <a:p>
            <a:r>
              <a:rPr lang="en-US" sz="1400" dirty="0">
                <a:latin typeface="+mn-lt"/>
              </a:rPr>
              <a:t>Apply shared ledgers and smart contracts to your Business Network</a:t>
            </a:r>
          </a:p>
          <a:p>
            <a:endParaRPr lang="en-US" sz="1400" dirty="0">
              <a:latin typeface="+mn-lt"/>
            </a:endParaRPr>
          </a:p>
          <a:p>
            <a:r>
              <a:rPr lang="en-US" sz="1400" dirty="0">
                <a:latin typeface="+mn-lt"/>
              </a:rPr>
              <a:t>Think about your participants, assets and business processes</a:t>
            </a:r>
          </a:p>
          <a:p>
            <a:pPr marL="0" indent="0">
              <a:buNone/>
            </a:pPr>
            <a:endParaRPr lang="en-US" sz="1400" dirty="0">
              <a:latin typeface="+mn-lt"/>
            </a:endParaRPr>
          </a:p>
          <a:p>
            <a:r>
              <a:rPr lang="en-US" sz="1400" dirty="0">
                <a:latin typeface="+mn-lt"/>
              </a:rPr>
              <a:t>Spend time thinking about realistic business use cases</a:t>
            </a:r>
          </a:p>
          <a:p>
            <a:endParaRPr lang="en-US" sz="1400" dirty="0">
              <a:latin typeface="+mn-lt"/>
            </a:endParaRPr>
          </a:p>
          <a:p>
            <a:r>
              <a:rPr lang="en-US" sz="1400" dirty="0">
                <a:latin typeface="+mn-lt"/>
              </a:rPr>
              <a:t>Get some hands-on experience with the technology</a:t>
            </a:r>
          </a:p>
          <a:p>
            <a:endParaRPr lang="en-US" sz="1400" dirty="0">
              <a:latin typeface="+mn-lt"/>
            </a:endParaRPr>
          </a:p>
          <a:p>
            <a:r>
              <a:rPr lang="en-US" sz="1400" dirty="0">
                <a:latin typeface="+mn-lt"/>
              </a:rPr>
              <a:t>Start with a First Project</a:t>
            </a:r>
          </a:p>
          <a:p>
            <a:endParaRPr lang="en-US" sz="1400" dirty="0">
              <a:latin typeface="+mn-lt"/>
            </a:endParaRPr>
          </a:p>
          <a:p>
            <a:r>
              <a:rPr lang="en-US" sz="1400" dirty="0">
                <a:latin typeface="+mn-lt"/>
              </a:rPr>
              <a:t>IBM can help with your journey</a:t>
            </a:r>
          </a:p>
          <a:p>
            <a:endParaRPr lang="en-US" dirty="0">
              <a:latin typeface="+mn-lt"/>
            </a:endParaRPr>
          </a:p>
        </p:txBody>
      </p:sp>
    </p:spTree>
    <p:extLst>
      <p:ext uri="{BB962C8B-B14F-4D97-AF65-F5344CB8AC3E}">
        <p14:creationId xmlns:p14="http://schemas.microsoft.com/office/powerpoint/2010/main" val="1438474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p:txBody>
          <a:bodyPr>
            <a:normAutofit/>
          </a:bodyPr>
          <a:lstStyle/>
          <a:p>
            <a:r>
              <a:rPr lang="en-US" dirty="0">
                <a:latin typeface="+mn-lt"/>
              </a:rPr>
              <a:t>Further </a:t>
            </a:r>
            <a:r>
              <a:rPr lang="en-US" dirty="0" err="1">
                <a:latin typeface="+mn-lt"/>
              </a:rPr>
              <a:t>Hyperledger</a:t>
            </a:r>
            <a:r>
              <a:rPr lang="en-US" dirty="0">
                <a:latin typeface="+mn-lt"/>
              </a:rPr>
              <a:t> Fabric Information</a:t>
            </a:r>
          </a:p>
        </p:txBody>
      </p:sp>
      <p:sp>
        <p:nvSpPr>
          <p:cNvPr id="2" name="Text Placeholder 1"/>
          <p:cNvSpPr>
            <a:spLocks noGrp="1"/>
          </p:cNvSpPr>
          <p:nvPr>
            <p:ph type="body" sz="quarter" idx="22"/>
          </p:nvPr>
        </p:nvSpPr>
        <p:spPr/>
        <p:txBody>
          <a:bodyPr>
            <a:normAutofit fontScale="92500" lnSpcReduction="10000"/>
          </a:bodyPr>
          <a:lstStyle/>
          <a:p>
            <a:r>
              <a:rPr lang="en-US" sz="1600" dirty="0">
                <a:latin typeface="+mn-lt"/>
              </a:rPr>
              <a:t>Project Home: </a:t>
            </a:r>
            <a:r>
              <a:rPr lang="en-US" sz="1600" dirty="0">
                <a:latin typeface="+mn-lt"/>
                <a:hlinkClick r:id="rId2"/>
              </a:rPr>
              <a:t>https://www.hyperledger.org/projects/fabric</a:t>
            </a:r>
            <a:endParaRPr lang="en-US" sz="1600" dirty="0">
              <a:latin typeface="+mn-lt"/>
            </a:endParaRPr>
          </a:p>
          <a:p>
            <a:endParaRPr lang="en-US" sz="1600" dirty="0">
              <a:latin typeface="+mn-lt"/>
            </a:endParaRPr>
          </a:p>
          <a:p>
            <a:r>
              <a:rPr lang="en-US" sz="1600" dirty="0">
                <a:latin typeface="+mn-lt"/>
              </a:rPr>
              <a:t>GitHub Repo: </a:t>
            </a:r>
            <a:r>
              <a:rPr lang="en-US" sz="1600" dirty="0">
                <a:latin typeface="+mn-lt"/>
                <a:hlinkClick r:id="rId3"/>
              </a:rPr>
              <a:t>https://github.com/hyperledger/fabric</a:t>
            </a:r>
            <a:endParaRPr lang="en-US" sz="1600" dirty="0">
              <a:latin typeface="+mn-lt"/>
            </a:endParaRPr>
          </a:p>
          <a:p>
            <a:endParaRPr lang="en-US" sz="1600" dirty="0">
              <a:latin typeface="+mn-lt"/>
            </a:endParaRPr>
          </a:p>
          <a:p>
            <a:r>
              <a:rPr lang="en-US" sz="1600" dirty="0">
                <a:latin typeface="+mn-lt"/>
              </a:rPr>
              <a:t>Latest Docs: </a:t>
            </a:r>
            <a:r>
              <a:rPr lang="en-US" sz="1600" dirty="0">
                <a:latin typeface="+mn-lt"/>
                <a:hlinkClick r:id="rId4"/>
              </a:rPr>
              <a:t>https://hyperledger-fabric.readthedocs.io/en/latest/</a:t>
            </a:r>
            <a:endParaRPr lang="en-US" sz="1600" dirty="0">
              <a:latin typeface="+mn-lt"/>
            </a:endParaRPr>
          </a:p>
          <a:p>
            <a:endParaRPr lang="en-US" sz="1600" dirty="0">
              <a:latin typeface="+mn-lt"/>
            </a:endParaRPr>
          </a:p>
          <a:p>
            <a:r>
              <a:rPr lang="en-US" sz="1600" dirty="0">
                <a:latin typeface="+mn-lt"/>
              </a:rPr>
              <a:t>Community Chat: </a:t>
            </a:r>
            <a:r>
              <a:rPr lang="en-US" sz="1600" dirty="0">
                <a:latin typeface="+mn-lt"/>
                <a:hlinkClick r:id="rId5"/>
              </a:rPr>
              <a:t>https://chat.hyperledger.org/channel/fabric</a:t>
            </a:r>
            <a:endParaRPr lang="en-US" sz="1600" dirty="0">
              <a:latin typeface="+mn-lt"/>
            </a:endParaRPr>
          </a:p>
          <a:p>
            <a:endParaRPr lang="en-US" sz="1600" dirty="0">
              <a:latin typeface="+mn-lt"/>
            </a:endParaRPr>
          </a:p>
          <a:p>
            <a:r>
              <a:rPr lang="en-US" sz="1600" dirty="0">
                <a:latin typeface="+mn-lt"/>
              </a:rPr>
              <a:t>Project Wiki: </a:t>
            </a:r>
            <a:r>
              <a:rPr lang="en-US" sz="1600" dirty="0">
                <a:latin typeface="+mn-lt"/>
                <a:hlinkClick r:id="rId6"/>
              </a:rPr>
              <a:t>https://wiki.hyperledger.org/projects/fabric</a:t>
            </a:r>
            <a:endParaRPr lang="en-US" sz="1600" dirty="0">
              <a:latin typeface="+mn-lt"/>
            </a:endParaRPr>
          </a:p>
          <a:p>
            <a:endParaRPr lang="en-US" sz="1600" dirty="0">
              <a:latin typeface="+mn-lt"/>
            </a:endParaRPr>
          </a:p>
          <a:p>
            <a:r>
              <a:rPr lang="en-US" sz="1600" dirty="0">
                <a:latin typeface="+mn-lt"/>
              </a:rPr>
              <a:t>Design Docs: </a:t>
            </a:r>
            <a:r>
              <a:rPr lang="en-US" sz="1600" dirty="0">
                <a:latin typeface="+mn-lt"/>
                <a:hlinkClick r:id="rId7"/>
              </a:rPr>
              <a:t>https://wiki.hyperledger.org/community/fabric-design-docs</a:t>
            </a:r>
            <a:endParaRPr lang="en-US" sz="1600" dirty="0">
              <a:latin typeface="+mn-lt"/>
            </a:endParaRPr>
          </a:p>
          <a:p>
            <a:endParaRPr lang="en-US" dirty="0">
              <a:latin typeface="+mn-lt"/>
            </a:endParaRPr>
          </a:p>
        </p:txBody>
      </p:sp>
    </p:spTree>
    <p:extLst>
      <p:ext uri="{BB962C8B-B14F-4D97-AF65-F5344CB8AC3E}">
        <p14:creationId xmlns:p14="http://schemas.microsoft.com/office/powerpoint/2010/main" val="39452246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Thank you</a:t>
            </a:r>
          </a:p>
          <a:p>
            <a:endParaRPr lang="en-US" dirty="0"/>
          </a:p>
        </p:txBody>
      </p:sp>
      <p:sp>
        <p:nvSpPr>
          <p:cNvPr id="7" name="Text Placeholder 6"/>
          <p:cNvSpPr>
            <a:spLocks noGrp="1"/>
          </p:cNvSpPr>
          <p:nvPr>
            <p:ph type="body" sz="quarter" idx="11"/>
          </p:nvPr>
        </p:nvSpPr>
        <p:spPr/>
        <p:txBody>
          <a:bodyPr/>
          <a:lstStyle/>
          <a:p>
            <a:r>
              <a:rPr lang="en-US" dirty="0"/>
              <a:t>Barry Silliman</a:t>
            </a:r>
          </a:p>
          <a:p>
            <a:r>
              <a:rPr lang="en-US" dirty="0" err="1"/>
              <a:t>sillliman@us.ibm.com</a:t>
            </a:r>
            <a:endParaRPr lang="en-US" dirty="0"/>
          </a:p>
        </p:txBody>
      </p:sp>
      <p:sp>
        <p:nvSpPr>
          <p:cNvPr id="8" name="TextBox 7"/>
          <p:cNvSpPr txBox="1">
            <a:spLocks noChangeArrowheads="1"/>
          </p:cNvSpPr>
          <p:nvPr/>
        </p:nvSpPr>
        <p:spPr bwMode="auto">
          <a:xfrm>
            <a:off x="118616" y="2491166"/>
            <a:ext cx="2346325" cy="861774"/>
          </a:xfrm>
          <a:prstGeom prst="rect">
            <a:avLst/>
          </a:prstGeom>
          <a:noFill/>
          <a:ln w="9525">
            <a:noFill/>
            <a:miter lim="800000"/>
            <a:headEnd/>
            <a:tailEnd/>
          </a:ln>
        </p:spPr>
        <p:txBody>
          <a:bodyPr wrap="square">
            <a:spAutoFit/>
          </a:bodyPr>
          <a:lstStyle/>
          <a:p>
            <a:r>
              <a:rPr lang="en-US" sz="1000" b="0" dirty="0">
                <a:solidFill>
                  <a:srgbClr val="F9FAF9"/>
                </a:solidFill>
                <a:latin typeface="IBM Plex Sans Regular" charset="0"/>
                <a:cs typeface="IBM Plex Sans Regular" charset="0"/>
              </a:rPr>
              <a:t>www.ibm.com/blockchain</a:t>
            </a:r>
          </a:p>
          <a:p>
            <a:endParaRPr lang="en-US" sz="1000" b="0" dirty="0">
              <a:solidFill>
                <a:srgbClr val="F9FAF9"/>
              </a:solidFill>
              <a:latin typeface="IBM Plex Sans Regular" charset="0"/>
              <a:cs typeface="IBM Plex Sans Regular" charset="0"/>
            </a:endParaRPr>
          </a:p>
          <a:p>
            <a:r>
              <a:rPr lang="en-US" sz="1000" b="0" dirty="0">
                <a:solidFill>
                  <a:srgbClr val="F9FAF9"/>
                </a:solidFill>
                <a:latin typeface="IBM Plex Sans Regular" charset="0"/>
                <a:cs typeface="IBM Plex Sans Regular" charset="0"/>
              </a:rPr>
              <a:t>developer.ibm.com/blockchain</a:t>
            </a:r>
          </a:p>
          <a:p>
            <a:endParaRPr lang="en-US" sz="1000" b="0" dirty="0">
              <a:solidFill>
                <a:srgbClr val="F9FAF9"/>
              </a:solidFill>
              <a:latin typeface="IBM Plex Sans Regular" charset="0"/>
              <a:cs typeface="IBM Plex Sans Regular" charset="0"/>
            </a:endParaRPr>
          </a:p>
          <a:p>
            <a:r>
              <a:rPr lang="en-US" sz="1000" b="0" dirty="0">
                <a:solidFill>
                  <a:srgbClr val="F9FAF9"/>
                </a:solidFill>
                <a:latin typeface="IBM Plex Sans Regular" charset="0"/>
                <a:cs typeface="IBM Plex Sans Regular" charset="0"/>
              </a:rPr>
              <a:t>www.hyperledger.org</a:t>
            </a:r>
            <a:endParaRPr lang="en-US" sz="1000" b="0" dirty="0">
              <a:solidFill>
                <a:srgbClr val="FFFFFF"/>
              </a:solidFill>
              <a:latin typeface="IBM Plex Sans Regular" charset="0"/>
              <a:cs typeface="IBM Plex Sans Regular" charset="0"/>
            </a:endParaRPr>
          </a:p>
        </p:txBody>
      </p:sp>
      <p:sp>
        <p:nvSpPr>
          <p:cNvPr id="9" name="TextBox 8"/>
          <p:cNvSpPr txBox="1"/>
          <p:nvPr/>
        </p:nvSpPr>
        <p:spPr>
          <a:xfrm>
            <a:off x="139700" y="3863906"/>
            <a:ext cx="5394826" cy="116955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bg1"/>
                </a:solidFill>
                <a:latin typeface="IBM Plex Sans" charset="0"/>
                <a:ea typeface="IBM Plex Sans" charset="0"/>
                <a:cs typeface="IBM Plex Sans" charset="0"/>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88572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360984" y="2298408"/>
            <a:ext cx="297770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Appendix</a:t>
            </a:r>
            <a:endParaRPr lang="en-US" sz="1400" dirty="0">
              <a:solidFill>
                <a:schemeClr val="bg1"/>
              </a:solidFill>
              <a:latin typeface="IBM Plex Sans Regular" charset="0"/>
            </a:endParaRPr>
          </a:p>
        </p:txBody>
      </p:sp>
      <p:sp>
        <p:nvSpPr>
          <p:cNvPr id="14" name="Oval 13"/>
          <p:cNvSpPr/>
          <p:nvPr/>
        </p:nvSpPr>
        <p:spPr>
          <a:xfrm>
            <a:off x="1335211" y="2033115"/>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spTree>
    <p:extLst>
      <p:ext uri="{BB962C8B-B14F-4D97-AF65-F5344CB8AC3E}">
        <p14:creationId xmlns:p14="http://schemas.microsoft.com/office/powerpoint/2010/main" val="886734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Fabric Commands</a:t>
            </a:r>
          </a:p>
        </p:txBody>
      </p:sp>
      <p:sp>
        <p:nvSpPr>
          <p:cNvPr id="3" name="Text Placeholder 2"/>
          <p:cNvSpPr>
            <a:spLocks noGrp="1"/>
          </p:cNvSpPr>
          <p:nvPr>
            <p:ph type="body" sz="quarter" idx="22"/>
          </p:nvPr>
        </p:nvSpPr>
        <p:spPr/>
        <p:txBody>
          <a:bodyPr>
            <a:normAutofit/>
          </a:bodyPr>
          <a:lstStyle/>
          <a:p>
            <a:r>
              <a:rPr lang="en-US" dirty="0"/>
              <a:t>Fabric has the following commands:</a:t>
            </a:r>
          </a:p>
          <a:p>
            <a:pPr lvl="1"/>
            <a:r>
              <a:rPr lang="en-US" b="1" dirty="0">
                <a:solidFill>
                  <a:srgbClr val="457CFF"/>
                </a:solidFill>
              </a:rPr>
              <a:t>peer </a:t>
            </a:r>
            <a:r>
              <a:rPr lang="mr-IN" b="1" dirty="0">
                <a:solidFill>
                  <a:srgbClr val="457CFF"/>
                </a:solidFill>
              </a:rPr>
              <a:t>…</a:t>
            </a:r>
            <a:r>
              <a:rPr lang="en-US" dirty="0"/>
              <a:t> (For operating and configuring a peer)</a:t>
            </a:r>
          </a:p>
          <a:p>
            <a:pPr lvl="2"/>
            <a:r>
              <a:rPr lang="en-US" b="1" dirty="0">
                <a:solidFill>
                  <a:srgbClr val="457CFF"/>
                </a:solidFill>
              </a:rPr>
              <a:t>peer </a:t>
            </a:r>
            <a:r>
              <a:rPr lang="en-US" b="1" dirty="0" err="1">
                <a:solidFill>
                  <a:srgbClr val="457CFF"/>
                </a:solidFill>
              </a:rPr>
              <a:t>chaincode</a:t>
            </a:r>
            <a:r>
              <a:rPr lang="en-US" b="1" dirty="0">
                <a:solidFill>
                  <a:srgbClr val="457CFF"/>
                </a:solidFill>
              </a:rPr>
              <a:t> </a:t>
            </a:r>
            <a:r>
              <a:rPr lang="mr-IN" b="1" dirty="0">
                <a:solidFill>
                  <a:srgbClr val="457CFF"/>
                </a:solidFill>
              </a:rPr>
              <a:t>…</a:t>
            </a:r>
            <a:r>
              <a:rPr lang="en-US" b="1" dirty="0">
                <a:solidFill>
                  <a:srgbClr val="457CFF"/>
                </a:solidFill>
              </a:rPr>
              <a:t> </a:t>
            </a:r>
            <a:r>
              <a:rPr lang="en-US" dirty="0"/>
              <a:t>(Manages </a:t>
            </a:r>
            <a:r>
              <a:rPr lang="en-US" dirty="0" err="1"/>
              <a:t>chaincode</a:t>
            </a:r>
            <a:r>
              <a:rPr lang="en-US" dirty="0"/>
              <a:t> on the peer)</a:t>
            </a:r>
          </a:p>
          <a:p>
            <a:pPr lvl="2"/>
            <a:r>
              <a:rPr lang="en-US" b="1" dirty="0">
                <a:solidFill>
                  <a:srgbClr val="457CFF"/>
                </a:solidFill>
              </a:rPr>
              <a:t>peer channel </a:t>
            </a:r>
            <a:r>
              <a:rPr lang="mr-IN" b="1" dirty="0">
                <a:solidFill>
                  <a:srgbClr val="457CFF"/>
                </a:solidFill>
              </a:rPr>
              <a:t>…</a:t>
            </a:r>
            <a:r>
              <a:rPr lang="en-US" b="1" dirty="0">
                <a:solidFill>
                  <a:srgbClr val="457CFF"/>
                </a:solidFill>
              </a:rPr>
              <a:t> </a:t>
            </a:r>
            <a:r>
              <a:rPr lang="en-US" dirty="0"/>
              <a:t>(Manages channels on the peer)</a:t>
            </a:r>
          </a:p>
          <a:p>
            <a:pPr lvl="2"/>
            <a:r>
              <a:rPr lang="en-US" b="1" dirty="0">
                <a:solidFill>
                  <a:srgbClr val="457CFF"/>
                </a:solidFill>
              </a:rPr>
              <a:t>peer node </a:t>
            </a:r>
            <a:r>
              <a:rPr lang="mr-IN" b="1" dirty="0">
                <a:solidFill>
                  <a:srgbClr val="457CFF"/>
                </a:solidFill>
              </a:rPr>
              <a:t>…</a:t>
            </a:r>
            <a:r>
              <a:rPr lang="en-US" dirty="0"/>
              <a:t> (Manages the peer)</a:t>
            </a:r>
          </a:p>
          <a:p>
            <a:pPr lvl="2"/>
            <a:r>
              <a:rPr lang="en-US" b="1" dirty="0">
                <a:solidFill>
                  <a:srgbClr val="457CFF"/>
                </a:solidFill>
              </a:rPr>
              <a:t>peer version </a:t>
            </a:r>
            <a:r>
              <a:rPr lang="en-US" dirty="0"/>
              <a:t>(Returns the peer version)</a:t>
            </a:r>
          </a:p>
          <a:p>
            <a:pPr lvl="1"/>
            <a:r>
              <a:rPr lang="en-US" b="1" dirty="0" err="1">
                <a:solidFill>
                  <a:srgbClr val="457CFF"/>
                </a:solidFill>
              </a:rPr>
              <a:t>cryptogen</a:t>
            </a:r>
            <a:r>
              <a:rPr lang="en-US" b="1" dirty="0">
                <a:solidFill>
                  <a:srgbClr val="457CFF"/>
                </a:solidFill>
              </a:rPr>
              <a:t> </a:t>
            </a:r>
            <a:r>
              <a:rPr lang="mr-IN" b="1" dirty="0">
                <a:solidFill>
                  <a:srgbClr val="457CFF"/>
                </a:solidFill>
              </a:rPr>
              <a:t>…</a:t>
            </a:r>
            <a:r>
              <a:rPr lang="en-GB" dirty="0"/>
              <a:t> (Utility for generating crypto material)</a:t>
            </a:r>
            <a:endParaRPr lang="en-US" dirty="0"/>
          </a:p>
          <a:p>
            <a:pPr lvl="1"/>
            <a:r>
              <a:rPr lang="en-US" b="1" dirty="0" err="1">
                <a:solidFill>
                  <a:srgbClr val="457CFF"/>
                </a:solidFill>
              </a:rPr>
              <a:t>configtxgen</a:t>
            </a:r>
            <a:r>
              <a:rPr lang="en-US" b="1" dirty="0">
                <a:solidFill>
                  <a:srgbClr val="457CFF"/>
                </a:solidFill>
              </a:rPr>
              <a:t> </a:t>
            </a:r>
            <a:r>
              <a:rPr lang="mr-IN" b="1" dirty="0">
                <a:solidFill>
                  <a:srgbClr val="457CFF"/>
                </a:solidFill>
              </a:rPr>
              <a:t>…</a:t>
            </a:r>
            <a:r>
              <a:rPr lang="en-GB" dirty="0"/>
              <a:t> (Creates configuration data such as the genesis block)</a:t>
            </a:r>
            <a:endParaRPr lang="en-US" dirty="0"/>
          </a:p>
          <a:p>
            <a:pPr lvl="1"/>
            <a:r>
              <a:rPr lang="en-US" b="1" dirty="0" err="1">
                <a:solidFill>
                  <a:srgbClr val="457CFF"/>
                </a:solidFill>
              </a:rPr>
              <a:t>configtxlator</a:t>
            </a:r>
            <a:r>
              <a:rPr lang="en-US" b="1" dirty="0">
                <a:solidFill>
                  <a:srgbClr val="457CFF"/>
                </a:solidFill>
              </a:rPr>
              <a:t> </a:t>
            </a:r>
            <a:r>
              <a:rPr lang="mr-IN" b="1" dirty="0">
                <a:solidFill>
                  <a:srgbClr val="457CFF"/>
                </a:solidFill>
              </a:rPr>
              <a:t>…</a:t>
            </a:r>
            <a:r>
              <a:rPr lang="en-GB" dirty="0"/>
              <a:t>(Utility for generating channel configurations)</a:t>
            </a:r>
            <a:endParaRPr lang="en-US" dirty="0"/>
          </a:p>
          <a:p>
            <a:pPr lvl="1"/>
            <a:r>
              <a:rPr lang="en-US" b="1" dirty="0">
                <a:solidFill>
                  <a:srgbClr val="457CFF"/>
                </a:solidFill>
              </a:rPr>
              <a:t>fabric-ca-client </a:t>
            </a:r>
            <a:r>
              <a:rPr lang="mr-IN" b="1" dirty="0">
                <a:solidFill>
                  <a:srgbClr val="457CFF"/>
                </a:solidFill>
              </a:rPr>
              <a:t>…</a:t>
            </a:r>
            <a:r>
              <a:rPr lang="en-GB" b="1" dirty="0">
                <a:solidFill>
                  <a:srgbClr val="457CFF"/>
                </a:solidFill>
              </a:rPr>
              <a:t> </a:t>
            </a:r>
            <a:r>
              <a:rPr lang="en-GB" dirty="0"/>
              <a:t>(Manages identities)</a:t>
            </a:r>
          </a:p>
          <a:p>
            <a:pPr lvl="1"/>
            <a:r>
              <a:rPr lang="en-GB" b="1" dirty="0">
                <a:solidFill>
                  <a:srgbClr val="457CFF"/>
                </a:solidFill>
              </a:rPr>
              <a:t>fabric-ca-server </a:t>
            </a:r>
            <a:r>
              <a:rPr lang="mr-IN" b="1" dirty="0">
                <a:solidFill>
                  <a:srgbClr val="457CFF"/>
                </a:solidFill>
              </a:rPr>
              <a:t>…</a:t>
            </a:r>
            <a:r>
              <a:rPr lang="en-GB" dirty="0"/>
              <a:t> (Manages the Fabric-CA server)</a:t>
            </a:r>
            <a:endParaRPr lang="en-US" dirty="0"/>
          </a:p>
          <a:p>
            <a:endParaRPr lang="en-US" dirty="0"/>
          </a:p>
          <a:p>
            <a:endParaRPr lang="en-US" dirty="0"/>
          </a:p>
        </p:txBody>
      </p:sp>
    </p:spTree>
    <p:extLst>
      <p:ext uri="{BB962C8B-B14F-4D97-AF65-F5344CB8AC3E}">
        <p14:creationId xmlns:p14="http://schemas.microsoft.com/office/powerpoint/2010/main" val="13179394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947158" y="1156162"/>
          <a:ext cx="7308275" cy="3128010"/>
        </p:xfrm>
        <a:graphic>
          <a:graphicData uri="http://schemas.openxmlformats.org/drawingml/2006/table">
            <a:tbl>
              <a:tblPr firstRow="1" bandRow="1">
                <a:tableStyleId>{EB9631B5-78F2-41C9-869B-9F39066F8104}</a:tableStyleId>
              </a:tblPr>
              <a:tblGrid>
                <a:gridCol w="1905991">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1131125">
                  <a:extLst>
                    <a:ext uri="{9D8B030D-6E8A-4147-A177-3AD203B41FA5}">
                      <a16:colId xmlns:a16="http://schemas.microsoft.com/office/drawing/2014/main" val="20002"/>
                    </a:ext>
                  </a:extLst>
                </a:gridCol>
                <a:gridCol w="1620982">
                  <a:extLst>
                    <a:ext uri="{9D8B030D-6E8A-4147-A177-3AD203B41FA5}">
                      <a16:colId xmlns:a16="http://schemas.microsoft.com/office/drawing/2014/main" val="20003"/>
                    </a:ext>
                  </a:extLst>
                </a:gridCol>
                <a:gridCol w="1884218">
                  <a:extLst>
                    <a:ext uri="{9D8B030D-6E8A-4147-A177-3AD203B41FA5}">
                      <a16:colId xmlns:a16="http://schemas.microsoft.com/office/drawing/2014/main" val="20004"/>
                    </a:ext>
                  </a:extLst>
                </a:gridCol>
              </a:tblGrid>
              <a:tr h="278130">
                <a:tc>
                  <a:txBody>
                    <a:bodyPr/>
                    <a:lstStyle/>
                    <a:p>
                      <a:r>
                        <a:rPr lang="en-US" sz="1400" dirty="0"/>
                        <a:t>Path</a:t>
                      </a:r>
                    </a:p>
                  </a:txBody>
                  <a:tcPr marL="68580" marR="68580" marT="34290" marB="34290"/>
                </a:tc>
                <a:tc>
                  <a:txBody>
                    <a:bodyPr/>
                    <a:lstStyle/>
                    <a:p>
                      <a:r>
                        <a:rPr lang="en-US" sz="1400" dirty="0"/>
                        <a:t>MSP ID</a:t>
                      </a:r>
                    </a:p>
                  </a:txBody>
                  <a:tcPr marL="68580" marR="68580" marT="34290" marB="34290"/>
                </a:tc>
                <a:tc>
                  <a:txBody>
                    <a:bodyPr/>
                    <a:lstStyle/>
                    <a:p>
                      <a:r>
                        <a:rPr lang="en-US" sz="1400" dirty="0"/>
                        <a:t>Attributes</a:t>
                      </a:r>
                    </a:p>
                  </a:txBody>
                  <a:tcPr marL="68580" marR="68580" marT="34290" marB="34290"/>
                </a:tc>
                <a:tc>
                  <a:txBody>
                    <a:bodyPr/>
                    <a:lstStyle/>
                    <a:p>
                      <a:r>
                        <a:rPr lang="en-US" sz="1400" dirty="0"/>
                        <a:t>Attributes</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0"/>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a:t>config</a:t>
                      </a:r>
                      <a:r>
                        <a:rPr lang="en-US" sz="900" dirty="0"/>
                        <a:t> -&gt; </a:t>
                      </a:r>
                      <a:r>
                        <a:rPr lang="en-US" sz="900" dirty="0" err="1"/>
                        <a:t>channel_group</a:t>
                      </a:r>
                      <a:r>
                        <a:rPr lang="en-US" sz="900" dirty="0"/>
                        <a:t> -&gt; groups -&gt; application -&gt; groups</a:t>
                      </a:r>
                      <a:endParaRPr lang="en-US" sz="900" dirty="0">
                        <a:latin typeface="Arial" charset="0"/>
                        <a:ea typeface="Arial" charset="0"/>
                        <a:cs typeface="Arial" charset="0"/>
                      </a:endParaRPr>
                    </a:p>
                  </a:txBody>
                  <a:tcPr marL="68580" marR="68580" marT="34290" marB="34290"/>
                </a:tc>
                <a:tc>
                  <a:txBody>
                    <a:bodyPr/>
                    <a:lstStyle/>
                    <a:p>
                      <a:r>
                        <a:rPr lang="en-US" sz="900" dirty="0"/>
                        <a:t>Org1MSP</a:t>
                      </a:r>
                      <a:endParaRPr lang="en-US" sz="900" dirty="0">
                        <a:latin typeface="Arial" charset="0"/>
                        <a:ea typeface="Arial" charset="0"/>
                        <a:cs typeface="Arial" charset="0"/>
                      </a:endParaRPr>
                    </a:p>
                  </a:txBody>
                  <a:tcPr marL="68580" marR="68580" marT="34290" marB="34290"/>
                </a:tc>
                <a:tc>
                  <a:txBody>
                    <a:bodyPr/>
                    <a:lstStyle/>
                    <a:p>
                      <a:r>
                        <a:rPr lang="en-US" sz="900" dirty="0" err="1"/>
                        <a:t>mod_policy</a:t>
                      </a:r>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Admins</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1"/>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policies -&gt; Admins</a:t>
                      </a:r>
                      <a:endParaRPr lang="en-US" sz="900" dirty="0">
                        <a:latin typeface="Arial" charset="0"/>
                        <a:ea typeface="Arial" charset="0"/>
                        <a:cs typeface="Arial" charset="0"/>
                      </a:endParaRPr>
                    </a:p>
                  </a:txBody>
                  <a:tcPr marL="68580" marR="68580" marT="34290" marB="34290"/>
                </a:tc>
                <a:tc>
                  <a:txBody>
                    <a:bodyPr/>
                    <a:lstStyle/>
                    <a:p>
                      <a:r>
                        <a:rPr lang="en-US" sz="900" dirty="0" err="1"/>
                        <a:t>mod_policy</a:t>
                      </a:r>
                      <a:endParaRPr lang="en-US" sz="900" dirty="0">
                        <a:latin typeface="Arial" charset="0"/>
                        <a:ea typeface="Arial" charset="0"/>
                        <a:cs typeface="Arial" charset="0"/>
                      </a:endParaRPr>
                    </a:p>
                  </a:txBody>
                  <a:tcPr marL="68580" marR="68580" marT="34290" marB="34290"/>
                </a:tc>
                <a:tc>
                  <a:txBody>
                    <a:bodyPr/>
                    <a:lstStyle/>
                    <a:p>
                      <a:r>
                        <a:rPr lang="en-US" sz="900" dirty="0"/>
                        <a:t>Admins</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2"/>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policy</a:t>
                      </a:r>
                      <a:r>
                        <a:rPr lang="en-US" sz="900" baseline="0" dirty="0"/>
                        <a:t> -&gt; value -&gt; identities</a:t>
                      </a:r>
                      <a:endParaRPr lang="en-US" sz="900" dirty="0">
                        <a:latin typeface="Arial" charset="0"/>
                        <a:ea typeface="Arial" charset="0"/>
                        <a:cs typeface="Arial" charset="0"/>
                      </a:endParaRPr>
                    </a:p>
                  </a:txBody>
                  <a:tcPr marL="68580" marR="68580" marT="34290" marB="34290"/>
                </a:tc>
                <a:tc>
                  <a:txBody>
                    <a:bodyPr/>
                    <a:lstStyle/>
                    <a:p>
                      <a:r>
                        <a:rPr lang="en-US" sz="900" dirty="0"/>
                        <a:t>Org1MSP, Admin</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3"/>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Policy -&gt; value -&gt; rule</a:t>
                      </a:r>
                      <a:endParaRPr lang="en-US" sz="900" dirty="0">
                        <a:latin typeface="Arial" charset="0"/>
                        <a:ea typeface="Arial" charset="0"/>
                        <a:cs typeface="Arial" charset="0"/>
                      </a:endParaRPr>
                    </a:p>
                  </a:txBody>
                  <a:tcPr marL="68580" marR="68580" marT="34290" marB="34290"/>
                </a:tc>
                <a:tc>
                  <a:txBody>
                    <a:bodyPr/>
                    <a:lstStyle/>
                    <a:p>
                      <a:r>
                        <a:rPr lang="en-US" sz="900" dirty="0" err="1"/>
                        <a:t>n_out_of</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4"/>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Policies -&gt; Readers</a:t>
                      </a:r>
                      <a:endParaRPr lang="en-US" sz="900" dirty="0">
                        <a:latin typeface="Arial" charset="0"/>
                        <a:ea typeface="Arial" charset="0"/>
                        <a:cs typeface="Arial" charset="0"/>
                      </a:endParaRPr>
                    </a:p>
                  </a:txBody>
                  <a:tcPr marL="68580" marR="68580" marT="34290" marB="34290"/>
                </a:tc>
                <a:tc>
                  <a:txBody>
                    <a:bodyPr/>
                    <a:lstStyle/>
                    <a:p>
                      <a:r>
                        <a:rPr lang="en-US" sz="900" dirty="0" err="1"/>
                        <a:t>Mod_policy</a:t>
                      </a:r>
                      <a:endParaRPr lang="en-US" sz="900" dirty="0">
                        <a:latin typeface="Arial" charset="0"/>
                        <a:ea typeface="Arial" charset="0"/>
                        <a:cs typeface="Arial" charset="0"/>
                      </a:endParaRPr>
                    </a:p>
                  </a:txBody>
                  <a:tcPr marL="68580" marR="68580" marT="34290" marB="34290"/>
                </a:tc>
                <a:tc>
                  <a:txBody>
                    <a:bodyPr/>
                    <a:lstStyle/>
                    <a:p>
                      <a:r>
                        <a:rPr lang="en-US" sz="900" dirty="0"/>
                        <a:t>Admins</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5"/>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Policy -&gt;</a:t>
                      </a:r>
                      <a:r>
                        <a:rPr lang="en-US" sz="900" baseline="0" dirty="0"/>
                        <a:t> value -&gt; identities</a:t>
                      </a:r>
                      <a:endParaRPr lang="en-US" sz="900" dirty="0">
                        <a:latin typeface="Arial" charset="0"/>
                        <a:ea typeface="Arial" charset="0"/>
                        <a:cs typeface="Arial" charset="0"/>
                      </a:endParaRPr>
                    </a:p>
                  </a:txBody>
                  <a:tcPr marL="68580" marR="68580" marT="34290" marB="34290"/>
                </a:tc>
                <a:tc>
                  <a:txBody>
                    <a:bodyPr/>
                    <a:lstStyle/>
                    <a:p>
                      <a:r>
                        <a:rPr lang="en-US" sz="900" dirty="0"/>
                        <a:t>Org1MSP</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6"/>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Policy -&gt; value -&gt; rule</a:t>
                      </a:r>
                      <a:endParaRPr lang="en-US" sz="900" dirty="0">
                        <a:latin typeface="Arial" charset="0"/>
                        <a:ea typeface="Arial" charset="0"/>
                        <a:cs typeface="Arial" charset="0"/>
                      </a:endParaRPr>
                    </a:p>
                  </a:txBody>
                  <a:tcPr marL="68580" marR="68580" marT="34290" marB="34290"/>
                </a:tc>
                <a:tc>
                  <a:txBody>
                    <a:bodyPr/>
                    <a:lstStyle/>
                    <a:p>
                      <a:r>
                        <a:rPr lang="en-US" sz="900" dirty="0" err="1"/>
                        <a:t>N_out_of</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7"/>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Policies -&gt; Writers</a:t>
                      </a:r>
                      <a:endParaRPr lang="en-US" sz="900" dirty="0">
                        <a:latin typeface="Arial" charset="0"/>
                        <a:ea typeface="Arial" charset="0"/>
                        <a:cs typeface="Arial" charset="0"/>
                      </a:endParaRPr>
                    </a:p>
                  </a:txBody>
                  <a:tcPr marL="68580" marR="68580" marT="34290" marB="34290"/>
                </a:tc>
                <a:tc>
                  <a:txBody>
                    <a:bodyPr/>
                    <a:lstStyle/>
                    <a:p>
                      <a:r>
                        <a:rPr lang="en-US" sz="900" dirty="0" err="1"/>
                        <a:t>Mod_policy</a:t>
                      </a:r>
                      <a:endParaRPr lang="en-US" sz="900" dirty="0">
                        <a:latin typeface="Arial" charset="0"/>
                        <a:ea typeface="Arial" charset="0"/>
                        <a:cs typeface="Arial" charset="0"/>
                      </a:endParaRPr>
                    </a:p>
                  </a:txBody>
                  <a:tcPr marL="68580" marR="68580" marT="34290" marB="34290"/>
                </a:tc>
                <a:tc>
                  <a:txBody>
                    <a:bodyPr/>
                    <a:lstStyle/>
                    <a:p>
                      <a:r>
                        <a:rPr lang="en-US" sz="900" dirty="0"/>
                        <a:t>Admins</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8"/>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Policy -&gt;</a:t>
                      </a:r>
                      <a:r>
                        <a:rPr lang="en-US" sz="900" baseline="0" dirty="0"/>
                        <a:t> value -&gt; identities</a:t>
                      </a:r>
                      <a:endParaRPr lang="en-US" sz="900" dirty="0">
                        <a:latin typeface="Arial" charset="0"/>
                        <a:ea typeface="Arial" charset="0"/>
                        <a:cs typeface="Arial" charset="0"/>
                      </a:endParaRPr>
                    </a:p>
                  </a:txBody>
                  <a:tcPr marL="68580" marR="68580" marT="34290" marB="34290"/>
                </a:tc>
                <a:tc>
                  <a:txBody>
                    <a:bodyPr/>
                    <a:lstStyle/>
                    <a:p>
                      <a:r>
                        <a:rPr lang="en-US" sz="900" dirty="0"/>
                        <a:t>Org1MSP</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09"/>
                  </a:ext>
                </a:extLst>
              </a:tr>
              <a:tr h="278130">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endParaRPr lang="en-US" sz="900" dirty="0">
                        <a:latin typeface="Arial" charset="0"/>
                        <a:ea typeface="Arial" charset="0"/>
                        <a:cs typeface="Arial" charset="0"/>
                      </a:endParaRPr>
                    </a:p>
                  </a:txBody>
                  <a:tcPr marL="68580" marR="68580" marT="34290" marB="34290"/>
                </a:tc>
                <a:tc>
                  <a:txBody>
                    <a:bodyPr/>
                    <a:lstStyle/>
                    <a:p>
                      <a:r>
                        <a:rPr lang="en-US" sz="900" dirty="0"/>
                        <a:t>Policy -&gt; value -&gt; rule</a:t>
                      </a:r>
                      <a:endParaRPr lang="en-US" sz="900" dirty="0">
                        <a:latin typeface="Arial" charset="0"/>
                        <a:ea typeface="Arial" charset="0"/>
                        <a:cs typeface="Arial" charset="0"/>
                      </a:endParaRPr>
                    </a:p>
                  </a:txBody>
                  <a:tcPr marL="68580" marR="68580" marT="34290" marB="34290"/>
                </a:tc>
                <a:tc>
                  <a:txBody>
                    <a:bodyPr/>
                    <a:lstStyle/>
                    <a:p>
                      <a:r>
                        <a:rPr lang="en-US" sz="900" dirty="0" err="1"/>
                        <a:t>N_out_of</a:t>
                      </a:r>
                      <a:endParaRPr lang="en-US" sz="900" dirty="0">
                        <a:latin typeface="Arial" charset="0"/>
                        <a:ea typeface="Arial" charset="0"/>
                        <a:cs typeface="Arial" charset="0"/>
                      </a:endParaRPr>
                    </a:p>
                  </a:txBody>
                  <a:tcPr marL="68580" marR="68580" marT="34290" marB="34290"/>
                </a:tc>
                <a:extLst>
                  <a:ext uri="{0D108BD9-81ED-4DB2-BD59-A6C34878D82A}">
                    <a16:rowId xmlns:a16="http://schemas.microsoft.com/office/drawing/2014/main" val="10010"/>
                  </a:ext>
                </a:extLst>
              </a:tr>
            </a:tbl>
          </a:graphicData>
        </a:graphic>
      </p:graphicFrame>
      <p:sp>
        <p:nvSpPr>
          <p:cNvPr id="2" name="Text Placeholder 1"/>
          <p:cNvSpPr>
            <a:spLocks noGrp="1"/>
          </p:cNvSpPr>
          <p:nvPr>
            <p:ph type="body" sz="quarter" idx="13"/>
          </p:nvPr>
        </p:nvSpPr>
        <p:spPr/>
        <p:txBody>
          <a:bodyPr/>
          <a:lstStyle/>
          <a:p>
            <a:r>
              <a:rPr lang="en-US" dirty="0"/>
              <a:t>Configuration Detail</a:t>
            </a:r>
          </a:p>
        </p:txBody>
      </p:sp>
    </p:spTree>
    <p:extLst>
      <p:ext uri="{BB962C8B-B14F-4D97-AF65-F5344CB8AC3E}">
        <p14:creationId xmlns:p14="http://schemas.microsoft.com/office/powerpoint/2010/main" val="32232087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41860" y="2541999"/>
            <a:ext cx="486186" cy="207747"/>
          </a:xfrm>
          <a:prstGeom prst="rect">
            <a:avLst/>
          </a:prstGeom>
          <a:noFill/>
          <a:ln w="25400">
            <a:solidFill>
              <a:schemeClr val="accent6">
                <a:lumMod val="75000"/>
              </a:schemeClr>
            </a:solidFill>
          </a:ln>
        </p:spPr>
        <p:txBody>
          <a:bodyPr wrap="none" lIns="68498" tIns="34289" rIns="68498" bIns="34289">
            <a:spAutoFit/>
          </a:bodyPr>
          <a:lstStyle/>
          <a:p>
            <a:pPr algn="ctr" defTabSz="913163">
              <a:lnSpc>
                <a:spcPct val="90000"/>
              </a:lnSpc>
              <a:defRPr/>
            </a:pPr>
            <a:r>
              <a:rPr lang="en-US" sz="1000" dirty="0">
                <a:solidFill>
                  <a:srgbClr val="002060"/>
                </a:solidFill>
              </a:rPr>
              <a:t>ACSP</a:t>
            </a:r>
          </a:p>
        </p:txBody>
      </p:sp>
      <p:sp>
        <p:nvSpPr>
          <p:cNvPr id="5" name="TextBox 4"/>
          <p:cNvSpPr txBox="1"/>
          <p:nvPr/>
        </p:nvSpPr>
        <p:spPr>
          <a:xfrm>
            <a:off x="7530607" y="3571876"/>
            <a:ext cx="1308692" cy="484748"/>
          </a:xfrm>
          <a:prstGeom prst="rect">
            <a:avLst/>
          </a:prstGeom>
          <a:noFill/>
          <a:ln w="25400">
            <a:solidFill>
              <a:schemeClr val="accent6">
                <a:lumMod val="75000"/>
              </a:schemeClr>
            </a:solidFill>
          </a:ln>
        </p:spPr>
        <p:txBody>
          <a:bodyPr wrap="none" lIns="68498" tIns="34289" rIns="68498" bIns="34289">
            <a:spAutoFit/>
          </a:bodyPr>
          <a:lstStyle/>
          <a:p>
            <a:pPr algn="ctr" defTabSz="913163">
              <a:lnSpc>
                <a:spcPct val="90000"/>
              </a:lnSpc>
              <a:defRPr/>
            </a:pPr>
            <a:r>
              <a:rPr lang="en-US" sz="1000" dirty="0">
                <a:solidFill>
                  <a:srgbClr val="002060"/>
                </a:solidFill>
              </a:rPr>
              <a:t>EP11</a:t>
            </a:r>
          </a:p>
          <a:p>
            <a:pPr algn="ctr" defTabSz="913163">
              <a:lnSpc>
                <a:spcPct val="90000"/>
              </a:lnSpc>
              <a:defRPr/>
            </a:pPr>
            <a:r>
              <a:rPr lang="en-US" sz="1000" dirty="0">
                <a:solidFill>
                  <a:srgbClr val="002060"/>
                </a:solidFill>
              </a:rPr>
              <a:t>(enterprise PKCS11 </a:t>
            </a:r>
          </a:p>
          <a:p>
            <a:pPr algn="ctr" defTabSz="913163">
              <a:lnSpc>
                <a:spcPct val="90000"/>
              </a:lnSpc>
              <a:defRPr/>
            </a:pPr>
            <a:r>
              <a:rPr lang="en-US" sz="1000" dirty="0">
                <a:solidFill>
                  <a:srgbClr val="002060"/>
                </a:solidFill>
              </a:rPr>
              <a:t>firmware)</a:t>
            </a:r>
          </a:p>
        </p:txBody>
      </p:sp>
      <p:sp>
        <p:nvSpPr>
          <p:cNvPr id="6" name="TextBox 5"/>
          <p:cNvSpPr txBox="1"/>
          <p:nvPr/>
        </p:nvSpPr>
        <p:spPr>
          <a:xfrm>
            <a:off x="7841590" y="4475615"/>
            <a:ext cx="686726" cy="346249"/>
          </a:xfrm>
          <a:prstGeom prst="rect">
            <a:avLst/>
          </a:prstGeom>
          <a:noFill/>
          <a:ln w="25400">
            <a:solidFill>
              <a:schemeClr val="accent6">
                <a:lumMod val="75000"/>
              </a:schemeClr>
            </a:solidFill>
          </a:ln>
        </p:spPr>
        <p:txBody>
          <a:bodyPr wrap="none" lIns="68498" tIns="34289" rIns="68498" bIns="34289">
            <a:spAutoFit/>
          </a:bodyPr>
          <a:lstStyle/>
          <a:p>
            <a:pPr algn="ctr" defTabSz="913163">
              <a:lnSpc>
                <a:spcPct val="90000"/>
              </a:lnSpc>
              <a:defRPr/>
            </a:pPr>
            <a:r>
              <a:rPr lang="en-US" sz="1000" dirty="0">
                <a:solidFill>
                  <a:srgbClr val="002060"/>
                </a:solidFill>
              </a:rPr>
              <a:t>IBM HSM</a:t>
            </a:r>
          </a:p>
          <a:p>
            <a:pPr algn="ctr" defTabSz="913163">
              <a:lnSpc>
                <a:spcPct val="90000"/>
              </a:lnSpc>
              <a:defRPr/>
            </a:pPr>
            <a:r>
              <a:rPr lang="en-US" sz="1000" dirty="0">
                <a:solidFill>
                  <a:srgbClr val="002060"/>
                </a:solidFill>
              </a:rPr>
              <a:t>(card)</a:t>
            </a:r>
          </a:p>
        </p:txBody>
      </p:sp>
      <p:sp>
        <p:nvSpPr>
          <p:cNvPr id="7" name="TextBox 6"/>
          <p:cNvSpPr txBox="1"/>
          <p:nvPr/>
        </p:nvSpPr>
        <p:spPr>
          <a:xfrm>
            <a:off x="7714951" y="3042102"/>
            <a:ext cx="940002" cy="207749"/>
          </a:xfrm>
          <a:prstGeom prst="rect">
            <a:avLst/>
          </a:prstGeom>
          <a:noFill/>
          <a:ln w="25400">
            <a:solidFill>
              <a:schemeClr val="accent6">
                <a:lumMod val="75000"/>
              </a:schemeClr>
            </a:solidFill>
          </a:ln>
        </p:spPr>
        <p:txBody>
          <a:bodyPr wrap="none" lIns="68498" tIns="34289" rIns="68498" bIns="34289">
            <a:spAutoFit/>
          </a:bodyPr>
          <a:lstStyle/>
          <a:p>
            <a:pPr algn="ctr" defTabSz="913163">
              <a:lnSpc>
                <a:spcPct val="90000"/>
              </a:lnSpc>
              <a:defRPr/>
            </a:pPr>
            <a:r>
              <a:rPr lang="en-US" sz="1000" dirty="0" err="1">
                <a:solidFill>
                  <a:srgbClr val="002060"/>
                </a:solidFill>
              </a:rPr>
              <a:t>OpenCryptoKi</a:t>
            </a:r>
            <a:endParaRPr lang="en-US" sz="1000" dirty="0">
              <a:solidFill>
                <a:srgbClr val="002060"/>
              </a:solidFill>
            </a:endParaRPr>
          </a:p>
        </p:txBody>
      </p:sp>
      <p:cxnSp>
        <p:nvCxnSpPr>
          <p:cNvPr id="8" name="Straight Arrow Connector 7"/>
          <p:cNvCxnSpPr>
            <a:stCxn id="19" idx="2"/>
            <a:endCxn id="22" idx="0"/>
          </p:cNvCxnSpPr>
          <p:nvPr/>
        </p:nvCxnSpPr>
        <p:spPr>
          <a:xfrm>
            <a:off x="8184952" y="2749788"/>
            <a:ext cx="0" cy="292313"/>
          </a:xfrm>
          <a:prstGeom prst="straightConnector1">
            <a:avLst/>
          </a:prstGeom>
          <a:ln w="19050">
            <a:solidFill>
              <a:schemeClr val="accent6">
                <a:lumMod val="75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2" idx="2"/>
            <a:endCxn id="20" idx="0"/>
          </p:cNvCxnSpPr>
          <p:nvPr/>
        </p:nvCxnSpPr>
        <p:spPr>
          <a:xfrm>
            <a:off x="8184952" y="3249851"/>
            <a:ext cx="0" cy="322079"/>
          </a:xfrm>
          <a:prstGeom prst="straightConnector1">
            <a:avLst/>
          </a:prstGeom>
          <a:ln w="19050">
            <a:solidFill>
              <a:schemeClr val="accent6">
                <a:lumMod val="75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0" idx="2"/>
            <a:endCxn id="21" idx="0"/>
          </p:cNvCxnSpPr>
          <p:nvPr/>
        </p:nvCxnSpPr>
        <p:spPr>
          <a:xfrm flipH="1">
            <a:off x="8185006" y="4056678"/>
            <a:ext cx="1" cy="418937"/>
          </a:xfrm>
          <a:prstGeom prst="straightConnector1">
            <a:avLst/>
          </a:prstGeom>
          <a:ln w="19050">
            <a:solidFill>
              <a:schemeClr val="accent6">
                <a:lumMod val="75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sp>
        <p:nvSpPr>
          <p:cNvPr id="11" name="Rectangle 37"/>
          <p:cNvSpPr>
            <a:spLocks noChangeArrowheads="1"/>
          </p:cNvSpPr>
          <p:nvPr/>
        </p:nvSpPr>
        <p:spPr bwMode="auto">
          <a:xfrm>
            <a:off x="7121021" y="2794452"/>
            <a:ext cx="1146789" cy="207749"/>
          </a:xfrm>
          <a:prstGeom prst="rect">
            <a:avLst/>
          </a:prstGeom>
          <a:noFill/>
          <a:ln w="9525">
            <a:noFill/>
            <a:miter lim="800000"/>
            <a:headEnd/>
            <a:tailEnd/>
          </a:ln>
        </p:spPr>
        <p:txBody>
          <a:bodyPr wrap="none" lIns="68498" tIns="34289" rIns="68498" bIns="34289">
            <a:spAutoFit/>
          </a:bodyPr>
          <a:lstStyle/>
          <a:p>
            <a:pPr algn="ctr" defTabSz="913163" fontAlgn="base">
              <a:lnSpc>
                <a:spcPct val="90000"/>
              </a:lnSpc>
              <a:spcBef>
                <a:spcPct val="0"/>
              </a:spcBef>
              <a:spcAft>
                <a:spcPct val="0"/>
              </a:spcAft>
              <a:defRPr/>
            </a:pPr>
            <a:r>
              <a:rPr lang="en-US" sz="1000" dirty="0">
                <a:solidFill>
                  <a:srgbClr val="002060"/>
                </a:solidFill>
              </a:rPr>
              <a:t>(remote PKCS11)</a:t>
            </a:r>
          </a:p>
        </p:txBody>
      </p:sp>
      <p:sp>
        <p:nvSpPr>
          <p:cNvPr id="12" name="Rectangle 38"/>
          <p:cNvSpPr>
            <a:spLocks noChangeArrowheads="1"/>
          </p:cNvSpPr>
          <p:nvPr/>
        </p:nvSpPr>
        <p:spPr bwMode="auto">
          <a:xfrm>
            <a:off x="7545190" y="3340949"/>
            <a:ext cx="713978" cy="207749"/>
          </a:xfrm>
          <a:prstGeom prst="rect">
            <a:avLst/>
          </a:prstGeom>
          <a:noFill/>
          <a:ln w="9525">
            <a:noFill/>
            <a:miter lim="800000"/>
            <a:headEnd/>
            <a:tailEnd/>
          </a:ln>
        </p:spPr>
        <p:txBody>
          <a:bodyPr wrap="none" lIns="68498" tIns="34289" rIns="68498" bIns="34289">
            <a:spAutoFit/>
          </a:bodyPr>
          <a:lstStyle/>
          <a:p>
            <a:pPr algn="ctr" defTabSz="913163" fontAlgn="base">
              <a:lnSpc>
                <a:spcPct val="90000"/>
              </a:lnSpc>
              <a:spcBef>
                <a:spcPct val="0"/>
              </a:spcBef>
              <a:spcAft>
                <a:spcPct val="0"/>
              </a:spcAft>
              <a:defRPr/>
            </a:pPr>
            <a:r>
              <a:rPr lang="en-US" sz="1000" dirty="0">
                <a:solidFill>
                  <a:srgbClr val="002060"/>
                </a:solidFill>
              </a:rPr>
              <a:t>(PKCS11)</a:t>
            </a:r>
          </a:p>
        </p:txBody>
      </p:sp>
      <p:sp>
        <p:nvSpPr>
          <p:cNvPr id="13" name="Rectangle 41"/>
          <p:cNvSpPr>
            <a:spLocks noChangeArrowheads="1"/>
          </p:cNvSpPr>
          <p:nvPr/>
        </p:nvSpPr>
        <p:spPr bwMode="auto">
          <a:xfrm>
            <a:off x="7025401" y="4186293"/>
            <a:ext cx="1316707" cy="207749"/>
          </a:xfrm>
          <a:prstGeom prst="rect">
            <a:avLst/>
          </a:prstGeom>
          <a:noFill/>
          <a:ln w="9525">
            <a:noFill/>
            <a:miter lim="800000"/>
            <a:headEnd/>
            <a:tailEnd/>
          </a:ln>
        </p:spPr>
        <p:txBody>
          <a:bodyPr wrap="none" lIns="68498" tIns="34289" rIns="68498" bIns="34289">
            <a:spAutoFit/>
          </a:bodyPr>
          <a:lstStyle/>
          <a:p>
            <a:pPr algn="ctr" defTabSz="913163" fontAlgn="base">
              <a:lnSpc>
                <a:spcPct val="90000"/>
              </a:lnSpc>
              <a:spcBef>
                <a:spcPct val="0"/>
              </a:spcBef>
              <a:spcAft>
                <a:spcPct val="0"/>
              </a:spcAft>
              <a:defRPr/>
            </a:pPr>
            <a:r>
              <a:rPr lang="en-US" sz="1000" dirty="0">
                <a:solidFill>
                  <a:srgbClr val="002060"/>
                </a:solidFill>
              </a:rPr>
              <a:t>(enterprise PKCS11)</a:t>
            </a:r>
          </a:p>
        </p:txBody>
      </p:sp>
      <p:sp>
        <p:nvSpPr>
          <p:cNvPr id="14" name="Rectangle 13"/>
          <p:cNvSpPr/>
          <p:nvPr/>
        </p:nvSpPr>
        <p:spPr>
          <a:xfrm>
            <a:off x="5343368" y="1365181"/>
            <a:ext cx="1934075" cy="1176804"/>
          </a:xfrm>
          <a:prstGeom prst="rect">
            <a:avLst/>
          </a:prstGeom>
          <a:solidFill>
            <a:srgbClr val="92D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91330" tIns="45665" rIns="91330" bIns="45665" anchor="ctr"/>
          <a:lstStyle/>
          <a:p>
            <a:pPr algn="ctr" defTabSz="913163">
              <a:lnSpc>
                <a:spcPct val="90000"/>
              </a:lnSpc>
              <a:defRPr/>
            </a:pPr>
            <a:endParaRPr lang="en-US" sz="1000" dirty="0">
              <a:solidFill>
                <a:srgbClr val="002060"/>
              </a:solidFill>
            </a:endParaRPr>
          </a:p>
        </p:txBody>
      </p:sp>
      <p:sp>
        <p:nvSpPr>
          <p:cNvPr id="15" name="TextBox 14"/>
          <p:cNvSpPr txBox="1"/>
          <p:nvPr/>
        </p:nvSpPr>
        <p:spPr>
          <a:xfrm>
            <a:off x="5728356" y="1659942"/>
            <a:ext cx="1164097" cy="230830"/>
          </a:xfrm>
          <a:prstGeom prst="rect">
            <a:avLst/>
          </a:prstGeom>
          <a:solidFill>
            <a:schemeClr val="bg1"/>
          </a:solidFill>
          <a:ln w="19050">
            <a:solidFill>
              <a:srgbClr val="92D050"/>
            </a:solidFill>
          </a:ln>
        </p:spPr>
        <p:txBody>
          <a:bodyPr wrap="none" lIns="91330" tIns="45665" rIns="91330" bIns="45665">
            <a:spAutoFit/>
          </a:bodyPr>
          <a:lstStyle/>
          <a:p>
            <a:pPr algn="ctr" defTabSz="913163">
              <a:lnSpc>
                <a:spcPct val="90000"/>
              </a:lnSpc>
              <a:defRPr/>
            </a:pPr>
            <a:r>
              <a:rPr lang="en-US" sz="1000" dirty="0">
                <a:solidFill>
                  <a:srgbClr val="002060"/>
                </a:solidFill>
              </a:rPr>
              <a:t>Software BCCSP</a:t>
            </a:r>
          </a:p>
        </p:txBody>
      </p:sp>
      <p:sp>
        <p:nvSpPr>
          <p:cNvPr id="16" name="TextBox 15"/>
          <p:cNvSpPr txBox="1"/>
          <p:nvPr/>
        </p:nvSpPr>
        <p:spPr>
          <a:xfrm>
            <a:off x="5580384" y="2004130"/>
            <a:ext cx="1459932" cy="369221"/>
          </a:xfrm>
          <a:prstGeom prst="rect">
            <a:avLst/>
          </a:prstGeom>
          <a:solidFill>
            <a:schemeClr val="bg1"/>
          </a:solidFill>
          <a:ln w="19050">
            <a:solidFill>
              <a:srgbClr val="92D050"/>
            </a:solidFill>
          </a:ln>
        </p:spPr>
        <p:txBody>
          <a:bodyPr wrap="square" lIns="91330" tIns="45665" rIns="91330" bIns="45665">
            <a:spAutoFit/>
          </a:bodyPr>
          <a:lstStyle/>
          <a:p>
            <a:pPr algn="ctr" defTabSz="913163">
              <a:lnSpc>
                <a:spcPct val="90000"/>
              </a:lnSpc>
              <a:defRPr/>
            </a:pPr>
            <a:r>
              <a:rPr lang="en-US" sz="1000" dirty="0">
                <a:solidFill>
                  <a:srgbClr val="002060"/>
                </a:solidFill>
              </a:rPr>
              <a:t>HSM BCCSP (PKCS11)</a:t>
            </a:r>
          </a:p>
        </p:txBody>
      </p:sp>
      <p:sp>
        <p:nvSpPr>
          <p:cNvPr id="17" name="TextBox 16"/>
          <p:cNvSpPr txBox="1"/>
          <p:nvPr/>
        </p:nvSpPr>
        <p:spPr>
          <a:xfrm>
            <a:off x="2821783" y="1942857"/>
            <a:ext cx="1231106" cy="623248"/>
          </a:xfrm>
          <a:prstGeom prst="rect">
            <a:avLst/>
          </a:prstGeom>
          <a:solidFill>
            <a:srgbClr val="FF9900"/>
          </a:solidFill>
          <a:ln w="25400">
            <a:noFill/>
            <a:prstDash val="sysDash"/>
          </a:ln>
        </p:spPr>
        <p:txBody>
          <a:bodyPr lIns="68498" tIns="34289" rIns="68498" bIns="34289">
            <a:spAutoFit/>
          </a:bodyPr>
          <a:lstStyle/>
          <a:p>
            <a:pPr algn="ctr" defTabSz="913163">
              <a:lnSpc>
                <a:spcPct val="90000"/>
              </a:lnSpc>
              <a:defRPr/>
            </a:pPr>
            <a:r>
              <a:rPr lang="en-US" sz="1000" dirty="0">
                <a:solidFill>
                  <a:srgbClr val="002060"/>
                </a:solidFill>
              </a:rPr>
              <a:t>Membership Service Provider</a:t>
            </a:r>
          </a:p>
          <a:p>
            <a:pPr algn="ctr" defTabSz="913163">
              <a:lnSpc>
                <a:spcPct val="90000"/>
              </a:lnSpc>
              <a:defRPr/>
            </a:pPr>
            <a:r>
              <a:rPr lang="en-US" sz="1000" dirty="0">
                <a:solidFill>
                  <a:srgbClr val="002060"/>
                </a:solidFill>
              </a:rPr>
              <a:t>(peer, client, CA,</a:t>
            </a:r>
          </a:p>
          <a:p>
            <a:pPr algn="ctr" defTabSz="913163">
              <a:lnSpc>
                <a:spcPct val="90000"/>
              </a:lnSpc>
              <a:defRPr/>
            </a:pPr>
            <a:r>
              <a:rPr lang="en-US" sz="1000" dirty="0">
                <a:solidFill>
                  <a:srgbClr val="002060"/>
                </a:solidFill>
              </a:rPr>
              <a:t>Auditor API)</a:t>
            </a:r>
          </a:p>
        </p:txBody>
      </p:sp>
      <p:sp>
        <p:nvSpPr>
          <p:cNvPr id="18" name="TextBox 17"/>
          <p:cNvSpPr txBox="1"/>
          <p:nvPr/>
        </p:nvSpPr>
        <p:spPr>
          <a:xfrm>
            <a:off x="851299" y="1726481"/>
            <a:ext cx="1231106" cy="623248"/>
          </a:xfrm>
          <a:prstGeom prst="rect">
            <a:avLst/>
          </a:prstGeom>
          <a:noFill/>
          <a:ln w="25400">
            <a:solidFill>
              <a:srgbClr val="002060"/>
            </a:solidFill>
          </a:ln>
        </p:spPr>
        <p:txBody>
          <a:bodyPr lIns="68498" tIns="34289" rIns="68498" bIns="34289">
            <a:spAutoFit/>
          </a:bodyPr>
          <a:lstStyle/>
          <a:p>
            <a:pPr algn="ctr" defTabSz="913163">
              <a:lnSpc>
                <a:spcPct val="90000"/>
              </a:lnSpc>
              <a:defRPr/>
            </a:pPr>
            <a:r>
              <a:rPr lang="en-US" sz="1000" dirty="0">
                <a:solidFill>
                  <a:srgbClr val="002060"/>
                </a:solidFill>
              </a:rPr>
              <a:t>Endorser Core</a:t>
            </a:r>
          </a:p>
          <a:p>
            <a:pPr algn="ctr" defTabSz="913163">
              <a:lnSpc>
                <a:spcPct val="90000"/>
              </a:lnSpc>
              <a:defRPr/>
            </a:pPr>
            <a:r>
              <a:rPr lang="en-US" sz="1000" dirty="0">
                <a:solidFill>
                  <a:srgbClr val="002060"/>
                </a:solidFill>
              </a:rPr>
              <a:t>(client, endorsers, consensus, auditor APIs)</a:t>
            </a:r>
          </a:p>
        </p:txBody>
      </p:sp>
      <p:sp>
        <p:nvSpPr>
          <p:cNvPr id="19" name="Rectangle 18"/>
          <p:cNvSpPr/>
          <p:nvPr/>
        </p:nvSpPr>
        <p:spPr>
          <a:xfrm>
            <a:off x="5416788" y="1349562"/>
            <a:ext cx="1787128" cy="207749"/>
          </a:xfrm>
          <a:prstGeom prst="rect">
            <a:avLst/>
          </a:prstGeom>
        </p:spPr>
        <p:txBody>
          <a:bodyPr lIns="68498" tIns="34289" rIns="68498" bIns="34289">
            <a:spAutoFit/>
          </a:bodyPr>
          <a:lstStyle/>
          <a:p>
            <a:pPr algn="ctr" defTabSz="913163">
              <a:lnSpc>
                <a:spcPct val="90000"/>
              </a:lnSpc>
              <a:defRPr/>
            </a:pPr>
            <a:r>
              <a:rPr lang="en-US" sz="1000" dirty="0">
                <a:solidFill>
                  <a:srgbClr val="002060"/>
                </a:solidFill>
              </a:rPr>
              <a:t>BCCSP Factory</a:t>
            </a:r>
            <a:endParaRPr lang="en-US" sz="1000" dirty="0">
              <a:solidFill>
                <a:srgbClr val="191919"/>
              </a:solidFill>
            </a:endParaRPr>
          </a:p>
        </p:txBody>
      </p:sp>
      <p:sp>
        <p:nvSpPr>
          <p:cNvPr id="20" name="TextBox 19"/>
          <p:cNvSpPr txBox="1"/>
          <p:nvPr/>
        </p:nvSpPr>
        <p:spPr>
          <a:xfrm>
            <a:off x="851299" y="2562300"/>
            <a:ext cx="1231106" cy="484748"/>
          </a:xfrm>
          <a:prstGeom prst="rect">
            <a:avLst/>
          </a:prstGeom>
          <a:noFill/>
          <a:ln w="25400">
            <a:solidFill>
              <a:srgbClr val="002060"/>
            </a:solidFill>
          </a:ln>
        </p:spPr>
        <p:txBody>
          <a:bodyPr lIns="68498" tIns="34289" rIns="68498" bIns="34289">
            <a:spAutoFit/>
          </a:bodyPr>
          <a:lstStyle/>
          <a:p>
            <a:pPr algn="ctr" defTabSz="913163">
              <a:lnSpc>
                <a:spcPct val="90000"/>
              </a:lnSpc>
              <a:defRPr/>
            </a:pPr>
            <a:r>
              <a:rPr lang="en-US" sz="1000" dirty="0">
                <a:solidFill>
                  <a:srgbClr val="002060"/>
                </a:solidFill>
              </a:rPr>
              <a:t>Client-SDK</a:t>
            </a:r>
          </a:p>
          <a:p>
            <a:pPr algn="ctr" defTabSz="913163">
              <a:lnSpc>
                <a:spcPct val="90000"/>
              </a:lnSpc>
              <a:defRPr/>
            </a:pPr>
            <a:r>
              <a:rPr lang="en-US" sz="1000" dirty="0">
                <a:solidFill>
                  <a:srgbClr val="002060"/>
                </a:solidFill>
              </a:rPr>
              <a:t>(endorser, auditor API)</a:t>
            </a:r>
          </a:p>
        </p:txBody>
      </p:sp>
      <p:sp>
        <p:nvSpPr>
          <p:cNvPr id="21" name="TextBox 20"/>
          <p:cNvSpPr txBox="1"/>
          <p:nvPr/>
        </p:nvSpPr>
        <p:spPr>
          <a:xfrm>
            <a:off x="851299" y="1028776"/>
            <a:ext cx="1231106" cy="484748"/>
          </a:xfrm>
          <a:prstGeom prst="rect">
            <a:avLst/>
          </a:prstGeom>
          <a:noFill/>
          <a:ln w="25400">
            <a:solidFill>
              <a:srgbClr val="002060"/>
            </a:solidFill>
          </a:ln>
        </p:spPr>
        <p:txBody>
          <a:bodyPr lIns="68498" tIns="34289" rIns="68498" bIns="34289">
            <a:spAutoFit/>
          </a:bodyPr>
          <a:lstStyle/>
          <a:p>
            <a:pPr algn="ctr" defTabSz="913163">
              <a:lnSpc>
                <a:spcPct val="90000"/>
              </a:lnSpc>
              <a:defRPr/>
            </a:pPr>
            <a:r>
              <a:rPr lang="en-US" sz="1000" dirty="0" err="1">
                <a:solidFill>
                  <a:srgbClr val="002060"/>
                </a:solidFill>
              </a:rPr>
              <a:t>Orderer</a:t>
            </a:r>
            <a:r>
              <a:rPr lang="en-US" sz="1000" dirty="0">
                <a:solidFill>
                  <a:srgbClr val="002060"/>
                </a:solidFill>
              </a:rPr>
              <a:t> Core</a:t>
            </a:r>
          </a:p>
          <a:p>
            <a:pPr algn="ctr" defTabSz="913163">
              <a:lnSpc>
                <a:spcPct val="90000"/>
              </a:lnSpc>
              <a:defRPr/>
            </a:pPr>
            <a:r>
              <a:rPr lang="en-US" sz="1000" dirty="0">
                <a:solidFill>
                  <a:srgbClr val="002060"/>
                </a:solidFill>
              </a:rPr>
              <a:t>(auditor, consensus API)</a:t>
            </a:r>
          </a:p>
        </p:txBody>
      </p:sp>
      <p:cxnSp>
        <p:nvCxnSpPr>
          <p:cNvPr id="22" name="Shape 44"/>
          <p:cNvCxnSpPr>
            <a:stCxn id="32" idx="3"/>
            <a:endCxn id="29" idx="1"/>
          </p:cNvCxnSpPr>
          <p:nvPr/>
        </p:nvCxnSpPr>
        <p:spPr>
          <a:xfrm flipV="1">
            <a:off x="4052928" y="1953584"/>
            <a:ext cx="1290425" cy="300897"/>
          </a:xfrm>
          <a:prstGeom prst="bentConnector3">
            <a:avLst>
              <a:gd name="adj1" fmla="val 50000"/>
            </a:avLst>
          </a:prstGeom>
          <a:ln w="19050">
            <a:solidFill>
              <a:srgbClr val="92D050"/>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3" name="Shape 44"/>
          <p:cNvCxnSpPr>
            <a:endCxn id="29" idx="2"/>
          </p:cNvCxnSpPr>
          <p:nvPr/>
        </p:nvCxnSpPr>
        <p:spPr>
          <a:xfrm rot="10800000" flipH="1" flipV="1">
            <a:off x="851352" y="1271202"/>
            <a:ext cx="5459053" cy="1270837"/>
          </a:xfrm>
          <a:prstGeom prst="bentConnector4">
            <a:avLst>
              <a:gd name="adj1" fmla="val -4188"/>
              <a:gd name="adj2" fmla="val 187638"/>
            </a:avLst>
          </a:prstGeom>
          <a:ln w="19050">
            <a:solidFill>
              <a:srgbClr val="92D050"/>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4" name="Shape 44"/>
          <p:cNvCxnSpPr>
            <a:stCxn id="33" idx="1"/>
            <a:endCxn id="29" idx="2"/>
          </p:cNvCxnSpPr>
          <p:nvPr/>
        </p:nvCxnSpPr>
        <p:spPr>
          <a:xfrm rot="10800000" flipH="1" flipV="1">
            <a:off x="851352" y="2038158"/>
            <a:ext cx="5459053" cy="503881"/>
          </a:xfrm>
          <a:prstGeom prst="bentConnector4">
            <a:avLst>
              <a:gd name="adj1" fmla="val -4188"/>
              <a:gd name="adj2" fmla="val 319581"/>
            </a:avLst>
          </a:prstGeom>
          <a:ln w="19050">
            <a:solidFill>
              <a:srgbClr val="92D050"/>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Shape 44"/>
          <p:cNvCxnSpPr>
            <a:endCxn id="29" idx="2"/>
          </p:cNvCxnSpPr>
          <p:nvPr/>
        </p:nvCxnSpPr>
        <p:spPr>
          <a:xfrm rot="5400000" flipH="1" flipV="1">
            <a:off x="3636070" y="372766"/>
            <a:ext cx="505062" cy="4843500"/>
          </a:xfrm>
          <a:prstGeom prst="bentConnector3">
            <a:avLst>
              <a:gd name="adj1" fmla="val -45262"/>
            </a:avLst>
          </a:prstGeom>
          <a:ln w="19050">
            <a:solidFill>
              <a:srgbClr val="92D050"/>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6" name="Shape 44"/>
          <p:cNvCxnSpPr/>
          <p:nvPr/>
        </p:nvCxnSpPr>
        <p:spPr>
          <a:xfrm>
            <a:off x="2082405" y="1271151"/>
            <a:ext cx="739378" cy="208235"/>
          </a:xfrm>
          <a:prstGeom prst="bentConnector3">
            <a:avLst>
              <a:gd name="adj1" fmla="val 28234"/>
            </a:avLst>
          </a:prstGeom>
          <a:ln w="19050">
            <a:solidFill>
              <a:srgbClr val="EAD11A"/>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7" name="Shape 44"/>
          <p:cNvCxnSpPr>
            <a:stCxn id="33" idx="3"/>
            <a:endCxn id="32" idx="1"/>
          </p:cNvCxnSpPr>
          <p:nvPr/>
        </p:nvCxnSpPr>
        <p:spPr>
          <a:xfrm>
            <a:off x="2082405" y="2038104"/>
            <a:ext cx="739378" cy="216376"/>
          </a:xfrm>
          <a:prstGeom prst="bentConnector3">
            <a:avLst>
              <a:gd name="adj1" fmla="val 50000"/>
            </a:avLst>
          </a:prstGeom>
          <a:ln w="19050">
            <a:solidFill>
              <a:srgbClr val="FDB813"/>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8" name="Shape 44"/>
          <p:cNvCxnSpPr>
            <a:endCxn id="32" idx="1"/>
          </p:cNvCxnSpPr>
          <p:nvPr/>
        </p:nvCxnSpPr>
        <p:spPr>
          <a:xfrm flipV="1">
            <a:off x="2082405" y="2254535"/>
            <a:ext cx="739378" cy="550193"/>
          </a:xfrm>
          <a:prstGeom prst="bentConnector3">
            <a:avLst>
              <a:gd name="adj1" fmla="val 50000"/>
            </a:avLst>
          </a:prstGeom>
          <a:ln w="19050">
            <a:solidFill>
              <a:srgbClr val="FF9900"/>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9" name="Shape 14"/>
          <p:cNvCxnSpPr>
            <a:stCxn id="31" idx="3"/>
            <a:endCxn id="19" idx="0"/>
          </p:cNvCxnSpPr>
          <p:nvPr/>
        </p:nvCxnSpPr>
        <p:spPr>
          <a:xfrm>
            <a:off x="7040316" y="2188849"/>
            <a:ext cx="1144636" cy="353191"/>
          </a:xfrm>
          <a:prstGeom prst="bentConnector2">
            <a:avLst/>
          </a:prstGeom>
          <a:ln w="19050">
            <a:solidFill>
              <a:schemeClr val="accent6">
                <a:lumMod val="75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21783" y="1167759"/>
            <a:ext cx="1231106" cy="623248"/>
          </a:xfrm>
          <a:prstGeom prst="rect">
            <a:avLst/>
          </a:prstGeom>
          <a:solidFill>
            <a:srgbClr val="EAD11A"/>
          </a:solidFill>
          <a:ln w="25400">
            <a:noFill/>
            <a:prstDash val="sysDash"/>
          </a:ln>
        </p:spPr>
        <p:txBody>
          <a:bodyPr lIns="68498" tIns="34289" rIns="68498" bIns="34289">
            <a:spAutoFit/>
          </a:bodyPr>
          <a:lstStyle/>
          <a:p>
            <a:pPr algn="ctr" defTabSz="913163">
              <a:lnSpc>
                <a:spcPct val="90000"/>
              </a:lnSpc>
              <a:defRPr/>
            </a:pPr>
            <a:r>
              <a:rPr lang="en-US" sz="1000" dirty="0">
                <a:solidFill>
                  <a:srgbClr val="002060"/>
                </a:solidFill>
              </a:rPr>
              <a:t>Membership Service Provider</a:t>
            </a:r>
          </a:p>
          <a:p>
            <a:pPr algn="ctr" defTabSz="913163">
              <a:lnSpc>
                <a:spcPct val="90000"/>
              </a:lnSpc>
              <a:defRPr/>
            </a:pPr>
            <a:r>
              <a:rPr lang="en-US" sz="1000" dirty="0">
                <a:solidFill>
                  <a:srgbClr val="002060"/>
                </a:solidFill>
              </a:rPr>
              <a:t>(peer, client, CA,</a:t>
            </a:r>
          </a:p>
          <a:p>
            <a:pPr algn="ctr" defTabSz="913163">
              <a:lnSpc>
                <a:spcPct val="90000"/>
              </a:lnSpc>
              <a:defRPr/>
            </a:pPr>
            <a:r>
              <a:rPr lang="en-US" sz="1000" dirty="0">
                <a:solidFill>
                  <a:srgbClr val="002060"/>
                </a:solidFill>
              </a:rPr>
              <a:t>Auditor API)</a:t>
            </a:r>
          </a:p>
        </p:txBody>
      </p:sp>
      <p:cxnSp>
        <p:nvCxnSpPr>
          <p:cNvPr id="31" name="Shape 44"/>
          <p:cNvCxnSpPr>
            <a:endCxn id="29" idx="1"/>
          </p:cNvCxnSpPr>
          <p:nvPr/>
        </p:nvCxnSpPr>
        <p:spPr>
          <a:xfrm>
            <a:off x="4052928" y="1479385"/>
            <a:ext cx="1290425" cy="474200"/>
          </a:xfrm>
          <a:prstGeom prst="bentConnector3">
            <a:avLst>
              <a:gd name="adj1" fmla="val 50000"/>
            </a:avLst>
          </a:prstGeom>
          <a:ln w="19050">
            <a:solidFill>
              <a:srgbClr val="92D050"/>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hape 44"/>
          <p:cNvCxnSpPr>
            <a:stCxn id="33" idx="3"/>
          </p:cNvCxnSpPr>
          <p:nvPr/>
        </p:nvCxnSpPr>
        <p:spPr>
          <a:xfrm flipV="1">
            <a:off x="2082405" y="1479438"/>
            <a:ext cx="739378" cy="558721"/>
          </a:xfrm>
          <a:prstGeom prst="bentConnector3">
            <a:avLst>
              <a:gd name="adj1" fmla="val 28234"/>
            </a:avLst>
          </a:prstGeom>
          <a:ln w="19050">
            <a:solidFill>
              <a:srgbClr val="EAD11A"/>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hape 44"/>
          <p:cNvCxnSpPr>
            <a:endCxn id="32" idx="1"/>
          </p:cNvCxnSpPr>
          <p:nvPr/>
        </p:nvCxnSpPr>
        <p:spPr>
          <a:xfrm>
            <a:off x="2082405" y="1271148"/>
            <a:ext cx="739378" cy="983332"/>
          </a:xfrm>
          <a:prstGeom prst="bentConnector3">
            <a:avLst>
              <a:gd name="adj1" fmla="val 50000"/>
            </a:avLst>
          </a:prstGeom>
          <a:ln w="19050">
            <a:solidFill>
              <a:srgbClr val="FF9900"/>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3"/>
          </p:nvPr>
        </p:nvSpPr>
        <p:spPr/>
        <p:txBody>
          <a:bodyPr/>
          <a:lstStyle/>
          <a:p>
            <a:r>
              <a:rPr lang="en-US" dirty="0">
                <a:latin typeface="+mn-lt"/>
              </a:rPr>
              <a:t>MSP and BCCSP (Modularity and </a:t>
            </a:r>
            <a:r>
              <a:rPr lang="en-US" dirty="0" err="1">
                <a:latin typeface="+mn-lt"/>
              </a:rPr>
              <a:t>Decentralisation</a:t>
            </a:r>
            <a:r>
              <a:rPr lang="en-US" dirty="0">
                <a:latin typeface="+mn-lt"/>
              </a:rPr>
              <a:t>)</a:t>
            </a:r>
          </a:p>
        </p:txBody>
      </p:sp>
    </p:spTree>
    <p:extLst>
      <p:ext uri="{BB962C8B-B14F-4D97-AF65-F5344CB8AC3E}">
        <p14:creationId xmlns:p14="http://schemas.microsoft.com/office/powerpoint/2010/main" val="63552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297770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IBM Plex Sans" charset="0"/>
                <a:cs typeface="IBM Plex Sans" charset="0"/>
              </a:rPr>
              <a:t>Technical Deep Dive</a:t>
            </a:r>
          </a:p>
          <a:p>
            <a:pPr>
              <a:lnSpc>
                <a:spcPct val="100000"/>
              </a:lnSpc>
            </a:pPr>
            <a:endParaRPr lang="en-US" sz="1800" i="1" dirty="0">
              <a:solidFill>
                <a:schemeClr val="bg1"/>
              </a:solidFill>
              <a:ea typeface="IBM Plex Sans" charset="0"/>
              <a:cs typeface="IBM Plex Sans" charset="0"/>
            </a:endParaRPr>
          </a:p>
          <a:p>
            <a:pPr marL="285750" indent="-285750">
              <a:buFont typeface="Arial" charset="0"/>
              <a:buChar char="•"/>
            </a:pPr>
            <a:r>
              <a:rPr lang="en-US" sz="1400" dirty="0">
                <a:solidFill>
                  <a:schemeClr val="bg1"/>
                </a:solidFill>
                <a:latin typeface="IBM Plex Sans Regular" charset="0"/>
              </a:rPr>
              <a:t>[ Architectural Overview ] </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Consensus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Channels and Ordering Service</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Components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Network setup</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Endorsement Policies</a:t>
            </a:r>
          </a:p>
          <a:p>
            <a:pPr marL="285750" indent="-285750">
              <a:buFont typeface="Arial" charset="0"/>
              <a:buChar char="•"/>
            </a:pPr>
            <a:endParaRPr lang="en-US" sz="1400" dirty="0">
              <a:solidFill>
                <a:schemeClr val="bg1"/>
              </a:solidFill>
              <a:latin typeface="IBM Plex Sans Regular" charset="0"/>
            </a:endParaRPr>
          </a:p>
          <a:p>
            <a:pPr marL="285750" indent="-285750">
              <a:buFont typeface="Arial" charset="0"/>
              <a:buChar char="•"/>
            </a:pPr>
            <a:r>
              <a:rPr lang="en-US" sz="1400" dirty="0">
                <a:solidFill>
                  <a:schemeClr val="bg1"/>
                </a:solidFill>
                <a:latin typeface="IBM Plex Sans Regular" charset="0"/>
              </a:rPr>
              <a:t>Membership Services</a:t>
            </a:r>
          </a:p>
        </p:txBody>
      </p:sp>
      <p:grpSp>
        <p:nvGrpSpPr>
          <p:cNvPr id="13" name="Group 12"/>
          <p:cNvGrpSpPr/>
          <p:nvPr/>
        </p:nvGrpSpPr>
        <p:grpSpPr>
          <a:xfrm>
            <a:off x="1180975" y="689057"/>
            <a:ext cx="911325" cy="911326"/>
            <a:chOff x="1239969" y="2923438"/>
            <a:chExt cx="911325" cy="911326"/>
          </a:xfrm>
        </p:grpSpPr>
        <p:sp>
          <p:nvSpPr>
            <p:cNvPr id="14" name="Oval 13"/>
            <p:cNvSpPr/>
            <p:nvPr/>
          </p:nvSpPr>
          <p:spPr>
            <a:xfrm>
              <a:off x="1239969" y="2923438"/>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b="0" dirty="0">
                <a:ea typeface=""/>
                <a:cs typeface="IBM Plex Sans Regular" charset="0"/>
              </a:endParaRPr>
            </a:p>
          </p:txBody>
        </p:sp>
        <p:grpSp>
          <p:nvGrpSpPr>
            <p:cNvPr id="15" name="Group 25"/>
            <p:cNvGrpSpPr>
              <a:grpSpLocks/>
            </p:cNvGrpSpPr>
            <p:nvPr/>
          </p:nvGrpSpPr>
          <p:grpSpPr bwMode="auto">
            <a:xfrm>
              <a:off x="1547141" y="3108106"/>
              <a:ext cx="296979" cy="541989"/>
              <a:chOff x="3589" y="1491"/>
              <a:chExt cx="227" cy="414"/>
            </a:xfrm>
            <a:solidFill>
              <a:srgbClr val="0064FF"/>
            </a:solidFill>
          </p:grpSpPr>
          <p:sp>
            <p:nvSpPr>
              <p:cNvPr id="16" name="Freeform 15"/>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sp>
            <p:nvSpPr>
              <p:cNvPr id="17" name="Freeform 16"/>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chemeClr val="tx2"/>
              </a:solidFill>
              <a:ln w="9525">
                <a:noFill/>
                <a:round/>
                <a:headEnd/>
                <a:tailEnd/>
              </a:ln>
            </p:spPr>
            <p:txBody>
              <a:bodyPr/>
              <a:lstStyle/>
              <a:p>
                <a:pPr defTabSz="457200" fontAlgn="auto">
                  <a:spcBef>
                    <a:spcPts val="0"/>
                  </a:spcBef>
                  <a:spcAft>
                    <a:spcPts val="0"/>
                  </a:spcAft>
                </a:pPr>
                <a:endParaRPr lang="en-US" b="0" dirty="0">
                  <a:solidFill>
                    <a:srgbClr val="2163FF"/>
                  </a:solidFill>
                  <a:ea typeface=""/>
                  <a:cs typeface=""/>
                </a:endParaRPr>
              </a:p>
            </p:txBody>
          </p:sp>
        </p:grpSp>
      </p:grpSp>
    </p:spTree>
    <p:extLst>
      <p:ext uri="{BB962C8B-B14F-4D97-AF65-F5344CB8AC3E}">
        <p14:creationId xmlns:p14="http://schemas.microsoft.com/office/powerpoint/2010/main" val="80110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type="body" sz="quarter" idx="13"/>
          </p:nvPr>
        </p:nvSpPr>
        <p:spPr/>
        <p:txBody>
          <a:bodyPr>
            <a:normAutofit/>
          </a:bodyPr>
          <a:lstStyle/>
          <a:p>
            <a:r>
              <a:rPr lang="en-US" dirty="0" err="1">
                <a:latin typeface="+mn-lt"/>
              </a:rPr>
              <a:t>Blockchain</a:t>
            </a:r>
            <a:r>
              <a:rPr lang="en-US" dirty="0">
                <a:latin typeface="+mn-lt"/>
              </a:rPr>
              <a:t> Crypto Service Provider (BCCSP)</a:t>
            </a:r>
          </a:p>
        </p:txBody>
      </p:sp>
      <p:sp>
        <p:nvSpPr>
          <p:cNvPr id="2" name="Text Placeholder 1"/>
          <p:cNvSpPr>
            <a:spLocks noGrp="1"/>
          </p:cNvSpPr>
          <p:nvPr>
            <p:ph type="body" sz="quarter" idx="22"/>
          </p:nvPr>
        </p:nvSpPr>
        <p:spPr/>
        <p:txBody>
          <a:bodyPr/>
          <a:lstStyle/>
          <a:p>
            <a:pPr marL="172814" indent="-172814" defTabSz="913163" fontAlgn="base">
              <a:lnSpc>
                <a:spcPct val="90000"/>
              </a:lnSpc>
              <a:spcBef>
                <a:spcPts val="100"/>
              </a:spcBef>
              <a:spcAft>
                <a:spcPct val="0"/>
              </a:spcAft>
              <a:buClr>
                <a:srgbClr val="6D6E70"/>
              </a:buClr>
              <a:buSzPct val="90000"/>
              <a:buFont typeface="Wingdings" pitchFamily="2" charset="2"/>
              <a:buChar char="§"/>
              <a:defRPr/>
            </a:pPr>
            <a:r>
              <a:rPr lang="en-US" altLang="en-US" dirty="0">
                <a:solidFill>
                  <a:srgbClr val="2163FF"/>
                </a:solidFill>
                <a:latin typeface="+mn-lt"/>
                <a:ea typeface="IBM Plex Sans Regular" charset="0"/>
                <a:cs typeface="IBM Plex Sans Regular" charset="0"/>
              </a:rPr>
              <a:t>Pluggable implementation of cryptographic standards and algorithms.</a:t>
            </a:r>
          </a:p>
          <a:p>
            <a:pPr marL="172814" indent="-172814" defTabSz="913163" fontAlgn="base">
              <a:lnSpc>
                <a:spcPct val="90000"/>
              </a:lnSpc>
              <a:spcBef>
                <a:spcPts val="100"/>
              </a:spcBef>
              <a:spcAft>
                <a:spcPct val="0"/>
              </a:spcAft>
              <a:buClr>
                <a:srgbClr val="6D6E70"/>
              </a:buClr>
              <a:buSzPct val="90000"/>
              <a:buFont typeface="Wingdings" pitchFamily="2" charset="2"/>
              <a:buChar char="§"/>
              <a:defRPr/>
            </a:pPr>
            <a:endParaRPr lang="en-US" kern="0" dirty="0">
              <a:latin typeface="+mn-lt"/>
              <a:ea typeface="IBM Plex Sans Regular" charset="0"/>
              <a:cs typeface="IBM Plex Sans Regular" charset="0"/>
            </a:endParaRPr>
          </a:p>
          <a:p>
            <a:pPr marL="172814"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err="1">
                <a:solidFill>
                  <a:srgbClr val="2163FF"/>
                </a:solidFill>
                <a:latin typeface="+mn-lt"/>
                <a:ea typeface="IBM Plex Sans Regular" charset="0"/>
                <a:cs typeface="IBM Plex Sans Regular" charset="0"/>
              </a:rPr>
              <a:t>Pluggability</a:t>
            </a:r>
            <a:endParaRPr lang="en-US" kern="0" dirty="0">
              <a:solidFill>
                <a:srgbClr val="2163FF"/>
              </a:solidFill>
              <a:latin typeface="+mn-lt"/>
              <a:ea typeface="IBM Plex Sans Regular" charset="0"/>
              <a:cs typeface="IBM Plex Sans Regular" charset="0"/>
            </a:endParaRPr>
          </a:p>
          <a:p>
            <a:pPr marL="629396" lvl="1"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a:latin typeface="+mn-lt"/>
                <a:ea typeface="IBM Plex Sans Regular" charset="0"/>
                <a:cs typeface="IBM Plex Sans Regular" charset="0"/>
              </a:rPr>
              <a:t>alternate implementations of crypto interface can be used within the </a:t>
            </a:r>
            <a:r>
              <a:rPr lang="en-US" kern="0" dirty="0" err="1">
                <a:latin typeface="+mn-lt"/>
                <a:ea typeface="IBM Plex Sans Regular" charset="0"/>
                <a:cs typeface="IBM Plex Sans Regular" charset="0"/>
              </a:rPr>
              <a:t>Hyperledger</a:t>
            </a:r>
            <a:r>
              <a:rPr lang="en-US" kern="0" dirty="0">
                <a:latin typeface="+mn-lt"/>
                <a:ea typeface="IBM Plex Sans Regular" charset="0"/>
                <a:cs typeface="IBM Plex Sans Regular" charset="0"/>
              </a:rPr>
              <a:t> Fabric code, without modifying the core</a:t>
            </a:r>
          </a:p>
          <a:p>
            <a:pPr marL="172814" indent="-172814" defTabSz="913163" fontAlgn="base">
              <a:lnSpc>
                <a:spcPct val="90000"/>
              </a:lnSpc>
              <a:spcBef>
                <a:spcPts val="100"/>
              </a:spcBef>
              <a:spcAft>
                <a:spcPct val="0"/>
              </a:spcAft>
              <a:buClr>
                <a:srgbClr val="6D6E70"/>
              </a:buClr>
              <a:buSzPct val="90000"/>
              <a:buFont typeface="Wingdings" pitchFamily="2" charset="2"/>
              <a:buChar char="§"/>
              <a:defRPr/>
            </a:pPr>
            <a:endParaRPr lang="en-US" kern="0" dirty="0">
              <a:latin typeface="+mn-lt"/>
              <a:ea typeface="IBM Plex Sans Regular" charset="0"/>
              <a:cs typeface="IBM Plex Sans Regular" charset="0"/>
            </a:endParaRPr>
          </a:p>
          <a:p>
            <a:pPr marL="172814"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a:solidFill>
                  <a:srgbClr val="2163FF"/>
                </a:solidFill>
                <a:latin typeface="+mn-lt"/>
                <a:ea typeface="IBM Plex Sans Regular" charset="0"/>
                <a:cs typeface="IBM Plex Sans Regular" charset="0"/>
              </a:rPr>
              <a:t>Support for Multiple CSPs</a:t>
            </a:r>
          </a:p>
          <a:p>
            <a:pPr marL="629396" lvl="1"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a:latin typeface="+mn-lt"/>
                <a:ea typeface="IBM Plex Sans Regular" charset="0"/>
                <a:cs typeface="IBM Plex Sans Regular" charset="0"/>
              </a:rPr>
              <a:t>Easy addition of more types of CSPs, e.g., of different HSM types</a:t>
            </a:r>
          </a:p>
          <a:p>
            <a:pPr marL="629396" lvl="1"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a:latin typeface="+mn-lt"/>
                <a:ea typeface="IBM Plex Sans Regular" charset="0"/>
                <a:cs typeface="IBM Plex Sans Regular" charset="0"/>
              </a:rPr>
              <a:t>Enable the use of different CSP on different system components transparently</a:t>
            </a:r>
          </a:p>
          <a:p>
            <a:pPr marL="172814" indent="-172814" defTabSz="913163" fontAlgn="base">
              <a:lnSpc>
                <a:spcPct val="90000"/>
              </a:lnSpc>
              <a:spcBef>
                <a:spcPts val="100"/>
              </a:spcBef>
              <a:spcAft>
                <a:spcPct val="0"/>
              </a:spcAft>
              <a:buClr>
                <a:srgbClr val="6D6E70"/>
              </a:buClr>
              <a:buSzPct val="90000"/>
              <a:buFont typeface="Wingdings" pitchFamily="2" charset="2"/>
              <a:buChar char="§"/>
              <a:defRPr/>
            </a:pPr>
            <a:endParaRPr lang="en-US" kern="0" dirty="0">
              <a:latin typeface="+mn-lt"/>
              <a:ea typeface="IBM Plex Sans Regular" charset="0"/>
              <a:cs typeface="IBM Plex Sans Regular" charset="0"/>
            </a:endParaRPr>
          </a:p>
          <a:p>
            <a:pPr marL="172814"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a:solidFill>
                  <a:srgbClr val="2163FF"/>
                </a:solidFill>
                <a:latin typeface="+mn-lt"/>
                <a:ea typeface="IBM Plex Sans Regular" charset="0"/>
                <a:cs typeface="IBM Plex Sans Regular" charset="0"/>
              </a:rPr>
              <a:t>International Standards Support</a:t>
            </a:r>
          </a:p>
          <a:p>
            <a:pPr marL="629396" lvl="1"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a:latin typeface="+mn-lt"/>
                <a:ea typeface="IBM Plex Sans Regular" charset="0"/>
                <a:cs typeface="IBM Plex Sans Regular" charset="0"/>
              </a:rPr>
              <a:t>E.g., via a new/separate CSP</a:t>
            </a:r>
          </a:p>
          <a:p>
            <a:pPr marL="629396" lvl="1" indent="-172814" defTabSz="913163" fontAlgn="base">
              <a:lnSpc>
                <a:spcPct val="90000"/>
              </a:lnSpc>
              <a:spcBef>
                <a:spcPts val="100"/>
              </a:spcBef>
              <a:spcAft>
                <a:spcPct val="0"/>
              </a:spcAft>
              <a:buClr>
                <a:srgbClr val="6D6E70"/>
              </a:buClr>
              <a:buSzPct val="90000"/>
              <a:buFont typeface="Wingdings" pitchFamily="2" charset="2"/>
              <a:buChar char="§"/>
              <a:defRPr/>
            </a:pPr>
            <a:r>
              <a:rPr lang="en-US" kern="0" dirty="0">
                <a:latin typeface="+mn-lt"/>
                <a:ea typeface="IBM Plex Sans Regular" charset="0"/>
                <a:cs typeface="IBM Plex Sans Regular" charset="0"/>
              </a:rPr>
              <a:t>Interoperability among standards is not necessarily guaranteed</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13199185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5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3153676" y="892744"/>
            <a:ext cx="5358557" cy="401176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 Placeholder 23"/>
          <p:cNvSpPr>
            <a:spLocks noGrp="1"/>
          </p:cNvSpPr>
          <p:nvPr>
            <p:ph type="body" sz="quarter" idx="13"/>
          </p:nvPr>
        </p:nvSpPr>
        <p:spPr/>
        <p:txBody>
          <a:bodyPr/>
          <a:lstStyle/>
          <a:p>
            <a:r>
              <a:rPr lang="en-US" dirty="0" err="1">
                <a:latin typeface="+mn-lt"/>
              </a:rPr>
              <a:t>Hyperledger</a:t>
            </a:r>
            <a:r>
              <a:rPr lang="en-US" dirty="0">
                <a:latin typeface="+mn-lt"/>
              </a:rPr>
              <a:t> Fabric V1 Architecture</a:t>
            </a:r>
          </a:p>
        </p:txBody>
      </p:sp>
      <p:grpSp>
        <p:nvGrpSpPr>
          <p:cNvPr id="53" name="Group 52"/>
          <p:cNvGrpSpPr/>
          <p:nvPr/>
        </p:nvGrpSpPr>
        <p:grpSpPr>
          <a:xfrm>
            <a:off x="689207" y="2073869"/>
            <a:ext cx="1970296" cy="1125465"/>
            <a:chOff x="1786347" y="2699333"/>
            <a:chExt cx="1970296" cy="1051945"/>
          </a:xfrm>
        </p:grpSpPr>
        <p:sp>
          <p:nvSpPr>
            <p:cNvPr id="19" name="Rectangle 18"/>
            <p:cNvSpPr/>
            <p:nvPr/>
          </p:nvSpPr>
          <p:spPr>
            <a:xfrm>
              <a:off x="1918471" y="2976826"/>
              <a:ext cx="1094469" cy="431507"/>
            </a:xfrm>
            <a:prstGeom prst="rect">
              <a:avLst/>
            </a:prstGeom>
            <a:ln>
              <a:noFill/>
            </a:ln>
          </p:spPr>
          <p:txBody>
            <a:bodyPr wrap="square">
              <a:spAutoFit/>
            </a:bodyPr>
            <a:lstStyle/>
            <a:p>
              <a:pPr lvl="0" algn="ctr"/>
              <a:r>
                <a:rPr lang="en-US" sz="1200" dirty="0">
                  <a:solidFill>
                    <a:prstClr val="black"/>
                  </a:solidFill>
                  <a:cs typeface="Calibri"/>
                </a:rPr>
                <a:t>Client</a:t>
              </a:r>
            </a:p>
            <a:p>
              <a:pPr lvl="0" algn="ctr"/>
              <a:r>
                <a:rPr lang="en-US" sz="1200" dirty="0">
                  <a:solidFill>
                    <a:prstClr val="black"/>
                  </a:solidFill>
                  <a:cs typeface="Calibri"/>
                </a:rPr>
                <a:t>Application</a:t>
              </a:r>
            </a:p>
          </p:txBody>
        </p:sp>
        <p:grpSp>
          <p:nvGrpSpPr>
            <p:cNvPr id="20" name="Group 19"/>
            <p:cNvGrpSpPr/>
            <p:nvPr/>
          </p:nvGrpSpPr>
          <p:grpSpPr>
            <a:xfrm>
              <a:off x="1786347" y="2699333"/>
              <a:ext cx="1970296" cy="1051945"/>
              <a:chOff x="265172" y="2308763"/>
              <a:chExt cx="712071" cy="676800"/>
            </a:xfrm>
          </p:grpSpPr>
          <p:sp>
            <p:nvSpPr>
              <p:cNvPr id="22" name="Rounded Rectangle 21"/>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cxnSp>
            <p:nvCxnSpPr>
              <p:cNvPr id="23" name="Straight Connector 22"/>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3080651" y="2976826"/>
              <a:ext cx="624685" cy="431507"/>
            </a:xfrm>
            <a:prstGeom prst="rect">
              <a:avLst/>
            </a:prstGeom>
            <a:noFill/>
            <a:ln>
              <a:noFill/>
            </a:ln>
          </p:spPr>
          <p:txBody>
            <a:bodyPr wrap="square" rtlCol="0">
              <a:spAutoFit/>
            </a:bodyPr>
            <a:lstStyle/>
            <a:p>
              <a:pPr algn="ctr"/>
              <a:r>
                <a:rPr lang="en-US" sz="1200" dirty="0"/>
                <a:t>SDK (HFC)</a:t>
              </a:r>
            </a:p>
          </p:txBody>
        </p:sp>
      </p:grpSp>
      <p:grpSp>
        <p:nvGrpSpPr>
          <p:cNvPr id="31" name="Group 30"/>
          <p:cNvGrpSpPr/>
          <p:nvPr/>
        </p:nvGrpSpPr>
        <p:grpSpPr>
          <a:xfrm>
            <a:off x="3461022" y="1162192"/>
            <a:ext cx="1397932" cy="578274"/>
            <a:chOff x="2397605" y="2782776"/>
            <a:chExt cx="1397932" cy="578274"/>
          </a:xfrm>
        </p:grpSpPr>
        <p:sp>
          <p:nvSpPr>
            <p:cNvPr id="33" name="Rectangle 32"/>
            <p:cNvSpPr/>
            <p:nvPr/>
          </p:nvSpPr>
          <p:spPr>
            <a:xfrm>
              <a:off x="2397605" y="2782776"/>
              <a:ext cx="1397932" cy="57827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a:solidFill>
                    <a:schemeClr val="tx1"/>
                  </a:solidFill>
                </a:rPr>
                <a:t>Membership</a:t>
              </a:r>
            </a:p>
            <a:p>
              <a:pPr algn="r"/>
              <a:r>
                <a:rPr lang="en-US" sz="1100" dirty="0">
                  <a:solidFill>
                    <a:schemeClr val="tx1"/>
                  </a:solidFill>
                </a:rPr>
                <a:t>Services</a:t>
              </a:r>
              <a:br>
                <a:rPr lang="en-US" sz="1100" dirty="0">
                  <a:solidFill>
                    <a:schemeClr val="tx1"/>
                  </a:solidFill>
                </a:rPr>
              </a:br>
              <a:endParaRPr lang="en-US" sz="1100" dirty="0">
                <a:solidFill>
                  <a:schemeClr val="tx1"/>
                </a:solidFill>
              </a:endParaRPr>
            </a:p>
          </p:txBody>
        </p:sp>
        <p:pic>
          <p:nvPicPr>
            <p:cNvPr id="32" name="Picture 7" descr="Interconnected_icon_bk"/>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9092" y="2833627"/>
              <a:ext cx="497078" cy="510023"/>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6110356" y="1647487"/>
            <a:ext cx="2004490" cy="2820402"/>
            <a:chOff x="6565932" y="1507986"/>
            <a:chExt cx="2004490" cy="2820402"/>
          </a:xfrm>
        </p:grpSpPr>
        <p:sp>
          <p:nvSpPr>
            <p:cNvPr id="34" name="Rounded Rectangle 33"/>
            <p:cNvSpPr/>
            <p:nvPr/>
          </p:nvSpPr>
          <p:spPr>
            <a:xfrm>
              <a:off x="6565932" y="1903822"/>
              <a:ext cx="2004490" cy="2424566"/>
            </a:xfrm>
            <a:prstGeom prst="roundRect">
              <a:avLst/>
            </a:prstGeom>
            <a:solidFill>
              <a:schemeClr val="bg1"/>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6" name="Rectangle 35"/>
            <p:cNvSpPr/>
            <p:nvPr/>
          </p:nvSpPr>
          <p:spPr>
            <a:xfrm>
              <a:off x="7226217" y="1507986"/>
              <a:ext cx="671979" cy="369332"/>
            </a:xfrm>
            <a:prstGeom prst="rect">
              <a:avLst/>
            </a:prstGeom>
          </p:spPr>
          <p:txBody>
            <a:bodyPr wrap="none">
              <a:spAutoFit/>
            </a:bodyPr>
            <a:lstStyle/>
            <a:p>
              <a:pPr algn="ctr"/>
              <a:r>
                <a:rPr lang="en-US" dirty="0">
                  <a:solidFill>
                    <a:srgbClr val="000000"/>
                  </a:solidFill>
                </a:rPr>
                <a:t>Peer</a:t>
              </a:r>
            </a:p>
          </p:txBody>
        </p:sp>
        <p:sp>
          <p:nvSpPr>
            <p:cNvPr id="37" name="Rounded Rectangle 36"/>
            <p:cNvSpPr/>
            <p:nvPr/>
          </p:nvSpPr>
          <p:spPr>
            <a:xfrm>
              <a:off x="6716331" y="2063616"/>
              <a:ext cx="1703690" cy="372013"/>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Endorser</a:t>
              </a:r>
            </a:p>
          </p:txBody>
        </p:sp>
        <p:sp>
          <p:nvSpPr>
            <p:cNvPr id="38" name="Rectangle 37"/>
            <p:cNvSpPr/>
            <p:nvPr/>
          </p:nvSpPr>
          <p:spPr>
            <a:xfrm>
              <a:off x="6673373" y="3058936"/>
              <a:ext cx="902812" cy="369332"/>
            </a:xfrm>
            <a:prstGeom prst="rect">
              <a:avLst/>
            </a:prstGeom>
          </p:spPr>
          <p:txBody>
            <a:bodyPr wrap="none">
              <a:spAutoFit/>
            </a:bodyPr>
            <a:lstStyle/>
            <a:p>
              <a:pPr algn="ctr"/>
              <a:r>
                <a:rPr lang="en-US" dirty="0">
                  <a:solidFill>
                    <a:srgbClr val="000000"/>
                  </a:solidFill>
                </a:rPr>
                <a:t>Ledger</a:t>
              </a:r>
            </a:p>
          </p:txBody>
        </p:sp>
        <p:grpSp>
          <p:nvGrpSpPr>
            <p:cNvPr id="39" name="Group 38"/>
            <p:cNvGrpSpPr/>
            <p:nvPr/>
          </p:nvGrpSpPr>
          <p:grpSpPr>
            <a:xfrm>
              <a:off x="7983288" y="3129302"/>
              <a:ext cx="432016" cy="114300"/>
              <a:chOff x="2259061" y="4546976"/>
              <a:chExt cx="576021" cy="152400"/>
            </a:xfrm>
          </p:grpSpPr>
          <p:sp>
            <p:nvSpPr>
              <p:cNvPr id="40" name="Rectangle 39"/>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Rectangle 40"/>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2" name="Rectangle 4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3" name="Straight Connector 42"/>
              <p:cNvCxnSpPr/>
              <p:nvPr/>
            </p:nvCxnSpPr>
            <p:spPr>
              <a:xfrm>
                <a:off x="2404534" y="4623176"/>
                <a:ext cx="285075"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44" name="Rounded Rectangle 43"/>
            <p:cNvSpPr/>
            <p:nvPr/>
          </p:nvSpPr>
          <p:spPr>
            <a:xfrm>
              <a:off x="6716331" y="2559526"/>
              <a:ext cx="1698974" cy="380146"/>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Committer</a:t>
              </a:r>
            </a:p>
          </p:txBody>
        </p:sp>
        <p:sp>
          <p:nvSpPr>
            <p:cNvPr id="45" name="Rounded Rectangle 44"/>
            <p:cNvSpPr/>
            <p:nvPr/>
          </p:nvSpPr>
          <p:spPr>
            <a:xfrm>
              <a:off x="7980604" y="3422277"/>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46" name="Rectangle 45"/>
            <p:cNvSpPr/>
            <p:nvPr/>
          </p:nvSpPr>
          <p:spPr>
            <a:xfrm>
              <a:off x="6661052" y="3446546"/>
              <a:ext cx="1287532" cy="369332"/>
            </a:xfrm>
            <a:prstGeom prst="rect">
              <a:avLst/>
            </a:prstGeom>
          </p:spPr>
          <p:txBody>
            <a:bodyPr wrap="none">
              <a:spAutoFit/>
            </a:bodyPr>
            <a:lstStyle/>
            <a:p>
              <a:pPr algn="ctr"/>
              <a:r>
                <a:rPr lang="en-US" dirty="0">
                  <a:solidFill>
                    <a:srgbClr val="000000"/>
                  </a:solidFill>
                </a:rPr>
                <a:t>Chaincode</a:t>
              </a:r>
            </a:p>
          </p:txBody>
        </p:sp>
        <p:sp>
          <p:nvSpPr>
            <p:cNvPr id="47" name="Rounded Rectangle 46"/>
            <p:cNvSpPr/>
            <p:nvPr/>
          </p:nvSpPr>
          <p:spPr>
            <a:xfrm>
              <a:off x="8190025" y="348898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grpSp>
          <p:nvGrpSpPr>
            <p:cNvPr id="51" name="Group 50"/>
            <p:cNvGrpSpPr/>
            <p:nvPr/>
          </p:nvGrpSpPr>
          <p:grpSpPr>
            <a:xfrm>
              <a:off x="8094725" y="3904058"/>
              <a:ext cx="238627" cy="276999"/>
              <a:chOff x="1642032" y="3300064"/>
              <a:chExt cx="238627" cy="276999"/>
            </a:xfrm>
          </p:grpSpPr>
          <p:sp>
            <p:nvSpPr>
              <p:cNvPr id="49" name="Oval 48"/>
              <p:cNvSpPr/>
              <p:nvPr/>
            </p:nvSpPr>
            <p:spPr>
              <a:xfrm>
                <a:off x="1642032" y="332586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0" name="TextBox 49"/>
              <p:cNvSpPr txBox="1"/>
              <p:nvPr/>
            </p:nvSpPr>
            <p:spPr>
              <a:xfrm>
                <a:off x="1644697" y="3300064"/>
                <a:ext cx="235962" cy="276999"/>
              </a:xfrm>
              <a:prstGeom prst="rect">
                <a:avLst/>
              </a:prstGeom>
              <a:noFill/>
            </p:spPr>
            <p:txBody>
              <a:bodyPr wrap="none" rtlCol="0">
                <a:spAutoFit/>
              </a:bodyPr>
              <a:lstStyle/>
              <a:p>
                <a:r>
                  <a:rPr lang="en-US" sz="1200" dirty="0">
                    <a:solidFill>
                      <a:srgbClr val="FF3220"/>
                    </a:solidFill>
                  </a:rPr>
                  <a:t>!</a:t>
                </a:r>
              </a:p>
            </p:txBody>
          </p:sp>
        </p:grpSp>
        <p:sp>
          <p:nvSpPr>
            <p:cNvPr id="52" name="Rectangle 51"/>
            <p:cNvSpPr/>
            <p:nvPr/>
          </p:nvSpPr>
          <p:spPr>
            <a:xfrm>
              <a:off x="6663076" y="3839477"/>
              <a:ext cx="889987" cy="369332"/>
            </a:xfrm>
            <a:prstGeom prst="rect">
              <a:avLst/>
            </a:prstGeom>
          </p:spPr>
          <p:txBody>
            <a:bodyPr wrap="none">
              <a:spAutoFit/>
            </a:bodyPr>
            <a:lstStyle/>
            <a:p>
              <a:pPr algn="ctr"/>
              <a:r>
                <a:rPr lang="en-US" dirty="0">
                  <a:solidFill>
                    <a:srgbClr val="000000"/>
                  </a:solidFill>
                </a:rPr>
                <a:t>Events</a:t>
              </a:r>
            </a:p>
          </p:txBody>
        </p:sp>
      </p:grpSp>
      <p:cxnSp>
        <p:nvCxnSpPr>
          <p:cNvPr id="58" name="Straight Arrow Connector 57"/>
          <p:cNvCxnSpPr/>
          <p:nvPr/>
        </p:nvCxnSpPr>
        <p:spPr>
          <a:xfrm>
            <a:off x="2668647" y="2426290"/>
            <a:ext cx="3581874" cy="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2" idx="3"/>
            <a:endCxn id="62" idx="1"/>
          </p:cNvCxnSpPr>
          <p:nvPr/>
        </p:nvCxnSpPr>
        <p:spPr>
          <a:xfrm>
            <a:off x="2659503" y="2636602"/>
            <a:ext cx="1174603" cy="1005435"/>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64" name="Group 63"/>
          <p:cNvGrpSpPr/>
          <p:nvPr/>
        </p:nvGrpSpPr>
        <p:grpSpPr>
          <a:xfrm>
            <a:off x="778883" y="3313189"/>
            <a:ext cx="342607" cy="240131"/>
            <a:chOff x="3053916" y="6186281"/>
            <a:chExt cx="456809" cy="320175"/>
          </a:xfrm>
        </p:grpSpPr>
        <p:sp>
          <p:nvSpPr>
            <p:cNvPr id="65" name="Rectangle 64"/>
            <p:cNvSpPr/>
            <p:nvPr/>
          </p:nvSpPr>
          <p:spPr>
            <a:xfrm>
              <a:off x="3053916" y="6272185"/>
              <a:ext cx="456809" cy="234271"/>
            </a:xfrm>
            <a:prstGeom prst="rect">
              <a:avLst/>
            </a:prstGeom>
            <a:no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6" name="Oval 65"/>
            <p:cNvSpPr/>
            <p:nvPr/>
          </p:nvSpPr>
          <p:spPr>
            <a:xfrm>
              <a:off x="3384550" y="6362700"/>
              <a:ext cx="45719" cy="45719"/>
            </a:xfrm>
            <a:prstGeom prst="ellipse">
              <a:avLst/>
            </a:prstGeom>
            <a:solidFill>
              <a:srgbClr val="FFFFFF"/>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7" name="Straight Connector 66"/>
            <p:cNvCxnSpPr/>
            <p:nvPr/>
          </p:nvCxnSpPr>
          <p:spPr>
            <a:xfrm flipV="1">
              <a:off x="3053916" y="6189456"/>
              <a:ext cx="423374" cy="8273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474115" y="6186281"/>
              <a:ext cx="0" cy="827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cxnSp>
        <p:nvCxnSpPr>
          <p:cNvPr id="69" name="Straight Arrow Connector 68"/>
          <p:cNvCxnSpPr>
            <a:stCxn id="62" idx="3"/>
            <a:endCxn id="44" idx="1"/>
          </p:cNvCxnSpPr>
          <p:nvPr/>
        </p:nvCxnSpPr>
        <p:spPr>
          <a:xfrm flipV="1">
            <a:off x="5543422" y="2889100"/>
            <a:ext cx="717333" cy="752937"/>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50" idx="3"/>
          </p:cNvCxnSpPr>
          <p:nvPr/>
        </p:nvCxnSpPr>
        <p:spPr>
          <a:xfrm flipV="1">
            <a:off x="7877776" y="4182058"/>
            <a:ext cx="777699" cy="1"/>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159988" y="4455322"/>
            <a:ext cx="1071606" cy="230832"/>
          </a:xfrm>
          <a:prstGeom prst="rect">
            <a:avLst/>
          </a:prstGeom>
          <a:noFill/>
        </p:spPr>
        <p:txBody>
          <a:bodyPr wrap="square" rtlCol="0">
            <a:spAutoFit/>
          </a:bodyPr>
          <a:lstStyle/>
          <a:p>
            <a:r>
              <a:rPr lang="en-US" sz="900" dirty="0"/>
              <a:t>Ordering-Service</a:t>
            </a:r>
          </a:p>
        </p:txBody>
      </p:sp>
      <p:grpSp>
        <p:nvGrpSpPr>
          <p:cNvPr id="60" name="Group 59"/>
          <p:cNvGrpSpPr/>
          <p:nvPr/>
        </p:nvGrpSpPr>
        <p:grpSpPr>
          <a:xfrm>
            <a:off x="3834106" y="2837534"/>
            <a:ext cx="1709316" cy="1609006"/>
            <a:chOff x="3620745" y="2847577"/>
            <a:chExt cx="1709316" cy="1609006"/>
          </a:xfrm>
        </p:grpSpPr>
        <p:sp>
          <p:nvSpPr>
            <p:cNvPr id="62" name="Rounded Rectangle 61"/>
            <p:cNvSpPr/>
            <p:nvPr/>
          </p:nvSpPr>
          <p:spPr>
            <a:xfrm>
              <a:off x="3620745" y="2847577"/>
              <a:ext cx="1709316" cy="160900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Rounded Rectangle 62"/>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70" name="Rounded Rectangle 69"/>
            <p:cNvSpPr/>
            <p:nvPr/>
          </p:nvSpPr>
          <p:spPr>
            <a:xfrm>
              <a:off x="3767821" y="296472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71" name="Rounded Rectangle 70"/>
            <p:cNvSpPr/>
            <p:nvPr/>
          </p:nvSpPr>
          <p:spPr>
            <a:xfrm>
              <a:off x="4580786" y="296749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72" name="Straight Connector 71"/>
            <p:cNvCxnSpPr/>
            <p:nvPr/>
          </p:nvCxnSpPr>
          <p:spPr>
            <a:xfrm>
              <a:off x="4366020" y="3263828"/>
              <a:ext cx="214766" cy="27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066921" y="3562927"/>
              <a:ext cx="0" cy="14812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H="1">
              <a:off x="4874504" y="3565692"/>
              <a:ext cx="5382" cy="149173"/>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4341787" y="3536576"/>
              <a:ext cx="288095" cy="214810"/>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4341787" y="3530645"/>
              <a:ext cx="281287" cy="220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0" name="Rounded Rectangle 79"/>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grpSp>
        <p:nvGrpSpPr>
          <p:cNvPr id="81" name="Group 80"/>
          <p:cNvGrpSpPr/>
          <p:nvPr/>
        </p:nvGrpSpPr>
        <p:grpSpPr>
          <a:xfrm>
            <a:off x="5601412" y="1217179"/>
            <a:ext cx="884480" cy="464726"/>
            <a:chOff x="8203321" y="3097576"/>
            <a:chExt cx="866669" cy="411867"/>
          </a:xfrm>
        </p:grpSpPr>
        <p:sp>
          <p:nvSpPr>
            <p:cNvPr id="82" name="Rectangle 81"/>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solidFill>
              </a:endParaRPr>
            </a:p>
          </p:txBody>
        </p:sp>
        <p:pic>
          <p:nvPicPr>
            <p:cNvPr id="84" name="Picture 83"/>
            <p:cNvPicPr>
              <a:picLocks noChangeAspect="1"/>
            </p:cNvPicPr>
            <p:nvPr/>
          </p:nvPicPr>
          <p:blipFill>
            <a:blip r:embed="rId4">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sp>
          <p:nvSpPr>
            <p:cNvPr id="85" name="TextBox 84"/>
            <p:cNvSpPr txBox="1"/>
            <p:nvPr/>
          </p:nvSpPr>
          <p:spPr>
            <a:xfrm>
              <a:off x="8314937" y="3174808"/>
              <a:ext cx="289100" cy="189291"/>
            </a:xfrm>
            <a:prstGeom prst="rect">
              <a:avLst/>
            </a:prstGeom>
            <a:noFill/>
            <a:ln>
              <a:solidFill>
                <a:schemeClr val="tx2"/>
              </a:solidFill>
            </a:ln>
          </p:spPr>
          <p:txBody>
            <a:bodyPr wrap="square" rtlCol="0">
              <a:spAutoFit/>
            </a:bodyPr>
            <a:lstStyle/>
            <a:p>
              <a:pPr marL="214313" indent="-214313">
                <a:buFont typeface="Wingdings" charset="2"/>
                <a:buChar char="ü"/>
              </a:pPr>
              <a:r>
                <a:rPr lang="en-US" sz="788" dirty="0">
                  <a:solidFill>
                    <a:schemeClr val="tx2"/>
                  </a:solidFill>
                  <a:cs typeface="Helvetica Neue"/>
                </a:rPr>
                <a:t> </a:t>
              </a:r>
            </a:p>
          </p:txBody>
        </p:sp>
      </p:grpSp>
      <p:sp>
        <p:nvSpPr>
          <p:cNvPr id="86" name="TextBox 85"/>
          <p:cNvSpPr txBox="1"/>
          <p:nvPr/>
        </p:nvSpPr>
        <p:spPr>
          <a:xfrm>
            <a:off x="5642756" y="961961"/>
            <a:ext cx="801791" cy="246221"/>
          </a:xfrm>
          <a:prstGeom prst="rect">
            <a:avLst/>
          </a:prstGeom>
          <a:noFill/>
          <a:effectLst/>
        </p:spPr>
        <p:txBody>
          <a:bodyPr wrap="square" rtlCol="0">
            <a:spAutoFit/>
          </a:bodyPr>
          <a:lstStyle/>
          <a:p>
            <a:pPr algn="ctr"/>
            <a:r>
              <a:rPr lang="en-US" sz="1000" dirty="0">
                <a:cs typeface="Calibri"/>
              </a:rPr>
              <a:t>Fabric-CA</a:t>
            </a:r>
          </a:p>
        </p:txBody>
      </p:sp>
      <p:grpSp>
        <p:nvGrpSpPr>
          <p:cNvPr id="87" name="Group 86"/>
          <p:cNvGrpSpPr/>
          <p:nvPr/>
        </p:nvGrpSpPr>
        <p:grpSpPr>
          <a:xfrm>
            <a:off x="1771033" y="1223349"/>
            <a:ext cx="884480" cy="464726"/>
            <a:chOff x="8203321" y="3097576"/>
            <a:chExt cx="866669" cy="411867"/>
          </a:xfrm>
        </p:grpSpPr>
        <p:sp>
          <p:nvSpPr>
            <p:cNvPr id="88" name="Rectangle 87"/>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solidFill>
              </a:endParaRPr>
            </a:p>
          </p:txBody>
        </p:sp>
        <p:pic>
          <p:nvPicPr>
            <p:cNvPr id="89" name="Picture 88"/>
            <p:cNvPicPr>
              <a:picLocks noChangeAspect="1"/>
            </p:cNvPicPr>
            <p:nvPr/>
          </p:nvPicPr>
          <p:blipFill>
            <a:blip r:embed="rId4">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sp>
          <p:nvSpPr>
            <p:cNvPr id="90" name="TextBox 89"/>
            <p:cNvSpPr txBox="1"/>
            <p:nvPr/>
          </p:nvSpPr>
          <p:spPr>
            <a:xfrm>
              <a:off x="8314937" y="3174808"/>
              <a:ext cx="289100" cy="189291"/>
            </a:xfrm>
            <a:prstGeom prst="rect">
              <a:avLst/>
            </a:prstGeom>
            <a:noFill/>
            <a:ln>
              <a:solidFill>
                <a:schemeClr val="tx2"/>
              </a:solidFill>
            </a:ln>
          </p:spPr>
          <p:txBody>
            <a:bodyPr wrap="square" rtlCol="0">
              <a:spAutoFit/>
            </a:bodyPr>
            <a:lstStyle/>
            <a:p>
              <a:pPr marL="214313" indent="-214313">
                <a:buFont typeface="Wingdings" charset="2"/>
                <a:buChar char="ü"/>
              </a:pPr>
              <a:r>
                <a:rPr lang="en-US" sz="788" dirty="0">
                  <a:solidFill>
                    <a:schemeClr val="tx2"/>
                  </a:solidFill>
                  <a:cs typeface="Helvetica Neue"/>
                </a:rPr>
                <a:t> </a:t>
              </a:r>
            </a:p>
          </p:txBody>
        </p:sp>
      </p:grpSp>
      <p:sp>
        <p:nvSpPr>
          <p:cNvPr id="91" name="TextBox 90"/>
          <p:cNvSpPr txBox="1"/>
          <p:nvPr/>
        </p:nvSpPr>
        <p:spPr>
          <a:xfrm>
            <a:off x="1741708" y="971104"/>
            <a:ext cx="943129" cy="246221"/>
          </a:xfrm>
          <a:prstGeom prst="rect">
            <a:avLst/>
          </a:prstGeom>
          <a:noFill/>
          <a:effectLst/>
        </p:spPr>
        <p:txBody>
          <a:bodyPr wrap="square" rtlCol="0">
            <a:spAutoFit/>
          </a:bodyPr>
          <a:lstStyle/>
          <a:p>
            <a:pPr algn="ctr"/>
            <a:r>
              <a:rPr lang="en-US" sz="1000">
                <a:cs typeface="Calibri"/>
              </a:rPr>
              <a:t>External-CA</a:t>
            </a:r>
            <a:endParaRPr lang="en-US" sz="1000" dirty="0">
              <a:cs typeface="Calibri"/>
            </a:endParaRPr>
          </a:p>
        </p:txBody>
      </p:sp>
      <p:cxnSp>
        <p:nvCxnSpPr>
          <p:cNvPr id="92" name="Straight Arrow Connector 91"/>
          <p:cNvCxnSpPr>
            <a:stCxn id="33" idx="3"/>
            <a:endCxn id="82" idx="1"/>
          </p:cNvCxnSpPr>
          <p:nvPr/>
        </p:nvCxnSpPr>
        <p:spPr>
          <a:xfrm flipV="1">
            <a:off x="4858954" y="1449542"/>
            <a:ext cx="742458" cy="1787"/>
          </a:xfrm>
          <a:prstGeom prst="straightConnector1">
            <a:avLst/>
          </a:prstGeom>
          <a:ln w="19050" cmpd="sng">
            <a:solidFill>
              <a:srgbClr val="266FC0"/>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88" idx="3"/>
            <a:endCxn id="33" idx="1"/>
          </p:cNvCxnSpPr>
          <p:nvPr/>
        </p:nvCxnSpPr>
        <p:spPr>
          <a:xfrm flipV="1">
            <a:off x="2655513" y="1451329"/>
            <a:ext cx="805509" cy="4383"/>
          </a:xfrm>
          <a:prstGeom prst="straightConnector1">
            <a:avLst/>
          </a:prstGeom>
          <a:ln w="19050" cmpd="sng">
            <a:solidFill>
              <a:schemeClr val="tx2"/>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6010363" y="4629736"/>
            <a:ext cx="2247316" cy="276999"/>
          </a:xfrm>
          <a:prstGeom prst="rect">
            <a:avLst/>
          </a:prstGeom>
          <a:noFill/>
        </p:spPr>
        <p:txBody>
          <a:bodyPr wrap="square" rtlCol="0">
            <a:spAutoFit/>
          </a:bodyPr>
          <a:lstStyle/>
          <a:p>
            <a:pPr algn="ctr"/>
            <a:r>
              <a:rPr lang="en-US" sz="1200" dirty="0" err="1"/>
              <a:t>Hyperledger</a:t>
            </a:r>
            <a:r>
              <a:rPr lang="en-US" sz="1200" dirty="0"/>
              <a:t> Fabric Network</a:t>
            </a:r>
          </a:p>
        </p:txBody>
      </p:sp>
      <p:sp>
        <p:nvSpPr>
          <p:cNvPr id="83" name="TextBox 82"/>
          <p:cNvSpPr txBox="1"/>
          <p:nvPr/>
        </p:nvSpPr>
        <p:spPr>
          <a:xfrm>
            <a:off x="4758619" y="1249372"/>
            <a:ext cx="943129" cy="215444"/>
          </a:xfrm>
          <a:prstGeom prst="rect">
            <a:avLst/>
          </a:prstGeom>
          <a:ln w="19050" cmpd="sng">
            <a:no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wrap="square" rtlCol="0">
            <a:spAutoFit/>
          </a:bodyPr>
          <a:lstStyle/>
          <a:p>
            <a:pPr algn="ctr"/>
            <a:r>
              <a:rPr lang="en-US" sz="800" dirty="0">
                <a:cs typeface="Calibri"/>
              </a:rPr>
              <a:t>optional</a:t>
            </a:r>
            <a:endParaRPr lang="en-US" sz="1000" dirty="0">
              <a:cs typeface="Calibri"/>
            </a:endParaRPr>
          </a:p>
        </p:txBody>
      </p:sp>
      <p:sp>
        <p:nvSpPr>
          <p:cNvPr id="75" name="TextBox 74"/>
          <p:cNvSpPr txBox="1"/>
          <p:nvPr/>
        </p:nvSpPr>
        <p:spPr>
          <a:xfrm>
            <a:off x="2584375" y="1261927"/>
            <a:ext cx="943129" cy="215444"/>
          </a:xfrm>
          <a:prstGeom prst="rect">
            <a:avLst/>
          </a:prstGeom>
          <a:noFill/>
          <a:effectLst/>
        </p:spPr>
        <p:txBody>
          <a:bodyPr wrap="square" rtlCol="0">
            <a:spAutoFit/>
          </a:bodyPr>
          <a:lstStyle/>
          <a:p>
            <a:pPr algn="ctr"/>
            <a:r>
              <a:rPr lang="en-US" sz="800" dirty="0">
                <a:cs typeface="Calibri"/>
              </a:rPr>
              <a:t>optional</a:t>
            </a:r>
            <a:endParaRPr lang="en-US" sz="1000" dirty="0">
              <a:cs typeface="Calibri"/>
            </a:endParaRPr>
          </a:p>
        </p:txBody>
      </p:sp>
      <p:grpSp>
        <p:nvGrpSpPr>
          <p:cNvPr id="102" name="Group 101">
            <a:extLst>
              <a:ext uri="{FF2B5EF4-FFF2-40B4-BE49-F238E27FC236}">
                <a16:creationId xmlns:a16="http://schemas.microsoft.com/office/drawing/2014/main" id="{40A456D6-F49D-5D4D-895E-53929943BA14}"/>
              </a:ext>
            </a:extLst>
          </p:cNvPr>
          <p:cNvGrpSpPr/>
          <p:nvPr/>
        </p:nvGrpSpPr>
        <p:grpSpPr>
          <a:xfrm>
            <a:off x="7871168" y="1031880"/>
            <a:ext cx="354666" cy="574130"/>
            <a:chOff x="5701137" y="2384637"/>
            <a:chExt cx="1133935" cy="1812371"/>
          </a:xfrm>
        </p:grpSpPr>
        <p:sp>
          <p:nvSpPr>
            <p:cNvPr id="103" name="Oval 102">
              <a:extLst>
                <a:ext uri="{FF2B5EF4-FFF2-40B4-BE49-F238E27FC236}">
                  <a16:creationId xmlns:a16="http://schemas.microsoft.com/office/drawing/2014/main" id="{637475B5-D2DE-024D-A8A9-AF1C044A898A}"/>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04" name="Round Same Side Corner Rectangle 103">
              <a:extLst>
                <a:ext uri="{FF2B5EF4-FFF2-40B4-BE49-F238E27FC236}">
                  <a16:creationId xmlns:a16="http://schemas.microsoft.com/office/drawing/2014/main" id="{027FAEF8-7373-EE43-A4CD-BD56384103C1}"/>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nvGrpSpPr>
          <p:cNvPr id="105" name="Group 104">
            <a:extLst>
              <a:ext uri="{FF2B5EF4-FFF2-40B4-BE49-F238E27FC236}">
                <a16:creationId xmlns:a16="http://schemas.microsoft.com/office/drawing/2014/main" id="{4836B16A-01D3-CF42-8973-5C9649DD622D}"/>
              </a:ext>
            </a:extLst>
          </p:cNvPr>
          <p:cNvGrpSpPr/>
          <p:nvPr/>
        </p:nvGrpSpPr>
        <p:grpSpPr>
          <a:xfrm>
            <a:off x="7186789" y="1079972"/>
            <a:ext cx="795592" cy="574130"/>
            <a:chOff x="5502369" y="3560517"/>
            <a:chExt cx="940626" cy="694408"/>
          </a:xfrm>
        </p:grpSpPr>
        <p:sp>
          <p:nvSpPr>
            <p:cNvPr id="106" name="TextBox 105">
              <a:extLst>
                <a:ext uri="{FF2B5EF4-FFF2-40B4-BE49-F238E27FC236}">
                  <a16:creationId xmlns:a16="http://schemas.microsoft.com/office/drawing/2014/main" id="{8B15D5CA-2B83-F04C-8A2B-557921E93586}"/>
                </a:ext>
              </a:extLst>
            </p:cNvPr>
            <p:cNvSpPr txBox="1"/>
            <p:nvPr/>
          </p:nvSpPr>
          <p:spPr>
            <a:xfrm>
              <a:off x="5502369" y="3873171"/>
              <a:ext cx="615698" cy="279191"/>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107" name="Group 106">
              <a:extLst>
                <a:ext uri="{FF2B5EF4-FFF2-40B4-BE49-F238E27FC236}">
                  <a16:creationId xmlns:a16="http://schemas.microsoft.com/office/drawing/2014/main" id="{1ABB4E93-B9FC-1149-9D41-0B7D07C3370D}"/>
                </a:ext>
              </a:extLst>
            </p:cNvPr>
            <p:cNvGrpSpPr/>
            <p:nvPr/>
          </p:nvGrpSpPr>
          <p:grpSpPr>
            <a:xfrm>
              <a:off x="6023675" y="3560517"/>
              <a:ext cx="419320" cy="694408"/>
              <a:chOff x="5701137" y="2384637"/>
              <a:chExt cx="1133935" cy="1812371"/>
            </a:xfrm>
          </p:grpSpPr>
          <p:sp>
            <p:nvSpPr>
              <p:cNvPr id="108" name="Oval 107">
                <a:extLst>
                  <a:ext uri="{FF2B5EF4-FFF2-40B4-BE49-F238E27FC236}">
                    <a16:creationId xmlns:a16="http://schemas.microsoft.com/office/drawing/2014/main" id="{73D43CA3-37C8-E742-865B-2FA642D6447C}"/>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09" name="Round Same Side Corner Rectangle 108">
                <a:extLst>
                  <a:ext uri="{FF2B5EF4-FFF2-40B4-BE49-F238E27FC236}">
                    <a16:creationId xmlns:a16="http://schemas.microsoft.com/office/drawing/2014/main" id="{3641BCA7-A776-AA46-9788-0B46EECE7E77}"/>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spTree>
    <p:extLst>
      <p:ext uri="{BB962C8B-B14F-4D97-AF65-F5344CB8AC3E}">
        <p14:creationId xmlns:p14="http://schemas.microsoft.com/office/powerpoint/2010/main" val="79142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p:cNvSpPr/>
          <p:nvPr/>
        </p:nvSpPr>
        <p:spPr>
          <a:xfrm>
            <a:off x="2037717" y="1789309"/>
            <a:ext cx="5288647" cy="3153611"/>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 name="Rounded Rectangle 9"/>
          <p:cNvSpPr/>
          <p:nvPr/>
        </p:nvSpPr>
        <p:spPr>
          <a:xfrm>
            <a:off x="2691439" y="3609061"/>
            <a:ext cx="4406245" cy="1232392"/>
          </a:xfrm>
          <a:prstGeom prst="roundRect">
            <a:avLst/>
          </a:prstGeom>
          <a:solidFill>
            <a:srgbClr val="EEE1FF"/>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69" name="Elbow Connector 68"/>
          <p:cNvCxnSpPr>
            <a:cxnSpLocks/>
            <a:endCxn id="7" idx="1"/>
          </p:cNvCxnSpPr>
          <p:nvPr/>
        </p:nvCxnSpPr>
        <p:spPr>
          <a:xfrm rot="16200000" flipH="1">
            <a:off x="3149742" y="1086620"/>
            <a:ext cx="1027380" cy="1718455"/>
          </a:xfrm>
          <a:prstGeom prst="bentConnector2">
            <a:avLst/>
          </a:prstGeom>
          <a:ln w="127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616675" y="832967"/>
            <a:ext cx="968535" cy="461665"/>
          </a:xfrm>
          <a:prstGeom prst="rect">
            <a:avLst/>
          </a:prstGeom>
          <a:noFill/>
          <a:effectLst/>
        </p:spPr>
        <p:txBody>
          <a:bodyPr wrap="none" rtlCol="0">
            <a:spAutoFit/>
          </a:bodyPr>
          <a:lstStyle/>
          <a:p>
            <a:pPr defTabSz="457200" fontAlgn="auto">
              <a:spcBef>
                <a:spcPts val="0"/>
              </a:spcBef>
              <a:spcAft>
                <a:spcPts val="0"/>
              </a:spcAft>
            </a:pPr>
            <a:r>
              <a:rPr lang="en-US" sz="1200" b="0" dirty="0">
                <a:solidFill>
                  <a:schemeClr val="bg1">
                    <a:lumMod val="50000"/>
                  </a:schemeClr>
                </a:solidFill>
                <a:latin typeface="Arial" charset="0"/>
                <a:ea typeface="Arial" charset="0"/>
                <a:cs typeface="Arial" charset="0"/>
              </a:rPr>
              <a:t>Blockchain </a:t>
            </a:r>
          </a:p>
          <a:p>
            <a:pPr defTabSz="457200" fontAlgn="auto">
              <a:spcBef>
                <a:spcPts val="0"/>
              </a:spcBef>
              <a:spcAft>
                <a:spcPts val="0"/>
              </a:spcAft>
            </a:pPr>
            <a:r>
              <a:rPr lang="en-US" sz="1200" b="0" dirty="0">
                <a:solidFill>
                  <a:schemeClr val="bg1">
                    <a:lumMod val="50000"/>
                  </a:schemeClr>
                </a:solidFill>
                <a:latin typeface="Arial" charset="0"/>
                <a:ea typeface="Arial" charset="0"/>
                <a:cs typeface="Arial" charset="0"/>
              </a:rPr>
              <a:t>developer</a:t>
            </a:r>
          </a:p>
        </p:txBody>
      </p:sp>
      <p:sp>
        <p:nvSpPr>
          <p:cNvPr id="7" name="Folded Corner 6"/>
          <p:cNvSpPr/>
          <p:nvPr/>
        </p:nvSpPr>
        <p:spPr>
          <a:xfrm>
            <a:off x="4522660" y="1986357"/>
            <a:ext cx="815919" cy="946362"/>
          </a:xfrm>
          <a:prstGeom prst="foldedCorner">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Smart Contract</a:t>
            </a:r>
          </a:p>
        </p:txBody>
      </p:sp>
      <p:cxnSp>
        <p:nvCxnSpPr>
          <p:cNvPr id="42" name="Straight Arrow Connector 41"/>
          <p:cNvCxnSpPr/>
          <p:nvPr/>
        </p:nvCxnSpPr>
        <p:spPr>
          <a:xfrm>
            <a:off x="4911250" y="1522652"/>
            <a:ext cx="2942" cy="463705"/>
          </a:xfrm>
          <a:prstGeom prst="straightConnector1">
            <a:avLst/>
          </a:prstGeom>
          <a:ln w="127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941952" y="1513846"/>
            <a:ext cx="670376" cy="261610"/>
          </a:xfrm>
          <a:prstGeom prst="rect">
            <a:avLst/>
          </a:prstGeom>
          <a:noFill/>
          <a:effectLst/>
        </p:spPr>
        <p:txBody>
          <a:bodyPr wrap="non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submits</a:t>
            </a:r>
          </a:p>
        </p:txBody>
      </p:sp>
      <p:sp>
        <p:nvSpPr>
          <p:cNvPr id="72" name="TextBox 71"/>
          <p:cNvSpPr txBox="1"/>
          <p:nvPr/>
        </p:nvSpPr>
        <p:spPr>
          <a:xfrm>
            <a:off x="2766839" y="1496657"/>
            <a:ext cx="750526" cy="261610"/>
          </a:xfrm>
          <a:prstGeom prst="rect">
            <a:avLst/>
          </a:prstGeom>
          <a:noFill/>
          <a:ln>
            <a:noFill/>
          </a:ln>
          <a:effectLst/>
        </p:spPr>
        <p:txBody>
          <a:bodyPr wrap="non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develops</a:t>
            </a:r>
          </a:p>
        </p:txBody>
      </p:sp>
      <p:sp>
        <p:nvSpPr>
          <p:cNvPr id="73" name="TextBox 72"/>
          <p:cNvSpPr txBox="1"/>
          <p:nvPr/>
        </p:nvSpPr>
        <p:spPr>
          <a:xfrm>
            <a:off x="3259766" y="786801"/>
            <a:ext cx="750526" cy="261610"/>
          </a:xfrm>
          <a:prstGeom prst="rect">
            <a:avLst/>
          </a:prstGeom>
          <a:noFill/>
          <a:effectLst/>
        </p:spPr>
        <p:txBody>
          <a:bodyPr wrap="non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develops</a:t>
            </a:r>
          </a:p>
        </p:txBody>
      </p:sp>
      <p:sp>
        <p:nvSpPr>
          <p:cNvPr id="78" name="TextBox 77"/>
          <p:cNvSpPr txBox="1"/>
          <p:nvPr/>
        </p:nvSpPr>
        <p:spPr>
          <a:xfrm>
            <a:off x="5036769" y="3104541"/>
            <a:ext cx="835219" cy="261610"/>
          </a:xfrm>
          <a:prstGeom prst="rect">
            <a:avLst/>
          </a:prstGeom>
          <a:noFill/>
          <a:effectLst/>
        </p:spPr>
        <p:txBody>
          <a:bodyPr wrap="squar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recorded</a:t>
            </a:r>
          </a:p>
        </p:txBody>
      </p:sp>
      <p:cxnSp>
        <p:nvCxnSpPr>
          <p:cNvPr id="21" name="Elbow Connector 20"/>
          <p:cNvCxnSpPr/>
          <p:nvPr/>
        </p:nvCxnSpPr>
        <p:spPr>
          <a:xfrm rot="16200000" flipH="1">
            <a:off x="4849775" y="3148767"/>
            <a:ext cx="850475" cy="441869"/>
          </a:xfrm>
          <a:prstGeom prst="bentConnector3">
            <a:avLst>
              <a:gd name="adj1" fmla="val 52363"/>
            </a:avLst>
          </a:prstGeom>
          <a:ln w="127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cxnSpLocks/>
            <a:endCxn id="87" idx="1"/>
          </p:cNvCxnSpPr>
          <p:nvPr/>
        </p:nvCxnSpPr>
        <p:spPr>
          <a:xfrm flipV="1">
            <a:off x="3047232" y="1066958"/>
            <a:ext cx="1401003" cy="4205"/>
          </a:xfrm>
          <a:prstGeom prst="straightConnector1">
            <a:avLst/>
          </a:prstGeom>
          <a:ln w="127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403836" y="2771307"/>
            <a:ext cx="772969" cy="261610"/>
          </a:xfrm>
          <a:prstGeom prst="rect">
            <a:avLst/>
          </a:prstGeom>
          <a:noFill/>
          <a:effectLst/>
        </p:spPr>
        <p:txBody>
          <a:bodyPr wrap="non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accesses</a:t>
            </a:r>
          </a:p>
        </p:txBody>
      </p:sp>
      <p:cxnSp>
        <p:nvCxnSpPr>
          <p:cNvPr id="32" name="Straight Arrow Connector 31"/>
          <p:cNvCxnSpPr>
            <a:endCxn id="86" idx="2"/>
          </p:cNvCxnSpPr>
          <p:nvPr/>
        </p:nvCxnSpPr>
        <p:spPr>
          <a:xfrm flipV="1">
            <a:off x="7081938" y="4228356"/>
            <a:ext cx="827394" cy="6496"/>
          </a:xfrm>
          <a:prstGeom prst="straightConnector1">
            <a:avLst/>
          </a:prstGeom>
          <a:ln w="12700" cmpd="sng">
            <a:solidFill>
              <a:schemeClr val="tx2"/>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102" idx="2"/>
          </p:cNvCxnSpPr>
          <p:nvPr/>
        </p:nvCxnSpPr>
        <p:spPr>
          <a:xfrm>
            <a:off x="5322151" y="2459538"/>
            <a:ext cx="2587181" cy="10330"/>
          </a:xfrm>
          <a:prstGeom prst="straightConnector1">
            <a:avLst/>
          </a:prstGeom>
          <a:ln w="12700" cmpd="sng">
            <a:solidFill>
              <a:schemeClr val="tx2"/>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7744559" y="4291220"/>
            <a:ext cx="559769" cy="276999"/>
          </a:xfrm>
          <a:prstGeom prst="rect">
            <a:avLst/>
          </a:prstGeom>
          <a:noFill/>
          <a:effectLst/>
        </p:spPr>
        <p:txBody>
          <a:bodyPr wrap="none" rtlCol="0">
            <a:spAutoFit/>
          </a:bodyPr>
          <a:lstStyle/>
          <a:p>
            <a:pP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event</a:t>
            </a:r>
          </a:p>
        </p:txBody>
      </p:sp>
      <p:sp>
        <p:nvSpPr>
          <p:cNvPr id="74" name="TextBox 73"/>
          <p:cNvSpPr txBox="1"/>
          <p:nvPr/>
        </p:nvSpPr>
        <p:spPr>
          <a:xfrm>
            <a:off x="7308741" y="2214058"/>
            <a:ext cx="521297" cy="261610"/>
          </a:xfrm>
          <a:prstGeom prst="rect">
            <a:avLst/>
          </a:prstGeom>
          <a:noFill/>
          <a:effectLst/>
        </p:spPr>
        <p:txBody>
          <a:bodyPr wrap="non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emits</a:t>
            </a:r>
          </a:p>
        </p:txBody>
      </p:sp>
      <p:sp>
        <p:nvSpPr>
          <p:cNvPr id="76" name="TextBox 75"/>
          <p:cNvSpPr txBox="1"/>
          <p:nvPr/>
        </p:nvSpPr>
        <p:spPr>
          <a:xfrm>
            <a:off x="7306782" y="3934977"/>
            <a:ext cx="521297" cy="261610"/>
          </a:xfrm>
          <a:prstGeom prst="rect">
            <a:avLst/>
          </a:prstGeom>
          <a:noFill/>
          <a:effectLst/>
        </p:spPr>
        <p:txBody>
          <a:bodyPr wrap="non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emits</a:t>
            </a:r>
          </a:p>
        </p:txBody>
      </p:sp>
      <p:sp>
        <p:nvSpPr>
          <p:cNvPr id="82" name="TextBox 81"/>
          <p:cNvSpPr txBox="1"/>
          <p:nvPr/>
        </p:nvSpPr>
        <p:spPr>
          <a:xfrm>
            <a:off x="2560826" y="1019988"/>
            <a:ext cx="486557" cy="369332"/>
          </a:xfrm>
          <a:prstGeom prst="rect">
            <a:avLst/>
          </a:prstGeom>
          <a:noFill/>
          <a:ln w="12700">
            <a:noFill/>
          </a:ln>
        </p:spPr>
        <p:txBody>
          <a:bodyPr wrap="square" rtlCol="0">
            <a:spAutoFit/>
          </a:bodyPr>
          <a:lstStyle/>
          <a:p>
            <a:pPr algn="ctr" defTabSz="457200" fontAlgn="auto">
              <a:spcBef>
                <a:spcPts val="0"/>
              </a:spcBef>
              <a:spcAft>
                <a:spcPts val="0"/>
              </a:spcAft>
            </a:pPr>
            <a:r>
              <a:rPr lang="en-US" b="0" dirty="0">
                <a:solidFill>
                  <a:prstClr val="white"/>
                </a:solidFill>
                <a:latin typeface="Arial" charset="0"/>
                <a:ea typeface="Arial" charset="0"/>
                <a:cs typeface="Arial" charset="0"/>
              </a:rPr>
              <a:t>D</a:t>
            </a:r>
          </a:p>
        </p:txBody>
      </p:sp>
      <p:sp>
        <p:nvSpPr>
          <p:cNvPr id="16" name="Rectangle 15"/>
          <p:cNvSpPr/>
          <p:nvPr/>
        </p:nvSpPr>
        <p:spPr>
          <a:xfrm>
            <a:off x="2089365" y="3435866"/>
            <a:ext cx="679994" cy="276999"/>
          </a:xfrm>
          <a:prstGeom prst="rect">
            <a:avLst/>
          </a:prstGeom>
        </p:spPr>
        <p:txBody>
          <a:bodyPr wrap="none">
            <a:spAutoFit/>
          </a:bodyPr>
          <a:lstStyle/>
          <a:p>
            <a:pP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Ledger</a:t>
            </a:r>
          </a:p>
        </p:txBody>
      </p:sp>
      <p:sp>
        <p:nvSpPr>
          <p:cNvPr id="83" name="TextBox 82"/>
          <p:cNvSpPr txBox="1"/>
          <p:nvPr/>
        </p:nvSpPr>
        <p:spPr>
          <a:xfrm>
            <a:off x="3467857" y="3111646"/>
            <a:ext cx="1306768" cy="261610"/>
          </a:xfrm>
          <a:prstGeom prst="rect">
            <a:avLst/>
          </a:prstGeom>
          <a:noFill/>
          <a:effectLst/>
        </p:spPr>
        <p:txBody>
          <a:bodyPr wrap="none" rtlCol="0">
            <a:spAutoFit/>
          </a:bodyPr>
          <a:lstStyle/>
          <a:p>
            <a:pPr defTabSz="457200" fontAlgn="auto">
              <a:spcBef>
                <a:spcPts val="0"/>
              </a:spcBef>
              <a:spcAft>
                <a:spcPts val="0"/>
              </a:spcAft>
            </a:pPr>
            <a:r>
              <a:rPr lang="en-US" sz="1100" b="0" dirty="0">
                <a:solidFill>
                  <a:schemeClr val="tx2"/>
                </a:solidFill>
                <a:latin typeface="Arial" charset="0"/>
                <a:ea typeface="Arial" charset="0"/>
                <a:cs typeface="Arial" charset="0"/>
              </a:rPr>
              <a:t>‘get’, ‘put’, ‘delete’</a:t>
            </a:r>
          </a:p>
        </p:txBody>
      </p:sp>
      <p:cxnSp>
        <p:nvCxnSpPr>
          <p:cNvPr id="55" name="Straight Arrow Connector 54"/>
          <p:cNvCxnSpPr/>
          <p:nvPr/>
        </p:nvCxnSpPr>
        <p:spPr>
          <a:xfrm>
            <a:off x="5322087" y="2687174"/>
            <a:ext cx="1110936" cy="7223"/>
          </a:xfrm>
          <a:prstGeom prst="straightConnector1">
            <a:avLst/>
          </a:prstGeom>
          <a:ln w="12700">
            <a:solidFill>
              <a:schemeClr val="tx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402696" y="1388498"/>
            <a:ext cx="1025122" cy="4643"/>
          </a:xfrm>
          <a:prstGeom prst="straightConnector1">
            <a:avLst/>
          </a:prstGeom>
          <a:ln w="12700">
            <a:solidFill>
              <a:schemeClr val="tx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427818" y="1388498"/>
            <a:ext cx="15688" cy="2406443"/>
          </a:xfrm>
          <a:prstGeom prst="straightConnector1">
            <a:avLst/>
          </a:prstGeom>
          <a:ln w="127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4424330" y="677677"/>
            <a:ext cx="1006696" cy="461665"/>
          </a:xfrm>
          <a:prstGeom prst="rect">
            <a:avLst/>
          </a:prstGeom>
          <a:ln w="12700">
            <a:noFill/>
          </a:ln>
        </p:spPr>
        <p:txBody>
          <a:bodyPr wrap="square">
            <a:spAutoFit/>
          </a:bodyPr>
          <a:lstStyle/>
          <a:p>
            <a:pPr algn="ct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Client</a:t>
            </a:r>
          </a:p>
          <a:p>
            <a:pPr algn="ct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Application</a:t>
            </a:r>
          </a:p>
        </p:txBody>
      </p:sp>
      <p:grpSp>
        <p:nvGrpSpPr>
          <p:cNvPr id="24" name="Group 23"/>
          <p:cNvGrpSpPr/>
          <p:nvPr/>
        </p:nvGrpSpPr>
        <p:grpSpPr>
          <a:xfrm>
            <a:off x="4448235" y="611263"/>
            <a:ext cx="958885" cy="911389"/>
            <a:chOff x="4097904" y="844035"/>
            <a:chExt cx="712071" cy="676800"/>
          </a:xfrm>
        </p:grpSpPr>
        <p:sp>
          <p:nvSpPr>
            <p:cNvPr id="87" name="Rounded Rectangle 86"/>
            <p:cNvSpPr/>
            <p:nvPr/>
          </p:nvSpPr>
          <p:spPr>
            <a:xfrm>
              <a:off x="4097904" y="844035"/>
              <a:ext cx="712071" cy="676800"/>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89" name="Straight Connector 88"/>
            <p:cNvCxnSpPr/>
            <p:nvPr/>
          </p:nvCxnSpPr>
          <p:spPr>
            <a:xfrm>
              <a:off x="4097904" y="1334744"/>
              <a:ext cx="712071" cy="0"/>
            </a:xfrm>
            <a:prstGeom prst="line">
              <a:avLst/>
            </a:prstGeom>
            <a:ln w="127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90" name="Rectangle 89"/>
          <p:cNvSpPr/>
          <p:nvPr/>
        </p:nvSpPr>
        <p:spPr>
          <a:xfrm>
            <a:off x="4623946" y="1254736"/>
            <a:ext cx="603039" cy="276999"/>
          </a:xfrm>
          <a:prstGeom prst="rect">
            <a:avLst/>
          </a:prstGeom>
          <a:ln w="12700">
            <a:noFill/>
          </a:ln>
        </p:spPr>
        <p:txBody>
          <a:bodyPr wrap="square">
            <a:spAutoFit/>
          </a:bodyPr>
          <a:lstStyle/>
          <a:p>
            <a:pPr algn="ct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SDK</a:t>
            </a:r>
          </a:p>
        </p:txBody>
      </p:sp>
      <p:grpSp>
        <p:nvGrpSpPr>
          <p:cNvPr id="91" name="Group 90"/>
          <p:cNvGrpSpPr/>
          <p:nvPr/>
        </p:nvGrpSpPr>
        <p:grpSpPr>
          <a:xfrm>
            <a:off x="2170219" y="3684290"/>
            <a:ext cx="432016" cy="114306"/>
            <a:chOff x="2259061" y="4546968"/>
            <a:chExt cx="576021" cy="152408"/>
          </a:xfrm>
        </p:grpSpPr>
        <p:sp>
          <p:nvSpPr>
            <p:cNvPr id="92" name="Rectangle 91"/>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3" name="Rectangle 92"/>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4" name="Rectangle 93"/>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5" name="Straight Connector 94"/>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7909332" y="4103351"/>
            <a:ext cx="221316" cy="276999"/>
            <a:chOff x="2374256" y="3025035"/>
            <a:chExt cx="221316" cy="276999"/>
          </a:xfrm>
        </p:grpSpPr>
        <p:sp>
          <p:nvSpPr>
            <p:cNvPr id="86" name="Oval 85"/>
            <p:cNvSpPr/>
            <p:nvPr/>
          </p:nvSpPr>
          <p:spPr>
            <a:xfrm>
              <a:off x="2374256" y="3036633"/>
              <a:ext cx="221316" cy="226813"/>
            </a:xfrm>
            <a:prstGeom prst="ellipse">
              <a:avLst/>
            </a:prstGeom>
            <a:solidFill>
              <a:srgbClr val="FFFFFF"/>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6" name="TextBox 95"/>
            <p:cNvSpPr txBox="1"/>
            <p:nvPr/>
          </p:nvSpPr>
          <p:spPr>
            <a:xfrm>
              <a:off x="2389944" y="3025035"/>
              <a:ext cx="195186" cy="276999"/>
            </a:xfrm>
            <a:prstGeom prst="rect">
              <a:avLst/>
            </a:prstGeom>
            <a:noFill/>
            <a:ln w="12700">
              <a:noFill/>
            </a:ln>
          </p:spPr>
          <p:txBody>
            <a:bodyPr wrap="square" rtlCol="0">
              <a:spAutoFit/>
            </a:bodyPr>
            <a:lstStyle/>
            <a:p>
              <a:pPr algn="ctr" defTabSz="457200" fontAlgn="auto">
                <a:spcBef>
                  <a:spcPts val="0"/>
                </a:spcBef>
                <a:spcAft>
                  <a:spcPts val="0"/>
                </a:spcAft>
              </a:pPr>
              <a:r>
                <a:rPr lang="en-US" sz="1200" b="0" dirty="0">
                  <a:solidFill>
                    <a:srgbClr val="3C75BC"/>
                  </a:solidFill>
                  <a:latin typeface="Arial" charset="0"/>
                  <a:ea typeface="Arial" charset="0"/>
                  <a:cs typeface="Arial" charset="0"/>
                </a:rPr>
                <a:t>!</a:t>
              </a:r>
            </a:p>
          </p:txBody>
        </p:sp>
      </p:grpSp>
      <p:grpSp>
        <p:nvGrpSpPr>
          <p:cNvPr id="101" name="Group 100"/>
          <p:cNvGrpSpPr/>
          <p:nvPr/>
        </p:nvGrpSpPr>
        <p:grpSpPr>
          <a:xfrm>
            <a:off x="7909332" y="2344863"/>
            <a:ext cx="221316" cy="276999"/>
            <a:chOff x="2374256" y="3025035"/>
            <a:chExt cx="221316" cy="276999"/>
          </a:xfrm>
        </p:grpSpPr>
        <p:sp>
          <p:nvSpPr>
            <p:cNvPr id="102" name="Oval 101"/>
            <p:cNvSpPr/>
            <p:nvPr/>
          </p:nvSpPr>
          <p:spPr>
            <a:xfrm>
              <a:off x="2374256" y="3036633"/>
              <a:ext cx="221316" cy="226813"/>
            </a:xfrm>
            <a:prstGeom prst="ellipse">
              <a:avLst/>
            </a:prstGeom>
            <a:solidFill>
              <a:srgbClr val="FFFFFF"/>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3" name="TextBox 102"/>
            <p:cNvSpPr txBox="1"/>
            <p:nvPr/>
          </p:nvSpPr>
          <p:spPr>
            <a:xfrm>
              <a:off x="2389944" y="3025035"/>
              <a:ext cx="195186" cy="276999"/>
            </a:xfrm>
            <a:prstGeom prst="rect">
              <a:avLst/>
            </a:prstGeom>
            <a:noFill/>
            <a:ln w="12700">
              <a:noFill/>
            </a:ln>
          </p:spPr>
          <p:txBody>
            <a:bodyPr wrap="square" rtlCol="0">
              <a:spAutoFit/>
            </a:bodyPr>
            <a:lstStyle/>
            <a:p>
              <a:pPr algn="ctr" defTabSz="457200" fontAlgn="auto">
                <a:spcBef>
                  <a:spcPts val="0"/>
                </a:spcBef>
                <a:spcAft>
                  <a:spcPts val="0"/>
                </a:spcAft>
              </a:pPr>
              <a:r>
                <a:rPr lang="en-US" sz="1200" b="0" dirty="0">
                  <a:solidFill>
                    <a:srgbClr val="3C75BC"/>
                  </a:solidFill>
                  <a:latin typeface="Arial" charset="0"/>
                  <a:ea typeface="Arial" charset="0"/>
                  <a:cs typeface="Arial" charset="0"/>
                </a:rPr>
                <a:t>!</a:t>
              </a:r>
            </a:p>
          </p:txBody>
        </p:sp>
      </p:grpSp>
      <p:grpSp>
        <p:nvGrpSpPr>
          <p:cNvPr id="61" name="Group 60"/>
          <p:cNvGrpSpPr/>
          <p:nvPr/>
        </p:nvGrpSpPr>
        <p:grpSpPr>
          <a:xfrm>
            <a:off x="2969032" y="3564594"/>
            <a:ext cx="1091436" cy="1155285"/>
            <a:chOff x="1426476" y="3178185"/>
            <a:chExt cx="1091436" cy="890848"/>
          </a:xfrm>
        </p:grpSpPr>
        <p:sp>
          <p:nvSpPr>
            <p:cNvPr id="62" name="Magnetic Disk 61"/>
            <p:cNvSpPr/>
            <p:nvPr/>
          </p:nvSpPr>
          <p:spPr>
            <a:xfrm>
              <a:off x="1436816" y="3317152"/>
              <a:ext cx="927986" cy="542925"/>
            </a:xfrm>
            <a:prstGeom prst="flowChartMagneticDisk">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schemeClr val="bg1">
                    <a:lumMod val="50000"/>
                  </a:schemeClr>
                </a:solidFill>
                <a:latin typeface="Arial" charset="0"/>
                <a:ea typeface="Arial" charset="0"/>
                <a:cs typeface="Arial" charset="0"/>
              </a:endParaRPr>
            </a:p>
          </p:txBody>
        </p:sp>
        <p:sp>
          <p:nvSpPr>
            <p:cNvPr id="63" name="Oval 62"/>
            <p:cNvSpPr/>
            <p:nvPr/>
          </p:nvSpPr>
          <p:spPr>
            <a:xfrm>
              <a:off x="1426476" y="3178185"/>
              <a:ext cx="34289" cy="34289"/>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schemeClr val="bg1">
                    <a:lumMod val="50000"/>
                  </a:schemeClr>
                </a:solidFill>
                <a:latin typeface="Arial" charset="0"/>
                <a:ea typeface="Arial" charset="0"/>
                <a:cs typeface="Arial" charset="0"/>
              </a:endParaRPr>
            </a:p>
          </p:txBody>
        </p:sp>
        <p:sp>
          <p:nvSpPr>
            <p:cNvPr id="65" name="TextBox 64"/>
            <p:cNvSpPr txBox="1"/>
            <p:nvPr/>
          </p:nvSpPr>
          <p:spPr>
            <a:xfrm>
              <a:off x="1436695" y="3855437"/>
              <a:ext cx="1081217" cy="213596"/>
            </a:xfrm>
            <a:prstGeom prst="rect">
              <a:avLst/>
            </a:prstGeom>
            <a:noFill/>
          </p:spPr>
          <p:txBody>
            <a:bodyPr wrap="square" rtlCol="0">
              <a:spAutoFit/>
            </a:bodyPr>
            <a:lstStyle/>
            <a:p>
              <a:pPr defTabSz="457200" fontAlgn="auto">
                <a:spcBef>
                  <a:spcPts val="0"/>
                </a:spcBef>
                <a:spcAft>
                  <a:spcPts val="0"/>
                </a:spcAft>
              </a:pPr>
              <a:r>
                <a:rPr lang="en-US" sz="1200" b="0" dirty="0">
                  <a:solidFill>
                    <a:schemeClr val="bg1">
                      <a:lumMod val="50000"/>
                    </a:schemeClr>
                  </a:solidFill>
                  <a:latin typeface="Arial" charset="0"/>
                  <a:ea typeface="Arial" charset="0"/>
                  <a:cs typeface="Arial" charset="0"/>
                </a:rPr>
                <a:t>World state</a:t>
              </a:r>
            </a:p>
          </p:txBody>
        </p:sp>
      </p:grpSp>
      <p:grpSp>
        <p:nvGrpSpPr>
          <p:cNvPr id="66" name="Group 65"/>
          <p:cNvGrpSpPr/>
          <p:nvPr/>
        </p:nvGrpSpPr>
        <p:grpSpPr>
          <a:xfrm>
            <a:off x="4535001" y="3682075"/>
            <a:ext cx="2079799" cy="1111078"/>
            <a:chOff x="836860" y="1484765"/>
            <a:chExt cx="2079799" cy="1111078"/>
          </a:xfrm>
        </p:grpSpPr>
        <p:grpSp>
          <p:nvGrpSpPr>
            <p:cNvPr id="67" name="Group 66"/>
            <p:cNvGrpSpPr/>
            <p:nvPr/>
          </p:nvGrpSpPr>
          <p:grpSpPr>
            <a:xfrm>
              <a:off x="836860" y="1484765"/>
              <a:ext cx="2079799" cy="869116"/>
              <a:chOff x="820363" y="1735326"/>
              <a:chExt cx="2079799" cy="869116"/>
            </a:xfrm>
          </p:grpSpPr>
          <p:sp>
            <p:nvSpPr>
              <p:cNvPr id="75" name="Double Wave 74"/>
              <p:cNvSpPr/>
              <p:nvPr/>
            </p:nvSpPr>
            <p:spPr>
              <a:xfrm>
                <a:off x="820363" y="1760810"/>
                <a:ext cx="2079799" cy="843632"/>
              </a:xfrm>
              <a:prstGeom prst="doubleWave">
                <a:avLst>
                  <a:gd name="adj1" fmla="val 6250"/>
                  <a:gd name="adj2" fmla="val -272"/>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schemeClr val="bg1">
                      <a:lumMod val="50000"/>
                    </a:schemeClr>
                  </a:solidFill>
                  <a:latin typeface="Arial" charset="0"/>
                  <a:ea typeface="Arial" charset="0"/>
                  <a:cs typeface="Arial" charset="0"/>
                </a:endParaRPr>
              </a:p>
            </p:txBody>
          </p:sp>
          <p:sp>
            <p:nvSpPr>
              <p:cNvPr id="77" name="Multidocument 76"/>
              <p:cNvSpPr/>
              <p:nvPr/>
            </p:nvSpPr>
            <p:spPr>
              <a:xfrm>
                <a:off x="925138" y="1987158"/>
                <a:ext cx="414300" cy="451292"/>
              </a:xfrm>
              <a:prstGeom prst="flowChartMultidocument">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schemeClr val="bg1">
                      <a:lumMod val="50000"/>
                    </a:schemeClr>
                  </a:solidFill>
                  <a:latin typeface="Arial" charset="0"/>
                  <a:ea typeface="Arial" charset="0"/>
                  <a:cs typeface="Arial" charset="0"/>
                </a:endParaRPr>
              </a:p>
            </p:txBody>
          </p:sp>
          <p:sp>
            <p:nvSpPr>
              <p:cNvPr id="79" name="TextBox 78"/>
              <p:cNvSpPr txBox="1"/>
              <p:nvPr/>
            </p:nvSpPr>
            <p:spPr>
              <a:xfrm>
                <a:off x="828339" y="1735326"/>
                <a:ext cx="542136" cy="276999"/>
              </a:xfrm>
              <a:prstGeom prst="rect">
                <a:avLst/>
              </a:prstGeom>
              <a:noFill/>
              <a:ln w="12700">
                <a:noFill/>
              </a:ln>
              <a:effectLst/>
            </p:spPr>
            <p:txBody>
              <a:bodyPr wrap="none" rtlCol="0">
                <a:spAutoFit/>
              </a:bodyPr>
              <a:lstStyle/>
              <a:p>
                <a:pPr defTabSz="457200" fontAlgn="auto">
                  <a:spcBef>
                    <a:spcPts val="0"/>
                  </a:spcBef>
                  <a:spcAft>
                    <a:spcPts val="0"/>
                  </a:spcAft>
                </a:pPr>
                <a:r>
                  <a:rPr lang="en-US" sz="1200" b="0" dirty="0">
                    <a:solidFill>
                      <a:schemeClr val="bg1">
                        <a:lumMod val="50000"/>
                      </a:schemeClr>
                    </a:solidFill>
                    <a:latin typeface="Arial" charset="0"/>
                    <a:ea typeface="Arial" charset="0"/>
                    <a:cs typeface="Arial" charset="0"/>
                  </a:rPr>
                  <a:t>block</a:t>
                </a:r>
              </a:p>
            </p:txBody>
          </p:sp>
          <p:sp>
            <p:nvSpPr>
              <p:cNvPr id="80" name="TextBox 79"/>
              <p:cNvSpPr txBox="1"/>
              <p:nvPr/>
            </p:nvSpPr>
            <p:spPr>
              <a:xfrm>
                <a:off x="915889" y="2058082"/>
                <a:ext cx="389850" cy="276999"/>
              </a:xfrm>
              <a:prstGeom prst="rect">
                <a:avLst/>
              </a:prstGeom>
              <a:noFill/>
              <a:ln w="12700">
                <a:noFill/>
              </a:ln>
              <a:effectLst/>
            </p:spPr>
            <p:txBody>
              <a:bodyPr wrap="none" rtlCol="0">
                <a:spAutoFit/>
              </a:bodyPr>
              <a:lstStyle/>
              <a:p>
                <a:pPr defTabSz="457200" fontAlgn="auto">
                  <a:spcBef>
                    <a:spcPts val="0"/>
                  </a:spcBef>
                  <a:spcAft>
                    <a:spcPts val="0"/>
                  </a:spcAft>
                </a:pPr>
                <a:r>
                  <a:rPr lang="en-US" sz="1200" b="0" dirty="0" err="1">
                    <a:solidFill>
                      <a:schemeClr val="bg1">
                        <a:lumMod val="50000"/>
                      </a:schemeClr>
                    </a:solidFill>
                    <a:latin typeface="Arial" charset="0"/>
                    <a:ea typeface="Arial" charset="0"/>
                    <a:cs typeface="Arial" charset="0"/>
                  </a:rPr>
                  <a:t>txn</a:t>
                </a:r>
                <a:endParaRPr lang="en-US" sz="1200" b="0" dirty="0">
                  <a:solidFill>
                    <a:schemeClr val="bg1">
                      <a:lumMod val="50000"/>
                    </a:schemeClr>
                  </a:solidFill>
                  <a:latin typeface="Arial" charset="0"/>
                  <a:ea typeface="Arial" charset="0"/>
                  <a:cs typeface="Arial" charset="0"/>
                </a:endParaRPr>
              </a:p>
            </p:txBody>
          </p:sp>
          <p:sp>
            <p:nvSpPr>
              <p:cNvPr id="81" name="Multidocument 80"/>
              <p:cNvSpPr/>
              <p:nvPr/>
            </p:nvSpPr>
            <p:spPr>
              <a:xfrm>
                <a:off x="1491052" y="1986038"/>
                <a:ext cx="414300" cy="451292"/>
              </a:xfrm>
              <a:prstGeom prst="flowChartMultidocument">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schemeClr val="bg1">
                      <a:lumMod val="50000"/>
                    </a:schemeClr>
                  </a:solidFill>
                  <a:latin typeface="Arial" charset="0"/>
                  <a:ea typeface="Arial" charset="0"/>
                  <a:cs typeface="Arial" charset="0"/>
                </a:endParaRPr>
              </a:p>
            </p:txBody>
          </p:sp>
          <p:sp>
            <p:nvSpPr>
              <p:cNvPr id="84" name="TextBox 83"/>
              <p:cNvSpPr txBox="1"/>
              <p:nvPr/>
            </p:nvSpPr>
            <p:spPr>
              <a:xfrm>
                <a:off x="1481803" y="2056962"/>
                <a:ext cx="389850" cy="276999"/>
              </a:xfrm>
              <a:prstGeom prst="rect">
                <a:avLst/>
              </a:prstGeom>
              <a:noFill/>
              <a:ln w="12700">
                <a:noFill/>
              </a:ln>
              <a:effectLst/>
            </p:spPr>
            <p:txBody>
              <a:bodyPr wrap="none" rtlCol="0">
                <a:spAutoFit/>
              </a:bodyPr>
              <a:lstStyle/>
              <a:p>
                <a:pPr defTabSz="457200" fontAlgn="auto">
                  <a:spcBef>
                    <a:spcPts val="0"/>
                  </a:spcBef>
                  <a:spcAft>
                    <a:spcPts val="0"/>
                  </a:spcAft>
                </a:pPr>
                <a:r>
                  <a:rPr lang="en-US" sz="1200" b="0" dirty="0" err="1">
                    <a:solidFill>
                      <a:schemeClr val="bg1">
                        <a:lumMod val="50000"/>
                      </a:schemeClr>
                    </a:solidFill>
                    <a:latin typeface="Arial" charset="0"/>
                    <a:ea typeface="Arial" charset="0"/>
                    <a:cs typeface="Arial" charset="0"/>
                  </a:rPr>
                  <a:t>txn</a:t>
                </a:r>
                <a:endParaRPr lang="en-US" sz="1200" b="0" dirty="0">
                  <a:solidFill>
                    <a:schemeClr val="bg1">
                      <a:lumMod val="50000"/>
                    </a:schemeClr>
                  </a:solidFill>
                  <a:latin typeface="Arial" charset="0"/>
                  <a:ea typeface="Arial" charset="0"/>
                  <a:cs typeface="Arial" charset="0"/>
                </a:endParaRPr>
              </a:p>
            </p:txBody>
          </p:sp>
          <p:sp>
            <p:nvSpPr>
              <p:cNvPr id="85" name="Multidocument 84"/>
              <p:cNvSpPr/>
              <p:nvPr/>
            </p:nvSpPr>
            <p:spPr>
              <a:xfrm>
                <a:off x="2064409" y="1982309"/>
                <a:ext cx="414300" cy="451292"/>
              </a:xfrm>
              <a:prstGeom prst="flowChartMultidocument">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schemeClr val="bg1">
                      <a:lumMod val="50000"/>
                    </a:schemeClr>
                  </a:solidFill>
                  <a:latin typeface="Arial" charset="0"/>
                  <a:ea typeface="Arial" charset="0"/>
                  <a:cs typeface="Arial" charset="0"/>
                </a:endParaRPr>
              </a:p>
            </p:txBody>
          </p:sp>
          <p:sp>
            <p:nvSpPr>
              <p:cNvPr id="97" name="TextBox 96"/>
              <p:cNvSpPr txBox="1"/>
              <p:nvPr/>
            </p:nvSpPr>
            <p:spPr>
              <a:xfrm>
                <a:off x="2052447" y="2056210"/>
                <a:ext cx="389850" cy="276999"/>
              </a:xfrm>
              <a:prstGeom prst="rect">
                <a:avLst/>
              </a:prstGeom>
              <a:noFill/>
              <a:ln w="12700">
                <a:noFill/>
              </a:ln>
              <a:effectLst/>
            </p:spPr>
            <p:txBody>
              <a:bodyPr wrap="none" rtlCol="0">
                <a:spAutoFit/>
              </a:bodyPr>
              <a:lstStyle/>
              <a:p>
                <a:pPr defTabSz="457200" fontAlgn="auto">
                  <a:spcBef>
                    <a:spcPts val="0"/>
                  </a:spcBef>
                  <a:spcAft>
                    <a:spcPts val="0"/>
                  </a:spcAft>
                </a:pPr>
                <a:r>
                  <a:rPr lang="en-US" sz="1200" b="0" dirty="0" err="1">
                    <a:solidFill>
                      <a:schemeClr val="bg1">
                        <a:lumMod val="50000"/>
                      </a:schemeClr>
                    </a:solidFill>
                    <a:latin typeface="Arial" charset="0"/>
                    <a:ea typeface="Arial" charset="0"/>
                    <a:cs typeface="Arial" charset="0"/>
                  </a:rPr>
                  <a:t>txn</a:t>
                </a:r>
                <a:endParaRPr lang="en-US" sz="1200" b="0" dirty="0">
                  <a:solidFill>
                    <a:schemeClr val="bg1">
                      <a:lumMod val="50000"/>
                    </a:schemeClr>
                  </a:solidFill>
                  <a:latin typeface="Arial" charset="0"/>
                  <a:ea typeface="Arial" charset="0"/>
                  <a:cs typeface="Arial" charset="0"/>
                </a:endParaRPr>
              </a:p>
            </p:txBody>
          </p:sp>
          <p:cxnSp>
            <p:nvCxnSpPr>
              <p:cNvPr id="98" name="Straight Connector 97"/>
              <p:cNvCxnSpPr/>
              <p:nvPr/>
            </p:nvCxnSpPr>
            <p:spPr>
              <a:xfrm flipV="1">
                <a:off x="1277168" y="2225424"/>
                <a:ext cx="213884" cy="516"/>
              </a:xfrm>
              <a:prstGeom prst="line">
                <a:avLst/>
              </a:prstGeom>
              <a:ln w="127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1852619" y="2207955"/>
                <a:ext cx="213884" cy="516"/>
              </a:xfrm>
              <a:prstGeom prst="line">
                <a:avLst/>
              </a:prstGeom>
              <a:ln w="127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a:off x="1438865" y="2318844"/>
              <a:ext cx="940146" cy="276999"/>
            </a:xfrm>
            <a:prstGeom prst="rect">
              <a:avLst/>
            </a:prstGeom>
            <a:noFill/>
          </p:spPr>
          <p:txBody>
            <a:bodyPr wrap="square" rtlCol="0">
              <a:spAutoFit/>
            </a:bodyPr>
            <a:lstStyle/>
            <a:p>
              <a:pPr defTabSz="457200" fontAlgn="auto">
                <a:spcBef>
                  <a:spcPts val="0"/>
                </a:spcBef>
                <a:spcAft>
                  <a:spcPts val="0"/>
                </a:spcAft>
              </a:pPr>
              <a:r>
                <a:rPr lang="en-US" sz="1200" b="0" dirty="0">
                  <a:solidFill>
                    <a:schemeClr val="bg1">
                      <a:lumMod val="50000"/>
                    </a:schemeClr>
                  </a:solidFill>
                  <a:latin typeface="Arial" charset="0"/>
                  <a:ea typeface="Arial" charset="0"/>
                  <a:cs typeface="Arial" charset="0"/>
                </a:rPr>
                <a:t>Blockchain</a:t>
              </a:r>
            </a:p>
          </p:txBody>
        </p:sp>
      </p:grpSp>
      <p:sp>
        <p:nvSpPr>
          <p:cNvPr id="104" name="Rectangle 103"/>
          <p:cNvSpPr/>
          <p:nvPr/>
        </p:nvSpPr>
        <p:spPr>
          <a:xfrm>
            <a:off x="1703920" y="4698738"/>
            <a:ext cx="521297" cy="276999"/>
          </a:xfrm>
          <a:prstGeom prst="rect">
            <a:avLst/>
          </a:prstGeom>
        </p:spPr>
        <p:txBody>
          <a:bodyPr wrap="none">
            <a:spAutoFit/>
          </a:bodyPr>
          <a:lstStyle/>
          <a:p>
            <a:pP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Peer</a:t>
            </a:r>
          </a:p>
        </p:txBody>
      </p:sp>
      <p:cxnSp>
        <p:nvCxnSpPr>
          <p:cNvPr id="20" name="Elbow Connector 19"/>
          <p:cNvCxnSpPr/>
          <p:nvPr/>
        </p:nvCxnSpPr>
        <p:spPr>
          <a:xfrm rot="5400000">
            <a:off x="3621724" y="2821251"/>
            <a:ext cx="1007999" cy="1260000"/>
          </a:xfrm>
          <a:prstGeom prst="bentConnector3">
            <a:avLst>
              <a:gd name="adj1" fmla="val 44016"/>
            </a:avLst>
          </a:prstGeom>
          <a:ln w="1270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7740057" y="2523034"/>
            <a:ext cx="559769" cy="276999"/>
          </a:xfrm>
          <a:prstGeom prst="rect">
            <a:avLst/>
          </a:prstGeom>
          <a:noFill/>
          <a:effectLst/>
        </p:spPr>
        <p:txBody>
          <a:bodyPr wrap="none" rtlCol="0">
            <a:spAutoFit/>
          </a:bodyPr>
          <a:lstStyle/>
          <a:p>
            <a:pPr defTabSz="457200" fontAlgn="auto">
              <a:spcBef>
                <a:spcPts val="0"/>
              </a:spcBef>
              <a:spcAft>
                <a:spcPts val="0"/>
              </a:spcAft>
            </a:pPr>
            <a:r>
              <a:rPr lang="en-US" sz="1200" b="0" dirty="0">
                <a:solidFill>
                  <a:schemeClr val="tx1">
                    <a:lumMod val="50000"/>
                    <a:lumOff val="50000"/>
                  </a:schemeClr>
                </a:solidFill>
                <a:latin typeface="Arial" charset="0"/>
                <a:ea typeface="Arial" charset="0"/>
                <a:cs typeface="Arial" charset="0"/>
              </a:rPr>
              <a:t>event</a:t>
            </a:r>
          </a:p>
        </p:txBody>
      </p:sp>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How applications interact with the ledger</a:t>
            </a:r>
          </a:p>
        </p:txBody>
      </p:sp>
      <p:grpSp>
        <p:nvGrpSpPr>
          <p:cNvPr id="106" name="Group 105">
            <a:extLst>
              <a:ext uri="{FF2B5EF4-FFF2-40B4-BE49-F238E27FC236}">
                <a16:creationId xmlns:a16="http://schemas.microsoft.com/office/drawing/2014/main" id="{52C7A623-63F5-844E-A64F-8C1A85DB9059}"/>
              </a:ext>
            </a:extLst>
          </p:cNvPr>
          <p:cNvGrpSpPr/>
          <p:nvPr/>
        </p:nvGrpSpPr>
        <p:grpSpPr>
          <a:xfrm>
            <a:off x="2652245" y="786801"/>
            <a:ext cx="354666" cy="574130"/>
            <a:chOff x="5701137" y="2384637"/>
            <a:chExt cx="1133935" cy="1812371"/>
          </a:xfrm>
        </p:grpSpPr>
        <p:sp>
          <p:nvSpPr>
            <p:cNvPr id="108" name="Oval 107">
              <a:extLst>
                <a:ext uri="{FF2B5EF4-FFF2-40B4-BE49-F238E27FC236}">
                  <a16:creationId xmlns:a16="http://schemas.microsoft.com/office/drawing/2014/main" id="{6C036910-9060-544A-9FBA-17D44F783F3B}"/>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09" name="Round Same Side Corner Rectangle 108">
              <a:extLst>
                <a:ext uri="{FF2B5EF4-FFF2-40B4-BE49-F238E27FC236}">
                  <a16:creationId xmlns:a16="http://schemas.microsoft.com/office/drawing/2014/main" id="{9173FC68-B90C-CC49-A62C-BF6C17F6B3AC}"/>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Tree>
    <p:extLst>
      <p:ext uri="{BB962C8B-B14F-4D97-AF65-F5344CB8AC3E}">
        <p14:creationId xmlns:p14="http://schemas.microsoft.com/office/powerpoint/2010/main" val="184059802"/>
      </p:ext>
    </p:extLst>
  </p:cSld>
  <p:clrMapOvr>
    <a:masterClrMapping/>
  </p:clrMapOvr>
</p:sld>
</file>

<file path=ppt/theme/theme1.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7588_IBM_Blockchain_MasterTemplate_101017.potx</Template>
  <TotalTime>3062</TotalTime>
  <Words>6614</Words>
  <Application>Microsoft Macintosh PowerPoint</Application>
  <PresentationFormat>On-screen Show (16:9)</PresentationFormat>
  <Paragraphs>1828</Paragraphs>
  <Slides>71</Slides>
  <Notes>54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71</vt:i4>
      </vt:variant>
    </vt:vector>
  </HeadingPairs>
  <TitlesOfParts>
    <vt:vector size="83" baseType="lpstr">
      <vt:lpstr>ＭＳ Ｐゴシック</vt:lpstr>
      <vt:lpstr>ＭＳ Ｐゴシック</vt:lpstr>
      <vt:lpstr>Arial</vt:lpstr>
      <vt:lpstr>Calibri</vt:lpstr>
      <vt:lpstr>Courier New</vt:lpstr>
      <vt:lpstr>Helvetica Neue</vt:lpstr>
      <vt:lpstr>IBM Plex Sans</vt:lpstr>
      <vt:lpstr>IBM Plex Sans Regular</vt:lpstr>
      <vt:lpstr>Mangal</vt:lpstr>
      <vt:lpstr>Times New Roman</vt:lpstr>
      <vt:lpstr>Wingdings</vt:lpstr>
      <vt:lpstr>7588_IBM_Blockchain_MasterTemplate_101017</vt:lpstr>
      <vt:lpstr>PowerPoint Presentation</vt:lpstr>
      <vt:lpstr>PowerPoint Presentation</vt:lpstr>
      <vt:lpstr>PowerPoint Presentation</vt:lpstr>
      <vt:lpstr>PowerPoint Presentation</vt:lpstr>
      <vt:lpstr>Hyperledger Fabric Roadmap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Centerline Digital</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Edwards</dc:creator>
  <cp:lastModifiedBy>Barry Silliman</cp:lastModifiedBy>
  <cp:revision>547</cp:revision>
  <cp:lastPrinted>2017-11-15T16:05:17Z</cp:lastPrinted>
  <dcterms:created xsi:type="dcterms:W3CDTF">2017-09-20T13:29:04Z</dcterms:created>
  <dcterms:modified xsi:type="dcterms:W3CDTF">2018-04-11T16:36:33Z</dcterms:modified>
</cp:coreProperties>
</file>