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60" r:id="rId3"/>
    <p:sldId id="344" r:id="rId4"/>
    <p:sldId id="375" r:id="rId5"/>
    <p:sldId id="391" r:id="rId6"/>
    <p:sldId id="376" r:id="rId7"/>
    <p:sldId id="377" r:id="rId8"/>
    <p:sldId id="378" r:id="rId9"/>
    <p:sldId id="379" r:id="rId10"/>
    <p:sldId id="382" r:id="rId11"/>
    <p:sldId id="383" r:id="rId12"/>
    <p:sldId id="417" r:id="rId13"/>
    <p:sldId id="384" r:id="rId14"/>
    <p:sldId id="392" r:id="rId15"/>
    <p:sldId id="393" r:id="rId16"/>
    <p:sldId id="395" r:id="rId17"/>
    <p:sldId id="385" r:id="rId18"/>
    <p:sldId id="419" r:id="rId19"/>
    <p:sldId id="386" r:id="rId20"/>
    <p:sldId id="387" r:id="rId21"/>
    <p:sldId id="398" r:id="rId22"/>
    <p:sldId id="400" r:id="rId23"/>
    <p:sldId id="399" r:id="rId24"/>
    <p:sldId id="389" r:id="rId25"/>
    <p:sldId id="420" r:id="rId26"/>
    <p:sldId id="390" r:id="rId27"/>
    <p:sldId id="401" r:id="rId28"/>
    <p:sldId id="410" r:id="rId29"/>
    <p:sldId id="411" r:id="rId30"/>
    <p:sldId id="412" r:id="rId31"/>
    <p:sldId id="421" r:id="rId32"/>
    <p:sldId id="422" r:id="rId33"/>
    <p:sldId id="414" r:id="rId34"/>
    <p:sldId id="416" r:id="rId35"/>
    <p:sldId id="415" r:id="rId36"/>
    <p:sldId id="423" r:id="rId37"/>
    <p:sldId id="424" r:id="rId38"/>
    <p:sldId id="354" r:id="rId39"/>
  </p:sldIdLst>
  <p:sldSz cx="12188825"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24" userDrawn="1">
          <p15:clr>
            <a:srgbClr val="A4A3A4"/>
          </p15:clr>
        </p15:guide>
        <p15:guide id="5" pos="3839">
          <p15:clr>
            <a:srgbClr val="A4A3A4"/>
          </p15:clr>
        </p15:guide>
        <p15:guide id="6" pos="7343">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3728"/>
    <a:srgbClr val="8EADBF"/>
    <a:srgbClr val="585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46" autoAdjust="0"/>
    <p:restoredTop sz="80420" autoAdjust="0"/>
  </p:normalViewPr>
  <p:slideViewPr>
    <p:cSldViewPr snapToGrid="0">
      <p:cViewPr>
        <p:scale>
          <a:sx n="128" d="100"/>
          <a:sy n="128" d="100"/>
        </p:scale>
        <p:origin x="1416" y="144"/>
      </p:cViewPr>
      <p:guideLst>
        <p:guide orient="horz" pos="2160"/>
        <p:guide orient="horz" pos="3744"/>
        <p:guide orient="horz" pos="960"/>
        <p:guide orient="horz" pos="1224"/>
        <p:guide pos="3839"/>
        <p:guide pos="7343"/>
        <p:guide pos="4534"/>
      </p:guideLst>
    </p:cSldViewPr>
  </p:slideViewPr>
  <p:outlineViewPr>
    <p:cViewPr>
      <p:scale>
        <a:sx n="33" d="100"/>
        <a:sy n="33" d="100"/>
      </p:scale>
      <p:origin x="0" y="19746"/>
    </p:cViewPr>
  </p:outlineViewPr>
  <p:notesTextViewPr>
    <p:cViewPr>
      <p:scale>
        <a:sx n="155" d="100"/>
        <a:sy n="155" d="100"/>
      </p:scale>
      <p:origin x="0" y="0"/>
    </p:cViewPr>
  </p:notesTextViewPr>
  <p:sorterViewPr>
    <p:cViewPr>
      <p:scale>
        <a:sx n="75" d="100"/>
        <a:sy n="75" d="100"/>
      </p:scale>
      <p:origin x="0" y="0"/>
    </p:cViewPr>
  </p:sorterViewPr>
  <p:notesViewPr>
    <p:cSldViewPr snapToGrid="0">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1/22/19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4250555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C72D9AE-7182-4680-8F79-479C4181FF08}" type="slidenum">
              <a:rPr lang="en-US" smtClean="0"/>
              <a:t>10</a:t>
            </a:fld>
            <a:endParaRPr lang="en-US" dirty="0"/>
          </a:p>
        </p:txBody>
      </p:sp>
    </p:spTree>
    <p:extLst>
      <p:ext uri="{BB962C8B-B14F-4D97-AF65-F5344CB8AC3E}">
        <p14:creationId xmlns:p14="http://schemas.microsoft.com/office/powerpoint/2010/main" val="2655702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11</a:t>
            </a:fld>
            <a:endParaRPr lang="en-US" dirty="0"/>
          </a:p>
        </p:txBody>
      </p:sp>
    </p:spTree>
    <p:extLst>
      <p:ext uri="{BB962C8B-B14F-4D97-AF65-F5344CB8AC3E}">
        <p14:creationId xmlns:p14="http://schemas.microsoft.com/office/powerpoint/2010/main" val="1684845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13</a:t>
            </a:fld>
            <a:endParaRPr lang="en-US" dirty="0"/>
          </a:p>
        </p:txBody>
      </p:sp>
    </p:spTree>
    <p:extLst>
      <p:ext uri="{BB962C8B-B14F-4D97-AF65-F5344CB8AC3E}">
        <p14:creationId xmlns:p14="http://schemas.microsoft.com/office/powerpoint/2010/main" val="3783208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14</a:t>
            </a:fld>
            <a:endParaRPr lang="en-US" dirty="0"/>
          </a:p>
        </p:txBody>
      </p:sp>
    </p:spTree>
    <p:extLst>
      <p:ext uri="{BB962C8B-B14F-4D97-AF65-F5344CB8AC3E}">
        <p14:creationId xmlns:p14="http://schemas.microsoft.com/office/powerpoint/2010/main" val="129759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15</a:t>
            </a:fld>
            <a:endParaRPr lang="en-US" dirty="0"/>
          </a:p>
        </p:txBody>
      </p:sp>
    </p:spTree>
    <p:extLst>
      <p:ext uri="{BB962C8B-B14F-4D97-AF65-F5344CB8AC3E}">
        <p14:creationId xmlns:p14="http://schemas.microsoft.com/office/powerpoint/2010/main" val="2199042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16</a:t>
            </a:fld>
            <a:endParaRPr lang="en-US" dirty="0"/>
          </a:p>
        </p:txBody>
      </p:sp>
    </p:spTree>
    <p:extLst>
      <p:ext uri="{BB962C8B-B14F-4D97-AF65-F5344CB8AC3E}">
        <p14:creationId xmlns:p14="http://schemas.microsoft.com/office/powerpoint/2010/main" val="2945829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17</a:t>
            </a:fld>
            <a:endParaRPr lang="en-US" dirty="0"/>
          </a:p>
        </p:txBody>
      </p:sp>
    </p:spTree>
    <p:extLst>
      <p:ext uri="{BB962C8B-B14F-4D97-AF65-F5344CB8AC3E}">
        <p14:creationId xmlns:p14="http://schemas.microsoft.com/office/powerpoint/2010/main" val="2970745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C72D9AE-7182-4680-8F79-479C4181FF08}" type="slidenum">
              <a:rPr lang="en-US" smtClean="0"/>
              <a:t>19</a:t>
            </a:fld>
            <a:endParaRPr lang="en-US" dirty="0"/>
          </a:p>
        </p:txBody>
      </p:sp>
    </p:spTree>
    <p:extLst>
      <p:ext uri="{BB962C8B-B14F-4D97-AF65-F5344CB8AC3E}">
        <p14:creationId xmlns:p14="http://schemas.microsoft.com/office/powerpoint/2010/main" val="1725946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20</a:t>
            </a:fld>
            <a:endParaRPr lang="en-US" dirty="0"/>
          </a:p>
        </p:txBody>
      </p:sp>
    </p:spTree>
    <p:extLst>
      <p:ext uri="{BB962C8B-B14F-4D97-AF65-F5344CB8AC3E}">
        <p14:creationId xmlns:p14="http://schemas.microsoft.com/office/powerpoint/2010/main" val="2197637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21</a:t>
            </a:fld>
            <a:endParaRPr lang="en-US" dirty="0"/>
          </a:p>
        </p:txBody>
      </p:sp>
    </p:spTree>
    <p:extLst>
      <p:ext uri="{BB962C8B-B14F-4D97-AF65-F5344CB8AC3E}">
        <p14:creationId xmlns:p14="http://schemas.microsoft.com/office/powerpoint/2010/main" val="199100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1131267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22</a:t>
            </a:fld>
            <a:endParaRPr lang="en-US" dirty="0"/>
          </a:p>
        </p:txBody>
      </p:sp>
    </p:spTree>
    <p:extLst>
      <p:ext uri="{BB962C8B-B14F-4D97-AF65-F5344CB8AC3E}">
        <p14:creationId xmlns:p14="http://schemas.microsoft.com/office/powerpoint/2010/main" val="2980984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23</a:t>
            </a:fld>
            <a:endParaRPr lang="en-US" dirty="0"/>
          </a:p>
        </p:txBody>
      </p:sp>
    </p:spTree>
    <p:extLst>
      <p:ext uri="{BB962C8B-B14F-4D97-AF65-F5344CB8AC3E}">
        <p14:creationId xmlns:p14="http://schemas.microsoft.com/office/powerpoint/2010/main" val="2152815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24</a:t>
            </a:fld>
            <a:endParaRPr lang="en-US" dirty="0"/>
          </a:p>
        </p:txBody>
      </p:sp>
    </p:spTree>
    <p:extLst>
      <p:ext uri="{BB962C8B-B14F-4D97-AF65-F5344CB8AC3E}">
        <p14:creationId xmlns:p14="http://schemas.microsoft.com/office/powerpoint/2010/main" val="4200832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C72D9AE-7182-4680-8F79-479C4181FF08}" type="slidenum">
              <a:rPr lang="en-US" smtClean="0"/>
              <a:t>26</a:t>
            </a:fld>
            <a:endParaRPr lang="en-US" dirty="0"/>
          </a:p>
        </p:txBody>
      </p:sp>
    </p:spTree>
    <p:extLst>
      <p:ext uri="{BB962C8B-B14F-4D97-AF65-F5344CB8AC3E}">
        <p14:creationId xmlns:p14="http://schemas.microsoft.com/office/powerpoint/2010/main" val="448638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27</a:t>
            </a:fld>
            <a:endParaRPr lang="en-US" dirty="0"/>
          </a:p>
        </p:txBody>
      </p:sp>
    </p:spTree>
    <p:extLst>
      <p:ext uri="{BB962C8B-B14F-4D97-AF65-F5344CB8AC3E}">
        <p14:creationId xmlns:p14="http://schemas.microsoft.com/office/powerpoint/2010/main" val="443322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28</a:t>
            </a:fld>
            <a:endParaRPr lang="en-US" dirty="0"/>
          </a:p>
        </p:txBody>
      </p:sp>
    </p:spTree>
    <p:extLst>
      <p:ext uri="{BB962C8B-B14F-4D97-AF65-F5344CB8AC3E}">
        <p14:creationId xmlns:p14="http://schemas.microsoft.com/office/powerpoint/2010/main" val="1815507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indent="0">
              <a:buNone/>
            </a:pPr>
            <a:r>
              <a:rPr lang="en-US" sz="1400" dirty="0"/>
              <a:t>$ </a:t>
            </a:r>
            <a:r>
              <a:rPr lang="en-US" sz="1400" dirty="0" err="1"/>
              <a:t>kubectl</a:t>
            </a:r>
            <a:r>
              <a:rPr lang="en-US" sz="1400" dirty="0"/>
              <a:t> get </a:t>
            </a:r>
            <a:r>
              <a:rPr lang="en-US" sz="1400" dirty="0" err="1"/>
              <a:t>sa</a:t>
            </a:r>
            <a:endParaRPr lang="en-US" sz="1400" dirty="0"/>
          </a:p>
          <a:p>
            <a:pPr marL="0" indent="0">
              <a:buNone/>
            </a:pPr>
            <a:r>
              <a:rPr lang="en-US" sz="1100" dirty="0"/>
              <a:t>NAME      SECRETS   AGE</a:t>
            </a:r>
          </a:p>
          <a:p>
            <a:pPr marL="0" indent="0">
              <a:lnSpc>
                <a:spcPct val="100000"/>
              </a:lnSpc>
              <a:spcBef>
                <a:spcPts val="0"/>
              </a:spcBef>
              <a:buNone/>
            </a:pPr>
            <a:r>
              <a:rPr lang="en-US" sz="1100" dirty="0"/>
              <a:t>default   1         14d</a:t>
            </a:r>
          </a:p>
          <a:p>
            <a:pPr marL="0" indent="0">
              <a:lnSpc>
                <a:spcPct val="100000"/>
              </a:lnSpc>
              <a:spcBef>
                <a:spcPts val="0"/>
              </a:spcBef>
              <a:buNone/>
            </a:pPr>
            <a:endParaRPr lang="en-US" sz="1400" dirty="0"/>
          </a:p>
          <a:p>
            <a:pPr marL="0" indent="0">
              <a:lnSpc>
                <a:spcPct val="100000"/>
              </a:lnSpc>
              <a:spcBef>
                <a:spcPts val="0"/>
              </a:spcBef>
              <a:buNone/>
            </a:pPr>
            <a:r>
              <a:rPr lang="en-US" sz="1400" dirty="0"/>
              <a:t>$ </a:t>
            </a:r>
            <a:r>
              <a:rPr lang="en-US" sz="1400" dirty="0" err="1"/>
              <a:t>kubectl</a:t>
            </a:r>
            <a:r>
              <a:rPr lang="en-US" sz="1400" dirty="0"/>
              <a:t> describe </a:t>
            </a:r>
            <a:r>
              <a:rPr lang="en-US" sz="1400" dirty="0" err="1"/>
              <a:t>sa</a:t>
            </a:r>
            <a:r>
              <a:rPr lang="en-US" sz="1400" dirty="0"/>
              <a:t> default</a:t>
            </a:r>
          </a:p>
          <a:p>
            <a:r>
              <a:rPr lang="en-US" sz="1100" kern="1200" dirty="0">
                <a:solidFill>
                  <a:srgbClr val="000000"/>
                </a:solidFill>
                <a:effectLst/>
                <a:latin typeface="+mn-lt"/>
                <a:ea typeface="+mn-ea"/>
                <a:cs typeface="+mn-cs"/>
              </a:rPr>
              <a:t>Name:                default</a:t>
            </a:r>
          </a:p>
          <a:p>
            <a:r>
              <a:rPr lang="en-US" sz="1100" kern="1200" dirty="0">
                <a:solidFill>
                  <a:srgbClr val="000000"/>
                </a:solidFill>
                <a:effectLst/>
                <a:latin typeface="+mn-lt"/>
                <a:ea typeface="+mn-ea"/>
                <a:cs typeface="+mn-cs"/>
              </a:rPr>
              <a:t>Namespace:           default</a:t>
            </a:r>
          </a:p>
          <a:p>
            <a:r>
              <a:rPr lang="en-US" sz="1100" kern="1200" dirty="0">
                <a:solidFill>
                  <a:srgbClr val="000000"/>
                </a:solidFill>
                <a:effectLst/>
                <a:latin typeface="+mn-lt"/>
                <a:ea typeface="+mn-ea"/>
                <a:cs typeface="+mn-cs"/>
              </a:rPr>
              <a:t>Labels:              &lt;none&gt;</a:t>
            </a:r>
          </a:p>
          <a:p>
            <a:r>
              <a:rPr lang="en-US" sz="1100" kern="1200" dirty="0">
                <a:solidFill>
                  <a:srgbClr val="000000"/>
                </a:solidFill>
                <a:effectLst/>
                <a:latin typeface="+mn-lt"/>
                <a:ea typeface="+mn-ea"/>
                <a:cs typeface="+mn-cs"/>
              </a:rPr>
              <a:t>Annotations:         &lt;none&gt;</a:t>
            </a:r>
          </a:p>
          <a:p>
            <a:r>
              <a:rPr lang="en-US" sz="1100" kern="1200" dirty="0">
                <a:solidFill>
                  <a:srgbClr val="000000"/>
                </a:solidFill>
                <a:effectLst/>
                <a:latin typeface="+mn-lt"/>
                <a:ea typeface="+mn-ea"/>
                <a:cs typeface="+mn-cs"/>
              </a:rPr>
              <a:t>Image pull secrets:  &lt;none&gt;</a:t>
            </a:r>
          </a:p>
          <a:p>
            <a:r>
              <a:rPr lang="en-US" sz="1100" kern="1200" dirty="0">
                <a:solidFill>
                  <a:srgbClr val="000000"/>
                </a:solidFill>
                <a:effectLst/>
                <a:latin typeface="+mn-lt"/>
                <a:ea typeface="+mn-ea"/>
                <a:cs typeface="+mn-cs"/>
              </a:rPr>
              <a:t>Mountable secrets:   default-token-4sq86</a:t>
            </a:r>
          </a:p>
          <a:p>
            <a:r>
              <a:rPr lang="en-US" sz="1100" kern="1200" dirty="0">
                <a:solidFill>
                  <a:srgbClr val="000000"/>
                </a:solidFill>
                <a:effectLst/>
                <a:latin typeface="+mn-lt"/>
                <a:ea typeface="+mn-ea"/>
                <a:cs typeface="+mn-cs"/>
              </a:rPr>
              <a:t>Tokens:              default-token-4sq86</a:t>
            </a:r>
          </a:p>
          <a:p>
            <a:r>
              <a:rPr lang="en-US" sz="1100" kern="1200" dirty="0">
                <a:solidFill>
                  <a:srgbClr val="000000"/>
                </a:solidFill>
                <a:effectLst/>
                <a:latin typeface="+mn-lt"/>
                <a:ea typeface="+mn-ea"/>
                <a:cs typeface="+mn-cs"/>
              </a:rPr>
              <a:t>Events:              &lt;none&gt;</a:t>
            </a:r>
          </a:p>
          <a:p>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r>
              <a:rPr lang="en-US" sz="1100" kern="1200" dirty="0" err="1">
                <a:solidFill>
                  <a:srgbClr val="000000"/>
                </a:solidFill>
                <a:effectLst/>
                <a:latin typeface="+mn-lt"/>
                <a:ea typeface="+mn-ea"/>
                <a:cs typeface="+mn-cs"/>
              </a:rPr>
              <a:t>kubectl</a:t>
            </a:r>
            <a:r>
              <a:rPr lang="en-US" sz="1100" kern="1200" dirty="0">
                <a:solidFill>
                  <a:srgbClr val="000000"/>
                </a:solidFill>
                <a:effectLst/>
                <a:latin typeface="+mn-lt"/>
                <a:ea typeface="+mn-ea"/>
                <a:cs typeface="+mn-cs"/>
              </a:rPr>
              <a:t> describe secret default-token-4sq86</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29</a:t>
            </a:fld>
            <a:endParaRPr lang="en-US" dirty="0"/>
          </a:p>
        </p:txBody>
      </p:sp>
    </p:spTree>
    <p:extLst>
      <p:ext uri="{BB962C8B-B14F-4D97-AF65-F5344CB8AC3E}">
        <p14:creationId xmlns:p14="http://schemas.microsoft.com/office/powerpoint/2010/main" val="3793086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indent="0">
              <a:buNone/>
            </a:pPr>
            <a:r>
              <a:rPr lang="en-US" sz="1400" dirty="0"/>
              <a:t>$ </a:t>
            </a:r>
            <a:r>
              <a:rPr lang="en-US" sz="1400" dirty="0" err="1"/>
              <a:t>kubectl</a:t>
            </a:r>
            <a:r>
              <a:rPr lang="en-US" sz="1400" dirty="0"/>
              <a:t> get </a:t>
            </a:r>
            <a:r>
              <a:rPr lang="en-US" sz="1400" dirty="0" err="1"/>
              <a:t>sa</a:t>
            </a:r>
            <a:endParaRPr lang="en-US" sz="1400" dirty="0"/>
          </a:p>
          <a:p>
            <a:pPr marL="0" indent="0">
              <a:buNone/>
            </a:pPr>
            <a:r>
              <a:rPr lang="en-US" sz="1100" dirty="0"/>
              <a:t>NAME      SECRETS   AGE</a:t>
            </a:r>
          </a:p>
          <a:p>
            <a:pPr marL="0" indent="0">
              <a:lnSpc>
                <a:spcPct val="100000"/>
              </a:lnSpc>
              <a:spcBef>
                <a:spcPts val="0"/>
              </a:spcBef>
              <a:buNone/>
            </a:pPr>
            <a:r>
              <a:rPr lang="en-US" sz="1100" dirty="0"/>
              <a:t>default   1         14d</a:t>
            </a:r>
          </a:p>
          <a:p>
            <a:pPr marL="0" indent="0">
              <a:lnSpc>
                <a:spcPct val="100000"/>
              </a:lnSpc>
              <a:spcBef>
                <a:spcPts val="0"/>
              </a:spcBef>
              <a:buNone/>
            </a:pPr>
            <a:endParaRPr lang="en-US" sz="1400" dirty="0"/>
          </a:p>
          <a:p>
            <a:pPr marL="0" indent="0">
              <a:lnSpc>
                <a:spcPct val="100000"/>
              </a:lnSpc>
              <a:spcBef>
                <a:spcPts val="0"/>
              </a:spcBef>
              <a:buNone/>
            </a:pPr>
            <a:r>
              <a:rPr lang="en-US" sz="1400" dirty="0"/>
              <a:t>$ </a:t>
            </a:r>
            <a:r>
              <a:rPr lang="en-US" sz="1400" dirty="0" err="1"/>
              <a:t>kubectl</a:t>
            </a:r>
            <a:r>
              <a:rPr lang="en-US" sz="1400" dirty="0"/>
              <a:t> describe </a:t>
            </a:r>
            <a:r>
              <a:rPr lang="en-US" sz="1400" dirty="0" err="1"/>
              <a:t>sa</a:t>
            </a:r>
            <a:r>
              <a:rPr lang="en-US" sz="1400" dirty="0"/>
              <a:t> default</a:t>
            </a:r>
          </a:p>
          <a:p>
            <a:r>
              <a:rPr lang="en-US" sz="1100" kern="1200" dirty="0">
                <a:solidFill>
                  <a:srgbClr val="000000"/>
                </a:solidFill>
                <a:effectLst/>
                <a:latin typeface="+mn-lt"/>
                <a:ea typeface="+mn-ea"/>
                <a:cs typeface="+mn-cs"/>
              </a:rPr>
              <a:t>Name:                default</a:t>
            </a:r>
          </a:p>
          <a:p>
            <a:r>
              <a:rPr lang="en-US" sz="1100" kern="1200" dirty="0">
                <a:solidFill>
                  <a:srgbClr val="000000"/>
                </a:solidFill>
                <a:effectLst/>
                <a:latin typeface="+mn-lt"/>
                <a:ea typeface="+mn-ea"/>
                <a:cs typeface="+mn-cs"/>
              </a:rPr>
              <a:t>Namespace:           default</a:t>
            </a:r>
          </a:p>
          <a:p>
            <a:r>
              <a:rPr lang="en-US" sz="1100" kern="1200" dirty="0">
                <a:solidFill>
                  <a:srgbClr val="000000"/>
                </a:solidFill>
                <a:effectLst/>
                <a:latin typeface="+mn-lt"/>
                <a:ea typeface="+mn-ea"/>
                <a:cs typeface="+mn-cs"/>
              </a:rPr>
              <a:t>Labels:              &lt;none&gt;</a:t>
            </a:r>
          </a:p>
          <a:p>
            <a:r>
              <a:rPr lang="en-US" sz="1100" kern="1200" dirty="0">
                <a:solidFill>
                  <a:srgbClr val="000000"/>
                </a:solidFill>
                <a:effectLst/>
                <a:latin typeface="+mn-lt"/>
                <a:ea typeface="+mn-ea"/>
                <a:cs typeface="+mn-cs"/>
              </a:rPr>
              <a:t>Annotations:         &lt;none&gt;</a:t>
            </a:r>
          </a:p>
          <a:p>
            <a:r>
              <a:rPr lang="en-US" sz="1100" kern="1200" dirty="0">
                <a:solidFill>
                  <a:srgbClr val="000000"/>
                </a:solidFill>
                <a:effectLst/>
                <a:latin typeface="+mn-lt"/>
                <a:ea typeface="+mn-ea"/>
                <a:cs typeface="+mn-cs"/>
              </a:rPr>
              <a:t>Image pull secrets:  &lt;none&gt;</a:t>
            </a:r>
          </a:p>
          <a:p>
            <a:r>
              <a:rPr lang="en-US" sz="1100" kern="1200" dirty="0">
                <a:solidFill>
                  <a:srgbClr val="000000"/>
                </a:solidFill>
                <a:effectLst/>
                <a:latin typeface="+mn-lt"/>
                <a:ea typeface="+mn-ea"/>
                <a:cs typeface="+mn-cs"/>
              </a:rPr>
              <a:t>Mountable secrets:   default-token-4sq86</a:t>
            </a:r>
          </a:p>
          <a:p>
            <a:r>
              <a:rPr lang="en-US" sz="1100" kern="1200" dirty="0">
                <a:solidFill>
                  <a:srgbClr val="000000"/>
                </a:solidFill>
                <a:effectLst/>
                <a:latin typeface="+mn-lt"/>
                <a:ea typeface="+mn-ea"/>
                <a:cs typeface="+mn-cs"/>
              </a:rPr>
              <a:t>Tokens:              default-token-4sq86</a:t>
            </a:r>
          </a:p>
          <a:p>
            <a:r>
              <a:rPr lang="en-US" sz="1100" kern="1200" dirty="0">
                <a:solidFill>
                  <a:srgbClr val="000000"/>
                </a:solidFill>
                <a:effectLst/>
                <a:latin typeface="+mn-lt"/>
                <a:ea typeface="+mn-ea"/>
                <a:cs typeface="+mn-cs"/>
              </a:rPr>
              <a:t>Events:              &lt;none&gt;</a:t>
            </a:r>
          </a:p>
          <a:p>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r>
              <a:rPr lang="en-US" sz="1100" kern="1200" dirty="0" err="1">
                <a:solidFill>
                  <a:srgbClr val="000000"/>
                </a:solidFill>
                <a:effectLst/>
                <a:latin typeface="+mn-lt"/>
                <a:ea typeface="+mn-ea"/>
                <a:cs typeface="+mn-cs"/>
              </a:rPr>
              <a:t>kubectl</a:t>
            </a:r>
            <a:r>
              <a:rPr lang="en-US" sz="1100" kern="1200" dirty="0">
                <a:solidFill>
                  <a:srgbClr val="000000"/>
                </a:solidFill>
                <a:effectLst/>
                <a:latin typeface="+mn-lt"/>
                <a:ea typeface="+mn-ea"/>
                <a:cs typeface="+mn-cs"/>
              </a:rPr>
              <a:t> describe secret default-token-4sq86</a:t>
            </a:r>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30</a:t>
            </a:fld>
            <a:endParaRPr lang="en-US" dirty="0"/>
          </a:p>
        </p:txBody>
      </p:sp>
    </p:spTree>
    <p:extLst>
      <p:ext uri="{BB962C8B-B14F-4D97-AF65-F5344CB8AC3E}">
        <p14:creationId xmlns:p14="http://schemas.microsoft.com/office/powerpoint/2010/main" val="2318110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31</a:t>
            </a:fld>
            <a:endParaRPr lang="en-US" dirty="0"/>
          </a:p>
        </p:txBody>
      </p:sp>
    </p:spTree>
    <p:extLst>
      <p:ext uri="{BB962C8B-B14F-4D97-AF65-F5344CB8AC3E}">
        <p14:creationId xmlns:p14="http://schemas.microsoft.com/office/powerpoint/2010/main" val="563576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Look at the </a:t>
            </a:r>
            <a:r>
              <a:rPr lang="en-US" dirty="0" err="1"/>
              <a:t>RbacConfig</a:t>
            </a:r>
            <a:r>
              <a:rPr lang="en-US" dirty="0"/>
              <a:t> object</a:t>
            </a:r>
          </a:p>
          <a:p>
            <a:endParaRPr lang="en-US" dirty="0"/>
          </a:p>
          <a:p>
            <a:r>
              <a:rPr lang="en-US" dirty="0"/>
              <a:t>$ </a:t>
            </a:r>
            <a:r>
              <a:rPr lang="en-US" dirty="0" err="1"/>
              <a:t>kubectl</a:t>
            </a:r>
            <a:r>
              <a:rPr lang="en-US" dirty="0"/>
              <a:t> apply –f </a:t>
            </a:r>
            <a:r>
              <a:rPr lang="en-US" dirty="0" err="1"/>
              <a:t>src</a:t>
            </a:r>
            <a:r>
              <a:rPr lang="en-US" dirty="0"/>
              <a:t>/main/</a:t>
            </a:r>
            <a:r>
              <a:rPr lang="en-US" dirty="0" err="1"/>
              <a:t>istio</a:t>
            </a:r>
            <a:r>
              <a:rPr lang="en-US" dirty="0"/>
              <a:t>/authorization/greeter-weather-svc-</a:t>
            </a:r>
            <a:r>
              <a:rPr lang="en-US" dirty="0" err="1"/>
              <a:t>sa.yaml</a:t>
            </a:r>
            <a:endParaRPr lang="en-US" dirty="0"/>
          </a:p>
          <a:p>
            <a:r>
              <a:rPr lang="en-US" dirty="0"/>
              <a:t>$ </a:t>
            </a:r>
            <a:r>
              <a:rPr lang="en-US" dirty="0" err="1"/>
              <a:t>kubectl</a:t>
            </a:r>
            <a:r>
              <a:rPr lang="en-US" dirty="0"/>
              <a:t> apply –f </a:t>
            </a:r>
            <a:r>
              <a:rPr lang="en-US" dirty="0" err="1"/>
              <a:t>src</a:t>
            </a:r>
            <a:r>
              <a:rPr lang="en-US" dirty="0"/>
              <a:t>/main/</a:t>
            </a:r>
            <a:r>
              <a:rPr lang="en-US" dirty="0" err="1"/>
              <a:t>istio</a:t>
            </a:r>
            <a:r>
              <a:rPr lang="en-US" dirty="0"/>
              <a:t>/authorization/greeter-weather-</a:t>
            </a:r>
            <a:r>
              <a:rPr lang="en-US" dirty="0" err="1"/>
              <a:t>virtualservice.yaml</a:t>
            </a:r>
            <a:endParaRPr lang="en-US" dirty="0"/>
          </a:p>
          <a:p>
            <a:r>
              <a:rPr lang="en-US" dirty="0"/>
              <a:t>$ </a:t>
            </a:r>
            <a:r>
              <a:rPr lang="en-US" dirty="0" err="1"/>
              <a:t>kubectl</a:t>
            </a:r>
            <a:r>
              <a:rPr lang="en-US" dirty="0"/>
              <a:t> apply –f </a:t>
            </a:r>
            <a:r>
              <a:rPr lang="en-US" dirty="0" err="1"/>
              <a:t>src</a:t>
            </a:r>
            <a:r>
              <a:rPr lang="en-US" dirty="0"/>
              <a:t>/main/</a:t>
            </a:r>
            <a:r>
              <a:rPr lang="en-US" dirty="0" err="1"/>
              <a:t>istio</a:t>
            </a:r>
            <a:r>
              <a:rPr lang="en-US" dirty="0"/>
              <a:t>/authorization/</a:t>
            </a:r>
            <a:r>
              <a:rPr lang="en-US" dirty="0" err="1"/>
              <a:t>dest-rule.yaml</a:t>
            </a:r>
            <a:endParaRPr lang="en-US" dirty="0"/>
          </a:p>
          <a:p>
            <a:endParaRPr lang="en-US" dirty="0"/>
          </a:p>
          <a:p>
            <a:r>
              <a:rPr lang="en-US" dirty="0"/>
              <a:t>$ </a:t>
            </a:r>
            <a:r>
              <a:rPr lang="en-US" dirty="0" err="1"/>
              <a:t>kubectl</a:t>
            </a:r>
            <a:r>
              <a:rPr lang="en-US" dirty="0"/>
              <a:t> apply –f </a:t>
            </a:r>
            <a:r>
              <a:rPr lang="en-US" dirty="0" err="1"/>
              <a:t>src</a:t>
            </a:r>
            <a:r>
              <a:rPr lang="en-US" dirty="0"/>
              <a:t>/main/</a:t>
            </a:r>
            <a:r>
              <a:rPr lang="en-US" dirty="0" err="1"/>
              <a:t>istio</a:t>
            </a:r>
            <a:r>
              <a:rPr lang="en-US" dirty="0"/>
              <a:t>/authorization/weather-proxy-svc-</a:t>
            </a:r>
            <a:r>
              <a:rPr lang="en-US" dirty="0" err="1"/>
              <a:t>sa.yaml</a:t>
            </a:r>
            <a:endParaRPr lang="en-US" dirty="0"/>
          </a:p>
          <a:p>
            <a:endParaRPr lang="en-US" dirty="0"/>
          </a:p>
          <a:p>
            <a:r>
              <a:rPr lang="en-US" dirty="0"/>
              <a:t>$ </a:t>
            </a:r>
            <a:r>
              <a:rPr lang="en-US" dirty="0" err="1"/>
              <a:t>kubectl</a:t>
            </a:r>
            <a:r>
              <a:rPr lang="en-US" dirty="0"/>
              <a:t> apply –f </a:t>
            </a:r>
            <a:r>
              <a:rPr lang="en-US" dirty="0" err="1"/>
              <a:t>src</a:t>
            </a:r>
            <a:r>
              <a:rPr lang="en-US" dirty="0"/>
              <a:t>/main/</a:t>
            </a:r>
            <a:r>
              <a:rPr lang="en-US" dirty="0" err="1"/>
              <a:t>istio</a:t>
            </a:r>
            <a:r>
              <a:rPr lang="en-US" dirty="0"/>
              <a:t>/authorization/</a:t>
            </a:r>
            <a:r>
              <a:rPr lang="en-US" dirty="0" err="1"/>
              <a:t>rbac</a:t>
            </a:r>
            <a:r>
              <a:rPr lang="en-US" dirty="0"/>
              <a:t>-config-</a:t>
            </a:r>
            <a:r>
              <a:rPr lang="en-US" dirty="0" err="1"/>
              <a:t>enable.yaml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33</a:t>
            </a:fld>
            <a:endParaRPr lang="en-US" dirty="0"/>
          </a:p>
        </p:txBody>
      </p:sp>
    </p:spTree>
    <p:extLst>
      <p:ext uri="{BB962C8B-B14F-4D97-AF65-F5344CB8AC3E}">
        <p14:creationId xmlns:p14="http://schemas.microsoft.com/office/powerpoint/2010/main" val="3139415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dirty="0"/>
          </a:p>
        </p:txBody>
      </p:sp>
    </p:spTree>
    <p:extLst>
      <p:ext uri="{BB962C8B-B14F-4D97-AF65-F5344CB8AC3E}">
        <p14:creationId xmlns:p14="http://schemas.microsoft.com/office/powerpoint/2010/main" val="2994716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Look at the </a:t>
            </a:r>
            <a:r>
              <a:rPr lang="en-US" dirty="0" err="1"/>
              <a:t>RbacConfig</a:t>
            </a:r>
            <a:r>
              <a:rPr lang="en-US" dirty="0"/>
              <a:t> object</a:t>
            </a:r>
          </a:p>
          <a:p>
            <a:endParaRPr lang="en-US" dirty="0"/>
          </a:p>
          <a:p>
            <a:r>
              <a:rPr lang="en-US" dirty="0"/>
              <a:t>$ </a:t>
            </a:r>
            <a:r>
              <a:rPr lang="en-US" dirty="0" err="1"/>
              <a:t>kubectl</a:t>
            </a:r>
            <a:r>
              <a:rPr lang="en-US" dirty="0"/>
              <a:t> apply –f </a:t>
            </a:r>
            <a:r>
              <a:rPr lang="en-US" dirty="0" err="1"/>
              <a:t>src</a:t>
            </a:r>
            <a:r>
              <a:rPr lang="en-US" dirty="0"/>
              <a:t>/main/</a:t>
            </a:r>
            <a:r>
              <a:rPr lang="en-US" dirty="0" err="1"/>
              <a:t>istio</a:t>
            </a:r>
            <a:r>
              <a:rPr lang="en-US" dirty="0"/>
              <a:t>/authorization/greeter-weather-svc-</a:t>
            </a:r>
            <a:r>
              <a:rPr lang="en-US" dirty="0" err="1"/>
              <a:t>sa.yaml</a:t>
            </a:r>
            <a:endParaRPr lang="en-US" dirty="0"/>
          </a:p>
          <a:p>
            <a:r>
              <a:rPr lang="en-US" dirty="0"/>
              <a:t>$ </a:t>
            </a:r>
            <a:r>
              <a:rPr lang="en-US" dirty="0" err="1"/>
              <a:t>kubectl</a:t>
            </a:r>
            <a:r>
              <a:rPr lang="en-US" dirty="0"/>
              <a:t> apply –f </a:t>
            </a:r>
            <a:r>
              <a:rPr lang="en-US" dirty="0" err="1"/>
              <a:t>src</a:t>
            </a:r>
            <a:r>
              <a:rPr lang="en-US" dirty="0"/>
              <a:t>/main/</a:t>
            </a:r>
            <a:r>
              <a:rPr lang="en-US" dirty="0" err="1"/>
              <a:t>istio</a:t>
            </a:r>
            <a:r>
              <a:rPr lang="en-US" dirty="0"/>
              <a:t>/authorization/greeter-weather-</a:t>
            </a:r>
            <a:r>
              <a:rPr lang="en-US" dirty="0" err="1"/>
              <a:t>virtualservice.yaml</a:t>
            </a:r>
            <a:endParaRPr lang="en-US" dirty="0"/>
          </a:p>
          <a:p>
            <a:r>
              <a:rPr lang="en-US" dirty="0"/>
              <a:t>$ </a:t>
            </a:r>
            <a:r>
              <a:rPr lang="en-US" dirty="0" err="1"/>
              <a:t>kubectl</a:t>
            </a:r>
            <a:r>
              <a:rPr lang="en-US" dirty="0"/>
              <a:t> apply –f </a:t>
            </a:r>
            <a:r>
              <a:rPr lang="en-US" dirty="0" err="1"/>
              <a:t>src</a:t>
            </a:r>
            <a:r>
              <a:rPr lang="en-US" dirty="0"/>
              <a:t>/main/</a:t>
            </a:r>
            <a:r>
              <a:rPr lang="en-US" dirty="0" err="1"/>
              <a:t>istio</a:t>
            </a:r>
            <a:r>
              <a:rPr lang="en-US" dirty="0"/>
              <a:t>/authorization/</a:t>
            </a:r>
            <a:r>
              <a:rPr lang="en-US" dirty="0" err="1"/>
              <a:t>dest-rule.yaml</a:t>
            </a:r>
            <a:endParaRPr lang="en-US" dirty="0"/>
          </a:p>
          <a:p>
            <a:endParaRPr lang="en-US" dirty="0"/>
          </a:p>
          <a:p>
            <a:r>
              <a:rPr lang="en-US" dirty="0"/>
              <a:t>$ </a:t>
            </a:r>
            <a:r>
              <a:rPr lang="en-US" dirty="0" err="1"/>
              <a:t>kubectl</a:t>
            </a:r>
            <a:r>
              <a:rPr lang="en-US" dirty="0"/>
              <a:t> apply –f </a:t>
            </a:r>
            <a:r>
              <a:rPr lang="en-US" dirty="0" err="1"/>
              <a:t>src</a:t>
            </a:r>
            <a:r>
              <a:rPr lang="en-US" dirty="0"/>
              <a:t>/main/</a:t>
            </a:r>
            <a:r>
              <a:rPr lang="en-US" dirty="0" err="1"/>
              <a:t>istio</a:t>
            </a:r>
            <a:r>
              <a:rPr lang="en-US" dirty="0"/>
              <a:t>/authorization/weather-proxy-svc-</a:t>
            </a:r>
            <a:r>
              <a:rPr lang="en-US" dirty="0" err="1"/>
              <a:t>sa.yaml</a:t>
            </a:r>
            <a:endParaRPr lang="en-US" dirty="0"/>
          </a:p>
          <a:p>
            <a:endParaRPr lang="en-US" dirty="0"/>
          </a:p>
          <a:p>
            <a:r>
              <a:rPr lang="en-US" dirty="0"/>
              <a:t>$ </a:t>
            </a:r>
            <a:r>
              <a:rPr lang="en-US" dirty="0" err="1"/>
              <a:t>kubectl</a:t>
            </a:r>
            <a:r>
              <a:rPr lang="en-US" dirty="0"/>
              <a:t> apply –f </a:t>
            </a:r>
            <a:r>
              <a:rPr lang="en-US" dirty="0" err="1"/>
              <a:t>src</a:t>
            </a:r>
            <a:r>
              <a:rPr lang="en-US" dirty="0"/>
              <a:t>/main/</a:t>
            </a:r>
            <a:r>
              <a:rPr lang="en-US" dirty="0" err="1"/>
              <a:t>istio</a:t>
            </a:r>
            <a:r>
              <a:rPr lang="en-US" dirty="0"/>
              <a:t>/authorization/</a:t>
            </a:r>
            <a:r>
              <a:rPr lang="en-US" dirty="0" err="1"/>
              <a:t>rbac</a:t>
            </a:r>
            <a:r>
              <a:rPr lang="en-US" dirty="0"/>
              <a:t>-config-</a:t>
            </a:r>
            <a:r>
              <a:rPr lang="en-US" dirty="0" err="1"/>
              <a:t>enable.yaml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34</a:t>
            </a:fld>
            <a:endParaRPr lang="en-US" dirty="0"/>
          </a:p>
        </p:txBody>
      </p:sp>
    </p:spTree>
    <p:extLst>
      <p:ext uri="{BB962C8B-B14F-4D97-AF65-F5344CB8AC3E}">
        <p14:creationId xmlns:p14="http://schemas.microsoft.com/office/powerpoint/2010/main" val="1874454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35</a:t>
            </a:fld>
            <a:endParaRPr lang="en-US" dirty="0"/>
          </a:p>
        </p:txBody>
      </p:sp>
    </p:spTree>
    <p:extLst>
      <p:ext uri="{BB962C8B-B14F-4D97-AF65-F5344CB8AC3E}">
        <p14:creationId xmlns:p14="http://schemas.microsoft.com/office/powerpoint/2010/main" val="414596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37</a:t>
            </a:fld>
            <a:endParaRPr lang="en-US" dirty="0"/>
          </a:p>
        </p:txBody>
      </p:sp>
    </p:spTree>
    <p:extLst>
      <p:ext uri="{BB962C8B-B14F-4D97-AF65-F5344CB8AC3E}">
        <p14:creationId xmlns:p14="http://schemas.microsoft.com/office/powerpoint/2010/main" val="3546413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38</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4</a:t>
            </a:fld>
            <a:endParaRPr lang="en-US" dirty="0"/>
          </a:p>
        </p:txBody>
      </p:sp>
    </p:spTree>
    <p:extLst>
      <p:ext uri="{BB962C8B-B14F-4D97-AF65-F5344CB8AC3E}">
        <p14:creationId xmlns:p14="http://schemas.microsoft.com/office/powerpoint/2010/main" val="16167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5</a:t>
            </a:fld>
            <a:endParaRPr lang="en-US" dirty="0"/>
          </a:p>
        </p:txBody>
      </p:sp>
    </p:spTree>
    <p:extLst>
      <p:ext uri="{BB962C8B-B14F-4D97-AF65-F5344CB8AC3E}">
        <p14:creationId xmlns:p14="http://schemas.microsoft.com/office/powerpoint/2010/main" val="1939231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6</a:t>
            </a:fld>
            <a:endParaRPr lang="en-US" dirty="0"/>
          </a:p>
        </p:txBody>
      </p:sp>
    </p:spTree>
    <p:extLst>
      <p:ext uri="{BB962C8B-B14F-4D97-AF65-F5344CB8AC3E}">
        <p14:creationId xmlns:p14="http://schemas.microsoft.com/office/powerpoint/2010/main" val="162755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dirty="0"/>
          </a:p>
        </p:txBody>
      </p:sp>
    </p:spTree>
    <p:extLst>
      <p:ext uri="{BB962C8B-B14F-4D97-AF65-F5344CB8AC3E}">
        <p14:creationId xmlns:p14="http://schemas.microsoft.com/office/powerpoint/2010/main" val="490825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dirty="0"/>
          </a:p>
        </p:txBody>
      </p:sp>
    </p:spTree>
    <p:extLst>
      <p:ext uri="{BB962C8B-B14F-4D97-AF65-F5344CB8AC3E}">
        <p14:creationId xmlns:p14="http://schemas.microsoft.com/office/powerpoint/2010/main" val="1890523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9</a:t>
            </a:fld>
            <a:endParaRPr lang="en-US" dirty="0"/>
          </a:p>
        </p:txBody>
      </p:sp>
    </p:spTree>
    <p:extLst>
      <p:ext uri="{BB962C8B-B14F-4D97-AF65-F5344CB8AC3E}">
        <p14:creationId xmlns:p14="http://schemas.microsoft.com/office/powerpoint/2010/main" val="365080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AD228D9E-27DD-E446-A14D-E6A845470E88}" type="datetime1">
              <a:t>1/22/19</a:t>
            </a:fld>
            <a:endParaRPr/>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a:t>Confidential – Oracle Internal/Restricted/Highly Restricted</a:t>
            </a:r>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a:extLst>
              <a:ext uri="{FF2B5EF4-FFF2-40B4-BE49-F238E27FC236}">
                <a16:creationId xmlns:a16="http://schemas.microsoft.com/office/drawing/2014/main" id="{1B094E48-23E5-C745-825B-9C662949A730}"/>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descr="Full slide 4-color photo can be inserted here" title="Title Slide with Picture">
            <a:extLst>
              <a:ext uri="{FF2B5EF4-FFF2-40B4-BE49-F238E27FC236}">
                <a16:creationId xmlns:a16="http://schemas.microsoft.com/office/drawing/2014/main" id="{2AC7EE63-7750-7549-B7AE-B8D9C5293010}"/>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FA9FAB92-25B2-3F48-B035-8CEB1CC8A49C}" type="datetime1">
              <a:rPr lang="en-US" smtClean="0"/>
              <a:pPr/>
              <a:t>1/22/19</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51EAA63-D034-42AE-91FA-B13B9518C7BE}" type="slidenum">
              <a:rPr lang="en-US" smtClean="0"/>
              <a:pPr/>
              <a:t>‹#›</a:t>
            </a:fld>
            <a:endParaRPr lang="en-US"/>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E882AC-368C-2E40-AAAC-71FAD4875E3E}"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E8D6DD4-846E-2640-A07B-C5F4B450225C}"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Edit Master text styles</a:t>
            </a:r>
          </a:p>
          <a:p>
            <a:pPr lvl="1"/>
            <a:r>
              <a:rPr lang="en-US"/>
              <a:t>Second level</a:t>
            </a:r>
          </a:p>
        </p:txBody>
      </p:sp>
      <p:sp>
        <p:nvSpPr>
          <p:cNvPr id="3" name="Title 2"/>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3C5E9B58-B789-B945-9617-A577D094D8AD}"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A9B39B2B-5066-E54E-9799-B37BEB03578F}"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291D958-25E6-7548-A7E8-1221B6B7A346}"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E8F68AE-DA18-F245-A173-FB37D0213783}"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327E513-43D9-144E-B72A-1AE28C440259}"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A94A2A0-E7F7-1242-AE6E-3E509688259F}"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3" name="Title 2"/>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5" name="Date Placeholder 4"/>
          <p:cNvSpPr>
            <a:spLocks noGrp="1"/>
          </p:cNvSpPr>
          <p:nvPr>
            <p:ph type="dt" sz="half" idx="10"/>
          </p:nvPr>
        </p:nvSpPr>
        <p:spPr/>
        <p:txBody>
          <a:bodyPr/>
          <a:lstStyle/>
          <a:p>
            <a:fld id="{8451262B-FFFD-A541-A02C-3B0D29DE70AC}"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2"/>
                </a:solidFill>
              </a:defRPr>
            </a:lvl1pPr>
          </a:lstStyle>
          <a:p>
            <a: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7" name="Date Placeholder 6"/>
          <p:cNvSpPr>
            <a:spLocks noGrp="1"/>
          </p:cNvSpPr>
          <p:nvPr>
            <p:ph type="dt" sz="half" idx="10"/>
          </p:nvPr>
        </p:nvSpPr>
        <p:spPr/>
        <p:txBody>
          <a:bodyPr/>
          <a:lstStyle>
            <a:lvl1pPr>
              <a:defRPr>
                <a:solidFill>
                  <a:srgbClr val="5F5F5F"/>
                </a:solidFill>
              </a:defRPr>
            </a:lvl1pPr>
          </a:lstStyle>
          <a:p>
            <a:fld id="{944B0DF1-2629-BC47-B960-531859E12E41}" type="datetime1">
              <a:t>1/22/19</a:t>
            </a:fld>
            <a:endParaRPr/>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a:t>Confidential – Oracle Internal/Restricted/Highly Restricted</a:t>
            </a:r>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C86A2D8-45CB-974E-B7EF-5056C2B63D14}" type="datetime1">
              <a:t>1/22/19</a:t>
            </a:fld>
            <a:endParaRPr/>
          </a:p>
        </p:txBody>
      </p:sp>
      <p:sp>
        <p:nvSpPr>
          <p:cNvPr id="8" name="Footer Placeholder 7"/>
          <p:cNvSpPr>
            <a:spLocks noGrp="1"/>
          </p:cNvSpPr>
          <p:nvPr>
            <p:ph type="ftr" sz="quarter" idx="11"/>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B66DC1-91EB-7847-9870-F6490006EB7A}" type="datetime1">
              <a:t>1/22/19</a:t>
            </a:fld>
            <a:endParaRPr/>
          </a:p>
        </p:txBody>
      </p:sp>
      <p:sp>
        <p:nvSpPr>
          <p:cNvPr id="4" name="Footer Placeholder 3"/>
          <p:cNvSpPr>
            <a:spLocks noGrp="1"/>
          </p:cNvSpPr>
          <p:nvPr>
            <p:ph type="ftr" sz="quarter" idx="11"/>
          </p:nvPr>
        </p:nvSpPr>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5CBC26-3C71-0340-9B98-0974CBCD7B1E}" type="datetime1">
              <a:t>1/22/19</a:t>
            </a:fld>
            <a:endParaRPr/>
          </a:p>
        </p:txBody>
      </p:sp>
      <p:sp>
        <p:nvSpPr>
          <p:cNvPr id="4" name="Footer Placeholder 3"/>
          <p:cNvSpPr>
            <a:spLocks noGrp="1"/>
          </p:cNvSpPr>
          <p:nvPr>
            <p:ph type="ftr" sz="quarter" idx="11"/>
          </p:nvPr>
        </p:nvSpPr>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19199-1BDE-4D4E-9E18-24F33998584C}" type="datetime1">
              <a:t>1/22/19</a:t>
            </a:fld>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CD5E2D-28C6-054B-8A13-A7C67B876E87}"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3F5E45-EF96-B94C-9256-70C444D22324}"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BCC7D1-0055-5B49-B52A-0AAA925946EB}"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0909952-AE77-1344-9FE5-B03BA44151BF}" type="datetime1">
              <a:t>1/22/19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a:extLst>
              <a:ext uri="{FF2B5EF4-FFF2-40B4-BE49-F238E27FC236}">
                <a16:creationId xmlns:a16="http://schemas.microsoft.com/office/drawing/2014/main" id="{88E01F06-A260-9141-853D-FC7C7EC4204B}"/>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descr="Full slide 4-color photo can be inserted here" title="Title Slide with Picture">
            <a:extLst>
              <a:ext uri="{FF2B5EF4-FFF2-40B4-BE49-F238E27FC236}">
                <a16:creationId xmlns:a16="http://schemas.microsoft.com/office/drawing/2014/main" id="{CDF198F3-E41D-9D41-BE74-5A44FA2C346C}"/>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Date Placeholder 4"/>
          <p:cNvSpPr>
            <a:spLocks noGrp="1"/>
          </p:cNvSpPr>
          <p:nvPr>
            <p:ph type="dt" sz="half" idx="10"/>
          </p:nvPr>
        </p:nvSpPr>
        <p:spPr/>
        <p:txBody>
          <a:bodyPr/>
          <a:lstStyle>
            <a:lvl1pPr>
              <a:defRPr>
                <a:solidFill>
                  <a:schemeClr val="tx1"/>
                </a:solidFill>
              </a:defRPr>
            </a:lvl1pPr>
          </a:lstStyle>
          <a:p>
            <a:fld id="{D0F620B7-097F-D148-91D9-2DB76B7B877D}" type="datetime1">
              <a:rPr lang="en-US" smtClean="0"/>
              <a:pPr/>
              <a:t>1/22/19</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51EAA63-D034-42AE-91FA-B13B9518C7BE}" type="slidenum">
              <a:rPr lang="en-US" smtClean="0"/>
              <a:pPr/>
              <a:t>‹#›</a:t>
            </a:fld>
            <a:endParaRPr lang="en-US"/>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t>XX</a:t>
            </a:r>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0D2F4-4279-D545-9F60-257F047C54E6}" type="datetime1">
              <a:t>1/22/19</a:t>
            </a:fld>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400" dirty="0">
                <a:latin typeface="+mn-lt"/>
              </a:rPr>
              <a:t>The following is intended to outline our general product direction. It is intended for information purposes only, and may not be incorporated into any contract. It is not a </a:t>
            </a:r>
            <a:br>
              <a:rPr lang="en-US" sz="2400" dirty="0">
                <a:latin typeface="+mn-lt"/>
              </a:rPr>
            </a:br>
            <a:r>
              <a:rPr lang="en-US" sz="2400" dirty="0">
                <a:latin typeface="+mn-lt"/>
              </a:rPr>
              <a:t>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a:extLst>
              <a:ext uri="{FF2B5EF4-FFF2-40B4-BE49-F238E27FC236}">
                <a16:creationId xmlns:a16="http://schemas.microsoft.com/office/drawing/2014/main" id="{BA018865-65D5-464F-B320-B88E09248067}"/>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descr="Full slide 4-color photo can be inserted here" title="Title Slide with Picture">
            <a:extLst>
              <a:ext uri="{FF2B5EF4-FFF2-40B4-BE49-F238E27FC236}">
                <a16:creationId xmlns:a16="http://schemas.microsoft.com/office/drawing/2014/main" id="{E80B2A24-4EE2-554C-807A-A506CD65817D}"/>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12C55C7B-5E5C-D447-9BFF-07422F49C101}" type="datetime1">
              <a:t>1/22/19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6012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1" name="TextBox 10"/>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15232198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8A985-6223-DD42-9E18-49B17F319CCA}" type="datetime1">
              <a:t>1/22/19</a:t>
            </a:fld>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a:t>
            </a:r>
            <a:r>
              <a:rPr lang="en-US" sz="2400" dirty="0">
                <a:latin typeface="+mn-lt"/>
              </a:rPr>
              <a:t>intended to outline our general product direction. It is intended for information purposes only, and may not be incorporated into any contract. It is not a </a:t>
            </a:r>
            <a:br>
              <a:rPr lang="en-US" sz="2400" dirty="0">
                <a:latin typeface="+mn-lt"/>
              </a:rPr>
            </a:br>
            <a:r>
              <a:rPr lang="en-US" sz="2400" dirty="0">
                <a:latin typeface="+mn-lt"/>
              </a:rPr>
              <a:t>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endParaRPr sz="2400" dirty="0">
              <a:latin typeface="+mn-lt"/>
            </a:endParaRP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7D07F16A-7BA6-2440-AC0F-C75259CE99C6}" type="datetime1">
              <a:t>1/22/19</a:t>
            </a:fld>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163461E-F19F-0245-B8FB-B0739365A1E7}" type="datetime1">
              <a:t>1/22/19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D4EAF17A-378C-49D5-A479-C71FF9D7F1E7}" type="slidenum">
              <a:rPr/>
              <a:t>‹#›</a:t>
            </a:fld>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78C17B0-E879-3643-ACAE-3A5DA72F990D}" type="datetime1">
              <a:t>1/22/19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a:extLst>
              <a:ext uri="{FF2B5EF4-FFF2-40B4-BE49-F238E27FC236}">
                <a16:creationId xmlns:a16="http://schemas.microsoft.com/office/drawing/2014/main" id="{04DAEB96-6606-FD41-93F2-6D1608D8DC72}"/>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descr="Full slide 4-color photo can be inserted here" title="Title Slide with Picture">
            <a:extLst>
              <a:ext uri="{FF2B5EF4-FFF2-40B4-BE49-F238E27FC236}">
                <a16:creationId xmlns:a16="http://schemas.microsoft.com/office/drawing/2014/main" id="{AFD6A653-F3C6-9046-992E-9D06865C9E44}"/>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6EB398E9-DA3F-F44A-8ADE-87FE87BE086A}" type="datetime1">
              <a:t>1/22/19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 Placeholder 12"/>
          <p:cNvSpPr>
            <a:spLocks noGrp="1"/>
          </p:cNvSpPr>
          <p:nvPr>
            <p:ph type="body" sz="quarter" idx="16"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13" name="TextBox 12"/>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3800271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slide 4-color photo can be inserted here" title="Title Slide with Picture">
            <a:extLst>
              <a:ext uri="{FF2B5EF4-FFF2-40B4-BE49-F238E27FC236}">
                <a16:creationId xmlns:a16="http://schemas.microsoft.com/office/drawing/2014/main" id="{C523B075-B8AF-5C4F-9509-CFC7A4F8E0ED}"/>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descr="Full slide 4-color photo can be inserted here" title="Title Slide with Picture">
            <a:extLst>
              <a:ext uri="{FF2B5EF4-FFF2-40B4-BE49-F238E27FC236}">
                <a16:creationId xmlns:a16="http://schemas.microsoft.com/office/drawing/2014/main" id="{04AD834B-956B-2441-A6A1-B124D552F179}"/>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F7813DC6-A960-1943-A958-09B9E1454EF0}" type="datetime1">
              <a:t>1/22/19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 Placeholder 12"/>
          <p:cNvSpPr>
            <a:spLocks noGrp="1"/>
          </p:cNvSpPr>
          <p:nvPr>
            <p:ph type="body" sz="quarter" idx="16"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40070983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7740E65-FBEF-4B4B-80FF-B15FF6031ED2}" type="datetime1">
              <a:t>1/22/19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CAB8501-70E9-CC4D-8542-9ED4CC505A7E}" type="datetime1">
              <a:t>1/22/19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Date Placeholder 3"/>
          <p:cNvSpPr>
            <a:spLocks noGrp="1"/>
          </p:cNvSpPr>
          <p:nvPr>
            <p:ph type="dt" sz="half" idx="10"/>
          </p:nvPr>
        </p:nvSpPr>
        <p:spPr/>
        <p:txBody>
          <a:bodyPr/>
          <a:lstStyle/>
          <a:p>
            <a:fld id="{45DB6F7A-0F9B-2447-A185-0A11C5AF2013}" type="datetime1">
              <a:t>1/22/19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FA62D-784F-FE46-A091-24B4C9C0F1D7}" type="datetime1">
              <a:t>1/22/19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57F4A5E-F736-644F-BE56-0636088872CF}" type="datetime1">
              <a:t>1/22/19</a:t>
            </a:fld>
            <a:endParaRPr lang="en-US" dirty="0"/>
          </a:p>
        </p:txBody>
      </p:sp>
      <p:sp>
        <p:nvSpPr>
          <p:cNvPr id="5"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t>Confidential – Oracle Internal/Restricted/Highly Restricted</a:t>
            </a:r>
            <a:endParaRPr lang="en-US" dirty="0"/>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pic>
        <p:nvPicPr>
          <p:cNvPr id="16" name="Picture 15" descr="Oracle logo in white on red staging background" title="Oracle red badge logo"/>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93" r:id="rId3"/>
    <p:sldLayoutId id="2147483694" r:id="rId4"/>
    <p:sldLayoutId id="2147483695"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68" r:id="rId28"/>
    <p:sldLayoutId id="2147483675" r:id="rId29"/>
    <p:sldLayoutId id="2147483676" r:id="rId30"/>
    <p:sldLayoutId id="2147483667" r:id="rId31"/>
    <p:sldLayoutId id="2147483661" r:id="rId32"/>
    <p:sldLayoutId id="2147483687" r:id="rId33"/>
    <p:sldLayoutId id="2147483659"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hyperlink" Target="mailto:peter.jausovec@oracle.com"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hyperlink" Target="mailto:Sherwood.zern@oracle.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alpha val="15000"/>
          </a:srgb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6600" b="1" dirty="0">
                <a:solidFill>
                  <a:schemeClr val="tx2"/>
                </a:solidFill>
              </a:rPr>
              <a:t>Service Mesh Patterns</a:t>
            </a:r>
          </a:p>
        </p:txBody>
      </p:sp>
      <p:sp>
        <p:nvSpPr>
          <p:cNvPr id="5" name="Subtitle 4"/>
          <p:cNvSpPr>
            <a:spLocks noGrp="1"/>
          </p:cNvSpPr>
          <p:nvPr>
            <p:ph type="subTitle" idx="1"/>
          </p:nvPr>
        </p:nvSpPr>
        <p:spPr/>
        <p:txBody>
          <a:bodyPr/>
          <a:lstStyle/>
          <a:p>
            <a:pPr algn="ctr"/>
            <a:r>
              <a:rPr lang="en-US" sz="2800" b="0" dirty="0">
                <a:solidFill>
                  <a:schemeClr val="tx2"/>
                </a:solidFill>
              </a:rPr>
              <a:t>WORKSHOP</a:t>
            </a:r>
          </a:p>
        </p:txBody>
      </p:sp>
      <p:sp>
        <p:nvSpPr>
          <p:cNvPr id="6" name="Text Placeholder 5"/>
          <p:cNvSpPr>
            <a:spLocks noGrp="1"/>
          </p:cNvSpPr>
          <p:nvPr>
            <p:ph type="body" sz="quarter" idx="13"/>
          </p:nvPr>
        </p:nvSpPr>
        <p:spPr>
          <a:xfrm>
            <a:off x="531763" y="4239716"/>
            <a:ext cx="11125199" cy="1703884"/>
          </a:xfrm>
        </p:spPr>
        <p:txBody>
          <a:bodyPr/>
          <a:lstStyle/>
          <a:p>
            <a:r>
              <a:rPr lang="en-US" b="1" dirty="0"/>
              <a:t>Peter </a:t>
            </a:r>
            <a:r>
              <a:rPr lang="en-US" b="1" dirty="0" err="1"/>
              <a:t>Jausovec</a:t>
            </a:r>
            <a:r>
              <a:rPr lang="en-US" b="1" dirty="0"/>
              <a:t> </a:t>
            </a:r>
            <a:br>
              <a:rPr lang="en-US" b="1" dirty="0"/>
            </a:br>
            <a:r>
              <a:rPr lang="en-US" sz="1600" dirty="0"/>
              <a:t>Consulting Member of Technical Staff</a:t>
            </a:r>
            <a:br>
              <a:rPr lang="en-US" sz="1600" dirty="0"/>
            </a:br>
            <a:r>
              <a:rPr lang="en-US" sz="1600" dirty="0"/>
              <a:t>Twitter: </a:t>
            </a:r>
            <a:r>
              <a:rPr lang="en-US" sz="1600" dirty="0" err="1"/>
              <a:t>pjausovec</a:t>
            </a:r>
            <a:r>
              <a:rPr lang="en-US" sz="1600" dirty="0"/>
              <a:t> GitHub: </a:t>
            </a:r>
            <a:r>
              <a:rPr lang="en-US" sz="1600" dirty="0" err="1"/>
              <a:t>peterj</a:t>
            </a:r>
            <a:endParaRPr lang="en-US" sz="2000" dirty="0"/>
          </a:p>
          <a:p>
            <a:br>
              <a:rPr lang="en-US" sz="1600" dirty="0"/>
            </a:br>
            <a:r>
              <a:rPr lang="en-US" b="1" dirty="0"/>
              <a:t>Sherwood </a:t>
            </a:r>
            <a:r>
              <a:rPr lang="en-US" b="1" dirty="0" err="1"/>
              <a:t>Zern</a:t>
            </a:r>
            <a:br>
              <a:rPr lang="en-US" b="1" dirty="0"/>
            </a:br>
            <a:r>
              <a:rPr lang="en-US" sz="1600" dirty="0"/>
              <a:t>Consulting Solution Architect</a:t>
            </a:r>
            <a:endParaRPr lang="en-US" dirty="0"/>
          </a:p>
        </p:txBody>
      </p:sp>
      <p:sp>
        <p:nvSpPr>
          <p:cNvPr id="2" name="Footer Placeholder 1"/>
          <p:cNvSpPr>
            <a:spLocks noGrp="1"/>
          </p:cNvSpPr>
          <p:nvPr>
            <p:ph type="ftr" sz="quarter" idx="15"/>
          </p:nvPr>
        </p:nvSpPr>
        <p:spPr/>
        <p:txBody>
          <a:bodyPr/>
          <a:lstStyle/>
          <a:p>
            <a:r>
              <a:rPr lang="en-US"/>
              <a:t>Confidential – Oracle Internal/Restricted/Highly Restricted</a:t>
            </a:r>
            <a:endParaRPr lang="en-US" dirty="0"/>
          </a:p>
        </p:txBody>
      </p:sp>
      <p:sp>
        <p:nvSpPr>
          <p:cNvPr id="3" name="TextBox 2">
            <a:extLst>
              <a:ext uri="{FF2B5EF4-FFF2-40B4-BE49-F238E27FC236}">
                <a16:creationId xmlns:a16="http://schemas.microsoft.com/office/drawing/2014/main" id="{49EF248D-4A80-6346-ABAE-B072ECA9A326}"/>
              </a:ext>
            </a:extLst>
          </p:cNvPr>
          <p:cNvSpPr txBox="1"/>
          <p:nvPr/>
        </p:nvSpPr>
        <p:spPr>
          <a:xfrm>
            <a:off x="2628900" y="1039091"/>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3EFF96B3-16AF-AE49-B4A3-DEF4607EBBB4}"/>
              </a:ext>
            </a:extLst>
          </p:cNvPr>
          <p:cNvSpPr txBox="1"/>
          <p:nvPr/>
        </p:nvSpPr>
        <p:spPr>
          <a:xfrm>
            <a:off x="11866418" y="2047009"/>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0398A769-2AAC-CC43-AAC1-FDED8A43ACFA}"/>
              </a:ext>
            </a:extLst>
          </p:cNvPr>
          <p:cNvSpPr txBox="1"/>
          <p:nvPr/>
        </p:nvSpPr>
        <p:spPr>
          <a:xfrm>
            <a:off x="5891645" y="4925291"/>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221069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F0">
            <a:alpha val="1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Management</a:t>
            </a:r>
          </a:p>
        </p:txBody>
      </p:sp>
      <p:sp>
        <p:nvSpPr>
          <p:cNvPr id="3" name="Text Placeholder 2"/>
          <p:cNvSpPr>
            <a:spLocks noGrp="1"/>
          </p:cNvSpPr>
          <p:nvPr>
            <p:ph type="body" idx="1"/>
          </p:nvPr>
        </p:nvSpPr>
        <p:spPr/>
        <p:txBody>
          <a:bodyPr/>
          <a:lstStyle/>
          <a:p>
            <a:endParaRPr lang="en-US" dirty="0"/>
          </a:p>
        </p:txBody>
      </p:sp>
      <p:sp>
        <p:nvSpPr>
          <p:cNvPr id="6" name="Footer Placeholder 5"/>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10</a:t>
            </a:fld>
            <a:endParaRPr lang="en-US" dirty="0"/>
          </a:p>
        </p:txBody>
      </p:sp>
    </p:spTree>
    <p:extLst>
      <p:ext uri="{BB962C8B-B14F-4D97-AF65-F5344CB8AC3E}">
        <p14:creationId xmlns:p14="http://schemas.microsoft.com/office/powerpoint/2010/main" val="194456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Traffic Management – Sample Application</a:t>
            </a:r>
          </a:p>
        </p:txBody>
      </p:sp>
      <p:sp>
        <p:nvSpPr>
          <p:cNvPr id="4" name="Slide Number Placeholder 3"/>
          <p:cNvSpPr>
            <a:spLocks noGrp="1"/>
          </p:cNvSpPr>
          <p:nvPr>
            <p:ph type="sldNum" sz="quarter" idx="12"/>
          </p:nvPr>
        </p:nvSpPr>
        <p:spPr/>
        <p:txBody>
          <a:bodyPr/>
          <a:lstStyle/>
          <a:p>
            <a:fld id="{C51EAA63-D034-42AE-91FA-B13B9518C7BE}" type="slidenum">
              <a:rPr lang="en-US" smtClean="0"/>
              <a:t>11</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4ECF0FCE-74B6-F94C-9C00-9C9B2E1BE122}"/>
              </a:ext>
            </a:extLst>
          </p:cNvPr>
          <p:cNvSpPr txBox="1"/>
          <p:nvPr/>
        </p:nvSpPr>
        <p:spPr>
          <a:xfrm>
            <a:off x="4047214" y="1033670"/>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8F780DDF-806E-234A-B00B-E958D11AAABE}"/>
              </a:ext>
            </a:extLst>
          </p:cNvPr>
          <p:cNvSpPr txBox="1"/>
          <p:nvPr/>
        </p:nvSpPr>
        <p:spPr>
          <a:xfrm>
            <a:off x="906449" y="1820849"/>
            <a:ext cx="0" cy="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id="{297DE366-3F1B-3F45-80E5-5CA7A470DA76}"/>
              </a:ext>
            </a:extLst>
          </p:cNvPr>
          <p:cNvSpPr txBox="1"/>
          <p:nvPr/>
        </p:nvSpPr>
        <p:spPr>
          <a:xfrm>
            <a:off x="858741" y="1749287"/>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a:p>
            <a:pPr>
              <a:lnSpc>
                <a:spcPct val="90000"/>
              </a:lnSpc>
            </a:pPr>
            <a:r>
              <a:rPr lang="en-US" dirty="0"/>
              <a:t> </a:t>
            </a:r>
          </a:p>
          <a:p>
            <a:pPr>
              <a:lnSpc>
                <a:spcPct val="90000"/>
              </a:lnSpc>
            </a:pPr>
            <a:endParaRPr lang="en-US" dirty="0"/>
          </a:p>
          <a:p>
            <a:pPr>
              <a:lnSpc>
                <a:spcPct val="90000"/>
              </a:lnSpc>
            </a:pPr>
            <a:endParaRPr lang="en-US" dirty="0"/>
          </a:p>
        </p:txBody>
      </p:sp>
      <p:sp>
        <p:nvSpPr>
          <p:cNvPr id="14" name="TextBox 13">
            <a:extLst>
              <a:ext uri="{FF2B5EF4-FFF2-40B4-BE49-F238E27FC236}">
                <a16:creationId xmlns:a16="http://schemas.microsoft.com/office/drawing/2014/main" id="{F83A8454-2D50-214F-93E6-630A8C2B8839}"/>
              </a:ext>
            </a:extLst>
          </p:cNvPr>
          <p:cNvSpPr txBox="1"/>
          <p:nvPr/>
        </p:nvSpPr>
        <p:spPr>
          <a:xfrm>
            <a:off x="1765190" y="2854518"/>
            <a:ext cx="0" cy="0"/>
          </a:xfrm>
          <a:prstGeom prst="rect">
            <a:avLst/>
          </a:prstGeom>
          <a:noFill/>
        </p:spPr>
        <p:txBody>
          <a:bodyPr wrap="none" lIns="0" tIns="0" rIns="0" bIns="0" rtlCol="0">
            <a:noAutofit/>
          </a:bodyPr>
          <a:lstStyle/>
          <a:p>
            <a:pPr>
              <a:lnSpc>
                <a:spcPct val="90000"/>
              </a:lnSpc>
            </a:pPr>
            <a:endParaRPr lang="en-US" sz="2400" dirty="0"/>
          </a:p>
        </p:txBody>
      </p:sp>
      <p:sp>
        <p:nvSpPr>
          <p:cNvPr id="15" name="TextBox 14">
            <a:extLst>
              <a:ext uri="{FF2B5EF4-FFF2-40B4-BE49-F238E27FC236}">
                <a16:creationId xmlns:a16="http://schemas.microsoft.com/office/drawing/2014/main" id="{8F4FBEB2-5F65-C647-AC47-8FAEF07DAF6C}"/>
              </a:ext>
            </a:extLst>
          </p:cNvPr>
          <p:cNvSpPr txBox="1"/>
          <p:nvPr/>
        </p:nvSpPr>
        <p:spPr>
          <a:xfrm>
            <a:off x="1057523" y="1717482"/>
            <a:ext cx="0" cy="0"/>
          </a:xfrm>
          <a:prstGeom prst="rect">
            <a:avLst/>
          </a:prstGeom>
          <a:noFill/>
        </p:spPr>
        <p:txBody>
          <a:bodyPr wrap="none" lIns="0" tIns="0" rIns="0" bIns="0" rtlCol="0">
            <a:noAutofit/>
          </a:bodyPr>
          <a:lstStyle/>
          <a:p>
            <a:pPr>
              <a:lnSpc>
                <a:spcPct val="90000"/>
              </a:lnSpc>
            </a:pPr>
            <a:endParaRPr lang="en-US" dirty="0"/>
          </a:p>
        </p:txBody>
      </p:sp>
      <p:sp>
        <p:nvSpPr>
          <p:cNvPr id="16" name="TextBox 15">
            <a:extLst>
              <a:ext uri="{FF2B5EF4-FFF2-40B4-BE49-F238E27FC236}">
                <a16:creationId xmlns:a16="http://schemas.microsoft.com/office/drawing/2014/main" id="{CB167E8D-51A0-0A4C-8F51-C7A1BF5BFB32}"/>
              </a:ext>
            </a:extLst>
          </p:cNvPr>
          <p:cNvSpPr txBox="1"/>
          <p:nvPr/>
        </p:nvSpPr>
        <p:spPr>
          <a:xfrm>
            <a:off x="930303" y="1622066"/>
            <a:ext cx="0" cy="0"/>
          </a:xfrm>
          <a:prstGeom prst="rect">
            <a:avLst/>
          </a:prstGeom>
          <a:noFill/>
        </p:spPr>
        <p:txBody>
          <a:bodyPr wrap="none" lIns="0" tIns="0" rIns="0" bIns="0" rtlCol="0">
            <a:noAutofit/>
          </a:bodyPr>
          <a:lstStyle/>
          <a:p>
            <a:pPr>
              <a:lnSpc>
                <a:spcPct val="90000"/>
              </a:lnSpc>
            </a:pPr>
            <a:endParaRPr lang="en-US" dirty="0"/>
          </a:p>
        </p:txBody>
      </p:sp>
      <p:sp>
        <p:nvSpPr>
          <p:cNvPr id="17" name="Rectangle 16">
            <a:extLst>
              <a:ext uri="{FF2B5EF4-FFF2-40B4-BE49-F238E27FC236}">
                <a16:creationId xmlns:a16="http://schemas.microsoft.com/office/drawing/2014/main" id="{F74F01A2-6070-6B4C-8E47-4E7723C7D6CC}"/>
              </a:ext>
            </a:extLst>
          </p:cNvPr>
          <p:cNvSpPr/>
          <p:nvPr/>
        </p:nvSpPr>
        <p:spPr bwMode="gray">
          <a:xfrm>
            <a:off x="2027583" y="2733128"/>
            <a:ext cx="2703444" cy="1192696"/>
          </a:xfrm>
          <a:prstGeom prst="rect">
            <a:avLst/>
          </a:prstGeom>
          <a:solidFill>
            <a:schemeClr val="accent2"/>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solidFill>
                  <a:schemeClr val="bg1"/>
                </a:solidFill>
              </a:rPr>
              <a:t>Hello Web</a:t>
            </a:r>
          </a:p>
        </p:txBody>
      </p:sp>
      <p:sp>
        <p:nvSpPr>
          <p:cNvPr id="18" name="Rectangle 17">
            <a:extLst>
              <a:ext uri="{FF2B5EF4-FFF2-40B4-BE49-F238E27FC236}">
                <a16:creationId xmlns:a16="http://schemas.microsoft.com/office/drawing/2014/main" id="{DB0CFA0E-4237-4E42-95DE-644313BD78BF}"/>
              </a:ext>
            </a:extLst>
          </p:cNvPr>
          <p:cNvSpPr/>
          <p:nvPr/>
        </p:nvSpPr>
        <p:spPr bwMode="gray">
          <a:xfrm>
            <a:off x="6028883" y="1694953"/>
            <a:ext cx="2126709" cy="938254"/>
          </a:xfrm>
          <a:prstGeom prst="rect">
            <a:avLst/>
          </a:prstGeom>
          <a:solidFill>
            <a:schemeClr val="accent2"/>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solidFill>
                  <a:schemeClr val="bg1"/>
                </a:solidFill>
              </a:rPr>
              <a:t>Greeter Service (v1)</a:t>
            </a:r>
          </a:p>
        </p:txBody>
      </p:sp>
      <p:sp>
        <p:nvSpPr>
          <p:cNvPr id="22" name="Rectangle 21">
            <a:extLst>
              <a:ext uri="{FF2B5EF4-FFF2-40B4-BE49-F238E27FC236}">
                <a16:creationId xmlns:a16="http://schemas.microsoft.com/office/drawing/2014/main" id="{CB169981-9C3E-4740-9339-F172F8BD9466}"/>
              </a:ext>
            </a:extLst>
          </p:cNvPr>
          <p:cNvSpPr/>
          <p:nvPr/>
        </p:nvSpPr>
        <p:spPr bwMode="gray">
          <a:xfrm>
            <a:off x="6028883" y="2849880"/>
            <a:ext cx="2126709" cy="938254"/>
          </a:xfrm>
          <a:prstGeom prst="rect">
            <a:avLst/>
          </a:prstGeom>
          <a:solidFill>
            <a:schemeClr val="accent2"/>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solidFill>
                  <a:schemeClr val="bg1"/>
                </a:solidFill>
              </a:rPr>
              <a:t>Greeter Service (v2)</a:t>
            </a:r>
          </a:p>
        </p:txBody>
      </p:sp>
      <p:sp>
        <p:nvSpPr>
          <p:cNvPr id="23" name="Rectangle 22">
            <a:extLst>
              <a:ext uri="{FF2B5EF4-FFF2-40B4-BE49-F238E27FC236}">
                <a16:creationId xmlns:a16="http://schemas.microsoft.com/office/drawing/2014/main" id="{E4CA44EB-FDB3-DE4B-BD03-C3B980BF0181}"/>
              </a:ext>
            </a:extLst>
          </p:cNvPr>
          <p:cNvSpPr/>
          <p:nvPr/>
        </p:nvSpPr>
        <p:spPr bwMode="gray">
          <a:xfrm>
            <a:off x="6028883" y="4004807"/>
            <a:ext cx="2126709" cy="938254"/>
          </a:xfrm>
          <a:prstGeom prst="rect">
            <a:avLst/>
          </a:prstGeom>
          <a:solidFill>
            <a:schemeClr val="accent2"/>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dirty="0">
                <a:solidFill>
                  <a:schemeClr val="bg1"/>
                </a:solidFill>
              </a:rPr>
              <a:t>Greeter Service (v3)</a:t>
            </a:r>
          </a:p>
        </p:txBody>
      </p:sp>
    </p:spTree>
    <p:extLst>
      <p:ext uri="{BB962C8B-B14F-4D97-AF65-F5344CB8AC3E}">
        <p14:creationId xmlns:p14="http://schemas.microsoft.com/office/powerpoint/2010/main" val="315074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24B7-B588-9943-B35E-D18AA68E7A51}"/>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35EAF6BB-A529-5E4D-BA2A-2EFE48557BF6}"/>
              </a:ext>
            </a:extLst>
          </p:cNvPr>
          <p:cNvSpPr>
            <a:spLocks noGrp="1"/>
          </p:cNvSpPr>
          <p:nvPr>
            <p:ph type="ftr" sz="quarter" idx="11"/>
          </p:nvPr>
        </p:nvSpPr>
        <p:spPr/>
        <p:txBody>
          <a:bodyPr/>
          <a:lstStyle/>
          <a:p>
            <a:r>
              <a:rPr lang="en-US"/>
              <a:t>Confidential – Oracle Internal/Restricted/Highly Restricted</a:t>
            </a:r>
          </a:p>
        </p:txBody>
      </p:sp>
      <p:sp>
        <p:nvSpPr>
          <p:cNvPr id="4" name="Slide Number Placeholder 3">
            <a:extLst>
              <a:ext uri="{FF2B5EF4-FFF2-40B4-BE49-F238E27FC236}">
                <a16:creationId xmlns:a16="http://schemas.microsoft.com/office/drawing/2014/main" id="{FB060902-14B7-1841-8E42-D4FD8A2F09D6}"/>
              </a:ext>
            </a:extLst>
          </p:cNvPr>
          <p:cNvSpPr>
            <a:spLocks noGrp="1"/>
          </p:cNvSpPr>
          <p:nvPr>
            <p:ph type="sldNum" sz="quarter" idx="12"/>
          </p:nvPr>
        </p:nvSpPr>
        <p:spPr/>
        <p:txBody>
          <a:bodyPr/>
          <a:lstStyle/>
          <a:p>
            <a:fld id="{C51EAA63-D034-42AE-91FA-B13B9518C7BE}" type="slidenum">
              <a:rPr lang="en-US" smtClean="0"/>
              <a:t>12</a:t>
            </a:fld>
            <a:endParaRPr lang="en-US"/>
          </a:p>
        </p:txBody>
      </p:sp>
      <p:sp>
        <p:nvSpPr>
          <p:cNvPr id="5" name="Text Placeholder 4">
            <a:extLst>
              <a:ext uri="{FF2B5EF4-FFF2-40B4-BE49-F238E27FC236}">
                <a16:creationId xmlns:a16="http://schemas.microsoft.com/office/drawing/2014/main" id="{4EC7E4AC-3C9D-1146-99F8-5E6C73DF7A12}"/>
              </a:ext>
            </a:extLst>
          </p:cNvPr>
          <p:cNvSpPr>
            <a:spLocks noGrp="1"/>
          </p:cNvSpPr>
          <p:nvPr>
            <p:ph type="body" sz="quarter" idx="13"/>
          </p:nvPr>
        </p:nvSpPr>
        <p:spPr/>
        <p:txBody>
          <a:bodyPr/>
          <a:lstStyle/>
          <a:p>
            <a:endParaRPr lang="en-US"/>
          </a:p>
        </p:txBody>
      </p:sp>
      <p:pic>
        <p:nvPicPr>
          <p:cNvPr id="7" name="Picture 6">
            <a:extLst>
              <a:ext uri="{FF2B5EF4-FFF2-40B4-BE49-F238E27FC236}">
                <a16:creationId xmlns:a16="http://schemas.microsoft.com/office/drawing/2014/main" id="{73031E10-EA35-B748-B375-B4C0A4046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0"/>
            <a:ext cx="11218539" cy="6858000"/>
          </a:xfrm>
          <a:prstGeom prst="rect">
            <a:avLst/>
          </a:prstGeom>
        </p:spPr>
      </p:pic>
    </p:spTree>
    <p:extLst>
      <p:ext uri="{BB962C8B-B14F-4D97-AF65-F5344CB8AC3E}">
        <p14:creationId xmlns:p14="http://schemas.microsoft.com/office/powerpoint/2010/main" val="243489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Traffic Management</a:t>
            </a:r>
          </a:p>
        </p:txBody>
      </p:sp>
      <p:sp>
        <p:nvSpPr>
          <p:cNvPr id="4" name="Slide Number Placeholder 3"/>
          <p:cNvSpPr>
            <a:spLocks noGrp="1"/>
          </p:cNvSpPr>
          <p:nvPr>
            <p:ph type="sldNum" sz="quarter" idx="12"/>
          </p:nvPr>
        </p:nvSpPr>
        <p:spPr/>
        <p:txBody>
          <a:bodyPr/>
          <a:lstStyle/>
          <a:p>
            <a:fld id="{C51EAA63-D034-42AE-91FA-B13B9518C7BE}" type="slidenum">
              <a:rPr lang="en-US" smtClean="0"/>
              <a:t>13</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4ECF0FCE-74B6-F94C-9C00-9C9B2E1BE122}"/>
              </a:ext>
            </a:extLst>
          </p:cNvPr>
          <p:cNvSpPr txBox="1"/>
          <p:nvPr/>
        </p:nvSpPr>
        <p:spPr>
          <a:xfrm>
            <a:off x="4047214" y="1033670"/>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8F780DDF-806E-234A-B00B-E958D11AAABE}"/>
              </a:ext>
            </a:extLst>
          </p:cNvPr>
          <p:cNvSpPr txBox="1"/>
          <p:nvPr/>
        </p:nvSpPr>
        <p:spPr>
          <a:xfrm>
            <a:off x="906449" y="1820849"/>
            <a:ext cx="0" cy="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id="{297DE366-3F1B-3F45-80E5-5CA7A470DA76}"/>
              </a:ext>
            </a:extLst>
          </p:cNvPr>
          <p:cNvSpPr txBox="1"/>
          <p:nvPr/>
        </p:nvSpPr>
        <p:spPr>
          <a:xfrm>
            <a:off x="858741" y="1749287"/>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a:p>
            <a:pPr>
              <a:lnSpc>
                <a:spcPct val="90000"/>
              </a:lnSpc>
            </a:pPr>
            <a:r>
              <a:rPr lang="en-US" dirty="0"/>
              <a:t> </a:t>
            </a:r>
          </a:p>
          <a:p>
            <a:pPr>
              <a:lnSpc>
                <a:spcPct val="90000"/>
              </a:lnSpc>
            </a:pPr>
            <a:endParaRPr lang="en-US" dirty="0"/>
          </a:p>
          <a:p>
            <a:pPr>
              <a:lnSpc>
                <a:spcPct val="90000"/>
              </a:lnSpc>
            </a:pPr>
            <a:endParaRPr lang="en-US" dirty="0"/>
          </a:p>
        </p:txBody>
      </p:sp>
      <p:sp>
        <p:nvSpPr>
          <p:cNvPr id="14" name="TextBox 13">
            <a:extLst>
              <a:ext uri="{FF2B5EF4-FFF2-40B4-BE49-F238E27FC236}">
                <a16:creationId xmlns:a16="http://schemas.microsoft.com/office/drawing/2014/main" id="{F83A8454-2D50-214F-93E6-630A8C2B8839}"/>
              </a:ext>
            </a:extLst>
          </p:cNvPr>
          <p:cNvSpPr txBox="1"/>
          <p:nvPr/>
        </p:nvSpPr>
        <p:spPr>
          <a:xfrm>
            <a:off x="1765190" y="2854518"/>
            <a:ext cx="0" cy="0"/>
          </a:xfrm>
          <a:prstGeom prst="rect">
            <a:avLst/>
          </a:prstGeom>
          <a:noFill/>
        </p:spPr>
        <p:txBody>
          <a:bodyPr wrap="none" lIns="0" tIns="0" rIns="0" bIns="0" rtlCol="0">
            <a:noAutofit/>
          </a:bodyPr>
          <a:lstStyle/>
          <a:p>
            <a:pPr>
              <a:lnSpc>
                <a:spcPct val="90000"/>
              </a:lnSpc>
            </a:pPr>
            <a:endParaRPr lang="en-US" dirty="0"/>
          </a:p>
        </p:txBody>
      </p:sp>
      <p:sp>
        <p:nvSpPr>
          <p:cNvPr id="15" name="TextBox 14">
            <a:extLst>
              <a:ext uri="{FF2B5EF4-FFF2-40B4-BE49-F238E27FC236}">
                <a16:creationId xmlns:a16="http://schemas.microsoft.com/office/drawing/2014/main" id="{8F4FBEB2-5F65-C647-AC47-8FAEF07DAF6C}"/>
              </a:ext>
            </a:extLst>
          </p:cNvPr>
          <p:cNvSpPr txBox="1"/>
          <p:nvPr/>
        </p:nvSpPr>
        <p:spPr>
          <a:xfrm>
            <a:off x="1057523" y="1717482"/>
            <a:ext cx="0" cy="0"/>
          </a:xfrm>
          <a:prstGeom prst="rect">
            <a:avLst/>
          </a:prstGeom>
          <a:noFill/>
        </p:spPr>
        <p:txBody>
          <a:bodyPr wrap="none" lIns="0" tIns="0" rIns="0" bIns="0" rtlCol="0">
            <a:noAutofit/>
          </a:bodyPr>
          <a:lstStyle/>
          <a:p>
            <a:pPr>
              <a:lnSpc>
                <a:spcPct val="90000"/>
              </a:lnSpc>
            </a:pPr>
            <a:endParaRPr lang="en-US" dirty="0"/>
          </a:p>
        </p:txBody>
      </p:sp>
      <p:sp>
        <p:nvSpPr>
          <p:cNvPr id="16" name="TextBox 15">
            <a:extLst>
              <a:ext uri="{FF2B5EF4-FFF2-40B4-BE49-F238E27FC236}">
                <a16:creationId xmlns:a16="http://schemas.microsoft.com/office/drawing/2014/main" id="{CB167E8D-51A0-0A4C-8F51-C7A1BF5BFB32}"/>
              </a:ext>
            </a:extLst>
          </p:cNvPr>
          <p:cNvSpPr txBox="1"/>
          <p:nvPr/>
        </p:nvSpPr>
        <p:spPr>
          <a:xfrm>
            <a:off x="930303" y="1622066"/>
            <a:ext cx="0" cy="0"/>
          </a:xfrm>
          <a:prstGeom prst="rect">
            <a:avLst/>
          </a:prstGeom>
          <a:noFill/>
        </p:spPr>
        <p:txBody>
          <a:bodyPr wrap="none" lIns="0" tIns="0" rIns="0" bIns="0" rtlCol="0">
            <a:noAutofit/>
          </a:bodyPr>
          <a:lstStyle/>
          <a:p>
            <a:pPr>
              <a:lnSpc>
                <a:spcPct val="90000"/>
              </a:lnSpc>
            </a:pPr>
            <a:endParaRPr lang="en-US" dirty="0"/>
          </a:p>
          <a:p>
            <a:pPr marL="285750" indent="-285750">
              <a:lnSpc>
                <a:spcPct val="90000"/>
              </a:lnSpc>
              <a:buFont typeface="Arial" panose="020B0604020202020204" pitchFamily="34" charset="0"/>
              <a:buChar char="•"/>
            </a:pPr>
            <a:r>
              <a:rPr lang="en-US" sz="2400" dirty="0"/>
              <a:t>Gateway (ingress)</a:t>
            </a:r>
          </a:p>
          <a:p>
            <a:pPr marL="285750" indent="-285750">
              <a:lnSpc>
                <a:spcPct val="90000"/>
              </a:lnSpc>
              <a:buFont typeface="Arial" panose="020B0604020202020204" pitchFamily="34" charset="0"/>
              <a:buChar char="•"/>
            </a:pPr>
            <a:r>
              <a:rPr lang="en-US" sz="2400" dirty="0"/>
              <a:t>Virtual Services</a:t>
            </a:r>
          </a:p>
          <a:p>
            <a:pPr marL="285750" indent="-285750">
              <a:lnSpc>
                <a:spcPct val="90000"/>
              </a:lnSpc>
              <a:buFont typeface="Arial" panose="020B0604020202020204" pitchFamily="34" charset="0"/>
              <a:buChar char="•"/>
            </a:pPr>
            <a:r>
              <a:rPr lang="en-US" sz="2400" dirty="0"/>
              <a:t>Destination Rules</a:t>
            </a:r>
          </a:p>
          <a:p>
            <a:pPr marL="285750" indent="-285750">
              <a:lnSpc>
                <a:spcPct val="90000"/>
              </a:lnSpc>
              <a:buFont typeface="Arial" panose="020B0604020202020204" pitchFamily="34" charset="0"/>
              <a:buChar char="•"/>
            </a:pPr>
            <a:r>
              <a:rPr lang="en-US" sz="2400" dirty="0"/>
              <a:t>Service entry (egress)</a:t>
            </a:r>
          </a:p>
          <a:p>
            <a:pPr>
              <a:lnSpc>
                <a:spcPct val="90000"/>
              </a:lnSpc>
            </a:pPr>
            <a:endParaRPr lang="en-US" dirty="0"/>
          </a:p>
        </p:txBody>
      </p:sp>
    </p:spTree>
    <p:extLst>
      <p:ext uri="{BB962C8B-B14F-4D97-AF65-F5344CB8AC3E}">
        <p14:creationId xmlns:p14="http://schemas.microsoft.com/office/powerpoint/2010/main" val="304763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Gateway</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14</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4ECF0FCE-74B6-F94C-9C00-9C9B2E1BE122}"/>
              </a:ext>
            </a:extLst>
          </p:cNvPr>
          <p:cNvSpPr txBox="1"/>
          <p:nvPr/>
        </p:nvSpPr>
        <p:spPr>
          <a:xfrm>
            <a:off x="4047214" y="1033670"/>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8F780DDF-806E-234A-B00B-E958D11AAABE}"/>
              </a:ext>
            </a:extLst>
          </p:cNvPr>
          <p:cNvSpPr txBox="1"/>
          <p:nvPr/>
        </p:nvSpPr>
        <p:spPr>
          <a:xfrm>
            <a:off x="906449" y="1820849"/>
            <a:ext cx="0" cy="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id="{297DE366-3F1B-3F45-80E5-5CA7A470DA76}"/>
              </a:ext>
            </a:extLst>
          </p:cNvPr>
          <p:cNvSpPr txBox="1"/>
          <p:nvPr/>
        </p:nvSpPr>
        <p:spPr>
          <a:xfrm>
            <a:off x="858741" y="1749287"/>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p:txBody>
      </p:sp>
      <p:sp>
        <p:nvSpPr>
          <p:cNvPr id="14" name="TextBox 13">
            <a:extLst>
              <a:ext uri="{FF2B5EF4-FFF2-40B4-BE49-F238E27FC236}">
                <a16:creationId xmlns:a16="http://schemas.microsoft.com/office/drawing/2014/main" id="{F83A8454-2D50-214F-93E6-630A8C2B8839}"/>
              </a:ext>
            </a:extLst>
          </p:cNvPr>
          <p:cNvSpPr txBox="1"/>
          <p:nvPr/>
        </p:nvSpPr>
        <p:spPr>
          <a:xfrm>
            <a:off x="1765190" y="2854518"/>
            <a:ext cx="0" cy="0"/>
          </a:xfrm>
          <a:prstGeom prst="rect">
            <a:avLst/>
          </a:prstGeom>
          <a:noFill/>
        </p:spPr>
        <p:txBody>
          <a:bodyPr wrap="none" lIns="0" tIns="0" rIns="0" bIns="0" rtlCol="0">
            <a:noAutofit/>
          </a:bodyPr>
          <a:lstStyle/>
          <a:p>
            <a:pPr>
              <a:lnSpc>
                <a:spcPct val="90000"/>
              </a:lnSpc>
            </a:pPr>
            <a:endParaRPr lang="en-US" dirty="0"/>
          </a:p>
        </p:txBody>
      </p:sp>
      <p:sp>
        <p:nvSpPr>
          <p:cNvPr id="15" name="TextBox 14">
            <a:extLst>
              <a:ext uri="{FF2B5EF4-FFF2-40B4-BE49-F238E27FC236}">
                <a16:creationId xmlns:a16="http://schemas.microsoft.com/office/drawing/2014/main" id="{8F4FBEB2-5F65-C647-AC47-8FAEF07DAF6C}"/>
              </a:ext>
            </a:extLst>
          </p:cNvPr>
          <p:cNvSpPr txBox="1"/>
          <p:nvPr/>
        </p:nvSpPr>
        <p:spPr>
          <a:xfrm>
            <a:off x="1057523" y="1717482"/>
            <a:ext cx="0" cy="0"/>
          </a:xfrm>
          <a:prstGeom prst="rect">
            <a:avLst/>
          </a:prstGeom>
          <a:noFill/>
        </p:spPr>
        <p:txBody>
          <a:bodyPr wrap="none" lIns="0" tIns="0" rIns="0" bIns="0" rtlCol="0">
            <a:noAutofit/>
          </a:bodyPr>
          <a:lstStyle/>
          <a:p>
            <a:pPr>
              <a:lnSpc>
                <a:spcPct val="90000"/>
              </a:lnSpc>
            </a:pPr>
            <a:endParaRPr lang="en-US" dirty="0"/>
          </a:p>
        </p:txBody>
      </p:sp>
      <p:sp>
        <p:nvSpPr>
          <p:cNvPr id="16" name="TextBox 15">
            <a:extLst>
              <a:ext uri="{FF2B5EF4-FFF2-40B4-BE49-F238E27FC236}">
                <a16:creationId xmlns:a16="http://schemas.microsoft.com/office/drawing/2014/main" id="{CB167E8D-51A0-0A4C-8F51-C7A1BF5BFB32}"/>
              </a:ext>
            </a:extLst>
          </p:cNvPr>
          <p:cNvSpPr txBox="1"/>
          <p:nvPr/>
        </p:nvSpPr>
        <p:spPr>
          <a:xfrm>
            <a:off x="930303" y="1622066"/>
            <a:ext cx="0" cy="0"/>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endParaRPr lang="en-US" dirty="0"/>
          </a:p>
        </p:txBody>
      </p:sp>
      <p:sp>
        <p:nvSpPr>
          <p:cNvPr id="17" name="TextBox 16">
            <a:extLst>
              <a:ext uri="{FF2B5EF4-FFF2-40B4-BE49-F238E27FC236}">
                <a16:creationId xmlns:a16="http://schemas.microsoft.com/office/drawing/2014/main" id="{AADF8EC8-3DFA-1E44-9CD5-F3F15F95904C}"/>
              </a:ext>
            </a:extLst>
          </p:cNvPr>
          <p:cNvSpPr txBox="1"/>
          <p:nvPr/>
        </p:nvSpPr>
        <p:spPr>
          <a:xfrm>
            <a:off x="4831773" y="1205345"/>
            <a:ext cx="0" cy="0"/>
          </a:xfrm>
          <a:prstGeom prst="rect">
            <a:avLst/>
          </a:prstGeom>
          <a:noFill/>
        </p:spPr>
        <p:txBody>
          <a:bodyPr wrap="none" lIns="0" tIns="0" rIns="0" bIns="0" rtlCol="0">
            <a:noAutofit/>
          </a:bodyPr>
          <a:lstStyle/>
          <a:p>
            <a:pPr>
              <a:lnSpc>
                <a:spcPct val="90000"/>
              </a:lnSpc>
            </a:pPr>
            <a:endParaRPr lang="en-US" dirty="0"/>
          </a:p>
        </p:txBody>
      </p:sp>
      <p:sp>
        <p:nvSpPr>
          <p:cNvPr id="19" name="TextBox 18">
            <a:extLst>
              <a:ext uri="{FF2B5EF4-FFF2-40B4-BE49-F238E27FC236}">
                <a16:creationId xmlns:a16="http://schemas.microsoft.com/office/drawing/2014/main" id="{0EA3A5F5-ADEF-964F-905E-1D686072828A}"/>
              </a:ext>
            </a:extLst>
          </p:cNvPr>
          <p:cNvSpPr txBox="1"/>
          <p:nvPr/>
        </p:nvSpPr>
        <p:spPr>
          <a:xfrm>
            <a:off x="4177145" y="3304309"/>
            <a:ext cx="0" cy="0"/>
          </a:xfrm>
          <a:prstGeom prst="rect">
            <a:avLst/>
          </a:prstGeom>
          <a:noFill/>
        </p:spPr>
        <p:txBody>
          <a:bodyPr wrap="none" lIns="0" tIns="0" rIns="0" bIns="0" rtlCol="0">
            <a:noAutofit/>
          </a:bodyPr>
          <a:lstStyle/>
          <a:p>
            <a:pPr>
              <a:lnSpc>
                <a:spcPct val="90000"/>
              </a:lnSpc>
            </a:pPr>
            <a:endParaRPr lang="en-US" dirty="0"/>
          </a:p>
        </p:txBody>
      </p:sp>
      <p:pic>
        <p:nvPicPr>
          <p:cNvPr id="22" name="Picture 21">
            <a:extLst>
              <a:ext uri="{FF2B5EF4-FFF2-40B4-BE49-F238E27FC236}">
                <a16:creationId xmlns:a16="http://schemas.microsoft.com/office/drawing/2014/main" id="{222F2EAF-517D-9E4D-9535-874AD927D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533" y="171450"/>
            <a:ext cx="6543759" cy="6515100"/>
          </a:xfrm>
          <a:prstGeom prst="rect">
            <a:avLst/>
          </a:prstGeom>
        </p:spPr>
      </p:pic>
    </p:spTree>
    <p:extLst>
      <p:ext uri="{BB962C8B-B14F-4D97-AF65-F5344CB8AC3E}">
        <p14:creationId xmlns:p14="http://schemas.microsoft.com/office/powerpoint/2010/main" val="223476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Destination Rule</a:t>
            </a:r>
          </a:p>
        </p:txBody>
      </p:sp>
      <p:sp>
        <p:nvSpPr>
          <p:cNvPr id="4" name="Slide Number Placeholder 3"/>
          <p:cNvSpPr>
            <a:spLocks noGrp="1"/>
          </p:cNvSpPr>
          <p:nvPr>
            <p:ph type="sldNum" sz="quarter" idx="12"/>
          </p:nvPr>
        </p:nvSpPr>
        <p:spPr/>
        <p:txBody>
          <a:bodyPr/>
          <a:lstStyle/>
          <a:p>
            <a:fld id="{C51EAA63-D034-42AE-91FA-B13B9518C7BE}" type="slidenum">
              <a:rPr lang="en-US" smtClean="0"/>
              <a:t>15</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4ECF0FCE-74B6-F94C-9C00-9C9B2E1BE122}"/>
              </a:ext>
            </a:extLst>
          </p:cNvPr>
          <p:cNvSpPr txBox="1"/>
          <p:nvPr/>
        </p:nvSpPr>
        <p:spPr>
          <a:xfrm>
            <a:off x="4047214" y="1033670"/>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8F780DDF-806E-234A-B00B-E958D11AAABE}"/>
              </a:ext>
            </a:extLst>
          </p:cNvPr>
          <p:cNvSpPr txBox="1"/>
          <p:nvPr/>
        </p:nvSpPr>
        <p:spPr>
          <a:xfrm>
            <a:off x="906449" y="1820849"/>
            <a:ext cx="0" cy="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id="{297DE366-3F1B-3F45-80E5-5CA7A470DA76}"/>
              </a:ext>
            </a:extLst>
          </p:cNvPr>
          <p:cNvSpPr txBox="1"/>
          <p:nvPr/>
        </p:nvSpPr>
        <p:spPr>
          <a:xfrm>
            <a:off x="858741" y="1749287"/>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a:p>
            <a:pPr>
              <a:lnSpc>
                <a:spcPct val="90000"/>
              </a:lnSpc>
            </a:pPr>
            <a:r>
              <a:rPr lang="en-US" dirty="0"/>
              <a:t> </a:t>
            </a:r>
          </a:p>
          <a:p>
            <a:pPr>
              <a:lnSpc>
                <a:spcPct val="90000"/>
              </a:lnSpc>
            </a:pPr>
            <a:endParaRPr lang="en-US" dirty="0"/>
          </a:p>
          <a:p>
            <a:pPr>
              <a:lnSpc>
                <a:spcPct val="90000"/>
              </a:lnSpc>
            </a:pPr>
            <a:endParaRPr lang="en-US" dirty="0"/>
          </a:p>
        </p:txBody>
      </p:sp>
      <p:sp>
        <p:nvSpPr>
          <p:cNvPr id="14" name="TextBox 13">
            <a:extLst>
              <a:ext uri="{FF2B5EF4-FFF2-40B4-BE49-F238E27FC236}">
                <a16:creationId xmlns:a16="http://schemas.microsoft.com/office/drawing/2014/main" id="{F83A8454-2D50-214F-93E6-630A8C2B8839}"/>
              </a:ext>
            </a:extLst>
          </p:cNvPr>
          <p:cNvSpPr txBox="1"/>
          <p:nvPr/>
        </p:nvSpPr>
        <p:spPr>
          <a:xfrm>
            <a:off x="1765190" y="2854518"/>
            <a:ext cx="0" cy="0"/>
          </a:xfrm>
          <a:prstGeom prst="rect">
            <a:avLst/>
          </a:prstGeom>
          <a:noFill/>
        </p:spPr>
        <p:txBody>
          <a:bodyPr wrap="none" lIns="0" tIns="0" rIns="0" bIns="0" rtlCol="0">
            <a:noAutofit/>
          </a:bodyPr>
          <a:lstStyle/>
          <a:p>
            <a:pPr>
              <a:lnSpc>
                <a:spcPct val="90000"/>
              </a:lnSpc>
            </a:pPr>
            <a:endParaRPr lang="en-US" dirty="0"/>
          </a:p>
        </p:txBody>
      </p:sp>
      <p:sp>
        <p:nvSpPr>
          <p:cNvPr id="15" name="TextBox 14">
            <a:extLst>
              <a:ext uri="{FF2B5EF4-FFF2-40B4-BE49-F238E27FC236}">
                <a16:creationId xmlns:a16="http://schemas.microsoft.com/office/drawing/2014/main" id="{8F4FBEB2-5F65-C647-AC47-8FAEF07DAF6C}"/>
              </a:ext>
            </a:extLst>
          </p:cNvPr>
          <p:cNvSpPr txBox="1"/>
          <p:nvPr/>
        </p:nvSpPr>
        <p:spPr>
          <a:xfrm>
            <a:off x="1057523" y="1717482"/>
            <a:ext cx="0" cy="0"/>
          </a:xfrm>
          <a:prstGeom prst="rect">
            <a:avLst/>
          </a:prstGeom>
          <a:noFill/>
        </p:spPr>
        <p:txBody>
          <a:bodyPr wrap="none" lIns="0" tIns="0" rIns="0" bIns="0" rtlCol="0">
            <a:noAutofit/>
          </a:bodyPr>
          <a:lstStyle/>
          <a:p>
            <a:pPr>
              <a:lnSpc>
                <a:spcPct val="90000"/>
              </a:lnSpc>
            </a:pPr>
            <a:endParaRPr lang="en-US" dirty="0"/>
          </a:p>
        </p:txBody>
      </p:sp>
      <p:sp>
        <p:nvSpPr>
          <p:cNvPr id="16" name="TextBox 15">
            <a:extLst>
              <a:ext uri="{FF2B5EF4-FFF2-40B4-BE49-F238E27FC236}">
                <a16:creationId xmlns:a16="http://schemas.microsoft.com/office/drawing/2014/main" id="{CB167E8D-51A0-0A4C-8F51-C7A1BF5BFB32}"/>
              </a:ext>
            </a:extLst>
          </p:cNvPr>
          <p:cNvSpPr txBox="1"/>
          <p:nvPr/>
        </p:nvSpPr>
        <p:spPr>
          <a:xfrm>
            <a:off x="930303" y="1622066"/>
            <a:ext cx="0" cy="0"/>
          </a:xfrm>
          <a:prstGeom prst="rect">
            <a:avLst/>
          </a:prstGeom>
          <a:noFill/>
        </p:spPr>
        <p:txBody>
          <a:bodyPr wrap="none" lIns="0" tIns="0" rIns="0" bIns="0" rtlCol="0">
            <a:noAutofit/>
          </a:bodyPr>
          <a:lstStyle/>
          <a:p>
            <a:pPr>
              <a:lnSpc>
                <a:spcPct val="90000"/>
              </a:lnSpc>
            </a:pPr>
            <a:endParaRPr lang="en-US" dirty="0"/>
          </a:p>
        </p:txBody>
      </p:sp>
      <p:sp>
        <p:nvSpPr>
          <p:cNvPr id="17" name="TextBox 16">
            <a:extLst>
              <a:ext uri="{FF2B5EF4-FFF2-40B4-BE49-F238E27FC236}">
                <a16:creationId xmlns:a16="http://schemas.microsoft.com/office/drawing/2014/main" id="{AADF8EC8-3DFA-1E44-9CD5-F3F15F95904C}"/>
              </a:ext>
            </a:extLst>
          </p:cNvPr>
          <p:cNvSpPr txBox="1"/>
          <p:nvPr/>
        </p:nvSpPr>
        <p:spPr>
          <a:xfrm>
            <a:off x="4831773" y="1205345"/>
            <a:ext cx="0" cy="0"/>
          </a:xfrm>
          <a:prstGeom prst="rect">
            <a:avLst/>
          </a:prstGeom>
          <a:noFill/>
        </p:spPr>
        <p:txBody>
          <a:bodyPr wrap="none" lIns="0" tIns="0" rIns="0" bIns="0" rtlCol="0">
            <a:noAutofit/>
          </a:bodyPr>
          <a:lstStyle/>
          <a:p>
            <a:pPr>
              <a:lnSpc>
                <a:spcPct val="90000"/>
              </a:lnSpc>
            </a:pPr>
            <a:endParaRPr lang="en-US" dirty="0"/>
          </a:p>
        </p:txBody>
      </p:sp>
      <p:sp>
        <p:nvSpPr>
          <p:cNvPr id="19" name="TextBox 18">
            <a:extLst>
              <a:ext uri="{FF2B5EF4-FFF2-40B4-BE49-F238E27FC236}">
                <a16:creationId xmlns:a16="http://schemas.microsoft.com/office/drawing/2014/main" id="{0EA3A5F5-ADEF-964F-905E-1D686072828A}"/>
              </a:ext>
            </a:extLst>
          </p:cNvPr>
          <p:cNvSpPr txBox="1"/>
          <p:nvPr/>
        </p:nvSpPr>
        <p:spPr>
          <a:xfrm>
            <a:off x="4177145" y="3304309"/>
            <a:ext cx="0" cy="0"/>
          </a:xfrm>
          <a:prstGeom prst="rect">
            <a:avLst/>
          </a:prstGeom>
          <a:noFill/>
        </p:spPr>
        <p:txBody>
          <a:bodyPr wrap="none" lIns="0" tIns="0" rIns="0" bIns="0" rtlCol="0">
            <a:noAutofit/>
          </a:bodyPr>
          <a:lstStyle/>
          <a:p>
            <a:pPr>
              <a:lnSpc>
                <a:spcPct val="90000"/>
              </a:lnSpc>
            </a:pPr>
            <a:endParaRPr lang="en-US" dirty="0"/>
          </a:p>
        </p:txBody>
      </p:sp>
      <p:pic>
        <p:nvPicPr>
          <p:cNvPr id="20" name="Picture 19">
            <a:extLst>
              <a:ext uri="{FF2B5EF4-FFF2-40B4-BE49-F238E27FC236}">
                <a16:creationId xmlns:a16="http://schemas.microsoft.com/office/drawing/2014/main" id="{072AD713-00E8-CD44-81E4-383048582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839" y="561109"/>
            <a:ext cx="7716099" cy="5735782"/>
          </a:xfrm>
          <a:prstGeom prst="rect">
            <a:avLst/>
          </a:prstGeom>
        </p:spPr>
      </p:pic>
    </p:spTree>
    <p:extLst>
      <p:ext uri="{BB962C8B-B14F-4D97-AF65-F5344CB8AC3E}">
        <p14:creationId xmlns:p14="http://schemas.microsoft.com/office/powerpoint/2010/main" val="334607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Entry</a:t>
            </a:r>
          </a:p>
        </p:txBody>
      </p:sp>
      <p:sp>
        <p:nvSpPr>
          <p:cNvPr id="4" name="Slide Number Placeholder 3"/>
          <p:cNvSpPr>
            <a:spLocks noGrp="1"/>
          </p:cNvSpPr>
          <p:nvPr>
            <p:ph type="sldNum" sz="quarter" idx="12"/>
          </p:nvPr>
        </p:nvSpPr>
        <p:spPr/>
        <p:txBody>
          <a:bodyPr/>
          <a:lstStyle/>
          <a:p>
            <a:fld id="{C51EAA63-D034-42AE-91FA-B13B9518C7BE}" type="slidenum">
              <a:rPr lang="en-US" smtClean="0"/>
              <a:t>16</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4ECF0FCE-74B6-F94C-9C00-9C9B2E1BE122}"/>
              </a:ext>
            </a:extLst>
          </p:cNvPr>
          <p:cNvSpPr txBox="1"/>
          <p:nvPr/>
        </p:nvSpPr>
        <p:spPr>
          <a:xfrm>
            <a:off x="4047214" y="1033670"/>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8F780DDF-806E-234A-B00B-E958D11AAABE}"/>
              </a:ext>
            </a:extLst>
          </p:cNvPr>
          <p:cNvSpPr txBox="1"/>
          <p:nvPr/>
        </p:nvSpPr>
        <p:spPr>
          <a:xfrm>
            <a:off x="906449" y="1820849"/>
            <a:ext cx="0" cy="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id="{297DE366-3F1B-3F45-80E5-5CA7A470DA76}"/>
              </a:ext>
            </a:extLst>
          </p:cNvPr>
          <p:cNvSpPr txBox="1"/>
          <p:nvPr/>
        </p:nvSpPr>
        <p:spPr>
          <a:xfrm>
            <a:off x="858741" y="1749287"/>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a:p>
            <a:pPr>
              <a:lnSpc>
                <a:spcPct val="90000"/>
              </a:lnSpc>
            </a:pPr>
            <a:r>
              <a:rPr lang="en-US" dirty="0"/>
              <a:t> </a:t>
            </a:r>
          </a:p>
          <a:p>
            <a:pPr>
              <a:lnSpc>
                <a:spcPct val="90000"/>
              </a:lnSpc>
            </a:pPr>
            <a:endParaRPr lang="en-US" dirty="0"/>
          </a:p>
          <a:p>
            <a:pPr>
              <a:lnSpc>
                <a:spcPct val="90000"/>
              </a:lnSpc>
            </a:pPr>
            <a:endParaRPr lang="en-US" dirty="0"/>
          </a:p>
        </p:txBody>
      </p:sp>
      <p:sp>
        <p:nvSpPr>
          <p:cNvPr id="14" name="TextBox 13">
            <a:extLst>
              <a:ext uri="{FF2B5EF4-FFF2-40B4-BE49-F238E27FC236}">
                <a16:creationId xmlns:a16="http://schemas.microsoft.com/office/drawing/2014/main" id="{F83A8454-2D50-214F-93E6-630A8C2B8839}"/>
              </a:ext>
            </a:extLst>
          </p:cNvPr>
          <p:cNvSpPr txBox="1"/>
          <p:nvPr/>
        </p:nvSpPr>
        <p:spPr>
          <a:xfrm>
            <a:off x="1765190" y="2854518"/>
            <a:ext cx="0" cy="0"/>
          </a:xfrm>
          <a:prstGeom prst="rect">
            <a:avLst/>
          </a:prstGeom>
          <a:noFill/>
        </p:spPr>
        <p:txBody>
          <a:bodyPr wrap="none" lIns="0" tIns="0" rIns="0" bIns="0" rtlCol="0">
            <a:noAutofit/>
          </a:bodyPr>
          <a:lstStyle/>
          <a:p>
            <a:pPr>
              <a:lnSpc>
                <a:spcPct val="90000"/>
              </a:lnSpc>
            </a:pPr>
            <a:endParaRPr lang="en-US" dirty="0"/>
          </a:p>
        </p:txBody>
      </p:sp>
      <p:sp>
        <p:nvSpPr>
          <p:cNvPr id="15" name="TextBox 14">
            <a:extLst>
              <a:ext uri="{FF2B5EF4-FFF2-40B4-BE49-F238E27FC236}">
                <a16:creationId xmlns:a16="http://schemas.microsoft.com/office/drawing/2014/main" id="{8F4FBEB2-5F65-C647-AC47-8FAEF07DAF6C}"/>
              </a:ext>
            </a:extLst>
          </p:cNvPr>
          <p:cNvSpPr txBox="1"/>
          <p:nvPr/>
        </p:nvSpPr>
        <p:spPr>
          <a:xfrm>
            <a:off x="1057523" y="1717482"/>
            <a:ext cx="0" cy="0"/>
          </a:xfrm>
          <a:prstGeom prst="rect">
            <a:avLst/>
          </a:prstGeom>
          <a:noFill/>
        </p:spPr>
        <p:txBody>
          <a:bodyPr wrap="none" lIns="0" tIns="0" rIns="0" bIns="0" rtlCol="0">
            <a:noAutofit/>
          </a:bodyPr>
          <a:lstStyle/>
          <a:p>
            <a:pPr>
              <a:lnSpc>
                <a:spcPct val="90000"/>
              </a:lnSpc>
            </a:pPr>
            <a:endParaRPr lang="en-US" dirty="0"/>
          </a:p>
        </p:txBody>
      </p:sp>
      <p:sp>
        <p:nvSpPr>
          <p:cNvPr id="16" name="TextBox 15">
            <a:extLst>
              <a:ext uri="{FF2B5EF4-FFF2-40B4-BE49-F238E27FC236}">
                <a16:creationId xmlns:a16="http://schemas.microsoft.com/office/drawing/2014/main" id="{CB167E8D-51A0-0A4C-8F51-C7A1BF5BFB32}"/>
              </a:ext>
            </a:extLst>
          </p:cNvPr>
          <p:cNvSpPr txBox="1"/>
          <p:nvPr/>
        </p:nvSpPr>
        <p:spPr>
          <a:xfrm>
            <a:off x="930303" y="1622066"/>
            <a:ext cx="0" cy="0"/>
          </a:xfrm>
          <a:prstGeom prst="rect">
            <a:avLst/>
          </a:prstGeom>
          <a:noFill/>
        </p:spPr>
        <p:txBody>
          <a:bodyPr wrap="none" lIns="0" tIns="0" rIns="0" bIns="0" rtlCol="0">
            <a:noAutofit/>
          </a:bodyPr>
          <a:lstStyle/>
          <a:p>
            <a:pPr>
              <a:lnSpc>
                <a:spcPct val="90000"/>
              </a:lnSpc>
            </a:pPr>
            <a:endParaRPr lang="en-US" dirty="0"/>
          </a:p>
        </p:txBody>
      </p:sp>
      <p:sp>
        <p:nvSpPr>
          <p:cNvPr id="17" name="TextBox 16">
            <a:extLst>
              <a:ext uri="{FF2B5EF4-FFF2-40B4-BE49-F238E27FC236}">
                <a16:creationId xmlns:a16="http://schemas.microsoft.com/office/drawing/2014/main" id="{AADF8EC8-3DFA-1E44-9CD5-F3F15F95904C}"/>
              </a:ext>
            </a:extLst>
          </p:cNvPr>
          <p:cNvSpPr txBox="1"/>
          <p:nvPr/>
        </p:nvSpPr>
        <p:spPr>
          <a:xfrm>
            <a:off x="4831773" y="1205345"/>
            <a:ext cx="0" cy="0"/>
          </a:xfrm>
          <a:prstGeom prst="rect">
            <a:avLst/>
          </a:prstGeom>
          <a:noFill/>
        </p:spPr>
        <p:txBody>
          <a:bodyPr wrap="none" lIns="0" tIns="0" rIns="0" bIns="0" rtlCol="0">
            <a:noAutofit/>
          </a:bodyPr>
          <a:lstStyle/>
          <a:p>
            <a:pPr>
              <a:lnSpc>
                <a:spcPct val="90000"/>
              </a:lnSpc>
            </a:pPr>
            <a:endParaRPr lang="en-US" dirty="0"/>
          </a:p>
        </p:txBody>
      </p:sp>
      <p:sp>
        <p:nvSpPr>
          <p:cNvPr id="19" name="TextBox 18">
            <a:extLst>
              <a:ext uri="{FF2B5EF4-FFF2-40B4-BE49-F238E27FC236}">
                <a16:creationId xmlns:a16="http://schemas.microsoft.com/office/drawing/2014/main" id="{0EA3A5F5-ADEF-964F-905E-1D686072828A}"/>
              </a:ext>
            </a:extLst>
          </p:cNvPr>
          <p:cNvSpPr txBox="1"/>
          <p:nvPr/>
        </p:nvSpPr>
        <p:spPr>
          <a:xfrm>
            <a:off x="4177145" y="3304309"/>
            <a:ext cx="0" cy="0"/>
          </a:xfrm>
          <a:prstGeom prst="rect">
            <a:avLst/>
          </a:prstGeom>
          <a:noFill/>
        </p:spPr>
        <p:txBody>
          <a:bodyPr wrap="none" lIns="0" tIns="0" rIns="0" bIns="0" rtlCol="0">
            <a:noAutofit/>
          </a:bodyPr>
          <a:lstStyle/>
          <a:p>
            <a:pPr>
              <a:lnSpc>
                <a:spcPct val="90000"/>
              </a:lnSpc>
            </a:pPr>
            <a:endParaRPr lang="en-US" dirty="0"/>
          </a:p>
        </p:txBody>
      </p:sp>
      <p:pic>
        <p:nvPicPr>
          <p:cNvPr id="20" name="Picture 19">
            <a:extLst>
              <a:ext uri="{FF2B5EF4-FFF2-40B4-BE49-F238E27FC236}">
                <a16:creationId xmlns:a16="http://schemas.microsoft.com/office/drawing/2014/main" id="{C2CE0956-1319-7A49-8DD0-6D22EA348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976" y="186621"/>
            <a:ext cx="6830323" cy="6369627"/>
          </a:xfrm>
          <a:prstGeom prst="rect">
            <a:avLst/>
          </a:prstGeom>
        </p:spPr>
      </p:pic>
    </p:spTree>
    <p:extLst>
      <p:ext uri="{BB962C8B-B14F-4D97-AF65-F5344CB8AC3E}">
        <p14:creationId xmlns:p14="http://schemas.microsoft.com/office/powerpoint/2010/main" val="81562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Traffic</a:t>
            </a:r>
            <a:r>
              <a:rPr lang="en-US" dirty="0"/>
              <a:t> Management – Hands on</a:t>
            </a:r>
          </a:p>
        </p:txBody>
      </p:sp>
      <p:sp>
        <p:nvSpPr>
          <p:cNvPr id="4" name="Slide Number Placeholder 3"/>
          <p:cNvSpPr>
            <a:spLocks noGrp="1"/>
          </p:cNvSpPr>
          <p:nvPr>
            <p:ph type="sldNum" sz="quarter" idx="12"/>
          </p:nvPr>
        </p:nvSpPr>
        <p:spPr/>
        <p:txBody>
          <a:bodyPr/>
          <a:lstStyle/>
          <a:p>
            <a:fld id="{C51EAA63-D034-42AE-91FA-B13B9518C7BE}" type="slidenum">
              <a:rPr lang="en-US" smtClean="0"/>
              <a:t>17</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4ECF0FCE-74B6-F94C-9C00-9C9B2E1BE122}"/>
              </a:ext>
            </a:extLst>
          </p:cNvPr>
          <p:cNvSpPr txBox="1"/>
          <p:nvPr/>
        </p:nvSpPr>
        <p:spPr>
          <a:xfrm>
            <a:off x="4047214" y="1033670"/>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8F780DDF-806E-234A-B00B-E958D11AAABE}"/>
              </a:ext>
            </a:extLst>
          </p:cNvPr>
          <p:cNvSpPr txBox="1"/>
          <p:nvPr/>
        </p:nvSpPr>
        <p:spPr>
          <a:xfrm>
            <a:off x="906449" y="1820849"/>
            <a:ext cx="0" cy="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id="{297DE366-3F1B-3F45-80E5-5CA7A470DA76}"/>
              </a:ext>
            </a:extLst>
          </p:cNvPr>
          <p:cNvSpPr txBox="1"/>
          <p:nvPr/>
        </p:nvSpPr>
        <p:spPr>
          <a:xfrm>
            <a:off x="858741" y="1749287"/>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a:p>
            <a:pPr>
              <a:lnSpc>
                <a:spcPct val="90000"/>
              </a:lnSpc>
            </a:pPr>
            <a:r>
              <a:rPr lang="en-US" dirty="0"/>
              <a:t> </a:t>
            </a:r>
          </a:p>
          <a:p>
            <a:pPr>
              <a:lnSpc>
                <a:spcPct val="90000"/>
              </a:lnSpc>
            </a:pPr>
            <a:endParaRPr lang="en-US" dirty="0"/>
          </a:p>
          <a:p>
            <a:pPr>
              <a:lnSpc>
                <a:spcPct val="90000"/>
              </a:lnSpc>
            </a:pPr>
            <a:endParaRPr lang="en-US" dirty="0"/>
          </a:p>
        </p:txBody>
      </p:sp>
      <p:sp>
        <p:nvSpPr>
          <p:cNvPr id="14" name="TextBox 13">
            <a:extLst>
              <a:ext uri="{FF2B5EF4-FFF2-40B4-BE49-F238E27FC236}">
                <a16:creationId xmlns:a16="http://schemas.microsoft.com/office/drawing/2014/main" id="{F83A8454-2D50-214F-93E6-630A8C2B8839}"/>
              </a:ext>
            </a:extLst>
          </p:cNvPr>
          <p:cNvSpPr txBox="1"/>
          <p:nvPr/>
        </p:nvSpPr>
        <p:spPr>
          <a:xfrm>
            <a:off x="1765190" y="2854518"/>
            <a:ext cx="0" cy="0"/>
          </a:xfrm>
          <a:prstGeom prst="rect">
            <a:avLst/>
          </a:prstGeom>
          <a:noFill/>
        </p:spPr>
        <p:txBody>
          <a:bodyPr wrap="none" lIns="0" tIns="0" rIns="0" bIns="0" rtlCol="0">
            <a:noAutofit/>
          </a:bodyPr>
          <a:lstStyle/>
          <a:p>
            <a:pPr>
              <a:lnSpc>
                <a:spcPct val="90000"/>
              </a:lnSpc>
            </a:pPr>
            <a:endParaRPr lang="en-US" dirty="0"/>
          </a:p>
        </p:txBody>
      </p:sp>
      <p:sp>
        <p:nvSpPr>
          <p:cNvPr id="15" name="TextBox 14">
            <a:extLst>
              <a:ext uri="{FF2B5EF4-FFF2-40B4-BE49-F238E27FC236}">
                <a16:creationId xmlns:a16="http://schemas.microsoft.com/office/drawing/2014/main" id="{8F4FBEB2-5F65-C647-AC47-8FAEF07DAF6C}"/>
              </a:ext>
            </a:extLst>
          </p:cNvPr>
          <p:cNvSpPr txBox="1"/>
          <p:nvPr/>
        </p:nvSpPr>
        <p:spPr>
          <a:xfrm>
            <a:off x="1057523" y="1717482"/>
            <a:ext cx="0" cy="0"/>
          </a:xfrm>
          <a:prstGeom prst="rect">
            <a:avLst/>
          </a:prstGeom>
          <a:noFill/>
        </p:spPr>
        <p:txBody>
          <a:bodyPr wrap="none" lIns="0" tIns="0" rIns="0" bIns="0" rtlCol="0">
            <a:noAutofit/>
          </a:bodyPr>
          <a:lstStyle/>
          <a:p>
            <a:pPr>
              <a:lnSpc>
                <a:spcPct val="90000"/>
              </a:lnSpc>
            </a:pPr>
            <a:endParaRPr lang="en-US" dirty="0"/>
          </a:p>
        </p:txBody>
      </p:sp>
      <p:sp>
        <p:nvSpPr>
          <p:cNvPr id="16" name="TextBox 15">
            <a:extLst>
              <a:ext uri="{FF2B5EF4-FFF2-40B4-BE49-F238E27FC236}">
                <a16:creationId xmlns:a16="http://schemas.microsoft.com/office/drawing/2014/main" id="{CB167E8D-51A0-0A4C-8F51-C7A1BF5BFB32}"/>
              </a:ext>
            </a:extLst>
          </p:cNvPr>
          <p:cNvSpPr txBox="1"/>
          <p:nvPr/>
        </p:nvSpPr>
        <p:spPr>
          <a:xfrm>
            <a:off x="930303" y="1622066"/>
            <a:ext cx="0" cy="0"/>
          </a:xfrm>
          <a:prstGeom prst="rect">
            <a:avLst/>
          </a:prstGeom>
          <a:noFill/>
        </p:spPr>
        <p:txBody>
          <a:bodyPr wrap="none" lIns="0" tIns="0" rIns="0" bIns="0" rtlCol="0">
            <a:noAutofit/>
          </a:bodyPr>
          <a:lstStyle/>
          <a:p>
            <a:pPr>
              <a:lnSpc>
                <a:spcPct val="90000"/>
              </a:lnSpc>
            </a:pPr>
            <a:endParaRPr lang="en-US" dirty="0"/>
          </a:p>
        </p:txBody>
      </p:sp>
      <p:sp>
        <p:nvSpPr>
          <p:cNvPr id="17" name="TextBox 16">
            <a:extLst>
              <a:ext uri="{FF2B5EF4-FFF2-40B4-BE49-F238E27FC236}">
                <a16:creationId xmlns:a16="http://schemas.microsoft.com/office/drawing/2014/main" id="{6C9EAB4D-A02B-C641-A712-E0686C03A663}"/>
              </a:ext>
            </a:extLst>
          </p:cNvPr>
          <p:cNvSpPr txBox="1"/>
          <p:nvPr/>
        </p:nvSpPr>
        <p:spPr>
          <a:xfrm>
            <a:off x="1423283" y="1359673"/>
            <a:ext cx="0" cy="0"/>
          </a:xfrm>
          <a:prstGeom prst="rect">
            <a:avLst/>
          </a:prstGeom>
          <a:noFill/>
        </p:spPr>
        <p:txBody>
          <a:bodyPr wrap="none" lIns="0" tIns="0" rIns="0" bIns="0" rtlCol="0">
            <a:noAutofit/>
          </a:bodyPr>
          <a:lstStyle/>
          <a:p>
            <a:pPr>
              <a:lnSpc>
                <a:spcPct val="90000"/>
              </a:lnSpc>
            </a:pPr>
            <a:endParaRPr lang="en-US" dirty="0"/>
          </a:p>
        </p:txBody>
      </p:sp>
      <p:sp>
        <p:nvSpPr>
          <p:cNvPr id="18" name="TextBox 17">
            <a:extLst>
              <a:ext uri="{FF2B5EF4-FFF2-40B4-BE49-F238E27FC236}">
                <a16:creationId xmlns:a16="http://schemas.microsoft.com/office/drawing/2014/main" id="{0487DF43-AC9E-C04B-93FC-20532984F1B4}"/>
              </a:ext>
            </a:extLst>
          </p:cNvPr>
          <p:cNvSpPr txBox="1"/>
          <p:nvPr/>
        </p:nvSpPr>
        <p:spPr>
          <a:xfrm>
            <a:off x="4961614" y="962108"/>
            <a:ext cx="0" cy="0"/>
          </a:xfrm>
          <a:prstGeom prst="rect">
            <a:avLst/>
          </a:prstGeom>
          <a:noFill/>
        </p:spPr>
        <p:txBody>
          <a:bodyPr wrap="none" lIns="0" tIns="0" rIns="0" bIns="0" rtlCol="0">
            <a:noAutofit/>
          </a:bodyPr>
          <a:lstStyle/>
          <a:p>
            <a:pPr>
              <a:lnSpc>
                <a:spcPct val="90000"/>
              </a:lnSpc>
            </a:pPr>
            <a:endParaRPr lang="en-US" dirty="0"/>
          </a:p>
        </p:txBody>
      </p:sp>
      <p:sp>
        <p:nvSpPr>
          <p:cNvPr id="19" name="TextBox 18">
            <a:extLst>
              <a:ext uri="{FF2B5EF4-FFF2-40B4-BE49-F238E27FC236}">
                <a16:creationId xmlns:a16="http://schemas.microsoft.com/office/drawing/2014/main" id="{6559C8A6-D771-CC49-BE80-D966D75D37E9}"/>
              </a:ext>
            </a:extLst>
          </p:cNvPr>
          <p:cNvSpPr txBox="1"/>
          <p:nvPr/>
        </p:nvSpPr>
        <p:spPr>
          <a:xfrm>
            <a:off x="946205" y="1789043"/>
            <a:ext cx="0" cy="0"/>
          </a:xfrm>
          <a:prstGeom prst="rect">
            <a:avLst/>
          </a:prstGeom>
          <a:noFill/>
        </p:spPr>
        <p:txBody>
          <a:bodyPr wrap="none" lIns="0" tIns="0" rIns="0" bIns="0" rtlCol="0">
            <a:noAutofit/>
          </a:bodyPr>
          <a:lstStyle/>
          <a:p>
            <a:pPr>
              <a:lnSpc>
                <a:spcPct val="90000"/>
              </a:lnSpc>
            </a:pPr>
            <a:r>
              <a:rPr lang="en-US" sz="3200" dirty="0"/>
              <a:t>Objectives</a:t>
            </a:r>
            <a:endParaRPr lang="en-US" dirty="0"/>
          </a:p>
          <a:p>
            <a:pPr>
              <a:lnSpc>
                <a:spcPct val="90000"/>
              </a:lnSpc>
            </a:pPr>
            <a:endParaRPr lang="en-US" dirty="0"/>
          </a:p>
          <a:p>
            <a:pPr marL="285750" indent="-285750">
              <a:lnSpc>
                <a:spcPct val="90000"/>
              </a:lnSpc>
              <a:buFont typeface="Arial" panose="020B0604020202020204" pitchFamily="34" charset="0"/>
              <a:buChar char="•"/>
            </a:pPr>
            <a:r>
              <a:rPr lang="en-US" sz="2400" b="1" dirty="0"/>
              <a:t>Deploy &amp; access </a:t>
            </a:r>
            <a:r>
              <a:rPr lang="en-US" sz="2400" dirty="0"/>
              <a:t>the Hello Web</a:t>
            </a:r>
          </a:p>
          <a:p>
            <a:pPr marL="285750" indent="-285750">
              <a:lnSpc>
                <a:spcPct val="90000"/>
              </a:lnSpc>
              <a:buFont typeface="Arial" panose="020B0604020202020204" pitchFamily="34" charset="0"/>
              <a:buChar char="•"/>
            </a:pPr>
            <a:r>
              <a:rPr lang="en-US" sz="2400" dirty="0"/>
              <a:t>Deploy </a:t>
            </a:r>
            <a:r>
              <a:rPr lang="en-US" sz="2400" b="1" dirty="0"/>
              <a:t>destination rule </a:t>
            </a:r>
            <a:r>
              <a:rPr lang="en-US" sz="2400" dirty="0"/>
              <a:t>and </a:t>
            </a:r>
            <a:r>
              <a:rPr lang="en-US" sz="2400" b="1" dirty="0"/>
              <a:t>v2</a:t>
            </a:r>
            <a:r>
              <a:rPr lang="en-US" sz="2400" dirty="0"/>
              <a:t> of Greeter service</a:t>
            </a:r>
          </a:p>
          <a:p>
            <a:pPr marL="285750" indent="-285750">
              <a:lnSpc>
                <a:spcPct val="90000"/>
              </a:lnSpc>
              <a:buFont typeface="Arial" panose="020B0604020202020204" pitchFamily="34" charset="0"/>
              <a:buChar char="•"/>
            </a:pPr>
            <a:r>
              <a:rPr lang="en-US" sz="2400" dirty="0"/>
              <a:t>Split traffic between </a:t>
            </a:r>
            <a:r>
              <a:rPr lang="en-US" sz="2400" b="1" dirty="0"/>
              <a:t>v1</a:t>
            </a:r>
            <a:r>
              <a:rPr lang="en-US" sz="2400" dirty="0"/>
              <a:t> and </a:t>
            </a:r>
            <a:r>
              <a:rPr lang="en-US" sz="2400" b="1" dirty="0"/>
              <a:t>v2</a:t>
            </a:r>
            <a:r>
              <a:rPr lang="en-US" sz="2400" dirty="0"/>
              <a:t> version of the Greeter service</a:t>
            </a:r>
          </a:p>
          <a:p>
            <a:pPr marL="285750" indent="-285750">
              <a:lnSpc>
                <a:spcPct val="90000"/>
              </a:lnSpc>
              <a:buFont typeface="Arial" panose="020B0604020202020204" pitchFamily="34" charset="0"/>
              <a:buChar char="•"/>
            </a:pPr>
            <a:r>
              <a:rPr lang="en-US" sz="2400" dirty="0"/>
              <a:t>Deploy </a:t>
            </a:r>
            <a:r>
              <a:rPr lang="en-US" sz="2400" b="1" dirty="0"/>
              <a:t>v3 </a:t>
            </a:r>
            <a:r>
              <a:rPr lang="en-US" sz="2400" dirty="0"/>
              <a:t>of Greeter service and route all traffic to it</a:t>
            </a:r>
          </a:p>
          <a:p>
            <a:pPr marL="285750" indent="-285750">
              <a:lnSpc>
                <a:spcPct val="90000"/>
              </a:lnSpc>
              <a:buFont typeface="Arial" panose="020B0604020202020204" pitchFamily="34" charset="0"/>
              <a:buChar char="•"/>
            </a:pPr>
            <a:r>
              <a:rPr lang="en-US" sz="2400" dirty="0"/>
              <a:t>Advanced </a:t>
            </a:r>
            <a:r>
              <a:rPr lang="en-US" sz="2400" b="1" dirty="0"/>
              <a:t>traffic routing </a:t>
            </a:r>
            <a:r>
              <a:rPr lang="en-US" sz="2400" dirty="0"/>
              <a:t>by browser/headers</a:t>
            </a:r>
          </a:p>
          <a:p>
            <a:pPr marL="285750" indent="-285750">
              <a:lnSpc>
                <a:spcPct val="90000"/>
              </a:lnSpc>
              <a:buFont typeface="Arial" panose="020B0604020202020204" pitchFamily="34" charset="0"/>
              <a:buChar char="•"/>
            </a:pPr>
            <a:r>
              <a:rPr lang="en-US" sz="2400" b="1" dirty="0"/>
              <a:t>Deploy &amp; access </a:t>
            </a:r>
            <a:r>
              <a:rPr lang="en-US" sz="2400" dirty="0"/>
              <a:t>Movie Web</a:t>
            </a:r>
          </a:p>
          <a:p>
            <a:pPr marL="285750" indent="-285750">
              <a:lnSpc>
                <a:spcPct val="90000"/>
              </a:lnSpc>
              <a:buFont typeface="Arial" panose="020B0604020202020204" pitchFamily="34" charset="0"/>
              <a:buChar char="•"/>
            </a:pPr>
            <a:r>
              <a:rPr lang="en-US" sz="2400" b="1" dirty="0"/>
              <a:t>Enable access </a:t>
            </a:r>
            <a:r>
              <a:rPr lang="en-US" sz="2400" dirty="0"/>
              <a:t>to external API</a:t>
            </a:r>
          </a:p>
          <a:p>
            <a:pPr marL="285750" indent="-285750">
              <a:lnSpc>
                <a:spcPct val="90000"/>
              </a:lnSpc>
              <a:buFont typeface="Arial" panose="020B0604020202020204" pitchFamily="34" charset="0"/>
              <a:buChar char="•"/>
            </a:pPr>
            <a:endParaRPr lang="en-US" dirty="0"/>
          </a:p>
          <a:p>
            <a:pPr marL="285750" indent="-285750">
              <a:lnSpc>
                <a:spcPct val="90000"/>
              </a:lnSpc>
              <a:buFont typeface="Arial" panose="020B0604020202020204" pitchFamily="34" charset="0"/>
              <a:buChar char="•"/>
            </a:pPr>
            <a:endParaRPr lang="en-US" dirty="0"/>
          </a:p>
          <a:p>
            <a:pPr marL="285750" indent="-285750">
              <a:lnSpc>
                <a:spcPct val="90000"/>
              </a:lnSpc>
              <a:buFont typeface="Arial" panose="020B0604020202020204" pitchFamily="34" charset="0"/>
              <a:buChar char="•"/>
            </a:pPr>
            <a:endParaRPr lang="en-US" dirty="0"/>
          </a:p>
          <a:p>
            <a:pPr>
              <a:lnSpc>
                <a:spcPct val="90000"/>
              </a:lnSpc>
            </a:pPr>
            <a:endParaRPr lang="en-US" dirty="0"/>
          </a:p>
          <a:p>
            <a:pPr>
              <a:lnSpc>
                <a:spcPct val="90000"/>
              </a:lnSpc>
            </a:pPr>
            <a:endParaRPr lang="en-US" dirty="0"/>
          </a:p>
        </p:txBody>
      </p:sp>
      <p:sp>
        <p:nvSpPr>
          <p:cNvPr id="20" name="TextBox 19">
            <a:extLst>
              <a:ext uri="{FF2B5EF4-FFF2-40B4-BE49-F238E27FC236}">
                <a16:creationId xmlns:a16="http://schemas.microsoft.com/office/drawing/2014/main" id="{70365E34-B9CA-7C4A-8CD2-46DCA5544E95}"/>
              </a:ext>
            </a:extLst>
          </p:cNvPr>
          <p:cNvSpPr txBox="1"/>
          <p:nvPr/>
        </p:nvSpPr>
        <p:spPr>
          <a:xfrm>
            <a:off x="1264257" y="1757238"/>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41236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0F0">
            <a:alpha val="1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B158-4F72-6448-870B-C96C7559AE15}"/>
              </a:ext>
            </a:extLst>
          </p:cNvPr>
          <p:cNvSpPr>
            <a:spLocks noGrp="1"/>
          </p:cNvSpPr>
          <p:nvPr>
            <p:ph type="title"/>
          </p:nvPr>
        </p:nvSpPr>
        <p:spPr/>
        <p:txBody>
          <a:bodyPr/>
          <a:lstStyle/>
          <a:p>
            <a:pPr algn="ctr"/>
            <a:r>
              <a:rPr lang="en-US" sz="4400" dirty="0"/>
              <a:t>Exercises and Instructions</a:t>
            </a:r>
          </a:p>
        </p:txBody>
      </p:sp>
      <p:sp>
        <p:nvSpPr>
          <p:cNvPr id="3" name="Footer Placeholder 2">
            <a:extLst>
              <a:ext uri="{FF2B5EF4-FFF2-40B4-BE49-F238E27FC236}">
                <a16:creationId xmlns:a16="http://schemas.microsoft.com/office/drawing/2014/main" id="{A610182B-4AB0-074B-8C40-E5BE3431596E}"/>
              </a:ext>
            </a:extLst>
          </p:cNvPr>
          <p:cNvSpPr>
            <a:spLocks noGrp="1"/>
          </p:cNvSpPr>
          <p:nvPr>
            <p:ph type="ftr" sz="quarter" idx="11"/>
          </p:nvPr>
        </p:nvSpPr>
        <p:spPr/>
        <p:txBody>
          <a:bodyPr/>
          <a:lstStyle/>
          <a:p>
            <a:r>
              <a:rPr lang="en-US"/>
              <a:t>Confidential – Oracle Internal/Restricted/Highly Restricted</a:t>
            </a:r>
          </a:p>
        </p:txBody>
      </p:sp>
      <p:sp>
        <p:nvSpPr>
          <p:cNvPr id="4" name="Slide Number Placeholder 3">
            <a:extLst>
              <a:ext uri="{FF2B5EF4-FFF2-40B4-BE49-F238E27FC236}">
                <a16:creationId xmlns:a16="http://schemas.microsoft.com/office/drawing/2014/main" id="{3F44B77F-6C4E-0F47-83C7-62D1D2513D05}"/>
              </a:ext>
            </a:extLst>
          </p:cNvPr>
          <p:cNvSpPr>
            <a:spLocks noGrp="1"/>
          </p:cNvSpPr>
          <p:nvPr>
            <p:ph type="sldNum" sz="quarter" idx="12"/>
          </p:nvPr>
        </p:nvSpPr>
        <p:spPr/>
        <p:txBody>
          <a:bodyPr/>
          <a:lstStyle/>
          <a:p>
            <a:fld id="{C51EAA63-D034-42AE-91FA-B13B9518C7BE}" type="slidenum">
              <a:rPr lang="en-US" smtClean="0"/>
              <a:t>18</a:t>
            </a:fld>
            <a:endParaRPr lang="en-US"/>
          </a:p>
        </p:txBody>
      </p:sp>
      <p:sp>
        <p:nvSpPr>
          <p:cNvPr id="5" name="Text Placeholder 4">
            <a:extLst>
              <a:ext uri="{FF2B5EF4-FFF2-40B4-BE49-F238E27FC236}">
                <a16:creationId xmlns:a16="http://schemas.microsoft.com/office/drawing/2014/main" id="{B2760158-85DD-EC42-889E-C1390EEAFF2D}"/>
              </a:ext>
            </a:extLst>
          </p:cNvPr>
          <p:cNvSpPr>
            <a:spLocks noGrp="1"/>
          </p:cNvSpPr>
          <p:nvPr>
            <p:ph type="body" sz="quarter" idx="13"/>
          </p:nvPr>
        </p:nvSpPr>
        <p:spPr>
          <a:xfrm>
            <a:off x="1569803" y="1930768"/>
            <a:ext cx="8861082" cy="3962401"/>
          </a:xfrm>
        </p:spPr>
        <p:txBody>
          <a:bodyPr/>
          <a:lstStyle/>
          <a:p>
            <a:pPr algn="ctr"/>
            <a:endParaRPr lang="en-US" sz="6000" dirty="0"/>
          </a:p>
          <a:p>
            <a:pPr algn="ctr"/>
            <a:r>
              <a:rPr lang="en-US" sz="6000" dirty="0" err="1"/>
              <a:t>bit.ly</a:t>
            </a:r>
            <a:r>
              <a:rPr lang="en-US" sz="6000" dirty="0"/>
              <a:t>/</a:t>
            </a:r>
            <a:r>
              <a:rPr lang="en-US" sz="6000" dirty="0" err="1">
                <a:solidFill>
                  <a:srgbClr val="00B0F0"/>
                </a:solidFill>
              </a:rPr>
              <a:t>snowcamp-istio</a:t>
            </a:r>
            <a:endParaRPr lang="en-US" sz="6000" dirty="0">
              <a:solidFill>
                <a:srgbClr val="00B0F0"/>
              </a:solidFill>
            </a:endParaRPr>
          </a:p>
        </p:txBody>
      </p:sp>
    </p:spTree>
    <p:extLst>
      <p:ext uri="{BB962C8B-B14F-4D97-AF65-F5344CB8AC3E}">
        <p14:creationId xmlns:p14="http://schemas.microsoft.com/office/powerpoint/2010/main" val="237634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F0">
            <a:alpha val="1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Observability and Monitoring</a:t>
            </a:r>
          </a:p>
        </p:txBody>
      </p:sp>
      <p:sp>
        <p:nvSpPr>
          <p:cNvPr id="3" name="Text Placeholder 2"/>
          <p:cNvSpPr>
            <a:spLocks noGrp="1"/>
          </p:cNvSpPr>
          <p:nvPr>
            <p:ph type="body" idx="1"/>
          </p:nvPr>
        </p:nvSpPr>
        <p:spPr/>
        <p:txBody>
          <a:bodyPr/>
          <a:lstStyle/>
          <a:p>
            <a:endParaRPr lang="en-US" dirty="0"/>
          </a:p>
        </p:txBody>
      </p:sp>
      <p:sp>
        <p:nvSpPr>
          <p:cNvPr id="6" name="Footer Placeholder 5"/>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19</a:t>
            </a:fld>
            <a:endParaRPr lang="en-US" dirty="0"/>
          </a:p>
        </p:txBody>
      </p:sp>
    </p:spTree>
    <p:extLst>
      <p:ext uri="{BB962C8B-B14F-4D97-AF65-F5344CB8AC3E}">
        <p14:creationId xmlns:p14="http://schemas.microsoft.com/office/powerpoint/2010/main" val="301309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Confidential – Oracle Internal/Restricted/Highly Restricted</a:t>
            </a:r>
            <a:endParaRPr lang="en-US" dirty="0"/>
          </a:p>
        </p:txBody>
      </p:sp>
      <p:sp>
        <p:nvSpPr>
          <p:cNvPr id="2" name="Slide Number Placeholder 1"/>
          <p:cNvSpPr>
            <a:spLocks noGrp="1"/>
          </p:cNvSpPr>
          <p:nvPr>
            <p:ph type="sldNum" sz="quarter" idx="12"/>
          </p:nvPr>
        </p:nvSpPr>
        <p:spPr/>
        <p:txBody>
          <a:bodyPr/>
          <a:lstStyle/>
          <a:p>
            <a:fld id="{C51EAA63-D034-42AE-91FA-B13B9518C7BE}" type="slidenum">
              <a:rPr lang="en-US" smtClean="0"/>
              <a:t>2</a:t>
            </a:fld>
            <a:endParaRPr lang="en-US" dirty="0"/>
          </a:p>
        </p:txBody>
      </p:sp>
    </p:spTree>
    <p:extLst>
      <p:ext uri="{BB962C8B-B14F-4D97-AF65-F5344CB8AC3E}">
        <p14:creationId xmlns:p14="http://schemas.microsoft.com/office/powerpoint/2010/main" val="308531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Observability and Monitoring</a:t>
            </a:r>
          </a:p>
        </p:txBody>
      </p:sp>
      <p:sp>
        <p:nvSpPr>
          <p:cNvPr id="4" name="Slide Number Placeholder 3"/>
          <p:cNvSpPr>
            <a:spLocks noGrp="1"/>
          </p:cNvSpPr>
          <p:nvPr>
            <p:ph type="sldNum" sz="quarter" idx="12"/>
          </p:nvPr>
        </p:nvSpPr>
        <p:spPr/>
        <p:txBody>
          <a:bodyPr/>
          <a:lstStyle/>
          <a:p>
            <a:fld id="{C51EAA63-D034-42AE-91FA-B13B9518C7BE}" type="slidenum">
              <a:rPr lang="en-US" smtClean="0"/>
              <a:t>20</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4ECF0FCE-74B6-F94C-9C00-9C9B2E1BE122}"/>
              </a:ext>
            </a:extLst>
          </p:cNvPr>
          <p:cNvSpPr txBox="1"/>
          <p:nvPr/>
        </p:nvSpPr>
        <p:spPr>
          <a:xfrm>
            <a:off x="4047214" y="1033670"/>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8F780DDF-806E-234A-B00B-E958D11AAABE}"/>
              </a:ext>
            </a:extLst>
          </p:cNvPr>
          <p:cNvSpPr txBox="1"/>
          <p:nvPr/>
        </p:nvSpPr>
        <p:spPr>
          <a:xfrm>
            <a:off x="906449" y="1820849"/>
            <a:ext cx="0" cy="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id="{297DE366-3F1B-3F45-80E5-5CA7A470DA76}"/>
              </a:ext>
            </a:extLst>
          </p:cNvPr>
          <p:cNvSpPr txBox="1"/>
          <p:nvPr/>
        </p:nvSpPr>
        <p:spPr>
          <a:xfrm>
            <a:off x="858741" y="1749287"/>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a:p>
            <a:pPr>
              <a:lnSpc>
                <a:spcPct val="90000"/>
              </a:lnSpc>
            </a:pPr>
            <a:r>
              <a:rPr lang="en-US" dirty="0"/>
              <a:t> </a:t>
            </a:r>
          </a:p>
          <a:p>
            <a:pPr>
              <a:lnSpc>
                <a:spcPct val="90000"/>
              </a:lnSpc>
            </a:pPr>
            <a:endParaRPr lang="en-US" dirty="0"/>
          </a:p>
          <a:p>
            <a:pPr>
              <a:lnSpc>
                <a:spcPct val="90000"/>
              </a:lnSpc>
            </a:pPr>
            <a:endParaRPr lang="en-US" dirty="0"/>
          </a:p>
        </p:txBody>
      </p:sp>
      <p:sp>
        <p:nvSpPr>
          <p:cNvPr id="14" name="TextBox 13">
            <a:extLst>
              <a:ext uri="{FF2B5EF4-FFF2-40B4-BE49-F238E27FC236}">
                <a16:creationId xmlns:a16="http://schemas.microsoft.com/office/drawing/2014/main" id="{F83A8454-2D50-214F-93E6-630A8C2B8839}"/>
              </a:ext>
            </a:extLst>
          </p:cNvPr>
          <p:cNvSpPr txBox="1"/>
          <p:nvPr/>
        </p:nvSpPr>
        <p:spPr>
          <a:xfrm>
            <a:off x="1765190" y="2854518"/>
            <a:ext cx="0" cy="0"/>
          </a:xfrm>
          <a:prstGeom prst="rect">
            <a:avLst/>
          </a:prstGeom>
          <a:noFill/>
        </p:spPr>
        <p:txBody>
          <a:bodyPr wrap="none" lIns="0" tIns="0" rIns="0" bIns="0" rtlCol="0">
            <a:noAutofit/>
          </a:bodyPr>
          <a:lstStyle/>
          <a:p>
            <a:pPr>
              <a:lnSpc>
                <a:spcPct val="90000"/>
              </a:lnSpc>
            </a:pPr>
            <a:endParaRPr lang="en-US" dirty="0"/>
          </a:p>
        </p:txBody>
      </p:sp>
      <p:sp>
        <p:nvSpPr>
          <p:cNvPr id="15" name="TextBox 14">
            <a:extLst>
              <a:ext uri="{FF2B5EF4-FFF2-40B4-BE49-F238E27FC236}">
                <a16:creationId xmlns:a16="http://schemas.microsoft.com/office/drawing/2014/main" id="{8F4FBEB2-5F65-C647-AC47-8FAEF07DAF6C}"/>
              </a:ext>
            </a:extLst>
          </p:cNvPr>
          <p:cNvSpPr txBox="1"/>
          <p:nvPr/>
        </p:nvSpPr>
        <p:spPr>
          <a:xfrm>
            <a:off x="1057523" y="1717482"/>
            <a:ext cx="0" cy="0"/>
          </a:xfrm>
          <a:prstGeom prst="rect">
            <a:avLst/>
          </a:prstGeom>
          <a:noFill/>
        </p:spPr>
        <p:txBody>
          <a:bodyPr wrap="none" lIns="0" tIns="0" rIns="0" bIns="0" rtlCol="0">
            <a:noAutofit/>
          </a:bodyPr>
          <a:lstStyle/>
          <a:p>
            <a:pPr>
              <a:lnSpc>
                <a:spcPct val="90000"/>
              </a:lnSpc>
            </a:pPr>
            <a:endParaRPr lang="en-US" dirty="0"/>
          </a:p>
        </p:txBody>
      </p:sp>
      <p:sp>
        <p:nvSpPr>
          <p:cNvPr id="16" name="TextBox 15">
            <a:extLst>
              <a:ext uri="{FF2B5EF4-FFF2-40B4-BE49-F238E27FC236}">
                <a16:creationId xmlns:a16="http://schemas.microsoft.com/office/drawing/2014/main" id="{CB167E8D-51A0-0A4C-8F51-C7A1BF5BFB32}"/>
              </a:ext>
            </a:extLst>
          </p:cNvPr>
          <p:cNvSpPr txBox="1"/>
          <p:nvPr/>
        </p:nvSpPr>
        <p:spPr>
          <a:xfrm>
            <a:off x="930303" y="1622066"/>
            <a:ext cx="0" cy="0"/>
          </a:xfrm>
          <a:prstGeom prst="rect">
            <a:avLst/>
          </a:prstGeom>
          <a:noFill/>
        </p:spPr>
        <p:txBody>
          <a:bodyPr wrap="none" lIns="0" tIns="0" rIns="0" bIns="0" rtlCol="0">
            <a:noAutofit/>
          </a:bodyPr>
          <a:lstStyle/>
          <a:p>
            <a:pPr>
              <a:lnSpc>
                <a:spcPct val="90000"/>
              </a:lnSpc>
            </a:pPr>
            <a:endParaRPr lang="en-US" dirty="0"/>
          </a:p>
        </p:txBody>
      </p:sp>
      <p:sp>
        <p:nvSpPr>
          <p:cNvPr id="17" name="TextBox 16">
            <a:extLst>
              <a:ext uri="{FF2B5EF4-FFF2-40B4-BE49-F238E27FC236}">
                <a16:creationId xmlns:a16="http://schemas.microsoft.com/office/drawing/2014/main" id="{6C9EAB4D-A02B-C641-A712-E0686C03A663}"/>
              </a:ext>
            </a:extLst>
          </p:cNvPr>
          <p:cNvSpPr txBox="1"/>
          <p:nvPr/>
        </p:nvSpPr>
        <p:spPr>
          <a:xfrm>
            <a:off x="1423283" y="1359673"/>
            <a:ext cx="0" cy="0"/>
          </a:xfrm>
          <a:prstGeom prst="rect">
            <a:avLst/>
          </a:prstGeom>
          <a:noFill/>
        </p:spPr>
        <p:txBody>
          <a:bodyPr wrap="none" lIns="0" tIns="0" rIns="0" bIns="0" rtlCol="0">
            <a:noAutofit/>
          </a:bodyPr>
          <a:lstStyle/>
          <a:p>
            <a:pPr>
              <a:lnSpc>
                <a:spcPct val="90000"/>
              </a:lnSpc>
            </a:pPr>
            <a:endParaRPr lang="en-US" dirty="0"/>
          </a:p>
        </p:txBody>
      </p:sp>
      <p:sp>
        <p:nvSpPr>
          <p:cNvPr id="18" name="TextBox 17">
            <a:extLst>
              <a:ext uri="{FF2B5EF4-FFF2-40B4-BE49-F238E27FC236}">
                <a16:creationId xmlns:a16="http://schemas.microsoft.com/office/drawing/2014/main" id="{0487DF43-AC9E-C04B-93FC-20532984F1B4}"/>
              </a:ext>
            </a:extLst>
          </p:cNvPr>
          <p:cNvSpPr txBox="1"/>
          <p:nvPr/>
        </p:nvSpPr>
        <p:spPr>
          <a:xfrm>
            <a:off x="4961614" y="962108"/>
            <a:ext cx="0" cy="0"/>
          </a:xfrm>
          <a:prstGeom prst="rect">
            <a:avLst/>
          </a:prstGeom>
          <a:noFill/>
        </p:spPr>
        <p:txBody>
          <a:bodyPr wrap="none" lIns="0" tIns="0" rIns="0" bIns="0" rtlCol="0">
            <a:noAutofit/>
          </a:bodyPr>
          <a:lstStyle/>
          <a:p>
            <a:pPr>
              <a:lnSpc>
                <a:spcPct val="90000"/>
              </a:lnSpc>
            </a:pPr>
            <a:endParaRPr lang="en-US" dirty="0"/>
          </a:p>
        </p:txBody>
      </p:sp>
      <p:sp>
        <p:nvSpPr>
          <p:cNvPr id="19" name="TextBox 18">
            <a:extLst>
              <a:ext uri="{FF2B5EF4-FFF2-40B4-BE49-F238E27FC236}">
                <a16:creationId xmlns:a16="http://schemas.microsoft.com/office/drawing/2014/main" id="{6559C8A6-D771-CC49-BE80-D966D75D37E9}"/>
              </a:ext>
            </a:extLst>
          </p:cNvPr>
          <p:cNvSpPr txBox="1"/>
          <p:nvPr/>
        </p:nvSpPr>
        <p:spPr>
          <a:xfrm>
            <a:off x="946205" y="1789043"/>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p:txBody>
      </p:sp>
      <p:sp>
        <p:nvSpPr>
          <p:cNvPr id="20" name="TextBox 19">
            <a:extLst>
              <a:ext uri="{FF2B5EF4-FFF2-40B4-BE49-F238E27FC236}">
                <a16:creationId xmlns:a16="http://schemas.microsoft.com/office/drawing/2014/main" id="{70365E34-B9CA-7C4A-8CD2-46DCA5544E95}"/>
              </a:ext>
            </a:extLst>
          </p:cNvPr>
          <p:cNvSpPr txBox="1"/>
          <p:nvPr/>
        </p:nvSpPr>
        <p:spPr>
          <a:xfrm>
            <a:off x="1264257" y="1757238"/>
            <a:ext cx="0" cy="0"/>
          </a:xfrm>
          <a:prstGeom prst="rect">
            <a:avLst/>
          </a:prstGeom>
          <a:noFill/>
        </p:spPr>
        <p:txBody>
          <a:bodyPr wrap="none" lIns="0" tIns="0" rIns="0" bIns="0" rtlCol="0">
            <a:noAutofit/>
          </a:bodyPr>
          <a:lstStyle/>
          <a:p>
            <a:pPr>
              <a:lnSpc>
                <a:spcPct val="90000"/>
              </a:lnSpc>
            </a:pPr>
            <a:endParaRPr lang="en-US" dirty="0"/>
          </a:p>
        </p:txBody>
      </p:sp>
      <p:sp>
        <p:nvSpPr>
          <p:cNvPr id="21" name="TextBox 20">
            <a:extLst>
              <a:ext uri="{FF2B5EF4-FFF2-40B4-BE49-F238E27FC236}">
                <a16:creationId xmlns:a16="http://schemas.microsoft.com/office/drawing/2014/main" id="{D6444E05-5F51-F14C-9C15-C28CCD20C9E7}"/>
              </a:ext>
            </a:extLst>
          </p:cNvPr>
          <p:cNvSpPr txBox="1"/>
          <p:nvPr/>
        </p:nvSpPr>
        <p:spPr>
          <a:xfrm>
            <a:off x="2226365" y="1868557"/>
            <a:ext cx="0" cy="0"/>
          </a:xfrm>
          <a:prstGeom prst="rect">
            <a:avLst/>
          </a:prstGeom>
          <a:noFill/>
        </p:spPr>
        <p:txBody>
          <a:bodyPr wrap="none" lIns="0" tIns="0" rIns="0" bIns="0" rtlCol="0">
            <a:noAutofit/>
          </a:bodyPr>
          <a:lstStyle/>
          <a:p>
            <a:pPr>
              <a:lnSpc>
                <a:spcPct val="90000"/>
              </a:lnSpc>
            </a:pPr>
            <a:endParaRPr lang="en-US" dirty="0"/>
          </a:p>
        </p:txBody>
      </p:sp>
      <p:sp>
        <p:nvSpPr>
          <p:cNvPr id="22" name="TextBox 21">
            <a:extLst>
              <a:ext uri="{FF2B5EF4-FFF2-40B4-BE49-F238E27FC236}">
                <a16:creationId xmlns:a16="http://schemas.microsoft.com/office/drawing/2014/main" id="{A4094802-2A76-014D-9237-2E5B2842FF25}"/>
              </a:ext>
            </a:extLst>
          </p:cNvPr>
          <p:cNvSpPr txBox="1"/>
          <p:nvPr/>
        </p:nvSpPr>
        <p:spPr>
          <a:xfrm>
            <a:off x="1208598" y="2059388"/>
            <a:ext cx="0" cy="0"/>
          </a:xfrm>
          <a:prstGeom prst="rect">
            <a:avLst/>
          </a:prstGeom>
          <a:noFill/>
        </p:spPr>
        <p:txBody>
          <a:bodyPr wrap="none" lIns="0" tIns="0" rIns="0" bIns="0" rtlCol="0">
            <a:noAutofit/>
          </a:bodyPr>
          <a:lstStyle/>
          <a:p>
            <a:pPr>
              <a:lnSpc>
                <a:spcPct val="90000"/>
              </a:lnSpc>
            </a:pPr>
            <a:endParaRPr lang="en-US" dirty="0"/>
          </a:p>
        </p:txBody>
      </p:sp>
      <p:sp>
        <p:nvSpPr>
          <p:cNvPr id="23" name="TextBox 22">
            <a:extLst>
              <a:ext uri="{FF2B5EF4-FFF2-40B4-BE49-F238E27FC236}">
                <a16:creationId xmlns:a16="http://schemas.microsoft.com/office/drawing/2014/main" id="{71BD81C3-CD10-4E42-9FEF-8B58DBAB571C}"/>
              </a:ext>
            </a:extLst>
          </p:cNvPr>
          <p:cNvSpPr txBox="1"/>
          <p:nvPr/>
        </p:nvSpPr>
        <p:spPr>
          <a:xfrm>
            <a:off x="818984" y="2305878"/>
            <a:ext cx="0" cy="0"/>
          </a:xfrm>
          <a:prstGeom prst="rect">
            <a:avLst/>
          </a:prstGeom>
          <a:noFill/>
        </p:spPr>
        <p:txBody>
          <a:bodyPr wrap="none" lIns="0" tIns="0" rIns="0" bIns="0" rtlCol="0">
            <a:noAutofit/>
          </a:bodyPr>
          <a:lstStyle/>
          <a:p>
            <a:pPr>
              <a:lnSpc>
                <a:spcPct val="90000"/>
              </a:lnSpc>
            </a:pPr>
            <a:endParaRPr lang="en-US" dirty="0"/>
          </a:p>
        </p:txBody>
      </p:sp>
      <p:sp>
        <p:nvSpPr>
          <p:cNvPr id="24" name="TextBox 23">
            <a:extLst>
              <a:ext uri="{FF2B5EF4-FFF2-40B4-BE49-F238E27FC236}">
                <a16:creationId xmlns:a16="http://schemas.microsoft.com/office/drawing/2014/main" id="{AB585467-1ADB-254C-A036-672D99B3D859}"/>
              </a:ext>
            </a:extLst>
          </p:cNvPr>
          <p:cNvSpPr txBox="1"/>
          <p:nvPr/>
        </p:nvSpPr>
        <p:spPr>
          <a:xfrm>
            <a:off x="1194955" y="1683327"/>
            <a:ext cx="0" cy="0"/>
          </a:xfrm>
          <a:prstGeom prst="rect">
            <a:avLst/>
          </a:prstGeom>
          <a:noFill/>
        </p:spPr>
        <p:txBody>
          <a:bodyPr wrap="none" lIns="0" tIns="0" rIns="0" bIns="0" rtlCol="0">
            <a:noAutofit/>
          </a:bodyPr>
          <a:lstStyle/>
          <a:p>
            <a:pPr>
              <a:lnSpc>
                <a:spcPct val="90000"/>
              </a:lnSpc>
            </a:pPr>
            <a:endParaRPr lang="en-US" dirty="0"/>
          </a:p>
        </p:txBody>
      </p:sp>
      <p:sp>
        <p:nvSpPr>
          <p:cNvPr id="25" name="TextBox 24">
            <a:extLst>
              <a:ext uri="{FF2B5EF4-FFF2-40B4-BE49-F238E27FC236}">
                <a16:creationId xmlns:a16="http://schemas.microsoft.com/office/drawing/2014/main" id="{610E93FB-2703-0249-AC0D-43739742C3B6}"/>
              </a:ext>
            </a:extLst>
          </p:cNvPr>
          <p:cNvSpPr txBox="1"/>
          <p:nvPr/>
        </p:nvSpPr>
        <p:spPr>
          <a:xfrm>
            <a:off x="810491" y="1828800"/>
            <a:ext cx="0" cy="0"/>
          </a:xfrm>
          <a:prstGeom prst="rect">
            <a:avLst/>
          </a:prstGeom>
          <a:noFill/>
        </p:spPr>
        <p:txBody>
          <a:bodyPr wrap="none" lIns="0" tIns="0" rIns="0" bIns="0" rtlCol="0">
            <a:noAutofit/>
          </a:bodyPr>
          <a:lstStyle/>
          <a:p>
            <a:pPr>
              <a:lnSpc>
                <a:spcPct val="90000"/>
              </a:lnSpc>
            </a:pPr>
            <a:endParaRPr lang="en-US" dirty="0"/>
          </a:p>
        </p:txBody>
      </p:sp>
      <p:sp>
        <p:nvSpPr>
          <p:cNvPr id="26" name="TextBox 25">
            <a:extLst>
              <a:ext uri="{FF2B5EF4-FFF2-40B4-BE49-F238E27FC236}">
                <a16:creationId xmlns:a16="http://schemas.microsoft.com/office/drawing/2014/main" id="{FC926ECC-492C-3147-AD7C-AFEBBD3EDC6B}"/>
              </a:ext>
            </a:extLst>
          </p:cNvPr>
          <p:cNvSpPr txBox="1"/>
          <p:nvPr/>
        </p:nvSpPr>
        <p:spPr>
          <a:xfrm>
            <a:off x="1122218" y="1662545"/>
            <a:ext cx="0" cy="0"/>
          </a:xfrm>
          <a:prstGeom prst="rect">
            <a:avLst/>
          </a:prstGeom>
          <a:noFill/>
        </p:spPr>
        <p:txBody>
          <a:bodyPr wrap="none" lIns="0" tIns="0" rIns="0" bIns="0" rtlCol="0">
            <a:noAutofit/>
          </a:bodyPr>
          <a:lstStyle/>
          <a:p>
            <a:pPr>
              <a:lnSpc>
                <a:spcPct val="90000"/>
              </a:lnSpc>
            </a:pPr>
            <a:endParaRPr lang="en-US" dirty="0"/>
          </a:p>
        </p:txBody>
      </p:sp>
      <p:sp>
        <p:nvSpPr>
          <p:cNvPr id="27" name="TextBox 26">
            <a:extLst>
              <a:ext uri="{FF2B5EF4-FFF2-40B4-BE49-F238E27FC236}">
                <a16:creationId xmlns:a16="http://schemas.microsoft.com/office/drawing/2014/main" id="{CC91F3FB-3130-4E43-9183-D7AB735EBAF7}"/>
              </a:ext>
            </a:extLst>
          </p:cNvPr>
          <p:cNvSpPr txBox="1"/>
          <p:nvPr/>
        </p:nvSpPr>
        <p:spPr>
          <a:xfrm>
            <a:off x="810491" y="1911927"/>
            <a:ext cx="0" cy="0"/>
          </a:xfrm>
          <a:prstGeom prst="rect">
            <a:avLst/>
          </a:prstGeom>
          <a:noFill/>
        </p:spPr>
        <p:txBody>
          <a:bodyPr wrap="none" lIns="0" tIns="0" rIns="0" bIns="0" rtlCol="0">
            <a:noAutofit/>
          </a:bodyPr>
          <a:lstStyle/>
          <a:p>
            <a:pPr>
              <a:lnSpc>
                <a:spcPct val="90000"/>
              </a:lnSpc>
            </a:pPr>
            <a:endParaRPr lang="en-US" dirty="0"/>
          </a:p>
        </p:txBody>
      </p:sp>
      <p:sp>
        <p:nvSpPr>
          <p:cNvPr id="28" name="TextBox 27">
            <a:extLst>
              <a:ext uri="{FF2B5EF4-FFF2-40B4-BE49-F238E27FC236}">
                <a16:creationId xmlns:a16="http://schemas.microsoft.com/office/drawing/2014/main" id="{39B55F19-0238-584A-AF90-30324846CEB9}"/>
              </a:ext>
            </a:extLst>
          </p:cNvPr>
          <p:cNvSpPr txBox="1"/>
          <p:nvPr/>
        </p:nvSpPr>
        <p:spPr>
          <a:xfrm>
            <a:off x="531812" y="1988127"/>
            <a:ext cx="8536449" cy="3744191"/>
          </a:xfrm>
          <a:prstGeom prst="rect">
            <a:avLst/>
          </a:prstGeom>
          <a:noFill/>
        </p:spPr>
        <p:txBody>
          <a:bodyPr wrap="none" lIns="0" tIns="0" rIns="0" bIns="0" rtlCol="0">
            <a:noAutofit/>
          </a:bodyPr>
          <a:lstStyle/>
          <a:p>
            <a:pPr marL="285750" indent="-285750">
              <a:buFont typeface="Arial" panose="020B0604020202020204" pitchFamily="34" charset="0"/>
              <a:buChar char="•"/>
            </a:pPr>
            <a:r>
              <a:rPr lang="en-US" sz="2400" b="1" dirty="0">
                <a:sym typeface="Wingdings" pitchFamily="2" charset="2"/>
              </a:rPr>
              <a:t>Why?</a:t>
            </a:r>
          </a:p>
          <a:p>
            <a:pPr marL="742950" lvl="1" indent="-285750">
              <a:buFont typeface="Arial" panose="020B0604020202020204" pitchFamily="34" charset="0"/>
              <a:buChar char="•"/>
            </a:pPr>
            <a:r>
              <a:rPr lang="en-US" sz="2400" dirty="0">
                <a:sym typeface="Wingdings" pitchFamily="2" charset="2"/>
              </a:rPr>
              <a:t>More services == more issues and problems</a:t>
            </a:r>
          </a:p>
          <a:p>
            <a:pPr marL="742950" lvl="1" indent="-285750">
              <a:buFont typeface="Arial" panose="020B0604020202020204" pitchFamily="34" charset="0"/>
              <a:buChar char="•"/>
            </a:pPr>
            <a:r>
              <a:rPr lang="en-US" sz="2400" dirty="0">
                <a:sym typeface="Wingdings" pitchFamily="2" charset="2"/>
              </a:rPr>
              <a:t>Services are hard to debug, test and diagnose when they fail</a:t>
            </a:r>
          </a:p>
          <a:p>
            <a:pPr marL="285750" indent="-285750">
              <a:buFont typeface="Arial" panose="020B0604020202020204" pitchFamily="34" charset="0"/>
              <a:buChar char="•"/>
            </a:pPr>
            <a:r>
              <a:rPr lang="en-US" sz="2400" b="1" dirty="0">
                <a:sym typeface="Wingdings" pitchFamily="2" charset="2"/>
              </a:rPr>
              <a:t>How?</a:t>
            </a:r>
          </a:p>
          <a:p>
            <a:pPr marL="742950" lvl="1" indent="-285750">
              <a:buFont typeface="Arial" panose="020B0604020202020204" pitchFamily="34" charset="0"/>
              <a:buChar char="•"/>
            </a:pPr>
            <a:r>
              <a:rPr lang="en-US" sz="2400" dirty="0">
                <a:sym typeface="Wingdings" pitchFamily="2" charset="2"/>
              </a:rPr>
              <a:t>Force services to fail or be more resilient</a:t>
            </a:r>
          </a:p>
          <a:p>
            <a:pPr marL="742950" lvl="1" indent="-285750">
              <a:buFont typeface="Arial" panose="020B0604020202020204" pitchFamily="34" charset="0"/>
              <a:buChar char="•"/>
            </a:pPr>
            <a:r>
              <a:rPr lang="en-US" sz="2400" dirty="0">
                <a:sym typeface="Wingdings" pitchFamily="2" charset="2"/>
              </a:rPr>
              <a:t>Grafana &amp; Jaeger</a:t>
            </a:r>
          </a:p>
          <a:p>
            <a:pPr marL="285750" indent="-285750">
              <a:buFont typeface="Arial" panose="020B0604020202020204" pitchFamily="34" charset="0"/>
              <a:buChar char="•"/>
            </a:pPr>
            <a:endParaRPr lang="en-US" sz="2400" dirty="0">
              <a:sym typeface="Wingdings" pitchFamily="2" charset="2"/>
            </a:endParaRPr>
          </a:p>
          <a:p>
            <a:pPr lvl="1"/>
            <a:endParaRPr lang="en-US" dirty="0">
              <a:sym typeface="Wingdings" pitchFamily="2" charset="2"/>
            </a:endParaRPr>
          </a:p>
          <a:p>
            <a:pPr marL="742950" lvl="1" indent="-285750">
              <a:buFont typeface="Arial" panose="020B0604020202020204" pitchFamily="34" charset="0"/>
              <a:buChar char="•"/>
            </a:pPr>
            <a:endParaRPr lang="en-US" dirty="0">
              <a:sym typeface="Wingdings" pitchFamily="2" charset="2"/>
            </a:endParaRP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29" name="TextBox 28">
            <a:extLst>
              <a:ext uri="{FF2B5EF4-FFF2-40B4-BE49-F238E27FC236}">
                <a16:creationId xmlns:a16="http://schemas.microsoft.com/office/drawing/2014/main" id="{19446F6D-B9AB-E84E-9707-581B7021DDBE}"/>
              </a:ext>
            </a:extLst>
          </p:cNvPr>
          <p:cNvSpPr txBox="1"/>
          <p:nvPr/>
        </p:nvSpPr>
        <p:spPr>
          <a:xfrm>
            <a:off x="665018" y="2493818"/>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53430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Breaking Stuff</a:t>
            </a:r>
          </a:p>
        </p:txBody>
      </p:sp>
      <p:sp>
        <p:nvSpPr>
          <p:cNvPr id="4" name="Slide Number Placeholder 3"/>
          <p:cNvSpPr>
            <a:spLocks noGrp="1"/>
          </p:cNvSpPr>
          <p:nvPr>
            <p:ph type="sldNum" sz="quarter" idx="12"/>
          </p:nvPr>
        </p:nvSpPr>
        <p:spPr/>
        <p:txBody>
          <a:bodyPr/>
          <a:lstStyle/>
          <a:p>
            <a:fld id="{C51EAA63-D034-42AE-91FA-B13B9518C7BE}" type="slidenum">
              <a:rPr lang="en-US" smtClean="0"/>
              <a:t>21</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4ECF0FCE-74B6-F94C-9C00-9C9B2E1BE122}"/>
              </a:ext>
            </a:extLst>
          </p:cNvPr>
          <p:cNvSpPr txBox="1"/>
          <p:nvPr/>
        </p:nvSpPr>
        <p:spPr>
          <a:xfrm>
            <a:off x="4047214" y="1033670"/>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8F780DDF-806E-234A-B00B-E958D11AAABE}"/>
              </a:ext>
            </a:extLst>
          </p:cNvPr>
          <p:cNvSpPr txBox="1"/>
          <p:nvPr/>
        </p:nvSpPr>
        <p:spPr>
          <a:xfrm>
            <a:off x="906449" y="1820849"/>
            <a:ext cx="0" cy="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id="{297DE366-3F1B-3F45-80E5-5CA7A470DA76}"/>
              </a:ext>
            </a:extLst>
          </p:cNvPr>
          <p:cNvSpPr txBox="1"/>
          <p:nvPr/>
        </p:nvSpPr>
        <p:spPr>
          <a:xfrm>
            <a:off x="858741" y="1749287"/>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a:p>
            <a:pPr>
              <a:lnSpc>
                <a:spcPct val="90000"/>
              </a:lnSpc>
            </a:pPr>
            <a:r>
              <a:rPr lang="en-US" dirty="0"/>
              <a:t> </a:t>
            </a:r>
          </a:p>
          <a:p>
            <a:pPr>
              <a:lnSpc>
                <a:spcPct val="90000"/>
              </a:lnSpc>
            </a:pPr>
            <a:endParaRPr lang="en-US" dirty="0"/>
          </a:p>
          <a:p>
            <a:pPr>
              <a:lnSpc>
                <a:spcPct val="90000"/>
              </a:lnSpc>
            </a:pPr>
            <a:endParaRPr lang="en-US" dirty="0"/>
          </a:p>
        </p:txBody>
      </p:sp>
      <p:sp>
        <p:nvSpPr>
          <p:cNvPr id="14" name="TextBox 13">
            <a:extLst>
              <a:ext uri="{FF2B5EF4-FFF2-40B4-BE49-F238E27FC236}">
                <a16:creationId xmlns:a16="http://schemas.microsoft.com/office/drawing/2014/main" id="{F83A8454-2D50-214F-93E6-630A8C2B8839}"/>
              </a:ext>
            </a:extLst>
          </p:cNvPr>
          <p:cNvSpPr txBox="1"/>
          <p:nvPr/>
        </p:nvSpPr>
        <p:spPr>
          <a:xfrm>
            <a:off x="1765190" y="2854518"/>
            <a:ext cx="0" cy="0"/>
          </a:xfrm>
          <a:prstGeom prst="rect">
            <a:avLst/>
          </a:prstGeom>
          <a:noFill/>
        </p:spPr>
        <p:txBody>
          <a:bodyPr wrap="none" lIns="0" tIns="0" rIns="0" bIns="0" rtlCol="0">
            <a:noAutofit/>
          </a:bodyPr>
          <a:lstStyle/>
          <a:p>
            <a:pPr>
              <a:lnSpc>
                <a:spcPct val="90000"/>
              </a:lnSpc>
            </a:pPr>
            <a:endParaRPr lang="en-US" dirty="0"/>
          </a:p>
        </p:txBody>
      </p:sp>
      <p:sp>
        <p:nvSpPr>
          <p:cNvPr id="15" name="TextBox 14">
            <a:extLst>
              <a:ext uri="{FF2B5EF4-FFF2-40B4-BE49-F238E27FC236}">
                <a16:creationId xmlns:a16="http://schemas.microsoft.com/office/drawing/2014/main" id="{8F4FBEB2-5F65-C647-AC47-8FAEF07DAF6C}"/>
              </a:ext>
            </a:extLst>
          </p:cNvPr>
          <p:cNvSpPr txBox="1"/>
          <p:nvPr/>
        </p:nvSpPr>
        <p:spPr>
          <a:xfrm>
            <a:off x="1057523" y="1717482"/>
            <a:ext cx="0" cy="0"/>
          </a:xfrm>
          <a:prstGeom prst="rect">
            <a:avLst/>
          </a:prstGeom>
          <a:noFill/>
        </p:spPr>
        <p:txBody>
          <a:bodyPr wrap="none" lIns="0" tIns="0" rIns="0" bIns="0" rtlCol="0">
            <a:noAutofit/>
          </a:bodyPr>
          <a:lstStyle/>
          <a:p>
            <a:pPr>
              <a:lnSpc>
                <a:spcPct val="90000"/>
              </a:lnSpc>
            </a:pPr>
            <a:endParaRPr lang="en-US" dirty="0"/>
          </a:p>
        </p:txBody>
      </p:sp>
      <p:sp>
        <p:nvSpPr>
          <p:cNvPr id="16" name="TextBox 15">
            <a:extLst>
              <a:ext uri="{FF2B5EF4-FFF2-40B4-BE49-F238E27FC236}">
                <a16:creationId xmlns:a16="http://schemas.microsoft.com/office/drawing/2014/main" id="{CB167E8D-51A0-0A4C-8F51-C7A1BF5BFB32}"/>
              </a:ext>
            </a:extLst>
          </p:cNvPr>
          <p:cNvSpPr txBox="1"/>
          <p:nvPr/>
        </p:nvSpPr>
        <p:spPr>
          <a:xfrm>
            <a:off x="930303" y="1622066"/>
            <a:ext cx="0" cy="0"/>
          </a:xfrm>
          <a:prstGeom prst="rect">
            <a:avLst/>
          </a:prstGeom>
          <a:noFill/>
        </p:spPr>
        <p:txBody>
          <a:bodyPr wrap="none" lIns="0" tIns="0" rIns="0" bIns="0" rtlCol="0">
            <a:noAutofit/>
          </a:bodyPr>
          <a:lstStyle/>
          <a:p>
            <a:pPr>
              <a:lnSpc>
                <a:spcPct val="90000"/>
              </a:lnSpc>
            </a:pPr>
            <a:endParaRPr lang="en-US" dirty="0"/>
          </a:p>
        </p:txBody>
      </p:sp>
      <p:sp>
        <p:nvSpPr>
          <p:cNvPr id="17" name="TextBox 16">
            <a:extLst>
              <a:ext uri="{FF2B5EF4-FFF2-40B4-BE49-F238E27FC236}">
                <a16:creationId xmlns:a16="http://schemas.microsoft.com/office/drawing/2014/main" id="{6C9EAB4D-A02B-C641-A712-E0686C03A663}"/>
              </a:ext>
            </a:extLst>
          </p:cNvPr>
          <p:cNvSpPr txBox="1"/>
          <p:nvPr/>
        </p:nvSpPr>
        <p:spPr>
          <a:xfrm>
            <a:off x="1423283" y="1359673"/>
            <a:ext cx="0" cy="0"/>
          </a:xfrm>
          <a:prstGeom prst="rect">
            <a:avLst/>
          </a:prstGeom>
          <a:noFill/>
        </p:spPr>
        <p:txBody>
          <a:bodyPr wrap="none" lIns="0" tIns="0" rIns="0" bIns="0" rtlCol="0">
            <a:noAutofit/>
          </a:bodyPr>
          <a:lstStyle/>
          <a:p>
            <a:pPr>
              <a:lnSpc>
                <a:spcPct val="90000"/>
              </a:lnSpc>
            </a:pPr>
            <a:endParaRPr lang="en-US" dirty="0"/>
          </a:p>
        </p:txBody>
      </p:sp>
      <p:sp>
        <p:nvSpPr>
          <p:cNvPr id="18" name="TextBox 17">
            <a:extLst>
              <a:ext uri="{FF2B5EF4-FFF2-40B4-BE49-F238E27FC236}">
                <a16:creationId xmlns:a16="http://schemas.microsoft.com/office/drawing/2014/main" id="{0487DF43-AC9E-C04B-93FC-20532984F1B4}"/>
              </a:ext>
            </a:extLst>
          </p:cNvPr>
          <p:cNvSpPr txBox="1"/>
          <p:nvPr/>
        </p:nvSpPr>
        <p:spPr>
          <a:xfrm>
            <a:off x="4961614" y="962108"/>
            <a:ext cx="0" cy="0"/>
          </a:xfrm>
          <a:prstGeom prst="rect">
            <a:avLst/>
          </a:prstGeom>
          <a:noFill/>
        </p:spPr>
        <p:txBody>
          <a:bodyPr wrap="none" lIns="0" tIns="0" rIns="0" bIns="0" rtlCol="0">
            <a:noAutofit/>
          </a:bodyPr>
          <a:lstStyle/>
          <a:p>
            <a:pPr>
              <a:lnSpc>
                <a:spcPct val="90000"/>
              </a:lnSpc>
            </a:pPr>
            <a:endParaRPr lang="en-US" dirty="0"/>
          </a:p>
        </p:txBody>
      </p:sp>
      <p:sp>
        <p:nvSpPr>
          <p:cNvPr id="19" name="TextBox 18">
            <a:extLst>
              <a:ext uri="{FF2B5EF4-FFF2-40B4-BE49-F238E27FC236}">
                <a16:creationId xmlns:a16="http://schemas.microsoft.com/office/drawing/2014/main" id="{6559C8A6-D771-CC49-BE80-D966D75D37E9}"/>
              </a:ext>
            </a:extLst>
          </p:cNvPr>
          <p:cNvSpPr txBox="1"/>
          <p:nvPr/>
        </p:nvSpPr>
        <p:spPr>
          <a:xfrm>
            <a:off x="946205" y="1789043"/>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p:txBody>
      </p:sp>
      <p:sp>
        <p:nvSpPr>
          <p:cNvPr id="20" name="TextBox 19">
            <a:extLst>
              <a:ext uri="{FF2B5EF4-FFF2-40B4-BE49-F238E27FC236}">
                <a16:creationId xmlns:a16="http://schemas.microsoft.com/office/drawing/2014/main" id="{70365E34-B9CA-7C4A-8CD2-46DCA5544E95}"/>
              </a:ext>
            </a:extLst>
          </p:cNvPr>
          <p:cNvSpPr txBox="1"/>
          <p:nvPr/>
        </p:nvSpPr>
        <p:spPr>
          <a:xfrm>
            <a:off x="1264257" y="1757238"/>
            <a:ext cx="0" cy="0"/>
          </a:xfrm>
          <a:prstGeom prst="rect">
            <a:avLst/>
          </a:prstGeom>
          <a:noFill/>
        </p:spPr>
        <p:txBody>
          <a:bodyPr wrap="none" lIns="0" tIns="0" rIns="0" bIns="0" rtlCol="0">
            <a:noAutofit/>
          </a:bodyPr>
          <a:lstStyle/>
          <a:p>
            <a:pPr>
              <a:lnSpc>
                <a:spcPct val="90000"/>
              </a:lnSpc>
            </a:pPr>
            <a:endParaRPr lang="en-US" dirty="0"/>
          </a:p>
        </p:txBody>
      </p:sp>
      <p:sp>
        <p:nvSpPr>
          <p:cNvPr id="21" name="TextBox 20">
            <a:extLst>
              <a:ext uri="{FF2B5EF4-FFF2-40B4-BE49-F238E27FC236}">
                <a16:creationId xmlns:a16="http://schemas.microsoft.com/office/drawing/2014/main" id="{D6444E05-5F51-F14C-9C15-C28CCD20C9E7}"/>
              </a:ext>
            </a:extLst>
          </p:cNvPr>
          <p:cNvSpPr txBox="1"/>
          <p:nvPr/>
        </p:nvSpPr>
        <p:spPr>
          <a:xfrm>
            <a:off x="2226365" y="1868557"/>
            <a:ext cx="0" cy="0"/>
          </a:xfrm>
          <a:prstGeom prst="rect">
            <a:avLst/>
          </a:prstGeom>
          <a:noFill/>
        </p:spPr>
        <p:txBody>
          <a:bodyPr wrap="none" lIns="0" tIns="0" rIns="0" bIns="0" rtlCol="0">
            <a:noAutofit/>
          </a:bodyPr>
          <a:lstStyle/>
          <a:p>
            <a:pPr>
              <a:lnSpc>
                <a:spcPct val="90000"/>
              </a:lnSpc>
            </a:pPr>
            <a:endParaRPr lang="en-US" dirty="0"/>
          </a:p>
        </p:txBody>
      </p:sp>
      <p:sp>
        <p:nvSpPr>
          <p:cNvPr id="22" name="TextBox 21">
            <a:extLst>
              <a:ext uri="{FF2B5EF4-FFF2-40B4-BE49-F238E27FC236}">
                <a16:creationId xmlns:a16="http://schemas.microsoft.com/office/drawing/2014/main" id="{A4094802-2A76-014D-9237-2E5B2842FF25}"/>
              </a:ext>
            </a:extLst>
          </p:cNvPr>
          <p:cNvSpPr txBox="1"/>
          <p:nvPr/>
        </p:nvSpPr>
        <p:spPr>
          <a:xfrm>
            <a:off x="1208598" y="2059388"/>
            <a:ext cx="0" cy="0"/>
          </a:xfrm>
          <a:prstGeom prst="rect">
            <a:avLst/>
          </a:prstGeom>
          <a:noFill/>
        </p:spPr>
        <p:txBody>
          <a:bodyPr wrap="none" lIns="0" tIns="0" rIns="0" bIns="0" rtlCol="0">
            <a:noAutofit/>
          </a:bodyPr>
          <a:lstStyle/>
          <a:p>
            <a:pPr>
              <a:lnSpc>
                <a:spcPct val="90000"/>
              </a:lnSpc>
            </a:pPr>
            <a:endParaRPr lang="en-US" dirty="0"/>
          </a:p>
        </p:txBody>
      </p:sp>
      <p:sp>
        <p:nvSpPr>
          <p:cNvPr id="23" name="TextBox 22">
            <a:extLst>
              <a:ext uri="{FF2B5EF4-FFF2-40B4-BE49-F238E27FC236}">
                <a16:creationId xmlns:a16="http://schemas.microsoft.com/office/drawing/2014/main" id="{71BD81C3-CD10-4E42-9FEF-8B58DBAB571C}"/>
              </a:ext>
            </a:extLst>
          </p:cNvPr>
          <p:cNvSpPr txBox="1"/>
          <p:nvPr/>
        </p:nvSpPr>
        <p:spPr>
          <a:xfrm>
            <a:off x="818984" y="2305878"/>
            <a:ext cx="0" cy="0"/>
          </a:xfrm>
          <a:prstGeom prst="rect">
            <a:avLst/>
          </a:prstGeom>
          <a:noFill/>
        </p:spPr>
        <p:txBody>
          <a:bodyPr wrap="none" lIns="0" tIns="0" rIns="0" bIns="0" rtlCol="0">
            <a:noAutofit/>
          </a:bodyPr>
          <a:lstStyle/>
          <a:p>
            <a:pPr>
              <a:lnSpc>
                <a:spcPct val="90000"/>
              </a:lnSpc>
            </a:pPr>
            <a:endParaRPr lang="en-US" dirty="0"/>
          </a:p>
        </p:txBody>
      </p:sp>
      <p:sp>
        <p:nvSpPr>
          <p:cNvPr id="24" name="TextBox 23">
            <a:extLst>
              <a:ext uri="{FF2B5EF4-FFF2-40B4-BE49-F238E27FC236}">
                <a16:creationId xmlns:a16="http://schemas.microsoft.com/office/drawing/2014/main" id="{AB585467-1ADB-254C-A036-672D99B3D859}"/>
              </a:ext>
            </a:extLst>
          </p:cNvPr>
          <p:cNvSpPr txBox="1"/>
          <p:nvPr/>
        </p:nvSpPr>
        <p:spPr>
          <a:xfrm>
            <a:off x="1194955" y="1683327"/>
            <a:ext cx="0" cy="0"/>
          </a:xfrm>
          <a:prstGeom prst="rect">
            <a:avLst/>
          </a:prstGeom>
          <a:noFill/>
        </p:spPr>
        <p:txBody>
          <a:bodyPr wrap="none" lIns="0" tIns="0" rIns="0" bIns="0" rtlCol="0">
            <a:noAutofit/>
          </a:bodyPr>
          <a:lstStyle/>
          <a:p>
            <a:pPr>
              <a:lnSpc>
                <a:spcPct val="90000"/>
              </a:lnSpc>
            </a:pPr>
            <a:endParaRPr lang="en-US" dirty="0"/>
          </a:p>
        </p:txBody>
      </p:sp>
      <p:sp>
        <p:nvSpPr>
          <p:cNvPr id="25" name="TextBox 24">
            <a:extLst>
              <a:ext uri="{FF2B5EF4-FFF2-40B4-BE49-F238E27FC236}">
                <a16:creationId xmlns:a16="http://schemas.microsoft.com/office/drawing/2014/main" id="{610E93FB-2703-0249-AC0D-43739742C3B6}"/>
              </a:ext>
            </a:extLst>
          </p:cNvPr>
          <p:cNvSpPr txBox="1"/>
          <p:nvPr/>
        </p:nvSpPr>
        <p:spPr>
          <a:xfrm>
            <a:off x="810491" y="1828800"/>
            <a:ext cx="0" cy="0"/>
          </a:xfrm>
          <a:prstGeom prst="rect">
            <a:avLst/>
          </a:prstGeom>
          <a:noFill/>
        </p:spPr>
        <p:txBody>
          <a:bodyPr wrap="none" lIns="0" tIns="0" rIns="0" bIns="0" rtlCol="0">
            <a:noAutofit/>
          </a:bodyPr>
          <a:lstStyle/>
          <a:p>
            <a:pPr>
              <a:lnSpc>
                <a:spcPct val="90000"/>
              </a:lnSpc>
            </a:pPr>
            <a:endParaRPr lang="en-US" dirty="0"/>
          </a:p>
        </p:txBody>
      </p:sp>
      <p:sp>
        <p:nvSpPr>
          <p:cNvPr id="26" name="TextBox 25">
            <a:extLst>
              <a:ext uri="{FF2B5EF4-FFF2-40B4-BE49-F238E27FC236}">
                <a16:creationId xmlns:a16="http://schemas.microsoft.com/office/drawing/2014/main" id="{FC926ECC-492C-3147-AD7C-AFEBBD3EDC6B}"/>
              </a:ext>
            </a:extLst>
          </p:cNvPr>
          <p:cNvSpPr txBox="1"/>
          <p:nvPr/>
        </p:nvSpPr>
        <p:spPr>
          <a:xfrm>
            <a:off x="1122218" y="1662545"/>
            <a:ext cx="0" cy="0"/>
          </a:xfrm>
          <a:prstGeom prst="rect">
            <a:avLst/>
          </a:prstGeom>
          <a:noFill/>
        </p:spPr>
        <p:txBody>
          <a:bodyPr wrap="none" lIns="0" tIns="0" rIns="0" bIns="0" rtlCol="0">
            <a:noAutofit/>
          </a:bodyPr>
          <a:lstStyle/>
          <a:p>
            <a:pPr>
              <a:lnSpc>
                <a:spcPct val="90000"/>
              </a:lnSpc>
            </a:pPr>
            <a:endParaRPr lang="en-US" dirty="0"/>
          </a:p>
        </p:txBody>
      </p:sp>
      <p:sp>
        <p:nvSpPr>
          <p:cNvPr id="27" name="TextBox 26">
            <a:extLst>
              <a:ext uri="{FF2B5EF4-FFF2-40B4-BE49-F238E27FC236}">
                <a16:creationId xmlns:a16="http://schemas.microsoft.com/office/drawing/2014/main" id="{CC91F3FB-3130-4E43-9183-D7AB735EBAF7}"/>
              </a:ext>
            </a:extLst>
          </p:cNvPr>
          <p:cNvSpPr txBox="1"/>
          <p:nvPr/>
        </p:nvSpPr>
        <p:spPr>
          <a:xfrm>
            <a:off x="810491" y="1911927"/>
            <a:ext cx="0" cy="0"/>
          </a:xfrm>
          <a:prstGeom prst="rect">
            <a:avLst/>
          </a:prstGeom>
          <a:noFill/>
        </p:spPr>
        <p:txBody>
          <a:bodyPr wrap="none" lIns="0" tIns="0" rIns="0" bIns="0" rtlCol="0">
            <a:noAutofit/>
          </a:bodyPr>
          <a:lstStyle/>
          <a:p>
            <a:pPr>
              <a:lnSpc>
                <a:spcPct val="90000"/>
              </a:lnSpc>
            </a:pPr>
            <a:endParaRPr lang="en-US" dirty="0"/>
          </a:p>
        </p:txBody>
      </p:sp>
      <p:sp>
        <p:nvSpPr>
          <p:cNvPr id="28" name="TextBox 27">
            <a:extLst>
              <a:ext uri="{FF2B5EF4-FFF2-40B4-BE49-F238E27FC236}">
                <a16:creationId xmlns:a16="http://schemas.microsoft.com/office/drawing/2014/main" id="{39B55F19-0238-584A-AF90-30324846CEB9}"/>
              </a:ext>
            </a:extLst>
          </p:cNvPr>
          <p:cNvSpPr txBox="1"/>
          <p:nvPr/>
        </p:nvSpPr>
        <p:spPr>
          <a:xfrm>
            <a:off x="531812" y="1988127"/>
            <a:ext cx="8536449" cy="3744191"/>
          </a:xfrm>
          <a:prstGeom prst="rect">
            <a:avLst/>
          </a:prstGeom>
          <a:noFill/>
        </p:spPr>
        <p:txBody>
          <a:bodyPr wrap="none" lIns="0" tIns="0" rIns="0" bIns="0" rtlCol="0">
            <a:noAutofit/>
          </a:bodyPr>
          <a:lstStyle/>
          <a:p>
            <a:pPr marL="285750" indent="-285750">
              <a:buFont typeface="Arial" panose="020B0604020202020204" pitchFamily="34" charset="0"/>
              <a:buChar char="•"/>
            </a:pPr>
            <a:r>
              <a:rPr lang="en-US" sz="2400" b="1" dirty="0">
                <a:sym typeface="Wingdings" pitchFamily="2" charset="2"/>
              </a:rPr>
              <a:t>Slowing services down</a:t>
            </a:r>
          </a:p>
          <a:p>
            <a:pPr marL="742950" lvl="1" indent="-285750">
              <a:buFont typeface="Arial" panose="020B0604020202020204" pitchFamily="34" charset="0"/>
              <a:buChar char="•"/>
            </a:pPr>
            <a:r>
              <a:rPr lang="en-US" sz="2400" dirty="0">
                <a:sym typeface="Wingdings" pitchFamily="2" charset="2"/>
              </a:rPr>
              <a:t>Simulate network latency</a:t>
            </a:r>
          </a:p>
          <a:p>
            <a:pPr marL="742950" lvl="1" indent="-285750">
              <a:buFont typeface="Arial" panose="020B0604020202020204" pitchFamily="34" charset="0"/>
              <a:buChar char="•"/>
            </a:pPr>
            <a:r>
              <a:rPr lang="en-US" sz="2400" dirty="0">
                <a:sym typeface="Wingdings" pitchFamily="2" charset="2"/>
              </a:rPr>
              <a:t>Injecting HTTP delays</a:t>
            </a:r>
          </a:p>
          <a:p>
            <a:pPr marL="742950" lvl="1" indent="-285750">
              <a:buFont typeface="Arial" panose="020B0604020202020204" pitchFamily="34" charset="0"/>
              <a:buChar char="•"/>
            </a:pPr>
            <a:endParaRPr lang="en-US" sz="2400" dirty="0">
              <a:sym typeface="Wingdings" pitchFamily="2" charset="2"/>
            </a:endParaRPr>
          </a:p>
          <a:p>
            <a:pPr marL="285750" indent="-285750">
              <a:buFont typeface="Arial" panose="020B0604020202020204" pitchFamily="34" charset="0"/>
              <a:buChar char="•"/>
            </a:pPr>
            <a:r>
              <a:rPr lang="en-US" sz="2400" b="1" dirty="0">
                <a:sym typeface="Wingdings" pitchFamily="2" charset="2"/>
              </a:rPr>
              <a:t>Making services fail</a:t>
            </a:r>
          </a:p>
          <a:p>
            <a:pPr marL="742950" lvl="1" indent="-285750">
              <a:buFont typeface="Arial" panose="020B0604020202020204" pitchFamily="34" charset="0"/>
              <a:buChar char="•"/>
            </a:pPr>
            <a:r>
              <a:rPr lang="en-US" sz="2400" dirty="0">
                <a:sym typeface="Wingdings" pitchFamily="2" charset="2"/>
              </a:rPr>
              <a:t>Simulate unresponsive services or certain conditions</a:t>
            </a:r>
          </a:p>
          <a:p>
            <a:pPr marL="742950" lvl="1" indent="-285750">
              <a:buFont typeface="Arial" panose="020B0604020202020204" pitchFamily="34" charset="0"/>
              <a:buChar char="•"/>
            </a:pPr>
            <a:r>
              <a:rPr lang="en-US" sz="2400" dirty="0">
                <a:sym typeface="Wingdings" pitchFamily="2" charset="2"/>
              </a:rPr>
              <a:t>Aborting requests</a:t>
            </a:r>
          </a:p>
          <a:p>
            <a:pPr lvl="1"/>
            <a:endParaRPr lang="en-US" dirty="0">
              <a:sym typeface="Wingdings" pitchFamily="2" charset="2"/>
            </a:endParaRPr>
          </a:p>
          <a:p>
            <a:pPr marL="742950" lvl="1" indent="-285750">
              <a:buFont typeface="Arial" panose="020B0604020202020204" pitchFamily="34" charset="0"/>
              <a:buChar char="•"/>
            </a:pPr>
            <a:endParaRPr lang="en-US" dirty="0">
              <a:sym typeface="Wingdings" pitchFamily="2" charset="2"/>
            </a:endParaRP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29" name="TextBox 28">
            <a:extLst>
              <a:ext uri="{FF2B5EF4-FFF2-40B4-BE49-F238E27FC236}">
                <a16:creationId xmlns:a16="http://schemas.microsoft.com/office/drawing/2014/main" id="{19446F6D-B9AB-E84E-9707-581B7021DDBE}"/>
              </a:ext>
            </a:extLst>
          </p:cNvPr>
          <p:cNvSpPr txBox="1"/>
          <p:nvPr/>
        </p:nvSpPr>
        <p:spPr>
          <a:xfrm>
            <a:off x="665018" y="2493818"/>
            <a:ext cx="0" cy="0"/>
          </a:xfrm>
          <a:prstGeom prst="rect">
            <a:avLst/>
          </a:prstGeom>
          <a:noFill/>
        </p:spPr>
        <p:txBody>
          <a:bodyPr wrap="none" lIns="0" tIns="0" rIns="0" bIns="0" rtlCol="0">
            <a:noAutofit/>
          </a:bodyPr>
          <a:lstStyle/>
          <a:p>
            <a:pPr>
              <a:lnSpc>
                <a:spcPct val="90000"/>
              </a:lnSpc>
            </a:pPr>
            <a:endParaRPr lang="en-US" dirty="0"/>
          </a:p>
        </p:txBody>
      </p:sp>
      <p:pic>
        <p:nvPicPr>
          <p:cNvPr id="31" name="Picture 30">
            <a:extLst>
              <a:ext uri="{FF2B5EF4-FFF2-40B4-BE49-F238E27FC236}">
                <a16:creationId xmlns:a16="http://schemas.microsoft.com/office/drawing/2014/main" id="{821E3D96-6B7A-CF40-982D-836CCC258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398" y="1120774"/>
            <a:ext cx="4456653" cy="1996209"/>
          </a:xfrm>
          <a:prstGeom prst="rect">
            <a:avLst/>
          </a:prstGeom>
        </p:spPr>
      </p:pic>
      <p:pic>
        <p:nvPicPr>
          <p:cNvPr id="33" name="Picture 32">
            <a:extLst>
              <a:ext uri="{FF2B5EF4-FFF2-40B4-BE49-F238E27FC236}">
                <a16:creationId xmlns:a16="http://schemas.microsoft.com/office/drawing/2014/main" id="{95540BE9-7086-4147-B36B-9EA36278EA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6602" y="4245840"/>
            <a:ext cx="4312280" cy="1978314"/>
          </a:xfrm>
          <a:prstGeom prst="rect">
            <a:avLst/>
          </a:prstGeom>
        </p:spPr>
      </p:pic>
    </p:spTree>
    <p:extLst>
      <p:ext uri="{BB962C8B-B14F-4D97-AF65-F5344CB8AC3E}">
        <p14:creationId xmlns:p14="http://schemas.microsoft.com/office/powerpoint/2010/main" val="175897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it resilient</a:t>
            </a:r>
          </a:p>
        </p:txBody>
      </p:sp>
      <p:sp>
        <p:nvSpPr>
          <p:cNvPr id="4" name="Slide Number Placeholder 3"/>
          <p:cNvSpPr>
            <a:spLocks noGrp="1"/>
          </p:cNvSpPr>
          <p:nvPr>
            <p:ph type="sldNum" sz="quarter" idx="12"/>
          </p:nvPr>
        </p:nvSpPr>
        <p:spPr/>
        <p:txBody>
          <a:bodyPr/>
          <a:lstStyle/>
          <a:p>
            <a:fld id="{C51EAA63-D034-42AE-91FA-B13B9518C7BE}" type="slidenum">
              <a:rPr lang="en-US" smtClean="0"/>
              <a:t>22</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4ECF0FCE-74B6-F94C-9C00-9C9B2E1BE122}"/>
              </a:ext>
            </a:extLst>
          </p:cNvPr>
          <p:cNvSpPr txBox="1"/>
          <p:nvPr/>
        </p:nvSpPr>
        <p:spPr>
          <a:xfrm>
            <a:off x="4047214" y="1033670"/>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8F780DDF-806E-234A-B00B-E958D11AAABE}"/>
              </a:ext>
            </a:extLst>
          </p:cNvPr>
          <p:cNvSpPr txBox="1"/>
          <p:nvPr/>
        </p:nvSpPr>
        <p:spPr>
          <a:xfrm>
            <a:off x="906449" y="1820849"/>
            <a:ext cx="0" cy="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id="{297DE366-3F1B-3F45-80E5-5CA7A470DA76}"/>
              </a:ext>
            </a:extLst>
          </p:cNvPr>
          <p:cNvSpPr txBox="1"/>
          <p:nvPr/>
        </p:nvSpPr>
        <p:spPr>
          <a:xfrm>
            <a:off x="858741" y="1749287"/>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a:p>
            <a:pPr>
              <a:lnSpc>
                <a:spcPct val="90000"/>
              </a:lnSpc>
            </a:pPr>
            <a:r>
              <a:rPr lang="en-US" dirty="0"/>
              <a:t> </a:t>
            </a:r>
          </a:p>
          <a:p>
            <a:pPr>
              <a:lnSpc>
                <a:spcPct val="90000"/>
              </a:lnSpc>
            </a:pPr>
            <a:endParaRPr lang="en-US" dirty="0"/>
          </a:p>
          <a:p>
            <a:pPr>
              <a:lnSpc>
                <a:spcPct val="90000"/>
              </a:lnSpc>
            </a:pPr>
            <a:endParaRPr lang="en-US" dirty="0"/>
          </a:p>
        </p:txBody>
      </p:sp>
      <p:sp>
        <p:nvSpPr>
          <p:cNvPr id="14" name="TextBox 13">
            <a:extLst>
              <a:ext uri="{FF2B5EF4-FFF2-40B4-BE49-F238E27FC236}">
                <a16:creationId xmlns:a16="http://schemas.microsoft.com/office/drawing/2014/main" id="{F83A8454-2D50-214F-93E6-630A8C2B8839}"/>
              </a:ext>
            </a:extLst>
          </p:cNvPr>
          <p:cNvSpPr txBox="1"/>
          <p:nvPr/>
        </p:nvSpPr>
        <p:spPr>
          <a:xfrm>
            <a:off x="1765190" y="2854518"/>
            <a:ext cx="0" cy="0"/>
          </a:xfrm>
          <a:prstGeom prst="rect">
            <a:avLst/>
          </a:prstGeom>
          <a:noFill/>
        </p:spPr>
        <p:txBody>
          <a:bodyPr wrap="none" lIns="0" tIns="0" rIns="0" bIns="0" rtlCol="0">
            <a:noAutofit/>
          </a:bodyPr>
          <a:lstStyle/>
          <a:p>
            <a:pPr>
              <a:lnSpc>
                <a:spcPct val="90000"/>
              </a:lnSpc>
            </a:pPr>
            <a:endParaRPr lang="en-US" dirty="0"/>
          </a:p>
        </p:txBody>
      </p:sp>
      <p:sp>
        <p:nvSpPr>
          <p:cNvPr id="15" name="TextBox 14">
            <a:extLst>
              <a:ext uri="{FF2B5EF4-FFF2-40B4-BE49-F238E27FC236}">
                <a16:creationId xmlns:a16="http://schemas.microsoft.com/office/drawing/2014/main" id="{8F4FBEB2-5F65-C647-AC47-8FAEF07DAF6C}"/>
              </a:ext>
            </a:extLst>
          </p:cNvPr>
          <p:cNvSpPr txBox="1"/>
          <p:nvPr/>
        </p:nvSpPr>
        <p:spPr>
          <a:xfrm>
            <a:off x="1057523" y="1717482"/>
            <a:ext cx="0" cy="0"/>
          </a:xfrm>
          <a:prstGeom prst="rect">
            <a:avLst/>
          </a:prstGeom>
          <a:noFill/>
        </p:spPr>
        <p:txBody>
          <a:bodyPr wrap="none" lIns="0" tIns="0" rIns="0" bIns="0" rtlCol="0">
            <a:noAutofit/>
          </a:bodyPr>
          <a:lstStyle/>
          <a:p>
            <a:pPr>
              <a:lnSpc>
                <a:spcPct val="90000"/>
              </a:lnSpc>
            </a:pPr>
            <a:endParaRPr lang="en-US" dirty="0"/>
          </a:p>
        </p:txBody>
      </p:sp>
      <p:sp>
        <p:nvSpPr>
          <p:cNvPr id="16" name="TextBox 15">
            <a:extLst>
              <a:ext uri="{FF2B5EF4-FFF2-40B4-BE49-F238E27FC236}">
                <a16:creationId xmlns:a16="http://schemas.microsoft.com/office/drawing/2014/main" id="{CB167E8D-51A0-0A4C-8F51-C7A1BF5BFB32}"/>
              </a:ext>
            </a:extLst>
          </p:cNvPr>
          <p:cNvSpPr txBox="1"/>
          <p:nvPr/>
        </p:nvSpPr>
        <p:spPr>
          <a:xfrm>
            <a:off x="930303" y="1622066"/>
            <a:ext cx="0" cy="0"/>
          </a:xfrm>
          <a:prstGeom prst="rect">
            <a:avLst/>
          </a:prstGeom>
          <a:noFill/>
        </p:spPr>
        <p:txBody>
          <a:bodyPr wrap="none" lIns="0" tIns="0" rIns="0" bIns="0" rtlCol="0">
            <a:noAutofit/>
          </a:bodyPr>
          <a:lstStyle/>
          <a:p>
            <a:pPr>
              <a:lnSpc>
                <a:spcPct val="90000"/>
              </a:lnSpc>
            </a:pPr>
            <a:endParaRPr lang="en-US" dirty="0"/>
          </a:p>
        </p:txBody>
      </p:sp>
      <p:sp>
        <p:nvSpPr>
          <p:cNvPr id="17" name="TextBox 16">
            <a:extLst>
              <a:ext uri="{FF2B5EF4-FFF2-40B4-BE49-F238E27FC236}">
                <a16:creationId xmlns:a16="http://schemas.microsoft.com/office/drawing/2014/main" id="{6C9EAB4D-A02B-C641-A712-E0686C03A663}"/>
              </a:ext>
            </a:extLst>
          </p:cNvPr>
          <p:cNvSpPr txBox="1"/>
          <p:nvPr/>
        </p:nvSpPr>
        <p:spPr>
          <a:xfrm>
            <a:off x="1423283" y="1359673"/>
            <a:ext cx="0" cy="0"/>
          </a:xfrm>
          <a:prstGeom prst="rect">
            <a:avLst/>
          </a:prstGeom>
          <a:noFill/>
        </p:spPr>
        <p:txBody>
          <a:bodyPr wrap="none" lIns="0" tIns="0" rIns="0" bIns="0" rtlCol="0">
            <a:noAutofit/>
          </a:bodyPr>
          <a:lstStyle/>
          <a:p>
            <a:pPr>
              <a:lnSpc>
                <a:spcPct val="90000"/>
              </a:lnSpc>
            </a:pPr>
            <a:endParaRPr lang="en-US" dirty="0"/>
          </a:p>
        </p:txBody>
      </p:sp>
      <p:sp>
        <p:nvSpPr>
          <p:cNvPr id="18" name="TextBox 17">
            <a:extLst>
              <a:ext uri="{FF2B5EF4-FFF2-40B4-BE49-F238E27FC236}">
                <a16:creationId xmlns:a16="http://schemas.microsoft.com/office/drawing/2014/main" id="{0487DF43-AC9E-C04B-93FC-20532984F1B4}"/>
              </a:ext>
            </a:extLst>
          </p:cNvPr>
          <p:cNvSpPr txBox="1"/>
          <p:nvPr/>
        </p:nvSpPr>
        <p:spPr>
          <a:xfrm>
            <a:off x="4961614" y="962108"/>
            <a:ext cx="0" cy="0"/>
          </a:xfrm>
          <a:prstGeom prst="rect">
            <a:avLst/>
          </a:prstGeom>
          <a:noFill/>
        </p:spPr>
        <p:txBody>
          <a:bodyPr wrap="none" lIns="0" tIns="0" rIns="0" bIns="0" rtlCol="0">
            <a:noAutofit/>
          </a:bodyPr>
          <a:lstStyle/>
          <a:p>
            <a:pPr>
              <a:lnSpc>
                <a:spcPct val="90000"/>
              </a:lnSpc>
            </a:pPr>
            <a:endParaRPr lang="en-US" dirty="0"/>
          </a:p>
        </p:txBody>
      </p:sp>
      <p:sp>
        <p:nvSpPr>
          <p:cNvPr id="19" name="TextBox 18">
            <a:extLst>
              <a:ext uri="{FF2B5EF4-FFF2-40B4-BE49-F238E27FC236}">
                <a16:creationId xmlns:a16="http://schemas.microsoft.com/office/drawing/2014/main" id="{6559C8A6-D771-CC49-BE80-D966D75D37E9}"/>
              </a:ext>
            </a:extLst>
          </p:cNvPr>
          <p:cNvSpPr txBox="1"/>
          <p:nvPr/>
        </p:nvSpPr>
        <p:spPr>
          <a:xfrm>
            <a:off x="946205" y="1789043"/>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p:txBody>
      </p:sp>
      <p:sp>
        <p:nvSpPr>
          <p:cNvPr id="20" name="TextBox 19">
            <a:extLst>
              <a:ext uri="{FF2B5EF4-FFF2-40B4-BE49-F238E27FC236}">
                <a16:creationId xmlns:a16="http://schemas.microsoft.com/office/drawing/2014/main" id="{70365E34-B9CA-7C4A-8CD2-46DCA5544E95}"/>
              </a:ext>
            </a:extLst>
          </p:cNvPr>
          <p:cNvSpPr txBox="1"/>
          <p:nvPr/>
        </p:nvSpPr>
        <p:spPr>
          <a:xfrm>
            <a:off x="1264257" y="1757238"/>
            <a:ext cx="0" cy="0"/>
          </a:xfrm>
          <a:prstGeom prst="rect">
            <a:avLst/>
          </a:prstGeom>
          <a:noFill/>
        </p:spPr>
        <p:txBody>
          <a:bodyPr wrap="none" lIns="0" tIns="0" rIns="0" bIns="0" rtlCol="0">
            <a:noAutofit/>
          </a:bodyPr>
          <a:lstStyle/>
          <a:p>
            <a:pPr>
              <a:lnSpc>
                <a:spcPct val="90000"/>
              </a:lnSpc>
            </a:pPr>
            <a:endParaRPr lang="en-US" dirty="0"/>
          </a:p>
        </p:txBody>
      </p:sp>
      <p:sp>
        <p:nvSpPr>
          <p:cNvPr id="21" name="TextBox 20">
            <a:extLst>
              <a:ext uri="{FF2B5EF4-FFF2-40B4-BE49-F238E27FC236}">
                <a16:creationId xmlns:a16="http://schemas.microsoft.com/office/drawing/2014/main" id="{D6444E05-5F51-F14C-9C15-C28CCD20C9E7}"/>
              </a:ext>
            </a:extLst>
          </p:cNvPr>
          <p:cNvSpPr txBox="1"/>
          <p:nvPr/>
        </p:nvSpPr>
        <p:spPr>
          <a:xfrm>
            <a:off x="2226365" y="1868557"/>
            <a:ext cx="0" cy="0"/>
          </a:xfrm>
          <a:prstGeom prst="rect">
            <a:avLst/>
          </a:prstGeom>
          <a:noFill/>
        </p:spPr>
        <p:txBody>
          <a:bodyPr wrap="none" lIns="0" tIns="0" rIns="0" bIns="0" rtlCol="0">
            <a:noAutofit/>
          </a:bodyPr>
          <a:lstStyle/>
          <a:p>
            <a:pPr>
              <a:lnSpc>
                <a:spcPct val="90000"/>
              </a:lnSpc>
            </a:pPr>
            <a:endParaRPr lang="en-US" dirty="0"/>
          </a:p>
        </p:txBody>
      </p:sp>
      <p:sp>
        <p:nvSpPr>
          <p:cNvPr id="22" name="TextBox 21">
            <a:extLst>
              <a:ext uri="{FF2B5EF4-FFF2-40B4-BE49-F238E27FC236}">
                <a16:creationId xmlns:a16="http://schemas.microsoft.com/office/drawing/2014/main" id="{A4094802-2A76-014D-9237-2E5B2842FF25}"/>
              </a:ext>
            </a:extLst>
          </p:cNvPr>
          <p:cNvSpPr txBox="1"/>
          <p:nvPr/>
        </p:nvSpPr>
        <p:spPr>
          <a:xfrm>
            <a:off x="1208598" y="2059388"/>
            <a:ext cx="0" cy="0"/>
          </a:xfrm>
          <a:prstGeom prst="rect">
            <a:avLst/>
          </a:prstGeom>
          <a:noFill/>
        </p:spPr>
        <p:txBody>
          <a:bodyPr wrap="none" lIns="0" tIns="0" rIns="0" bIns="0" rtlCol="0">
            <a:noAutofit/>
          </a:bodyPr>
          <a:lstStyle/>
          <a:p>
            <a:pPr>
              <a:lnSpc>
                <a:spcPct val="90000"/>
              </a:lnSpc>
            </a:pPr>
            <a:endParaRPr lang="en-US" dirty="0"/>
          </a:p>
        </p:txBody>
      </p:sp>
      <p:sp>
        <p:nvSpPr>
          <p:cNvPr id="23" name="TextBox 22">
            <a:extLst>
              <a:ext uri="{FF2B5EF4-FFF2-40B4-BE49-F238E27FC236}">
                <a16:creationId xmlns:a16="http://schemas.microsoft.com/office/drawing/2014/main" id="{71BD81C3-CD10-4E42-9FEF-8B58DBAB571C}"/>
              </a:ext>
            </a:extLst>
          </p:cNvPr>
          <p:cNvSpPr txBox="1"/>
          <p:nvPr/>
        </p:nvSpPr>
        <p:spPr>
          <a:xfrm>
            <a:off x="818984" y="2305878"/>
            <a:ext cx="0" cy="0"/>
          </a:xfrm>
          <a:prstGeom prst="rect">
            <a:avLst/>
          </a:prstGeom>
          <a:noFill/>
        </p:spPr>
        <p:txBody>
          <a:bodyPr wrap="none" lIns="0" tIns="0" rIns="0" bIns="0" rtlCol="0">
            <a:noAutofit/>
          </a:bodyPr>
          <a:lstStyle/>
          <a:p>
            <a:pPr>
              <a:lnSpc>
                <a:spcPct val="90000"/>
              </a:lnSpc>
            </a:pPr>
            <a:endParaRPr lang="en-US" dirty="0"/>
          </a:p>
        </p:txBody>
      </p:sp>
      <p:sp>
        <p:nvSpPr>
          <p:cNvPr id="24" name="TextBox 23">
            <a:extLst>
              <a:ext uri="{FF2B5EF4-FFF2-40B4-BE49-F238E27FC236}">
                <a16:creationId xmlns:a16="http://schemas.microsoft.com/office/drawing/2014/main" id="{AB585467-1ADB-254C-A036-672D99B3D859}"/>
              </a:ext>
            </a:extLst>
          </p:cNvPr>
          <p:cNvSpPr txBox="1"/>
          <p:nvPr/>
        </p:nvSpPr>
        <p:spPr>
          <a:xfrm>
            <a:off x="1194955" y="1683327"/>
            <a:ext cx="0" cy="0"/>
          </a:xfrm>
          <a:prstGeom prst="rect">
            <a:avLst/>
          </a:prstGeom>
          <a:noFill/>
        </p:spPr>
        <p:txBody>
          <a:bodyPr wrap="none" lIns="0" tIns="0" rIns="0" bIns="0" rtlCol="0">
            <a:noAutofit/>
          </a:bodyPr>
          <a:lstStyle/>
          <a:p>
            <a:pPr>
              <a:lnSpc>
                <a:spcPct val="90000"/>
              </a:lnSpc>
            </a:pPr>
            <a:endParaRPr lang="en-US" dirty="0"/>
          </a:p>
        </p:txBody>
      </p:sp>
      <p:sp>
        <p:nvSpPr>
          <p:cNvPr id="25" name="TextBox 24">
            <a:extLst>
              <a:ext uri="{FF2B5EF4-FFF2-40B4-BE49-F238E27FC236}">
                <a16:creationId xmlns:a16="http://schemas.microsoft.com/office/drawing/2014/main" id="{610E93FB-2703-0249-AC0D-43739742C3B6}"/>
              </a:ext>
            </a:extLst>
          </p:cNvPr>
          <p:cNvSpPr txBox="1"/>
          <p:nvPr/>
        </p:nvSpPr>
        <p:spPr>
          <a:xfrm>
            <a:off x="810491" y="1828800"/>
            <a:ext cx="0" cy="0"/>
          </a:xfrm>
          <a:prstGeom prst="rect">
            <a:avLst/>
          </a:prstGeom>
          <a:noFill/>
        </p:spPr>
        <p:txBody>
          <a:bodyPr wrap="none" lIns="0" tIns="0" rIns="0" bIns="0" rtlCol="0">
            <a:noAutofit/>
          </a:bodyPr>
          <a:lstStyle/>
          <a:p>
            <a:pPr>
              <a:lnSpc>
                <a:spcPct val="90000"/>
              </a:lnSpc>
            </a:pPr>
            <a:endParaRPr lang="en-US" dirty="0"/>
          </a:p>
        </p:txBody>
      </p:sp>
      <p:sp>
        <p:nvSpPr>
          <p:cNvPr id="26" name="TextBox 25">
            <a:extLst>
              <a:ext uri="{FF2B5EF4-FFF2-40B4-BE49-F238E27FC236}">
                <a16:creationId xmlns:a16="http://schemas.microsoft.com/office/drawing/2014/main" id="{FC926ECC-492C-3147-AD7C-AFEBBD3EDC6B}"/>
              </a:ext>
            </a:extLst>
          </p:cNvPr>
          <p:cNvSpPr txBox="1"/>
          <p:nvPr/>
        </p:nvSpPr>
        <p:spPr>
          <a:xfrm>
            <a:off x="1122218" y="1662545"/>
            <a:ext cx="0" cy="0"/>
          </a:xfrm>
          <a:prstGeom prst="rect">
            <a:avLst/>
          </a:prstGeom>
          <a:noFill/>
        </p:spPr>
        <p:txBody>
          <a:bodyPr wrap="none" lIns="0" tIns="0" rIns="0" bIns="0" rtlCol="0">
            <a:noAutofit/>
          </a:bodyPr>
          <a:lstStyle/>
          <a:p>
            <a:pPr>
              <a:lnSpc>
                <a:spcPct val="90000"/>
              </a:lnSpc>
            </a:pPr>
            <a:endParaRPr lang="en-US" dirty="0"/>
          </a:p>
        </p:txBody>
      </p:sp>
      <p:sp>
        <p:nvSpPr>
          <p:cNvPr id="27" name="TextBox 26">
            <a:extLst>
              <a:ext uri="{FF2B5EF4-FFF2-40B4-BE49-F238E27FC236}">
                <a16:creationId xmlns:a16="http://schemas.microsoft.com/office/drawing/2014/main" id="{CC91F3FB-3130-4E43-9183-D7AB735EBAF7}"/>
              </a:ext>
            </a:extLst>
          </p:cNvPr>
          <p:cNvSpPr txBox="1"/>
          <p:nvPr/>
        </p:nvSpPr>
        <p:spPr>
          <a:xfrm>
            <a:off x="810491" y="1911927"/>
            <a:ext cx="0" cy="0"/>
          </a:xfrm>
          <a:prstGeom prst="rect">
            <a:avLst/>
          </a:prstGeom>
          <a:noFill/>
        </p:spPr>
        <p:txBody>
          <a:bodyPr wrap="none" lIns="0" tIns="0" rIns="0" bIns="0" rtlCol="0">
            <a:noAutofit/>
          </a:bodyPr>
          <a:lstStyle/>
          <a:p>
            <a:pPr>
              <a:lnSpc>
                <a:spcPct val="90000"/>
              </a:lnSpc>
            </a:pPr>
            <a:endParaRPr lang="en-US" dirty="0"/>
          </a:p>
        </p:txBody>
      </p:sp>
      <p:sp>
        <p:nvSpPr>
          <p:cNvPr id="28" name="TextBox 27">
            <a:extLst>
              <a:ext uri="{FF2B5EF4-FFF2-40B4-BE49-F238E27FC236}">
                <a16:creationId xmlns:a16="http://schemas.microsoft.com/office/drawing/2014/main" id="{39B55F19-0238-584A-AF90-30324846CEB9}"/>
              </a:ext>
            </a:extLst>
          </p:cNvPr>
          <p:cNvSpPr txBox="1"/>
          <p:nvPr/>
        </p:nvSpPr>
        <p:spPr>
          <a:xfrm>
            <a:off x="531812" y="1988127"/>
            <a:ext cx="6908079" cy="3744191"/>
          </a:xfrm>
          <a:prstGeom prst="rect">
            <a:avLst/>
          </a:prstGeom>
          <a:noFill/>
        </p:spPr>
        <p:txBody>
          <a:bodyPr wrap="none" lIns="0" tIns="0" rIns="0" bIns="0" rtlCol="0">
            <a:noAutofit/>
          </a:bodyPr>
          <a:lstStyle/>
          <a:p>
            <a:pPr marL="285750" indent="-285750">
              <a:buFont typeface="Arial" panose="020B0604020202020204" pitchFamily="34" charset="0"/>
              <a:buChar char="•"/>
            </a:pPr>
            <a:r>
              <a:rPr lang="en-US" sz="2400" b="1" dirty="0">
                <a:sym typeface="Wingdings" pitchFamily="2" charset="2"/>
              </a:rPr>
              <a:t>Timeouts</a:t>
            </a:r>
          </a:p>
          <a:p>
            <a:pPr marL="742950" lvl="1" indent="-285750">
              <a:buFont typeface="Arial" panose="020B0604020202020204" pitchFamily="34" charset="0"/>
              <a:buChar char="•"/>
            </a:pPr>
            <a:r>
              <a:rPr lang="en-US" sz="2400" dirty="0">
                <a:sym typeface="Wingdings" pitchFamily="2" charset="2"/>
              </a:rPr>
              <a:t>Define service timeouts outside of the service</a:t>
            </a:r>
          </a:p>
          <a:p>
            <a:pPr lvl="1"/>
            <a:endParaRPr lang="en-US" sz="2400" dirty="0">
              <a:sym typeface="Wingdings" pitchFamily="2" charset="2"/>
            </a:endParaRPr>
          </a:p>
          <a:p>
            <a:pPr marL="285750" indent="-285750">
              <a:buFont typeface="Arial" panose="020B0604020202020204" pitchFamily="34" charset="0"/>
              <a:buChar char="•"/>
            </a:pPr>
            <a:r>
              <a:rPr lang="en-US" sz="2400" b="1" dirty="0">
                <a:sym typeface="Wingdings" pitchFamily="2" charset="2"/>
              </a:rPr>
              <a:t>Retries</a:t>
            </a:r>
          </a:p>
          <a:p>
            <a:pPr marL="742950" lvl="1" indent="-285750">
              <a:buFont typeface="Arial" panose="020B0604020202020204" pitchFamily="34" charset="0"/>
              <a:buChar char="•"/>
            </a:pPr>
            <a:r>
              <a:rPr lang="en-US" sz="2400" dirty="0">
                <a:sym typeface="Wingdings" pitchFamily="2" charset="2"/>
              </a:rPr>
              <a:t>Define HTTP retries</a:t>
            </a:r>
          </a:p>
          <a:p>
            <a:pPr lvl="1"/>
            <a:endParaRPr lang="en-US" dirty="0">
              <a:sym typeface="Wingdings" pitchFamily="2" charset="2"/>
            </a:endParaRPr>
          </a:p>
          <a:p>
            <a:pPr marL="742950" lvl="1" indent="-285750">
              <a:buFont typeface="Arial" panose="020B0604020202020204" pitchFamily="34" charset="0"/>
              <a:buChar char="•"/>
            </a:pPr>
            <a:endParaRPr lang="en-US" dirty="0">
              <a:sym typeface="Wingdings" pitchFamily="2" charset="2"/>
            </a:endParaRP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29" name="TextBox 28">
            <a:extLst>
              <a:ext uri="{FF2B5EF4-FFF2-40B4-BE49-F238E27FC236}">
                <a16:creationId xmlns:a16="http://schemas.microsoft.com/office/drawing/2014/main" id="{19446F6D-B9AB-E84E-9707-581B7021DDBE}"/>
              </a:ext>
            </a:extLst>
          </p:cNvPr>
          <p:cNvSpPr txBox="1"/>
          <p:nvPr/>
        </p:nvSpPr>
        <p:spPr>
          <a:xfrm>
            <a:off x="665018" y="2493818"/>
            <a:ext cx="0" cy="0"/>
          </a:xfrm>
          <a:prstGeom prst="rect">
            <a:avLst/>
          </a:prstGeom>
          <a:noFill/>
        </p:spPr>
        <p:txBody>
          <a:bodyPr wrap="none" lIns="0" tIns="0" rIns="0" bIns="0" rtlCol="0">
            <a:noAutofit/>
          </a:bodyPr>
          <a:lstStyle/>
          <a:p>
            <a:pPr>
              <a:lnSpc>
                <a:spcPct val="90000"/>
              </a:lnSpc>
            </a:pPr>
            <a:endParaRPr lang="en-US" dirty="0"/>
          </a:p>
        </p:txBody>
      </p:sp>
      <p:sp>
        <p:nvSpPr>
          <p:cNvPr id="30" name="TextBox 29">
            <a:extLst>
              <a:ext uri="{FF2B5EF4-FFF2-40B4-BE49-F238E27FC236}">
                <a16:creationId xmlns:a16="http://schemas.microsoft.com/office/drawing/2014/main" id="{F06E650A-AD8C-D842-8B27-1C1F185E1748}"/>
              </a:ext>
            </a:extLst>
          </p:cNvPr>
          <p:cNvSpPr txBox="1"/>
          <p:nvPr/>
        </p:nvSpPr>
        <p:spPr>
          <a:xfrm>
            <a:off x="1537855" y="685800"/>
            <a:ext cx="0" cy="0"/>
          </a:xfrm>
          <a:prstGeom prst="rect">
            <a:avLst/>
          </a:prstGeom>
          <a:noFill/>
        </p:spPr>
        <p:txBody>
          <a:bodyPr wrap="none" lIns="0" tIns="0" rIns="0" bIns="0" rtlCol="0">
            <a:noAutofit/>
          </a:bodyPr>
          <a:lstStyle/>
          <a:p>
            <a:pPr>
              <a:lnSpc>
                <a:spcPct val="90000"/>
              </a:lnSpc>
            </a:pPr>
            <a:endParaRPr lang="en-US" dirty="0"/>
          </a:p>
        </p:txBody>
      </p:sp>
      <p:pic>
        <p:nvPicPr>
          <p:cNvPr id="34" name="Picture 33">
            <a:extLst>
              <a:ext uri="{FF2B5EF4-FFF2-40B4-BE49-F238E27FC236}">
                <a16:creationId xmlns:a16="http://schemas.microsoft.com/office/drawing/2014/main" id="{6E809556-413E-944B-97C2-6011E5531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6257" y="3099378"/>
            <a:ext cx="4307053" cy="2054514"/>
          </a:xfrm>
          <a:prstGeom prst="rect">
            <a:avLst/>
          </a:prstGeom>
        </p:spPr>
      </p:pic>
    </p:spTree>
    <p:extLst>
      <p:ext uri="{BB962C8B-B14F-4D97-AF65-F5344CB8AC3E}">
        <p14:creationId xmlns:p14="http://schemas.microsoft.com/office/powerpoint/2010/main" val="39288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Breakers</a:t>
            </a:r>
          </a:p>
        </p:txBody>
      </p:sp>
      <p:sp>
        <p:nvSpPr>
          <p:cNvPr id="4" name="Slide Number Placeholder 3"/>
          <p:cNvSpPr>
            <a:spLocks noGrp="1"/>
          </p:cNvSpPr>
          <p:nvPr>
            <p:ph type="sldNum" sz="quarter" idx="12"/>
          </p:nvPr>
        </p:nvSpPr>
        <p:spPr/>
        <p:txBody>
          <a:bodyPr/>
          <a:lstStyle/>
          <a:p>
            <a:fld id="{C51EAA63-D034-42AE-91FA-B13B9518C7BE}" type="slidenum">
              <a:rPr lang="en-US" smtClean="0"/>
              <a:t>23</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4ECF0FCE-74B6-F94C-9C00-9C9B2E1BE122}"/>
              </a:ext>
            </a:extLst>
          </p:cNvPr>
          <p:cNvSpPr txBox="1"/>
          <p:nvPr/>
        </p:nvSpPr>
        <p:spPr>
          <a:xfrm>
            <a:off x="4047214" y="1033670"/>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8F780DDF-806E-234A-B00B-E958D11AAABE}"/>
              </a:ext>
            </a:extLst>
          </p:cNvPr>
          <p:cNvSpPr txBox="1"/>
          <p:nvPr/>
        </p:nvSpPr>
        <p:spPr>
          <a:xfrm>
            <a:off x="906449" y="1820849"/>
            <a:ext cx="0" cy="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id="{297DE366-3F1B-3F45-80E5-5CA7A470DA76}"/>
              </a:ext>
            </a:extLst>
          </p:cNvPr>
          <p:cNvSpPr txBox="1"/>
          <p:nvPr/>
        </p:nvSpPr>
        <p:spPr>
          <a:xfrm>
            <a:off x="858741" y="1749287"/>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a:p>
            <a:pPr>
              <a:lnSpc>
                <a:spcPct val="90000"/>
              </a:lnSpc>
            </a:pPr>
            <a:r>
              <a:rPr lang="en-US" dirty="0"/>
              <a:t> </a:t>
            </a:r>
          </a:p>
          <a:p>
            <a:pPr>
              <a:lnSpc>
                <a:spcPct val="90000"/>
              </a:lnSpc>
            </a:pPr>
            <a:endParaRPr lang="en-US" dirty="0"/>
          </a:p>
          <a:p>
            <a:pPr>
              <a:lnSpc>
                <a:spcPct val="90000"/>
              </a:lnSpc>
            </a:pPr>
            <a:endParaRPr lang="en-US" dirty="0"/>
          </a:p>
        </p:txBody>
      </p:sp>
      <p:sp>
        <p:nvSpPr>
          <p:cNvPr id="14" name="TextBox 13">
            <a:extLst>
              <a:ext uri="{FF2B5EF4-FFF2-40B4-BE49-F238E27FC236}">
                <a16:creationId xmlns:a16="http://schemas.microsoft.com/office/drawing/2014/main" id="{F83A8454-2D50-214F-93E6-630A8C2B8839}"/>
              </a:ext>
            </a:extLst>
          </p:cNvPr>
          <p:cNvSpPr txBox="1"/>
          <p:nvPr/>
        </p:nvSpPr>
        <p:spPr>
          <a:xfrm>
            <a:off x="1765190" y="2854518"/>
            <a:ext cx="0" cy="0"/>
          </a:xfrm>
          <a:prstGeom prst="rect">
            <a:avLst/>
          </a:prstGeom>
          <a:noFill/>
        </p:spPr>
        <p:txBody>
          <a:bodyPr wrap="none" lIns="0" tIns="0" rIns="0" bIns="0" rtlCol="0">
            <a:noAutofit/>
          </a:bodyPr>
          <a:lstStyle/>
          <a:p>
            <a:pPr>
              <a:lnSpc>
                <a:spcPct val="90000"/>
              </a:lnSpc>
            </a:pPr>
            <a:endParaRPr lang="en-US" dirty="0"/>
          </a:p>
        </p:txBody>
      </p:sp>
      <p:sp>
        <p:nvSpPr>
          <p:cNvPr id="15" name="TextBox 14">
            <a:extLst>
              <a:ext uri="{FF2B5EF4-FFF2-40B4-BE49-F238E27FC236}">
                <a16:creationId xmlns:a16="http://schemas.microsoft.com/office/drawing/2014/main" id="{8F4FBEB2-5F65-C647-AC47-8FAEF07DAF6C}"/>
              </a:ext>
            </a:extLst>
          </p:cNvPr>
          <p:cNvSpPr txBox="1"/>
          <p:nvPr/>
        </p:nvSpPr>
        <p:spPr>
          <a:xfrm>
            <a:off x="1057523" y="1717482"/>
            <a:ext cx="0" cy="0"/>
          </a:xfrm>
          <a:prstGeom prst="rect">
            <a:avLst/>
          </a:prstGeom>
          <a:noFill/>
        </p:spPr>
        <p:txBody>
          <a:bodyPr wrap="none" lIns="0" tIns="0" rIns="0" bIns="0" rtlCol="0">
            <a:noAutofit/>
          </a:bodyPr>
          <a:lstStyle/>
          <a:p>
            <a:pPr>
              <a:lnSpc>
                <a:spcPct val="90000"/>
              </a:lnSpc>
            </a:pPr>
            <a:endParaRPr lang="en-US" dirty="0"/>
          </a:p>
        </p:txBody>
      </p:sp>
      <p:sp>
        <p:nvSpPr>
          <p:cNvPr id="16" name="TextBox 15">
            <a:extLst>
              <a:ext uri="{FF2B5EF4-FFF2-40B4-BE49-F238E27FC236}">
                <a16:creationId xmlns:a16="http://schemas.microsoft.com/office/drawing/2014/main" id="{CB167E8D-51A0-0A4C-8F51-C7A1BF5BFB32}"/>
              </a:ext>
            </a:extLst>
          </p:cNvPr>
          <p:cNvSpPr txBox="1"/>
          <p:nvPr/>
        </p:nvSpPr>
        <p:spPr>
          <a:xfrm>
            <a:off x="930303" y="1622066"/>
            <a:ext cx="0" cy="0"/>
          </a:xfrm>
          <a:prstGeom prst="rect">
            <a:avLst/>
          </a:prstGeom>
          <a:noFill/>
        </p:spPr>
        <p:txBody>
          <a:bodyPr wrap="none" lIns="0" tIns="0" rIns="0" bIns="0" rtlCol="0">
            <a:noAutofit/>
          </a:bodyPr>
          <a:lstStyle/>
          <a:p>
            <a:pPr>
              <a:lnSpc>
                <a:spcPct val="90000"/>
              </a:lnSpc>
            </a:pPr>
            <a:endParaRPr lang="en-US" dirty="0"/>
          </a:p>
        </p:txBody>
      </p:sp>
      <p:sp>
        <p:nvSpPr>
          <p:cNvPr id="17" name="TextBox 16">
            <a:extLst>
              <a:ext uri="{FF2B5EF4-FFF2-40B4-BE49-F238E27FC236}">
                <a16:creationId xmlns:a16="http://schemas.microsoft.com/office/drawing/2014/main" id="{6C9EAB4D-A02B-C641-A712-E0686C03A663}"/>
              </a:ext>
            </a:extLst>
          </p:cNvPr>
          <p:cNvSpPr txBox="1"/>
          <p:nvPr/>
        </p:nvSpPr>
        <p:spPr>
          <a:xfrm>
            <a:off x="1423283" y="1359673"/>
            <a:ext cx="0" cy="0"/>
          </a:xfrm>
          <a:prstGeom prst="rect">
            <a:avLst/>
          </a:prstGeom>
          <a:noFill/>
        </p:spPr>
        <p:txBody>
          <a:bodyPr wrap="none" lIns="0" tIns="0" rIns="0" bIns="0" rtlCol="0">
            <a:noAutofit/>
          </a:bodyPr>
          <a:lstStyle/>
          <a:p>
            <a:pPr>
              <a:lnSpc>
                <a:spcPct val="90000"/>
              </a:lnSpc>
            </a:pPr>
            <a:endParaRPr lang="en-US" dirty="0"/>
          </a:p>
        </p:txBody>
      </p:sp>
      <p:sp>
        <p:nvSpPr>
          <p:cNvPr id="18" name="TextBox 17">
            <a:extLst>
              <a:ext uri="{FF2B5EF4-FFF2-40B4-BE49-F238E27FC236}">
                <a16:creationId xmlns:a16="http://schemas.microsoft.com/office/drawing/2014/main" id="{0487DF43-AC9E-C04B-93FC-20532984F1B4}"/>
              </a:ext>
            </a:extLst>
          </p:cNvPr>
          <p:cNvSpPr txBox="1"/>
          <p:nvPr/>
        </p:nvSpPr>
        <p:spPr>
          <a:xfrm>
            <a:off x="4961614" y="962108"/>
            <a:ext cx="0" cy="0"/>
          </a:xfrm>
          <a:prstGeom prst="rect">
            <a:avLst/>
          </a:prstGeom>
          <a:noFill/>
        </p:spPr>
        <p:txBody>
          <a:bodyPr wrap="none" lIns="0" tIns="0" rIns="0" bIns="0" rtlCol="0">
            <a:noAutofit/>
          </a:bodyPr>
          <a:lstStyle/>
          <a:p>
            <a:pPr>
              <a:lnSpc>
                <a:spcPct val="90000"/>
              </a:lnSpc>
            </a:pPr>
            <a:endParaRPr lang="en-US" dirty="0"/>
          </a:p>
        </p:txBody>
      </p:sp>
      <p:sp>
        <p:nvSpPr>
          <p:cNvPr id="19" name="TextBox 18">
            <a:extLst>
              <a:ext uri="{FF2B5EF4-FFF2-40B4-BE49-F238E27FC236}">
                <a16:creationId xmlns:a16="http://schemas.microsoft.com/office/drawing/2014/main" id="{6559C8A6-D771-CC49-BE80-D966D75D37E9}"/>
              </a:ext>
            </a:extLst>
          </p:cNvPr>
          <p:cNvSpPr txBox="1"/>
          <p:nvPr/>
        </p:nvSpPr>
        <p:spPr>
          <a:xfrm>
            <a:off x="946205" y="1789043"/>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p:txBody>
      </p:sp>
      <p:sp>
        <p:nvSpPr>
          <p:cNvPr id="20" name="TextBox 19">
            <a:extLst>
              <a:ext uri="{FF2B5EF4-FFF2-40B4-BE49-F238E27FC236}">
                <a16:creationId xmlns:a16="http://schemas.microsoft.com/office/drawing/2014/main" id="{70365E34-B9CA-7C4A-8CD2-46DCA5544E95}"/>
              </a:ext>
            </a:extLst>
          </p:cNvPr>
          <p:cNvSpPr txBox="1"/>
          <p:nvPr/>
        </p:nvSpPr>
        <p:spPr>
          <a:xfrm>
            <a:off x="1264257" y="1757238"/>
            <a:ext cx="0" cy="0"/>
          </a:xfrm>
          <a:prstGeom prst="rect">
            <a:avLst/>
          </a:prstGeom>
          <a:noFill/>
        </p:spPr>
        <p:txBody>
          <a:bodyPr wrap="none" lIns="0" tIns="0" rIns="0" bIns="0" rtlCol="0">
            <a:noAutofit/>
          </a:bodyPr>
          <a:lstStyle/>
          <a:p>
            <a:pPr>
              <a:lnSpc>
                <a:spcPct val="90000"/>
              </a:lnSpc>
            </a:pPr>
            <a:endParaRPr lang="en-US" dirty="0"/>
          </a:p>
        </p:txBody>
      </p:sp>
      <p:sp>
        <p:nvSpPr>
          <p:cNvPr id="21" name="TextBox 20">
            <a:extLst>
              <a:ext uri="{FF2B5EF4-FFF2-40B4-BE49-F238E27FC236}">
                <a16:creationId xmlns:a16="http://schemas.microsoft.com/office/drawing/2014/main" id="{D6444E05-5F51-F14C-9C15-C28CCD20C9E7}"/>
              </a:ext>
            </a:extLst>
          </p:cNvPr>
          <p:cNvSpPr txBox="1"/>
          <p:nvPr/>
        </p:nvSpPr>
        <p:spPr>
          <a:xfrm>
            <a:off x="2226365" y="1868557"/>
            <a:ext cx="0" cy="0"/>
          </a:xfrm>
          <a:prstGeom prst="rect">
            <a:avLst/>
          </a:prstGeom>
          <a:noFill/>
        </p:spPr>
        <p:txBody>
          <a:bodyPr wrap="none" lIns="0" tIns="0" rIns="0" bIns="0" rtlCol="0">
            <a:noAutofit/>
          </a:bodyPr>
          <a:lstStyle/>
          <a:p>
            <a:pPr>
              <a:lnSpc>
                <a:spcPct val="90000"/>
              </a:lnSpc>
            </a:pPr>
            <a:endParaRPr lang="en-US" dirty="0"/>
          </a:p>
        </p:txBody>
      </p:sp>
      <p:sp>
        <p:nvSpPr>
          <p:cNvPr id="22" name="TextBox 21">
            <a:extLst>
              <a:ext uri="{FF2B5EF4-FFF2-40B4-BE49-F238E27FC236}">
                <a16:creationId xmlns:a16="http://schemas.microsoft.com/office/drawing/2014/main" id="{A4094802-2A76-014D-9237-2E5B2842FF25}"/>
              </a:ext>
            </a:extLst>
          </p:cNvPr>
          <p:cNvSpPr txBox="1"/>
          <p:nvPr/>
        </p:nvSpPr>
        <p:spPr>
          <a:xfrm>
            <a:off x="1208598" y="2059388"/>
            <a:ext cx="0" cy="0"/>
          </a:xfrm>
          <a:prstGeom prst="rect">
            <a:avLst/>
          </a:prstGeom>
          <a:noFill/>
        </p:spPr>
        <p:txBody>
          <a:bodyPr wrap="none" lIns="0" tIns="0" rIns="0" bIns="0" rtlCol="0">
            <a:noAutofit/>
          </a:bodyPr>
          <a:lstStyle/>
          <a:p>
            <a:pPr>
              <a:lnSpc>
                <a:spcPct val="90000"/>
              </a:lnSpc>
            </a:pPr>
            <a:endParaRPr lang="en-US" dirty="0"/>
          </a:p>
        </p:txBody>
      </p:sp>
      <p:sp>
        <p:nvSpPr>
          <p:cNvPr id="23" name="TextBox 22">
            <a:extLst>
              <a:ext uri="{FF2B5EF4-FFF2-40B4-BE49-F238E27FC236}">
                <a16:creationId xmlns:a16="http://schemas.microsoft.com/office/drawing/2014/main" id="{71BD81C3-CD10-4E42-9FEF-8B58DBAB571C}"/>
              </a:ext>
            </a:extLst>
          </p:cNvPr>
          <p:cNvSpPr txBox="1"/>
          <p:nvPr/>
        </p:nvSpPr>
        <p:spPr>
          <a:xfrm>
            <a:off x="818984" y="2305878"/>
            <a:ext cx="0" cy="0"/>
          </a:xfrm>
          <a:prstGeom prst="rect">
            <a:avLst/>
          </a:prstGeom>
          <a:noFill/>
        </p:spPr>
        <p:txBody>
          <a:bodyPr wrap="none" lIns="0" tIns="0" rIns="0" bIns="0" rtlCol="0">
            <a:noAutofit/>
          </a:bodyPr>
          <a:lstStyle/>
          <a:p>
            <a:pPr>
              <a:lnSpc>
                <a:spcPct val="90000"/>
              </a:lnSpc>
            </a:pPr>
            <a:endParaRPr lang="en-US" dirty="0"/>
          </a:p>
        </p:txBody>
      </p:sp>
      <p:sp>
        <p:nvSpPr>
          <p:cNvPr id="24" name="TextBox 23">
            <a:extLst>
              <a:ext uri="{FF2B5EF4-FFF2-40B4-BE49-F238E27FC236}">
                <a16:creationId xmlns:a16="http://schemas.microsoft.com/office/drawing/2014/main" id="{AB585467-1ADB-254C-A036-672D99B3D859}"/>
              </a:ext>
            </a:extLst>
          </p:cNvPr>
          <p:cNvSpPr txBox="1"/>
          <p:nvPr/>
        </p:nvSpPr>
        <p:spPr>
          <a:xfrm>
            <a:off x="1194955" y="1683327"/>
            <a:ext cx="0" cy="0"/>
          </a:xfrm>
          <a:prstGeom prst="rect">
            <a:avLst/>
          </a:prstGeom>
          <a:noFill/>
        </p:spPr>
        <p:txBody>
          <a:bodyPr wrap="none" lIns="0" tIns="0" rIns="0" bIns="0" rtlCol="0">
            <a:noAutofit/>
          </a:bodyPr>
          <a:lstStyle/>
          <a:p>
            <a:pPr>
              <a:lnSpc>
                <a:spcPct val="90000"/>
              </a:lnSpc>
            </a:pPr>
            <a:endParaRPr lang="en-US" dirty="0"/>
          </a:p>
        </p:txBody>
      </p:sp>
      <p:sp>
        <p:nvSpPr>
          <p:cNvPr id="25" name="TextBox 24">
            <a:extLst>
              <a:ext uri="{FF2B5EF4-FFF2-40B4-BE49-F238E27FC236}">
                <a16:creationId xmlns:a16="http://schemas.microsoft.com/office/drawing/2014/main" id="{610E93FB-2703-0249-AC0D-43739742C3B6}"/>
              </a:ext>
            </a:extLst>
          </p:cNvPr>
          <p:cNvSpPr txBox="1"/>
          <p:nvPr/>
        </p:nvSpPr>
        <p:spPr>
          <a:xfrm>
            <a:off x="810491" y="1828800"/>
            <a:ext cx="0" cy="0"/>
          </a:xfrm>
          <a:prstGeom prst="rect">
            <a:avLst/>
          </a:prstGeom>
          <a:noFill/>
        </p:spPr>
        <p:txBody>
          <a:bodyPr wrap="none" lIns="0" tIns="0" rIns="0" bIns="0" rtlCol="0">
            <a:noAutofit/>
          </a:bodyPr>
          <a:lstStyle/>
          <a:p>
            <a:pPr>
              <a:lnSpc>
                <a:spcPct val="90000"/>
              </a:lnSpc>
            </a:pPr>
            <a:endParaRPr lang="en-US" dirty="0"/>
          </a:p>
        </p:txBody>
      </p:sp>
      <p:sp>
        <p:nvSpPr>
          <p:cNvPr id="26" name="TextBox 25">
            <a:extLst>
              <a:ext uri="{FF2B5EF4-FFF2-40B4-BE49-F238E27FC236}">
                <a16:creationId xmlns:a16="http://schemas.microsoft.com/office/drawing/2014/main" id="{FC926ECC-492C-3147-AD7C-AFEBBD3EDC6B}"/>
              </a:ext>
            </a:extLst>
          </p:cNvPr>
          <p:cNvSpPr txBox="1"/>
          <p:nvPr/>
        </p:nvSpPr>
        <p:spPr>
          <a:xfrm>
            <a:off x="1122218" y="1662545"/>
            <a:ext cx="0" cy="0"/>
          </a:xfrm>
          <a:prstGeom prst="rect">
            <a:avLst/>
          </a:prstGeom>
          <a:noFill/>
        </p:spPr>
        <p:txBody>
          <a:bodyPr wrap="none" lIns="0" tIns="0" rIns="0" bIns="0" rtlCol="0">
            <a:noAutofit/>
          </a:bodyPr>
          <a:lstStyle/>
          <a:p>
            <a:pPr>
              <a:lnSpc>
                <a:spcPct val="90000"/>
              </a:lnSpc>
            </a:pPr>
            <a:endParaRPr lang="en-US" dirty="0"/>
          </a:p>
        </p:txBody>
      </p:sp>
      <p:sp>
        <p:nvSpPr>
          <p:cNvPr id="27" name="TextBox 26">
            <a:extLst>
              <a:ext uri="{FF2B5EF4-FFF2-40B4-BE49-F238E27FC236}">
                <a16:creationId xmlns:a16="http://schemas.microsoft.com/office/drawing/2014/main" id="{CC91F3FB-3130-4E43-9183-D7AB735EBAF7}"/>
              </a:ext>
            </a:extLst>
          </p:cNvPr>
          <p:cNvSpPr txBox="1"/>
          <p:nvPr/>
        </p:nvSpPr>
        <p:spPr>
          <a:xfrm>
            <a:off x="810491" y="1911927"/>
            <a:ext cx="0" cy="0"/>
          </a:xfrm>
          <a:prstGeom prst="rect">
            <a:avLst/>
          </a:prstGeom>
          <a:noFill/>
        </p:spPr>
        <p:txBody>
          <a:bodyPr wrap="none" lIns="0" tIns="0" rIns="0" bIns="0" rtlCol="0">
            <a:noAutofit/>
          </a:bodyPr>
          <a:lstStyle/>
          <a:p>
            <a:pPr>
              <a:lnSpc>
                <a:spcPct val="90000"/>
              </a:lnSpc>
            </a:pPr>
            <a:endParaRPr lang="en-US" dirty="0"/>
          </a:p>
        </p:txBody>
      </p:sp>
      <p:sp>
        <p:nvSpPr>
          <p:cNvPr id="28" name="TextBox 27">
            <a:extLst>
              <a:ext uri="{FF2B5EF4-FFF2-40B4-BE49-F238E27FC236}">
                <a16:creationId xmlns:a16="http://schemas.microsoft.com/office/drawing/2014/main" id="{39B55F19-0238-584A-AF90-30324846CEB9}"/>
              </a:ext>
            </a:extLst>
          </p:cNvPr>
          <p:cNvSpPr txBox="1"/>
          <p:nvPr/>
        </p:nvSpPr>
        <p:spPr>
          <a:xfrm>
            <a:off x="531812" y="1988127"/>
            <a:ext cx="6908079" cy="3744191"/>
          </a:xfrm>
          <a:prstGeom prst="rect">
            <a:avLst/>
          </a:prstGeom>
          <a:noFill/>
        </p:spPr>
        <p:txBody>
          <a:bodyPr wrap="none" lIns="0" tIns="0" rIns="0" bIns="0" rtlCol="0">
            <a:noAutofit/>
          </a:bodyPr>
          <a:lstStyle/>
          <a:p>
            <a:pPr marL="742950" lvl="1" indent="-285750">
              <a:buFont typeface="Arial" panose="020B0604020202020204" pitchFamily="34" charset="0"/>
              <a:buChar char="•"/>
            </a:pPr>
            <a:r>
              <a:rPr lang="en-US" sz="2400" dirty="0">
                <a:sym typeface="Wingdings" pitchFamily="2" charset="2"/>
              </a:rPr>
              <a:t>Prevent additional failures</a:t>
            </a:r>
          </a:p>
          <a:p>
            <a:pPr marL="742950" lvl="1" indent="-285750">
              <a:buFont typeface="Arial" panose="020B0604020202020204" pitchFamily="34" charset="0"/>
              <a:buChar char="•"/>
            </a:pPr>
            <a:r>
              <a:rPr lang="en-US" sz="2400" dirty="0"/>
              <a:t>”X failed calls within Y seconds”</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p:txBody>
      </p:sp>
      <p:sp>
        <p:nvSpPr>
          <p:cNvPr id="29" name="TextBox 28">
            <a:extLst>
              <a:ext uri="{FF2B5EF4-FFF2-40B4-BE49-F238E27FC236}">
                <a16:creationId xmlns:a16="http://schemas.microsoft.com/office/drawing/2014/main" id="{19446F6D-B9AB-E84E-9707-581B7021DDBE}"/>
              </a:ext>
            </a:extLst>
          </p:cNvPr>
          <p:cNvSpPr txBox="1"/>
          <p:nvPr/>
        </p:nvSpPr>
        <p:spPr>
          <a:xfrm>
            <a:off x="665018" y="2493818"/>
            <a:ext cx="0" cy="0"/>
          </a:xfrm>
          <a:prstGeom prst="rect">
            <a:avLst/>
          </a:prstGeom>
          <a:noFill/>
        </p:spPr>
        <p:txBody>
          <a:bodyPr wrap="none" lIns="0" tIns="0" rIns="0" bIns="0" rtlCol="0">
            <a:noAutofit/>
          </a:bodyPr>
          <a:lstStyle/>
          <a:p>
            <a:pPr>
              <a:lnSpc>
                <a:spcPct val="90000"/>
              </a:lnSpc>
            </a:pPr>
            <a:endParaRPr lang="en-US" dirty="0"/>
          </a:p>
        </p:txBody>
      </p:sp>
      <p:sp>
        <p:nvSpPr>
          <p:cNvPr id="30" name="TextBox 29">
            <a:extLst>
              <a:ext uri="{FF2B5EF4-FFF2-40B4-BE49-F238E27FC236}">
                <a16:creationId xmlns:a16="http://schemas.microsoft.com/office/drawing/2014/main" id="{F06E650A-AD8C-D842-8B27-1C1F185E1748}"/>
              </a:ext>
            </a:extLst>
          </p:cNvPr>
          <p:cNvSpPr txBox="1"/>
          <p:nvPr/>
        </p:nvSpPr>
        <p:spPr>
          <a:xfrm>
            <a:off x="1537855" y="685800"/>
            <a:ext cx="0" cy="0"/>
          </a:xfrm>
          <a:prstGeom prst="rect">
            <a:avLst/>
          </a:prstGeom>
          <a:noFill/>
        </p:spPr>
        <p:txBody>
          <a:bodyPr wrap="none" lIns="0" tIns="0" rIns="0" bIns="0" rtlCol="0">
            <a:noAutofit/>
          </a:bodyPr>
          <a:lstStyle/>
          <a:p>
            <a:pPr>
              <a:lnSpc>
                <a:spcPct val="90000"/>
              </a:lnSpc>
            </a:pPr>
            <a:endParaRPr lang="en-US" dirty="0"/>
          </a:p>
        </p:txBody>
      </p:sp>
      <p:pic>
        <p:nvPicPr>
          <p:cNvPr id="36" name="Picture 35">
            <a:extLst>
              <a:ext uri="{FF2B5EF4-FFF2-40B4-BE49-F238E27FC236}">
                <a16:creationId xmlns:a16="http://schemas.microsoft.com/office/drawing/2014/main" id="{E81613E4-AA4B-1A43-AE60-8A48F19D3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393" y="1524000"/>
            <a:ext cx="6737053" cy="4221595"/>
          </a:xfrm>
          <a:prstGeom prst="rect">
            <a:avLst/>
          </a:prstGeom>
        </p:spPr>
      </p:pic>
    </p:spTree>
    <p:extLst>
      <p:ext uri="{BB962C8B-B14F-4D97-AF65-F5344CB8AC3E}">
        <p14:creationId xmlns:p14="http://schemas.microsoft.com/office/powerpoint/2010/main" val="101075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Observability and Monitoring – Hands on</a:t>
            </a:r>
          </a:p>
        </p:txBody>
      </p:sp>
      <p:sp>
        <p:nvSpPr>
          <p:cNvPr id="4" name="Slide Number Placeholder 3"/>
          <p:cNvSpPr>
            <a:spLocks noGrp="1"/>
          </p:cNvSpPr>
          <p:nvPr>
            <p:ph type="sldNum" sz="quarter" idx="12"/>
          </p:nvPr>
        </p:nvSpPr>
        <p:spPr/>
        <p:txBody>
          <a:bodyPr/>
          <a:lstStyle/>
          <a:p>
            <a:fld id="{C51EAA63-D034-42AE-91FA-B13B9518C7BE}" type="slidenum">
              <a:rPr lang="en-US" smtClean="0"/>
              <a:t>24</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4ECF0FCE-74B6-F94C-9C00-9C9B2E1BE122}"/>
              </a:ext>
            </a:extLst>
          </p:cNvPr>
          <p:cNvSpPr txBox="1"/>
          <p:nvPr/>
        </p:nvSpPr>
        <p:spPr>
          <a:xfrm>
            <a:off x="4047214" y="1033670"/>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8F780DDF-806E-234A-B00B-E958D11AAABE}"/>
              </a:ext>
            </a:extLst>
          </p:cNvPr>
          <p:cNvSpPr txBox="1"/>
          <p:nvPr/>
        </p:nvSpPr>
        <p:spPr>
          <a:xfrm>
            <a:off x="906449" y="1820849"/>
            <a:ext cx="0" cy="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id="{297DE366-3F1B-3F45-80E5-5CA7A470DA76}"/>
              </a:ext>
            </a:extLst>
          </p:cNvPr>
          <p:cNvSpPr txBox="1"/>
          <p:nvPr/>
        </p:nvSpPr>
        <p:spPr>
          <a:xfrm>
            <a:off x="858741" y="1749287"/>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a:p>
            <a:pPr>
              <a:lnSpc>
                <a:spcPct val="90000"/>
              </a:lnSpc>
            </a:pPr>
            <a:r>
              <a:rPr lang="en-US" dirty="0"/>
              <a:t> </a:t>
            </a:r>
          </a:p>
          <a:p>
            <a:pPr>
              <a:lnSpc>
                <a:spcPct val="90000"/>
              </a:lnSpc>
            </a:pPr>
            <a:endParaRPr lang="en-US" dirty="0"/>
          </a:p>
          <a:p>
            <a:pPr>
              <a:lnSpc>
                <a:spcPct val="90000"/>
              </a:lnSpc>
            </a:pPr>
            <a:endParaRPr lang="en-US" dirty="0"/>
          </a:p>
        </p:txBody>
      </p:sp>
      <p:sp>
        <p:nvSpPr>
          <p:cNvPr id="14" name="TextBox 13">
            <a:extLst>
              <a:ext uri="{FF2B5EF4-FFF2-40B4-BE49-F238E27FC236}">
                <a16:creationId xmlns:a16="http://schemas.microsoft.com/office/drawing/2014/main" id="{F83A8454-2D50-214F-93E6-630A8C2B8839}"/>
              </a:ext>
            </a:extLst>
          </p:cNvPr>
          <p:cNvSpPr txBox="1"/>
          <p:nvPr/>
        </p:nvSpPr>
        <p:spPr>
          <a:xfrm>
            <a:off x="1765190" y="2854518"/>
            <a:ext cx="0" cy="0"/>
          </a:xfrm>
          <a:prstGeom prst="rect">
            <a:avLst/>
          </a:prstGeom>
          <a:noFill/>
        </p:spPr>
        <p:txBody>
          <a:bodyPr wrap="none" lIns="0" tIns="0" rIns="0" bIns="0" rtlCol="0">
            <a:noAutofit/>
          </a:bodyPr>
          <a:lstStyle/>
          <a:p>
            <a:pPr>
              <a:lnSpc>
                <a:spcPct val="90000"/>
              </a:lnSpc>
            </a:pPr>
            <a:endParaRPr lang="en-US" dirty="0"/>
          </a:p>
        </p:txBody>
      </p:sp>
      <p:sp>
        <p:nvSpPr>
          <p:cNvPr id="15" name="TextBox 14">
            <a:extLst>
              <a:ext uri="{FF2B5EF4-FFF2-40B4-BE49-F238E27FC236}">
                <a16:creationId xmlns:a16="http://schemas.microsoft.com/office/drawing/2014/main" id="{8F4FBEB2-5F65-C647-AC47-8FAEF07DAF6C}"/>
              </a:ext>
            </a:extLst>
          </p:cNvPr>
          <p:cNvSpPr txBox="1"/>
          <p:nvPr/>
        </p:nvSpPr>
        <p:spPr>
          <a:xfrm>
            <a:off x="1057523" y="1717482"/>
            <a:ext cx="0" cy="0"/>
          </a:xfrm>
          <a:prstGeom prst="rect">
            <a:avLst/>
          </a:prstGeom>
          <a:noFill/>
        </p:spPr>
        <p:txBody>
          <a:bodyPr wrap="none" lIns="0" tIns="0" rIns="0" bIns="0" rtlCol="0">
            <a:noAutofit/>
          </a:bodyPr>
          <a:lstStyle/>
          <a:p>
            <a:pPr>
              <a:lnSpc>
                <a:spcPct val="90000"/>
              </a:lnSpc>
            </a:pPr>
            <a:endParaRPr lang="en-US" dirty="0"/>
          </a:p>
        </p:txBody>
      </p:sp>
      <p:sp>
        <p:nvSpPr>
          <p:cNvPr id="16" name="TextBox 15">
            <a:extLst>
              <a:ext uri="{FF2B5EF4-FFF2-40B4-BE49-F238E27FC236}">
                <a16:creationId xmlns:a16="http://schemas.microsoft.com/office/drawing/2014/main" id="{CB167E8D-51A0-0A4C-8F51-C7A1BF5BFB32}"/>
              </a:ext>
            </a:extLst>
          </p:cNvPr>
          <p:cNvSpPr txBox="1"/>
          <p:nvPr/>
        </p:nvSpPr>
        <p:spPr>
          <a:xfrm>
            <a:off x="930303" y="1622066"/>
            <a:ext cx="0" cy="0"/>
          </a:xfrm>
          <a:prstGeom prst="rect">
            <a:avLst/>
          </a:prstGeom>
          <a:noFill/>
        </p:spPr>
        <p:txBody>
          <a:bodyPr wrap="none" lIns="0" tIns="0" rIns="0" bIns="0" rtlCol="0">
            <a:noAutofit/>
          </a:bodyPr>
          <a:lstStyle/>
          <a:p>
            <a:pPr>
              <a:lnSpc>
                <a:spcPct val="90000"/>
              </a:lnSpc>
            </a:pPr>
            <a:endParaRPr lang="en-US" dirty="0"/>
          </a:p>
        </p:txBody>
      </p:sp>
      <p:sp>
        <p:nvSpPr>
          <p:cNvPr id="17" name="TextBox 16">
            <a:extLst>
              <a:ext uri="{FF2B5EF4-FFF2-40B4-BE49-F238E27FC236}">
                <a16:creationId xmlns:a16="http://schemas.microsoft.com/office/drawing/2014/main" id="{6C9EAB4D-A02B-C641-A712-E0686C03A663}"/>
              </a:ext>
            </a:extLst>
          </p:cNvPr>
          <p:cNvSpPr txBox="1"/>
          <p:nvPr/>
        </p:nvSpPr>
        <p:spPr>
          <a:xfrm>
            <a:off x="1423283" y="1359673"/>
            <a:ext cx="0" cy="0"/>
          </a:xfrm>
          <a:prstGeom prst="rect">
            <a:avLst/>
          </a:prstGeom>
          <a:noFill/>
        </p:spPr>
        <p:txBody>
          <a:bodyPr wrap="none" lIns="0" tIns="0" rIns="0" bIns="0" rtlCol="0">
            <a:noAutofit/>
          </a:bodyPr>
          <a:lstStyle/>
          <a:p>
            <a:pPr>
              <a:lnSpc>
                <a:spcPct val="90000"/>
              </a:lnSpc>
            </a:pPr>
            <a:endParaRPr lang="en-US" dirty="0"/>
          </a:p>
        </p:txBody>
      </p:sp>
      <p:sp>
        <p:nvSpPr>
          <p:cNvPr id="18" name="TextBox 17">
            <a:extLst>
              <a:ext uri="{FF2B5EF4-FFF2-40B4-BE49-F238E27FC236}">
                <a16:creationId xmlns:a16="http://schemas.microsoft.com/office/drawing/2014/main" id="{0487DF43-AC9E-C04B-93FC-20532984F1B4}"/>
              </a:ext>
            </a:extLst>
          </p:cNvPr>
          <p:cNvSpPr txBox="1"/>
          <p:nvPr/>
        </p:nvSpPr>
        <p:spPr>
          <a:xfrm>
            <a:off x="4961614" y="962108"/>
            <a:ext cx="0" cy="0"/>
          </a:xfrm>
          <a:prstGeom prst="rect">
            <a:avLst/>
          </a:prstGeom>
          <a:noFill/>
        </p:spPr>
        <p:txBody>
          <a:bodyPr wrap="none" lIns="0" tIns="0" rIns="0" bIns="0" rtlCol="0">
            <a:noAutofit/>
          </a:bodyPr>
          <a:lstStyle/>
          <a:p>
            <a:pPr>
              <a:lnSpc>
                <a:spcPct val="90000"/>
              </a:lnSpc>
            </a:pPr>
            <a:endParaRPr lang="en-US" dirty="0"/>
          </a:p>
        </p:txBody>
      </p:sp>
      <p:sp>
        <p:nvSpPr>
          <p:cNvPr id="19" name="TextBox 18">
            <a:extLst>
              <a:ext uri="{FF2B5EF4-FFF2-40B4-BE49-F238E27FC236}">
                <a16:creationId xmlns:a16="http://schemas.microsoft.com/office/drawing/2014/main" id="{6559C8A6-D771-CC49-BE80-D966D75D37E9}"/>
              </a:ext>
            </a:extLst>
          </p:cNvPr>
          <p:cNvSpPr txBox="1"/>
          <p:nvPr/>
        </p:nvSpPr>
        <p:spPr>
          <a:xfrm>
            <a:off x="946205" y="1789043"/>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p:txBody>
      </p:sp>
      <p:sp>
        <p:nvSpPr>
          <p:cNvPr id="20" name="TextBox 19">
            <a:extLst>
              <a:ext uri="{FF2B5EF4-FFF2-40B4-BE49-F238E27FC236}">
                <a16:creationId xmlns:a16="http://schemas.microsoft.com/office/drawing/2014/main" id="{70365E34-B9CA-7C4A-8CD2-46DCA5544E95}"/>
              </a:ext>
            </a:extLst>
          </p:cNvPr>
          <p:cNvSpPr txBox="1"/>
          <p:nvPr/>
        </p:nvSpPr>
        <p:spPr>
          <a:xfrm>
            <a:off x="1264257" y="1757238"/>
            <a:ext cx="0" cy="0"/>
          </a:xfrm>
          <a:prstGeom prst="rect">
            <a:avLst/>
          </a:prstGeom>
          <a:noFill/>
        </p:spPr>
        <p:txBody>
          <a:bodyPr wrap="none" lIns="0" tIns="0" rIns="0" bIns="0" rtlCol="0">
            <a:noAutofit/>
          </a:bodyPr>
          <a:lstStyle/>
          <a:p>
            <a:pPr>
              <a:lnSpc>
                <a:spcPct val="90000"/>
              </a:lnSpc>
            </a:pPr>
            <a:endParaRPr lang="en-US" dirty="0"/>
          </a:p>
        </p:txBody>
      </p:sp>
      <p:sp>
        <p:nvSpPr>
          <p:cNvPr id="21" name="TextBox 20">
            <a:extLst>
              <a:ext uri="{FF2B5EF4-FFF2-40B4-BE49-F238E27FC236}">
                <a16:creationId xmlns:a16="http://schemas.microsoft.com/office/drawing/2014/main" id="{D6444E05-5F51-F14C-9C15-C28CCD20C9E7}"/>
              </a:ext>
            </a:extLst>
          </p:cNvPr>
          <p:cNvSpPr txBox="1"/>
          <p:nvPr/>
        </p:nvSpPr>
        <p:spPr>
          <a:xfrm>
            <a:off x="2226365" y="1868557"/>
            <a:ext cx="0" cy="0"/>
          </a:xfrm>
          <a:prstGeom prst="rect">
            <a:avLst/>
          </a:prstGeom>
          <a:noFill/>
        </p:spPr>
        <p:txBody>
          <a:bodyPr wrap="none" lIns="0" tIns="0" rIns="0" bIns="0" rtlCol="0">
            <a:noAutofit/>
          </a:bodyPr>
          <a:lstStyle/>
          <a:p>
            <a:pPr>
              <a:lnSpc>
                <a:spcPct val="90000"/>
              </a:lnSpc>
            </a:pPr>
            <a:endParaRPr lang="en-US" dirty="0"/>
          </a:p>
        </p:txBody>
      </p:sp>
      <p:sp>
        <p:nvSpPr>
          <p:cNvPr id="22" name="TextBox 21">
            <a:extLst>
              <a:ext uri="{FF2B5EF4-FFF2-40B4-BE49-F238E27FC236}">
                <a16:creationId xmlns:a16="http://schemas.microsoft.com/office/drawing/2014/main" id="{A4094802-2A76-014D-9237-2E5B2842FF25}"/>
              </a:ext>
            </a:extLst>
          </p:cNvPr>
          <p:cNvSpPr txBox="1"/>
          <p:nvPr/>
        </p:nvSpPr>
        <p:spPr>
          <a:xfrm>
            <a:off x="1208598" y="2059388"/>
            <a:ext cx="0" cy="0"/>
          </a:xfrm>
          <a:prstGeom prst="rect">
            <a:avLst/>
          </a:prstGeom>
          <a:noFill/>
        </p:spPr>
        <p:txBody>
          <a:bodyPr wrap="none" lIns="0" tIns="0" rIns="0" bIns="0" rtlCol="0">
            <a:noAutofit/>
          </a:bodyPr>
          <a:lstStyle/>
          <a:p>
            <a:pPr>
              <a:lnSpc>
                <a:spcPct val="90000"/>
              </a:lnSpc>
            </a:pPr>
            <a:endParaRPr lang="en-US" dirty="0"/>
          </a:p>
        </p:txBody>
      </p:sp>
      <p:sp>
        <p:nvSpPr>
          <p:cNvPr id="23" name="TextBox 22">
            <a:extLst>
              <a:ext uri="{FF2B5EF4-FFF2-40B4-BE49-F238E27FC236}">
                <a16:creationId xmlns:a16="http://schemas.microsoft.com/office/drawing/2014/main" id="{71BD81C3-CD10-4E42-9FEF-8B58DBAB571C}"/>
              </a:ext>
            </a:extLst>
          </p:cNvPr>
          <p:cNvSpPr txBox="1"/>
          <p:nvPr/>
        </p:nvSpPr>
        <p:spPr>
          <a:xfrm>
            <a:off x="818984" y="2305878"/>
            <a:ext cx="0" cy="0"/>
          </a:xfrm>
          <a:prstGeom prst="rect">
            <a:avLst/>
          </a:prstGeom>
          <a:noFill/>
        </p:spPr>
        <p:txBody>
          <a:bodyPr wrap="none" lIns="0" tIns="0" rIns="0" bIns="0" rtlCol="0">
            <a:noAutofit/>
          </a:bodyPr>
          <a:lstStyle/>
          <a:p>
            <a:pPr>
              <a:lnSpc>
                <a:spcPct val="90000"/>
              </a:lnSpc>
            </a:pPr>
            <a:endParaRPr lang="en-US" dirty="0"/>
          </a:p>
        </p:txBody>
      </p:sp>
      <p:sp>
        <p:nvSpPr>
          <p:cNvPr id="24" name="TextBox 23">
            <a:extLst>
              <a:ext uri="{FF2B5EF4-FFF2-40B4-BE49-F238E27FC236}">
                <a16:creationId xmlns:a16="http://schemas.microsoft.com/office/drawing/2014/main" id="{BD1A8A2A-F482-CE4B-B907-A4062F6A789A}"/>
              </a:ext>
            </a:extLst>
          </p:cNvPr>
          <p:cNvSpPr txBox="1"/>
          <p:nvPr/>
        </p:nvSpPr>
        <p:spPr>
          <a:xfrm>
            <a:off x="1566407" y="1383527"/>
            <a:ext cx="0" cy="0"/>
          </a:xfrm>
          <a:prstGeom prst="rect">
            <a:avLst/>
          </a:prstGeom>
          <a:noFill/>
        </p:spPr>
        <p:txBody>
          <a:bodyPr wrap="none" lIns="0" tIns="0" rIns="0" bIns="0" rtlCol="0">
            <a:noAutofit/>
          </a:bodyPr>
          <a:lstStyle/>
          <a:p>
            <a:pPr>
              <a:lnSpc>
                <a:spcPct val="90000"/>
              </a:lnSpc>
            </a:pPr>
            <a:endParaRPr lang="en-US" dirty="0"/>
          </a:p>
        </p:txBody>
      </p:sp>
      <p:sp>
        <p:nvSpPr>
          <p:cNvPr id="25" name="TextBox 24">
            <a:extLst>
              <a:ext uri="{FF2B5EF4-FFF2-40B4-BE49-F238E27FC236}">
                <a16:creationId xmlns:a16="http://schemas.microsoft.com/office/drawing/2014/main" id="{DAB502A0-3A8A-EB4D-96F9-9E898489AD88}"/>
              </a:ext>
            </a:extLst>
          </p:cNvPr>
          <p:cNvSpPr txBox="1"/>
          <p:nvPr/>
        </p:nvSpPr>
        <p:spPr>
          <a:xfrm>
            <a:off x="811033" y="1773141"/>
            <a:ext cx="0" cy="0"/>
          </a:xfrm>
          <a:prstGeom prst="rect">
            <a:avLst/>
          </a:prstGeom>
          <a:noFill/>
        </p:spPr>
        <p:txBody>
          <a:bodyPr wrap="none" lIns="0" tIns="0" rIns="0" bIns="0" rtlCol="0">
            <a:noAutofit/>
          </a:bodyPr>
          <a:lstStyle/>
          <a:p>
            <a:pPr>
              <a:lnSpc>
                <a:spcPct val="90000"/>
              </a:lnSpc>
            </a:pPr>
            <a:endParaRPr lang="en-US" dirty="0"/>
          </a:p>
        </p:txBody>
      </p:sp>
      <p:sp>
        <p:nvSpPr>
          <p:cNvPr id="26" name="TextBox 25">
            <a:extLst>
              <a:ext uri="{FF2B5EF4-FFF2-40B4-BE49-F238E27FC236}">
                <a16:creationId xmlns:a16="http://schemas.microsoft.com/office/drawing/2014/main" id="{6927F6DE-01CE-C747-B1D4-66BA3C69B936}"/>
              </a:ext>
            </a:extLst>
          </p:cNvPr>
          <p:cNvSpPr txBox="1"/>
          <p:nvPr/>
        </p:nvSpPr>
        <p:spPr>
          <a:xfrm>
            <a:off x="755374" y="1749287"/>
            <a:ext cx="0" cy="0"/>
          </a:xfrm>
          <a:prstGeom prst="rect">
            <a:avLst/>
          </a:prstGeom>
          <a:noFill/>
        </p:spPr>
        <p:txBody>
          <a:bodyPr wrap="none" lIns="0" tIns="0" rIns="0" bIns="0" rtlCol="0">
            <a:noAutofit/>
          </a:bodyPr>
          <a:lstStyle/>
          <a:p>
            <a:pPr>
              <a:lnSpc>
                <a:spcPct val="90000"/>
              </a:lnSpc>
            </a:pPr>
            <a:endParaRPr lang="en-US" dirty="0"/>
          </a:p>
        </p:txBody>
      </p:sp>
      <p:sp>
        <p:nvSpPr>
          <p:cNvPr id="27" name="TextBox 26">
            <a:extLst>
              <a:ext uri="{FF2B5EF4-FFF2-40B4-BE49-F238E27FC236}">
                <a16:creationId xmlns:a16="http://schemas.microsoft.com/office/drawing/2014/main" id="{6DAADA52-C540-514E-95A5-83DD8D804A3D}"/>
              </a:ext>
            </a:extLst>
          </p:cNvPr>
          <p:cNvSpPr txBox="1"/>
          <p:nvPr/>
        </p:nvSpPr>
        <p:spPr>
          <a:xfrm>
            <a:off x="1017767" y="1773141"/>
            <a:ext cx="0" cy="0"/>
          </a:xfrm>
          <a:prstGeom prst="rect">
            <a:avLst/>
          </a:prstGeom>
          <a:noFill/>
        </p:spPr>
        <p:txBody>
          <a:bodyPr wrap="none" lIns="0" tIns="0" rIns="0" bIns="0" rtlCol="0">
            <a:noAutofit/>
          </a:bodyPr>
          <a:lstStyle/>
          <a:p>
            <a:pPr>
              <a:lnSpc>
                <a:spcPct val="90000"/>
              </a:lnSpc>
            </a:pPr>
            <a:r>
              <a:rPr lang="en-US" sz="3200" dirty="0"/>
              <a:t>Objectives</a:t>
            </a:r>
          </a:p>
          <a:p>
            <a:pPr>
              <a:lnSpc>
                <a:spcPct val="90000"/>
              </a:lnSpc>
            </a:pPr>
            <a:endParaRPr lang="en-US" dirty="0"/>
          </a:p>
          <a:p>
            <a:pPr marL="285750" indent="-285750">
              <a:lnSpc>
                <a:spcPct val="90000"/>
              </a:lnSpc>
              <a:buFont typeface="Arial" panose="020B0604020202020204" pitchFamily="34" charset="0"/>
              <a:buChar char="•"/>
            </a:pPr>
            <a:r>
              <a:rPr lang="en-US" sz="2400" dirty="0"/>
              <a:t>Access and look around </a:t>
            </a:r>
            <a:r>
              <a:rPr lang="en-US" sz="2400" b="1" dirty="0"/>
              <a:t>Grafana </a:t>
            </a:r>
            <a:r>
              <a:rPr lang="en-US" sz="2400" dirty="0"/>
              <a:t>and </a:t>
            </a:r>
            <a:r>
              <a:rPr lang="en-US" sz="2400" b="1" dirty="0"/>
              <a:t>Jaeger</a:t>
            </a:r>
          </a:p>
          <a:p>
            <a:pPr marL="285750" indent="-285750">
              <a:lnSpc>
                <a:spcPct val="90000"/>
              </a:lnSpc>
              <a:buFont typeface="Arial" panose="020B0604020202020204" pitchFamily="34" charset="0"/>
              <a:buChar char="•"/>
            </a:pPr>
            <a:r>
              <a:rPr lang="en-US" sz="2400" dirty="0"/>
              <a:t>Slow down the Greeter service – observe in Grafana/Jaeger</a:t>
            </a:r>
          </a:p>
          <a:p>
            <a:pPr marL="285750" indent="-285750">
              <a:lnSpc>
                <a:spcPct val="90000"/>
              </a:lnSpc>
              <a:buFont typeface="Arial" panose="020B0604020202020204" pitchFamily="34" charset="0"/>
              <a:buChar char="•"/>
            </a:pPr>
            <a:r>
              <a:rPr lang="en-US" sz="2400" dirty="0"/>
              <a:t>Inject failures and observe in Grafana/Jaeger</a:t>
            </a:r>
          </a:p>
          <a:p>
            <a:pPr marL="285750" indent="-285750">
              <a:lnSpc>
                <a:spcPct val="90000"/>
              </a:lnSpc>
              <a:buFont typeface="Arial" panose="020B0604020202020204" pitchFamily="34" charset="0"/>
              <a:buChar char="•"/>
            </a:pPr>
            <a:r>
              <a:rPr lang="en-US" sz="2400" dirty="0"/>
              <a:t>Advanced scenario</a:t>
            </a:r>
          </a:p>
          <a:p>
            <a:pPr marL="285750" indent="-285750">
              <a:lnSpc>
                <a:spcPct val="90000"/>
              </a:lnSpc>
              <a:buFont typeface="Arial" panose="020B0604020202020204" pitchFamily="34" charset="0"/>
              <a:buChar char="•"/>
            </a:pPr>
            <a:endParaRPr lang="en-US" b="1" dirty="0"/>
          </a:p>
          <a:p>
            <a:pPr marL="285750" indent="-285750">
              <a:lnSpc>
                <a:spcPct val="90000"/>
              </a:lnSpc>
              <a:buFont typeface="Arial" panose="020B0604020202020204" pitchFamily="34" charset="0"/>
              <a:buChar char="•"/>
            </a:pPr>
            <a:endParaRPr lang="en-US" b="1" dirty="0"/>
          </a:p>
        </p:txBody>
      </p:sp>
      <p:sp>
        <p:nvSpPr>
          <p:cNvPr id="28" name="TextBox 27">
            <a:extLst>
              <a:ext uri="{FF2B5EF4-FFF2-40B4-BE49-F238E27FC236}">
                <a16:creationId xmlns:a16="http://schemas.microsoft.com/office/drawing/2014/main" id="{773931EA-C568-CF40-B6A1-DD10AFE4028D}"/>
              </a:ext>
            </a:extLst>
          </p:cNvPr>
          <p:cNvSpPr txBox="1"/>
          <p:nvPr/>
        </p:nvSpPr>
        <p:spPr>
          <a:xfrm>
            <a:off x="2456953" y="3633746"/>
            <a:ext cx="0" cy="0"/>
          </a:xfrm>
          <a:prstGeom prst="rect">
            <a:avLst/>
          </a:prstGeom>
          <a:noFill/>
        </p:spPr>
        <p:txBody>
          <a:bodyPr wrap="none" lIns="0" tIns="0" rIns="0" bIns="0" rtlCol="0">
            <a:noAutofit/>
          </a:bodyPr>
          <a:lstStyle/>
          <a:p>
            <a:pPr>
              <a:lnSpc>
                <a:spcPct val="90000"/>
              </a:lnSpc>
            </a:pPr>
            <a:endParaRPr lang="en-US" dirty="0"/>
          </a:p>
        </p:txBody>
      </p:sp>
      <p:sp>
        <p:nvSpPr>
          <p:cNvPr id="29" name="TextBox 28">
            <a:extLst>
              <a:ext uri="{FF2B5EF4-FFF2-40B4-BE49-F238E27FC236}">
                <a16:creationId xmlns:a16="http://schemas.microsoft.com/office/drawing/2014/main" id="{DEF00FE1-E385-044A-BDCE-579B3F55C83D}"/>
              </a:ext>
            </a:extLst>
          </p:cNvPr>
          <p:cNvSpPr txBox="1"/>
          <p:nvPr/>
        </p:nvSpPr>
        <p:spPr>
          <a:xfrm>
            <a:off x="987136" y="1797627"/>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67320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B0F0">
            <a:alpha val="1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B158-4F72-6448-870B-C96C7559AE15}"/>
              </a:ext>
            </a:extLst>
          </p:cNvPr>
          <p:cNvSpPr>
            <a:spLocks noGrp="1"/>
          </p:cNvSpPr>
          <p:nvPr>
            <p:ph type="title"/>
          </p:nvPr>
        </p:nvSpPr>
        <p:spPr/>
        <p:txBody>
          <a:bodyPr/>
          <a:lstStyle/>
          <a:p>
            <a:pPr algn="ctr"/>
            <a:r>
              <a:rPr lang="en-US" sz="4400" dirty="0"/>
              <a:t>Exercises and Instructions</a:t>
            </a:r>
          </a:p>
        </p:txBody>
      </p:sp>
      <p:sp>
        <p:nvSpPr>
          <p:cNvPr id="3" name="Footer Placeholder 2">
            <a:extLst>
              <a:ext uri="{FF2B5EF4-FFF2-40B4-BE49-F238E27FC236}">
                <a16:creationId xmlns:a16="http://schemas.microsoft.com/office/drawing/2014/main" id="{A610182B-4AB0-074B-8C40-E5BE3431596E}"/>
              </a:ext>
            </a:extLst>
          </p:cNvPr>
          <p:cNvSpPr>
            <a:spLocks noGrp="1"/>
          </p:cNvSpPr>
          <p:nvPr>
            <p:ph type="ftr" sz="quarter" idx="11"/>
          </p:nvPr>
        </p:nvSpPr>
        <p:spPr/>
        <p:txBody>
          <a:bodyPr/>
          <a:lstStyle/>
          <a:p>
            <a:r>
              <a:rPr lang="en-US"/>
              <a:t>Confidential – Oracle Internal/Restricted/Highly Restricted</a:t>
            </a:r>
          </a:p>
        </p:txBody>
      </p:sp>
      <p:sp>
        <p:nvSpPr>
          <p:cNvPr id="4" name="Slide Number Placeholder 3">
            <a:extLst>
              <a:ext uri="{FF2B5EF4-FFF2-40B4-BE49-F238E27FC236}">
                <a16:creationId xmlns:a16="http://schemas.microsoft.com/office/drawing/2014/main" id="{3F44B77F-6C4E-0F47-83C7-62D1D2513D05}"/>
              </a:ext>
            </a:extLst>
          </p:cNvPr>
          <p:cNvSpPr>
            <a:spLocks noGrp="1"/>
          </p:cNvSpPr>
          <p:nvPr>
            <p:ph type="sldNum" sz="quarter" idx="12"/>
          </p:nvPr>
        </p:nvSpPr>
        <p:spPr/>
        <p:txBody>
          <a:bodyPr/>
          <a:lstStyle/>
          <a:p>
            <a:fld id="{C51EAA63-D034-42AE-91FA-B13B9518C7BE}" type="slidenum">
              <a:rPr lang="en-US" smtClean="0"/>
              <a:t>25</a:t>
            </a:fld>
            <a:endParaRPr lang="en-US"/>
          </a:p>
        </p:txBody>
      </p:sp>
      <p:sp>
        <p:nvSpPr>
          <p:cNvPr id="5" name="Text Placeholder 4">
            <a:extLst>
              <a:ext uri="{FF2B5EF4-FFF2-40B4-BE49-F238E27FC236}">
                <a16:creationId xmlns:a16="http://schemas.microsoft.com/office/drawing/2014/main" id="{B2760158-85DD-EC42-889E-C1390EEAFF2D}"/>
              </a:ext>
            </a:extLst>
          </p:cNvPr>
          <p:cNvSpPr>
            <a:spLocks noGrp="1"/>
          </p:cNvSpPr>
          <p:nvPr>
            <p:ph type="body" sz="quarter" idx="13"/>
          </p:nvPr>
        </p:nvSpPr>
        <p:spPr>
          <a:xfrm>
            <a:off x="1569803" y="1930768"/>
            <a:ext cx="8861082" cy="3962401"/>
          </a:xfrm>
        </p:spPr>
        <p:txBody>
          <a:bodyPr/>
          <a:lstStyle/>
          <a:p>
            <a:pPr algn="ctr"/>
            <a:endParaRPr lang="en-US" sz="6000" dirty="0"/>
          </a:p>
          <a:p>
            <a:pPr algn="ctr"/>
            <a:r>
              <a:rPr lang="en-US" sz="6000" dirty="0" err="1"/>
              <a:t>bit.ly</a:t>
            </a:r>
            <a:r>
              <a:rPr lang="en-US" sz="6000" dirty="0"/>
              <a:t>/</a:t>
            </a:r>
            <a:r>
              <a:rPr lang="en-US" sz="6000" dirty="0" err="1">
                <a:solidFill>
                  <a:srgbClr val="00B0F0"/>
                </a:solidFill>
              </a:rPr>
              <a:t>snowcamp-istio</a:t>
            </a:r>
            <a:endParaRPr lang="en-US" sz="6000" dirty="0">
              <a:solidFill>
                <a:srgbClr val="00B0F0"/>
              </a:solidFill>
            </a:endParaRPr>
          </a:p>
        </p:txBody>
      </p:sp>
    </p:spTree>
    <p:extLst>
      <p:ext uri="{BB962C8B-B14F-4D97-AF65-F5344CB8AC3E}">
        <p14:creationId xmlns:p14="http://schemas.microsoft.com/office/powerpoint/2010/main" val="145888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B0F0">
            <a:alpha val="1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Text Placeholder 2"/>
          <p:cNvSpPr>
            <a:spLocks noGrp="1"/>
          </p:cNvSpPr>
          <p:nvPr>
            <p:ph type="body" idx="1"/>
          </p:nvPr>
        </p:nvSpPr>
        <p:spPr/>
        <p:txBody>
          <a:bodyPr/>
          <a:lstStyle/>
          <a:p>
            <a:endParaRPr lang="en-US" dirty="0"/>
          </a:p>
        </p:txBody>
      </p:sp>
      <p:sp>
        <p:nvSpPr>
          <p:cNvPr id="6" name="Footer Placeholder 5"/>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26</a:t>
            </a:fld>
            <a:endParaRPr lang="en-US" dirty="0"/>
          </a:p>
        </p:txBody>
      </p:sp>
    </p:spTree>
    <p:extLst>
      <p:ext uri="{BB962C8B-B14F-4D97-AF65-F5344CB8AC3E}">
        <p14:creationId xmlns:p14="http://schemas.microsoft.com/office/powerpoint/2010/main" val="129997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Kubernetes Security - Overview</a:t>
            </a:r>
          </a:p>
        </p:txBody>
      </p:sp>
      <p:sp>
        <p:nvSpPr>
          <p:cNvPr id="3" name="Content Placeholder 2"/>
          <p:cNvSpPr>
            <a:spLocks noGrp="1"/>
          </p:cNvSpPr>
          <p:nvPr>
            <p:ph idx="1"/>
          </p:nvPr>
        </p:nvSpPr>
        <p:spPr/>
        <p:txBody>
          <a:bodyPr>
            <a:noAutofit/>
          </a:bodyPr>
          <a:lstStyle/>
          <a:p>
            <a:r>
              <a:rPr lang="en-US" sz="3200" dirty="0"/>
              <a:t>Responsible for Authentication and Authorization</a:t>
            </a:r>
          </a:p>
          <a:p>
            <a:pPr lvl="1"/>
            <a:r>
              <a:rPr lang="en-US" sz="2800" dirty="0"/>
              <a:t>Can be configured with one or more authentication plugins</a:t>
            </a:r>
          </a:p>
          <a:p>
            <a:pPr lvl="1"/>
            <a:r>
              <a:rPr lang="en-US" sz="2800" dirty="0"/>
              <a:t>When a request is received, the API Server goes through the list of authentication plugins</a:t>
            </a:r>
          </a:p>
          <a:p>
            <a:pPr lvl="1"/>
            <a:r>
              <a:rPr lang="en-US" sz="2800" dirty="0"/>
              <a:t>The first plugin to satisfy the request returns the username, user ID, and the group(s) the client belongs to</a:t>
            </a:r>
          </a:p>
          <a:p>
            <a:pPr lvl="1"/>
            <a:r>
              <a:rPr lang="en-US" sz="2800" dirty="0"/>
              <a:t>The API Server then begins the authorization process</a:t>
            </a:r>
          </a:p>
        </p:txBody>
      </p:sp>
      <p:sp>
        <p:nvSpPr>
          <p:cNvPr id="6" name="Text Placeholder 5"/>
          <p:cNvSpPr>
            <a:spLocks noGrp="1"/>
          </p:cNvSpPr>
          <p:nvPr>
            <p:ph type="body" sz="quarter" idx="13"/>
          </p:nvPr>
        </p:nvSpPr>
        <p:spPr/>
        <p:txBody>
          <a:bodyPr/>
          <a:lstStyle/>
          <a:p>
            <a:r>
              <a:rPr lang="en-US" sz="3200" dirty="0"/>
              <a:t>API Server</a:t>
            </a:r>
          </a:p>
        </p:txBody>
      </p:sp>
      <p:sp>
        <p:nvSpPr>
          <p:cNvPr id="7" name="Footer Placeholder 6"/>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27</a:t>
            </a:fld>
            <a:endParaRPr lang="en-US" dirty="0"/>
          </a:p>
        </p:txBody>
      </p:sp>
    </p:spTree>
    <p:extLst>
      <p:ext uri="{BB962C8B-B14F-4D97-AF65-F5344CB8AC3E}">
        <p14:creationId xmlns:p14="http://schemas.microsoft.com/office/powerpoint/2010/main" val="90882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Kubernetes Security - Overview</a:t>
            </a:r>
          </a:p>
        </p:txBody>
      </p:sp>
      <p:sp>
        <p:nvSpPr>
          <p:cNvPr id="3" name="Content Placeholder 2"/>
          <p:cNvSpPr>
            <a:spLocks noGrp="1"/>
          </p:cNvSpPr>
          <p:nvPr>
            <p:ph idx="1"/>
          </p:nvPr>
        </p:nvSpPr>
        <p:spPr/>
        <p:txBody>
          <a:bodyPr>
            <a:noAutofit/>
          </a:bodyPr>
          <a:lstStyle/>
          <a:p>
            <a:r>
              <a:rPr lang="en-US" dirty="0"/>
              <a:t>Human Clients</a:t>
            </a:r>
          </a:p>
          <a:p>
            <a:pPr lvl="1"/>
            <a:r>
              <a:rPr lang="en-US" sz="2000" dirty="0"/>
              <a:t>Must be managed by an external system</a:t>
            </a:r>
          </a:p>
          <a:p>
            <a:pPr lvl="1"/>
            <a:r>
              <a:rPr lang="en-US" sz="2000" dirty="0"/>
              <a:t>No such resource in Kubernetes</a:t>
            </a:r>
          </a:p>
          <a:p>
            <a:pPr lvl="1"/>
            <a:r>
              <a:rPr lang="en-US" sz="2000" dirty="0"/>
              <a:t>You cannot create, update, or delete users through the API Server</a:t>
            </a:r>
          </a:p>
          <a:p>
            <a:pPr lvl="1"/>
            <a:r>
              <a:rPr lang="en-US" sz="2000" dirty="0"/>
              <a:t>Clients use a </a:t>
            </a:r>
            <a:r>
              <a:rPr lang="en-US" sz="2000" dirty="0" err="1"/>
              <a:t>jwt</a:t>
            </a:r>
            <a:r>
              <a:rPr lang="en-US" sz="2000" dirty="0"/>
              <a:t> token for authentication</a:t>
            </a:r>
          </a:p>
          <a:p>
            <a:pPr lvl="1"/>
            <a:endParaRPr lang="en-US" sz="1800" dirty="0"/>
          </a:p>
          <a:p>
            <a:r>
              <a:rPr lang="en-US" sz="2400" dirty="0"/>
              <a:t>Pods (your application)</a:t>
            </a:r>
          </a:p>
          <a:p>
            <a:pPr lvl="1"/>
            <a:r>
              <a:rPr lang="en-US" sz="2000" dirty="0"/>
              <a:t>Use service accounts</a:t>
            </a:r>
          </a:p>
          <a:p>
            <a:pPr lvl="1"/>
            <a:r>
              <a:rPr lang="en-US" sz="2000" dirty="0"/>
              <a:t>Service accounts are created and stored in the cluster as </a:t>
            </a:r>
            <a:r>
              <a:rPr lang="en-US" sz="2000" dirty="0" err="1"/>
              <a:t>ServiceAccounts</a:t>
            </a:r>
            <a:r>
              <a:rPr lang="en-US" sz="2000" dirty="0"/>
              <a:t> resources</a:t>
            </a:r>
          </a:p>
          <a:p>
            <a:pPr lvl="1"/>
            <a:r>
              <a:rPr lang="en-US" sz="2000" dirty="0"/>
              <a:t>Application can use the </a:t>
            </a:r>
            <a:r>
              <a:rPr lang="en-US" sz="2000" dirty="0" err="1"/>
              <a:t>ServiceAccount</a:t>
            </a:r>
            <a:r>
              <a:rPr lang="en-US" sz="2000" dirty="0"/>
              <a:t> if it needs to communicate with the API Server</a:t>
            </a:r>
          </a:p>
          <a:p>
            <a:pPr lvl="1"/>
            <a:r>
              <a:rPr lang="en-US" sz="2000" dirty="0" err="1"/>
              <a:t>ServiceAccounts</a:t>
            </a:r>
            <a:r>
              <a:rPr lang="en-US" sz="2000" dirty="0"/>
              <a:t> use </a:t>
            </a:r>
            <a:r>
              <a:rPr lang="en-US" sz="2000" dirty="0" err="1"/>
              <a:t>jwt</a:t>
            </a:r>
            <a:r>
              <a:rPr lang="en-US" sz="2000" dirty="0"/>
              <a:t> tokens for authentication</a:t>
            </a:r>
          </a:p>
        </p:txBody>
      </p:sp>
      <p:sp>
        <p:nvSpPr>
          <p:cNvPr id="6" name="Text Placeholder 5"/>
          <p:cNvSpPr>
            <a:spLocks noGrp="1"/>
          </p:cNvSpPr>
          <p:nvPr>
            <p:ph type="body" sz="quarter" idx="13"/>
          </p:nvPr>
        </p:nvSpPr>
        <p:spPr/>
        <p:txBody>
          <a:bodyPr/>
          <a:lstStyle/>
          <a:p>
            <a:r>
              <a:rPr lang="en-US" sz="3200" dirty="0"/>
              <a:t>Types of Clients</a:t>
            </a:r>
          </a:p>
        </p:txBody>
      </p:sp>
      <p:sp>
        <p:nvSpPr>
          <p:cNvPr id="7" name="Footer Placeholder 6"/>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28</a:t>
            </a:fld>
            <a:endParaRPr lang="en-US" dirty="0"/>
          </a:p>
        </p:txBody>
      </p:sp>
    </p:spTree>
    <p:extLst>
      <p:ext uri="{BB962C8B-B14F-4D97-AF65-F5344CB8AC3E}">
        <p14:creationId xmlns:p14="http://schemas.microsoft.com/office/powerpoint/2010/main" val="135259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Kubernetes Security - Overview</a:t>
            </a:r>
          </a:p>
        </p:txBody>
      </p:sp>
      <p:sp>
        <p:nvSpPr>
          <p:cNvPr id="3" name="Content Placeholder 2"/>
          <p:cNvSpPr>
            <a:spLocks noGrp="1"/>
          </p:cNvSpPr>
          <p:nvPr>
            <p:ph idx="1"/>
          </p:nvPr>
        </p:nvSpPr>
        <p:spPr>
          <a:xfrm>
            <a:off x="531151" y="1981200"/>
            <a:ext cx="11126522" cy="4153408"/>
          </a:xfrm>
        </p:spPr>
        <p:txBody>
          <a:bodyPr>
            <a:noAutofit/>
          </a:bodyPr>
          <a:lstStyle/>
          <a:p>
            <a:r>
              <a:rPr lang="en-US" sz="2400" dirty="0"/>
              <a:t>Creation of a </a:t>
            </a:r>
            <a:r>
              <a:rPr lang="en-US" sz="2400" dirty="0" err="1"/>
              <a:t>ServiceAccount</a:t>
            </a:r>
            <a:r>
              <a:rPr lang="en-US" sz="2400" dirty="0"/>
              <a:t> triggers the creation of a secret</a:t>
            </a:r>
          </a:p>
          <a:p>
            <a:r>
              <a:rPr lang="en-US" sz="2400" dirty="0"/>
              <a:t>The secret is attached to and managed by the </a:t>
            </a:r>
            <a:r>
              <a:rPr lang="en-US" sz="2400" dirty="0" err="1"/>
              <a:t>ServiceAccount</a:t>
            </a:r>
            <a:endParaRPr lang="en-US" sz="2400" dirty="0"/>
          </a:p>
          <a:p>
            <a:r>
              <a:rPr lang="en-US" sz="2400" dirty="0"/>
              <a:t>The secret contains a </a:t>
            </a:r>
            <a:r>
              <a:rPr lang="en-US" sz="2400" dirty="0" err="1"/>
              <a:t>jwt</a:t>
            </a:r>
            <a:r>
              <a:rPr lang="en-US" sz="2400" dirty="0"/>
              <a:t> token</a:t>
            </a:r>
          </a:p>
          <a:p>
            <a:r>
              <a:rPr lang="en-US" sz="2400" dirty="0"/>
              <a:t>The </a:t>
            </a:r>
            <a:r>
              <a:rPr lang="en-US" sz="2400" dirty="0" err="1"/>
              <a:t>jwt</a:t>
            </a:r>
            <a:r>
              <a:rPr lang="en-US" sz="2400" dirty="0"/>
              <a:t> token is written to the /</a:t>
            </a:r>
            <a:r>
              <a:rPr lang="en-US" sz="2400" dirty="0" err="1"/>
              <a:t>var</a:t>
            </a:r>
            <a:r>
              <a:rPr lang="en-US" sz="2400" dirty="0"/>
              <a:t>/run/secrets/</a:t>
            </a:r>
            <a:r>
              <a:rPr lang="en-US" sz="2400" dirty="0" err="1"/>
              <a:t>kubernetes.io</a:t>
            </a:r>
            <a:r>
              <a:rPr lang="en-US" sz="2400" dirty="0"/>
              <a:t>/</a:t>
            </a:r>
            <a:r>
              <a:rPr lang="en-US" sz="2400" dirty="0" err="1"/>
              <a:t>serviceaccount</a:t>
            </a:r>
            <a:r>
              <a:rPr lang="en-US" sz="2400" dirty="0"/>
              <a:t>/token</a:t>
            </a:r>
          </a:p>
          <a:p>
            <a:endParaRPr lang="en-US" sz="2400" dirty="0"/>
          </a:p>
          <a:p>
            <a:r>
              <a:rPr lang="en-US" sz="2400" dirty="0"/>
              <a:t>Let’s now peek into the </a:t>
            </a:r>
            <a:r>
              <a:rPr lang="en-US" sz="2400" dirty="0" err="1"/>
              <a:t>ServiceAccounts</a:t>
            </a:r>
            <a:endParaRPr lang="en-US" sz="2400" dirty="0"/>
          </a:p>
          <a:p>
            <a:pPr marL="0" indent="0">
              <a:lnSpc>
                <a:spcPct val="100000"/>
              </a:lnSpc>
              <a:spcBef>
                <a:spcPts val="0"/>
              </a:spcBef>
              <a:buNone/>
            </a:pPr>
            <a:endParaRPr lang="en-US" sz="1800" dirty="0"/>
          </a:p>
          <a:p>
            <a:endParaRPr lang="en-US" sz="1800" dirty="0"/>
          </a:p>
        </p:txBody>
      </p:sp>
      <p:sp>
        <p:nvSpPr>
          <p:cNvPr id="6" name="Text Placeholder 5"/>
          <p:cNvSpPr>
            <a:spLocks noGrp="1"/>
          </p:cNvSpPr>
          <p:nvPr>
            <p:ph type="body" sz="quarter" idx="13"/>
          </p:nvPr>
        </p:nvSpPr>
        <p:spPr/>
        <p:txBody>
          <a:bodyPr/>
          <a:lstStyle/>
          <a:p>
            <a:r>
              <a:rPr lang="en-US" sz="3200" dirty="0" err="1"/>
              <a:t>ServiceAccounts</a:t>
            </a:r>
            <a:endParaRPr lang="en-US" sz="3200" dirty="0"/>
          </a:p>
        </p:txBody>
      </p:sp>
      <p:sp>
        <p:nvSpPr>
          <p:cNvPr id="7" name="Footer Placeholder 6"/>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29</a:t>
            </a:fld>
            <a:endParaRPr lang="en-US" dirty="0"/>
          </a:p>
        </p:txBody>
      </p:sp>
    </p:spTree>
    <p:extLst>
      <p:ext uri="{BB962C8B-B14F-4D97-AF65-F5344CB8AC3E}">
        <p14:creationId xmlns:p14="http://schemas.microsoft.com/office/powerpoint/2010/main" val="199768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Agenda</a:t>
            </a:r>
            <a:endParaRPr lang="en-US" dirty="0"/>
          </a:p>
        </p:txBody>
      </p:sp>
      <p:sp>
        <p:nvSpPr>
          <p:cNvPr id="3" name="Content Placeholder 2"/>
          <p:cNvSpPr>
            <a:spLocks noGrp="1"/>
          </p:cNvSpPr>
          <p:nvPr>
            <p:ph idx="13"/>
          </p:nvPr>
        </p:nvSpPr>
        <p:spPr>
          <a:xfrm>
            <a:off x="2795931" y="1552573"/>
            <a:ext cx="8861082" cy="3962401"/>
          </a:xfrm>
        </p:spPr>
        <p:txBody>
          <a:bodyPr/>
          <a:lstStyle/>
          <a:p>
            <a:r>
              <a:rPr lang="en-US" sz="3600" dirty="0"/>
              <a:t>Microservices</a:t>
            </a:r>
          </a:p>
          <a:p>
            <a:r>
              <a:rPr lang="en-US" sz="3600" dirty="0"/>
              <a:t>Service Mesh</a:t>
            </a:r>
          </a:p>
          <a:p>
            <a:r>
              <a:rPr lang="en-US" sz="3600" dirty="0"/>
              <a:t>Traffic Management</a:t>
            </a:r>
          </a:p>
          <a:p>
            <a:r>
              <a:rPr lang="en-US" sz="3600" dirty="0"/>
              <a:t>Handling Failures</a:t>
            </a:r>
          </a:p>
          <a:p>
            <a:r>
              <a:rPr lang="en-US" sz="3600" dirty="0"/>
              <a:t>Security</a:t>
            </a:r>
          </a:p>
        </p:txBody>
      </p:sp>
      <p:sp>
        <p:nvSpPr>
          <p:cNvPr id="6" name="Pentagon 5"/>
          <p:cNvSpPr/>
          <p:nvPr/>
        </p:nvSpPr>
        <p:spPr>
          <a:xfrm>
            <a:off x="2186329" y="1619161"/>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b="1" dirty="0">
              <a:solidFill>
                <a:schemeClr val="bg1"/>
              </a:solidFill>
            </a:endParaRPr>
          </a:p>
        </p:txBody>
      </p:sp>
      <p:sp>
        <p:nvSpPr>
          <p:cNvPr id="16" name="Pentagon 15"/>
          <p:cNvSpPr/>
          <p:nvPr/>
        </p:nvSpPr>
        <p:spPr>
          <a:xfrm>
            <a:off x="2186329" y="245498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b="1" dirty="0">
              <a:solidFill>
                <a:schemeClr val="bg1"/>
              </a:solidFill>
            </a:endParaRPr>
          </a:p>
        </p:txBody>
      </p:sp>
      <p:sp>
        <p:nvSpPr>
          <p:cNvPr id="17" name="Pentagon 16"/>
          <p:cNvSpPr/>
          <p:nvPr/>
        </p:nvSpPr>
        <p:spPr>
          <a:xfrm>
            <a:off x="2186329" y="3240143"/>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b="1" dirty="0">
              <a:solidFill>
                <a:schemeClr val="bg1"/>
              </a:solidFill>
            </a:endParaRPr>
          </a:p>
        </p:txBody>
      </p:sp>
      <p:sp>
        <p:nvSpPr>
          <p:cNvPr id="18" name="Pentagon 17"/>
          <p:cNvSpPr/>
          <p:nvPr/>
        </p:nvSpPr>
        <p:spPr>
          <a:xfrm>
            <a:off x="2186329" y="4003226"/>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b="1" dirty="0">
              <a:solidFill>
                <a:schemeClr val="bg1"/>
              </a:solidFill>
            </a:endParaRPr>
          </a:p>
        </p:txBody>
      </p:sp>
      <p:sp>
        <p:nvSpPr>
          <p:cNvPr id="19" name="Pentagon 18"/>
          <p:cNvSpPr/>
          <p:nvPr/>
        </p:nvSpPr>
        <p:spPr>
          <a:xfrm>
            <a:off x="2186329" y="4839045"/>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b="1" dirty="0">
              <a:solidFill>
                <a:schemeClr val="bg1"/>
              </a:solidFill>
            </a:endParaRPr>
          </a:p>
        </p:txBody>
      </p:sp>
      <p:sp>
        <p:nvSpPr>
          <p:cNvPr id="4" name="Slide Number Placeholder 3"/>
          <p:cNvSpPr>
            <a:spLocks noGrp="1"/>
          </p:cNvSpPr>
          <p:nvPr>
            <p:ph type="sldNum" sz="quarter" idx="12"/>
          </p:nvPr>
        </p:nvSpPr>
        <p:spPr/>
        <p:txBody>
          <a:bodyPr/>
          <a:lstStyle/>
          <a:p>
            <a:fld id="{C51EAA63-D034-42AE-91FA-B13B9518C7BE}" type="slidenum">
              <a:rPr lang="en-US" smtClean="0"/>
              <a:t>3</a:t>
            </a:fld>
            <a:endParaRPr lang="en-US" dirty="0"/>
          </a:p>
        </p:txBody>
      </p:sp>
      <p:sp>
        <p:nvSpPr>
          <p:cNvPr id="5" name="TextBox 4">
            <a:extLst>
              <a:ext uri="{FF2B5EF4-FFF2-40B4-BE49-F238E27FC236}">
                <a16:creationId xmlns:a16="http://schemas.microsoft.com/office/drawing/2014/main" id="{B9143C82-7C39-9447-A927-573ACFA76339}"/>
              </a:ext>
            </a:extLst>
          </p:cNvPr>
          <p:cNvSpPr txBox="1"/>
          <p:nvPr/>
        </p:nvSpPr>
        <p:spPr>
          <a:xfrm>
            <a:off x="6473536" y="2109355"/>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153172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with the Service Mesh</a:t>
            </a:r>
          </a:p>
        </p:txBody>
      </p:sp>
      <p:sp>
        <p:nvSpPr>
          <p:cNvPr id="3" name="Content Placeholder 2"/>
          <p:cNvSpPr>
            <a:spLocks noGrp="1"/>
          </p:cNvSpPr>
          <p:nvPr>
            <p:ph idx="1"/>
          </p:nvPr>
        </p:nvSpPr>
        <p:spPr>
          <a:xfrm>
            <a:off x="531151" y="1981200"/>
            <a:ext cx="11126522" cy="4153408"/>
          </a:xfrm>
        </p:spPr>
        <p:txBody>
          <a:bodyPr>
            <a:noAutofit/>
          </a:bodyPr>
          <a:lstStyle/>
          <a:p>
            <a:pPr>
              <a:lnSpc>
                <a:spcPct val="100000"/>
              </a:lnSpc>
              <a:spcBef>
                <a:spcPts val="0"/>
              </a:spcBef>
            </a:pPr>
            <a:r>
              <a:rPr lang="en-US" sz="2000" dirty="0"/>
              <a:t>Globally enable </a:t>
            </a:r>
            <a:r>
              <a:rPr lang="en-US" sz="2000" dirty="0" err="1"/>
              <a:t>mTLS</a:t>
            </a:r>
            <a:r>
              <a:rPr lang="en-US" sz="2000" dirty="0"/>
              <a:t> using a </a:t>
            </a:r>
            <a:r>
              <a:rPr lang="en-US" sz="2000" dirty="0" err="1"/>
              <a:t>MeshPolicy</a:t>
            </a:r>
            <a:r>
              <a:rPr lang="en-US" sz="2000" dirty="0"/>
              <a:t> resource</a:t>
            </a:r>
          </a:p>
          <a:p>
            <a:pPr>
              <a:lnSpc>
                <a:spcPct val="100000"/>
              </a:lnSpc>
              <a:spcBef>
                <a:spcPts val="0"/>
              </a:spcBef>
            </a:pPr>
            <a:r>
              <a:rPr lang="en-US" sz="2000" dirty="0"/>
              <a:t>For namespace or service enablement of </a:t>
            </a:r>
            <a:r>
              <a:rPr lang="en-US" sz="2000" dirty="0" err="1"/>
              <a:t>mTLS</a:t>
            </a:r>
            <a:r>
              <a:rPr lang="en-US" sz="2000" dirty="0"/>
              <a:t> use a Policy resource</a:t>
            </a:r>
          </a:p>
          <a:p>
            <a:pPr>
              <a:lnSpc>
                <a:spcPct val="100000"/>
              </a:lnSpc>
              <a:spcBef>
                <a:spcPts val="0"/>
              </a:spcBef>
            </a:pPr>
            <a:endParaRPr lang="en-US" sz="2000" dirty="0"/>
          </a:p>
          <a:p>
            <a:pPr>
              <a:lnSpc>
                <a:spcPct val="100000"/>
              </a:lnSpc>
              <a:spcBef>
                <a:spcPts val="0"/>
              </a:spcBef>
            </a:pPr>
            <a:r>
              <a:rPr lang="en-US" sz="2000" dirty="0" err="1"/>
              <a:t>Istio</a:t>
            </a:r>
            <a:r>
              <a:rPr lang="en-US" sz="2000" dirty="0"/>
              <a:t> tunnels service-to-service communication through the client-side and server-side Envoy proxies</a:t>
            </a:r>
          </a:p>
          <a:p>
            <a:pPr lvl="1"/>
            <a:r>
              <a:rPr lang="en-US" sz="1600" dirty="0" err="1"/>
              <a:t>Istio</a:t>
            </a:r>
            <a:r>
              <a:rPr lang="en-US" sz="1600" dirty="0"/>
              <a:t> re-routes the outbound traffic from a client to the client’s local proxy (Envoy).</a:t>
            </a:r>
          </a:p>
          <a:p>
            <a:pPr lvl="1"/>
            <a:r>
              <a:rPr lang="en-US" sz="1600" dirty="0"/>
              <a:t>The client side proxy starts a mutual TLS handshake with the service side proxy.  During the handshake, the client side proxy also does a secure naming check to verify that the service account presented in the server certificate is authorized to run the target service.</a:t>
            </a:r>
          </a:p>
          <a:p>
            <a:pPr lvl="1"/>
            <a:r>
              <a:rPr lang="en-US" sz="1600" dirty="0"/>
              <a:t>The client side proxy and the server side proxy establish a mutual TLS connection, and </a:t>
            </a:r>
            <a:r>
              <a:rPr lang="en-US" sz="1600" dirty="0" err="1"/>
              <a:t>Istio</a:t>
            </a:r>
            <a:r>
              <a:rPr lang="en-US" sz="1600" dirty="0"/>
              <a:t> forwards the traffic from the client side proxy to the server side proxy</a:t>
            </a:r>
          </a:p>
          <a:p>
            <a:pPr lvl="1"/>
            <a:r>
              <a:rPr lang="en-US" sz="1600" dirty="0"/>
              <a:t>After authorization, the server side proxy forwards the traffic to the server service through local TCP connections</a:t>
            </a:r>
          </a:p>
          <a:p>
            <a:r>
              <a:rPr lang="en-US" sz="2000" dirty="0"/>
              <a:t>Where did the certificates come from in step 2?</a:t>
            </a:r>
          </a:p>
          <a:p>
            <a:pPr lvl="1"/>
            <a:r>
              <a:rPr lang="en-US" sz="1600" dirty="0"/>
              <a:t>The certificates came from the </a:t>
            </a:r>
            <a:r>
              <a:rPr lang="en-US" sz="1600" dirty="0" err="1"/>
              <a:t>ServiceAccount</a:t>
            </a:r>
            <a:r>
              <a:rPr lang="en-US" sz="1600" dirty="0"/>
              <a:t> certificates</a:t>
            </a:r>
          </a:p>
        </p:txBody>
      </p:sp>
      <p:sp>
        <p:nvSpPr>
          <p:cNvPr id="6" name="Text Placeholder 5"/>
          <p:cNvSpPr>
            <a:spLocks noGrp="1"/>
          </p:cNvSpPr>
          <p:nvPr>
            <p:ph type="body" sz="quarter" idx="13"/>
          </p:nvPr>
        </p:nvSpPr>
        <p:spPr/>
        <p:txBody>
          <a:bodyPr/>
          <a:lstStyle/>
          <a:p>
            <a:r>
              <a:rPr lang="en-US" dirty="0"/>
              <a:t>Mutual TLS Authentication</a:t>
            </a:r>
          </a:p>
        </p:txBody>
      </p:sp>
      <p:sp>
        <p:nvSpPr>
          <p:cNvPr id="7" name="Footer Placeholder 6"/>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30</a:t>
            </a:fld>
            <a:endParaRPr lang="en-US" dirty="0"/>
          </a:p>
        </p:txBody>
      </p:sp>
    </p:spTree>
    <p:extLst>
      <p:ext uri="{BB962C8B-B14F-4D97-AF65-F5344CB8AC3E}">
        <p14:creationId xmlns:p14="http://schemas.microsoft.com/office/powerpoint/2010/main" val="24762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4099" y="2540000"/>
            <a:ext cx="11125200" cy="889000"/>
          </a:xfrm>
        </p:spPr>
        <p:txBody>
          <a:bodyPr/>
          <a:lstStyle/>
          <a:p>
            <a:r>
              <a:rPr lang="en-US" sz="4800" dirty="0"/>
              <a:t>Security </a:t>
            </a:r>
            <a:r>
              <a:rPr lang="en-US" sz="4400" dirty="0"/>
              <a:t>– </a:t>
            </a:r>
            <a:r>
              <a:rPr lang="en-US" sz="4400" dirty="0" err="1"/>
              <a:t>mTLS</a:t>
            </a:r>
            <a:r>
              <a:rPr lang="en-US" sz="4400" dirty="0"/>
              <a:t> Hands on</a:t>
            </a:r>
          </a:p>
        </p:txBody>
      </p:sp>
      <p:sp>
        <p:nvSpPr>
          <p:cNvPr id="4" name="Slide Number Placeholder 3"/>
          <p:cNvSpPr>
            <a:spLocks noGrp="1"/>
          </p:cNvSpPr>
          <p:nvPr>
            <p:ph type="sldNum" sz="quarter" idx="12"/>
          </p:nvPr>
        </p:nvSpPr>
        <p:spPr/>
        <p:txBody>
          <a:bodyPr/>
          <a:lstStyle/>
          <a:p>
            <a:fld id="{C51EAA63-D034-42AE-91FA-B13B9518C7BE}" type="slidenum">
              <a:rPr lang="en-US" smtClean="0"/>
              <a:t>31</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4ECF0FCE-74B6-F94C-9C00-9C9B2E1BE122}"/>
              </a:ext>
            </a:extLst>
          </p:cNvPr>
          <p:cNvSpPr txBox="1"/>
          <p:nvPr/>
        </p:nvSpPr>
        <p:spPr>
          <a:xfrm>
            <a:off x="4047214" y="1033670"/>
            <a:ext cx="0" cy="0"/>
          </a:xfrm>
          <a:prstGeom prst="rect">
            <a:avLst/>
          </a:prstGeom>
          <a:noFill/>
        </p:spPr>
        <p:txBody>
          <a:bodyPr wrap="none" lIns="0" tIns="0" rIns="0" bIns="0" rtlCol="0">
            <a:noAutofit/>
          </a:bodyPr>
          <a:lstStyle/>
          <a:p>
            <a:pPr>
              <a:lnSpc>
                <a:spcPct val="90000"/>
              </a:lnSpc>
            </a:pPr>
            <a:endParaRPr lang="en-US" dirty="0"/>
          </a:p>
        </p:txBody>
      </p:sp>
      <p:sp>
        <p:nvSpPr>
          <p:cNvPr id="7" name="TextBox 6">
            <a:extLst>
              <a:ext uri="{FF2B5EF4-FFF2-40B4-BE49-F238E27FC236}">
                <a16:creationId xmlns:a16="http://schemas.microsoft.com/office/drawing/2014/main" id="{8F780DDF-806E-234A-B00B-E958D11AAABE}"/>
              </a:ext>
            </a:extLst>
          </p:cNvPr>
          <p:cNvSpPr txBox="1"/>
          <p:nvPr/>
        </p:nvSpPr>
        <p:spPr>
          <a:xfrm>
            <a:off x="906449" y="1820849"/>
            <a:ext cx="0" cy="0"/>
          </a:xfrm>
          <a:prstGeom prst="rect">
            <a:avLst/>
          </a:prstGeom>
          <a:noFill/>
        </p:spPr>
        <p:txBody>
          <a:bodyPr wrap="none" lIns="0" tIns="0" rIns="0" bIns="0" rtlCol="0">
            <a:noAutofit/>
          </a:bodyPr>
          <a:lstStyle/>
          <a:p>
            <a:pPr>
              <a:lnSpc>
                <a:spcPct val="90000"/>
              </a:lnSpc>
            </a:pPr>
            <a:endParaRPr lang="en-US" dirty="0"/>
          </a:p>
        </p:txBody>
      </p:sp>
      <p:sp>
        <p:nvSpPr>
          <p:cNvPr id="8" name="TextBox 7">
            <a:extLst>
              <a:ext uri="{FF2B5EF4-FFF2-40B4-BE49-F238E27FC236}">
                <a16:creationId xmlns:a16="http://schemas.microsoft.com/office/drawing/2014/main" id="{297DE366-3F1B-3F45-80E5-5CA7A470DA76}"/>
              </a:ext>
            </a:extLst>
          </p:cNvPr>
          <p:cNvSpPr txBox="1"/>
          <p:nvPr/>
        </p:nvSpPr>
        <p:spPr>
          <a:xfrm>
            <a:off x="858741" y="1749287"/>
            <a:ext cx="0" cy="0"/>
          </a:xfrm>
          <a:prstGeom prst="rect">
            <a:avLst/>
          </a:prstGeom>
          <a:noFill/>
        </p:spPr>
        <p:txBody>
          <a:bodyPr wrap="none" lIns="0" tIns="0" rIns="0" bIns="0" rtlCol="0">
            <a:noAutofit/>
          </a:bodyPr>
          <a:lstStyle/>
          <a:p>
            <a:pPr>
              <a:lnSpc>
                <a:spcPct val="90000"/>
              </a:lnSpc>
            </a:pPr>
            <a:endParaRPr lang="en-US" dirty="0"/>
          </a:p>
          <a:p>
            <a:pPr>
              <a:lnSpc>
                <a:spcPct val="90000"/>
              </a:lnSpc>
            </a:pPr>
            <a:endParaRPr lang="en-US" dirty="0"/>
          </a:p>
          <a:p>
            <a:pPr>
              <a:lnSpc>
                <a:spcPct val="90000"/>
              </a:lnSpc>
            </a:pPr>
            <a:r>
              <a:rPr lang="en-US" dirty="0"/>
              <a:t> </a:t>
            </a:r>
          </a:p>
          <a:p>
            <a:pPr>
              <a:lnSpc>
                <a:spcPct val="90000"/>
              </a:lnSpc>
            </a:pPr>
            <a:endParaRPr lang="en-US" dirty="0"/>
          </a:p>
          <a:p>
            <a:pPr>
              <a:lnSpc>
                <a:spcPct val="90000"/>
              </a:lnSpc>
            </a:pPr>
            <a:endParaRPr lang="en-US" dirty="0"/>
          </a:p>
        </p:txBody>
      </p:sp>
      <p:sp>
        <p:nvSpPr>
          <p:cNvPr id="14" name="TextBox 13">
            <a:extLst>
              <a:ext uri="{FF2B5EF4-FFF2-40B4-BE49-F238E27FC236}">
                <a16:creationId xmlns:a16="http://schemas.microsoft.com/office/drawing/2014/main" id="{F83A8454-2D50-214F-93E6-630A8C2B8839}"/>
              </a:ext>
            </a:extLst>
          </p:cNvPr>
          <p:cNvSpPr txBox="1"/>
          <p:nvPr/>
        </p:nvSpPr>
        <p:spPr>
          <a:xfrm>
            <a:off x="1765190" y="2854518"/>
            <a:ext cx="0" cy="0"/>
          </a:xfrm>
          <a:prstGeom prst="rect">
            <a:avLst/>
          </a:prstGeom>
          <a:noFill/>
        </p:spPr>
        <p:txBody>
          <a:bodyPr wrap="none" lIns="0" tIns="0" rIns="0" bIns="0" rtlCol="0">
            <a:noAutofit/>
          </a:bodyPr>
          <a:lstStyle/>
          <a:p>
            <a:pPr>
              <a:lnSpc>
                <a:spcPct val="90000"/>
              </a:lnSpc>
            </a:pPr>
            <a:endParaRPr lang="en-US" dirty="0"/>
          </a:p>
        </p:txBody>
      </p:sp>
      <p:sp>
        <p:nvSpPr>
          <p:cNvPr id="15" name="TextBox 14">
            <a:extLst>
              <a:ext uri="{FF2B5EF4-FFF2-40B4-BE49-F238E27FC236}">
                <a16:creationId xmlns:a16="http://schemas.microsoft.com/office/drawing/2014/main" id="{8F4FBEB2-5F65-C647-AC47-8FAEF07DAF6C}"/>
              </a:ext>
            </a:extLst>
          </p:cNvPr>
          <p:cNvSpPr txBox="1"/>
          <p:nvPr/>
        </p:nvSpPr>
        <p:spPr>
          <a:xfrm>
            <a:off x="1057523" y="1717482"/>
            <a:ext cx="0" cy="0"/>
          </a:xfrm>
          <a:prstGeom prst="rect">
            <a:avLst/>
          </a:prstGeom>
          <a:noFill/>
        </p:spPr>
        <p:txBody>
          <a:bodyPr wrap="none" lIns="0" tIns="0" rIns="0" bIns="0" rtlCol="0">
            <a:noAutofit/>
          </a:bodyPr>
          <a:lstStyle/>
          <a:p>
            <a:pPr>
              <a:lnSpc>
                <a:spcPct val="90000"/>
              </a:lnSpc>
            </a:pPr>
            <a:endParaRPr lang="en-US" dirty="0"/>
          </a:p>
        </p:txBody>
      </p:sp>
      <p:sp>
        <p:nvSpPr>
          <p:cNvPr id="16" name="TextBox 15">
            <a:extLst>
              <a:ext uri="{FF2B5EF4-FFF2-40B4-BE49-F238E27FC236}">
                <a16:creationId xmlns:a16="http://schemas.microsoft.com/office/drawing/2014/main" id="{CB167E8D-51A0-0A4C-8F51-C7A1BF5BFB32}"/>
              </a:ext>
            </a:extLst>
          </p:cNvPr>
          <p:cNvSpPr txBox="1"/>
          <p:nvPr/>
        </p:nvSpPr>
        <p:spPr>
          <a:xfrm>
            <a:off x="930303" y="1622066"/>
            <a:ext cx="0" cy="0"/>
          </a:xfrm>
          <a:prstGeom prst="rect">
            <a:avLst/>
          </a:prstGeom>
          <a:noFill/>
        </p:spPr>
        <p:txBody>
          <a:bodyPr wrap="none" lIns="0" tIns="0" rIns="0" bIns="0" rtlCol="0">
            <a:noAutofit/>
          </a:bodyPr>
          <a:lstStyle/>
          <a:p>
            <a:pPr>
              <a:lnSpc>
                <a:spcPct val="90000"/>
              </a:lnSpc>
            </a:pPr>
            <a:endParaRPr lang="en-US" dirty="0"/>
          </a:p>
        </p:txBody>
      </p:sp>
      <p:sp>
        <p:nvSpPr>
          <p:cNvPr id="17" name="TextBox 16">
            <a:extLst>
              <a:ext uri="{FF2B5EF4-FFF2-40B4-BE49-F238E27FC236}">
                <a16:creationId xmlns:a16="http://schemas.microsoft.com/office/drawing/2014/main" id="{6C9EAB4D-A02B-C641-A712-E0686C03A663}"/>
              </a:ext>
            </a:extLst>
          </p:cNvPr>
          <p:cNvSpPr txBox="1"/>
          <p:nvPr/>
        </p:nvSpPr>
        <p:spPr>
          <a:xfrm>
            <a:off x="1423283" y="1359673"/>
            <a:ext cx="0" cy="0"/>
          </a:xfrm>
          <a:prstGeom prst="rect">
            <a:avLst/>
          </a:prstGeom>
          <a:noFill/>
        </p:spPr>
        <p:txBody>
          <a:bodyPr wrap="none" lIns="0" tIns="0" rIns="0" bIns="0" rtlCol="0">
            <a:noAutofit/>
          </a:bodyPr>
          <a:lstStyle/>
          <a:p>
            <a:pPr>
              <a:lnSpc>
                <a:spcPct val="90000"/>
              </a:lnSpc>
            </a:pPr>
            <a:endParaRPr lang="en-US" dirty="0"/>
          </a:p>
        </p:txBody>
      </p:sp>
      <p:sp>
        <p:nvSpPr>
          <p:cNvPr id="18" name="TextBox 17">
            <a:extLst>
              <a:ext uri="{FF2B5EF4-FFF2-40B4-BE49-F238E27FC236}">
                <a16:creationId xmlns:a16="http://schemas.microsoft.com/office/drawing/2014/main" id="{0487DF43-AC9E-C04B-93FC-20532984F1B4}"/>
              </a:ext>
            </a:extLst>
          </p:cNvPr>
          <p:cNvSpPr txBox="1"/>
          <p:nvPr/>
        </p:nvSpPr>
        <p:spPr>
          <a:xfrm>
            <a:off x="4961614" y="962108"/>
            <a:ext cx="0" cy="0"/>
          </a:xfrm>
          <a:prstGeom prst="rect">
            <a:avLst/>
          </a:prstGeom>
          <a:noFill/>
        </p:spPr>
        <p:txBody>
          <a:bodyPr wrap="none" lIns="0" tIns="0" rIns="0" bIns="0" rtlCol="0">
            <a:noAutofit/>
          </a:bodyPr>
          <a:lstStyle/>
          <a:p>
            <a:pPr>
              <a:lnSpc>
                <a:spcPct val="90000"/>
              </a:lnSpc>
            </a:pPr>
            <a:endParaRPr lang="en-US" dirty="0"/>
          </a:p>
        </p:txBody>
      </p:sp>
      <p:sp>
        <p:nvSpPr>
          <p:cNvPr id="19" name="TextBox 18">
            <a:extLst>
              <a:ext uri="{FF2B5EF4-FFF2-40B4-BE49-F238E27FC236}">
                <a16:creationId xmlns:a16="http://schemas.microsoft.com/office/drawing/2014/main" id="{6559C8A6-D771-CC49-BE80-D966D75D37E9}"/>
              </a:ext>
            </a:extLst>
          </p:cNvPr>
          <p:cNvSpPr txBox="1"/>
          <p:nvPr/>
        </p:nvSpPr>
        <p:spPr>
          <a:xfrm>
            <a:off x="946205" y="1789043"/>
            <a:ext cx="0" cy="0"/>
          </a:xfrm>
          <a:prstGeom prst="rect">
            <a:avLst/>
          </a:prstGeom>
          <a:noFill/>
        </p:spPr>
        <p:txBody>
          <a:bodyPr wrap="none" lIns="0" tIns="0" rIns="0" bIns="0" rtlCol="0">
            <a:noAutofit/>
          </a:bodyPr>
          <a:lstStyle/>
          <a:p>
            <a:pPr marL="285750" indent="-285750">
              <a:lnSpc>
                <a:spcPct val="90000"/>
              </a:lnSpc>
              <a:buFont typeface="Arial" panose="020B0604020202020204" pitchFamily="34" charset="0"/>
              <a:buChar char="•"/>
            </a:pPr>
            <a:endParaRPr lang="en-US" sz="2400" dirty="0"/>
          </a:p>
          <a:p>
            <a:pPr marL="285750" indent="-285750">
              <a:lnSpc>
                <a:spcPct val="90000"/>
              </a:lnSpc>
              <a:buFont typeface="Arial" panose="020B0604020202020204" pitchFamily="34" charset="0"/>
              <a:buChar char="•"/>
            </a:pPr>
            <a:endParaRPr lang="en-US" dirty="0"/>
          </a:p>
          <a:p>
            <a:pPr marL="285750" indent="-285750">
              <a:lnSpc>
                <a:spcPct val="90000"/>
              </a:lnSpc>
              <a:buFont typeface="Arial" panose="020B0604020202020204" pitchFamily="34" charset="0"/>
              <a:buChar char="•"/>
            </a:pPr>
            <a:endParaRPr lang="en-US" dirty="0"/>
          </a:p>
          <a:p>
            <a:pPr marL="285750" indent="-285750">
              <a:lnSpc>
                <a:spcPct val="90000"/>
              </a:lnSpc>
              <a:buFont typeface="Arial" panose="020B0604020202020204" pitchFamily="34" charset="0"/>
              <a:buChar char="•"/>
            </a:pPr>
            <a:endParaRPr lang="en-US" dirty="0"/>
          </a:p>
          <a:p>
            <a:pPr>
              <a:lnSpc>
                <a:spcPct val="90000"/>
              </a:lnSpc>
            </a:pPr>
            <a:endParaRPr lang="en-US" dirty="0"/>
          </a:p>
          <a:p>
            <a:pPr>
              <a:lnSpc>
                <a:spcPct val="90000"/>
              </a:lnSpc>
            </a:pPr>
            <a:endParaRPr lang="en-US" dirty="0"/>
          </a:p>
        </p:txBody>
      </p:sp>
      <p:sp>
        <p:nvSpPr>
          <p:cNvPr id="20" name="TextBox 19">
            <a:extLst>
              <a:ext uri="{FF2B5EF4-FFF2-40B4-BE49-F238E27FC236}">
                <a16:creationId xmlns:a16="http://schemas.microsoft.com/office/drawing/2014/main" id="{70365E34-B9CA-7C4A-8CD2-46DCA5544E95}"/>
              </a:ext>
            </a:extLst>
          </p:cNvPr>
          <p:cNvSpPr txBox="1"/>
          <p:nvPr/>
        </p:nvSpPr>
        <p:spPr>
          <a:xfrm>
            <a:off x="1264257" y="1757238"/>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77863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B0F0">
            <a:alpha val="1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B158-4F72-6448-870B-C96C7559AE15}"/>
              </a:ext>
            </a:extLst>
          </p:cNvPr>
          <p:cNvSpPr>
            <a:spLocks noGrp="1"/>
          </p:cNvSpPr>
          <p:nvPr>
            <p:ph type="title"/>
          </p:nvPr>
        </p:nvSpPr>
        <p:spPr/>
        <p:txBody>
          <a:bodyPr/>
          <a:lstStyle/>
          <a:p>
            <a:pPr algn="ctr"/>
            <a:r>
              <a:rPr lang="en-US" sz="4400" dirty="0"/>
              <a:t>Exercises and Instructions</a:t>
            </a:r>
          </a:p>
        </p:txBody>
      </p:sp>
      <p:sp>
        <p:nvSpPr>
          <p:cNvPr id="3" name="Footer Placeholder 2">
            <a:extLst>
              <a:ext uri="{FF2B5EF4-FFF2-40B4-BE49-F238E27FC236}">
                <a16:creationId xmlns:a16="http://schemas.microsoft.com/office/drawing/2014/main" id="{A610182B-4AB0-074B-8C40-E5BE3431596E}"/>
              </a:ext>
            </a:extLst>
          </p:cNvPr>
          <p:cNvSpPr>
            <a:spLocks noGrp="1"/>
          </p:cNvSpPr>
          <p:nvPr>
            <p:ph type="ftr" sz="quarter" idx="11"/>
          </p:nvPr>
        </p:nvSpPr>
        <p:spPr/>
        <p:txBody>
          <a:bodyPr/>
          <a:lstStyle/>
          <a:p>
            <a:r>
              <a:rPr lang="en-US"/>
              <a:t>Confidential – Oracle Internal/Restricted/Highly Restricted</a:t>
            </a:r>
          </a:p>
        </p:txBody>
      </p:sp>
      <p:sp>
        <p:nvSpPr>
          <p:cNvPr id="4" name="Slide Number Placeholder 3">
            <a:extLst>
              <a:ext uri="{FF2B5EF4-FFF2-40B4-BE49-F238E27FC236}">
                <a16:creationId xmlns:a16="http://schemas.microsoft.com/office/drawing/2014/main" id="{3F44B77F-6C4E-0F47-83C7-62D1D2513D05}"/>
              </a:ext>
            </a:extLst>
          </p:cNvPr>
          <p:cNvSpPr>
            <a:spLocks noGrp="1"/>
          </p:cNvSpPr>
          <p:nvPr>
            <p:ph type="sldNum" sz="quarter" idx="12"/>
          </p:nvPr>
        </p:nvSpPr>
        <p:spPr/>
        <p:txBody>
          <a:bodyPr/>
          <a:lstStyle/>
          <a:p>
            <a:fld id="{C51EAA63-D034-42AE-91FA-B13B9518C7BE}" type="slidenum">
              <a:rPr lang="en-US" smtClean="0"/>
              <a:t>32</a:t>
            </a:fld>
            <a:endParaRPr lang="en-US"/>
          </a:p>
        </p:txBody>
      </p:sp>
      <p:sp>
        <p:nvSpPr>
          <p:cNvPr id="5" name="Text Placeholder 4">
            <a:extLst>
              <a:ext uri="{FF2B5EF4-FFF2-40B4-BE49-F238E27FC236}">
                <a16:creationId xmlns:a16="http://schemas.microsoft.com/office/drawing/2014/main" id="{B2760158-85DD-EC42-889E-C1390EEAFF2D}"/>
              </a:ext>
            </a:extLst>
          </p:cNvPr>
          <p:cNvSpPr>
            <a:spLocks noGrp="1"/>
          </p:cNvSpPr>
          <p:nvPr>
            <p:ph type="body" sz="quarter" idx="13"/>
          </p:nvPr>
        </p:nvSpPr>
        <p:spPr>
          <a:xfrm>
            <a:off x="1569803" y="1930768"/>
            <a:ext cx="8861082" cy="3962401"/>
          </a:xfrm>
        </p:spPr>
        <p:txBody>
          <a:bodyPr/>
          <a:lstStyle/>
          <a:p>
            <a:pPr algn="ctr"/>
            <a:endParaRPr lang="en-US" sz="6000" dirty="0"/>
          </a:p>
          <a:p>
            <a:pPr algn="ctr"/>
            <a:r>
              <a:rPr lang="en-US" sz="6000" dirty="0" err="1"/>
              <a:t>bit.ly</a:t>
            </a:r>
            <a:r>
              <a:rPr lang="en-US" sz="6000" dirty="0"/>
              <a:t>/</a:t>
            </a:r>
            <a:r>
              <a:rPr lang="en-US" sz="6000" dirty="0" err="1">
                <a:solidFill>
                  <a:srgbClr val="00B0F0"/>
                </a:solidFill>
              </a:rPr>
              <a:t>snowcamp-istio</a:t>
            </a:r>
            <a:endParaRPr lang="en-US" sz="6000" dirty="0">
              <a:solidFill>
                <a:srgbClr val="00B0F0"/>
              </a:solidFill>
            </a:endParaRPr>
          </a:p>
        </p:txBody>
      </p:sp>
    </p:spTree>
    <p:extLst>
      <p:ext uri="{BB962C8B-B14F-4D97-AF65-F5344CB8AC3E}">
        <p14:creationId xmlns:p14="http://schemas.microsoft.com/office/powerpoint/2010/main" val="192452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with the Service Mesh</a:t>
            </a:r>
          </a:p>
        </p:txBody>
      </p:sp>
      <p:sp>
        <p:nvSpPr>
          <p:cNvPr id="3" name="Content Placeholder 2"/>
          <p:cNvSpPr>
            <a:spLocks noGrp="1"/>
          </p:cNvSpPr>
          <p:nvPr>
            <p:ph idx="1"/>
          </p:nvPr>
        </p:nvSpPr>
        <p:spPr>
          <a:xfrm>
            <a:off x="531151" y="1981200"/>
            <a:ext cx="11126522" cy="4153408"/>
          </a:xfrm>
        </p:spPr>
        <p:txBody>
          <a:bodyPr>
            <a:noAutofit/>
          </a:bodyPr>
          <a:lstStyle/>
          <a:p>
            <a:pPr>
              <a:lnSpc>
                <a:spcPct val="100000"/>
              </a:lnSpc>
              <a:spcBef>
                <a:spcPts val="0"/>
              </a:spcBef>
            </a:pPr>
            <a:r>
              <a:rPr lang="en-US" sz="2400" dirty="0"/>
              <a:t>To enable </a:t>
            </a:r>
            <a:r>
              <a:rPr lang="en-US" sz="2400" dirty="0" err="1"/>
              <a:t>Istio</a:t>
            </a:r>
            <a:r>
              <a:rPr lang="en-US" sz="2400" dirty="0"/>
              <a:t> authorization </a:t>
            </a:r>
            <a:r>
              <a:rPr lang="en-US" sz="2400" dirty="0" err="1"/>
              <a:t>deplay</a:t>
            </a:r>
            <a:r>
              <a:rPr lang="en-US" sz="2400" dirty="0"/>
              <a:t> a </a:t>
            </a:r>
            <a:r>
              <a:rPr lang="en-US" sz="2400" dirty="0" err="1"/>
              <a:t>CustomResourceDefinition</a:t>
            </a:r>
            <a:r>
              <a:rPr lang="en-US" sz="2400" dirty="0"/>
              <a:t> object: </a:t>
            </a:r>
            <a:r>
              <a:rPr lang="en-US" sz="2400" dirty="0" err="1"/>
              <a:t>RbacConfig</a:t>
            </a:r>
            <a:endParaRPr lang="en-US" sz="2400" dirty="0"/>
          </a:p>
          <a:p>
            <a:pPr>
              <a:lnSpc>
                <a:spcPct val="100000"/>
              </a:lnSpc>
              <a:spcBef>
                <a:spcPts val="0"/>
              </a:spcBef>
            </a:pPr>
            <a:r>
              <a:rPr lang="en-US" sz="2400" dirty="0" err="1"/>
              <a:t>RbacConfig</a:t>
            </a:r>
            <a:r>
              <a:rPr lang="en-US" sz="2400" dirty="0"/>
              <a:t> has multiple modes</a:t>
            </a:r>
          </a:p>
          <a:p>
            <a:pPr lvl="1">
              <a:lnSpc>
                <a:spcPct val="100000"/>
              </a:lnSpc>
              <a:spcBef>
                <a:spcPts val="0"/>
              </a:spcBef>
            </a:pPr>
            <a:r>
              <a:rPr lang="en-US" sz="2000" dirty="0"/>
              <a:t>OFF: </a:t>
            </a:r>
            <a:r>
              <a:rPr lang="en-US" sz="2000" dirty="0" err="1"/>
              <a:t>Istio</a:t>
            </a:r>
            <a:r>
              <a:rPr lang="en-US" sz="2000" dirty="0"/>
              <a:t> authorization is disabled</a:t>
            </a:r>
          </a:p>
          <a:p>
            <a:pPr lvl="1">
              <a:lnSpc>
                <a:spcPct val="100000"/>
              </a:lnSpc>
              <a:spcBef>
                <a:spcPts val="0"/>
              </a:spcBef>
            </a:pPr>
            <a:r>
              <a:rPr lang="en-US" sz="2000" dirty="0"/>
              <a:t>ON: </a:t>
            </a:r>
            <a:r>
              <a:rPr lang="en-US" sz="2000" dirty="0" err="1"/>
              <a:t>Istio</a:t>
            </a:r>
            <a:r>
              <a:rPr lang="en-US" sz="2000" dirty="0"/>
              <a:t> authorization is enabled for services in the mesh</a:t>
            </a:r>
          </a:p>
          <a:p>
            <a:pPr lvl="1">
              <a:lnSpc>
                <a:spcPct val="100000"/>
              </a:lnSpc>
              <a:spcBef>
                <a:spcPts val="0"/>
              </a:spcBef>
            </a:pPr>
            <a:r>
              <a:rPr lang="en-US" sz="2000" dirty="0"/>
              <a:t>ON_WITH_CONCLUSION: </a:t>
            </a:r>
            <a:r>
              <a:rPr lang="en-US" sz="2000" dirty="0" err="1"/>
              <a:t>Istio</a:t>
            </a:r>
            <a:r>
              <a:rPr lang="en-US" sz="2000" dirty="0"/>
              <a:t> authorization is enabled only for services and namespaces specified in the inclusion field.</a:t>
            </a:r>
          </a:p>
          <a:p>
            <a:pPr lvl="1">
              <a:lnSpc>
                <a:spcPct val="100000"/>
              </a:lnSpc>
              <a:spcBef>
                <a:spcPts val="0"/>
              </a:spcBef>
            </a:pPr>
            <a:r>
              <a:rPr lang="en-US" sz="2000" dirty="0"/>
              <a:t>ON_WITH_EXCLUSION: </a:t>
            </a:r>
            <a:r>
              <a:rPr lang="en-US" sz="2000" dirty="0" err="1"/>
              <a:t>Istio</a:t>
            </a:r>
            <a:r>
              <a:rPr lang="en-US" sz="2000" dirty="0"/>
              <a:t> authorization is enabled for all services in the mesh except the services and namespaces specified in the exclusion field.</a:t>
            </a:r>
          </a:p>
        </p:txBody>
      </p:sp>
      <p:sp>
        <p:nvSpPr>
          <p:cNvPr id="6" name="Text Placeholder 5"/>
          <p:cNvSpPr>
            <a:spLocks noGrp="1"/>
          </p:cNvSpPr>
          <p:nvPr>
            <p:ph type="body" sz="quarter" idx="13"/>
          </p:nvPr>
        </p:nvSpPr>
        <p:spPr/>
        <p:txBody>
          <a:bodyPr/>
          <a:lstStyle/>
          <a:p>
            <a:r>
              <a:rPr lang="en-US" dirty="0"/>
              <a:t>Authorization</a:t>
            </a:r>
          </a:p>
        </p:txBody>
      </p:sp>
      <p:sp>
        <p:nvSpPr>
          <p:cNvPr id="7" name="Footer Placeholder 6"/>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33</a:t>
            </a:fld>
            <a:endParaRPr lang="en-US" dirty="0"/>
          </a:p>
        </p:txBody>
      </p:sp>
    </p:spTree>
    <p:extLst>
      <p:ext uri="{BB962C8B-B14F-4D97-AF65-F5344CB8AC3E}">
        <p14:creationId xmlns:p14="http://schemas.microsoft.com/office/powerpoint/2010/main" val="239000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with the Service Mesh</a:t>
            </a:r>
          </a:p>
        </p:txBody>
      </p:sp>
      <p:sp>
        <p:nvSpPr>
          <p:cNvPr id="3" name="Content Placeholder 2"/>
          <p:cNvSpPr>
            <a:spLocks noGrp="1"/>
          </p:cNvSpPr>
          <p:nvPr>
            <p:ph idx="1"/>
          </p:nvPr>
        </p:nvSpPr>
        <p:spPr>
          <a:xfrm>
            <a:off x="531151" y="1981200"/>
            <a:ext cx="11126522" cy="4153408"/>
          </a:xfrm>
        </p:spPr>
        <p:txBody>
          <a:bodyPr>
            <a:noAutofit/>
          </a:bodyPr>
          <a:lstStyle/>
          <a:p>
            <a:pPr>
              <a:lnSpc>
                <a:spcPct val="100000"/>
              </a:lnSpc>
              <a:spcBef>
                <a:spcPts val="0"/>
              </a:spcBef>
            </a:pPr>
            <a:r>
              <a:rPr lang="en-US" sz="2400" dirty="0" err="1"/>
              <a:t>ServiceRole</a:t>
            </a:r>
            <a:r>
              <a:rPr lang="en-US" sz="2400" dirty="0"/>
              <a:t> : Defines a group of permissions to access services</a:t>
            </a:r>
          </a:p>
          <a:p>
            <a:pPr>
              <a:lnSpc>
                <a:spcPct val="100000"/>
              </a:lnSpc>
              <a:spcBef>
                <a:spcPts val="0"/>
              </a:spcBef>
            </a:pPr>
            <a:r>
              <a:rPr lang="en-US" sz="2400" dirty="0" err="1"/>
              <a:t>ServiceRoleBinding</a:t>
            </a:r>
            <a:r>
              <a:rPr lang="en-US" sz="2400" dirty="0"/>
              <a:t>: Grants a </a:t>
            </a:r>
            <a:r>
              <a:rPr lang="en-US" sz="2400" dirty="0" err="1"/>
              <a:t>ServiceRole</a:t>
            </a:r>
            <a:r>
              <a:rPr lang="en-US" sz="2400" dirty="0"/>
              <a:t> to particular subjects or a service</a:t>
            </a:r>
          </a:p>
          <a:p>
            <a:pPr>
              <a:lnSpc>
                <a:spcPct val="100000"/>
              </a:lnSpc>
              <a:spcBef>
                <a:spcPts val="0"/>
              </a:spcBef>
            </a:pPr>
            <a:endParaRPr lang="en-US" sz="2400" dirty="0"/>
          </a:p>
          <a:p>
            <a:pPr>
              <a:lnSpc>
                <a:spcPct val="100000"/>
              </a:lnSpc>
              <a:spcBef>
                <a:spcPts val="0"/>
              </a:spcBef>
            </a:pPr>
            <a:r>
              <a:rPr lang="en-US" sz="2400" dirty="0"/>
              <a:t>The combination of </a:t>
            </a:r>
            <a:r>
              <a:rPr lang="en-US" sz="2400" dirty="0" err="1"/>
              <a:t>ServiceRole</a:t>
            </a:r>
            <a:r>
              <a:rPr lang="en-US" sz="2400" dirty="0"/>
              <a:t> and </a:t>
            </a:r>
            <a:r>
              <a:rPr lang="en-US" sz="2400" dirty="0" err="1"/>
              <a:t>ServiceRoleBinding</a:t>
            </a:r>
            <a:r>
              <a:rPr lang="en-US" sz="2400" dirty="0"/>
              <a:t> specifies: </a:t>
            </a:r>
            <a:r>
              <a:rPr lang="en-US" sz="2400" dirty="0">
                <a:solidFill>
                  <a:srgbClr val="FF0000"/>
                </a:solidFill>
              </a:rPr>
              <a:t>who </a:t>
            </a:r>
            <a:r>
              <a:rPr lang="en-US" sz="2400" dirty="0"/>
              <a:t>is allowed to do </a:t>
            </a:r>
            <a:r>
              <a:rPr lang="en-US" sz="2400" dirty="0">
                <a:solidFill>
                  <a:schemeClr val="accent1"/>
                </a:solidFill>
              </a:rPr>
              <a:t>what </a:t>
            </a:r>
            <a:r>
              <a:rPr lang="en-US" sz="2400" dirty="0"/>
              <a:t>under </a:t>
            </a:r>
            <a:r>
              <a:rPr lang="en-US" sz="2400" dirty="0">
                <a:solidFill>
                  <a:schemeClr val="accent1"/>
                </a:solidFill>
              </a:rPr>
              <a:t>which </a:t>
            </a:r>
            <a:r>
              <a:rPr lang="en-US" sz="2400" dirty="0"/>
              <a:t>conditions</a:t>
            </a:r>
          </a:p>
          <a:p>
            <a:pPr>
              <a:lnSpc>
                <a:spcPct val="100000"/>
              </a:lnSpc>
              <a:spcBef>
                <a:spcPts val="0"/>
              </a:spcBef>
            </a:pPr>
            <a:endParaRPr lang="en-US" sz="2400" dirty="0">
              <a:solidFill>
                <a:schemeClr val="accent1"/>
              </a:solidFill>
            </a:endParaRPr>
          </a:p>
          <a:p>
            <a:pPr>
              <a:lnSpc>
                <a:spcPct val="100000"/>
              </a:lnSpc>
              <a:spcBef>
                <a:spcPts val="0"/>
              </a:spcBef>
            </a:pPr>
            <a:r>
              <a:rPr lang="en-US" sz="2400" dirty="0">
                <a:solidFill>
                  <a:schemeClr val="accent1"/>
                </a:solidFill>
              </a:rPr>
              <a:t>Who</a:t>
            </a:r>
            <a:r>
              <a:rPr lang="en-US" sz="2400" dirty="0"/>
              <a:t>: refers to the subjects section in </a:t>
            </a:r>
            <a:r>
              <a:rPr lang="en-US" sz="2400" dirty="0" err="1">
                <a:solidFill>
                  <a:schemeClr val="accent1"/>
                </a:solidFill>
              </a:rPr>
              <a:t>ServiceRoleBinding</a:t>
            </a:r>
            <a:r>
              <a:rPr lang="en-US" sz="2400" dirty="0"/>
              <a:t>.</a:t>
            </a:r>
          </a:p>
          <a:p>
            <a:pPr>
              <a:lnSpc>
                <a:spcPct val="100000"/>
              </a:lnSpc>
              <a:spcBef>
                <a:spcPts val="0"/>
              </a:spcBef>
            </a:pPr>
            <a:r>
              <a:rPr lang="en-US" sz="2400" dirty="0">
                <a:solidFill>
                  <a:schemeClr val="accent1"/>
                </a:solidFill>
              </a:rPr>
              <a:t>What: </a:t>
            </a:r>
            <a:r>
              <a:rPr lang="en-US" sz="2400" dirty="0"/>
              <a:t>refers to the </a:t>
            </a:r>
            <a:r>
              <a:rPr lang="en-US" sz="2400" dirty="0">
                <a:solidFill>
                  <a:schemeClr val="accent1"/>
                </a:solidFill>
              </a:rPr>
              <a:t>permissions</a:t>
            </a:r>
            <a:r>
              <a:rPr lang="en-US" sz="2400" dirty="0"/>
              <a:t> section in </a:t>
            </a:r>
            <a:r>
              <a:rPr lang="en-US" sz="2400" dirty="0" err="1">
                <a:solidFill>
                  <a:schemeClr val="accent1"/>
                </a:solidFill>
              </a:rPr>
              <a:t>ServiceRole</a:t>
            </a:r>
            <a:r>
              <a:rPr lang="en-US" sz="2400" dirty="0"/>
              <a:t>.</a:t>
            </a:r>
          </a:p>
          <a:p>
            <a:pPr>
              <a:lnSpc>
                <a:spcPct val="100000"/>
              </a:lnSpc>
              <a:spcBef>
                <a:spcPts val="0"/>
              </a:spcBef>
            </a:pPr>
            <a:r>
              <a:rPr lang="en-US" sz="2400" dirty="0">
                <a:solidFill>
                  <a:schemeClr val="accent1"/>
                </a:solidFill>
              </a:rPr>
              <a:t>Which conditions</a:t>
            </a:r>
            <a:r>
              <a:rPr lang="en-US" sz="2400" dirty="0"/>
              <a:t>: refers to the </a:t>
            </a:r>
            <a:r>
              <a:rPr lang="en-US" sz="2400" dirty="0">
                <a:solidFill>
                  <a:schemeClr val="accent1"/>
                </a:solidFill>
              </a:rPr>
              <a:t>conditions</a:t>
            </a:r>
            <a:r>
              <a:rPr lang="en-US" sz="2400" dirty="0"/>
              <a:t> section you can specify with the </a:t>
            </a:r>
            <a:r>
              <a:rPr lang="en-US" sz="2400" dirty="0" err="1"/>
              <a:t>Istio</a:t>
            </a:r>
            <a:r>
              <a:rPr lang="en-US" sz="2400" dirty="0"/>
              <a:t> attributes in </a:t>
            </a:r>
            <a:r>
              <a:rPr lang="en-US" sz="2400" dirty="0" err="1">
                <a:solidFill>
                  <a:schemeClr val="accent1"/>
                </a:solidFill>
              </a:rPr>
              <a:t>ServiceRole</a:t>
            </a:r>
            <a:r>
              <a:rPr lang="en-US" sz="2400" dirty="0"/>
              <a:t> or </a:t>
            </a:r>
            <a:r>
              <a:rPr lang="en-US" sz="2400" dirty="0" err="1">
                <a:solidFill>
                  <a:schemeClr val="accent1"/>
                </a:solidFill>
              </a:rPr>
              <a:t>ServiceRoleBinding</a:t>
            </a:r>
            <a:r>
              <a:rPr lang="en-US" sz="2400" dirty="0"/>
              <a:t>.</a:t>
            </a:r>
            <a:endParaRPr lang="en-US" sz="2000" dirty="0">
              <a:solidFill>
                <a:schemeClr val="accent1"/>
              </a:solidFill>
            </a:endParaRPr>
          </a:p>
        </p:txBody>
      </p:sp>
      <p:sp>
        <p:nvSpPr>
          <p:cNvPr id="6" name="Text Placeholder 5"/>
          <p:cNvSpPr>
            <a:spLocks noGrp="1"/>
          </p:cNvSpPr>
          <p:nvPr>
            <p:ph type="body" sz="quarter" idx="13"/>
          </p:nvPr>
        </p:nvSpPr>
        <p:spPr/>
        <p:txBody>
          <a:bodyPr/>
          <a:lstStyle/>
          <a:p>
            <a:r>
              <a:rPr lang="en-US" dirty="0"/>
              <a:t>Authorization</a:t>
            </a:r>
          </a:p>
        </p:txBody>
      </p:sp>
      <p:sp>
        <p:nvSpPr>
          <p:cNvPr id="7" name="Footer Placeholder 6"/>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34</a:t>
            </a:fld>
            <a:endParaRPr lang="en-US" dirty="0"/>
          </a:p>
        </p:txBody>
      </p:sp>
    </p:spTree>
    <p:extLst>
      <p:ext uri="{BB962C8B-B14F-4D97-AF65-F5344CB8AC3E}">
        <p14:creationId xmlns:p14="http://schemas.microsoft.com/office/powerpoint/2010/main" val="24585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Security Authorization – Hands On</a:t>
            </a:r>
            <a:endParaRPr lang="en-US" dirty="0"/>
          </a:p>
        </p:txBody>
      </p:sp>
      <p:sp>
        <p:nvSpPr>
          <p:cNvPr id="7" name="Footer Placeholder 6"/>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35</a:t>
            </a:fld>
            <a:endParaRPr lang="en-US" dirty="0"/>
          </a:p>
        </p:txBody>
      </p:sp>
      <p:sp>
        <p:nvSpPr>
          <p:cNvPr id="5" name="Rectangle 4">
            <a:extLst>
              <a:ext uri="{FF2B5EF4-FFF2-40B4-BE49-F238E27FC236}">
                <a16:creationId xmlns:a16="http://schemas.microsoft.com/office/drawing/2014/main" id="{8C0F88E3-3120-2143-ADD3-D5B53859D0CF}"/>
              </a:ext>
            </a:extLst>
          </p:cNvPr>
          <p:cNvSpPr/>
          <p:nvPr/>
        </p:nvSpPr>
        <p:spPr>
          <a:xfrm>
            <a:off x="531812" y="1867399"/>
            <a:ext cx="6092825" cy="757130"/>
          </a:xfrm>
          <a:prstGeom prst="rect">
            <a:avLst/>
          </a:prstGeom>
        </p:spPr>
        <p:txBody>
          <a:bodyPr>
            <a:spAutoFit/>
          </a:bodyPr>
          <a:lstStyle/>
          <a:p>
            <a:pPr marL="285750" indent="-285750">
              <a:lnSpc>
                <a:spcPct val="90000"/>
              </a:lnSpc>
              <a:buFont typeface="Arial" panose="020B0604020202020204" pitchFamily="34" charset="0"/>
              <a:buChar char="•"/>
            </a:pPr>
            <a:r>
              <a:rPr lang="en-US" sz="2400" dirty="0"/>
              <a:t>Authorization by namespace</a:t>
            </a:r>
          </a:p>
          <a:p>
            <a:pPr marL="285750" indent="-285750">
              <a:lnSpc>
                <a:spcPct val="90000"/>
              </a:lnSpc>
              <a:buFont typeface="Arial" panose="020B0604020202020204" pitchFamily="34" charset="0"/>
              <a:buChar char="•"/>
            </a:pPr>
            <a:r>
              <a:rPr lang="en-US" sz="2400" dirty="0"/>
              <a:t>Authorization by service</a:t>
            </a:r>
          </a:p>
        </p:txBody>
      </p:sp>
    </p:spTree>
    <p:extLst>
      <p:ext uri="{BB962C8B-B14F-4D97-AF65-F5344CB8AC3E}">
        <p14:creationId xmlns:p14="http://schemas.microsoft.com/office/powerpoint/2010/main" val="174891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B0F0">
            <a:alpha val="1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B158-4F72-6448-870B-C96C7559AE15}"/>
              </a:ext>
            </a:extLst>
          </p:cNvPr>
          <p:cNvSpPr>
            <a:spLocks noGrp="1"/>
          </p:cNvSpPr>
          <p:nvPr>
            <p:ph type="title"/>
          </p:nvPr>
        </p:nvSpPr>
        <p:spPr/>
        <p:txBody>
          <a:bodyPr/>
          <a:lstStyle/>
          <a:p>
            <a:pPr algn="ctr"/>
            <a:r>
              <a:rPr lang="en-US" sz="4400" dirty="0"/>
              <a:t>Exercises and Instructions</a:t>
            </a:r>
          </a:p>
        </p:txBody>
      </p:sp>
      <p:sp>
        <p:nvSpPr>
          <p:cNvPr id="3" name="Footer Placeholder 2">
            <a:extLst>
              <a:ext uri="{FF2B5EF4-FFF2-40B4-BE49-F238E27FC236}">
                <a16:creationId xmlns:a16="http://schemas.microsoft.com/office/drawing/2014/main" id="{A610182B-4AB0-074B-8C40-E5BE3431596E}"/>
              </a:ext>
            </a:extLst>
          </p:cNvPr>
          <p:cNvSpPr>
            <a:spLocks noGrp="1"/>
          </p:cNvSpPr>
          <p:nvPr>
            <p:ph type="ftr" sz="quarter" idx="11"/>
          </p:nvPr>
        </p:nvSpPr>
        <p:spPr/>
        <p:txBody>
          <a:bodyPr/>
          <a:lstStyle/>
          <a:p>
            <a:r>
              <a:rPr lang="en-US"/>
              <a:t>Confidential – Oracle Internal/Restricted/Highly Restricted</a:t>
            </a:r>
          </a:p>
        </p:txBody>
      </p:sp>
      <p:sp>
        <p:nvSpPr>
          <p:cNvPr id="4" name="Slide Number Placeholder 3">
            <a:extLst>
              <a:ext uri="{FF2B5EF4-FFF2-40B4-BE49-F238E27FC236}">
                <a16:creationId xmlns:a16="http://schemas.microsoft.com/office/drawing/2014/main" id="{3F44B77F-6C4E-0F47-83C7-62D1D2513D05}"/>
              </a:ext>
            </a:extLst>
          </p:cNvPr>
          <p:cNvSpPr>
            <a:spLocks noGrp="1"/>
          </p:cNvSpPr>
          <p:nvPr>
            <p:ph type="sldNum" sz="quarter" idx="12"/>
          </p:nvPr>
        </p:nvSpPr>
        <p:spPr/>
        <p:txBody>
          <a:bodyPr/>
          <a:lstStyle/>
          <a:p>
            <a:fld id="{C51EAA63-D034-42AE-91FA-B13B9518C7BE}" type="slidenum">
              <a:rPr lang="en-US" smtClean="0"/>
              <a:t>36</a:t>
            </a:fld>
            <a:endParaRPr lang="en-US"/>
          </a:p>
        </p:txBody>
      </p:sp>
      <p:sp>
        <p:nvSpPr>
          <p:cNvPr id="5" name="Text Placeholder 4">
            <a:extLst>
              <a:ext uri="{FF2B5EF4-FFF2-40B4-BE49-F238E27FC236}">
                <a16:creationId xmlns:a16="http://schemas.microsoft.com/office/drawing/2014/main" id="{B2760158-85DD-EC42-889E-C1390EEAFF2D}"/>
              </a:ext>
            </a:extLst>
          </p:cNvPr>
          <p:cNvSpPr>
            <a:spLocks noGrp="1"/>
          </p:cNvSpPr>
          <p:nvPr>
            <p:ph type="body" sz="quarter" idx="13"/>
          </p:nvPr>
        </p:nvSpPr>
        <p:spPr>
          <a:xfrm>
            <a:off x="1569803" y="1930768"/>
            <a:ext cx="8861082" cy="3962401"/>
          </a:xfrm>
        </p:spPr>
        <p:txBody>
          <a:bodyPr/>
          <a:lstStyle/>
          <a:p>
            <a:pPr algn="ctr"/>
            <a:endParaRPr lang="en-US" sz="6000" dirty="0"/>
          </a:p>
          <a:p>
            <a:pPr algn="ctr"/>
            <a:r>
              <a:rPr lang="en-US" sz="6000" dirty="0" err="1"/>
              <a:t>bit.ly</a:t>
            </a:r>
            <a:r>
              <a:rPr lang="en-US" sz="6000" dirty="0"/>
              <a:t>/</a:t>
            </a:r>
            <a:r>
              <a:rPr lang="en-US" sz="6000" dirty="0" err="1">
                <a:solidFill>
                  <a:srgbClr val="00B0F0"/>
                </a:solidFill>
              </a:rPr>
              <a:t>snowcamp-istio</a:t>
            </a:r>
            <a:endParaRPr lang="en-US" sz="6000" dirty="0">
              <a:solidFill>
                <a:srgbClr val="00B0F0"/>
              </a:solidFill>
            </a:endParaRPr>
          </a:p>
        </p:txBody>
      </p:sp>
    </p:spTree>
    <p:extLst>
      <p:ext uri="{BB962C8B-B14F-4D97-AF65-F5344CB8AC3E}">
        <p14:creationId xmlns:p14="http://schemas.microsoft.com/office/powerpoint/2010/main" val="206798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B0F0">
            <a:alpha val="15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Thank you &amp; Questions</a:t>
            </a:r>
            <a:endParaRPr lang="en-US" dirty="0"/>
          </a:p>
        </p:txBody>
      </p:sp>
      <p:sp>
        <p:nvSpPr>
          <p:cNvPr id="7" name="Footer Placeholder 6"/>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t>37</a:t>
            </a:fld>
            <a:endParaRPr lang="en-US" dirty="0"/>
          </a:p>
        </p:txBody>
      </p:sp>
      <p:sp>
        <p:nvSpPr>
          <p:cNvPr id="6" name="Text Placeholder 5">
            <a:extLst>
              <a:ext uri="{FF2B5EF4-FFF2-40B4-BE49-F238E27FC236}">
                <a16:creationId xmlns:a16="http://schemas.microsoft.com/office/drawing/2014/main" id="{73EA078B-8E90-5343-B2B1-D6C4A6D801F1}"/>
              </a:ext>
            </a:extLst>
          </p:cNvPr>
          <p:cNvSpPr>
            <a:spLocks noGrp="1"/>
          </p:cNvSpPr>
          <p:nvPr>
            <p:ph type="body" sz="quarter" idx="13"/>
          </p:nvPr>
        </p:nvSpPr>
        <p:spPr>
          <a:xfrm>
            <a:off x="893012" y="3930012"/>
            <a:ext cx="10431049" cy="2717676"/>
          </a:xfrm>
        </p:spPr>
        <p:txBody>
          <a:bodyPr/>
          <a:lstStyle/>
          <a:p>
            <a:pPr algn="ctr"/>
            <a:r>
              <a:rPr lang="en-US" sz="2800" b="1" dirty="0"/>
              <a:t>Peter</a:t>
            </a:r>
            <a:br>
              <a:rPr lang="en-US" sz="2800" b="1" dirty="0"/>
            </a:br>
            <a:r>
              <a:rPr lang="en-US" sz="1800" dirty="0"/>
              <a:t>email: </a:t>
            </a:r>
            <a:r>
              <a:rPr lang="en-US" sz="1800" dirty="0">
                <a:hlinkClick r:id="rId3"/>
              </a:rPr>
              <a:t>peter.jausovec@oracle.com</a:t>
            </a:r>
            <a:r>
              <a:rPr lang="en-US" sz="1800" dirty="0"/>
              <a:t>, twitter: </a:t>
            </a:r>
            <a:r>
              <a:rPr lang="en-US" sz="1800" dirty="0" err="1"/>
              <a:t>pjausovec</a:t>
            </a:r>
            <a:r>
              <a:rPr lang="en-US" sz="1800" dirty="0"/>
              <a:t> , </a:t>
            </a:r>
            <a:r>
              <a:rPr lang="en-US" sz="1800" dirty="0" err="1"/>
              <a:t>github</a:t>
            </a:r>
            <a:r>
              <a:rPr lang="en-US" sz="1800" dirty="0"/>
              <a:t>: </a:t>
            </a:r>
            <a:r>
              <a:rPr lang="en-US" sz="1800" dirty="0" err="1"/>
              <a:t>peterj</a:t>
            </a:r>
            <a:endParaRPr lang="en-US" sz="1800" dirty="0"/>
          </a:p>
          <a:p>
            <a:pPr algn="ctr"/>
            <a:endParaRPr lang="en-US" dirty="0"/>
          </a:p>
          <a:p>
            <a:pPr algn="ctr"/>
            <a:br>
              <a:rPr lang="en-US" sz="1800" dirty="0"/>
            </a:br>
            <a:r>
              <a:rPr lang="en-US" sz="2800" b="1" dirty="0"/>
              <a:t>Sherwood</a:t>
            </a:r>
            <a:br>
              <a:rPr lang="en-US" sz="2800" b="1" dirty="0"/>
            </a:br>
            <a:r>
              <a:rPr lang="en-US" sz="1800" dirty="0"/>
              <a:t>email: </a:t>
            </a:r>
            <a:r>
              <a:rPr lang="en-US" sz="1800" dirty="0" err="1"/>
              <a:t>s</a:t>
            </a:r>
            <a:r>
              <a:rPr lang="en-US" sz="1800" dirty="0" err="1">
                <a:hlinkClick r:id="rId4"/>
              </a:rPr>
              <a:t>herwood.zern@oracle.com</a:t>
            </a:r>
            <a:r>
              <a:rPr lang="en-US" sz="1800" dirty="0"/>
              <a:t>, </a:t>
            </a:r>
            <a:r>
              <a:rPr lang="en-US" sz="1800" dirty="0" err="1"/>
              <a:t>github</a:t>
            </a:r>
            <a:r>
              <a:rPr lang="en-US" sz="1800" dirty="0"/>
              <a:t>: </a:t>
            </a:r>
            <a:r>
              <a:rPr lang="en-US" sz="1800" dirty="0" err="1"/>
              <a:t>sherwoodzern</a:t>
            </a:r>
            <a:endParaRPr lang="en-US" sz="1800" dirty="0"/>
          </a:p>
        </p:txBody>
      </p:sp>
      <p:sp>
        <p:nvSpPr>
          <p:cNvPr id="3" name="Rectangle 2">
            <a:extLst>
              <a:ext uri="{FF2B5EF4-FFF2-40B4-BE49-F238E27FC236}">
                <a16:creationId xmlns:a16="http://schemas.microsoft.com/office/drawing/2014/main" id="{190FF047-9585-0449-A110-4FCE1ADA27F7}"/>
              </a:ext>
            </a:extLst>
          </p:cNvPr>
          <p:cNvSpPr/>
          <p:nvPr/>
        </p:nvSpPr>
        <p:spPr>
          <a:xfrm>
            <a:off x="1144113" y="1984369"/>
            <a:ext cx="9900595" cy="646331"/>
          </a:xfrm>
          <a:prstGeom prst="rect">
            <a:avLst/>
          </a:prstGeom>
        </p:spPr>
        <p:txBody>
          <a:bodyPr wrap="none">
            <a:spAutoFit/>
          </a:bodyPr>
          <a:lstStyle/>
          <a:p>
            <a:pPr algn="ctr"/>
            <a:r>
              <a:rPr lang="en-US" sz="3600" dirty="0" err="1"/>
              <a:t>bit.ly</a:t>
            </a:r>
            <a:r>
              <a:rPr lang="en-US" sz="3600" dirty="0"/>
              <a:t>/</a:t>
            </a:r>
            <a:r>
              <a:rPr lang="en-US" sz="3600" dirty="0" err="1">
                <a:solidFill>
                  <a:srgbClr val="00B0F0"/>
                </a:solidFill>
              </a:rPr>
              <a:t>snowcamp-istio</a:t>
            </a:r>
            <a:r>
              <a:rPr lang="en-US" sz="3600" dirty="0">
                <a:solidFill>
                  <a:srgbClr val="00B0F0"/>
                </a:solidFill>
              </a:rPr>
              <a:t>		</a:t>
            </a:r>
            <a:r>
              <a:rPr lang="en-US" sz="3600" dirty="0" err="1">
                <a:solidFill>
                  <a:schemeClr val="tx2"/>
                </a:solidFill>
              </a:rPr>
              <a:t>cloud.</a:t>
            </a:r>
            <a:r>
              <a:rPr lang="en-US" sz="3600" dirty="0" err="1">
                <a:solidFill>
                  <a:schemeClr val="accent1"/>
                </a:solidFill>
              </a:rPr>
              <a:t>oracle</a:t>
            </a:r>
            <a:r>
              <a:rPr lang="en-US" sz="3600" dirty="0" err="1">
                <a:solidFill>
                  <a:schemeClr val="tx2"/>
                </a:solidFill>
              </a:rPr>
              <a:t>.com</a:t>
            </a:r>
            <a:r>
              <a:rPr lang="en-US" sz="3600" dirty="0">
                <a:solidFill>
                  <a:schemeClr val="tx2"/>
                </a:solidFill>
              </a:rPr>
              <a:t>/</a:t>
            </a:r>
            <a:r>
              <a:rPr lang="en-US" sz="3600" dirty="0" err="1">
                <a:solidFill>
                  <a:schemeClr val="tx2"/>
                </a:solidFill>
              </a:rPr>
              <a:t>tryit</a:t>
            </a:r>
            <a:endParaRPr lang="en-US" sz="3600" dirty="0">
              <a:solidFill>
                <a:schemeClr val="tx2"/>
              </a:solidFill>
            </a:endParaRPr>
          </a:p>
        </p:txBody>
      </p:sp>
    </p:spTree>
    <p:extLst>
      <p:ext uri="{BB962C8B-B14F-4D97-AF65-F5344CB8AC3E}">
        <p14:creationId xmlns:p14="http://schemas.microsoft.com/office/powerpoint/2010/main" val="232935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0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Microservices</a:t>
            </a:r>
          </a:p>
        </p:txBody>
      </p:sp>
      <p:sp>
        <p:nvSpPr>
          <p:cNvPr id="4" name="Slide Number Placeholder 3"/>
          <p:cNvSpPr>
            <a:spLocks noGrp="1"/>
          </p:cNvSpPr>
          <p:nvPr>
            <p:ph type="sldNum" sz="quarter" idx="12"/>
          </p:nvPr>
        </p:nvSpPr>
        <p:spPr/>
        <p:txBody>
          <a:bodyPr/>
          <a:lstStyle/>
          <a:p>
            <a:fld id="{C51EAA63-D034-42AE-91FA-B13B9518C7BE}" type="slidenum">
              <a:rPr lang="en-US" smtClean="0"/>
              <a:t>4</a:t>
            </a:fld>
            <a:endParaRPr lang="en-US" dirty="0"/>
          </a:p>
        </p:txBody>
      </p:sp>
      <p:sp>
        <p:nvSpPr>
          <p:cNvPr id="3" name="TextBox 2">
            <a:extLst>
              <a:ext uri="{FF2B5EF4-FFF2-40B4-BE49-F238E27FC236}">
                <a16:creationId xmlns:a16="http://schemas.microsoft.com/office/drawing/2014/main" id="{EDF76073-B6CA-3B4B-BA56-C13FFFC797BA}"/>
              </a:ext>
            </a:extLst>
          </p:cNvPr>
          <p:cNvSpPr txBox="1"/>
          <p:nvPr/>
        </p:nvSpPr>
        <p:spPr>
          <a:xfrm>
            <a:off x="531812" y="1556904"/>
            <a:ext cx="8536449" cy="3744191"/>
          </a:xfrm>
          <a:prstGeom prst="rect">
            <a:avLst/>
          </a:prstGeom>
          <a:noFill/>
        </p:spPr>
        <p:txBody>
          <a:bodyPr wrap="none" lIns="0" tIns="0" rIns="0" bIns="0" rtlCol="0">
            <a:noAutofit/>
          </a:bodyPr>
          <a:lstStyle/>
          <a:p>
            <a:pPr marL="285750" indent="-285750">
              <a:buFont typeface="Arial" panose="020B0604020202020204" pitchFamily="34" charset="0"/>
              <a:buChar char="•"/>
            </a:pPr>
            <a:r>
              <a:rPr lang="en-US" sz="2400" b="1" dirty="0"/>
              <a:t>Why?</a:t>
            </a:r>
          </a:p>
          <a:p>
            <a:pPr marL="742950" lvl="1" indent="-285750">
              <a:buFont typeface="Arial" panose="020B0604020202020204" pitchFamily="34" charset="0"/>
              <a:buChar char="•"/>
            </a:pPr>
            <a:r>
              <a:rPr lang="en-US" sz="2400" dirty="0"/>
              <a:t>Faster &amp; independent deployments</a:t>
            </a:r>
          </a:p>
          <a:p>
            <a:pPr marL="742950" lvl="1" indent="-285750">
              <a:buFont typeface="Arial" panose="020B0604020202020204" pitchFamily="34" charset="0"/>
              <a:buChar char="•"/>
            </a:pPr>
            <a:r>
              <a:rPr lang="en-US" sz="2400" dirty="0"/>
              <a:t>Smaller teams </a:t>
            </a:r>
            <a:r>
              <a:rPr lang="en-US" sz="2400" dirty="0">
                <a:sym typeface="Wingdings" pitchFamily="2" charset="2"/>
              </a:rPr>
              <a:t> better communication</a:t>
            </a:r>
          </a:p>
          <a:p>
            <a:pPr marL="742950" lvl="1" indent="-285750">
              <a:buFont typeface="Arial" panose="020B0604020202020204" pitchFamily="34" charset="0"/>
              <a:buChar char="•"/>
            </a:pPr>
            <a:r>
              <a:rPr lang="en-US" sz="2400" dirty="0">
                <a:sym typeface="Wingdings" pitchFamily="2" charset="2"/>
              </a:rPr>
              <a:t>Use best tools &amp; languages for the job</a:t>
            </a:r>
          </a:p>
          <a:p>
            <a:pPr marL="285750" indent="-285750">
              <a:buFont typeface="Arial" panose="020B0604020202020204" pitchFamily="34" charset="0"/>
              <a:buChar char="•"/>
            </a:pPr>
            <a:r>
              <a:rPr lang="en-US" sz="2400" b="1" dirty="0">
                <a:sym typeface="Wingdings" pitchFamily="2" charset="2"/>
              </a:rPr>
              <a:t>How?</a:t>
            </a:r>
          </a:p>
          <a:p>
            <a:pPr marL="742950" lvl="1" indent="-285750">
              <a:buFont typeface="Arial" panose="020B0604020202020204" pitchFamily="34" charset="0"/>
              <a:buChar char="•"/>
            </a:pPr>
            <a:r>
              <a:rPr lang="en-US" sz="2400" dirty="0"/>
              <a:t>Breaking up the monolith into smaller units </a:t>
            </a:r>
            <a:r>
              <a:rPr lang="en-US" sz="2400" dirty="0">
                <a:sym typeface="Wingdings" pitchFamily="2" charset="2"/>
              </a:rPr>
              <a:t></a:t>
            </a:r>
            <a:r>
              <a:rPr lang="en-US" sz="2400" dirty="0"/>
              <a:t> microservices</a:t>
            </a:r>
            <a:endParaRPr lang="en-US" sz="2400" dirty="0">
              <a:sym typeface="Wingdings" pitchFamily="2" charset="2"/>
            </a:endParaRPr>
          </a:p>
          <a:p>
            <a:pPr marL="285750" indent="-285750">
              <a:buFont typeface="Arial" panose="020B0604020202020204" pitchFamily="34" charset="0"/>
              <a:buChar char="•"/>
            </a:pPr>
            <a:r>
              <a:rPr lang="en-US" sz="2400" b="1" dirty="0">
                <a:sym typeface="Wingdings" pitchFamily="2" charset="2"/>
              </a:rPr>
              <a:t>Challenges</a:t>
            </a:r>
          </a:p>
          <a:p>
            <a:pPr marL="742950" lvl="1" indent="-285750">
              <a:buFont typeface="Arial" panose="020B0604020202020204" pitchFamily="34" charset="0"/>
              <a:buChar char="•"/>
            </a:pPr>
            <a:r>
              <a:rPr lang="en-US" sz="2400" dirty="0">
                <a:sym typeface="Wingdings" pitchFamily="2" charset="2"/>
              </a:rPr>
              <a:t>Network </a:t>
            </a:r>
          </a:p>
          <a:p>
            <a:pPr marL="742950" lvl="1" indent="-285750">
              <a:buFont typeface="Arial" panose="020B0604020202020204" pitchFamily="34" charset="0"/>
              <a:buChar char="•"/>
            </a:pPr>
            <a:r>
              <a:rPr lang="en-US" sz="2400" dirty="0">
                <a:sym typeface="Wingdings" pitchFamily="2" charset="2"/>
              </a:rPr>
              <a:t>1 monolith  1 deployment; 100 microservices  100 deployments</a:t>
            </a:r>
          </a:p>
          <a:p>
            <a:pPr marL="285750" indent="-285750">
              <a:buFont typeface="Arial" panose="020B0604020202020204" pitchFamily="34" charset="0"/>
              <a:buChar char="•"/>
            </a:pPr>
            <a:r>
              <a:rPr lang="en-US" sz="2400" b="1" dirty="0">
                <a:sym typeface="Wingdings" pitchFamily="2" charset="2"/>
              </a:rPr>
              <a:t>“Solutions”</a:t>
            </a:r>
          </a:p>
          <a:p>
            <a:pPr marL="742950" lvl="1" indent="-285750">
              <a:buFont typeface="Arial" panose="020B0604020202020204" pitchFamily="34" charset="0"/>
              <a:buChar char="•"/>
            </a:pPr>
            <a:r>
              <a:rPr lang="en-US" sz="2400" dirty="0">
                <a:sym typeface="Wingdings" pitchFamily="2" charset="2"/>
              </a:rPr>
              <a:t>Custom libraries to solve these problems</a:t>
            </a:r>
          </a:p>
          <a:p>
            <a:pPr marL="742950" lvl="1" indent="-285750">
              <a:buFont typeface="Arial" panose="020B0604020202020204" pitchFamily="34" charset="0"/>
              <a:buChar char="•"/>
            </a:pPr>
            <a:endParaRPr lang="en-US" sz="2400" dirty="0">
              <a:sym typeface="Wingdings" pitchFamily="2" charset="2"/>
            </a:endParaRPr>
          </a:p>
          <a:p>
            <a:pPr marL="742950" lvl="1" indent="-285750">
              <a:buFont typeface="Arial" panose="020B0604020202020204" pitchFamily="34" charset="0"/>
              <a:buChar char="•"/>
            </a:pPr>
            <a:endParaRPr lang="en-US" dirty="0">
              <a:sym typeface="Wingdings" pitchFamily="2" charset="2"/>
            </a:endParaRPr>
          </a:p>
          <a:p>
            <a:pPr marL="742950" lvl="1" indent="-285750">
              <a:buFont typeface="Arial" panose="020B0604020202020204" pitchFamily="34" charset="0"/>
              <a:buChar char="•"/>
            </a:pPr>
            <a:endParaRPr lang="en-US" dirty="0">
              <a:sym typeface="Wingdings" pitchFamily="2" charset="2"/>
            </a:endParaRP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113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Service mesh</a:t>
            </a:r>
          </a:p>
        </p:txBody>
      </p:sp>
      <p:sp>
        <p:nvSpPr>
          <p:cNvPr id="4" name="Slide Number Placeholder 3"/>
          <p:cNvSpPr>
            <a:spLocks noGrp="1"/>
          </p:cNvSpPr>
          <p:nvPr>
            <p:ph type="sldNum" sz="quarter" idx="12"/>
          </p:nvPr>
        </p:nvSpPr>
        <p:spPr/>
        <p:txBody>
          <a:bodyPr/>
          <a:lstStyle/>
          <a:p>
            <a:fld id="{C51EAA63-D034-42AE-91FA-B13B9518C7BE}" type="slidenum">
              <a:rPr lang="en-US" smtClean="0"/>
              <a:t>5</a:t>
            </a:fld>
            <a:endParaRPr lang="en-US" dirty="0"/>
          </a:p>
        </p:txBody>
      </p:sp>
      <p:sp>
        <p:nvSpPr>
          <p:cNvPr id="3" name="TextBox 2">
            <a:extLst>
              <a:ext uri="{FF2B5EF4-FFF2-40B4-BE49-F238E27FC236}">
                <a16:creationId xmlns:a16="http://schemas.microsoft.com/office/drawing/2014/main" id="{EDF76073-B6CA-3B4B-BA56-C13FFFC797BA}"/>
              </a:ext>
            </a:extLst>
          </p:cNvPr>
          <p:cNvSpPr txBox="1"/>
          <p:nvPr/>
        </p:nvSpPr>
        <p:spPr>
          <a:xfrm>
            <a:off x="898496" y="1981200"/>
            <a:ext cx="5025225" cy="91440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36A76B54-2DC9-584E-B988-788E704BAB40}"/>
              </a:ext>
            </a:extLst>
          </p:cNvPr>
          <p:cNvSpPr txBox="1"/>
          <p:nvPr/>
        </p:nvSpPr>
        <p:spPr>
          <a:xfrm>
            <a:off x="1163782" y="1828800"/>
            <a:ext cx="0" cy="0"/>
          </a:xfrm>
          <a:prstGeom prst="rect">
            <a:avLst/>
          </a:prstGeom>
          <a:noFill/>
        </p:spPr>
        <p:txBody>
          <a:bodyPr wrap="none" lIns="0" tIns="0" rIns="0" bIns="0" rtlCol="0">
            <a:noAutofit/>
          </a:bodyPr>
          <a:lstStyle/>
          <a:p>
            <a:pPr>
              <a:lnSpc>
                <a:spcPct val="90000"/>
              </a:lnSpc>
            </a:pPr>
            <a:endParaRPr lang="en-US" dirty="0"/>
          </a:p>
        </p:txBody>
      </p:sp>
      <p:sp>
        <p:nvSpPr>
          <p:cNvPr id="6" name="TextBox 5">
            <a:extLst>
              <a:ext uri="{FF2B5EF4-FFF2-40B4-BE49-F238E27FC236}">
                <a16:creationId xmlns:a16="http://schemas.microsoft.com/office/drawing/2014/main" id="{FB462F18-8FD7-EE40-95A7-098E3AE96934}"/>
              </a:ext>
            </a:extLst>
          </p:cNvPr>
          <p:cNvSpPr txBox="1"/>
          <p:nvPr/>
        </p:nvSpPr>
        <p:spPr>
          <a:xfrm>
            <a:off x="531812" y="1556904"/>
            <a:ext cx="8536449" cy="3744191"/>
          </a:xfrm>
          <a:prstGeom prst="rect">
            <a:avLst/>
          </a:prstGeom>
          <a:noFill/>
        </p:spPr>
        <p:txBody>
          <a:bodyPr wrap="none" lIns="0" tIns="0" rIns="0" bIns="0" rtlCol="0">
            <a:noAutofit/>
          </a:bodyPr>
          <a:lstStyle/>
          <a:p>
            <a:pPr marL="285750" indent="-285750">
              <a:buFont typeface="Arial" panose="020B0604020202020204" pitchFamily="34" charset="0"/>
              <a:buChar char="•"/>
            </a:pPr>
            <a:r>
              <a:rPr lang="en-US" sz="2400" b="1" dirty="0"/>
              <a:t>Why?</a:t>
            </a:r>
          </a:p>
          <a:p>
            <a:pPr marL="742950" lvl="1" indent="-285750">
              <a:buFont typeface="Arial" panose="020B0604020202020204" pitchFamily="34" charset="0"/>
              <a:buChar char="•"/>
            </a:pPr>
            <a:r>
              <a:rPr lang="en-US" sz="2400" dirty="0"/>
              <a:t>Librar</a:t>
            </a:r>
            <a:r>
              <a:rPr lang="en-US" sz="2400" dirty="0">
                <a:sym typeface="Wingdings" pitchFamily="2" charset="2"/>
              </a:rPr>
              <a:t>ies were language &amp; platform specific</a:t>
            </a:r>
            <a:r>
              <a:rPr lang="en-US" sz="2400" dirty="0"/>
              <a:t> </a:t>
            </a:r>
          </a:p>
          <a:p>
            <a:pPr marL="742950" lvl="1" indent="-285750">
              <a:buFont typeface="Arial" panose="020B0604020202020204" pitchFamily="34" charset="0"/>
              <a:buChar char="•"/>
            </a:pPr>
            <a:r>
              <a:rPr lang="en-US" sz="2400" dirty="0"/>
              <a:t>Hard to write new services</a:t>
            </a:r>
          </a:p>
          <a:p>
            <a:pPr marL="742950" lvl="1" indent="-285750">
              <a:buFont typeface="Arial" panose="020B0604020202020204" pitchFamily="34" charset="0"/>
              <a:buChar char="•"/>
            </a:pPr>
            <a:r>
              <a:rPr lang="en-US" sz="2400" dirty="0"/>
              <a:t>Rewriting libraries in different languages doesn’t scale, costs $$$ </a:t>
            </a:r>
          </a:p>
          <a:p>
            <a:pPr marL="285750" indent="-285750">
              <a:buFont typeface="Arial" panose="020B0604020202020204" pitchFamily="34" charset="0"/>
              <a:buChar char="•"/>
            </a:pPr>
            <a:r>
              <a:rPr lang="en-US" sz="2400" b="1" dirty="0">
                <a:sym typeface="Wingdings" pitchFamily="2" charset="2"/>
              </a:rPr>
              <a:t>How?</a:t>
            </a:r>
          </a:p>
          <a:p>
            <a:pPr marL="742950" lvl="1" indent="-285750">
              <a:buFont typeface="Arial" panose="020B0604020202020204" pitchFamily="34" charset="0"/>
              <a:buChar char="•"/>
            </a:pPr>
            <a:r>
              <a:rPr lang="en-US" sz="2400" dirty="0">
                <a:sym typeface="Wingdings" pitchFamily="2" charset="2"/>
              </a:rPr>
              <a:t>Containers to the rescue – package everything in an image</a:t>
            </a:r>
          </a:p>
          <a:p>
            <a:pPr marL="742950" lvl="1" indent="-285750">
              <a:buFont typeface="Arial" panose="020B0604020202020204" pitchFamily="34" charset="0"/>
              <a:buChar char="•"/>
            </a:pPr>
            <a:r>
              <a:rPr lang="en-US" sz="2400" dirty="0">
                <a:sym typeface="Wingdings" pitchFamily="2" charset="2"/>
              </a:rPr>
              <a:t>Push the library functionality out of the service </a:t>
            </a:r>
          </a:p>
          <a:p>
            <a:pPr marL="285750" indent="-285750">
              <a:buFont typeface="Arial" panose="020B0604020202020204" pitchFamily="34" charset="0"/>
              <a:buChar char="•"/>
            </a:pPr>
            <a:r>
              <a:rPr lang="en-US" sz="2400" b="1" dirty="0">
                <a:sym typeface="Wingdings" pitchFamily="2" charset="2"/>
              </a:rPr>
              <a:t>Service Mesh</a:t>
            </a:r>
          </a:p>
          <a:p>
            <a:pPr marL="742950" lvl="1" indent="-285750">
              <a:buFont typeface="Arial" panose="020B0604020202020204" pitchFamily="34" charset="0"/>
              <a:buChar char="•"/>
            </a:pPr>
            <a:r>
              <a:rPr lang="en-US" sz="2400" dirty="0">
                <a:sym typeface="Wingdings" pitchFamily="2" charset="2"/>
              </a:rPr>
              <a:t>Adds additional functionality to your services</a:t>
            </a:r>
          </a:p>
          <a:p>
            <a:pPr marL="742950" lvl="1" indent="-285750">
              <a:buFont typeface="Arial" panose="020B0604020202020204" pitchFamily="34" charset="0"/>
              <a:buChar char="•"/>
            </a:pPr>
            <a:endParaRPr lang="en-US" sz="2400" dirty="0">
              <a:sym typeface="Wingdings" pitchFamily="2" charset="2"/>
            </a:endParaRPr>
          </a:p>
          <a:p>
            <a:pPr marL="742950" lvl="1" indent="-285750">
              <a:buFont typeface="Arial" panose="020B0604020202020204" pitchFamily="34" charset="0"/>
              <a:buChar char="•"/>
            </a:pPr>
            <a:endParaRPr lang="en-US" sz="2400" dirty="0">
              <a:sym typeface="Wingdings" pitchFamily="2" charset="2"/>
            </a:endParaRP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6841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How it works?</a:t>
            </a:r>
          </a:p>
        </p:txBody>
      </p:sp>
      <p:sp>
        <p:nvSpPr>
          <p:cNvPr id="4" name="Slide Number Placeholder 3"/>
          <p:cNvSpPr>
            <a:spLocks noGrp="1"/>
          </p:cNvSpPr>
          <p:nvPr>
            <p:ph type="sldNum" sz="quarter" idx="12"/>
          </p:nvPr>
        </p:nvSpPr>
        <p:spPr/>
        <p:txBody>
          <a:bodyPr/>
          <a:lstStyle/>
          <a:p>
            <a:fld id="{C51EAA63-D034-42AE-91FA-B13B9518C7BE}" type="slidenum">
              <a:rPr lang="en-US" smtClean="0"/>
              <a:t>6</a:t>
            </a:fld>
            <a:endParaRPr lang="en-US" dirty="0"/>
          </a:p>
        </p:txBody>
      </p:sp>
      <p:pic>
        <p:nvPicPr>
          <p:cNvPr id="5" name="Picture 4">
            <a:extLst>
              <a:ext uri="{FF2B5EF4-FFF2-40B4-BE49-F238E27FC236}">
                <a16:creationId xmlns:a16="http://schemas.microsoft.com/office/drawing/2014/main" id="{0080FEE0-CED1-D34B-9BC8-2A558A57C06C}"/>
              </a:ext>
            </a:extLst>
          </p:cNvPr>
          <p:cNvPicPr>
            <a:picLocks noChangeAspect="1"/>
          </p:cNvPicPr>
          <p:nvPr/>
        </p:nvPicPr>
        <p:blipFill>
          <a:blip r:embed="rId3"/>
          <a:stretch>
            <a:fillRect/>
          </a:stretch>
        </p:blipFill>
        <p:spPr>
          <a:xfrm>
            <a:off x="3293919" y="1588260"/>
            <a:ext cx="6441229" cy="4407295"/>
          </a:xfrm>
          <a:prstGeom prst="rect">
            <a:avLst/>
          </a:prstGeom>
        </p:spPr>
      </p:pic>
    </p:spTree>
    <p:extLst>
      <p:ext uri="{BB962C8B-B14F-4D97-AF65-F5344CB8AC3E}">
        <p14:creationId xmlns:p14="http://schemas.microsoft.com/office/powerpoint/2010/main" val="140068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How it works?</a:t>
            </a:r>
          </a:p>
        </p:txBody>
      </p:sp>
      <p:sp>
        <p:nvSpPr>
          <p:cNvPr id="4" name="Slide Number Placeholder 3"/>
          <p:cNvSpPr>
            <a:spLocks noGrp="1"/>
          </p:cNvSpPr>
          <p:nvPr>
            <p:ph type="sldNum" sz="quarter" idx="12"/>
          </p:nvPr>
        </p:nvSpPr>
        <p:spPr/>
        <p:txBody>
          <a:bodyPr/>
          <a:lstStyle/>
          <a:p>
            <a:fld id="{C51EAA63-D034-42AE-91FA-B13B9518C7BE}" type="slidenum">
              <a:rPr lang="en-US" smtClean="0"/>
              <a:t>7</a:t>
            </a:fld>
            <a:endParaRPr lang="en-US" dirty="0"/>
          </a:p>
        </p:txBody>
      </p:sp>
      <p:pic>
        <p:nvPicPr>
          <p:cNvPr id="6" name="Picture 5">
            <a:extLst>
              <a:ext uri="{FF2B5EF4-FFF2-40B4-BE49-F238E27FC236}">
                <a16:creationId xmlns:a16="http://schemas.microsoft.com/office/drawing/2014/main" id="{B1CC4700-71DE-4644-A1F9-E927C5E5682A}"/>
              </a:ext>
            </a:extLst>
          </p:cNvPr>
          <p:cNvPicPr>
            <a:picLocks noChangeAspect="1"/>
          </p:cNvPicPr>
          <p:nvPr/>
        </p:nvPicPr>
        <p:blipFill>
          <a:blip r:embed="rId3"/>
          <a:stretch>
            <a:fillRect/>
          </a:stretch>
        </p:blipFill>
        <p:spPr>
          <a:xfrm>
            <a:off x="3252355" y="1295400"/>
            <a:ext cx="6480996" cy="4690410"/>
          </a:xfrm>
          <a:prstGeom prst="rect">
            <a:avLst/>
          </a:prstGeom>
        </p:spPr>
      </p:pic>
    </p:spTree>
    <p:extLst>
      <p:ext uri="{BB962C8B-B14F-4D97-AF65-F5344CB8AC3E}">
        <p14:creationId xmlns:p14="http://schemas.microsoft.com/office/powerpoint/2010/main" val="252336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4" name="Slide Number Placeholder 3"/>
          <p:cNvSpPr>
            <a:spLocks noGrp="1"/>
          </p:cNvSpPr>
          <p:nvPr>
            <p:ph type="sldNum" sz="quarter" idx="12"/>
          </p:nvPr>
        </p:nvSpPr>
        <p:spPr/>
        <p:txBody>
          <a:bodyPr/>
          <a:lstStyle/>
          <a:p>
            <a:fld id="{C51EAA63-D034-42AE-91FA-B13B9518C7BE}" type="slidenum">
              <a:rPr lang="en-US" smtClean="0"/>
              <a:t>8</a:t>
            </a:fld>
            <a:endParaRPr lang="en-US" dirty="0"/>
          </a:p>
        </p:txBody>
      </p:sp>
      <p:pic>
        <p:nvPicPr>
          <p:cNvPr id="8" name="Picture 7">
            <a:extLst>
              <a:ext uri="{FF2B5EF4-FFF2-40B4-BE49-F238E27FC236}">
                <a16:creationId xmlns:a16="http://schemas.microsoft.com/office/drawing/2014/main" id="{1F6D4021-37E5-4F42-B42C-1479ADE6F021}"/>
              </a:ext>
            </a:extLst>
          </p:cNvPr>
          <p:cNvPicPr>
            <a:picLocks noChangeAspect="1"/>
          </p:cNvPicPr>
          <p:nvPr/>
        </p:nvPicPr>
        <p:blipFill>
          <a:blip r:embed="rId3"/>
          <a:stretch>
            <a:fillRect/>
          </a:stretch>
        </p:blipFill>
        <p:spPr>
          <a:xfrm>
            <a:off x="3941433" y="578699"/>
            <a:ext cx="5223348" cy="5883826"/>
          </a:xfrm>
          <a:prstGeom prst="rect">
            <a:avLst/>
          </a:prstGeom>
        </p:spPr>
      </p:pic>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163581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en-US" smtClean="0"/>
              <a:t>9</a:t>
            </a:fld>
            <a:endParaRPr lang="en-US" dirty="0"/>
          </a:p>
        </p:txBody>
      </p:sp>
      <p:sp>
        <p:nvSpPr>
          <p:cNvPr id="3" name="TextBox 2">
            <a:extLst>
              <a:ext uri="{FF2B5EF4-FFF2-40B4-BE49-F238E27FC236}">
                <a16:creationId xmlns:a16="http://schemas.microsoft.com/office/drawing/2014/main" id="{8D145990-87B9-EC4A-8B8C-0BAC767B77E9}"/>
              </a:ext>
            </a:extLst>
          </p:cNvPr>
          <p:cNvSpPr txBox="1"/>
          <p:nvPr/>
        </p:nvSpPr>
        <p:spPr>
          <a:xfrm>
            <a:off x="8648700" y="6637020"/>
            <a:ext cx="0" cy="0"/>
          </a:xfrm>
          <a:prstGeom prst="rect">
            <a:avLst/>
          </a:prstGeom>
          <a:noFill/>
        </p:spPr>
        <p:txBody>
          <a:bodyPr wrap="none" lIns="0" tIns="0" rIns="0" bIns="0" rtlCol="0">
            <a:noAutofit/>
          </a:bodyPr>
          <a:lstStyle/>
          <a:p>
            <a:pPr>
              <a:lnSpc>
                <a:spcPct val="90000"/>
              </a:lnSpc>
            </a:pPr>
            <a:endParaRPr lang="en-US" dirty="0"/>
          </a:p>
        </p:txBody>
      </p:sp>
      <p:sp>
        <p:nvSpPr>
          <p:cNvPr id="5" name="TextBox 4">
            <a:extLst>
              <a:ext uri="{FF2B5EF4-FFF2-40B4-BE49-F238E27FC236}">
                <a16:creationId xmlns:a16="http://schemas.microsoft.com/office/drawing/2014/main" id="{109196CC-C77C-A54D-9BD4-22B362B7FF56}"/>
              </a:ext>
            </a:extLst>
          </p:cNvPr>
          <p:cNvSpPr txBox="1"/>
          <p:nvPr/>
        </p:nvSpPr>
        <p:spPr>
          <a:xfrm>
            <a:off x="8549640" y="6637020"/>
            <a:ext cx="0" cy="0"/>
          </a:xfrm>
          <a:prstGeom prst="rect">
            <a:avLst/>
          </a:prstGeom>
          <a:noFill/>
        </p:spPr>
        <p:txBody>
          <a:bodyPr wrap="none" lIns="0" tIns="0" rIns="0" bIns="0" rtlCol="0">
            <a:noAutofit/>
          </a:bodyPr>
          <a:lstStyle/>
          <a:p>
            <a:pPr>
              <a:lnSpc>
                <a:spcPct val="90000"/>
              </a:lnSpc>
            </a:pPr>
            <a:endParaRPr lang="en-US" dirty="0"/>
          </a:p>
        </p:txBody>
      </p:sp>
      <p:sp>
        <p:nvSpPr>
          <p:cNvPr id="9" name="TextBox 8">
            <a:extLst>
              <a:ext uri="{FF2B5EF4-FFF2-40B4-BE49-F238E27FC236}">
                <a16:creationId xmlns:a16="http://schemas.microsoft.com/office/drawing/2014/main" id="{335BE7FE-DDD7-2B4F-BA1F-26F578A1CF9C}"/>
              </a:ext>
            </a:extLst>
          </p:cNvPr>
          <p:cNvSpPr txBox="1"/>
          <p:nvPr/>
        </p:nvSpPr>
        <p:spPr>
          <a:xfrm>
            <a:off x="7993380" y="6621780"/>
            <a:ext cx="0" cy="0"/>
          </a:xfrm>
          <a:prstGeom prst="rect">
            <a:avLst/>
          </a:prstGeom>
          <a:noFill/>
        </p:spPr>
        <p:txBody>
          <a:bodyPr wrap="none" lIns="0" tIns="0" rIns="0" bIns="0" rtlCol="0">
            <a:noAutofit/>
          </a:bodyPr>
          <a:lstStyle/>
          <a:p>
            <a:pPr>
              <a:lnSpc>
                <a:spcPct val="90000"/>
              </a:lnSpc>
            </a:pPr>
            <a:endParaRPr lang="en-US" dirty="0"/>
          </a:p>
        </p:txBody>
      </p:sp>
      <p:sp>
        <p:nvSpPr>
          <p:cNvPr id="10" name="TextBox 9">
            <a:extLst>
              <a:ext uri="{FF2B5EF4-FFF2-40B4-BE49-F238E27FC236}">
                <a16:creationId xmlns:a16="http://schemas.microsoft.com/office/drawing/2014/main" id="{6FB6D548-AC22-934D-9C48-D0E46BD51556}"/>
              </a:ext>
            </a:extLst>
          </p:cNvPr>
          <p:cNvSpPr txBox="1"/>
          <p:nvPr/>
        </p:nvSpPr>
        <p:spPr>
          <a:xfrm>
            <a:off x="8602980" y="6621780"/>
            <a:ext cx="0" cy="0"/>
          </a:xfrm>
          <a:prstGeom prst="rect">
            <a:avLst/>
          </a:prstGeom>
          <a:noFill/>
        </p:spPr>
        <p:txBody>
          <a:bodyPr wrap="none" lIns="0" tIns="0" rIns="0" bIns="0" rtlCol="0">
            <a:noAutofit/>
          </a:bodyPr>
          <a:lstStyle/>
          <a:p>
            <a:pPr>
              <a:lnSpc>
                <a:spcPct val="90000"/>
              </a:lnSpc>
            </a:pPr>
            <a:endParaRPr lang="en-US" dirty="0"/>
          </a:p>
        </p:txBody>
      </p:sp>
      <p:sp>
        <p:nvSpPr>
          <p:cNvPr id="11" name="TextBox 10">
            <a:extLst>
              <a:ext uri="{FF2B5EF4-FFF2-40B4-BE49-F238E27FC236}">
                <a16:creationId xmlns:a16="http://schemas.microsoft.com/office/drawing/2014/main" id="{92E849A4-7987-7B4E-B35C-EEF84B6C27F8}"/>
              </a:ext>
            </a:extLst>
          </p:cNvPr>
          <p:cNvSpPr txBox="1"/>
          <p:nvPr/>
        </p:nvSpPr>
        <p:spPr>
          <a:xfrm>
            <a:off x="8435340" y="6667500"/>
            <a:ext cx="0" cy="0"/>
          </a:xfrm>
          <a:prstGeom prst="rect">
            <a:avLst/>
          </a:prstGeom>
          <a:noFill/>
        </p:spPr>
        <p:txBody>
          <a:bodyPr wrap="none" lIns="0" tIns="0" rIns="0" bIns="0" rtlCol="0">
            <a:noAutofit/>
          </a:bodyPr>
          <a:lstStyle/>
          <a:p>
            <a:pPr>
              <a:lnSpc>
                <a:spcPct val="90000"/>
              </a:lnSpc>
            </a:pPr>
            <a:endParaRPr lang="en-US" dirty="0"/>
          </a:p>
        </p:txBody>
      </p:sp>
      <p:sp>
        <p:nvSpPr>
          <p:cNvPr id="12" name="TextBox 11">
            <a:extLst>
              <a:ext uri="{FF2B5EF4-FFF2-40B4-BE49-F238E27FC236}">
                <a16:creationId xmlns:a16="http://schemas.microsoft.com/office/drawing/2014/main" id="{35D9BD9E-17D3-3940-BD09-F499F56ED561}"/>
              </a:ext>
            </a:extLst>
          </p:cNvPr>
          <p:cNvSpPr txBox="1"/>
          <p:nvPr/>
        </p:nvSpPr>
        <p:spPr>
          <a:xfrm>
            <a:off x="8548352" y="6651938"/>
            <a:ext cx="0" cy="0"/>
          </a:xfrm>
          <a:prstGeom prst="rect">
            <a:avLst/>
          </a:prstGeom>
          <a:noFill/>
        </p:spPr>
        <p:txBody>
          <a:bodyPr wrap="none" lIns="0" tIns="0" rIns="0" bIns="0" rtlCol="0">
            <a:noAutofit/>
          </a:bodyPr>
          <a:lstStyle/>
          <a:p>
            <a:pPr>
              <a:lnSpc>
                <a:spcPct val="90000"/>
              </a:lnSpc>
            </a:pPr>
            <a:endParaRPr lang="en-US" dirty="0"/>
          </a:p>
        </p:txBody>
      </p:sp>
      <p:sp>
        <p:nvSpPr>
          <p:cNvPr id="13" name="TextBox 12">
            <a:extLst>
              <a:ext uri="{FF2B5EF4-FFF2-40B4-BE49-F238E27FC236}">
                <a16:creationId xmlns:a16="http://schemas.microsoft.com/office/drawing/2014/main" id="{BC35B9BB-71D8-0948-9202-D09034B40591}"/>
              </a:ext>
            </a:extLst>
          </p:cNvPr>
          <p:cNvSpPr txBox="1"/>
          <p:nvPr/>
        </p:nvSpPr>
        <p:spPr>
          <a:xfrm>
            <a:off x="8548352" y="6674476"/>
            <a:ext cx="0" cy="0"/>
          </a:xfrm>
          <a:prstGeom prst="rect">
            <a:avLst/>
          </a:prstGeom>
          <a:noFill/>
        </p:spPr>
        <p:txBody>
          <a:bodyPr wrap="none" lIns="0" tIns="0" rIns="0" bIns="0" rtlCol="0">
            <a:noAutofit/>
          </a:bodyPr>
          <a:lstStyle/>
          <a:p>
            <a:pPr>
              <a:lnSpc>
                <a:spcPct val="90000"/>
              </a:lnSpc>
            </a:pPr>
            <a:endParaRPr lang="en-US" dirty="0"/>
          </a:p>
        </p:txBody>
      </p:sp>
      <p:pic>
        <p:nvPicPr>
          <p:cNvPr id="19" name="Graphic 18">
            <a:extLst>
              <a:ext uri="{FF2B5EF4-FFF2-40B4-BE49-F238E27FC236}">
                <a16:creationId xmlns:a16="http://schemas.microsoft.com/office/drawing/2014/main" id="{E0EF959D-3390-B241-9A49-1124FE4A0F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1877" y="366662"/>
            <a:ext cx="7624178" cy="6124675"/>
          </a:xfrm>
          <a:prstGeom prst="rect">
            <a:avLst/>
          </a:prstGeom>
        </p:spPr>
      </p:pic>
    </p:spTree>
    <p:extLst>
      <p:ext uri="{BB962C8B-B14F-4D97-AF65-F5344CB8AC3E}">
        <p14:creationId xmlns:p14="http://schemas.microsoft.com/office/powerpoint/2010/main" val="287995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Master-16x9-2019">
  <a:themeElements>
    <a:clrScheme name="Oracle Brand Presentation Color Palette 1">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007395"/>
      </a:hlink>
      <a:folHlink>
        <a:srgbClr val="00739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Master-16x9-2019.potx" id="{F9AF720D-EAE9-CD4A-A454-FEB7E162F2A6}" vid="{59018C90-080C-7D4D-86F3-38C32173ED15}"/>
    </a:ext>
  </a:extLst>
</a:theme>
</file>

<file path=ppt/theme/theme2.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Oracle-Master-16x9-2019</Template>
  <TotalTime>2816</TotalTime>
  <Words>1384</Words>
  <Application>Microsoft Macintosh PowerPoint</Application>
  <PresentationFormat>Custom</PresentationFormat>
  <Paragraphs>359</Paragraphs>
  <Slides>38</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Oracle-Master-16x9-2019</vt:lpstr>
      <vt:lpstr>Service Mesh Patterns</vt:lpstr>
      <vt:lpstr>PowerPoint Presentation</vt:lpstr>
      <vt:lpstr>Agenda</vt:lpstr>
      <vt:lpstr>Microservices</vt:lpstr>
      <vt:lpstr>Service mesh</vt:lpstr>
      <vt:lpstr>How it works?</vt:lpstr>
      <vt:lpstr>How it works?</vt:lpstr>
      <vt:lpstr>How it works?</vt:lpstr>
      <vt:lpstr>PowerPoint Presentation</vt:lpstr>
      <vt:lpstr>Traffic Management</vt:lpstr>
      <vt:lpstr>Traffic Management – Sample Application</vt:lpstr>
      <vt:lpstr>PowerPoint Presentation</vt:lpstr>
      <vt:lpstr>Traffic Management</vt:lpstr>
      <vt:lpstr>Gateway</vt:lpstr>
      <vt:lpstr>Destination Rule</vt:lpstr>
      <vt:lpstr>Service Entry</vt:lpstr>
      <vt:lpstr>Traffic Management – Hands on</vt:lpstr>
      <vt:lpstr>Exercises and Instructions</vt:lpstr>
      <vt:lpstr>Observability and Monitoring</vt:lpstr>
      <vt:lpstr>Observability and Monitoring</vt:lpstr>
      <vt:lpstr>Breaking Stuff</vt:lpstr>
      <vt:lpstr>Making it resilient</vt:lpstr>
      <vt:lpstr>Circuit Breakers</vt:lpstr>
      <vt:lpstr>Observability and Monitoring – Hands on</vt:lpstr>
      <vt:lpstr>Exercises and Instructions</vt:lpstr>
      <vt:lpstr>Security</vt:lpstr>
      <vt:lpstr>Kubernetes Security - Overview</vt:lpstr>
      <vt:lpstr>Kubernetes Security - Overview</vt:lpstr>
      <vt:lpstr>Kubernetes Security - Overview</vt:lpstr>
      <vt:lpstr>Security with the Service Mesh</vt:lpstr>
      <vt:lpstr>Security – mTLS Hands on</vt:lpstr>
      <vt:lpstr>Exercises and Instructions</vt:lpstr>
      <vt:lpstr>Security with the Service Mesh</vt:lpstr>
      <vt:lpstr>Security with the Service Mesh</vt:lpstr>
      <vt:lpstr>Security Authorization – Hands On</vt:lpstr>
      <vt:lpstr>Exercises and Instructions</vt:lpstr>
      <vt:lpstr>Thank you &amp; Questions</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subject/>
  <dc:creator>Microsoft Office User</dc:creator>
  <cp:keywords/>
  <dc:description/>
  <cp:lastModifiedBy>Microsoft Office User</cp:lastModifiedBy>
  <cp:revision>32</cp:revision>
  <cp:lastPrinted>2014-07-16T02:22:57Z</cp:lastPrinted>
  <dcterms:created xsi:type="dcterms:W3CDTF">2019-01-17T23:34:25Z</dcterms:created>
  <dcterms:modified xsi:type="dcterms:W3CDTF">2019-01-24T09:10:32Z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4753136</vt:lpwstr>
  </property>
  <property fmtid="{D5CDD505-2E9C-101B-9397-08002B2CF9AE}" pid="3" name="NXPowerLiteSettings">
    <vt:lpwstr>F98007B004F000</vt:lpwstr>
  </property>
  <property fmtid="{D5CDD505-2E9C-101B-9397-08002B2CF9AE}" pid="4" name="NXPowerLiteVersion">
    <vt:lpwstr>D6.2.10</vt:lpwstr>
  </property>
</Properties>
</file>