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BBF03-918B-420F-BF1D-0E5A15A2234B}" type="datetimeFigureOut">
              <a:rPr lang="zh-CN" altLang="en-US" smtClean="0"/>
              <a:t>2019/5/17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E52A9-0A2D-4BA7-B494-8BFBB50B053A}" type="slidenum">
              <a:rPr lang="zh-CN" altLang="en-US" smtClean="0"/>
              <a:t>‹#›</a:t>
            </a:fld>
            <a:endParaRPr lang="zh-CN" altLang="en-US"/>
          </a:p>
        </p:txBody>
      </p:sp>
    </p:spTree>
    <p:extLst>
      <p:ext uri="{BB962C8B-B14F-4D97-AF65-F5344CB8AC3E}">
        <p14:creationId xmlns:p14="http://schemas.microsoft.com/office/powerpoint/2010/main" val="277961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7F689-3AEA-4E12-ADA3-49881A38FF7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266EDF8-ADFE-4990-9B3A-64FB82D96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CBECEC2-23BA-4D00-8E36-40987369EB02}"/>
              </a:ext>
            </a:extLst>
          </p:cNvPr>
          <p:cNvSpPr>
            <a:spLocks noGrp="1"/>
          </p:cNvSpPr>
          <p:nvPr>
            <p:ph type="dt" sz="half" idx="10"/>
          </p:nvPr>
        </p:nvSpPr>
        <p:spPr/>
        <p:txBody>
          <a:bodyPr/>
          <a:lstStyle/>
          <a:p>
            <a:fld id="{B4E04B73-B754-4DA6-A511-ECEEB0434830}"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358B2846-DFAF-4E11-988E-5616C02633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6C8966-B6AB-4FF7-AE62-7A670F4D7668}"/>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334620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3FE52-E88B-4B60-B79A-5E9DAB1AB4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5A8B32-29BC-44A8-B204-89E4F10A5AF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A4EB0C-051C-490A-8AEE-74FFF7F2D1A1}"/>
              </a:ext>
            </a:extLst>
          </p:cNvPr>
          <p:cNvSpPr>
            <a:spLocks noGrp="1"/>
          </p:cNvSpPr>
          <p:nvPr>
            <p:ph type="dt" sz="half" idx="10"/>
          </p:nvPr>
        </p:nvSpPr>
        <p:spPr/>
        <p:txBody>
          <a:bodyPr/>
          <a:lstStyle/>
          <a:p>
            <a:fld id="{B4E04B73-B754-4DA6-A511-ECEEB0434830}"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25AAB87A-087B-4329-AA90-B5F044D428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E80A47-F5CF-4002-BB55-E06B87B38B40}"/>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76108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C824648-D3CE-400D-9378-4299624533D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6C7CF0-860B-470D-ACD9-5BB98A0A4BA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8ADCFE-4DA4-4138-8ED1-31AE1E911F2E}"/>
              </a:ext>
            </a:extLst>
          </p:cNvPr>
          <p:cNvSpPr>
            <a:spLocks noGrp="1"/>
          </p:cNvSpPr>
          <p:nvPr>
            <p:ph type="dt" sz="half" idx="10"/>
          </p:nvPr>
        </p:nvSpPr>
        <p:spPr/>
        <p:txBody>
          <a:bodyPr/>
          <a:lstStyle/>
          <a:p>
            <a:fld id="{B4E04B73-B754-4DA6-A511-ECEEB0434830}"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FE940866-0899-432C-95F5-BDDE4CA051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7DCC3F-B5E2-4CFB-9F1E-BAA43719BABE}"/>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1903674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9AD53-48E1-4F61-819F-8AB56C6A95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E366B9-191F-4261-8836-C4639603449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9AC56B-202B-452D-95CC-030F47B32971}"/>
              </a:ext>
            </a:extLst>
          </p:cNvPr>
          <p:cNvSpPr>
            <a:spLocks noGrp="1"/>
          </p:cNvSpPr>
          <p:nvPr>
            <p:ph type="dt" sz="half" idx="10"/>
          </p:nvPr>
        </p:nvSpPr>
        <p:spPr/>
        <p:txBody>
          <a:bodyPr/>
          <a:lstStyle/>
          <a:p>
            <a:fld id="{B4E04B73-B754-4DA6-A511-ECEEB0434830}"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A33A2414-07ED-4801-9C98-AF7A7EB208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7445E5-BDC6-4412-B9DB-DF4F2A90681C}"/>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149836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3A957-9753-4A9D-9A33-5764CE7059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724DA1-2578-453A-9567-7898E776E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8F8E06E-C27E-4FFD-B71D-BD37D4BFEFB7}"/>
              </a:ext>
            </a:extLst>
          </p:cNvPr>
          <p:cNvSpPr>
            <a:spLocks noGrp="1"/>
          </p:cNvSpPr>
          <p:nvPr>
            <p:ph type="dt" sz="half" idx="10"/>
          </p:nvPr>
        </p:nvSpPr>
        <p:spPr/>
        <p:txBody>
          <a:bodyPr/>
          <a:lstStyle/>
          <a:p>
            <a:fld id="{B4E04B73-B754-4DA6-A511-ECEEB0434830}"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D202C77E-B80B-49D8-94AC-1303693F72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5B79D9-0D60-4EE1-B2D3-8D956490F30D}"/>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110858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1F51-7927-410B-A8B6-850389EA45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53CB3D-6773-46BF-8E5B-A1D5C72BF12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11A095-8881-46DA-ABAA-490AC879B91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12B7D63-B8FB-4126-B465-127B86DBC0AA}"/>
              </a:ext>
            </a:extLst>
          </p:cNvPr>
          <p:cNvSpPr>
            <a:spLocks noGrp="1"/>
          </p:cNvSpPr>
          <p:nvPr>
            <p:ph type="dt" sz="half" idx="10"/>
          </p:nvPr>
        </p:nvSpPr>
        <p:spPr/>
        <p:txBody>
          <a:bodyPr/>
          <a:lstStyle/>
          <a:p>
            <a:fld id="{B4E04B73-B754-4DA6-A511-ECEEB0434830}" type="datetimeFigureOut">
              <a:rPr lang="zh-CN" altLang="en-US" smtClean="0"/>
              <a:t>2019/5/17</a:t>
            </a:fld>
            <a:endParaRPr lang="zh-CN" altLang="en-US"/>
          </a:p>
        </p:txBody>
      </p:sp>
      <p:sp>
        <p:nvSpPr>
          <p:cNvPr id="6" name="页脚占位符 5">
            <a:extLst>
              <a:ext uri="{FF2B5EF4-FFF2-40B4-BE49-F238E27FC236}">
                <a16:creationId xmlns:a16="http://schemas.microsoft.com/office/drawing/2014/main" id="{A13195F6-66F5-4675-8A07-BBF6B71055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60588A-2FE5-4F0E-B923-C094BF0ABE93}"/>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285909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04DF5-6FA0-4DBD-AC89-F49CBA063E3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962603-F66C-49B6-BFCA-53D2F7DA8B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A133477-BAB6-42C5-84C7-71B42890217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3E00471-C2DB-4F36-A97F-30DB3B9AB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E409AEC-4EA9-44BA-B008-20FDE85CF03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6F2E3E-8121-47CC-879B-6D711F33920F}"/>
              </a:ext>
            </a:extLst>
          </p:cNvPr>
          <p:cNvSpPr>
            <a:spLocks noGrp="1"/>
          </p:cNvSpPr>
          <p:nvPr>
            <p:ph type="dt" sz="half" idx="10"/>
          </p:nvPr>
        </p:nvSpPr>
        <p:spPr/>
        <p:txBody>
          <a:bodyPr/>
          <a:lstStyle/>
          <a:p>
            <a:fld id="{B4E04B73-B754-4DA6-A511-ECEEB0434830}" type="datetimeFigureOut">
              <a:rPr lang="zh-CN" altLang="en-US" smtClean="0"/>
              <a:t>2019/5/17</a:t>
            </a:fld>
            <a:endParaRPr lang="zh-CN" altLang="en-US"/>
          </a:p>
        </p:txBody>
      </p:sp>
      <p:sp>
        <p:nvSpPr>
          <p:cNvPr id="8" name="页脚占位符 7">
            <a:extLst>
              <a:ext uri="{FF2B5EF4-FFF2-40B4-BE49-F238E27FC236}">
                <a16:creationId xmlns:a16="http://schemas.microsoft.com/office/drawing/2014/main" id="{D1F9B4EE-3025-49D2-879F-F6DD4A1A7FD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C78ED80-A920-4284-9919-D7FA025839DF}"/>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379337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0A7A5-56C2-452E-B644-9418D41FA70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344FF84-0831-4E8F-965E-9B5D51A928D4}"/>
              </a:ext>
            </a:extLst>
          </p:cNvPr>
          <p:cNvSpPr>
            <a:spLocks noGrp="1"/>
          </p:cNvSpPr>
          <p:nvPr>
            <p:ph type="dt" sz="half" idx="10"/>
          </p:nvPr>
        </p:nvSpPr>
        <p:spPr/>
        <p:txBody>
          <a:bodyPr/>
          <a:lstStyle/>
          <a:p>
            <a:fld id="{B4E04B73-B754-4DA6-A511-ECEEB0434830}" type="datetimeFigureOut">
              <a:rPr lang="zh-CN" altLang="en-US" smtClean="0"/>
              <a:t>2019/5/17</a:t>
            </a:fld>
            <a:endParaRPr lang="zh-CN" altLang="en-US"/>
          </a:p>
        </p:txBody>
      </p:sp>
      <p:sp>
        <p:nvSpPr>
          <p:cNvPr id="4" name="页脚占位符 3">
            <a:extLst>
              <a:ext uri="{FF2B5EF4-FFF2-40B4-BE49-F238E27FC236}">
                <a16:creationId xmlns:a16="http://schemas.microsoft.com/office/drawing/2014/main" id="{554C900C-C3F8-43B9-9A5A-557F7066A50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0FDC187-AE54-463B-A350-9D2033EFEAE2}"/>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31908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29FC4B-E6A3-482F-9DF9-5005F537FB68}"/>
              </a:ext>
            </a:extLst>
          </p:cNvPr>
          <p:cNvSpPr>
            <a:spLocks noGrp="1"/>
          </p:cNvSpPr>
          <p:nvPr>
            <p:ph type="dt" sz="half" idx="10"/>
          </p:nvPr>
        </p:nvSpPr>
        <p:spPr/>
        <p:txBody>
          <a:bodyPr/>
          <a:lstStyle/>
          <a:p>
            <a:fld id="{B4E04B73-B754-4DA6-A511-ECEEB0434830}" type="datetimeFigureOut">
              <a:rPr lang="zh-CN" altLang="en-US" smtClean="0"/>
              <a:t>2019/5/17</a:t>
            </a:fld>
            <a:endParaRPr lang="zh-CN" altLang="en-US"/>
          </a:p>
        </p:txBody>
      </p:sp>
      <p:sp>
        <p:nvSpPr>
          <p:cNvPr id="3" name="页脚占位符 2">
            <a:extLst>
              <a:ext uri="{FF2B5EF4-FFF2-40B4-BE49-F238E27FC236}">
                <a16:creationId xmlns:a16="http://schemas.microsoft.com/office/drawing/2014/main" id="{F668751A-899F-49CB-879F-AB925A3A463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7ECCBB4-ECE1-4B75-B282-42C2A14BF84E}"/>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117491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358B9-C628-424B-B57C-D3E0DE1EDD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36E0547-12D8-4D85-A3C1-CC9B6E5AA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41F736B-5E70-4BC1-8BDE-04AA78017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4D6A29-3A14-4D23-BA56-BDDA5FF62752}"/>
              </a:ext>
            </a:extLst>
          </p:cNvPr>
          <p:cNvSpPr>
            <a:spLocks noGrp="1"/>
          </p:cNvSpPr>
          <p:nvPr>
            <p:ph type="dt" sz="half" idx="10"/>
          </p:nvPr>
        </p:nvSpPr>
        <p:spPr/>
        <p:txBody>
          <a:bodyPr/>
          <a:lstStyle/>
          <a:p>
            <a:fld id="{B4E04B73-B754-4DA6-A511-ECEEB0434830}" type="datetimeFigureOut">
              <a:rPr lang="zh-CN" altLang="en-US" smtClean="0"/>
              <a:t>2019/5/17</a:t>
            </a:fld>
            <a:endParaRPr lang="zh-CN" altLang="en-US"/>
          </a:p>
        </p:txBody>
      </p:sp>
      <p:sp>
        <p:nvSpPr>
          <p:cNvPr id="6" name="页脚占位符 5">
            <a:extLst>
              <a:ext uri="{FF2B5EF4-FFF2-40B4-BE49-F238E27FC236}">
                <a16:creationId xmlns:a16="http://schemas.microsoft.com/office/drawing/2014/main" id="{B80AD577-7943-479A-A4BB-62C0C56C49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B442DF-43C8-4C13-9FE1-AB0CE1998141}"/>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272575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519BB-0541-4C16-8695-DF7B6B398D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6F5BD6E-B3CC-4845-8666-68D6A2FA82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B1FB3A4-6AB3-4C2B-8827-8E9458881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6DA352-9BD9-4156-A17C-ED4887538046}"/>
              </a:ext>
            </a:extLst>
          </p:cNvPr>
          <p:cNvSpPr>
            <a:spLocks noGrp="1"/>
          </p:cNvSpPr>
          <p:nvPr>
            <p:ph type="dt" sz="half" idx="10"/>
          </p:nvPr>
        </p:nvSpPr>
        <p:spPr/>
        <p:txBody>
          <a:bodyPr/>
          <a:lstStyle/>
          <a:p>
            <a:fld id="{B4E04B73-B754-4DA6-A511-ECEEB0434830}" type="datetimeFigureOut">
              <a:rPr lang="zh-CN" altLang="en-US" smtClean="0"/>
              <a:t>2019/5/17</a:t>
            </a:fld>
            <a:endParaRPr lang="zh-CN" altLang="en-US"/>
          </a:p>
        </p:txBody>
      </p:sp>
      <p:sp>
        <p:nvSpPr>
          <p:cNvPr id="6" name="页脚占位符 5">
            <a:extLst>
              <a:ext uri="{FF2B5EF4-FFF2-40B4-BE49-F238E27FC236}">
                <a16:creationId xmlns:a16="http://schemas.microsoft.com/office/drawing/2014/main" id="{4AB92C88-43FA-434F-8C78-F4B7CAF5FF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933912-E660-4E67-BE09-EA9CEEBACF96}"/>
              </a:ext>
            </a:extLst>
          </p:cNvPr>
          <p:cNvSpPr>
            <a:spLocks noGrp="1"/>
          </p:cNvSpPr>
          <p:nvPr>
            <p:ph type="sldNum" sz="quarter" idx="12"/>
          </p:nvPr>
        </p:nvSpPr>
        <p:spPr/>
        <p:txBody>
          <a:body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155929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566A06-F061-472A-8C27-34144A67F7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16E03C0-E859-489A-93ED-21FF1E4E1F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0CEE0C-70F8-448E-A569-1B0DCC536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04B73-B754-4DA6-A511-ECEEB0434830}"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4E9EF2DC-BF51-4CB9-9634-3DE224039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B2280F8-2891-4BF7-8552-78A2C3861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AEA95-A502-4B65-B534-B1B3175E8C9D}" type="slidenum">
              <a:rPr lang="zh-CN" altLang="en-US" smtClean="0"/>
              <a:t>‹#›</a:t>
            </a:fld>
            <a:endParaRPr lang="zh-CN" altLang="en-US"/>
          </a:p>
        </p:txBody>
      </p:sp>
    </p:spTree>
    <p:extLst>
      <p:ext uri="{BB962C8B-B14F-4D97-AF65-F5344CB8AC3E}">
        <p14:creationId xmlns:p14="http://schemas.microsoft.com/office/powerpoint/2010/main" val="2481223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0536CE3-B12B-4308-AE99-B76331D8C4B4}"/>
              </a:ext>
            </a:extLst>
          </p:cNvPr>
          <p:cNvSpPr txBox="1"/>
          <p:nvPr/>
        </p:nvSpPr>
        <p:spPr>
          <a:xfrm>
            <a:off x="1047566" y="1216241"/>
            <a:ext cx="9809825" cy="923330"/>
          </a:xfrm>
          <a:prstGeom prst="rect">
            <a:avLst/>
          </a:prstGeom>
          <a:noFill/>
        </p:spPr>
        <p:txBody>
          <a:bodyPr wrap="square" rtlCol="0">
            <a:spAutoFit/>
          </a:bodyPr>
          <a:lstStyle/>
          <a:p>
            <a:pPr algn="ctr"/>
            <a:r>
              <a:rPr lang="en-US" altLang="zh-CN" sz="5400" dirty="0"/>
              <a:t>The summary of work</a:t>
            </a:r>
            <a:endParaRPr lang="zh-CN" altLang="en-US" sz="5400" dirty="0"/>
          </a:p>
        </p:txBody>
      </p:sp>
    </p:spTree>
    <p:extLst>
      <p:ext uri="{BB962C8B-B14F-4D97-AF65-F5344CB8AC3E}">
        <p14:creationId xmlns:p14="http://schemas.microsoft.com/office/powerpoint/2010/main" val="325942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B96CECC5-6D2A-41E5-9DDA-BFCEAA58B8E9}"/>
              </a:ext>
            </a:extLst>
          </p:cNvPr>
          <p:cNvGraphicFramePr>
            <a:graphicFrameLocks noGrp="1"/>
          </p:cNvGraphicFramePr>
          <p:nvPr>
            <p:extLst>
              <p:ext uri="{D42A27DB-BD31-4B8C-83A1-F6EECF244321}">
                <p14:modId xmlns:p14="http://schemas.microsoft.com/office/powerpoint/2010/main" val="3642901209"/>
              </p:ext>
            </p:extLst>
          </p:nvPr>
        </p:nvGraphicFramePr>
        <p:xfrm>
          <a:off x="1278384" y="488272"/>
          <a:ext cx="9094680" cy="5416554"/>
        </p:xfrm>
        <a:graphic>
          <a:graphicData uri="http://schemas.openxmlformats.org/drawingml/2006/table">
            <a:tbl>
              <a:tblPr firstRow="1" bandRow="1">
                <a:tableStyleId>{5C22544A-7EE6-4342-B048-85BDC9FD1C3A}</a:tableStyleId>
              </a:tblPr>
              <a:tblGrid>
                <a:gridCol w="3031560">
                  <a:extLst>
                    <a:ext uri="{9D8B030D-6E8A-4147-A177-3AD203B41FA5}">
                      <a16:colId xmlns:a16="http://schemas.microsoft.com/office/drawing/2014/main" val="3837372855"/>
                    </a:ext>
                  </a:extLst>
                </a:gridCol>
                <a:gridCol w="3031560">
                  <a:extLst>
                    <a:ext uri="{9D8B030D-6E8A-4147-A177-3AD203B41FA5}">
                      <a16:colId xmlns:a16="http://schemas.microsoft.com/office/drawing/2014/main" val="707008303"/>
                    </a:ext>
                  </a:extLst>
                </a:gridCol>
                <a:gridCol w="3031560">
                  <a:extLst>
                    <a:ext uri="{9D8B030D-6E8A-4147-A177-3AD203B41FA5}">
                      <a16:colId xmlns:a16="http://schemas.microsoft.com/office/drawing/2014/main" val="3705888701"/>
                    </a:ext>
                  </a:extLst>
                </a:gridCol>
              </a:tblGrid>
              <a:tr h="1117296">
                <a:tc>
                  <a:txBody>
                    <a:bodyPr/>
                    <a:lstStyle/>
                    <a:p>
                      <a:r>
                        <a:rPr lang="en-US" altLang="zh-CN" dirty="0"/>
                        <a:t>Title</a:t>
                      </a:r>
                      <a:endParaRPr lang="zh-CN" altLang="en-US" dirty="0"/>
                    </a:p>
                  </a:txBody>
                  <a:tcPr/>
                </a:tc>
                <a:tc>
                  <a:txBody>
                    <a:bodyPr/>
                    <a:lstStyle/>
                    <a:p>
                      <a:r>
                        <a:rPr lang="en-US" altLang="zh-CN" dirty="0"/>
                        <a:t>Author</a:t>
                      </a:r>
                      <a:endParaRPr lang="zh-CN" altLang="en-US" dirty="0"/>
                    </a:p>
                  </a:txBody>
                  <a:tcPr/>
                </a:tc>
                <a:tc>
                  <a:txBody>
                    <a:bodyPr/>
                    <a:lstStyle/>
                    <a:p>
                      <a:r>
                        <a:rPr lang="en-US" altLang="zh-CN" dirty="0"/>
                        <a:t>Publication</a:t>
                      </a:r>
                      <a:endParaRPr lang="zh-CN" altLang="en-US" dirty="0"/>
                    </a:p>
                  </a:txBody>
                  <a:tcPr/>
                </a:tc>
                <a:extLst>
                  <a:ext uri="{0D108BD9-81ED-4DB2-BD59-A6C34878D82A}">
                    <a16:rowId xmlns:a16="http://schemas.microsoft.com/office/drawing/2014/main" val="3586463547"/>
                  </a:ext>
                </a:extLst>
              </a:tr>
              <a:tr h="1117296">
                <a:tc>
                  <a:txBody>
                    <a:bodyPr/>
                    <a:lstStyle/>
                    <a:p>
                      <a:r>
                        <a:rPr lang="en-US" altLang="zh-CN" dirty="0"/>
                        <a:t>RF-Based Fall Monitoring Using Convolutional Neural Networks</a:t>
                      </a:r>
                      <a:endParaRPr lang="zh-CN" altLang="en-US" dirty="0"/>
                    </a:p>
                  </a:txBody>
                  <a:tcPr/>
                </a:tc>
                <a:tc>
                  <a:txBody>
                    <a:bodyPr/>
                    <a:lstStyle/>
                    <a:p>
                      <a:r>
                        <a:rPr lang="en-US" altLang="zh-CN" sz="1800" b="0" i="0" kern="1200" dirty="0">
                          <a:solidFill>
                            <a:schemeClr val="dk1"/>
                          </a:solidFill>
                          <a:effectLst/>
                          <a:latin typeface="+mn-lt"/>
                          <a:ea typeface="+mn-ea"/>
                          <a:cs typeface="+mn-cs"/>
                        </a:rPr>
                        <a:t>Dina </a:t>
                      </a:r>
                      <a:r>
                        <a:rPr lang="en-US" altLang="zh-CN" sz="1800" b="0" i="0" kern="1200" dirty="0" err="1">
                          <a:solidFill>
                            <a:schemeClr val="dk1"/>
                          </a:solidFill>
                          <a:effectLst/>
                          <a:latin typeface="+mn-lt"/>
                          <a:ea typeface="+mn-ea"/>
                          <a:cs typeface="+mn-cs"/>
                        </a:rPr>
                        <a:t>Katabi</a:t>
                      </a:r>
                      <a:endParaRPr lang="zh-CN" altLang="en-US" dirty="0"/>
                    </a:p>
                  </a:txBody>
                  <a:tcPr/>
                </a:tc>
                <a:tc>
                  <a:txBody>
                    <a:bodyPr/>
                    <a:lstStyle/>
                    <a:p>
                      <a:r>
                        <a:rPr lang="en-US" altLang="zh-CN" dirty="0"/>
                        <a:t>ACM Interact. Mob. Wearable Ubiquitous Technol</a:t>
                      </a:r>
                      <a:endParaRPr lang="zh-CN" altLang="en-US" dirty="0"/>
                    </a:p>
                  </a:txBody>
                  <a:tcPr/>
                </a:tc>
                <a:extLst>
                  <a:ext uri="{0D108BD9-81ED-4DB2-BD59-A6C34878D82A}">
                    <a16:rowId xmlns:a16="http://schemas.microsoft.com/office/drawing/2014/main" val="585143938"/>
                  </a:ext>
                </a:extLst>
              </a:tr>
              <a:tr h="12926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RF Sensing in the Internet of Things: A General Deep Learning Framework</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Shiwen</a:t>
                      </a:r>
                      <a:r>
                        <a:rPr lang="en-US" altLang="zh-CN" sz="1800" b="0" i="0" kern="1200" dirty="0">
                          <a:solidFill>
                            <a:schemeClr val="dk1"/>
                          </a:solidFill>
                          <a:effectLst/>
                          <a:latin typeface="+mn-lt"/>
                          <a:ea typeface="+mn-ea"/>
                          <a:cs typeface="+mn-cs"/>
                        </a:rPr>
                        <a:t> Mao</a:t>
                      </a:r>
                    </a:p>
                    <a:p>
                      <a:endParaRPr lang="zh-CN" altLang="en-US" dirty="0"/>
                    </a:p>
                  </a:txBody>
                  <a:tcPr/>
                </a:tc>
                <a:tc>
                  <a:txBody>
                    <a:bodyPr/>
                    <a:lstStyle/>
                    <a:p>
                      <a:r>
                        <a:rPr lang="en-US" altLang="zh-CN" sz="1800" b="0" i="0" u="none" kern="1200" dirty="0">
                          <a:solidFill>
                            <a:schemeClr val="tx1"/>
                          </a:solidFill>
                          <a:effectLst/>
                          <a:latin typeface="+mn-lt"/>
                          <a:ea typeface="+mn-ea"/>
                          <a:cs typeface="+mn-cs"/>
                        </a:rPr>
                        <a:t> </a:t>
                      </a:r>
                      <a:r>
                        <a:rPr lang="en-US" altLang="zh-CN" sz="1800" b="0" i="0" u="none" strike="noStrike" kern="1200" dirty="0">
                          <a:solidFill>
                            <a:schemeClr val="tx1"/>
                          </a:solidFill>
                          <a:effectLst/>
                          <a:latin typeface="+mn-lt"/>
                          <a:ea typeface="+mn-ea"/>
                          <a:cs typeface="+mn-cs"/>
                        </a:rPr>
                        <a:t>IEEE Communications Magazine</a:t>
                      </a:r>
                      <a:endParaRPr lang="zh-CN" altLang="en-US" b="0" u="none" dirty="0">
                        <a:solidFill>
                          <a:schemeClr val="tx1"/>
                        </a:solidFill>
                      </a:endParaRPr>
                    </a:p>
                  </a:txBody>
                  <a:tcPr/>
                </a:tc>
                <a:extLst>
                  <a:ext uri="{0D108BD9-81ED-4DB2-BD59-A6C34878D82A}">
                    <a16:rowId xmlns:a16="http://schemas.microsoft.com/office/drawing/2014/main" val="2797218386"/>
                  </a:ext>
                </a:extLst>
              </a:tr>
              <a:tr h="1889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Automated estimation of materials parameter from X-ray absorption and electron energy-loss spectra with similarity measures</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dirty="0" err="1">
                          <a:solidFill>
                            <a:schemeClr val="dk1"/>
                          </a:solidFill>
                          <a:effectLst/>
                          <a:latin typeface="+mn-lt"/>
                          <a:ea typeface="+mn-ea"/>
                          <a:cs typeface="+mn-cs"/>
                        </a:rPr>
                        <a:t>Kanta</a:t>
                      </a:r>
                      <a:r>
                        <a:rPr lang="en-US" altLang="zh-CN" sz="1800" b="0" i="0" u="none" strike="noStrike" kern="1200" dirty="0">
                          <a:solidFill>
                            <a:schemeClr val="dk1"/>
                          </a:solidFill>
                          <a:effectLst/>
                          <a:latin typeface="+mn-lt"/>
                          <a:ea typeface="+mn-ea"/>
                          <a:cs typeface="+mn-cs"/>
                        </a:rPr>
                        <a:t> Ono</a:t>
                      </a:r>
                      <a:endParaRPr lang="en-US" altLang="zh-CN" sz="1800" b="0" i="0" kern="1200" dirty="0">
                        <a:solidFill>
                          <a:schemeClr val="dk1"/>
                        </a:solidFill>
                        <a:effectLst/>
                        <a:latin typeface="+mn-lt"/>
                        <a:ea typeface="+mn-ea"/>
                        <a:cs typeface="+mn-cs"/>
                      </a:endParaRP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dirty="0" err="1">
                          <a:solidFill>
                            <a:schemeClr val="dk1"/>
                          </a:solidFill>
                          <a:effectLst/>
                          <a:latin typeface="+mn-lt"/>
                          <a:ea typeface="+mn-ea"/>
                          <a:cs typeface="+mn-cs"/>
                        </a:rPr>
                        <a:t>npj</a:t>
                      </a:r>
                      <a:r>
                        <a:rPr lang="en-US" altLang="zh-CN" sz="1800" b="0" i="0" u="none" strike="noStrike" kern="1200" dirty="0">
                          <a:solidFill>
                            <a:schemeClr val="dk1"/>
                          </a:solidFill>
                          <a:effectLst/>
                          <a:latin typeface="+mn-lt"/>
                          <a:ea typeface="+mn-ea"/>
                          <a:cs typeface="+mn-cs"/>
                        </a:rPr>
                        <a:t> computational materials</a:t>
                      </a:r>
                      <a:endParaRPr lang="zh-CN" altLang="en-US" b="0" dirty="0"/>
                    </a:p>
                  </a:txBody>
                  <a:tcPr/>
                </a:tc>
                <a:extLst>
                  <a:ext uri="{0D108BD9-81ED-4DB2-BD59-A6C34878D82A}">
                    <a16:rowId xmlns:a16="http://schemas.microsoft.com/office/drawing/2014/main" val="308429631"/>
                  </a:ext>
                </a:extLst>
              </a:tr>
            </a:tbl>
          </a:graphicData>
        </a:graphic>
      </p:graphicFrame>
    </p:spTree>
    <p:extLst>
      <p:ext uri="{BB962C8B-B14F-4D97-AF65-F5344CB8AC3E}">
        <p14:creationId xmlns:p14="http://schemas.microsoft.com/office/powerpoint/2010/main" val="312393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8766399-EED0-4A90-80BE-F2605FAE72D3}"/>
              </a:ext>
            </a:extLst>
          </p:cNvPr>
          <p:cNvSpPr/>
          <p:nvPr/>
        </p:nvSpPr>
        <p:spPr>
          <a:xfrm>
            <a:off x="2266763" y="486923"/>
            <a:ext cx="6948257" cy="369332"/>
          </a:xfrm>
          <a:prstGeom prst="rect">
            <a:avLst/>
          </a:prstGeom>
        </p:spPr>
        <p:txBody>
          <a:bodyPr wrap="square">
            <a:spAutoFit/>
          </a:bodyPr>
          <a:lstStyle/>
          <a:p>
            <a:r>
              <a:rPr lang="en-US" altLang="zh-CN" dirty="0"/>
              <a:t>RF-Based Fall Monitoring Using Convolutional Neural Networks</a:t>
            </a:r>
            <a:endParaRPr lang="zh-CN" altLang="en-US" dirty="0"/>
          </a:p>
        </p:txBody>
      </p:sp>
      <p:sp>
        <p:nvSpPr>
          <p:cNvPr id="3" name="文本框 2">
            <a:extLst>
              <a:ext uri="{FF2B5EF4-FFF2-40B4-BE49-F238E27FC236}">
                <a16:creationId xmlns:a16="http://schemas.microsoft.com/office/drawing/2014/main" id="{51D14EFC-B615-4EEF-82A7-9B44072D5C29}"/>
              </a:ext>
            </a:extLst>
          </p:cNvPr>
          <p:cNvSpPr txBox="1"/>
          <p:nvPr/>
        </p:nvSpPr>
        <p:spPr>
          <a:xfrm>
            <a:off x="985421" y="931980"/>
            <a:ext cx="8629094" cy="646331"/>
          </a:xfrm>
          <a:prstGeom prst="rect">
            <a:avLst/>
          </a:prstGeom>
          <a:noFill/>
        </p:spPr>
        <p:txBody>
          <a:bodyPr wrap="square" rtlCol="0">
            <a:spAutoFit/>
          </a:bodyPr>
          <a:lstStyle/>
          <a:p>
            <a:r>
              <a:rPr lang="en-US" altLang="zh-CN" dirty="0"/>
              <a:t>In this paper, author use CNN to process the data from the RF devices to judge the older adults whether fall.  </a:t>
            </a:r>
            <a:endParaRPr lang="zh-CN" altLang="en-US" dirty="0"/>
          </a:p>
        </p:txBody>
      </p:sp>
      <p:pic>
        <p:nvPicPr>
          <p:cNvPr id="5" name="图片 4">
            <a:extLst>
              <a:ext uri="{FF2B5EF4-FFF2-40B4-BE49-F238E27FC236}">
                <a16:creationId xmlns:a16="http://schemas.microsoft.com/office/drawing/2014/main" id="{FEF424FB-E82A-4BE8-BED0-C1D9AE850AD7}"/>
              </a:ext>
            </a:extLst>
          </p:cNvPr>
          <p:cNvPicPr>
            <a:picLocks noChangeAspect="1"/>
          </p:cNvPicPr>
          <p:nvPr/>
        </p:nvPicPr>
        <p:blipFill>
          <a:blip r:embed="rId2"/>
          <a:stretch>
            <a:fillRect/>
          </a:stretch>
        </p:blipFill>
        <p:spPr>
          <a:xfrm>
            <a:off x="0" y="1731141"/>
            <a:ext cx="12192000" cy="4052663"/>
          </a:xfrm>
          <a:prstGeom prst="rect">
            <a:avLst/>
          </a:prstGeom>
        </p:spPr>
      </p:pic>
      <p:sp>
        <p:nvSpPr>
          <p:cNvPr id="8" name="文本框 7">
            <a:extLst>
              <a:ext uri="{FF2B5EF4-FFF2-40B4-BE49-F238E27FC236}">
                <a16:creationId xmlns:a16="http://schemas.microsoft.com/office/drawing/2014/main" id="{BF6B22F6-DCB2-47F5-BD7C-7C5D7F3D728D}"/>
              </a:ext>
            </a:extLst>
          </p:cNvPr>
          <p:cNvSpPr txBox="1"/>
          <p:nvPr/>
        </p:nvSpPr>
        <p:spPr>
          <a:xfrm>
            <a:off x="985421" y="5734979"/>
            <a:ext cx="9605639" cy="1200329"/>
          </a:xfrm>
          <a:prstGeom prst="rect">
            <a:avLst/>
          </a:prstGeom>
          <a:noFill/>
        </p:spPr>
        <p:txBody>
          <a:bodyPr wrap="square" rtlCol="0">
            <a:spAutoFit/>
          </a:bodyPr>
          <a:lstStyle/>
          <a:p>
            <a:r>
              <a:rPr lang="en-US" altLang="zh-CN" dirty="0"/>
              <a:t>Visualization  system’s RF data. The figure shows two people walking in a, and one person walking while the other person is on the floor b. They represent RF reflections using a combination of horizontal and vertical heatmaps. The heatmaps show the reflection power as a function of space where red refers to higher power and dark blue refers to low power.</a:t>
            </a:r>
            <a:endParaRPr lang="zh-CN" altLang="en-US" dirty="0"/>
          </a:p>
        </p:txBody>
      </p:sp>
    </p:spTree>
    <p:extLst>
      <p:ext uri="{BB962C8B-B14F-4D97-AF65-F5344CB8AC3E}">
        <p14:creationId xmlns:p14="http://schemas.microsoft.com/office/powerpoint/2010/main" val="36616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5B81B7-6B9B-417E-9CD8-85086C626A7C}"/>
              </a:ext>
            </a:extLst>
          </p:cNvPr>
          <p:cNvSpPr txBox="1"/>
          <p:nvPr/>
        </p:nvSpPr>
        <p:spPr>
          <a:xfrm>
            <a:off x="2112884" y="185273"/>
            <a:ext cx="10271464" cy="369332"/>
          </a:xfrm>
          <a:prstGeom prst="rect">
            <a:avLst/>
          </a:prstGeom>
          <a:noFill/>
        </p:spPr>
        <p:txBody>
          <a:bodyPr wrap="square" rtlCol="0">
            <a:spAutoFit/>
          </a:bodyPr>
          <a:lstStyle/>
          <a:p>
            <a:r>
              <a:rPr lang="en-US" altLang="zh-CN" dirty="0"/>
              <a:t>The loss function use the cross-entropy </a:t>
            </a:r>
            <a:endParaRPr lang="zh-CN" altLang="en-US" dirty="0"/>
          </a:p>
        </p:txBody>
      </p:sp>
      <p:pic>
        <p:nvPicPr>
          <p:cNvPr id="3" name="图片 2">
            <a:extLst>
              <a:ext uri="{FF2B5EF4-FFF2-40B4-BE49-F238E27FC236}">
                <a16:creationId xmlns:a16="http://schemas.microsoft.com/office/drawing/2014/main" id="{35F0BE9E-EF0E-459B-BAE1-8121D2665A87}"/>
              </a:ext>
            </a:extLst>
          </p:cNvPr>
          <p:cNvPicPr>
            <a:picLocks noChangeAspect="1"/>
          </p:cNvPicPr>
          <p:nvPr/>
        </p:nvPicPr>
        <p:blipFill>
          <a:blip r:embed="rId2"/>
          <a:stretch>
            <a:fillRect/>
          </a:stretch>
        </p:blipFill>
        <p:spPr>
          <a:xfrm>
            <a:off x="901475" y="683293"/>
            <a:ext cx="8063101" cy="1519467"/>
          </a:xfrm>
          <a:prstGeom prst="rect">
            <a:avLst/>
          </a:prstGeom>
        </p:spPr>
      </p:pic>
      <p:pic>
        <p:nvPicPr>
          <p:cNvPr id="4" name="图片 3">
            <a:extLst>
              <a:ext uri="{FF2B5EF4-FFF2-40B4-BE49-F238E27FC236}">
                <a16:creationId xmlns:a16="http://schemas.microsoft.com/office/drawing/2014/main" id="{C4E73C63-820E-40AA-BC5E-ECEFE30FA0B4}"/>
              </a:ext>
            </a:extLst>
          </p:cNvPr>
          <p:cNvPicPr>
            <a:picLocks noChangeAspect="1"/>
          </p:cNvPicPr>
          <p:nvPr/>
        </p:nvPicPr>
        <p:blipFill>
          <a:blip r:embed="rId3"/>
          <a:stretch>
            <a:fillRect/>
          </a:stretch>
        </p:blipFill>
        <p:spPr>
          <a:xfrm>
            <a:off x="289801" y="2202760"/>
            <a:ext cx="7500145" cy="4234747"/>
          </a:xfrm>
          <a:prstGeom prst="rect">
            <a:avLst/>
          </a:prstGeom>
        </p:spPr>
      </p:pic>
      <p:sp>
        <p:nvSpPr>
          <p:cNvPr id="5" name="文本框 4">
            <a:extLst>
              <a:ext uri="{FF2B5EF4-FFF2-40B4-BE49-F238E27FC236}">
                <a16:creationId xmlns:a16="http://schemas.microsoft.com/office/drawing/2014/main" id="{49CE795B-14A8-4EE8-AF2C-95791D12F4E4}"/>
              </a:ext>
            </a:extLst>
          </p:cNvPr>
          <p:cNvSpPr txBox="1"/>
          <p:nvPr/>
        </p:nvSpPr>
        <p:spPr>
          <a:xfrm>
            <a:off x="7789946" y="2332701"/>
            <a:ext cx="3499725" cy="4247317"/>
          </a:xfrm>
          <a:prstGeom prst="rect">
            <a:avLst/>
          </a:prstGeom>
          <a:noFill/>
        </p:spPr>
        <p:txBody>
          <a:bodyPr wrap="square" rtlCol="0">
            <a:spAutoFit/>
          </a:bodyPr>
          <a:lstStyle/>
          <a:p>
            <a:r>
              <a:rPr lang="en-US" altLang="zh-CN" dirty="0"/>
              <a:t>3D convolutional neural network design. This figure shows the network structure of one of the CNN blocks . The network consists of ten 3D convolution layers and two fully connected layers, followed by a </a:t>
            </a:r>
            <a:r>
              <a:rPr lang="en-US" altLang="zh-CN" dirty="0" err="1"/>
              <a:t>softmax</a:t>
            </a:r>
            <a:r>
              <a:rPr lang="en-US" altLang="zh-CN" dirty="0"/>
              <a:t> classifier. The features used for classification have 256 dimensions. The input RF signals have both vertical and horizontal heatmaps, which are convolved separately in each branch and fused right before the first fully connected layer. </a:t>
            </a:r>
            <a:endParaRPr lang="zh-CN" altLang="en-US" dirty="0"/>
          </a:p>
        </p:txBody>
      </p:sp>
    </p:spTree>
    <p:extLst>
      <p:ext uri="{BB962C8B-B14F-4D97-AF65-F5344CB8AC3E}">
        <p14:creationId xmlns:p14="http://schemas.microsoft.com/office/powerpoint/2010/main" val="427169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6BE407-E30C-43F9-825C-1E5E4912AE7A}"/>
              </a:ext>
            </a:extLst>
          </p:cNvPr>
          <p:cNvPicPr>
            <a:picLocks noChangeAspect="1"/>
          </p:cNvPicPr>
          <p:nvPr/>
        </p:nvPicPr>
        <p:blipFill>
          <a:blip r:embed="rId2"/>
          <a:stretch>
            <a:fillRect/>
          </a:stretch>
        </p:blipFill>
        <p:spPr>
          <a:xfrm>
            <a:off x="0" y="-93033"/>
            <a:ext cx="12192000" cy="4238723"/>
          </a:xfrm>
          <a:prstGeom prst="rect">
            <a:avLst/>
          </a:prstGeom>
        </p:spPr>
      </p:pic>
      <p:sp>
        <p:nvSpPr>
          <p:cNvPr id="3" name="文本框 2">
            <a:extLst>
              <a:ext uri="{FF2B5EF4-FFF2-40B4-BE49-F238E27FC236}">
                <a16:creationId xmlns:a16="http://schemas.microsoft.com/office/drawing/2014/main" id="{A04393D6-AC66-40DB-8BF6-6A56DE190C0A}"/>
              </a:ext>
            </a:extLst>
          </p:cNvPr>
          <p:cNvSpPr txBox="1"/>
          <p:nvPr/>
        </p:nvSpPr>
        <p:spPr>
          <a:xfrm>
            <a:off x="1438182" y="4270159"/>
            <a:ext cx="8966447" cy="1200329"/>
          </a:xfrm>
          <a:prstGeom prst="rect">
            <a:avLst/>
          </a:prstGeom>
          <a:noFill/>
        </p:spPr>
        <p:txBody>
          <a:bodyPr wrap="square" rtlCol="0">
            <a:spAutoFit/>
          </a:bodyPr>
          <a:lstStyle/>
          <a:p>
            <a:r>
              <a:rPr lang="en-US" altLang="zh-CN" dirty="0"/>
              <a:t>An illustration of  cascading classifiers. The first stage rejects easy negative samples and passes hard ones to the second stage, which further rejects most of the hard negative samples. The negative and positive examples look redistributed between the two stages because they are projected in different spaces</a:t>
            </a:r>
            <a:endParaRPr lang="zh-CN" altLang="en-US" dirty="0"/>
          </a:p>
        </p:txBody>
      </p:sp>
    </p:spTree>
    <p:extLst>
      <p:ext uri="{BB962C8B-B14F-4D97-AF65-F5344CB8AC3E}">
        <p14:creationId xmlns:p14="http://schemas.microsoft.com/office/powerpoint/2010/main" val="184477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6B4643-C378-4A39-AF68-65811B1CBBF6}"/>
              </a:ext>
            </a:extLst>
          </p:cNvPr>
          <p:cNvSpPr/>
          <p:nvPr/>
        </p:nvSpPr>
        <p:spPr>
          <a:xfrm>
            <a:off x="2337787" y="664476"/>
            <a:ext cx="8235518" cy="369332"/>
          </a:xfrm>
          <a:prstGeom prst="rect">
            <a:avLst/>
          </a:prstGeom>
        </p:spPr>
        <p:txBody>
          <a:bodyPr wrap="square">
            <a:spAutoFit/>
          </a:bodyPr>
          <a:lstStyle/>
          <a:p>
            <a:pPr lvl="0">
              <a:defRPr/>
            </a:pPr>
            <a:r>
              <a:rPr lang="en-US" altLang="zh-CN" dirty="0">
                <a:solidFill>
                  <a:schemeClr val="dk1"/>
                </a:solidFill>
              </a:rPr>
              <a:t>RF Sensing in the Internet of Things: A General Deep Learning Framework</a:t>
            </a:r>
          </a:p>
        </p:txBody>
      </p:sp>
      <p:pic>
        <p:nvPicPr>
          <p:cNvPr id="3" name="图片 2">
            <a:extLst>
              <a:ext uri="{FF2B5EF4-FFF2-40B4-BE49-F238E27FC236}">
                <a16:creationId xmlns:a16="http://schemas.microsoft.com/office/drawing/2014/main" id="{51FF3CF9-77E8-4862-A972-04A02B0AA7D8}"/>
              </a:ext>
            </a:extLst>
          </p:cNvPr>
          <p:cNvPicPr>
            <a:picLocks noChangeAspect="1"/>
          </p:cNvPicPr>
          <p:nvPr/>
        </p:nvPicPr>
        <p:blipFill>
          <a:blip r:embed="rId2"/>
          <a:stretch>
            <a:fillRect/>
          </a:stretch>
        </p:blipFill>
        <p:spPr>
          <a:xfrm>
            <a:off x="0" y="1033808"/>
            <a:ext cx="6256214" cy="5640410"/>
          </a:xfrm>
          <a:prstGeom prst="rect">
            <a:avLst/>
          </a:prstGeom>
        </p:spPr>
      </p:pic>
      <p:sp>
        <p:nvSpPr>
          <p:cNvPr id="4" name="文本框 3">
            <a:extLst>
              <a:ext uri="{FF2B5EF4-FFF2-40B4-BE49-F238E27FC236}">
                <a16:creationId xmlns:a16="http://schemas.microsoft.com/office/drawing/2014/main" id="{D86F5C6E-96E3-4115-B620-286E2C523877}"/>
              </a:ext>
            </a:extLst>
          </p:cNvPr>
          <p:cNvSpPr txBox="1"/>
          <p:nvPr/>
        </p:nvSpPr>
        <p:spPr>
          <a:xfrm>
            <a:off x="5983549" y="2135520"/>
            <a:ext cx="6027938" cy="646331"/>
          </a:xfrm>
          <a:prstGeom prst="rect">
            <a:avLst/>
          </a:prstGeom>
          <a:noFill/>
        </p:spPr>
        <p:txBody>
          <a:bodyPr wrap="square" rtlCol="0">
            <a:spAutoFit/>
          </a:bodyPr>
          <a:lstStyle/>
          <a:p>
            <a:r>
              <a:rPr lang="en-US" altLang="zh-CN" dirty="0"/>
              <a:t>The picture shows the general deep learning framework for RF sensing.</a:t>
            </a:r>
            <a:endParaRPr lang="zh-CN" altLang="en-US" dirty="0"/>
          </a:p>
        </p:txBody>
      </p:sp>
    </p:spTree>
    <p:extLst>
      <p:ext uri="{BB962C8B-B14F-4D97-AF65-F5344CB8AC3E}">
        <p14:creationId xmlns:p14="http://schemas.microsoft.com/office/powerpoint/2010/main" val="317810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106BDBA-461D-45C5-A8F3-12F439F7E736}"/>
              </a:ext>
            </a:extLst>
          </p:cNvPr>
          <p:cNvSpPr txBox="1"/>
          <p:nvPr/>
        </p:nvSpPr>
        <p:spPr>
          <a:xfrm>
            <a:off x="1051888" y="770693"/>
            <a:ext cx="10088224" cy="1200329"/>
          </a:xfrm>
          <a:prstGeom prst="rect">
            <a:avLst/>
          </a:prstGeom>
          <a:noFill/>
        </p:spPr>
        <p:txBody>
          <a:bodyPr wrap="square" rtlCol="0">
            <a:spAutoFit/>
          </a:bodyPr>
          <a:lstStyle/>
          <a:p>
            <a:r>
              <a:rPr lang="en-US" altLang="zh-CN" dirty="0"/>
              <a:t>The application of this paper includes: Indoor Localization, Activity </a:t>
            </a:r>
            <a:r>
              <a:rPr lang="en-US" altLang="zh-CN" dirty="0" err="1"/>
              <a:t>Recogntion</a:t>
            </a:r>
            <a:r>
              <a:rPr lang="en-US" altLang="zh-CN" dirty="0"/>
              <a:t>, Healthcare Sensing</a:t>
            </a:r>
          </a:p>
          <a:p>
            <a:r>
              <a:rPr lang="en-US" altLang="zh-CN" dirty="0"/>
              <a:t>By applying deep learn- </a:t>
            </a:r>
            <a:r>
              <a:rPr lang="en-US" altLang="zh-CN" dirty="0" err="1"/>
              <a:t>in</a:t>
            </a:r>
            <a:r>
              <a:rPr lang="en-US" altLang="zh-CN" i="1" dirty="0" err="1"/>
              <a:t>g</a:t>
            </a:r>
            <a:r>
              <a:rPr lang="en-US" altLang="zh-CN" dirty="0"/>
              <a:t> techniques to new signals from 5G spectra, RF sensing could be greatly enhanced with a stronger data representation ability, not only for personal </a:t>
            </a:r>
            <a:r>
              <a:rPr lang="en-US" altLang="zh-CN" dirty="0" err="1"/>
              <a:t>loT</a:t>
            </a:r>
            <a:r>
              <a:rPr lang="en-US" altLang="zh-CN" dirty="0"/>
              <a:t> applications such as indoor localization, activity recognition, and healthcare, but also for other </a:t>
            </a:r>
            <a:r>
              <a:rPr lang="en-US" altLang="zh-CN" dirty="0" err="1"/>
              <a:t>loT</a:t>
            </a:r>
            <a:r>
              <a:rPr lang="en-US" altLang="zh-CN" dirty="0"/>
              <a:t> applications</a:t>
            </a:r>
            <a:endParaRPr lang="zh-CN" altLang="en-US" dirty="0"/>
          </a:p>
        </p:txBody>
      </p:sp>
    </p:spTree>
    <p:extLst>
      <p:ext uri="{BB962C8B-B14F-4D97-AF65-F5344CB8AC3E}">
        <p14:creationId xmlns:p14="http://schemas.microsoft.com/office/powerpoint/2010/main" val="416256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97AB9B9-D970-43CB-B835-A668DC31551A}"/>
              </a:ext>
            </a:extLst>
          </p:cNvPr>
          <p:cNvSpPr/>
          <p:nvPr/>
        </p:nvSpPr>
        <p:spPr>
          <a:xfrm>
            <a:off x="2037044" y="543990"/>
            <a:ext cx="8117911" cy="646331"/>
          </a:xfrm>
          <a:prstGeom prst="rect">
            <a:avLst/>
          </a:prstGeom>
        </p:spPr>
        <p:txBody>
          <a:bodyPr wrap="square">
            <a:spAutoFit/>
          </a:bodyPr>
          <a:lstStyle/>
          <a:p>
            <a:pPr lvl="0">
              <a:defRPr/>
            </a:pPr>
            <a:r>
              <a:rPr lang="en-US" altLang="zh-CN" dirty="0">
                <a:solidFill>
                  <a:schemeClr val="dk1"/>
                </a:solidFill>
              </a:rPr>
              <a:t>Automated estimation of materials parameter from X-ray absorption and electron energy-loss spectra with similarity measures</a:t>
            </a:r>
          </a:p>
        </p:txBody>
      </p:sp>
      <p:sp>
        <p:nvSpPr>
          <p:cNvPr id="3" name="文本框 2">
            <a:extLst>
              <a:ext uri="{FF2B5EF4-FFF2-40B4-BE49-F238E27FC236}">
                <a16:creationId xmlns:a16="http://schemas.microsoft.com/office/drawing/2014/main" id="{2E08850B-4BBA-4D9A-93D0-1E5278D9F8DE}"/>
              </a:ext>
            </a:extLst>
          </p:cNvPr>
          <p:cNvSpPr txBox="1"/>
          <p:nvPr/>
        </p:nvSpPr>
        <p:spPr>
          <a:xfrm>
            <a:off x="782484" y="2370477"/>
            <a:ext cx="10958512" cy="1477328"/>
          </a:xfrm>
          <a:prstGeom prst="rect">
            <a:avLst/>
          </a:prstGeom>
          <a:noFill/>
        </p:spPr>
        <p:txBody>
          <a:bodyPr wrap="square" rtlCol="0">
            <a:spAutoFit/>
          </a:bodyPr>
          <a:lstStyle/>
          <a:p>
            <a:r>
              <a:rPr lang="en-US" altLang="zh-CN" dirty="0"/>
              <a:t>The methods of the paper </a:t>
            </a:r>
            <a:r>
              <a:rPr lang="en-US" altLang="zh-CN" dirty="0" err="1"/>
              <a:t>includes:Simulation</a:t>
            </a:r>
            <a:r>
              <a:rPr lang="en-US" altLang="zh-CN" dirty="0"/>
              <a:t> of XAS/EELS spectra, Dimensionality reduction, Regression model</a:t>
            </a:r>
          </a:p>
          <a:p>
            <a:endParaRPr lang="en-US" altLang="zh-CN" b="1" dirty="0"/>
          </a:p>
          <a:p>
            <a:endParaRPr lang="en-US" altLang="zh-CN" b="1" dirty="0"/>
          </a:p>
          <a:p>
            <a:endParaRPr lang="zh-CN" altLang="en-US" dirty="0"/>
          </a:p>
        </p:txBody>
      </p:sp>
    </p:spTree>
    <p:extLst>
      <p:ext uri="{BB962C8B-B14F-4D97-AF65-F5344CB8AC3E}">
        <p14:creationId xmlns:p14="http://schemas.microsoft.com/office/powerpoint/2010/main" val="12431396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366</Words>
  <Application>Microsoft Office PowerPoint</Application>
  <PresentationFormat>宽屏</PresentationFormat>
  <Paragraphs>26</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14</cp:revision>
  <dcterms:created xsi:type="dcterms:W3CDTF">2019-05-17T01:28:00Z</dcterms:created>
  <dcterms:modified xsi:type="dcterms:W3CDTF">2019-05-17T08:02:33Z</dcterms:modified>
</cp:coreProperties>
</file>