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2" r:id="rId5"/>
    <p:sldId id="263" r:id="rId6"/>
    <p:sldId id="264" r:id="rId7"/>
    <p:sldId id="265" r:id="rId8"/>
    <p:sldId id="266" r:id="rId9"/>
    <p:sldId id="26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BBF03-918B-420F-BF1D-0E5A15A2234B}" type="datetimeFigureOut">
              <a:rPr lang="zh-CN" altLang="en-US" smtClean="0"/>
              <a:t>2019/5/23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E52A9-0A2D-4BA7-B494-8BFBB50B053A}" type="slidenum">
              <a:rPr lang="zh-CN" altLang="en-US" smtClean="0"/>
              <a:t>‹#›</a:t>
            </a:fld>
            <a:endParaRPr lang="zh-CN" altLang="en-US"/>
          </a:p>
        </p:txBody>
      </p:sp>
    </p:spTree>
    <p:extLst>
      <p:ext uri="{BB962C8B-B14F-4D97-AF65-F5344CB8AC3E}">
        <p14:creationId xmlns:p14="http://schemas.microsoft.com/office/powerpoint/2010/main" val="277961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7F689-3AEA-4E12-ADA3-49881A38FF7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66EDF8-ADFE-4990-9B3A-64FB82D96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BECEC2-23BA-4D00-8E36-40987369EB02}"/>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5" name="页脚占位符 4">
            <a:extLst>
              <a:ext uri="{FF2B5EF4-FFF2-40B4-BE49-F238E27FC236}">
                <a16:creationId xmlns:a16="http://schemas.microsoft.com/office/drawing/2014/main" id="{358B2846-DFAF-4E11-988E-5616C02633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6C8966-B6AB-4FF7-AE62-7A670F4D7668}"/>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334620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3FE52-E88B-4B60-B79A-5E9DAB1AB4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5A8B32-29BC-44A8-B204-89E4F10A5A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A4EB0C-051C-490A-8AEE-74FFF7F2D1A1}"/>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5" name="页脚占位符 4">
            <a:extLst>
              <a:ext uri="{FF2B5EF4-FFF2-40B4-BE49-F238E27FC236}">
                <a16:creationId xmlns:a16="http://schemas.microsoft.com/office/drawing/2014/main" id="{25AAB87A-087B-4329-AA90-B5F044D428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E80A47-F5CF-4002-BB55-E06B87B38B40}"/>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76108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824648-D3CE-400D-9378-4299624533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6C7CF0-860B-470D-ACD9-5BB98A0A4B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8ADCFE-4DA4-4138-8ED1-31AE1E911F2E}"/>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5" name="页脚占位符 4">
            <a:extLst>
              <a:ext uri="{FF2B5EF4-FFF2-40B4-BE49-F238E27FC236}">
                <a16:creationId xmlns:a16="http://schemas.microsoft.com/office/drawing/2014/main" id="{FE940866-0899-432C-95F5-BDDE4CA051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7DCC3F-B5E2-4CFB-9F1E-BAA43719BABE}"/>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90367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9AD53-48E1-4F61-819F-8AB56C6A95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E366B9-191F-4261-8836-C463960344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9AC56B-202B-452D-95CC-030F47B32971}"/>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5" name="页脚占位符 4">
            <a:extLst>
              <a:ext uri="{FF2B5EF4-FFF2-40B4-BE49-F238E27FC236}">
                <a16:creationId xmlns:a16="http://schemas.microsoft.com/office/drawing/2014/main" id="{A33A2414-07ED-4801-9C98-AF7A7EB208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7445E5-BDC6-4412-B9DB-DF4F2A90681C}"/>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4983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3A957-9753-4A9D-9A33-5764CE705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724DA1-2578-453A-9567-7898E776E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F8E06E-C27E-4FFD-B71D-BD37D4BFEFB7}"/>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5" name="页脚占位符 4">
            <a:extLst>
              <a:ext uri="{FF2B5EF4-FFF2-40B4-BE49-F238E27FC236}">
                <a16:creationId xmlns:a16="http://schemas.microsoft.com/office/drawing/2014/main" id="{D202C77E-B80B-49D8-94AC-1303693F7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5B79D9-0D60-4EE1-B2D3-8D956490F30D}"/>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1085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1F51-7927-410B-A8B6-850389EA45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53CB3D-6773-46BF-8E5B-A1D5C72BF1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11A095-8881-46DA-ABAA-490AC879B9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12B7D63-B8FB-4126-B465-127B86DBC0AA}"/>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6" name="页脚占位符 5">
            <a:extLst>
              <a:ext uri="{FF2B5EF4-FFF2-40B4-BE49-F238E27FC236}">
                <a16:creationId xmlns:a16="http://schemas.microsoft.com/office/drawing/2014/main" id="{A13195F6-66F5-4675-8A07-BBF6B71055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60588A-2FE5-4F0E-B923-C094BF0ABE93}"/>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285909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04DF5-6FA0-4DBD-AC89-F49CBA063E3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962603-F66C-49B6-BFCA-53D2F7DA8B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A133477-BAB6-42C5-84C7-71B4289021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E00471-C2DB-4F36-A97F-30DB3B9AB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E409AEC-4EA9-44BA-B008-20FDE85CF0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6F2E3E-8121-47CC-879B-6D711F33920F}"/>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8" name="页脚占位符 7">
            <a:extLst>
              <a:ext uri="{FF2B5EF4-FFF2-40B4-BE49-F238E27FC236}">
                <a16:creationId xmlns:a16="http://schemas.microsoft.com/office/drawing/2014/main" id="{D1F9B4EE-3025-49D2-879F-F6DD4A1A7F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C78ED80-A920-4284-9919-D7FA025839DF}"/>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379337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0A7A5-56C2-452E-B644-9418D41FA7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44FF84-0831-4E8F-965E-9B5D51A928D4}"/>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4" name="页脚占位符 3">
            <a:extLst>
              <a:ext uri="{FF2B5EF4-FFF2-40B4-BE49-F238E27FC236}">
                <a16:creationId xmlns:a16="http://schemas.microsoft.com/office/drawing/2014/main" id="{554C900C-C3F8-43B9-9A5A-557F7066A5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FDC187-AE54-463B-A350-9D2033EFEAE2}"/>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31908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29FC4B-E6A3-482F-9DF9-5005F537FB68}"/>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3" name="页脚占位符 2">
            <a:extLst>
              <a:ext uri="{FF2B5EF4-FFF2-40B4-BE49-F238E27FC236}">
                <a16:creationId xmlns:a16="http://schemas.microsoft.com/office/drawing/2014/main" id="{F668751A-899F-49CB-879F-AB925A3A463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ECCBB4-ECE1-4B75-B282-42C2A14BF84E}"/>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17491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358B9-C628-424B-B57C-D3E0DE1EDD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6E0547-12D8-4D85-A3C1-CC9B6E5AA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41F736B-5E70-4BC1-8BDE-04AA78017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4D6A29-3A14-4D23-BA56-BDDA5FF62752}"/>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6" name="页脚占位符 5">
            <a:extLst>
              <a:ext uri="{FF2B5EF4-FFF2-40B4-BE49-F238E27FC236}">
                <a16:creationId xmlns:a16="http://schemas.microsoft.com/office/drawing/2014/main" id="{B80AD577-7943-479A-A4BB-62C0C56C49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B442DF-43C8-4C13-9FE1-AB0CE1998141}"/>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272575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519BB-0541-4C16-8695-DF7B6B398D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F5BD6E-B3CC-4845-8666-68D6A2FA8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1FB3A4-6AB3-4C2B-8827-8E945888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6DA352-9BD9-4156-A17C-ED4887538046}"/>
              </a:ext>
            </a:extLst>
          </p:cNvPr>
          <p:cNvSpPr>
            <a:spLocks noGrp="1"/>
          </p:cNvSpPr>
          <p:nvPr>
            <p:ph type="dt" sz="half" idx="10"/>
          </p:nvPr>
        </p:nvSpPr>
        <p:spPr/>
        <p:txBody>
          <a:bodyPr/>
          <a:lstStyle/>
          <a:p>
            <a:fld id="{B4E04B73-B754-4DA6-A511-ECEEB0434830}" type="datetimeFigureOut">
              <a:rPr lang="zh-CN" altLang="en-US" smtClean="0"/>
              <a:t>2019/5/23</a:t>
            </a:fld>
            <a:endParaRPr lang="zh-CN" altLang="en-US"/>
          </a:p>
        </p:txBody>
      </p:sp>
      <p:sp>
        <p:nvSpPr>
          <p:cNvPr id="6" name="页脚占位符 5">
            <a:extLst>
              <a:ext uri="{FF2B5EF4-FFF2-40B4-BE49-F238E27FC236}">
                <a16:creationId xmlns:a16="http://schemas.microsoft.com/office/drawing/2014/main" id="{4AB92C88-43FA-434F-8C78-F4B7CAF5FF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933912-E660-4E67-BE09-EA9CEEBACF96}"/>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55929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566A06-F061-472A-8C27-34144A67F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6E03C0-E859-489A-93ED-21FF1E4E1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0CEE0C-70F8-448E-A569-1B0DCC536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04B73-B754-4DA6-A511-ECEEB0434830}" type="datetimeFigureOut">
              <a:rPr lang="zh-CN" altLang="en-US" smtClean="0"/>
              <a:t>2019/5/23</a:t>
            </a:fld>
            <a:endParaRPr lang="zh-CN" altLang="en-US"/>
          </a:p>
        </p:txBody>
      </p:sp>
      <p:sp>
        <p:nvSpPr>
          <p:cNvPr id="5" name="页脚占位符 4">
            <a:extLst>
              <a:ext uri="{FF2B5EF4-FFF2-40B4-BE49-F238E27FC236}">
                <a16:creationId xmlns:a16="http://schemas.microsoft.com/office/drawing/2014/main" id="{4E9EF2DC-BF51-4CB9-9634-3DE224039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2280F8-2891-4BF7-8552-78A2C3861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2481223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536CE3-B12B-4308-AE99-B76331D8C4B4}"/>
              </a:ext>
            </a:extLst>
          </p:cNvPr>
          <p:cNvSpPr txBox="1"/>
          <p:nvPr/>
        </p:nvSpPr>
        <p:spPr>
          <a:xfrm>
            <a:off x="1047566" y="1216241"/>
            <a:ext cx="9809825" cy="923330"/>
          </a:xfrm>
          <a:prstGeom prst="rect">
            <a:avLst/>
          </a:prstGeom>
          <a:noFill/>
        </p:spPr>
        <p:txBody>
          <a:bodyPr wrap="square" rtlCol="0">
            <a:spAutoFit/>
          </a:bodyPr>
          <a:lstStyle/>
          <a:p>
            <a:pPr algn="ctr"/>
            <a:r>
              <a:rPr lang="en-US" altLang="zh-CN" sz="5400" dirty="0"/>
              <a:t>The summary of work</a:t>
            </a:r>
            <a:endParaRPr lang="zh-CN" altLang="en-US" sz="5400" dirty="0"/>
          </a:p>
        </p:txBody>
      </p:sp>
    </p:spTree>
    <p:extLst>
      <p:ext uri="{BB962C8B-B14F-4D97-AF65-F5344CB8AC3E}">
        <p14:creationId xmlns:p14="http://schemas.microsoft.com/office/powerpoint/2010/main" val="325942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96CECC5-6D2A-41E5-9DDA-BFCEAA58B8E9}"/>
              </a:ext>
            </a:extLst>
          </p:cNvPr>
          <p:cNvGraphicFramePr>
            <a:graphicFrameLocks noGrp="1"/>
          </p:cNvGraphicFramePr>
          <p:nvPr>
            <p:extLst>
              <p:ext uri="{D42A27DB-BD31-4B8C-83A1-F6EECF244321}">
                <p14:modId xmlns:p14="http://schemas.microsoft.com/office/powerpoint/2010/main" val="2728889611"/>
              </p:ext>
            </p:extLst>
          </p:nvPr>
        </p:nvGraphicFramePr>
        <p:xfrm>
          <a:off x="1278384" y="488272"/>
          <a:ext cx="9257094" cy="5658346"/>
        </p:xfrm>
        <a:graphic>
          <a:graphicData uri="http://schemas.openxmlformats.org/drawingml/2006/table">
            <a:tbl>
              <a:tblPr firstRow="1" bandRow="1">
                <a:tableStyleId>{5C22544A-7EE6-4342-B048-85BDC9FD1C3A}</a:tableStyleId>
              </a:tblPr>
              <a:tblGrid>
                <a:gridCol w="3085698">
                  <a:extLst>
                    <a:ext uri="{9D8B030D-6E8A-4147-A177-3AD203B41FA5}">
                      <a16:colId xmlns:a16="http://schemas.microsoft.com/office/drawing/2014/main" val="3837372855"/>
                    </a:ext>
                  </a:extLst>
                </a:gridCol>
                <a:gridCol w="3085698">
                  <a:extLst>
                    <a:ext uri="{9D8B030D-6E8A-4147-A177-3AD203B41FA5}">
                      <a16:colId xmlns:a16="http://schemas.microsoft.com/office/drawing/2014/main" val="707008303"/>
                    </a:ext>
                  </a:extLst>
                </a:gridCol>
                <a:gridCol w="3085698">
                  <a:extLst>
                    <a:ext uri="{9D8B030D-6E8A-4147-A177-3AD203B41FA5}">
                      <a16:colId xmlns:a16="http://schemas.microsoft.com/office/drawing/2014/main" val="3705888701"/>
                    </a:ext>
                  </a:extLst>
                </a:gridCol>
              </a:tblGrid>
              <a:tr h="1117296">
                <a:tc>
                  <a:txBody>
                    <a:bodyPr/>
                    <a:lstStyle/>
                    <a:p>
                      <a:r>
                        <a:rPr lang="en-US" altLang="zh-CN" dirty="0"/>
                        <a:t>Title</a:t>
                      </a:r>
                      <a:endParaRPr lang="zh-CN" altLang="en-US" dirty="0"/>
                    </a:p>
                  </a:txBody>
                  <a:tcPr/>
                </a:tc>
                <a:tc>
                  <a:txBody>
                    <a:bodyPr/>
                    <a:lstStyle/>
                    <a:p>
                      <a:r>
                        <a:rPr lang="en-US" altLang="zh-CN" dirty="0"/>
                        <a:t>Author</a:t>
                      </a:r>
                      <a:endParaRPr lang="zh-CN" altLang="en-US" dirty="0"/>
                    </a:p>
                  </a:txBody>
                  <a:tcPr/>
                </a:tc>
                <a:tc>
                  <a:txBody>
                    <a:bodyPr/>
                    <a:lstStyle/>
                    <a:p>
                      <a:r>
                        <a:rPr lang="en-US" altLang="zh-CN" dirty="0"/>
                        <a:t>Publication</a:t>
                      </a:r>
                      <a:endParaRPr lang="zh-CN" altLang="en-US" dirty="0"/>
                    </a:p>
                  </a:txBody>
                  <a:tcPr/>
                </a:tc>
                <a:extLst>
                  <a:ext uri="{0D108BD9-81ED-4DB2-BD59-A6C34878D82A}">
                    <a16:rowId xmlns:a16="http://schemas.microsoft.com/office/drawing/2014/main" val="3586463547"/>
                  </a:ext>
                </a:extLst>
              </a:tr>
              <a:tr h="1117296">
                <a:tc>
                  <a:txBody>
                    <a:bodyPr/>
                    <a:lstStyle/>
                    <a:p>
                      <a:r>
                        <a:rPr lang="en-US" altLang="zh-CN" sz="1800" b="0" i="0" kern="1200" dirty="0">
                          <a:solidFill>
                            <a:schemeClr val="dk1"/>
                          </a:solidFill>
                          <a:effectLst/>
                          <a:latin typeface="+mn-lt"/>
                          <a:ea typeface="+mn-ea"/>
                          <a:cs typeface="+mn-cs"/>
                        </a:rPr>
                        <a:t>Automatic Classification of Fetal Heart Rate Based on Convolutional Neural Network</a:t>
                      </a:r>
                    </a:p>
                  </a:txBody>
                  <a:tcPr/>
                </a:tc>
                <a:tc>
                  <a:txBody>
                    <a:bodyPr/>
                    <a:lstStyle/>
                    <a:p>
                      <a:r>
                        <a:rPr lang="en-US" altLang="zh-CN" dirty="0"/>
                        <a:t>Igor </a:t>
                      </a:r>
                      <a:r>
                        <a:rPr lang="en-US" altLang="zh-CN" dirty="0" err="1"/>
                        <a:t>Gotlibovych</a:t>
                      </a:r>
                      <a:endParaRPr lang="zh-CN" altLang="en-US" dirty="0"/>
                    </a:p>
                  </a:txBody>
                  <a:tcPr/>
                </a:tc>
                <a:tc>
                  <a:txBody>
                    <a:bodyPr/>
                    <a:lstStyle/>
                    <a:p>
                      <a:r>
                        <a:rPr lang="en-US" altLang="zh-CN" dirty="0"/>
                        <a:t>KDD’18 Deep Learning Day, August 2018, London, UK</a:t>
                      </a:r>
                      <a:endParaRPr lang="zh-CN" altLang="en-US" dirty="0"/>
                    </a:p>
                  </a:txBody>
                  <a:tcPr/>
                </a:tc>
                <a:extLst>
                  <a:ext uri="{0D108BD9-81ED-4DB2-BD59-A6C34878D82A}">
                    <a16:rowId xmlns:a16="http://schemas.microsoft.com/office/drawing/2014/main" val="585143938"/>
                  </a:ext>
                </a:extLst>
              </a:tr>
              <a:tr h="1292672">
                <a:tc>
                  <a:txBody>
                    <a:bodyPr/>
                    <a:lstStyle/>
                    <a:p>
                      <a:r>
                        <a:rPr lang="en-US" altLang="zh-CN" sz="1800" kern="1200" dirty="0">
                          <a:solidFill>
                            <a:schemeClr val="dk1"/>
                          </a:solidFill>
                          <a:latin typeface="+mn-lt"/>
                          <a:ea typeface="+mn-ea"/>
                          <a:cs typeface="+mn-cs"/>
                        </a:rPr>
                        <a:t>Machine Learning in Rehabilitation Assessment for Thermal and Heart Rate Data Processing</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kern="1200" dirty="0" err="1">
                          <a:solidFill>
                            <a:schemeClr val="dk1"/>
                          </a:solidFill>
                          <a:effectLst/>
                          <a:latin typeface="+mn-lt"/>
                          <a:ea typeface="+mn-ea"/>
                          <a:cs typeface="+mn-cs"/>
                        </a:rPr>
                        <a:t>Oldřich</a:t>
                      </a:r>
                      <a:r>
                        <a:rPr lang="en-US" altLang="zh-CN" sz="1800" b="0" i="0" u="none" kern="1200" dirty="0">
                          <a:solidFill>
                            <a:schemeClr val="dk1"/>
                          </a:solidFill>
                          <a:effectLst/>
                          <a:latin typeface="+mn-lt"/>
                          <a:ea typeface="+mn-ea"/>
                          <a:cs typeface="+mn-cs"/>
                        </a:rPr>
                        <a:t> </a:t>
                      </a:r>
                      <a:r>
                        <a:rPr lang="en-US" altLang="zh-CN" sz="1800" b="0" i="0" u="none" kern="1200" dirty="0" err="1">
                          <a:solidFill>
                            <a:schemeClr val="dk1"/>
                          </a:solidFill>
                          <a:effectLst/>
                          <a:latin typeface="+mn-lt"/>
                          <a:ea typeface="+mn-ea"/>
                          <a:cs typeface="+mn-cs"/>
                        </a:rPr>
                        <a:t>Vyšata</a:t>
                      </a:r>
                      <a:endParaRPr lang="zh-CN" altLang="en-US" u="none" dirty="0"/>
                    </a:p>
                  </a:txBody>
                  <a:tcPr/>
                </a:tc>
                <a:tc>
                  <a:txBody>
                    <a:bodyPr/>
                    <a:lstStyle/>
                    <a:p>
                      <a:r>
                        <a:rPr lang="en-US" altLang="zh-CN" sz="1800" b="0" i="0" u="none" kern="1200" dirty="0">
                          <a:solidFill>
                            <a:schemeClr val="tx1"/>
                          </a:solidFill>
                          <a:effectLst/>
                          <a:latin typeface="+mn-lt"/>
                          <a:ea typeface="+mn-ea"/>
                          <a:cs typeface="+mn-cs"/>
                        </a:rPr>
                        <a:t> </a:t>
                      </a:r>
                      <a:r>
                        <a:rPr lang="en-US" altLang="zh-CN" sz="1800" b="0" i="0" u="none" strike="noStrike" kern="1200" dirty="0">
                          <a:solidFill>
                            <a:schemeClr val="dk1"/>
                          </a:solidFill>
                          <a:effectLst/>
                          <a:latin typeface="+mn-lt"/>
                          <a:ea typeface="+mn-ea"/>
                          <a:cs typeface="+mn-cs"/>
                        </a:rPr>
                        <a:t>IEEE Transactions on Neural Systems and Rehabilitation Engineering</a:t>
                      </a:r>
                      <a:endParaRPr lang="zh-CN" altLang="en-US" b="0" u="none" dirty="0">
                        <a:solidFill>
                          <a:schemeClr val="tx1"/>
                        </a:solidFill>
                      </a:endParaRPr>
                    </a:p>
                  </a:txBody>
                  <a:tcPr/>
                </a:tc>
                <a:extLst>
                  <a:ext uri="{0D108BD9-81ED-4DB2-BD59-A6C34878D82A}">
                    <a16:rowId xmlns:a16="http://schemas.microsoft.com/office/drawing/2014/main" val="2797218386"/>
                  </a:ext>
                </a:extLst>
              </a:tr>
              <a:tr h="1889290">
                <a:tc>
                  <a:txBody>
                    <a:bodyPr/>
                    <a:lstStyle/>
                    <a:p>
                      <a:r>
                        <a:rPr lang="en-US" altLang="zh-CN" sz="1800" b="0" i="0" kern="1200" dirty="0">
                          <a:solidFill>
                            <a:schemeClr val="dk1"/>
                          </a:solidFill>
                          <a:effectLst/>
                          <a:latin typeface="+mn-lt"/>
                          <a:ea typeface="+mn-ea"/>
                          <a:cs typeface="+mn-cs"/>
                        </a:rPr>
                        <a:t>Automatic Classification of Fetal Heart Rate Based on Convolutional Neural Network</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Jianqiang</a:t>
                      </a:r>
                      <a:r>
                        <a:rPr lang="en-US" altLang="zh-CN" sz="1800" b="0" i="0" kern="1200" dirty="0">
                          <a:solidFill>
                            <a:schemeClr val="dk1"/>
                          </a:solidFill>
                          <a:effectLst/>
                          <a:latin typeface="+mn-lt"/>
                          <a:ea typeface="+mn-ea"/>
                          <a:cs typeface="+mn-cs"/>
                        </a:rPr>
                        <a:t> Li</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dirty="0">
                          <a:solidFill>
                            <a:schemeClr val="dk1"/>
                          </a:solidFill>
                          <a:effectLst/>
                          <a:latin typeface="+mn-lt"/>
                          <a:ea typeface="+mn-ea"/>
                          <a:cs typeface="+mn-cs"/>
                        </a:rPr>
                        <a:t>IEEE Internet of Things Journal</a:t>
                      </a:r>
                      <a:endParaRPr lang="zh-CN" altLang="en-US" b="0" dirty="0"/>
                    </a:p>
                  </a:txBody>
                  <a:tcPr/>
                </a:tc>
                <a:extLst>
                  <a:ext uri="{0D108BD9-81ED-4DB2-BD59-A6C34878D82A}">
                    <a16:rowId xmlns:a16="http://schemas.microsoft.com/office/drawing/2014/main" val="308429631"/>
                  </a:ext>
                </a:extLst>
              </a:tr>
            </a:tbl>
          </a:graphicData>
        </a:graphic>
      </p:graphicFrame>
    </p:spTree>
    <p:extLst>
      <p:ext uri="{BB962C8B-B14F-4D97-AF65-F5344CB8AC3E}">
        <p14:creationId xmlns:p14="http://schemas.microsoft.com/office/powerpoint/2010/main" val="312393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766399-EED0-4A90-80BE-F2605FAE72D3}"/>
              </a:ext>
            </a:extLst>
          </p:cNvPr>
          <p:cNvSpPr/>
          <p:nvPr/>
        </p:nvSpPr>
        <p:spPr>
          <a:xfrm>
            <a:off x="1789685" y="394971"/>
            <a:ext cx="10110767" cy="369332"/>
          </a:xfrm>
          <a:prstGeom prst="rect">
            <a:avLst/>
          </a:prstGeom>
        </p:spPr>
        <p:txBody>
          <a:bodyPr wrap="square">
            <a:spAutoFit/>
          </a:bodyPr>
          <a:lstStyle/>
          <a:p>
            <a:r>
              <a:rPr lang="en-US" altLang="zh-CN" dirty="0"/>
              <a:t>End-to-end Deep Learning from Raw Sensor Data: Atrial Fibrillation Detection using Wearables </a:t>
            </a:r>
            <a:endParaRPr lang="zh-CN" altLang="en-US" dirty="0"/>
          </a:p>
        </p:txBody>
      </p:sp>
      <p:pic>
        <p:nvPicPr>
          <p:cNvPr id="4" name="图片 3">
            <a:extLst>
              <a:ext uri="{FF2B5EF4-FFF2-40B4-BE49-F238E27FC236}">
                <a16:creationId xmlns:a16="http://schemas.microsoft.com/office/drawing/2014/main" id="{33F0223E-3A04-4641-8DF7-4B509AE728D6}"/>
              </a:ext>
            </a:extLst>
          </p:cNvPr>
          <p:cNvPicPr>
            <a:picLocks noChangeAspect="1"/>
          </p:cNvPicPr>
          <p:nvPr/>
        </p:nvPicPr>
        <p:blipFill>
          <a:blip r:embed="rId2"/>
          <a:stretch>
            <a:fillRect/>
          </a:stretch>
        </p:blipFill>
        <p:spPr>
          <a:xfrm>
            <a:off x="673288" y="1311964"/>
            <a:ext cx="4652698" cy="4892201"/>
          </a:xfrm>
          <a:prstGeom prst="rect">
            <a:avLst/>
          </a:prstGeom>
        </p:spPr>
      </p:pic>
      <p:sp>
        <p:nvSpPr>
          <p:cNvPr id="6" name="文本框 5">
            <a:extLst>
              <a:ext uri="{FF2B5EF4-FFF2-40B4-BE49-F238E27FC236}">
                <a16:creationId xmlns:a16="http://schemas.microsoft.com/office/drawing/2014/main" id="{C70C371B-BAA5-4CA3-B912-2A5E7D2AB736}"/>
              </a:ext>
            </a:extLst>
          </p:cNvPr>
          <p:cNvSpPr txBox="1"/>
          <p:nvPr/>
        </p:nvSpPr>
        <p:spPr>
          <a:xfrm>
            <a:off x="5791200" y="1696278"/>
            <a:ext cx="5459896" cy="2308324"/>
          </a:xfrm>
          <a:prstGeom prst="rect">
            <a:avLst/>
          </a:prstGeom>
          <a:noFill/>
        </p:spPr>
        <p:txBody>
          <a:bodyPr wrap="square" rtlCol="0">
            <a:spAutoFit/>
          </a:bodyPr>
          <a:lstStyle/>
          <a:p>
            <a:r>
              <a:rPr lang="en-US" altLang="zh-CN" dirty="0"/>
              <a:t>In this </a:t>
            </a:r>
            <a:r>
              <a:rPr lang="en-US" altLang="zh-CN" dirty="0" err="1"/>
              <a:t>paper,author</a:t>
            </a:r>
            <a:r>
              <a:rPr lang="en-US" altLang="zh-CN" dirty="0"/>
              <a:t> uses convolutional-recurrent architecture as is shown in the picture.</a:t>
            </a:r>
          </a:p>
          <a:p>
            <a:r>
              <a:rPr lang="en-US" altLang="zh-CN" dirty="0"/>
              <a:t>A convolutional-recurrent architecture for </a:t>
            </a:r>
            <a:r>
              <a:rPr lang="en-US" altLang="zh-CN" dirty="0" err="1"/>
              <a:t>classi</a:t>
            </a:r>
            <a:r>
              <a:rPr lang="en-US" altLang="zh-CN" dirty="0"/>
              <a:t>- cation of raw time-series data. While the receptive </a:t>
            </a:r>
            <a:r>
              <a:rPr lang="en-US" altLang="zh-CN" dirty="0" err="1"/>
              <a:t>eld</a:t>
            </a:r>
            <a:r>
              <a:rPr lang="en-US" altLang="zh-CN" dirty="0"/>
              <a:t> of each neuron in the convolutional (Conv) layers is well de- </a:t>
            </a:r>
            <a:r>
              <a:rPr lang="en-US" altLang="zh-CN" dirty="0" err="1"/>
              <a:t>ned</a:t>
            </a:r>
            <a:r>
              <a:rPr lang="en-US" altLang="zh-CN" dirty="0"/>
              <a:t>, the recurrent long short-term memory (LSTM) layer can learn variable-length correlations.</a:t>
            </a:r>
            <a:endParaRPr lang="zh-CN" altLang="en-US" dirty="0"/>
          </a:p>
        </p:txBody>
      </p:sp>
    </p:spTree>
    <p:extLst>
      <p:ext uri="{BB962C8B-B14F-4D97-AF65-F5344CB8AC3E}">
        <p14:creationId xmlns:p14="http://schemas.microsoft.com/office/powerpoint/2010/main" val="36616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1B0415-05BC-4A00-9D3B-B35B12F24E5A}"/>
              </a:ext>
            </a:extLst>
          </p:cNvPr>
          <p:cNvSpPr/>
          <p:nvPr/>
        </p:nvSpPr>
        <p:spPr>
          <a:xfrm>
            <a:off x="1352909" y="296538"/>
            <a:ext cx="9806609" cy="369332"/>
          </a:xfrm>
          <a:prstGeom prst="rect">
            <a:avLst/>
          </a:prstGeom>
        </p:spPr>
        <p:txBody>
          <a:bodyPr wrap="square">
            <a:spAutoFit/>
          </a:bodyPr>
          <a:lstStyle/>
          <a:p>
            <a:r>
              <a:rPr lang="en-US" altLang="zh-CN" dirty="0">
                <a:solidFill>
                  <a:schemeClr val="dk1"/>
                </a:solidFill>
              </a:rPr>
              <a:t>Machine Learning in Rehabilitation Assessment for Thermal and Heart Rate Data Processing</a:t>
            </a:r>
          </a:p>
        </p:txBody>
      </p:sp>
      <p:pic>
        <p:nvPicPr>
          <p:cNvPr id="1026" name="Picture 2" descr="Figure 2">
            <a:extLst>
              <a:ext uri="{FF2B5EF4-FFF2-40B4-BE49-F238E27FC236}">
                <a16:creationId xmlns:a16="http://schemas.microsoft.com/office/drawing/2014/main" id="{F95A43AA-1F2C-4D1B-AE34-DEA99E4D9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22" y="843213"/>
            <a:ext cx="4339465" cy="55894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78C29BA3-9F9C-46BA-9AFF-79275D5EBD9E}"/>
              </a:ext>
            </a:extLst>
          </p:cNvPr>
          <p:cNvSpPr txBox="1"/>
          <p:nvPr/>
        </p:nvSpPr>
        <p:spPr>
          <a:xfrm>
            <a:off x="5791200" y="1400773"/>
            <a:ext cx="5219746" cy="2585323"/>
          </a:xfrm>
          <a:prstGeom prst="rect">
            <a:avLst/>
          </a:prstGeom>
          <a:noFill/>
        </p:spPr>
        <p:txBody>
          <a:bodyPr wrap="square" rtlCol="0">
            <a:spAutoFit/>
          </a:bodyPr>
          <a:lstStyle/>
          <a:p>
            <a:r>
              <a:rPr lang="en-US" altLang="zh-CN" dirty="0"/>
              <a:t>The plot of (a) the mean breathing temperature in the selected mouth area detected by the thermal camera during an activity 40 minutes long including two load periods and two rest periods, 10 minutes each, for a selected experiment; (b) the average breathing temperature and breathing frequency changes evaluated for 56 experiments, and (c) the heart rate detected by the heart rate sensor over a time range of 20 minutes.</a:t>
            </a:r>
            <a:endParaRPr lang="zh-CN" altLang="en-US" dirty="0"/>
          </a:p>
        </p:txBody>
      </p:sp>
    </p:spTree>
    <p:extLst>
      <p:ext uri="{BB962C8B-B14F-4D97-AF65-F5344CB8AC3E}">
        <p14:creationId xmlns:p14="http://schemas.microsoft.com/office/powerpoint/2010/main" val="317810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 3">
            <a:extLst>
              <a:ext uri="{FF2B5EF4-FFF2-40B4-BE49-F238E27FC236}">
                <a16:creationId xmlns:a16="http://schemas.microsoft.com/office/drawing/2014/main" id="{F4010B32-907A-4F7E-8ABA-B9FE80D28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046" y="572767"/>
            <a:ext cx="7743412" cy="43973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9C5BDFD-E136-4B28-A6B3-7898E9E454EB}"/>
              </a:ext>
            </a:extLst>
          </p:cNvPr>
          <p:cNvSpPr>
            <a:spLocks noChangeArrowheads="1"/>
          </p:cNvSpPr>
          <p:nvPr/>
        </p:nvSpPr>
        <p:spPr bwMode="auto">
          <a:xfrm rot="10800000" flipH="1" flipV="1">
            <a:off x="2488578" y="5056499"/>
            <a:ext cx="754319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Verdana" panose="020B0604030504040204" pitchFamily="34" charset="0"/>
              </a:rPr>
              <a:t>A two-layer neural network with sigmoidal and softmax transfer functions to recognize individual digits and to find changing temperature ranges of the thermal camera system presenting (a) the system structure and (b) pattern and target values for processing 240 digits separated into matrices of 9 by 6 pixels formin</a:t>
            </a:r>
            <a:r>
              <a:rPr kumimoji="0" lang="en-US" altLang="zh-CN" sz="1600" b="0" i="0" u="none" strike="noStrike" cap="none" normalizeH="0" baseline="0" dirty="0">
                <a:ln>
                  <a:noFill/>
                </a:ln>
                <a:solidFill>
                  <a:srgbClr val="666666"/>
                </a:solidFill>
                <a:effectLst/>
                <a:latin typeface="Verdana" panose="020B0604030504040204" pitchFamily="34" charset="0"/>
              </a:rPr>
              <a:t>g</a:t>
            </a:r>
            <a:r>
              <a:rPr kumimoji="0" lang="en-US" altLang="zh-CN" sz="1600" b="0" i="0" u="none" strike="noStrike" cap="none" normalizeH="0" dirty="0">
                <a:ln>
                  <a:noFill/>
                </a:ln>
                <a:solidFill>
                  <a:srgbClr val="666666"/>
                </a:solidFill>
                <a:effectLst/>
                <a:latin typeface="Verdana" panose="020B0604030504040204" pitchFamily="34" charset="0"/>
              </a:rPr>
              <a:t> R=54</a:t>
            </a:r>
            <a:r>
              <a:rPr kumimoji="0" lang="zh-CN" altLang="zh-CN" sz="1600" b="0" i="0" u="none" strike="noStrike" cap="none" normalizeH="0" baseline="0" dirty="0">
                <a:ln>
                  <a:noFill/>
                </a:ln>
                <a:solidFill>
                  <a:schemeClr val="tx1"/>
                </a:solidFill>
                <a:effectLst/>
              </a:rPr>
              <a:t> </a:t>
            </a:r>
            <a:r>
              <a:rPr kumimoji="0" lang="zh-CN" altLang="zh-CN" sz="1600" b="0" i="0" u="none" strike="noStrike" cap="none" normalizeH="0" baseline="0" dirty="0">
                <a:ln>
                  <a:noFill/>
                </a:ln>
                <a:solidFill>
                  <a:srgbClr val="666666"/>
                </a:solidFill>
                <a:effectLst/>
                <a:latin typeface="Verdana" panose="020B0604030504040204" pitchFamily="34" charset="0"/>
              </a:rPr>
              <a:t>features for the definition of each one of them</a:t>
            </a:r>
            <a:r>
              <a:rPr kumimoji="0" lang="zh-CN" altLang="zh-CN" sz="800" b="0" i="0" u="none" strike="noStrike" cap="none" normalizeH="0" baseline="0" dirty="0">
                <a:ln>
                  <a:noFill/>
                </a:ln>
                <a:solidFill>
                  <a:srgbClr val="666666"/>
                </a:solidFill>
                <a:effectLst/>
                <a:latin typeface="Verdana" panose="020B0604030504040204" pitchFamily="34" charset="0"/>
              </a:rPr>
              <a:t>.</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0E1C5F8C-18D7-4241-B620-09CEC234B130}"/>
              </a:ext>
            </a:extLst>
          </p:cNvPr>
          <p:cNvSpPr/>
          <p:nvPr/>
        </p:nvSpPr>
        <p:spPr>
          <a:xfrm>
            <a:off x="1503830" y="203435"/>
            <a:ext cx="9806609" cy="369332"/>
          </a:xfrm>
          <a:prstGeom prst="rect">
            <a:avLst/>
          </a:prstGeom>
        </p:spPr>
        <p:txBody>
          <a:bodyPr wrap="square">
            <a:spAutoFit/>
          </a:bodyPr>
          <a:lstStyle/>
          <a:p>
            <a:r>
              <a:rPr lang="en-US" altLang="zh-CN" dirty="0">
                <a:solidFill>
                  <a:schemeClr val="dk1"/>
                </a:solidFill>
              </a:rPr>
              <a:t>Machine Learning in Rehabilitation Assessment for Thermal and Heart Rate Data Processing</a:t>
            </a:r>
          </a:p>
        </p:txBody>
      </p:sp>
    </p:spTree>
    <p:extLst>
      <p:ext uri="{BB962C8B-B14F-4D97-AF65-F5344CB8AC3E}">
        <p14:creationId xmlns:p14="http://schemas.microsoft.com/office/powerpoint/2010/main" val="416256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BDFBF6-D641-4723-AE89-BF346BA0A8F3}"/>
              </a:ext>
            </a:extLst>
          </p:cNvPr>
          <p:cNvSpPr txBox="1"/>
          <p:nvPr/>
        </p:nvSpPr>
        <p:spPr>
          <a:xfrm>
            <a:off x="1269507" y="2423604"/>
            <a:ext cx="8513685" cy="1200329"/>
          </a:xfrm>
          <a:prstGeom prst="rect">
            <a:avLst/>
          </a:prstGeom>
          <a:noFill/>
        </p:spPr>
        <p:txBody>
          <a:bodyPr wrap="square" rtlCol="0">
            <a:spAutoFit/>
          </a:bodyPr>
          <a:lstStyle/>
          <a:p>
            <a:r>
              <a:rPr lang="en-US" altLang="zh-CN" dirty="0"/>
              <a:t>This paper presented selected methods of machine learning and digital signal and image processing to evaluate specific biomedical signals during physical activities. The data streams were acquired by a thermal camera and heart rate sensors to study an exercise-based rehabilitation program.</a:t>
            </a:r>
            <a:endParaRPr lang="zh-CN" altLang="en-US" dirty="0"/>
          </a:p>
        </p:txBody>
      </p:sp>
      <p:sp>
        <p:nvSpPr>
          <p:cNvPr id="5" name="矩形 4">
            <a:extLst>
              <a:ext uri="{FF2B5EF4-FFF2-40B4-BE49-F238E27FC236}">
                <a16:creationId xmlns:a16="http://schemas.microsoft.com/office/drawing/2014/main" id="{0F9EA3BD-6E9A-4752-B2BA-60DC3CF165B0}"/>
              </a:ext>
            </a:extLst>
          </p:cNvPr>
          <p:cNvSpPr/>
          <p:nvPr/>
        </p:nvSpPr>
        <p:spPr>
          <a:xfrm>
            <a:off x="1352909" y="296538"/>
            <a:ext cx="9806609" cy="369332"/>
          </a:xfrm>
          <a:prstGeom prst="rect">
            <a:avLst/>
          </a:prstGeom>
        </p:spPr>
        <p:txBody>
          <a:bodyPr wrap="square">
            <a:spAutoFit/>
          </a:bodyPr>
          <a:lstStyle/>
          <a:p>
            <a:r>
              <a:rPr lang="en-US" altLang="zh-CN" dirty="0">
                <a:solidFill>
                  <a:schemeClr val="dk1"/>
                </a:solidFill>
              </a:rPr>
              <a:t>Machine Learning in Rehabilitation Assessment for Thermal and Heart Rate Data Processing</a:t>
            </a:r>
          </a:p>
        </p:txBody>
      </p:sp>
    </p:spTree>
    <p:extLst>
      <p:ext uri="{BB962C8B-B14F-4D97-AF65-F5344CB8AC3E}">
        <p14:creationId xmlns:p14="http://schemas.microsoft.com/office/powerpoint/2010/main" val="124313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ure 3">
            <a:extLst>
              <a:ext uri="{FF2B5EF4-FFF2-40B4-BE49-F238E27FC236}">
                <a16:creationId xmlns:a16="http://schemas.microsoft.com/office/drawing/2014/main" id="{1968E391-8EC1-4AC1-92FF-C8B0FB96B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957262"/>
            <a:ext cx="5238750" cy="49434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913C5FE7-A3E4-4084-8CD7-A96BFD4A963C}"/>
              </a:ext>
            </a:extLst>
          </p:cNvPr>
          <p:cNvSpPr txBox="1"/>
          <p:nvPr/>
        </p:nvSpPr>
        <p:spPr>
          <a:xfrm>
            <a:off x="6676008" y="4890157"/>
            <a:ext cx="4545367" cy="923330"/>
          </a:xfrm>
          <a:prstGeom prst="rect">
            <a:avLst/>
          </a:prstGeom>
          <a:noFill/>
        </p:spPr>
        <p:txBody>
          <a:bodyPr wrap="square" rtlCol="0">
            <a:spAutoFit/>
          </a:bodyPr>
          <a:lstStyle/>
          <a:p>
            <a:r>
              <a:rPr lang="en-US" altLang="zh-CN" dirty="0"/>
              <a:t>This picture shows steps of data processing.</a:t>
            </a:r>
          </a:p>
          <a:p>
            <a:br>
              <a:rPr lang="en-US" altLang="zh-CN" dirty="0"/>
            </a:br>
            <a:endParaRPr lang="zh-CN" altLang="en-US" dirty="0"/>
          </a:p>
        </p:txBody>
      </p:sp>
      <p:sp>
        <p:nvSpPr>
          <p:cNvPr id="5" name="矩形 4">
            <a:extLst>
              <a:ext uri="{FF2B5EF4-FFF2-40B4-BE49-F238E27FC236}">
                <a16:creationId xmlns:a16="http://schemas.microsoft.com/office/drawing/2014/main" id="{0DB277B4-BD77-4A60-B7F0-F492C9F816AD}"/>
              </a:ext>
            </a:extLst>
          </p:cNvPr>
          <p:cNvSpPr/>
          <p:nvPr/>
        </p:nvSpPr>
        <p:spPr>
          <a:xfrm>
            <a:off x="1973801" y="293176"/>
            <a:ext cx="8901344" cy="369332"/>
          </a:xfrm>
          <a:prstGeom prst="rect">
            <a:avLst/>
          </a:prstGeom>
        </p:spPr>
        <p:txBody>
          <a:bodyPr wrap="square">
            <a:spAutoFit/>
          </a:bodyPr>
          <a:lstStyle/>
          <a:p>
            <a:r>
              <a:rPr lang="en-US" altLang="zh-CN" dirty="0">
                <a:solidFill>
                  <a:schemeClr val="dk1"/>
                </a:solidFill>
              </a:rPr>
              <a:t>Automatic Classification of Fetal Heart Rate Based on Convolutional Neural Network</a:t>
            </a:r>
          </a:p>
        </p:txBody>
      </p:sp>
    </p:spTree>
    <p:extLst>
      <p:ext uri="{BB962C8B-B14F-4D97-AF65-F5344CB8AC3E}">
        <p14:creationId xmlns:p14="http://schemas.microsoft.com/office/powerpoint/2010/main" val="368821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gure 4">
            <a:extLst>
              <a:ext uri="{FF2B5EF4-FFF2-40B4-BE49-F238E27FC236}">
                <a16:creationId xmlns:a16="http://schemas.microsoft.com/office/drawing/2014/main" id="{A5282757-3D02-4DB1-AADA-91EB8F3DA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89" y="576956"/>
            <a:ext cx="523875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5DA02E7-F8F7-4874-84AD-BBE5371746ED}"/>
              </a:ext>
            </a:extLst>
          </p:cNvPr>
          <p:cNvSpPr txBox="1"/>
          <p:nvPr/>
        </p:nvSpPr>
        <p:spPr>
          <a:xfrm>
            <a:off x="7253056" y="1074198"/>
            <a:ext cx="4199138" cy="646331"/>
          </a:xfrm>
          <a:prstGeom prst="rect">
            <a:avLst/>
          </a:prstGeom>
          <a:noFill/>
        </p:spPr>
        <p:txBody>
          <a:bodyPr wrap="square" rtlCol="0">
            <a:spAutoFit/>
          </a:bodyPr>
          <a:lstStyle/>
          <a:p>
            <a:r>
              <a:rPr lang="en-US" altLang="zh-CN" dirty="0"/>
              <a:t>This picture shows the architecture of the proposed CNN.</a:t>
            </a:r>
            <a:endParaRPr lang="zh-CN" altLang="en-US" dirty="0"/>
          </a:p>
        </p:txBody>
      </p:sp>
      <p:pic>
        <p:nvPicPr>
          <p:cNvPr id="4100" name="Picture 4" descr="Figure 6">
            <a:extLst>
              <a:ext uri="{FF2B5EF4-FFF2-40B4-BE49-F238E27FC236}">
                <a16:creationId xmlns:a16="http://schemas.microsoft.com/office/drawing/2014/main" id="{29D0ADDA-5DC9-4B7D-97E7-C79A48165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7" y="3537844"/>
            <a:ext cx="523875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DBA65C1-97FF-4DB0-A828-575EF0E46489}"/>
              </a:ext>
            </a:extLst>
          </p:cNvPr>
          <p:cNvSpPr txBox="1"/>
          <p:nvPr/>
        </p:nvSpPr>
        <p:spPr>
          <a:xfrm>
            <a:off x="7075503" y="4012707"/>
            <a:ext cx="3622089" cy="1200329"/>
          </a:xfrm>
          <a:prstGeom prst="rect">
            <a:avLst/>
          </a:prstGeom>
          <a:noFill/>
        </p:spPr>
        <p:txBody>
          <a:bodyPr wrap="square" rtlCol="0">
            <a:spAutoFit/>
          </a:bodyPr>
          <a:lstStyle/>
          <a:p>
            <a:r>
              <a:rPr lang="en-US" altLang="zh-CN" dirty="0"/>
              <a:t>size of training set and classing accuracy for SVC.</a:t>
            </a:r>
          </a:p>
          <a:p>
            <a:br>
              <a:rPr lang="en-US" altLang="zh-CN" dirty="0"/>
            </a:br>
            <a:endParaRPr lang="zh-CN" altLang="en-US" dirty="0"/>
          </a:p>
        </p:txBody>
      </p:sp>
      <p:sp>
        <p:nvSpPr>
          <p:cNvPr id="6" name="矩形 5">
            <a:extLst>
              <a:ext uri="{FF2B5EF4-FFF2-40B4-BE49-F238E27FC236}">
                <a16:creationId xmlns:a16="http://schemas.microsoft.com/office/drawing/2014/main" id="{BB7C68BF-35F3-45F1-9902-367ED6632472}"/>
              </a:ext>
            </a:extLst>
          </p:cNvPr>
          <p:cNvSpPr/>
          <p:nvPr/>
        </p:nvSpPr>
        <p:spPr>
          <a:xfrm>
            <a:off x="1769615" y="35418"/>
            <a:ext cx="9185429" cy="369332"/>
          </a:xfrm>
          <a:prstGeom prst="rect">
            <a:avLst/>
          </a:prstGeom>
        </p:spPr>
        <p:txBody>
          <a:bodyPr wrap="square">
            <a:spAutoFit/>
          </a:bodyPr>
          <a:lstStyle/>
          <a:p>
            <a:r>
              <a:rPr lang="en-US" altLang="zh-CN" dirty="0">
                <a:solidFill>
                  <a:schemeClr val="dk1"/>
                </a:solidFill>
              </a:rPr>
              <a:t>Automatic Classification of Fetal Heart Rate Based on Convolutional Neural Network</a:t>
            </a:r>
          </a:p>
        </p:txBody>
      </p:sp>
    </p:spTree>
    <p:extLst>
      <p:ext uri="{BB962C8B-B14F-4D97-AF65-F5344CB8AC3E}">
        <p14:creationId xmlns:p14="http://schemas.microsoft.com/office/powerpoint/2010/main" val="167626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57D95DD-976C-469C-84EB-6D87E81C049B}"/>
              </a:ext>
            </a:extLst>
          </p:cNvPr>
          <p:cNvSpPr/>
          <p:nvPr/>
        </p:nvSpPr>
        <p:spPr>
          <a:xfrm>
            <a:off x="1876148" y="371513"/>
            <a:ext cx="8892466" cy="369332"/>
          </a:xfrm>
          <a:prstGeom prst="rect">
            <a:avLst/>
          </a:prstGeom>
        </p:spPr>
        <p:txBody>
          <a:bodyPr wrap="square">
            <a:spAutoFit/>
          </a:bodyPr>
          <a:lstStyle/>
          <a:p>
            <a:r>
              <a:rPr lang="en-US" altLang="zh-CN" dirty="0">
                <a:solidFill>
                  <a:schemeClr val="dk1"/>
                </a:solidFill>
              </a:rPr>
              <a:t>Automatic Classification of Fetal Heart Rate Based on Convolutional Neural Network</a:t>
            </a:r>
          </a:p>
        </p:txBody>
      </p:sp>
      <p:pic>
        <p:nvPicPr>
          <p:cNvPr id="5122" name="Picture 2" descr="Table II">
            <a:extLst>
              <a:ext uri="{FF2B5EF4-FFF2-40B4-BE49-F238E27FC236}">
                <a16:creationId xmlns:a16="http://schemas.microsoft.com/office/drawing/2014/main" id="{CAEF79D6-8BD7-4A27-9BD7-EFBEB2D68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7" y="1571579"/>
            <a:ext cx="5238750" cy="14954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83B6285-BDAA-4A34-B63B-F1D7D7ABD70E}"/>
              </a:ext>
            </a:extLst>
          </p:cNvPr>
          <p:cNvSpPr txBox="1"/>
          <p:nvPr/>
        </p:nvSpPr>
        <p:spPr>
          <a:xfrm>
            <a:off x="1669002" y="4119239"/>
            <a:ext cx="6152225" cy="646331"/>
          </a:xfrm>
          <a:prstGeom prst="rect">
            <a:avLst/>
          </a:prstGeom>
          <a:noFill/>
        </p:spPr>
        <p:txBody>
          <a:bodyPr wrap="square" rtlCol="0">
            <a:spAutoFit/>
          </a:bodyPr>
          <a:lstStyle/>
          <a:p>
            <a:r>
              <a:rPr lang="en-US" altLang="zh-CN" dirty="0"/>
              <a:t>In the end, the author compares these three methods. Finally CNN behaves better than the other.</a:t>
            </a:r>
            <a:endParaRPr lang="zh-CN" altLang="en-US" dirty="0"/>
          </a:p>
        </p:txBody>
      </p:sp>
    </p:spTree>
    <p:extLst>
      <p:ext uri="{BB962C8B-B14F-4D97-AF65-F5344CB8AC3E}">
        <p14:creationId xmlns:p14="http://schemas.microsoft.com/office/powerpoint/2010/main" val="30814385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436</Words>
  <Application>Microsoft Office PowerPoint</Application>
  <PresentationFormat>宽屏</PresentationFormat>
  <Paragraphs>31</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cp:revision>
  <dcterms:created xsi:type="dcterms:W3CDTF">2019-05-17T01:28:00Z</dcterms:created>
  <dcterms:modified xsi:type="dcterms:W3CDTF">2019-05-24T07:46:45Z</dcterms:modified>
</cp:coreProperties>
</file>