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216C04-5742-4E53-A27B-75C6247713B0}" v="125" dt="2022-04-08T05:39:50.337"/>
    <p1510:client id="{B79ED6F9-7B38-4FDD-BF84-51B755C217F6}" v="151" dt="2022-04-07T02:32:10.670"/>
  </p1510:revLst>
</p1510:revInfo>
</file>

<file path=ppt/tableStyles.xml><?xml version="1.0" encoding="utf-8"?>
<a:tblStyleLst xmlns:a="http://schemas.openxmlformats.org/drawingml/2006/main" def="{825F6AE1-3AB4-4EE1-A0F0-9F7C0662F09F}">
  <a:tblStyle styleId="{825F6AE1-3AB4-4EE1-A0F0-9F7C0662F0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93"/>
  </p:normalViewPr>
  <p:slideViewPr>
    <p:cSldViewPr snapToGrid="0">
      <p:cViewPr varScale="1">
        <p:scale>
          <a:sx n="142" d="100"/>
          <a:sy n="142" d="100"/>
        </p:scale>
        <p:origin x="66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da3c6ae5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cda3c6ae5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da3c6ae5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da3c6ae5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da3c6ae5f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da3c6ae5f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da3c6ae5f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da3c6ae5f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da3c6ae5f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da3c6ae5f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da3c6ae5f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da3c6ae5f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da3c6ae5f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da3c6ae5f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954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da3c6ae5f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da3c6ae5f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40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/>
              <a:t>CS 6476 Project 6</a:t>
            </a:r>
            <a:endParaRPr dirty="0"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/>
              <a:t>Guangyu</a:t>
            </a:r>
            <a:r>
              <a:rPr lang="en-US" dirty="0"/>
              <a:t> Cui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gcui8@gatech.edu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gcui8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903136762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Parts 4 &amp; 5: mIoU of different models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each of the following (keeping the changes as you move to the next row):</a:t>
            </a:r>
            <a:endParaRPr/>
          </a:p>
        </p:txBody>
      </p:sp>
      <p:graphicFrame>
        <p:nvGraphicFramePr>
          <p:cNvPr id="107" name="Google Shape;107;p26"/>
          <p:cNvGraphicFramePr/>
          <p:nvPr>
            <p:extLst>
              <p:ext uri="{D42A27DB-BD31-4B8C-83A1-F6EECF244321}">
                <p14:modId xmlns:p14="http://schemas.microsoft.com/office/powerpoint/2010/main" val="326923323"/>
              </p:ext>
            </p:extLst>
          </p:nvPr>
        </p:nvGraphicFramePr>
        <p:xfrm>
          <a:off x="595263" y="1693450"/>
          <a:ext cx="7872750" cy="3059415"/>
        </p:xfrm>
        <a:graphic>
          <a:graphicData uri="http://schemas.openxmlformats.org/drawingml/2006/table">
            <a:tbl>
              <a:tblPr>
                <a:noFill/>
                <a:tableStyleId>{825F6AE1-3AB4-4EE1-A0F0-9F7C0662F09F}</a:tableStyleId>
              </a:tblPr>
              <a:tblGrid>
                <a:gridCol w="495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mIoU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 mIoU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2286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Simple Segmentation Net (no pretrained weights)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0.4833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0.3724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ImageNet-Pretrained backbone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0.5825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0.5521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5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Data augmentation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0.4923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0.4954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ImageNet-Pretrained PSPNet w/ Data Aug. without PPM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0.5680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0.5745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PSPNet with PPM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0.5738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0.5937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PSPNet with auxiliary loss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0.5801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0.5922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311700" y="114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4 &amp; 5: Per class IoUs</a:t>
            </a:r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1"/>
          </p:nvPr>
        </p:nvSpPr>
        <p:spPr>
          <a:xfrm>
            <a:off x="311700" y="622975"/>
            <a:ext cx="8520600" cy="6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your model’s IoU for the 11 Camvid classes (you can find the order they are listed in at dataset_lists/camvid-11/camvid-11_names.txt):</a:t>
            </a:r>
            <a:endParaRPr/>
          </a:p>
        </p:txBody>
      </p:sp>
      <p:graphicFrame>
        <p:nvGraphicFramePr>
          <p:cNvPr id="114" name="Google Shape;114;p27"/>
          <p:cNvGraphicFramePr/>
          <p:nvPr>
            <p:extLst>
              <p:ext uri="{D42A27DB-BD31-4B8C-83A1-F6EECF244321}">
                <p14:modId xmlns:p14="http://schemas.microsoft.com/office/powerpoint/2010/main" val="155728120"/>
              </p:ext>
            </p:extLst>
          </p:nvPr>
        </p:nvGraphicFramePr>
        <p:xfrm>
          <a:off x="696475" y="1232200"/>
          <a:ext cx="7919025" cy="3840120"/>
        </p:xfrm>
        <a:graphic>
          <a:graphicData uri="http://schemas.openxmlformats.org/drawingml/2006/table">
            <a:tbl>
              <a:tblPr>
                <a:noFill/>
                <a:tableStyleId>{825F6AE1-3AB4-4EE1-A0F0-9F7C0662F09F}</a:tableStyleId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8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Class Index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Class name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Simple Segmentation Net Class IoU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PSPNet Class IoU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Building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0.8429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0.9024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Tree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0.7870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0.9916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Sky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0.8610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0.9083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Car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0.4952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0.7493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SignSymbol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0.0000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0.0000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Road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0.8867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0.9568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Pedestrian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0.0458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0.0630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Fence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0.3201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0.3522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Column_Pole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0.0000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0.0000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Sidewalk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0.6756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0.8278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Bicyclist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0.0000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0.0000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4 &amp; 5: Most difficult classes</a:t>
            </a:r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[Which classes have the lowest </a:t>
            </a:r>
            <a:r>
              <a:rPr lang="en" dirty="0" err="1"/>
              <a:t>mIoU</a:t>
            </a:r>
            <a:r>
              <a:rPr lang="en" dirty="0"/>
              <a:t>? Why might they be the most difficult? Provide an example RGB image from </a:t>
            </a:r>
            <a:r>
              <a:rPr lang="en" dirty="0" err="1"/>
              <a:t>Camvid</a:t>
            </a:r>
            <a:r>
              <a:rPr lang="en" dirty="0"/>
              <a:t> that illustrates your point]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SignSymbol</a:t>
            </a:r>
            <a:r>
              <a:rPr lang="en" dirty="0"/>
              <a:t> and Column Pole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F98E55-2C35-9C61-9ADD-BBA97678D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4" y="2571750"/>
            <a:ext cx="2912828" cy="21846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0A4680-6391-D2E5-B422-FE334331B50E}"/>
              </a:ext>
            </a:extLst>
          </p:cNvPr>
          <p:cNvSpPr txBox="1"/>
          <p:nvPr/>
        </p:nvSpPr>
        <p:spPr>
          <a:xfrm>
            <a:off x="3912831" y="2491343"/>
            <a:ext cx="43334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column poles are aligned with the vertical edges of the building, making them hard to distinguish.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4: Simple segmentation net qualitative results</a:t>
            </a:r>
            <a:endParaRPr/>
          </a:p>
        </p:txBody>
      </p:sp>
      <p:sp>
        <p:nvSpPr>
          <p:cNvPr id="126" name="Google Shape;12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[Paste a figure of the generated semantic segmentation from Colab. It should be a 2x3 grid, with ground truth on the top row, and your predictions on the bottom row.]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AFD9A2-436D-3600-C66C-7CC08E391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270083"/>
            <a:ext cx="4722198" cy="24283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5: PSPNet qualitative results</a:t>
            </a:r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[Paste a figure of the generated semantic segmentation from Colab. It should be a 2x3 grid, with ground truth on the top row, and your predictions on the bottom row.]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313FFA-B96B-7381-3134-43D366424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07" y="2250220"/>
            <a:ext cx="4760825" cy="24482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311700" y="41491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Part 6: Transfer Learning</a:t>
            </a:r>
            <a:endParaRPr dirty="0" err="1"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1"/>
          </p:nvPr>
        </p:nvSpPr>
        <p:spPr>
          <a:xfrm>
            <a:off x="311700" y="1044507"/>
            <a:ext cx="8520600" cy="6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Report your model’s </a:t>
            </a:r>
            <a:r>
              <a:rPr lang="en" dirty="0" err="1"/>
              <a:t>IoU</a:t>
            </a:r>
            <a:r>
              <a:rPr lang="en" dirty="0"/>
              <a:t> for the Kitti Dataset.</a:t>
            </a:r>
          </a:p>
          <a:p>
            <a:pPr marL="0" indent="0">
              <a:lnSpc>
                <a:spcPct val="114999"/>
              </a:lnSpc>
              <a:buNone/>
            </a:pPr>
            <a:endParaRPr lang="en" dirty="0"/>
          </a:p>
          <a:p>
            <a:pPr marL="0" indent="0">
              <a:lnSpc>
                <a:spcPct val="114999"/>
              </a:lnSpc>
              <a:buNone/>
            </a:pPr>
            <a:endParaRPr lang="en" dirty="0"/>
          </a:p>
        </p:txBody>
      </p:sp>
      <p:graphicFrame>
        <p:nvGraphicFramePr>
          <p:cNvPr id="3" name="Google Shape;114;p27">
            <a:extLst>
              <a:ext uri="{FF2B5EF4-FFF2-40B4-BE49-F238E27FC236}">
                <a16:creationId xmlns:a16="http://schemas.microsoft.com/office/drawing/2014/main" id="{0BAB7FCA-1B4B-CFD4-B6E4-B01DA904E5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9441741"/>
              </p:ext>
            </p:extLst>
          </p:nvPr>
        </p:nvGraphicFramePr>
        <p:xfrm>
          <a:off x="629677" y="2790836"/>
          <a:ext cx="7919022" cy="960030"/>
        </p:xfrm>
        <a:graphic>
          <a:graphicData uri="http://schemas.openxmlformats.org/drawingml/2006/table">
            <a:tbl>
              <a:tblPr>
                <a:noFill/>
                <a:tableStyleId>{825F6AE1-3AB4-4EE1-A0F0-9F7C0662F09F}</a:tableStyleId>
              </a:tblPr>
              <a:tblGrid>
                <a:gridCol w="1238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1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Class Index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Class name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i="0" u="none" strike="noStrike" noProof="0" dirty="0" err="1">
                          <a:latin typeface="Arial"/>
                        </a:rPr>
                        <a:t>iou</a:t>
                      </a:r>
                      <a:endParaRPr dirty="0" err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i="0" u="none" strike="noStrike" noProof="0" dirty="0">
                          <a:latin typeface="Arial"/>
                        </a:rPr>
                        <a:t>accuracy 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0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i="0" u="none" strike="noStrike" noProof="0" dirty="0">
                          <a:latin typeface="Arial"/>
                        </a:rPr>
                        <a:t>Road 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0.8021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0.8524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1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i="0" u="none" strike="noStrike" noProof="0" dirty="0" err="1">
                          <a:latin typeface="Arial"/>
                        </a:rPr>
                        <a:t>Not_Road</a:t>
                      </a:r>
                      <a:r>
                        <a:rPr lang="en" sz="900" b="0" i="0" u="none" strike="noStrike" noProof="0" dirty="0">
                          <a:latin typeface="Arial"/>
                        </a:rPr>
                        <a:t> 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0.9420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0.9725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oogle Shape;114;p27">
            <a:extLst>
              <a:ext uri="{FF2B5EF4-FFF2-40B4-BE49-F238E27FC236}">
                <a16:creationId xmlns:a16="http://schemas.microsoft.com/office/drawing/2014/main" id="{BA343FC3-0FA4-7271-307C-63154AEC57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4952775"/>
              </p:ext>
            </p:extLst>
          </p:nvPr>
        </p:nvGraphicFramePr>
        <p:xfrm>
          <a:off x="648232" y="1666391"/>
          <a:ext cx="7919022" cy="960030"/>
        </p:xfrm>
        <a:graphic>
          <a:graphicData uri="http://schemas.openxmlformats.org/drawingml/2006/table">
            <a:tbl>
              <a:tblPr>
                <a:noFill/>
                <a:tableStyleId>{825F6AE1-3AB4-4EE1-A0F0-9F7C0662F09F}</a:tableStyleId>
              </a:tblPr>
              <a:tblGrid>
                <a:gridCol w="1238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2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7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1800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b="0" i="0" u="none" strike="noStrike" noProof="0" dirty="0">
                        <a:latin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i="0" u="none" strike="noStrike" noProof="0" dirty="0" err="1">
                          <a:latin typeface="Arial"/>
                        </a:rPr>
                        <a:t>mIoU</a:t>
                      </a:r>
                      <a:endParaRPr dirty="0" err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i="0" u="none" strike="noStrike" noProof="0" dirty="0" err="1">
                          <a:latin typeface="Arial"/>
                        </a:rPr>
                        <a:t>mAcc</a:t>
                      </a:r>
                      <a:r>
                        <a:rPr lang="en" sz="900" b="0" i="0" u="none" strike="noStrike" noProof="0" dirty="0">
                          <a:latin typeface="Arial"/>
                        </a:rPr>
                        <a:t>/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i="0" u="none" strike="noStrike" noProof="0" dirty="0" err="1">
                          <a:latin typeface="Arial"/>
                        </a:rPr>
                        <a:t>allAcc</a:t>
                      </a:r>
                      <a:endParaRPr dirty="0" err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i="0" u="none" strike="noStrike" noProof="0" dirty="0">
                          <a:latin typeface="Arial"/>
                        </a:rPr>
                        <a:t>Train result</a:t>
                      </a:r>
                      <a:endParaRPr lang="en-US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0.8612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0.9238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0.9475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i="0" u="none" strike="noStrike" noProof="0" dirty="0">
                          <a:latin typeface="Arial"/>
                        </a:rPr>
                        <a:t>Val result</a:t>
                      </a:r>
                      <a:endParaRPr lang="en-US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0.8562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0.9242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0.9611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706318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450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311700" y="3743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Part 6: Transfer Learning</a:t>
            </a:r>
            <a:endParaRPr dirty="0" err="1"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1"/>
          </p:nvPr>
        </p:nvSpPr>
        <p:spPr>
          <a:xfrm>
            <a:off x="311700" y="882379"/>
            <a:ext cx="8520600" cy="6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en" dirty="0"/>
              <a:t>Compare the training loss generated when training on Kitti dataset and </a:t>
            </a:r>
            <a:r>
              <a:rPr lang="en" dirty="0" err="1"/>
              <a:t>Camvid</a:t>
            </a:r>
            <a:r>
              <a:rPr lang="en" dirty="0"/>
              <a:t> dataset. Which decreases at a faster rate? If </a:t>
            </a:r>
            <a:r>
              <a:rPr lang="en" dirty="0" err="1"/>
              <a:t>Camvid</a:t>
            </a:r>
            <a:r>
              <a:rPr lang="en" dirty="0"/>
              <a:t> or Kitti training loss decreases at a faster rate than the other, why do you think this happened? Or, if the loss decreases at a similar rate, why do you think that is so?</a:t>
            </a:r>
            <a:endParaRPr lang="en-US" dirty="0"/>
          </a:p>
          <a:p>
            <a:pPr marL="0" indent="0">
              <a:lnSpc>
                <a:spcPct val="114999"/>
              </a:lnSpc>
              <a:buNone/>
            </a:pPr>
            <a:endParaRPr lang="e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28E625-EEA7-678A-A97A-D947D23A85BF}"/>
              </a:ext>
            </a:extLst>
          </p:cNvPr>
          <p:cNvSpPr txBox="1"/>
          <p:nvPr/>
        </p:nvSpPr>
        <p:spPr>
          <a:xfrm>
            <a:off x="572494" y="2464904"/>
            <a:ext cx="7370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training loss of </a:t>
            </a:r>
            <a:r>
              <a:rPr lang="en-US" dirty="0" err="1"/>
              <a:t>Kitti</a:t>
            </a:r>
            <a:r>
              <a:rPr lang="en-US" dirty="0"/>
              <a:t> is faster, since it was trained on the pre-trained model, and the number of classes is 2, which is much smaller than 11 from </a:t>
            </a:r>
            <a:r>
              <a:rPr lang="en-US" dirty="0" err="1"/>
              <a:t>Camvid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18352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Microsoft Macintosh PowerPoint</Application>
  <PresentationFormat>On-screen Show (16:9)</PresentationFormat>
  <Paragraphs>114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Simple Light</vt:lpstr>
      <vt:lpstr>Simple Light</vt:lpstr>
      <vt:lpstr>CS 6476 Project 6</vt:lpstr>
      <vt:lpstr>Parts 4 &amp; 5: mIoU of different models </vt:lpstr>
      <vt:lpstr>Parts 4 &amp; 5: Per class IoUs</vt:lpstr>
      <vt:lpstr>Parts 4 &amp; 5: Most difficult classes</vt:lpstr>
      <vt:lpstr>Part 4: Simple segmentation net qualitative results</vt:lpstr>
      <vt:lpstr>Part 5: PSPNet qualitative results</vt:lpstr>
      <vt:lpstr>Part 6: Transfer Learning</vt:lpstr>
      <vt:lpstr>Part 6: Transfer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6476 Project 6</dc:title>
  <cp:lastModifiedBy>Cui, Guangyu</cp:lastModifiedBy>
  <cp:revision>73</cp:revision>
  <dcterms:modified xsi:type="dcterms:W3CDTF">2022-12-07T11:11:40Z</dcterms:modified>
</cp:coreProperties>
</file>