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61" r:id="rId13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7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3333"/>
    <a:srgbClr val="FFBF40"/>
    <a:srgbClr val="C1C1C1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540" y="108"/>
      </p:cViewPr>
      <p:guideLst>
        <p:guide orient="horz" pos="2159"/>
        <p:guide pos="377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2025/10/15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F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image" Target="../media/image3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7" Type="http://schemas.openxmlformats.org/officeDocument/2006/relationships/image" Target="../media/image6.png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23.xml"/><Relationship Id="rId4" Type="http://schemas.openxmlformats.org/officeDocument/2006/relationships/tags" Target="../tags/tag1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7" Type="http://schemas.openxmlformats.org/officeDocument/2006/relationships/image" Target="../media/image7.png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28.xml"/><Relationship Id="rId4" Type="http://schemas.openxmlformats.org/officeDocument/2006/relationships/tags" Target="../tags/tag1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7" Type="http://schemas.openxmlformats.org/officeDocument/2006/relationships/image" Target="../media/image8.png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3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18" Type="http://schemas.openxmlformats.org/officeDocument/2006/relationships/slideLayout" Target="../slideLayouts/slideLayout1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17" Type="http://schemas.openxmlformats.org/officeDocument/2006/relationships/tags" Target="../tags/tag83.xml"/><Relationship Id="rId2" Type="http://schemas.openxmlformats.org/officeDocument/2006/relationships/tags" Target="../tags/tag68.xml"/><Relationship Id="rId16" Type="http://schemas.openxmlformats.org/officeDocument/2006/relationships/tags" Target="../tags/tag82.xml"/><Relationship Id="rId20" Type="http://schemas.openxmlformats.org/officeDocument/2006/relationships/image" Target="../media/image5.png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tags" Target="../tags/tag81.xml"/><Relationship Id="rId10" Type="http://schemas.openxmlformats.org/officeDocument/2006/relationships/tags" Target="../tags/tag76.xml"/><Relationship Id="rId19" Type="http://schemas.openxmlformats.org/officeDocument/2006/relationships/image" Target="../media/image4.png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7" Type="http://schemas.openxmlformats.org/officeDocument/2006/relationships/image" Target="../media/image6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8.xml"/><Relationship Id="rId4" Type="http://schemas.openxmlformats.org/officeDocument/2006/relationships/tags" Target="../tags/tag8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7" Type="http://schemas.openxmlformats.org/officeDocument/2006/relationships/image" Target="../media/image7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93.xml"/><Relationship Id="rId4" Type="http://schemas.openxmlformats.org/officeDocument/2006/relationships/tags" Target="../tags/tag9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7" Type="http://schemas.openxmlformats.org/officeDocument/2006/relationships/image" Target="../media/image6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98.xml"/><Relationship Id="rId4" Type="http://schemas.openxmlformats.org/officeDocument/2006/relationships/tags" Target="../tags/tag9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7" Type="http://schemas.openxmlformats.org/officeDocument/2006/relationships/image" Target="../media/image7.png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3.xml"/><Relationship Id="rId4" Type="http://schemas.openxmlformats.org/officeDocument/2006/relationships/tags" Target="../tags/tag10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7" Type="http://schemas.openxmlformats.org/officeDocument/2006/relationships/image" Target="../media/image7.png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8.xml"/><Relationship Id="rId4" Type="http://schemas.openxmlformats.org/officeDocument/2006/relationships/tags" Target="../tags/tag10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7" Type="http://schemas.openxmlformats.org/officeDocument/2006/relationships/image" Target="../media/image6.png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3.xml"/><Relationship Id="rId4" Type="http://schemas.openxmlformats.org/officeDocument/2006/relationships/tags" Target="../tags/tag1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7" Type="http://schemas.openxmlformats.org/officeDocument/2006/relationships/image" Target="../media/image7.png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8.xml"/><Relationship Id="rId4" Type="http://schemas.openxmlformats.org/officeDocument/2006/relationships/tags" Target="../tags/tag1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635" y="0"/>
            <a:ext cx="12192635" cy="6857365"/>
          </a:xfrm>
          <a:prstGeom prst="rect">
            <a:avLst/>
          </a:prstGeom>
          <a:solidFill>
            <a:srgbClr val="FFBF4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logo-标志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3331" y="1383655"/>
            <a:ext cx="56648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spc="100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试用期工作汇报</a:t>
            </a:r>
          </a:p>
          <a:p>
            <a:r>
              <a:rPr lang="zh-CN" altLang="en-US" sz="4400" b="1" spc="100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暨转正答辩</a:t>
            </a:r>
          </a:p>
        </p:txBody>
      </p:sp>
      <p:pic>
        <p:nvPicPr>
          <p:cNvPr id="7" name="图片 6" descr="maon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955" y="4751070"/>
            <a:ext cx="11397615" cy="1917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3331" y="3125182"/>
            <a:ext cx="5748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60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姓名：敖静</a:t>
            </a:r>
            <a:endParaRPr lang="en-US" altLang="zh-CN" sz="1600" spc="60" dirty="0">
              <a:solidFill>
                <a:schemeClr val="bg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 spc="60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部门及岗位：软件部</a:t>
            </a:r>
            <a:r>
              <a:rPr lang="en-US" altLang="zh-CN" sz="1600" spc="60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600" spc="60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助理算法工程师</a:t>
            </a:r>
            <a:endParaRPr lang="en-US" altLang="zh-CN" sz="1600" spc="60" dirty="0">
              <a:solidFill>
                <a:schemeClr val="bg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297180" y="4174490"/>
            <a:ext cx="56318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1300">
                <a:solidFill>
                  <a:schemeClr val="bg1"/>
                </a:solidFill>
                <a:uFillTx/>
                <a:latin typeface="+中文标题" charset="0"/>
                <a:ea typeface="+mj-ea"/>
              </a:rPr>
              <a:t>全球领先的互联网麦克风</a:t>
            </a:r>
          </a:p>
        </p:txBody>
      </p:sp>
      <p:pic>
        <p:nvPicPr>
          <p:cNvPr id="5" name="图片 4" descr="未标题-1-0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13715" y="369570"/>
            <a:ext cx="1658620" cy="4267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-标志 拷贝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776605" y="1871345"/>
            <a:ext cx="626999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0" b="0" i="0" u="none" strike="noStrike" kern="1200" cap="none" spc="0" normalizeH="0" baseline="0" noProof="0" dirty="0">
                <a:ln>
                  <a:noFill/>
                </a:ln>
                <a:solidFill>
                  <a:srgbClr val="FFBF40"/>
                </a:solidFill>
                <a:effectLst/>
                <a:uLnTx/>
                <a:uFillTx/>
                <a:latin typeface="南构黄年虎楷书" panose="00020600040101010101" pitchFamily="18" charset="-122"/>
                <a:ea typeface="南构黄年虎楷书" panose="00020600040101010101" pitchFamily="18" charset="-122"/>
                <a:cs typeface="+mn-cs"/>
              </a:rPr>
              <a:t>04</a:t>
            </a: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24230" y="3992768"/>
            <a:ext cx="4262400" cy="28800"/>
          </a:xfrm>
          <a:prstGeom prst="rect">
            <a:avLst/>
          </a:prstGeom>
          <a:solidFill>
            <a:srgbClr val="FFBF40"/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南构黄年虎楷书" panose="00020600040101010101" pitchFamily="18" charset="-122"/>
              <a:ea typeface="南构黄年虎楷书" panose="00020600040101010101" pitchFamily="18" charset="-122"/>
              <a:cs typeface="+mn-cs"/>
            </a:endParaRP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637540" y="3912235"/>
            <a:ext cx="186690" cy="189865"/>
          </a:xfrm>
          <a:prstGeom prst="ellipse">
            <a:avLst/>
          </a:prstGeom>
          <a:solidFill>
            <a:srgbClr val="FFBF4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南构黄年虎楷书" panose="00020600040101010101" pitchFamily="18" charset="-122"/>
              <a:ea typeface="南构黄年虎楷书" panose="00020600040101010101" pitchFamily="18" charset="-122"/>
              <a:cs typeface="+mn-cs"/>
            </a:endParaRPr>
          </a:p>
        </p:txBody>
      </p:sp>
      <p:sp>
        <p:nvSpPr>
          <p:cNvPr id="27" name="文本框 26"/>
          <p:cNvSpPr txBox="1"/>
          <p:nvPr>
            <p:custDataLst>
              <p:tags r:id="rId5"/>
            </p:custDataLst>
          </p:nvPr>
        </p:nvSpPr>
        <p:spPr>
          <a:xfrm>
            <a:off x="854075" y="4100830"/>
            <a:ext cx="4438650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500" b="1" i="0" u="none" strike="noStrike" kern="1200" cap="none" spc="-1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南构黄年虎楷书" panose="00020600040101010101" pitchFamily="18" charset="-122"/>
                <a:ea typeface="南构黄年虎楷书" panose="00020600040101010101" pitchFamily="18" charset="-122"/>
                <a:cs typeface="+mn-cs"/>
              </a:rPr>
              <a:t>未来规划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644996" y="22907"/>
            <a:ext cx="9971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0" b="0" i="0" u="none" strike="noStrike" kern="1200" cap="none" spc="0" normalizeH="0" baseline="0" noProof="0" dirty="0">
                <a:ln>
                  <a:noFill/>
                </a:ln>
                <a:solidFill>
                  <a:srgbClr val="FFBF40"/>
                </a:solidFill>
                <a:effectLst/>
                <a:uLnTx/>
                <a:uFillTx/>
                <a:latin typeface="南构黄年虎楷书" panose="00020600040101010101" pitchFamily="18" charset="-122"/>
                <a:ea typeface="南构黄年虎楷书" panose="00020600040101010101" pitchFamily="18" charset="-122"/>
                <a:cs typeface="+mn-cs"/>
              </a:rPr>
              <a:t>04</a:t>
            </a:r>
          </a:p>
        </p:txBody>
      </p:sp>
      <p:sp>
        <p:nvSpPr>
          <p:cNvPr id="12" name="椭圆 11"/>
          <p:cNvSpPr/>
          <p:nvPr>
            <p:custDataLst>
              <p:tags r:id="rId3"/>
            </p:custDataLst>
          </p:nvPr>
        </p:nvSpPr>
        <p:spPr>
          <a:xfrm>
            <a:off x="570865" y="806181"/>
            <a:ext cx="64800" cy="64800"/>
          </a:xfrm>
          <a:prstGeom prst="ellipse">
            <a:avLst/>
          </a:prstGeom>
          <a:solidFill>
            <a:srgbClr val="FFBF4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南构黄年虎楷书" panose="00020600040101010101" pitchFamily="18" charset="-122"/>
              <a:ea typeface="南构黄年虎楷书" panose="00020600040101010101" pitchFamily="18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 flipV="1">
            <a:off x="593725" y="831581"/>
            <a:ext cx="11020425" cy="18000"/>
          </a:xfrm>
          <a:prstGeom prst="rect">
            <a:avLst/>
          </a:prstGeom>
          <a:solidFill>
            <a:srgbClr val="FFBF40"/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南构黄年虎楷书" panose="00020600040101010101" pitchFamily="18" charset="-122"/>
              <a:ea typeface="南构黄年虎楷书" panose="00020600040101010101" pitchFamily="18" charset="-122"/>
              <a:cs typeface="+mn-cs"/>
            </a:endParaRPr>
          </a:p>
        </p:txBody>
      </p:sp>
      <p:sp>
        <p:nvSpPr>
          <p:cNvPr id="24" name="文本框 23"/>
          <p:cNvSpPr txBox="1"/>
          <p:nvPr>
            <p:custDataLst>
              <p:tags r:id="rId5"/>
            </p:custDataLst>
          </p:nvPr>
        </p:nvSpPr>
        <p:spPr>
          <a:xfrm>
            <a:off x="1519678" y="232260"/>
            <a:ext cx="463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南构黄年虎楷书" panose="00020600040101010101" pitchFamily="18" charset="-122"/>
                <a:ea typeface="南构黄年虎楷书" panose="00020600040101010101" pitchFamily="18" charset="-122"/>
                <a:cs typeface="+mn-cs"/>
              </a:rPr>
              <a:t>未来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南构黄年虎楷书" panose="00020600040101010101" pitchFamily="18" charset="-122"/>
                <a:ea typeface="南构黄年虎楷书" panose="00020600040101010101" pitchFamily="18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南构黄年虎楷书" panose="00020600040101010101" pitchFamily="18" charset="-122"/>
                <a:ea typeface="南构黄年虎楷书" panose="00020600040101010101" pitchFamily="18" charset="-122"/>
                <a:cs typeface="+mn-cs"/>
              </a:rPr>
              <a:t>年的职业规划</a:t>
            </a:r>
          </a:p>
        </p:txBody>
      </p:sp>
      <p:pic>
        <p:nvPicPr>
          <p:cNvPr id="7" name="图片 6" descr="图标 拷贝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16758" y="197215"/>
            <a:ext cx="505460" cy="5118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logo-标志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 descr="log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2870" y="1917700"/>
            <a:ext cx="3782695" cy="81216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233930" y="3409315"/>
            <a:ext cx="8024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500">
                <a:solidFill>
                  <a:schemeClr val="bg1"/>
                </a:solidFill>
                <a:uFillTx/>
                <a:latin typeface="+中文正文" charset="0"/>
              </a:rPr>
              <a:t>成为全球互联网音频产品领先品牌，让声音体验更美好</a:t>
            </a: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977900" y="3854450"/>
            <a:ext cx="132054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kern="0" spc="209">
                <a:solidFill>
                  <a:schemeClr val="bg1"/>
                </a:solidFill>
                <a:uFillTx/>
                <a:cs typeface="+mn-lt"/>
              </a:rPr>
              <a:t>To be a global leading brand of Internet audio products that deliver a pleasant sound experience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图标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 descr="图层 3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70610" y="1277803"/>
            <a:ext cx="9017000" cy="149876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977900" y="4827270"/>
            <a:ext cx="2432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BF40"/>
                </a:solidFill>
                <a:uFillTx/>
                <a:latin typeface="南构黄年虎楷书" panose="00020600040101010101" pitchFamily="18" charset="-122"/>
                <a:ea typeface="南构黄年虎楷书" panose="00020600040101010101" pitchFamily="18" charset="-122"/>
              </a:rPr>
              <a:t>自我介绍</a:t>
            </a:r>
          </a:p>
        </p:txBody>
      </p:sp>
      <p:sp>
        <p:nvSpPr>
          <p:cNvPr id="6" name="矩形 5"/>
          <p:cNvSpPr/>
          <p:nvPr/>
        </p:nvSpPr>
        <p:spPr>
          <a:xfrm>
            <a:off x="1075690" y="3166110"/>
            <a:ext cx="8190000" cy="28800"/>
          </a:xfrm>
          <a:prstGeom prst="rect">
            <a:avLst/>
          </a:prstGeom>
          <a:solidFill>
            <a:srgbClr val="FFBF40"/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576705" y="3860165"/>
            <a:ext cx="640800" cy="641985"/>
          </a:xfrm>
          <a:prstGeom prst="ellipse">
            <a:avLst/>
          </a:prstGeom>
          <a:solidFill>
            <a:srgbClr val="FFBF4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140862" y="3909462"/>
            <a:ext cx="11652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spc="-200" dirty="0">
                <a:solidFill>
                  <a:srgbClr val="333333"/>
                </a:solidFill>
                <a:uFillTx/>
                <a:latin typeface="南构黄年虎楷书" panose="00020600040101010101" pitchFamily="18" charset="-122"/>
                <a:ea typeface="南构黄年虎楷书" panose="00020600040101010101" pitchFamily="18" charset="-122"/>
              </a:rPr>
              <a:t>一</a:t>
            </a:r>
            <a:endParaRPr lang="en-US" altLang="zh-CN" sz="5400" spc="-200" dirty="0">
              <a:solidFill>
                <a:srgbClr val="333333"/>
              </a:solidFill>
              <a:uFillTx/>
              <a:latin typeface="南构黄年虎楷书" panose="00020600040101010101" pitchFamily="18" charset="-122"/>
              <a:ea typeface="南构黄年虎楷书" panose="00020600040101010101" pitchFamily="18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977900" y="5270242"/>
            <a:ext cx="207073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cap="all" dirty="0">
                <a:solidFill>
                  <a:srgbClr val="333333"/>
                </a:solidFill>
                <a:uFillTx/>
                <a:latin typeface="南构黄年虎楷书" panose="00020600040101010101" pitchFamily="18" charset="-122"/>
                <a:ea typeface="南构黄年虎楷书" panose="00020600040101010101" pitchFamily="18" charset="-122"/>
              </a:rPr>
              <a:t>个人履历的基本介绍、</a:t>
            </a:r>
          </a:p>
          <a:p>
            <a:pPr>
              <a:lnSpc>
                <a:spcPct val="130000"/>
              </a:lnSpc>
            </a:pPr>
            <a:r>
              <a:rPr lang="zh-CN" altLang="en-US" sz="1200" cap="all" dirty="0">
                <a:solidFill>
                  <a:srgbClr val="333333"/>
                </a:solidFill>
                <a:uFillTx/>
                <a:latin typeface="南构黄年虎楷书" panose="00020600040101010101" pitchFamily="18" charset="-122"/>
                <a:ea typeface="南构黄年虎楷书" panose="00020600040101010101" pitchFamily="18" charset="-122"/>
              </a:rPr>
              <a:t>兴趣爱好及自我评价等</a:t>
            </a:r>
          </a:p>
        </p:txBody>
      </p:sp>
      <p:sp>
        <p:nvSpPr>
          <p:cNvPr id="27" name="文本框 26"/>
          <p:cNvSpPr txBox="1"/>
          <p:nvPr>
            <p:custDataLst>
              <p:tags r:id="rId5"/>
            </p:custDataLst>
          </p:nvPr>
        </p:nvSpPr>
        <p:spPr>
          <a:xfrm>
            <a:off x="9447212" y="2776568"/>
            <a:ext cx="2070735" cy="968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700" b="1" spc="-300" dirty="0">
                <a:solidFill>
                  <a:srgbClr val="FFBF40"/>
                </a:solidFill>
                <a:uFillTx/>
                <a:latin typeface="南构黄年虎楷书" panose="00020600040101010101" pitchFamily="18" charset="-122"/>
                <a:ea typeface="南构黄年虎楷书" panose="00020600040101010101" pitchFamily="18" charset="-122"/>
              </a:rPr>
              <a:t>目录</a:t>
            </a:r>
            <a:endParaRPr lang="zh-CN" altLang="en-US" sz="5700" b="1" spc="-300" dirty="0">
              <a:solidFill>
                <a:srgbClr val="FFBF40"/>
              </a:solidFill>
              <a:uFillTx/>
              <a:latin typeface="南构黄年虎楷书" panose="00020600040101010101" pitchFamily="18" charset="-122"/>
              <a:ea typeface="南构黄年虎楷书" panose="00020600040101010101" pitchFamily="18" charset="-122"/>
              <a:sym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6"/>
            </p:custDataLst>
          </p:nvPr>
        </p:nvSpPr>
        <p:spPr>
          <a:xfrm>
            <a:off x="3325495" y="4824730"/>
            <a:ext cx="243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BF40"/>
                </a:solidFill>
                <a:uFillTx/>
                <a:latin typeface="南构黄年虎楷书" panose="00020600040101010101" pitchFamily="18" charset="-122"/>
                <a:ea typeface="南构黄年虎楷书" panose="00020600040101010101" pitchFamily="18" charset="-122"/>
              </a:rPr>
              <a:t>岗位及价值观认知</a:t>
            </a:r>
          </a:p>
        </p:txBody>
      </p:sp>
      <p:sp>
        <p:nvSpPr>
          <p:cNvPr id="29" name="椭圆 28"/>
          <p:cNvSpPr/>
          <p:nvPr>
            <p:custDataLst>
              <p:tags r:id="rId7"/>
            </p:custDataLst>
          </p:nvPr>
        </p:nvSpPr>
        <p:spPr>
          <a:xfrm>
            <a:off x="3924300" y="3857625"/>
            <a:ext cx="640800" cy="641985"/>
          </a:xfrm>
          <a:prstGeom prst="ellipse">
            <a:avLst/>
          </a:prstGeom>
          <a:solidFill>
            <a:srgbClr val="FFBF4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0" name="文本框 29"/>
          <p:cNvSpPr txBox="1"/>
          <p:nvPr>
            <p:custDataLst>
              <p:tags r:id="rId8"/>
            </p:custDataLst>
          </p:nvPr>
        </p:nvSpPr>
        <p:spPr>
          <a:xfrm>
            <a:off x="3425825" y="3909462"/>
            <a:ext cx="11652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spc="-200" dirty="0">
                <a:solidFill>
                  <a:srgbClr val="333333"/>
                </a:solidFill>
                <a:uFillTx/>
                <a:latin typeface="南构黄年虎楷书" panose="00020600040101010101" pitchFamily="18" charset="-122"/>
                <a:ea typeface="南构黄年虎楷书" panose="00020600040101010101" pitchFamily="18" charset="-122"/>
              </a:rPr>
              <a:t>二</a:t>
            </a:r>
            <a:endParaRPr lang="en-US" altLang="zh-CN" sz="5400" spc="-200" dirty="0">
              <a:solidFill>
                <a:srgbClr val="333333"/>
              </a:solidFill>
              <a:uFillTx/>
              <a:latin typeface="南构黄年虎楷书" panose="00020600040101010101" pitchFamily="18" charset="-122"/>
              <a:ea typeface="南构黄年虎楷书" panose="00020600040101010101" pitchFamily="18" charset="-122"/>
            </a:endParaRPr>
          </a:p>
        </p:txBody>
      </p:sp>
      <p:sp>
        <p:nvSpPr>
          <p:cNvPr id="32" name="文本框 31"/>
          <p:cNvSpPr txBox="1"/>
          <p:nvPr>
            <p:custDataLst>
              <p:tags r:id="rId9"/>
            </p:custDataLst>
          </p:nvPr>
        </p:nvSpPr>
        <p:spPr>
          <a:xfrm>
            <a:off x="3325495" y="5267702"/>
            <a:ext cx="1953087" cy="55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cap="all" dirty="0">
                <a:solidFill>
                  <a:srgbClr val="333333"/>
                </a:solidFill>
                <a:uFillTx/>
                <a:latin typeface="南构黄年虎楷书" panose="00020600040101010101" pitchFamily="18" charset="-122"/>
                <a:ea typeface="南构黄年虎楷书" panose="00020600040101010101" pitchFamily="18" charset="-122"/>
              </a:rPr>
              <a:t>对岗位价值的认识及践行公司</a:t>
            </a:r>
            <a:r>
              <a:rPr lang="en-US" altLang="zh-CN" sz="1200" cap="all" dirty="0">
                <a:solidFill>
                  <a:srgbClr val="333333"/>
                </a:solidFill>
                <a:uFillTx/>
                <a:latin typeface="南构黄年虎楷书" panose="00020600040101010101" pitchFamily="18" charset="-122"/>
                <a:ea typeface="南构黄年虎楷书" panose="00020600040101010101" pitchFamily="18" charset="-122"/>
              </a:rPr>
              <a:t>24</a:t>
            </a:r>
            <a:r>
              <a:rPr lang="zh-CN" altLang="en-US" sz="1200" cap="all" dirty="0">
                <a:solidFill>
                  <a:srgbClr val="333333"/>
                </a:solidFill>
                <a:uFillTx/>
                <a:latin typeface="南构黄年虎楷书" panose="00020600040101010101" pitchFamily="18" charset="-122"/>
                <a:ea typeface="南构黄年虎楷书" panose="00020600040101010101" pitchFamily="18" charset="-122"/>
              </a:rPr>
              <a:t>字价值观的理解</a:t>
            </a:r>
          </a:p>
        </p:txBody>
      </p:sp>
      <p:sp>
        <p:nvSpPr>
          <p:cNvPr id="33" name="文本框 32"/>
          <p:cNvSpPr txBox="1"/>
          <p:nvPr>
            <p:custDataLst>
              <p:tags r:id="rId10"/>
            </p:custDataLst>
          </p:nvPr>
        </p:nvSpPr>
        <p:spPr>
          <a:xfrm>
            <a:off x="5668645" y="4826635"/>
            <a:ext cx="243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BF40"/>
                </a:solidFill>
                <a:uFillTx/>
                <a:latin typeface="南构黄年虎楷书" panose="00020600040101010101" pitchFamily="18" charset="-122"/>
                <a:ea typeface="南构黄年虎楷书" panose="00020600040101010101" pitchFamily="18" charset="-122"/>
              </a:rPr>
              <a:t>试用期工作总结</a:t>
            </a:r>
          </a:p>
        </p:txBody>
      </p:sp>
      <p:sp>
        <p:nvSpPr>
          <p:cNvPr id="34" name="椭圆 33"/>
          <p:cNvSpPr/>
          <p:nvPr>
            <p:custDataLst>
              <p:tags r:id="rId11"/>
            </p:custDataLst>
          </p:nvPr>
        </p:nvSpPr>
        <p:spPr>
          <a:xfrm>
            <a:off x="6267450" y="3859530"/>
            <a:ext cx="640800" cy="641985"/>
          </a:xfrm>
          <a:prstGeom prst="ellipse">
            <a:avLst/>
          </a:prstGeom>
          <a:solidFill>
            <a:srgbClr val="FFBF4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文本框 34"/>
          <p:cNvSpPr txBox="1"/>
          <p:nvPr>
            <p:custDataLst>
              <p:tags r:id="rId12"/>
            </p:custDataLst>
          </p:nvPr>
        </p:nvSpPr>
        <p:spPr>
          <a:xfrm>
            <a:off x="5768975" y="3909462"/>
            <a:ext cx="11652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spc="-200" dirty="0">
                <a:solidFill>
                  <a:srgbClr val="333333"/>
                </a:solidFill>
                <a:uFillTx/>
                <a:latin typeface="南构黄年虎楷书" panose="00020600040101010101" pitchFamily="18" charset="-122"/>
                <a:ea typeface="南构黄年虎楷书" panose="00020600040101010101" pitchFamily="18" charset="-122"/>
              </a:rPr>
              <a:t>三</a:t>
            </a:r>
            <a:endParaRPr lang="en-US" altLang="zh-CN" sz="5400" spc="-200" dirty="0">
              <a:solidFill>
                <a:srgbClr val="333333"/>
              </a:solidFill>
              <a:uFillTx/>
              <a:latin typeface="南构黄年虎楷书" panose="00020600040101010101" pitchFamily="18" charset="-122"/>
              <a:ea typeface="南构黄年虎楷书" panose="00020600040101010101" pitchFamily="18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13"/>
            </p:custDataLst>
          </p:nvPr>
        </p:nvSpPr>
        <p:spPr>
          <a:xfrm>
            <a:off x="5668645" y="5269607"/>
            <a:ext cx="207073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cap="all" dirty="0">
                <a:solidFill>
                  <a:srgbClr val="333333"/>
                </a:solidFill>
                <a:uFillTx/>
                <a:latin typeface="南构黄年虎楷书" panose="00020600040101010101" pitchFamily="18" charset="-122"/>
                <a:ea typeface="南构黄年虎楷书" panose="00020600040101010101" pitchFamily="18" charset="-122"/>
              </a:rPr>
              <a:t>对照试用期工作目标，填写试用期实际工作完成情况</a:t>
            </a:r>
          </a:p>
        </p:txBody>
      </p:sp>
      <p:sp>
        <p:nvSpPr>
          <p:cNvPr id="38" name="文本框 37"/>
          <p:cNvSpPr txBox="1"/>
          <p:nvPr>
            <p:custDataLst>
              <p:tags r:id="rId14"/>
            </p:custDataLst>
          </p:nvPr>
        </p:nvSpPr>
        <p:spPr>
          <a:xfrm>
            <a:off x="8011795" y="4824095"/>
            <a:ext cx="243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BF40"/>
                </a:solidFill>
                <a:uFillTx/>
                <a:latin typeface="南构黄年虎楷书" panose="00020600040101010101" pitchFamily="18" charset="-122"/>
                <a:ea typeface="南构黄年虎楷书" panose="00020600040101010101" pitchFamily="18" charset="-122"/>
              </a:rPr>
              <a:t>未来规划</a:t>
            </a:r>
          </a:p>
        </p:txBody>
      </p:sp>
      <p:sp>
        <p:nvSpPr>
          <p:cNvPr id="39" name="椭圆 38"/>
          <p:cNvSpPr/>
          <p:nvPr>
            <p:custDataLst>
              <p:tags r:id="rId15"/>
            </p:custDataLst>
          </p:nvPr>
        </p:nvSpPr>
        <p:spPr>
          <a:xfrm>
            <a:off x="8610600" y="3856990"/>
            <a:ext cx="640800" cy="641985"/>
          </a:xfrm>
          <a:prstGeom prst="ellipse">
            <a:avLst/>
          </a:prstGeom>
          <a:solidFill>
            <a:srgbClr val="FFBF4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0" name="文本框 39"/>
          <p:cNvSpPr txBox="1"/>
          <p:nvPr>
            <p:custDataLst>
              <p:tags r:id="rId16"/>
            </p:custDataLst>
          </p:nvPr>
        </p:nvSpPr>
        <p:spPr>
          <a:xfrm>
            <a:off x="8112125" y="3909462"/>
            <a:ext cx="11652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spc="-200" dirty="0">
                <a:solidFill>
                  <a:srgbClr val="333333"/>
                </a:solidFill>
                <a:uFillTx/>
                <a:latin typeface="南构黄年虎楷书" panose="00020600040101010101" pitchFamily="18" charset="-122"/>
                <a:ea typeface="南构黄年虎楷书" panose="00020600040101010101" pitchFamily="18" charset="-122"/>
              </a:rPr>
              <a:t>四</a:t>
            </a:r>
            <a:endParaRPr lang="en-US" altLang="zh-CN" sz="5400" spc="-200" dirty="0">
              <a:solidFill>
                <a:srgbClr val="333333"/>
              </a:solidFill>
              <a:uFillTx/>
              <a:latin typeface="南构黄年虎楷书" panose="00020600040101010101" pitchFamily="18" charset="-122"/>
              <a:ea typeface="南构黄年虎楷书" panose="00020600040101010101" pitchFamily="18" charset="-122"/>
            </a:endParaRPr>
          </a:p>
        </p:txBody>
      </p:sp>
      <p:sp>
        <p:nvSpPr>
          <p:cNvPr id="42" name="文本框 41"/>
          <p:cNvSpPr txBox="1"/>
          <p:nvPr>
            <p:custDataLst>
              <p:tags r:id="rId17"/>
            </p:custDataLst>
          </p:nvPr>
        </p:nvSpPr>
        <p:spPr>
          <a:xfrm>
            <a:off x="8011795" y="5267067"/>
            <a:ext cx="207073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cap="all" dirty="0">
                <a:solidFill>
                  <a:srgbClr val="333333"/>
                </a:solidFill>
                <a:uFillTx/>
                <a:latin typeface="南构黄年虎楷书" panose="00020600040101010101" pitchFamily="18" charset="-122"/>
                <a:ea typeface="南构黄年虎楷书" panose="00020600040101010101" pitchFamily="18" charset="-122"/>
              </a:rPr>
              <a:t>接下来三年内的工作、学习目标及职业规划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-标志 拷贝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776605" y="1871345"/>
            <a:ext cx="626999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0">
                <a:solidFill>
                  <a:srgbClr val="FFBF40"/>
                </a:solidFill>
                <a:uFillTx/>
                <a:latin typeface="南构黄年虎楷书" panose="00020600040101010101" pitchFamily="18" charset="-122"/>
                <a:ea typeface="南构黄年虎楷书" panose="00020600040101010101" pitchFamily="18" charset="-122"/>
              </a:rPr>
              <a:t>01</a:t>
            </a: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24230" y="3992768"/>
            <a:ext cx="4262400" cy="28800"/>
          </a:xfrm>
          <a:prstGeom prst="rect">
            <a:avLst/>
          </a:prstGeom>
          <a:solidFill>
            <a:srgbClr val="FFBF40"/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南构黄年虎楷书" panose="00020600040101010101" pitchFamily="18" charset="-122"/>
              <a:ea typeface="南构黄年虎楷书" panose="00020600040101010101" pitchFamily="18" charset="-122"/>
            </a:endParaRP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637540" y="3912235"/>
            <a:ext cx="186690" cy="189865"/>
          </a:xfrm>
          <a:prstGeom prst="ellipse">
            <a:avLst/>
          </a:prstGeom>
          <a:solidFill>
            <a:srgbClr val="FFBF4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南构黄年虎楷书" panose="00020600040101010101" pitchFamily="18" charset="-122"/>
              <a:ea typeface="南构黄年虎楷书" panose="00020600040101010101" pitchFamily="18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5"/>
            </p:custDataLst>
          </p:nvPr>
        </p:nvSpPr>
        <p:spPr>
          <a:xfrm>
            <a:off x="854075" y="4100830"/>
            <a:ext cx="4438650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b="1" spc="-10" dirty="0">
                <a:solidFill>
                  <a:srgbClr val="333333"/>
                </a:solidFill>
                <a:uFillTx/>
                <a:latin typeface="南构黄年虎楷书" panose="00020600040101010101" pitchFamily="18" charset="-122"/>
                <a:ea typeface="南构黄年虎楷书" panose="00020600040101010101" pitchFamily="18" charset="-122"/>
              </a:rPr>
              <a:t>自我介绍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644996" y="22907"/>
            <a:ext cx="9971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>
                <a:solidFill>
                  <a:srgbClr val="FFBF40"/>
                </a:solidFill>
                <a:uFillTx/>
                <a:latin typeface="南构黄年虎楷书" panose="00020600040101010101" pitchFamily="18" charset="-122"/>
                <a:ea typeface="南构黄年虎楷书" panose="00020600040101010101" pitchFamily="18" charset="-122"/>
              </a:rPr>
              <a:t>01</a:t>
            </a:r>
          </a:p>
        </p:txBody>
      </p:sp>
      <p:sp>
        <p:nvSpPr>
          <p:cNvPr id="12" name="椭圆 11"/>
          <p:cNvSpPr/>
          <p:nvPr>
            <p:custDataLst>
              <p:tags r:id="rId3"/>
            </p:custDataLst>
          </p:nvPr>
        </p:nvSpPr>
        <p:spPr>
          <a:xfrm>
            <a:off x="570865" y="806181"/>
            <a:ext cx="64800" cy="64800"/>
          </a:xfrm>
          <a:prstGeom prst="ellipse">
            <a:avLst/>
          </a:prstGeom>
          <a:solidFill>
            <a:srgbClr val="FFBF4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南构黄年虎楷书" panose="00020600040101010101" pitchFamily="18" charset="-122"/>
              <a:ea typeface="南构黄年虎楷书" panose="00020600040101010101" pitchFamily="18" charset="-122"/>
            </a:endParaRPr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 flipV="1">
            <a:off x="593725" y="831581"/>
            <a:ext cx="11020425" cy="18000"/>
          </a:xfrm>
          <a:prstGeom prst="rect">
            <a:avLst/>
          </a:prstGeom>
          <a:solidFill>
            <a:srgbClr val="FFBF40"/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南构黄年虎楷书" panose="00020600040101010101" pitchFamily="18" charset="-122"/>
              <a:ea typeface="南构黄年虎楷书" panose="00020600040101010101" pitchFamily="18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5"/>
            </p:custDataLst>
          </p:nvPr>
        </p:nvSpPr>
        <p:spPr>
          <a:xfrm>
            <a:off x="1519678" y="232260"/>
            <a:ext cx="463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pc="100" dirty="0">
                <a:solidFill>
                  <a:srgbClr val="333333"/>
                </a:solidFill>
                <a:uFillTx/>
                <a:latin typeface="南构黄年虎楷书" panose="00020600040101010101" pitchFamily="18" charset="-122"/>
                <a:ea typeface="南构黄年虎楷书" panose="00020600040101010101" pitchFamily="18" charset="-122"/>
              </a:rPr>
              <a:t>自我介绍</a:t>
            </a:r>
          </a:p>
        </p:txBody>
      </p:sp>
      <p:pic>
        <p:nvPicPr>
          <p:cNvPr id="7" name="图片 6" descr="图标 拷贝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16758" y="197215"/>
            <a:ext cx="505460" cy="5118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-标志 拷贝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776605" y="1871345"/>
            <a:ext cx="626999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0" b="0" i="0" u="none" strike="noStrike" kern="1200" cap="none" spc="0" normalizeH="0" baseline="0" noProof="0" dirty="0">
                <a:ln>
                  <a:noFill/>
                </a:ln>
                <a:solidFill>
                  <a:srgbClr val="FFBF40"/>
                </a:solidFill>
                <a:effectLst/>
                <a:uLnTx/>
                <a:uFillTx/>
                <a:latin typeface="南构黄年虎楷书" panose="00020600040101010101" pitchFamily="18" charset="-122"/>
                <a:ea typeface="南构黄年虎楷书" panose="00020600040101010101" pitchFamily="18" charset="-122"/>
                <a:cs typeface="+mn-cs"/>
              </a:rPr>
              <a:t>02</a:t>
            </a: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24230" y="3992768"/>
            <a:ext cx="4262400" cy="28800"/>
          </a:xfrm>
          <a:prstGeom prst="rect">
            <a:avLst/>
          </a:prstGeom>
          <a:solidFill>
            <a:srgbClr val="FFBF40"/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南构黄年虎楷书" panose="00020600040101010101" pitchFamily="18" charset="-122"/>
              <a:ea typeface="南构黄年虎楷书" panose="00020600040101010101" pitchFamily="18" charset="-122"/>
              <a:cs typeface="+mn-cs"/>
            </a:endParaRP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637540" y="3912235"/>
            <a:ext cx="186690" cy="189865"/>
          </a:xfrm>
          <a:prstGeom prst="ellipse">
            <a:avLst/>
          </a:prstGeom>
          <a:solidFill>
            <a:srgbClr val="FFBF4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南构黄年虎楷书" panose="00020600040101010101" pitchFamily="18" charset="-122"/>
              <a:ea typeface="南构黄年虎楷书" panose="00020600040101010101" pitchFamily="18" charset="-122"/>
              <a:cs typeface="+mn-cs"/>
            </a:endParaRPr>
          </a:p>
        </p:txBody>
      </p:sp>
      <p:sp>
        <p:nvSpPr>
          <p:cNvPr id="27" name="文本框 26"/>
          <p:cNvSpPr txBox="1"/>
          <p:nvPr>
            <p:custDataLst>
              <p:tags r:id="rId5"/>
            </p:custDataLst>
          </p:nvPr>
        </p:nvSpPr>
        <p:spPr>
          <a:xfrm>
            <a:off x="854075" y="4100830"/>
            <a:ext cx="4438650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500" b="1" i="0" u="none" strike="noStrike" kern="1200" cap="none" spc="-1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南构黄年虎楷书" panose="00020600040101010101" pitchFamily="18" charset="-122"/>
                <a:ea typeface="南构黄年虎楷书" panose="00020600040101010101" pitchFamily="18" charset="-122"/>
                <a:cs typeface="+mn-cs"/>
              </a:rPr>
              <a:t>岗位及价值观认知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644996" y="22907"/>
            <a:ext cx="9971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0" b="0" i="0" u="none" strike="noStrike" kern="1200" cap="none" spc="0" normalizeH="0" baseline="0" noProof="0" dirty="0">
                <a:ln>
                  <a:noFill/>
                </a:ln>
                <a:solidFill>
                  <a:srgbClr val="FFBF40"/>
                </a:solidFill>
                <a:effectLst/>
                <a:uLnTx/>
                <a:uFillTx/>
                <a:latin typeface="南构黄年虎楷书" panose="00020600040101010101" pitchFamily="18" charset="-122"/>
                <a:ea typeface="南构黄年虎楷书" panose="00020600040101010101" pitchFamily="18" charset="-122"/>
                <a:cs typeface="+mn-cs"/>
              </a:rPr>
              <a:t>02</a:t>
            </a:r>
          </a:p>
        </p:txBody>
      </p:sp>
      <p:sp>
        <p:nvSpPr>
          <p:cNvPr id="12" name="椭圆 11"/>
          <p:cNvSpPr/>
          <p:nvPr>
            <p:custDataLst>
              <p:tags r:id="rId3"/>
            </p:custDataLst>
          </p:nvPr>
        </p:nvSpPr>
        <p:spPr>
          <a:xfrm>
            <a:off x="570865" y="806181"/>
            <a:ext cx="64800" cy="64800"/>
          </a:xfrm>
          <a:prstGeom prst="ellipse">
            <a:avLst/>
          </a:prstGeom>
          <a:solidFill>
            <a:srgbClr val="FFBF4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南构黄年虎楷书" panose="00020600040101010101" pitchFamily="18" charset="-122"/>
              <a:ea typeface="南构黄年虎楷书" panose="00020600040101010101" pitchFamily="18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 flipV="1">
            <a:off x="593725" y="831581"/>
            <a:ext cx="11020425" cy="18000"/>
          </a:xfrm>
          <a:prstGeom prst="rect">
            <a:avLst/>
          </a:prstGeom>
          <a:solidFill>
            <a:srgbClr val="FFBF40"/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南构黄年虎楷书" panose="00020600040101010101" pitchFamily="18" charset="-122"/>
              <a:ea typeface="南构黄年虎楷书" panose="00020600040101010101" pitchFamily="18" charset="-122"/>
              <a:cs typeface="+mn-cs"/>
            </a:endParaRPr>
          </a:p>
        </p:txBody>
      </p:sp>
      <p:sp>
        <p:nvSpPr>
          <p:cNvPr id="24" name="文本框 23"/>
          <p:cNvSpPr txBox="1"/>
          <p:nvPr>
            <p:custDataLst>
              <p:tags r:id="rId5"/>
            </p:custDataLst>
          </p:nvPr>
        </p:nvSpPr>
        <p:spPr>
          <a:xfrm>
            <a:off x="1519678" y="232260"/>
            <a:ext cx="463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spc="100" dirty="0">
                <a:solidFill>
                  <a:srgbClr val="333333"/>
                </a:solidFill>
                <a:latin typeface="南构黄年虎楷书" panose="00020600040101010101" pitchFamily="18" charset="-122"/>
                <a:ea typeface="南构黄年虎楷书" panose="00020600040101010101" pitchFamily="18" charset="-122"/>
              </a:rPr>
              <a:t>对岗位的认知</a:t>
            </a:r>
            <a:endParaRPr kumimoji="0" lang="zh-CN" altLang="en-US" sz="2400" b="1" i="0" u="none" strike="noStrike" kern="1200" cap="none" spc="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南构黄年虎楷书" panose="00020600040101010101" pitchFamily="18" charset="-122"/>
              <a:ea typeface="南构黄年虎楷书" panose="00020600040101010101" pitchFamily="18" charset="-122"/>
              <a:cs typeface="+mn-cs"/>
            </a:endParaRPr>
          </a:p>
        </p:txBody>
      </p:sp>
      <p:pic>
        <p:nvPicPr>
          <p:cNvPr id="7" name="图片 6" descr="图标 拷贝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16758" y="197215"/>
            <a:ext cx="505460" cy="5118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644996" y="22907"/>
            <a:ext cx="9971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0" b="0" i="0" u="none" strike="noStrike" kern="1200" cap="none" spc="0" normalizeH="0" baseline="0" noProof="0" dirty="0">
                <a:ln>
                  <a:noFill/>
                </a:ln>
                <a:solidFill>
                  <a:srgbClr val="FFBF40"/>
                </a:solidFill>
                <a:effectLst/>
                <a:uLnTx/>
                <a:uFillTx/>
                <a:latin typeface="南构黄年虎楷书" panose="00020600040101010101" pitchFamily="18" charset="-122"/>
                <a:ea typeface="南构黄年虎楷书" panose="00020600040101010101" pitchFamily="18" charset="-122"/>
                <a:cs typeface="+mn-cs"/>
              </a:rPr>
              <a:t>02</a:t>
            </a:r>
          </a:p>
        </p:txBody>
      </p:sp>
      <p:sp>
        <p:nvSpPr>
          <p:cNvPr id="12" name="椭圆 11"/>
          <p:cNvSpPr/>
          <p:nvPr>
            <p:custDataLst>
              <p:tags r:id="rId3"/>
            </p:custDataLst>
          </p:nvPr>
        </p:nvSpPr>
        <p:spPr>
          <a:xfrm>
            <a:off x="570865" y="806181"/>
            <a:ext cx="64800" cy="64800"/>
          </a:xfrm>
          <a:prstGeom prst="ellipse">
            <a:avLst/>
          </a:prstGeom>
          <a:solidFill>
            <a:srgbClr val="FFBF4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南构黄年虎楷书" panose="00020600040101010101" pitchFamily="18" charset="-122"/>
              <a:ea typeface="南构黄年虎楷书" panose="00020600040101010101" pitchFamily="18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 flipV="1">
            <a:off x="593725" y="831581"/>
            <a:ext cx="11020425" cy="18000"/>
          </a:xfrm>
          <a:prstGeom prst="rect">
            <a:avLst/>
          </a:prstGeom>
          <a:solidFill>
            <a:srgbClr val="FFBF40"/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南构黄年虎楷书" panose="00020600040101010101" pitchFamily="18" charset="-122"/>
              <a:ea typeface="南构黄年虎楷书" panose="00020600040101010101" pitchFamily="18" charset="-122"/>
              <a:cs typeface="+mn-cs"/>
            </a:endParaRPr>
          </a:p>
        </p:txBody>
      </p:sp>
      <p:sp>
        <p:nvSpPr>
          <p:cNvPr id="24" name="文本框 23"/>
          <p:cNvSpPr txBox="1"/>
          <p:nvPr>
            <p:custDataLst>
              <p:tags r:id="rId5"/>
            </p:custDataLst>
          </p:nvPr>
        </p:nvSpPr>
        <p:spPr>
          <a:xfrm>
            <a:off x="1519678" y="232260"/>
            <a:ext cx="463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南构黄年虎楷书" panose="00020600040101010101" pitchFamily="18" charset="-122"/>
                <a:ea typeface="南构黄年虎楷书" panose="00020600040101010101" pitchFamily="18" charset="-122"/>
                <a:cs typeface="+mn-cs"/>
              </a:rPr>
              <a:t>对践行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南构黄年虎楷书" panose="00020600040101010101" pitchFamily="18" charset="-122"/>
                <a:ea typeface="南构黄年虎楷书" panose="00020600040101010101" pitchFamily="18" charset="-122"/>
                <a:cs typeface="+mn-cs"/>
              </a:rPr>
              <a:t>24</a:t>
            </a:r>
            <a:r>
              <a:rPr kumimoji="0" lang="zh-CN" altLang="en-US" sz="2400" b="1" i="0" u="none" strike="noStrike" kern="1200" cap="none" spc="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南构黄年虎楷书" panose="00020600040101010101" pitchFamily="18" charset="-122"/>
                <a:ea typeface="南构黄年虎楷书" panose="00020600040101010101" pitchFamily="18" charset="-122"/>
                <a:cs typeface="+mn-cs"/>
              </a:rPr>
              <a:t>字价值观的理解</a:t>
            </a:r>
          </a:p>
        </p:txBody>
      </p:sp>
      <p:pic>
        <p:nvPicPr>
          <p:cNvPr id="7" name="图片 6" descr="图标 拷贝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16758" y="197215"/>
            <a:ext cx="505460" cy="5118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logo-标志 拷贝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776605" y="1871345"/>
            <a:ext cx="626999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0" b="0" i="0" u="none" strike="noStrike" kern="1200" cap="none" spc="0" normalizeH="0" baseline="0" noProof="0" dirty="0">
                <a:ln>
                  <a:noFill/>
                </a:ln>
                <a:solidFill>
                  <a:srgbClr val="FFBF40"/>
                </a:solidFill>
                <a:effectLst/>
                <a:uLnTx/>
                <a:uFillTx/>
                <a:latin typeface="南构黄年虎楷书" panose="00020600040101010101" pitchFamily="18" charset="-122"/>
                <a:ea typeface="南构黄年虎楷书" panose="00020600040101010101" pitchFamily="18" charset="-122"/>
                <a:cs typeface="+mn-cs"/>
              </a:rPr>
              <a:t>03</a:t>
            </a: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824230" y="3992768"/>
            <a:ext cx="4262400" cy="28800"/>
          </a:xfrm>
          <a:prstGeom prst="rect">
            <a:avLst/>
          </a:prstGeom>
          <a:solidFill>
            <a:srgbClr val="FFBF40"/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南构黄年虎楷书" panose="00020600040101010101" pitchFamily="18" charset="-122"/>
              <a:ea typeface="南构黄年虎楷书" panose="00020600040101010101" pitchFamily="18" charset="-122"/>
              <a:cs typeface="+mn-cs"/>
            </a:endParaRP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637540" y="3912235"/>
            <a:ext cx="186690" cy="189865"/>
          </a:xfrm>
          <a:prstGeom prst="ellipse">
            <a:avLst/>
          </a:prstGeom>
          <a:solidFill>
            <a:srgbClr val="FFBF4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南构黄年虎楷书" panose="00020600040101010101" pitchFamily="18" charset="-122"/>
              <a:ea typeface="南构黄年虎楷书" panose="00020600040101010101" pitchFamily="18" charset="-122"/>
              <a:cs typeface="+mn-cs"/>
            </a:endParaRPr>
          </a:p>
        </p:txBody>
      </p:sp>
      <p:sp>
        <p:nvSpPr>
          <p:cNvPr id="27" name="文本框 26"/>
          <p:cNvSpPr txBox="1"/>
          <p:nvPr>
            <p:custDataLst>
              <p:tags r:id="rId5"/>
            </p:custDataLst>
          </p:nvPr>
        </p:nvSpPr>
        <p:spPr>
          <a:xfrm>
            <a:off x="854075" y="4100830"/>
            <a:ext cx="4438650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500" b="1" i="0" u="none" strike="noStrike" kern="1200" cap="none" spc="-1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南构黄年虎楷书" panose="00020600040101010101" pitchFamily="18" charset="-122"/>
                <a:ea typeface="南构黄年虎楷书" panose="00020600040101010101" pitchFamily="18" charset="-122"/>
                <a:cs typeface="+mn-cs"/>
              </a:rPr>
              <a:t>试用期工作总结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644996" y="22907"/>
            <a:ext cx="9971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0" b="0" i="0" u="none" strike="noStrike" kern="1200" cap="none" spc="0" normalizeH="0" baseline="0" noProof="0" dirty="0">
                <a:ln>
                  <a:noFill/>
                </a:ln>
                <a:solidFill>
                  <a:srgbClr val="FFBF40"/>
                </a:solidFill>
                <a:effectLst/>
                <a:uLnTx/>
                <a:uFillTx/>
                <a:latin typeface="南构黄年虎楷书" panose="00020600040101010101" pitchFamily="18" charset="-122"/>
                <a:ea typeface="南构黄年虎楷书" panose="00020600040101010101" pitchFamily="18" charset="-122"/>
                <a:cs typeface="+mn-cs"/>
              </a:rPr>
              <a:t>0</a:t>
            </a:r>
            <a:r>
              <a:rPr lang="en-US" altLang="zh-CN" sz="5000" dirty="0">
                <a:solidFill>
                  <a:srgbClr val="FFBF40"/>
                </a:solidFill>
                <a:latin typeface="南构黄年虎楷书" panose="00020600040101010101" pitchFamily="18" charset="-122"/>
                <a:ea typeface="南构黄年虎楷书" panose="00020600040101010101" pitchFamily="18" charset="-122"/>
              </a:rPr>
              <a:t>3</a:t>
            </a:r>
            <a:endParaRPr kumimoji="0" lang="en-US" altLang="zh-CN" sz="5000" b="0" i="0" u="none" strike="noStrike" kern="1200" cap="none" spc="0" normalizeH="0" baseline="0" noProof="0" dirty="0">
              <a:ln>
                <a:noFill/>
              </a:ln>
              <a:solidFill>
                <a:srgbClr val="FFBF40"/>
              </a:solidFill>
              <a:effectLst/>
              <a:uLnTx/>
              <a:uFillTx/>
              <a:latin typeface="南构黄年虎楷书" panose="00020600040101010101" pitchFamily="18" charset="-122"/>
              <a:ea typeface="南构黄年虎楷书" panose="00020600040101010101" pitchFamily="18" charset="-122"/>
              <a:cs typeface="+mn-cs"/>
            </a:endParaRPr>
          </a:p>
        </p:txBody>
      </p:sp>
      <p:sp>
        <p:nvSpPr>
          <p:cNvPr id="12" name="椭圆 11"/>
          <p:cNvSpPr/>
          <p:nvPr>
            <p:custDataLst>
              <p:tags r:id="rId3"/>
            </p:custDataLst>
          </p:nvPr>
        </p:nvSpPr>
        <p:spPr>
          <a:xfrm>
            <a:off x="570865" y="806181"/>
            <a:ext cx="64800" cy="64800"/>
          </a:xfrm>
          <a:prstGeom prst="ellipse">
            <a:avLst/>
          </a:prstGeom>
          <a:solidFill>
            <a:srgbClr val="FFBF4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南构黄年虎楷书" panose="00020600040101010101" pitchFamily="18" charset="-122"/>
              <a:ea typeface="南构黄年虎楷书" panose="00020600040101010101" pitchFamily="18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 flipV="1">
            <a:off x="593725" y="831581"/>
            <a:ext cx="11020425" cy="18000"/>
          </a:xfrm>
          <a:prstGeom prst="rect">
            <a:avLst/>
          </a:prstGeom>
          <a:solidFill>
            <a:srgbClr val="FFBF40"/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南构黄年虎楷书" panose="00020600040101010101" pitchFamily="18" charset="-122"/>
              <a:ea typeface="南构黄年虎楷书" panose="00020600040101010101" pitchFamily="18" charset="-122"/>
              <a:cs typeface="+mn-cs"/>
            </a:endParaRPr>
          </a:p>
        </p:txBody>
      </p:sp>
      <p:sp>
        <p:nvSpPr>
          <p:cNvPr id="24" name="文本框 23"/>
          <p:cNvSpPr txBox="1"/>
          <p:nvPr>
            <p:custDataLst>
              <p:tags r:id="rId5"/>
            </p:custDataLst>
          </p:nvPr>
        </p:nvSpPr>
        <p:spPr>
          <a:xfrm>
            <a:off x="1519678" y="232260"/>
            <a:ext cx="463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spc="100" dirty="0">
                <a:solidFill>
                  <a:srgbClr val="333333"/>
                </a:solidFill>
                <a:latin typeface="南构黄年虎楷书" panose="00020600040101010101" pitchFamily="18" charset="-122"/>
                <a:ea typeface="南构黄年虎楷书" panose="00020600040101010101" pitchFamily="18" charset="-122"/>
              </a:rPr>
              <a:t>试用期工作总结</a:t>
            </a:r>
            <a:endParaRPr kumimoji="0" lang="zh-CN" altLang="en-US" sz="2400" b="1" i="0" u="none" strike="noStrike" kern="1200" cap="none" spc="1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南构黄年虎楷书" panose="00020600040101010101" pitchFamily="18" charset="-122"/>
              <a:ea typeface="南构黄年虎楷书" panose="00020600040101010101" pitchFamily="18" charset="-122"/>
              <a:cs typeface="+mn-cs"/>
            </a:endParaRPr>
          </a:p>
        </p:txBody>
      </p:sp>
      <p:pic>
        <p:nvPicPr>
          <p:cNvPr id="7" name="图片 6" descr="图标 拷贝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16758" y="197215"/>
            <a:ext cx="505460" cy="5118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VjOWY1MzU2YmZmMGNkMmI4NTkxNDE3ZGQ3Y2U2ZD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151</Words>
  <Application>Microsoft Office PowerPoint</Application>
  <PresentationFormat>宽屏</PresentationFormat>
  <Paragraphs>39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+中文标题</vt:lpstr>
      <vt:lpstr>+中文正文</vt:lpstr>
      <vt:lpstr>南构黄年虎楷书</vt:lpstr>
      <vt:lpstr>微软雅黑</vt:lpstr>
      <vt:lpstr>Arial</vt:lpstr>
      <vt:lpstr>Wingdings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vito.zhao</dc:creator>
  <cp:lastModifiedBy>jing.ao</cp:lastModifiedBy>
  <cp:revision>174</cp:revision>
  <dcterms:created xsi:type="dcterms:W3CDTF">2019-06-19T02:08:00Z</dcterms:created>
  <dcterms:modified xsi:type="dcterms:W3CDTF">2025-10-15T03:14:33Z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B17071127E8347299ED64C78F3AED4EA_11</vt:lpwstr>
  </property>
</Properties>
</file>