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charts/chart4.xml" ContentType="application/vnd.openxmlformats-officedocument.drawingml.chart+xml"/>
  <Override PartName="/ppt/drawings/drawing1.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60" r:id="rId2"/>
    <p:sldId id="257" r:id="rId3"/>
    <p:sldId id="263" r:id="rId4"/>
    <p:sldId id="262" r:id="rId5"/>
    <p:sldId id="264" r:id="rId6"/>
    <p:sldId id="265" r:id="rId7"/>
    <p:sldId id="266" r:id="rId8"/>
    <p:sldId id="267" r:id="rId9"/>
    <p:sldId id="268" r:id="rId10"/>
    <p:sldId id="269" r:id="rId11"/>
    <p:sldId id="270" r:id="rId12"/>
    <p:sldId id="271" r:id="rId13"/>
    <p:sldId id="272" r:id="rId14"/>
    <p:sldId id="273" r:id="rId15"/>
    <p:sldId id="275" r:id="rId16"/>
    <p:sldId id="276" r:id="rId17"/>
    <p:sldId id="278" r:id="rId18"/>
    <p:sldId id="274" r:id="rId19"/>
    <p:sldId id="261" r:id="rId20"/>
  </p:sldIdLst>
  <p:sldSz cx="10671175" cy="6340475"/>
  <p:notesSz cx="6797675" cy="9928225"/>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1997">
          <p15:clr>
            <a:srgbClr val="A4A3A4"/>
          </p15:clr>
        </p15:guide>
        <p15:guide id="2" pos="33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08" autoAdjust="0"/>
  </p:normalViewPr>
  <p:slideViewPr>
    <p:cSldViewPr>
      <p:cViewPr>
        <p:scale>
          <a:sx n="80" d="100"/>
          <a:sy n="80" d="100"/>
        </p:scale>
        <p:origin x="-888" y="-312"/>
      </p:cViewPr>
      <p:guideLst>
        <p:guide orient="horz" pos="1997"/>
        <p:guide pos="33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pli\Desktop\&#24037;&#20316;&#31807;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jpli\Desktop\20150729&#26633;&#39118;&#27792;&#38632;&#19994;&#21153;&#30740;&#35752;&#20250;\&#20107;&#21153;&#31867;&#19994;&#21153;&#21457;&#23637;&#26041;&#21521;&#21450;&#36716;&#22411;&#36335;&#24452;\&#22270;&#3492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jpli\Desktop\&#24037;&#20316;&#31807;1.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jpli\Desktop\&#24037;&#20316;&#31807;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zh-CN" sz="1200"/>
              <a:t>事务管理类业务存续规模</a:t>
            </a:r>
            <a:endParaRPr lang="en-US" sz="1200"/>
          </a:p>
          <a:p>
            <a:pPr>
              <a:defRPr sz="1200"/>
            </a:pPr>
            <a:r>
              <a:rPr lang="zh-CN" sz="1200"/>
              <a:t>  单位：亿元</a:t>
            </a:r>
          </a:p>
        </c:rich>
      </c:tx>
      <c:layout>
        <c:manualLayout>
          <c:xMode val="edge"/>
          <c:yMode val="edge"/>
          <c:x val="0.26931355387554651"/>
          <c:y val="2.0041965034188119E-2"/>
        </c:manualLayout>
      </c:layout>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8.864962711834691E-2"/>
          <c:y val="0.1824945586853986"/>
          <c:w val="0.70228221541887004"/>
          <c:h val="0.50804903569654181"/>
        </c:manualLayout>
      </c:layout>
      <c:bar3DChart>
        <c:barDir val="col"/>
        <c:grouping val="clustered"/>
        <c:varyColors val="0"/>
        <c:ser>
          <c:idx val="0"/>
          <c:order val="0"/>
          <c:tx>
            <c:strRef>
              <c:f>Sheet1!$A$2</c:f>
              <c:strCache>
                <c:ptCount val="1"/>
                <c:pt idx="0">
                  <c:v>事务管理类</c:v>
                </c:pt>
              </c:strCache>
            </c:strRef>
          </c:tx>
          <c:invertIfNegative val="0"/>
          <c:dLbls>
            <c:showLegendKey val="0"/>
            <c:showVal val="1"/>
            <c:showCatName val="0"/>
            <c:showSerName val="0"/>
            <c:showPercent val="0"/>
            <c:showBubbleSize val="0"/>
            <c:showLeaderLines val="0"/>
          </c:dLbls>
          <c:cat>
            <c:strRef>
              <c:f>Sheet1!$B$1:$F$1</c:f>
              <c:strCache>
                <c:ptCount val="5"/>
                <c:pt idx="0">
                  <c:v>2014年6月末</c:v>
                </c:pt>
                <c:pt idx="1">
                  <c:v>2014年7月</c:v>
                </c:pt>
                <c:pt idx="2">
                  <c:v>2014年12月末</c:v>
                </c:pt>
                <c:pt idx="3">
                  <c:v>2015年6月末</c:v>
                </c:pt>
                <c:pt idx="4">
                  <c:v>2015年7月</c:v>
                </c:pt>
              </c:strCache>
            </c:strRef>
          </c:cat>
          <c:val>
            <c:numRef>
              <c:f>Sheet1!$B$2:$F$2</c:f>
              <c:numCache>
                <c:formatCode>General</c:formatCode>
                <c:ptCount val="5"/>
                <c:pt idx="0">
                  <c:v>218.26</c:v>
                </c:pt>
                <c:pt idx="1">
                  <c:v>235.28</c:v>
                </c:pt>
                <c:pt idx="2">
                  <c:v>436.77</c:v>
                </c:pt>
                <c:pt idx="3">
                  <c:v>779.44</c:v>
                </c:pt>
                <c:pt idx="4">
                  <c:v>779.62</c:v>
                </c:pt>
              </c:numCache>
            </c:numRef>
          </c:val>
        </c:ser>
        <c:dLbls>
          <c:showLegendKey val="0"/>
          <c:showVal val="0"/>
          <c:showCatName val="0"/>
          <c:showSerName val="0"/>
          <c:showPercent val="0"/>
          <c:showBubbleSize val="0"/>
        </c:dLbls>
        <c:gapWidth val="150"/>
        <c:shape val="cylinder"/>
        <c:axId val="27936640"/>
        <c:axId val="27938176"/>
        <c:axId val="0"/>
      </c:bar3DChart>
      <c:catAx>
        <c:axId val="27936640"/>
        <c:scaling>
          <c:orientation val="minMax"/>
        </c:scaling>
        <c:delete val="0"/>
        <c:axPos val="b"/>
        <c:majorTickMark val="out"/>
        <c:minorTickMark val="none"/>
        <c:tickLblPos val="nextTo"/>
        <c:crossAx val="27938176"/>
        <c:crosses val="autoZero"/>
        <c:auto val="1"/>
        <c:lblAlgn val="ctr"/>
        <c:lblOffset val="100"/>
        <c:noMultiLvlLbl val="0"/>
      </c:catAx>
      <c:valAx>
        <c:axId val="27938176"/>
        <c:scaling>
          <c:orientation val="minMax"/>
        </c:scaling>
        <c:delete val="0"/>
        <c:axPos val="l"/>
        <c:majorGridlines/>
        <c:numFmt formatCode="General" sourceLinked="1"/>
        <c:majorTickMark val="out"/>
        <c:minorTickMark val="none"/>
        <c:tickLblPos val="nextTo"/>
        <c:crossAx val="27936640"/>
        <c:crosses val="autoZero"/>
        <c:crossBetween val="between"/>
      </c:valAx>
    </c:plotArea>
    <c:legend>
      <c:legendPos val="r"/>
      <c:layout/>
      <c:overlay val="0"/>
    </c:legend>
    <c:plotVisOnly val="1"/>
    <c:dispBlanksAs val="gap"/>
    <c:showDLblsOverMax val="0"/>
  </c:chart>
  <c:spPr>
    <a:solidFill>
      <a:schemeClr val="lt1"/>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a:pPr>
            <a:r>
              <a:rPr lang="zh-CN" sz="1200"/>
              <a:t>事务管理类业务营收</a:t>
            </a:r>
            <a:endParaRPr lang="en-US" sz="1200"/>
          </a:p>
          <a:p>
            <a:pPr>
              <a:defRPr sz="1200"/>
            </a:pPr>
            <a:r>
              <a:rPr lang="zh-CN" sz="1200"/>
              <a:t>单位：万元</a:t>
            </a:r>
          </a:p>
        </c:rich>
      </c:tx>
      <c:layout/>
      <c:overlay val="0"/>
    </c:title>
    <c:autoTitleDeleted val="0"/>
    <c:view3D>
      <c:rotX val="15"/>
      <c:rotY val="20"/>
      <c:rAngAx val="1"/>
    </c:view3D>
    <c:floor>
      <c:thickness val="0"/>
    </c:floor>
    <c:sideWall>
      <c:thickness val="0"/>
    </c:sideWall>
    <c:backWall>
      <c:thickness val="0"/>
    </c:backWall>
    <c:plotArea>
      <c:layout>
        <c:manualLayout>
          <c:layoutTarget val="inner"/>
          <c:xMode val="edge"/>
          <c:yMode val="edge"/>
          <c:x val="0.10980918381986818"/>
          <c:y val="0.23135207199200089"/>
          <c:w val="0.88100387204074737"/>
          <c:h val="0.57928902565340257"/>
        </c:manualLayout>
      </c:layout>
      <c:bar3DChart>
        <c:barDir val="col"/>
        <c:grouping val="clustered"/>
        <c:varyColors val="0"/>
        <c:ser>
          <c:idx val="0"/>
          <c:order val="0"/>
          <c:tx>
            <c:strRef>
              <c:f>Sheet3!$A$2</c:f>
              <c:strCache>
                <c:ptCount val="1"/>
                <c:pt idx="0">
                  <c:v>事务类信托报酬</c:v>
                </c:pt>
              </c:strCache>
            </c:strRef>
          </c:tx>
          <c:invertIfNegative val="0"/>
          <c:dLbls>
            <c:showLegendKey val="0"/>
            <c:showVal val="1"/>
            <c:showCatName val="0"/>
            <c:showSerName val="0"/>
            <c:showPercent val="0"/>
            <c:showBubbleSize val="0"/>
            <c:showLeaderLines val="0"/>
          </c:dLbls>
          <c:cat>
            <c:strRef>
              <c:f>Sheet3!$B$1:$D$1</c:f>
              <c:strCache>
                <c:ptCount val="3"/>
                <c:pt idx="0">
                  <c:v>2014年上半年</c:v>
                </c:pt>
                <c:pt idx="1">
                  <c:v>2014年下半年</c:v>
                </c:pt>
                <c:pt idx="2">
                  <c:v>2015年上半年</c:v>
                </c:pt>
              </c:strCache>
            </c:strRef>
          </c:cat>
          <c:val>
            <c:numRef>
              <c:f>Sheet3!$B$2:$D$2</c:f>
              <c:numCache>
                <c:formatCode>General</c:formatCode>
                <c:ptCount val="3"/>
                <c:pt idx="0">
                  <c:v>1835.27</c:v>
                </c:pt>
                <c:pt idx="1">
                  <c:v>2849.47</c:v>
                </c:pt>
                <c:pt idx="2">
                  <c:v>6549.41</c:v>
                </c:pt>
              </c:numCache>
            </c:numRef>
          </c:val>
        </c:ser>
        <c:dLbls>
          <c:showLegendKey val="0"/>
          <c:showVal val="0"/>
          <c:showCatName val="0"/>
          <c:showSerName val="0"/>
          <c:showPercent val="0"/>
          <c:showBubbleSize val="0"/>
        </c:dLbls>
        <c:gapWidth val="150"/>
        <c:shape val="cylinder"/>
        <c:axId val="106968192"/>
        <c:axId val="106969728"/>
        <c:axId val="0"/>
      </c:bar3DChart>
      <c:catAx>
        <c:axId val="106968192"/>
        <c:scaling>
          <c:orientation val="minMax"/>
        </c:scaling>
        <c:delete val="0"/>
        <c:axPos val="b"/>
        <c:majorTickMark val="out"/>
        <c:minorTickMark val="none"/>
        <c:tickLblPos val="nextTo"/>
        <c:crossAx val="106969728"/>
        <c:crosses val="autoZero"/>
        <c:auto val="1"/>
        <c:lblAlgn val="ctr"/>
        <c:lblOffset val="100"/>
        <c:noMultiLvlLbl val="0"/>
      </c:catAx>
      <c:valAx>
        <c:axId val="106969728"/>
        <c:scaling>
          <c:orientation val="minMax"/>
        </c:scaling>
        <c:delete val="0"/>
        <c:axPos val="l"/>
        <c:majorGridlines/>
        <c:numFmt formatCode="General" sourceLinked="1"/>
        <c:majorTickMark val="out"/>
        <c:minorTickMark val="none"/>
        <c:tickLblPos val="nextTo"/>
        <c:crossAx val="106968192"/>
        <c:crosses val="autoZero"/>
        <c:crossBetween val="between"/>
      </c:valAx>
    </c:plotArea>
    <c:plotVisOnly val="1"/>
    <c:dispBlanksAs val="gap"/>
    <c:showDLblsOverMax val="0"/>
  </c:chart>
  <c:spPr>
    <a:solidFill>
      <a:schemeClr val="lt1"/>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11"/>
    </mc:Choice>
    <mc:Fallback>
      <c:style val="11"/>
    </mc:Fallback>
  </mc:AlternateContent>
  <c:chart>
    <c:autoTitleDeleted val="0"/>
    <c:view3D>
      <c:rotX val="15"/>
      <c:rotY val="20"/>
      <c:rAngAx val="1"/>
    </c:view3D>
    <c:floor>
      <c:thickness val="0"/>
    </c:floor>
    <c:sideWall>
      <c:thickness val="0"/>
    </c:sideWall>
    <c:backWall>
      <c:thickness val="0"/>
    </c:backWall>
    <c:plotArea>
      <c:layout>
        <c:manualLayout>
          <c:layoutTarget val="inner"/>
          <c:xMode val="edge"/>
          <c:yMode val="edge"/>
          <c:x val="8.607174103237096E-2"/>
          <c:y val="5.1400554097404488E-2"/>
          <c:w val="0.67230468066491689"/>
          <c:h val="0.73937153689122193"/>
        </c:manualLayout>
      </c:layout>
      <c:bar3DChart>
        <c:barDir val="col"/>
        <c:grouping val="clustered"/>
        <c:varyColors val="0"/>
        <c:ser>
          <c:idx val="0"/>
          <c:order val="0"/>
          <c:tx>
            <c:strRef>
              <c:f>Sheet2!$A$20</c:f>
              <c:strCache>
                <c:ptCount val="1"/>
                <c:pt idx="0">
                  <c:v>单一</c:v>
                </c:pt>
              </c:strCache>
            </c:strRef>
          </c:tx>
          <c:invertIfNegative val="0"/>
          <c:dLbls>
            <c:showLegendKey val="0"/>
            <c:showVal val="1"/>
            <c:showCatName val="0"/>
            <c:showSerName val="0"/>
            <c:showPercent val="0"/>
            <c:showBubbleSize val="0"/>
            <c:showLeaderLines val="0"/>
          </c:dLbls>
          <c:cat>
            <c:multiLvlStrRef>
              <c:f>Sheet2!$B$18:$D$19</c:f>
              <c:multiLvlStrCache>
                <c:ptCount val="3"/>
                <c:lvl>
                  <c:pt idx="0">
                    <c:v>2014年6月</c:v>
                  </c:pt>
                  <c:pt idx="1">
                    <c:v>2014年12月</c:v>
                  </c:pt>
                  <c:pt idx="2">
                    <c:v>2015年6月</c:v>
                  </c:pt>
                </c:lvl>
                <c:lvl>
                  <c:pt idx="0">
                    <c:v>项目规模(亿元）</c:v>
                  </c:pt>
                </c:lvl>
              </c:multiLvlStrCache>
            </c:multiLvlStrRef>
          </c:cat>
          <c:val>
            <c:numRef>
              <c:f>Sheet2!$B$20:$D$20</c:f>
              <c:numCache>
                <c:formatCode>General</c:formatCode>
                <c:ptCount val="3"/>
                <c:pt idx="0">
                  <c:v>186.89</c:v>
                </c:pt>
                <c:pt idx="1">
                  <c:v>337.98</c:v>
                </c:pt>
                <c:pt idx="2">
                  <c:v>473.81</c:v>
                </c:pt>
              </c:numCache>
            </c:numRef>
          </c:val>
        </c:ser>
        <c:ser>
          <c:idx val="1"/>
          <c:order val="1"/>
          <c:tx>
            <c:strRef>
              <c:f>Sheet2!$A$21</c:f>
              <c:strCache>
                <c:ptCount val="1"/>
                <c:pt idx="0">
                  <c:v>集合</c:v>
                </c:pt>
              </c:strCache>
            </c:strRef>
          </c:tx>
          <c:invertIfNegative val="0"/>
          <c:dLbls>
            <c:showLegendKey val="0"/>
            <c:showVal val="1"/>
            <c:showCatName val="0"/>
            <c:showSerName val="0"/>
            <c:showPercent val="0"/>
            <c:showBubbleSize val="0"/>
            <c:showLeaderLines val="0"/>
          </c:dLbls>
          <c:cat>
            <c:multiLvlStrRef>
              <c:f>Sheet2!$B$18:$D$19</c:f>
              <c:multiLvlStrCache>
                <c:ptCount val="3"/>
                <c:lvl>
                  <c:pt idx="0">
                    <c:v>2014年6月</c:v>
                  </c:pt>
                  <c:pt idx="1">
                    <c:v>2014年12月</c:v>
                  </c:pt>
                  <c:pt idx="2">
                    <c:v>2015年6月</c:v>
                  </c:pt>
                </c:lvl>
                <c:lvl>
                  <c:pt idx="0">
                    <c:v>项目规模(亿元）</c:v>
                  </c:pt>
                </c:lvl>
              </c:multiLvlStrCache>
            </c:multiLvlStrRef>
          </c:cat>
          <c:val>
            <c:numRef>
              <c:f>Sheet2!$B$21:$D$21</c:f>
              <c:numCache>
                <c:formatCode>General</c:formatCode>
                <c:ptCount val="3"/>
                <c:pt idx="0">
                  <c:v>5.68</c:v>
                </c:pt>
                <c:pt idx="1">
                  <c:v>45.26</c:v>
                </c:pt>
                <c:pt idx="2">
                  <c:v>187.2</c:v>
                </c:pt>
              </c:numCache>
            </c:numRef>
          </c:val>
        </c:ser>
        <c:ser>
          <c:idx val="2"/>
          <c:order val="2"/>
          <c:tx>
            <c:strRef>
              <c:f>Sheet2!$A$22</c:f>
              <c:strCache>
                <c:ptCount val="1"/>
                <c:pt idx="0">
                  <c:v>财产或财产权</c:v>
                </c:pt>
              </c:strCache>
            </c:strRef>
          </c:tx>
          <c:invertIfNegative val="0"/>
          <c:dLbls>
            <c:showLegendKey val="0"/>
            <c:showVal val="1"/>
            <c:showCatName val="0"/>
            <c:showSerName val="0"/>
            <c:showPercent val="0"/>
            <c:showBubbleSize val="0"/>
            <c:showLeaderLines val="0"/>
          </c:dLbls>
          <c:cat>
            <c:multiLvlStrRef>
              <c:f>Sheet2!$B$18:$D$19</c:f>
              <c:multiLvlStrCache>
                <c:ptCount val="3"/>
                <c:lvl>
                  <c:pt idx="0">
                    <c:v>2014年6月</c:v>
                  </c:pt>
                  <c:pt idx="1">
                    <c:v>2014年12月</c:v>
                  </c:pt>
                  <c:pt idx="2">
                    <c:v>2015年6月</c:v>
                  </c:pt>
                </c:lvl>
                <c:lvl>
                  <c:pt idx="0">
                    <c:v>项目规模(亿元）</c:v>
                  </c:pt>
                </c:lvl>
              </c:multiLvlStrCache>
            </c:multiLvlStrRef>
          </c:cat>
          <c:val>
            <c:numRef>
              <c:f>Sheet2!$B$22:$D$22</c:f>
              <c:numCache>
                <c:formatCode>General</c:formatCode>
                <c:ptCount val="3"/>
                <c:pt idx="0">
                  <c:v>25.69</c:v>
                </c:pt>
                <c:pt idx="1">
                  <c:v>53.5</c:v>
                </c:pt>
                <c:pt idx="2">
                  <c:v>118.43</c:v>
                </c:pt>
              </c:numCache>
            </c:numRef>
          </c:val>
        </c:ser>
        <c:dLbls>
          <c:showLegendKey val="0"/>
          <c:showVal val="0"/>
          <c:showCatName val="0"/>
          <c:showSerName val="0"/>
          <c:showPercent val="0"/>
          <c:showBubbleSize val="0"/>
        </c:dLbls>
        <c:gapWidth val="150"/>
        <c:shape val="cylinder"/>
        <c:axId val="107623936"/>
        <c:axId val="107625472"/>
        <c:axId val="0"/>
      </c:bar3DChart>
      <c:catAx>
        <c:axId val="107623936"/>
        <c:scaling>
          <c:orientation val="minMax"/>
        </c:scaling>
        <c:delete val="0"/>
        <c:axPos val="b"/>
        <c:majorTickMark val="out"/>
        <c:minorTickMark val="none"/>
        <c:tickLblPos val="nextTo"/>
        <c:crossAx val="107625472"/>
        <c:crosses val="autoZero"/>
        <c:auto val="1"/>
        <c:lblAlgn val="ctr"/>
        <c:lblOffset val="100"/>
        <c:noMultiLvlLbl val="0"/>
      </c:catAx>
      <c:valAx>
        <c:axId val="107625472"/>
        <c:scaling>
          <c:orientation val="minMax"/>
        </c:scaling>
        <c:delete val="0"/>
        <c:axPos val="l"/>
        <c:majorGridlines/>
        <c:numFmt formatCode="General" sourceLinked="1"/>
        <c:majorTickMark val="out"/>
        <c:minorTickMark val="none"/>
        <c:tickLblPos val="nextTo"/>
        <c:crossAx val="107623936"/>
        <c:crosses val="autoZero"/>
        <c:crossBetween val="between"/>
      </c:valAx>
    </c:plotArea>
    <c:legend>
      <c:legendPos val="r"/>
      <c:layout/>
      <c:overlay val="0"/>
    </c:legend>
    <c:plotVisOnly val="1"/>
    <c:dispBlanksAs val="gap"/>
    <c:showDLblsOverMax val="0"/>
  </c:chart>
  <c:txPr>
    <a:bodyPr/>
    <a:lstStyle/>
    <a:p>
      <a:pPr>
        <a:defRPr sz="1000"/>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Sheet1!$A$6</c:f>
              <c:strCache>
                <c:ptCount val="1"/>
                <c:pt idx="0">
                  <c:v>基础产业</c:v>
                </c:pt>
              </c:strCache>
            </c:strRef>
          </c:tx>
          <c:invertIfNegative val="0"/>
          <c:cat>
            <c:multiLvlStrRef>
              <c:f>Sheet1!$B$4:$C$5</c:f>
              <c:multiLvlStrCache>
                <c:ptCount val="2"/>
                <c:lvl>
                  <c:pt idx="0">
                    <c:v>项目规模（亿元）</c:v>
                  </c:pt>
                  <c:pt idx="1">
                    <c:v>项目规模（亿元）</c:v>
                  </c:pt>
                </c:lvl>
                <c:lvl>
                  <c:pt idx="0">
                    <c:v>2015年6月30日</c:v>
                  </c:pt>
                  <c:pt idx="1">
                    <c:v>2014年12月31日</c:v>
                  </c:pt>
                </c:lvl>
              </c:multiLvlStrCache>
            </c:multiLvlStrRef>
          </c:cat>
          <c:val>
            <c:numRef>
              <c:f>Sheet1!$B$6:$C$6</c:f>
              <c:numCache>
                <c:formatCode>General</c:formatCode>
                <c:ptCount val="2"/>
                <c:pt idx="0">
                  <c:v>248.39</c:v>
                </c:pt>
                <c:pt idx="1">
                  <c:v>164.85</c:v>
                </c:pt>
              </c:numCache>
            </c:numRef>
          </c:val>
        </c:ser>
        <c:ser>
          <c:idx val="1"/>
          <c:order val="1"/>
          <c:tx>
            <c:strRef>
              <c:f>Sheet1!$A$7</c:f>
              <c:strCache>
                <c:ptCount val="1"/>
                <c:pt idx="0">
                  <c:v>房地产</c:v>
                </c:pt>
              </c:strCache>
            </c:strRef>
          </c:tx>
          <c:invertIfNegative val="0"/>
          <c:cat>
            <c:multiLvlStrRef>
              <c:f>Sheet1!$B$4:$C$5</c:f>
              <c:multiLvlStrCache>
                <c:ptCount val="2"/>
                <c:lvl>
                  <c:pt idx="0">
                    <c:v>项目规模（亿元）</c:v>
                  </c:pt>
                  <c:pt idx="1">
                    <c:v>项目规模（亿元）</c:v>
                  </c:pt>
                </c:lvl>
                <c:lvl>
                  <c:pt idx="0">
                    <c:v>2015年6月30日</c:v>
                  </c:pt>
                  <c:pt idx="1">
                    <c:v>2014年12月31日</c:v>
                  </c:pt>
                </c:lvl>
              </c:multiLvlStrCache>
            </c:multiLvlStrRef>
          </c:cat>
          <c:val>
            <c:numRef>
              <c:f>Sheet1!$B$7:$C$7</c:f>
              <c:numCache>
                <c:formatCode>General</c:formatCode>
                <c:ptCount val="2"/>
                <c:pt idx="0">
                  <c:v>181.66</c:v>
                </c:pt>
                <c:pt idx="1">
                  <c:v>120.5</c:v>
                </c:pt>
              </c:numCache>
            </c:numRef>
          </c:val>
        </c:ser>
        <c:ser>
          <c:idx val="2"/>
          <c:order val="2"/>
          <c:tx>
            <c:strRef>
              <c:f>Sheet1!$A$8</c:f>
              <c:strCache>
                <c:ptCount val="1"/>
                <c:pt idx="0">
                  <c:v>工商企业</c:v>
                </c:pt>
              </c:strCache>
            </c:strRef>
          </c:tx>
          <c:invertIfNegative val="0"/>
          <c:cat>
            <c:multiLvlStrRef>
              <c:f>Sheet1!$B$4:$C$5</c:f>
              <c:multiLvlStrCache>
                <c:ptCount val="2"/>
                <c:lvl>
                  <c:pt idx="0">
                    <c:v>项目规模（亿元）</c:v>
                  </c:pt>
                  <c:pt idx="1">
                    <c:v>项目规模（亿元）</c:v>
                  </c:pt>
                </c:lvl>
                <c:lvl>
                  <c:pt idx="0">
                    <c:v>2015年6月30日</c:v>
                  </c:pt>
                  <c:pt idx="1">
                    <c:v>2014年12月31日</c:v>
                  </c:pt>
                </c:lvl>
              </c:multiLvlStrCache>
            </c:multiLvlStrRef>
          </c:cat>
          <c:val>
            <c:numRef>
              <c:f>Sheet1!$B$8:$C$8</c:f>
              <c:numCache>
                <c:formatCode>General</c:formatCode>
                <c:ptCount val="2"/>
                <c:pt idx="0">
                  <c:v>137.53</c:v>
                </c:pt>
                <c:pt idx="1">
                  <c:v>65.819999999999993</c:v>
                </c:pt>
              </c:numCache>
            </c:numRef>
          </c:val>
        </c:ser>
        <c:ser>
          <c:idx val="3"/>
          <c:order val="3"/>
          <c:tx>
            <c:strRef>
              <c:f>Sheet1!$A$9</c:f>
              <c:strCache>
                <c:ptCount val="1"/>
                <c:pt idx="0">
                  <c:v>金融机构</c:v>
                </c:pt>
              </c:strCache>
            </c:strRef>
          </c:tx>
          <c:invertIfNegative val="0"/>
          <c:cat>
            <c:multiLvlStrRef>
              <c:f>Sheet1!$B$4:$C$5</c:f>
              <c:multiLvlStrCache>
                <c:ptCount val="2"/>
                <c:lvl>
                  <c:pt idx="0">
                    <c:v>项目规模（亿元）</c:v>
                  </c:pt>
                  <c:pt idx="1">
                    <c:v>项目规模（亿元）</c:v>
                  </c:pt>
                </c:lvl>
                <c:lvl>
                  <c:pt idx="0">
                    <c:v>2015年6月30日</c:v>
                  </c:pt>
                  <c:pt idx="1">
                    <c:v>2014年12月31日</c:v>
                  </c:pt>
                </c:lvl>
              </c:multiLvlStrCache>
            </c:multiLvlStrRef>
          </c:cat>
          <c:val>
            <c:numRef>
              <c:f>Sheet1!$B$9:$C$9</c:f>
              <c:numCache>
                <c:formatCode>General</c:formatCode>
                <c:ptCount val="2"/>
                <c:pt idx="0">
                  <c:v>86.45</c:v>
                </c:pt>
                <c:pt idx="1">
                  <c:v>58.57</c:v>
                </c:pt>
              </c:numCache>
            </c:numRef>
          </c:val>
        </c:ser>
        <c:ser>
          <c:idx val="4"/>
          <c:order val="4"/>
          <c:tx>
            <c:strRef>
              <c:f>Sheet1!$A$10</c:f>
              <c:strCache>
                <c:ptCount val="1"/>
                <c:pt idx="0">
                  <c:v>证券市场：股票</c:v>
                </c:pt>
              </c:strCache>
            </c:strRef>
          </c:tx>
          <c:invertIfNegative val="0"/>
          <c:cat>
            <c:multiLvlStrRef>
              <c:f>Sheet1!$B$4:$C$5</c:f>
              <c:multiLvlStrCache>
                <c:ptCount val="2"/>
                <c:lvl>
                  <c:pt idx="0">
                    <c:v>项目规模（亿元）</c:v>
                  </c:pt>
                  <c:pt idx="1">
                    <c:v>项目规模（亿元）</c:v>
                  </c:pt>
                </c:lvl>
                <c:lvl>
                  <c:pt idx="0">
                    <c:v>2015年6月30日</c:v>
                  </c:pt>
                  <c:pt idx="1">
                    <c:v>2014年12月31日</c:v>
                  </c:pt>
                </c:lvl>
              </c:multiLvlStrCache>
            </c:multiLvlStrRef>
          </c:cat>
          <c:val>
            <c:numRef>
              <c:f>Sheet1!$B$10:$C$10</c:f>
              <c:numCache>
                <c:formatCode>General</c:formatCode>
                <c:ptCount val="2"/>
                <c:pt idx="0">
                  <c:v>101.26</c:v>
                </c:pt>
                <c:pt idx="1">
                  <c:v>7.61</c:v>
                </c:pt>
              </c:numCache>
            </c:numRef>
          </c:val>
        </c:ser>
        <c:ser>
          <c:idx val="5"/>
          <c:order val="5"/>
          <c:tx>
            <c:strRef>
              <c:f>Sheet1!$A$11</c:f>
              <c:strCache>
                <c:ptCount val="1"/>
                <c:pt idx="0">
                  <c:v>其他</c:v>
                </c:pt>
              </c:strCache>
            </c:strRef>
          </c:tx>
          <c:invertIfNegative val="0"/>
          <c:cat>
            <c:multiLvlStrRef>
              <c:f>Sheet1!$B$4:$C$5</c:f>
              <c:multiLvlStrCache>
                <c:ptCount val="2"/>
                <c:lvl>
                  <c:pt idx="0">
                    <c:v>项目规模（亿元）</c:v>
                  </c:pt>
                  <c:pt idx="1">
                    <c:v>项目规模（亿元）</c:v>
                  </c:pt>
                </c:lvl>
                <c:lvl>
                  <c:pt idx="0">
                    <c:v>2015年6月30日</c:v>
                  </c:pt>
                  <c:pt idx="1">
                    <c:v>2014年12月31日</c:v>
                  </c:pt>
                </c:lvl>
              </c:multiLvlStrCache>
            </c:multiLvlStrRef>
          </c:cat>
          <c:val>
            <c:numRef>
              <c:f>Sheet1!$B$11:$C$11</c:f>
              <c:numCache>
                <c:formatCode>General</c:formatCode>
                <c:ptCount val="2"/>
                <c:pt idx="0">
                  <c:v>24.14</c:v>
                </c:pt>
                <c:pt idx="1">
                  <c:v>19.41</c:v>
                </c:pt>
              </c:numCache>
            </c:numRef>
          </c:val>
        </c:ser>
        <c:dLbls>
          <c:showLegendKey val="0"/>
          <c:showVal val="0"/>
          <c:showCatName val="0"/>
          <c:showSerName val="0"/>
          <c:showPercent val="0"/>
          <c:showBubbleSize val="0"/>
        </c:dLbls>
        <c:gapWidth val="150"/>
        <c:shape val="cylinder"/>
        <c:axId val="87666048"/>
        <c:axId val="87667840"/>
        <c:axId val="0"/>
      </c:bar3DChart>
      <c:catAx>
        <c:axId val="87666048"/>
        <c:scaling>
          <c:orientation val="minMax"/>
        </c:scaling>
        <c:delete val="0"/>
        <c:axPos val="b"/>
        <c:majorTickMark val="out"/>
        <c:minorTickMark val="none"/>
        <c:tickLblPos val="nextTo"/>
        <c:crossAx val="87667840"/>
        <c:crosses val="autoZero"/>
        <c:auto val="1"/>
        <c:lblAlgn val="ctr"/>
        <c:lblOffset val="100"/>
        <c:noMultiLvlLbl val="0"/>
      </c:catAx>
      <c:valAx>
        <c:axId val="87667840"/>
        <c:scaling>
          <c:orientation val="minMax"/>
        </c:scaling>
        <c:delete val="0"/>
        <c:axPos val="l"/>
        <c:majorGridlines/>
        <c:numFmt formatCode="General" sourceLinked="1"/>
        <c:majorTickMark val="out"/>
        <c:minorTickMark val="none"/>
        <c:tickLblPos val="nextTo"/>
        <c:crossAx val="87666048"/>
        <c:crosses val="autoZero"/>
        <c:crossBetween val="between"/>
      </c:valAx>
    </c:plotArea>
    <c:legend>
      <c:legendPos val="r"/>
      <c:layout/>
      <c:overlay val="0"/>
    </c:legend>
    <c:plotVisOnly val="1"/>
    <c:dispBlanksAs val="gap"/>
    <c:showDLblsOverMax val="0"/>
  </c:chart>
  <c:spPr>
    <a:solidFill>
      <a:schemeClr val="lt1"/>
    </a:solidFill>
    <a:ln w="25400" cap="flat" cmpd="sng" algn="ctr">
      <a:solidFill>
        <a:schemeClr val="accent1"/>
      </a:solidFill>
      <a:prstDash val="solid"/>
    </a:ln>
    <a:effectLst/>
  </c:spPr>
  <c:txPr>
    <a:bodyPr/>
    <a:lstStyle/>
    <a:p>
      <a:pPr>
        <a:defRPr>
          <a:solidFill>
            <a:schemeClr val="dk1"/>
          </a:solidFill>
          <a:latin typeface="+mn-lt"/>
          <a:ea typeface="+mn-ea"/>
          <a:cs typeface="+mn-cs"/>
        </a:defRPr>
      </a:pPr>
      <a:endParaRPr lang="zh-CN"/>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0.27961</cdr:x>
      <cdr:y>0.44624</cdr:y>
    </cdr:from>
    <cdr:to>
      <cdr:x>0.34211</cdr:x>
      <cdr:y>0.82471</cdr:y>
    </cdr:to>
    <cdr:sp macro="" textlink="">
      <cdr:nvSpPr>
        <cdr:cNvPr id="2" name="椭圆 1"/>
        <cdr:cNvSpPr/>
      </cdr:nvSpPr>
      <cdr:spPr>
        <a:xfrm xmlns:a="http://schemas.openxmlformats.org/drawingml/2006/main">
          <a:off x="1278358" y="1224136"/>
          <a:ext cx="285750" cy="1038219"/>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zh-CN"/>
        </a:p>
      </cdr:txBody>
    </cdr:sp>
  </cdr:relSizeAnchor>
  <cdr:relSizeAnchor xmlns:cdr="http://schemas.openxmlformats.org/drawingml/2006/chartDrawing">
    <cdr:from>
      <cdr:x>0.57885</cdr:x>
      <cdr:y>0.60374</cdr:y>
    </cdr:from>
    <cdr:to>
      <cdr:x>0.62607</cdr:x>
      <cdr:y>0.84737</cdr:y>
    </cdr:to>
    <cdr:sp macro="" textlink="">
      <cdr:nvSpPr>
        <cdr:cNvPr id="3" name="椭圆 2"/>
        <cdr:cNvSpPr/>
      </cdr:nvSpPr>
      <cdr:spPr>
        <a:xfrm xmlns:a="http://schemas.openxmlformats.org/drawingml/2006/main">
          <a:off x="2646510" y="1656184"/>
          <a:ext cx="215890" cy="668326"/>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zh-CN"/>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smtClean="0"/>
            </a:lvl1pPr>
          </a:lstStyle>
          <a:p>
            <a:pPr>
              <a:defRPr/>
            </a:pPr>
            <a:fld id="{9A05A85B-FC49-4889-B56E-0AF79C252A25}" type="datetimeFigureOut">
              <a:rPr lang="zh-CN" altLang="en-US"/>
              <a:pPr>
                <a:defRPr/>
              </a:pPr>
              <a:t>2015/8/15</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DD20A89-5DFC-4DBB-89A2-C07B69308618}" type="slidenum">
              <a:rPr lang="zh-CN" altLang="en-US"/>
              <a:pPr/>
              <a:t>‹#›</a:t>
            </a:fld>
            <a:endParaRPr lang="zh-CN" altLang="en-US"/>
          </a:p>
        </p:txBody>
      </p:sp>
    </p:spTree>
    <p:extLst>
      <p:ext uri="{BB962C8B-B14F-4D97-AF65-F5344CB8AC3E}">
        <p14:creationId xmlns:p14="http://schemas.microsoft.com/office/powerpoint/2010/main" val="3999681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smtClean="0"/>
            </a:lvl1pPr>
          </a:lstStyle>
          <a:p>
            <a:pPr>
              <a:defRPr/>
            </a:pPr>
            <a:fld id="{083437CB-20B0-4AC0-94BE-6EC84D8DE40B}" type="datetimeFigureOut">
              <a:rPr lang="zh-CN" altLang="en-US"/>
              <a:pPr>
                <a:defRPr/>
              </a:pPr>
              <a:t>2015/8/15</a:t>
            </a:fld>
            <a:endParaRPr lang="zh-CN" altLang="en-US"/>
          </a:p>
        </p:txBody>
      </p:sp>
      <p:sp>
        <p:nvSpPr>
          <p:cNvPr id="4" name="幻灯片图像占位符 3"/>
          <p:cNvSpPr>
            <a:spLocks noGrp="1" noRot="1" noChangeAspect="1"/>
          </p:cNvSpPr>
          <p:nvPr>
            <p:ph type="sldImg" idx="2"/>
          </p:nvPr>
        </p:nvSpPr>
        <p:spPr>
          <a:xfrm>
            <a:off x="266700" y="744538"/>
            <a:ext cx="6264275" cy="3722687"/>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F2206A9-1220-4CC6-A5C2-8D3C45BFA921}" type="slidenum">
              <a:rPr lang="zh-CN" altLang="en-US"/>
              <a:pPr/>
              <a:t>‹#›</a:t>
            </a:fld>
            <a:endParaRPr lang="zh-CN" altLang="en-US"/>
          </a:p>
        </p:txBody>
      </p:sp>
    </p:spTree>
    <p:extLst>
      <p:ext uri="{BB962C8B-B14F-4D97-AF65-F5344CB8AC3E}">
        <p14:creationId xmlns:p14="http://schemas.microsoft.com/office/powerpoint/2010/main" val="1556822598"/>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F2206A9-1220-4CC6-A5C2-8D3C45BFA921}" type="slidenum">
              <a:rPr lang="zh-CN" altLang="en-US" smtClean="0"/>
              <a:pPr/>
              <a:t>1</a:t>
            </a:fld>
            <a:endParaRPr lang="zh-CN" altLang="en-US"/>
          </a:p>
        </p:txBody>
      </p:sp>
    </p:spTree>
    <p:extLst>
      <p:ext uri="{BB962C8B-B14F-4D97-AF65-F5344CB8AC3E}">
        <p14:creationId xmlns:p14="http://schemas.microsoft.com/office/powerpoint/2010/main" val="1474467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10</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11</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12</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13</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14</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15</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16</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17</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18</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2</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3</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4</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5</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6</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7</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8</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71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fld id="{73314025-12C2-4628-A620-85954D9BE1EF}" type="slidenum">
              <a:rPr lang="zh-CN" altLang="en-US"/>
              <a:pPr eaLnBrk="1" hangingPunct="1"/>
              <a:t>9</a:t>
            </a:fld>
            <a:endParaRPr lang="zh-CN" altLang="en-US"/>
          </a:p>
        </p:txBody>
      </p:sp>
    </p:spTree>
    <p:extLst>
      <p:ext uri="{BB962C8B-B14F-4D97-AF65-F5344CB8AC3E}">
        <p14:creationId xmlns:p14="http://schemas.microsoft.com/office/powerpoint/2010/main" val="2801460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600200" y="3592513"/>
            <a:ext cx="7470775" cy="1620837"/>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itle 3"/>
          <p:cNvSpPr>
            <a:spLocks noGrp="1"/>
          </p:cNvSpPr>
          <p:nvPr>
            <p:ph type="title"/>
          </p:nvPr>
        </p:nvSpPr>
        <p:spPr>
          <a:xfrm>
            <a:off x="733425" y="338138"/>
            <a:ext cx="9204325" cy="122555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151D2359-99B9-4CB9-ACBC-AB61EF09F13C}" type="slidenum">
              <a:rPr lang="en-US" smtClean="0"/>
              <a:t>‹#›</a:t>
            </a:fld>
            <a:endParaRPr lang="en-US"/>
          </a:p>
        </p:txBody>
      </p:sp>
    </p:spTree>
    <p:extLst>
      <p:ext uri="{BB962C8B-B14F-4D97-AF65-F5344CB8AC3E}">
        <p14:creationId xmlns:p14="http://schemas.microsoft.com/office/powerpoint/2010/main" val="39211299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533400" y="254000"/>
            <a:ext cx="9604375" cy="1057275"/>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3400" y="1479550"/>
            <a:ext cx="9604375" cy="41846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3"/>
          <p:cNvSpPr>
            <a:spLocks noGrp="1"/>
          </p:cNvSpPr>
          <p:nvPr>
            <p:ph type="sldNum" sz="quarter" idx="10"/>
          </p:nvPr>
        </p:nvSpPr>
        <p:spPr/>
        <p:txBody>
          <a:bodyPr/>
          <a:lstStyle/>
          <a:p>
            <a:fld id="{151D2359-99B9-4CB9-ACBC-AB61EF09F13C}" type="slidenum">
              <a:rPr lang="en-US" smtClean="0"/>
              <a:t>‹#›</a:t>
            </a:fld>
            <a:endParaRPr lang="en-US"/>
          </a:p>
        </p:txBody>
      </p:sp>
    </p:spTree>
    <p:extLst>
      <p:ext uri="{BB962C8B-B14F-4D97-AF65-F5344CB8AC3E}">
        <p14:creationId xmlns:p14="http://schemas.microsoft.com/office/powerpoint/2010/main" val="34992327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垂直排列标题与文本">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533400" y="254000"/>
            <a:ext cx="7051675" cy="541020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itle 3"/>
          <p:cNvSpPr>
            <a:spLocks noGrp="1"/>
          </p:cNvSpPr>
          <p:nvPr>
            <p:ph type="title"/>
          </p:nvPr>
        </p:nvSpPr>
        <p:spPr>
          <a:xfrm>
            <a:off x="733425" y="338138"/>
            <a:ext cx="9204325" cy="1225550"/>
          </a:xfrm>
          <a:prstGeom prst="rect">
            <a:avLst/>
          </a:prstGeom>
        </p:spPr>
        <p:txBody>
          <a:bodyPr/>
          <a:lstStyle/>
          <a:p>
            <a:r>
              <a:rPr lang="en-US" smtClean="0"/>
              <a:t>Click to edit Master title style</a:t>
            </a:r>
            <a:endParaRPr lang="en-US"/>
          </a:p>
        </p:txBody>
      </p:sp>
      <p:sp>
        <p:nvSpPr>
          <p:cNvPr id="5" name="Slide Number Placeholder 4"/>
          <p:cNvSpPr>
            <a:spLocks noGrp="1"/>
          </p:cNvSpPr>
          <p:nvPr>
            <p:ph type="sldNum" sz="quarter" idx="10"/>
          </p:nvPr>
        </p:nvSpPr>
        <p:spPr/>
        <p:txBody>
          <a:bodyPr/>
          <a:lstStyle/>
          <a:p>
            <a:fld id="{151D2359-99B9-4CB9-ACBC-AB61EF09F13C}" type="slidenum">
              <a:rPr lang="en-US" smtClean="0"/>
              <a:t>‹#›</a:t>
            </a:fld>
            <a:endParaRPr lang="en-US"/>
          </a:p>
        </p:txBody>
      </p:sp>
    </p:spTree>
    <p:extLst>
      <p:ext uri="{BB962C8B-B14F-4D97-AF65-F5344CB8AC3E}">
        <p14:creationId xmlns:p14="http://schemas.microsoft.com/office/powerpoint/2010/main" val="11538649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54000"/>
            <a:ext cx="9604375" cy="10572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33400" y="1479550"/>
            <a:ext cx="9604375" cy="41846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Slide Number Placeholder 3"/>
          <p:cNvSpPr>
            <a:spLocks noGrp="1"/>
          </p:cNvSpPr>
          <p:nvPr>
            <p:ph type="sldNum" sz="quarter" idx="10"/>
          </p:nvPr>
        </p:nvSpPr>
        <p:spPr/>
        <p:txBody>
          <a:bodyPr/>
          <a:lstStyle/>
          <a:p>
            <a:fld id="{151D2359-99B9-4CB9-ACBC-AB61EF09F13C}" type="slidenum">
              <a:rPr lang="en-US" smtClean="0"/>
              <a:t>‹#›</a:t>
            </a:fld>
            <a:endParaRPr lang="en-US"/>
          </a:p>
        </p:txBody>
      </p:sp>
    </p:spTree>
    <p:extLst>
      <p:ext uri="{BB962C8B-B14F-4D97-AF65-F5344CB8AC3E}">
        <p14:creationId xmlns:p14="http://schemas.microsoft.com/office/powerpoint/2010/main" val="850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42963" y="4075113"/>
            <a:ext cx="9070975" cy="1258887"/>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2963" y="2687638"/>
            <a:ext cx="9070975" cy="138747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Slide Number Placeholder 3"/>
          <p:cNvSpPr>
            <a:spLocks noGrp="1"/>
          </p:cNvSpPr>
          <p:nvPr>
            <p:ph type="sldNum" sz="quarter" idx="10"/>
          </p:nvPr>
        </p:nvSpPr>
        <p:spPr/>
        <p:txBody>
          <a:bodyPr/>
          <a:lstStyle/>
          <a:p>
            <a:fld id="{151D2359-99B9-4CB9-ACBC-AB61EF09F13C}" type="slidenum">
              <a:rPr lang="en-US" smtClean="0"/>
              <a:t>‹#›</a:t>
            </a:fld>
            <a:endParaRPr lang="en-US"/>
          </a:p>
        </p:txBody>
      </p:sp>
    </p:spTree>
    <p:extLst>
      <p:ext uri="{BB962C8B-B14F-4D97-AF65-F5344CB8AC3E}">
        <p14:creationId xmlns:p14="http://schemas.microsoft.com/office/powerpoint/2010/main" val="227803629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254000"/>
            <a:ext cx="9604375" cy="1057275"/>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3400" y="1479550"/>
            <a:ext cx="4725988" cy="41846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11788" y="1479550"/>
            <a:ext cx="4725987" cy="41846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Slide Number Placeholder 4"/>
          <p:cNvSpPr>
            <a:spLocks noGrp="1"/>
          </p:cNvSpPr>
          <p:nvPr>
            <p:ph type="sldNum" sz="quarter" idx="10"/>
          </p:nvPr>
        </p:nvSpPr>
        <p:spPr/>
        <p:txBody>
          <a:bodyPr/>
          <a:lstStyle/>
          <a:p>
            <a:fld id="{151D2359-99B9-4CB9-ACBC-AB61EF09F13C}" type="slidenum">
              <a:rPr lang="en-US" smtClean="0"/>
              <a:t>‹#›</a:t>
            </a:fld>
            <a:endParaRPr lang="en-US"/>
          </a:p>
        </p:txBody>
      </p:sp>
    </p:spTree>
    <p:extLst>
      <p:ext uri="{BB962C8B-B14F-4D97-AF65-F5344CB8AC3E}">
        <p14:creationId xmlns:p14="http://schemas.microsoft.com/office/powerpoint/2010/main" val="14895950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254000"/>
            <a:ext cx="9604375" cy="1057275"/>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3400" y="1419225"/>
            <a:ext cx="4714875" cy="5921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33400" y="2011363"/>
            <a:ext cx="4714875" cy="365283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21313" y="1419225"/>
            <a:ext cx="4716462" cy="592138"/>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421313" y="2011363"/>
            <a:ext cx="4716462" cy="3652837"/>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6"/>
          <p:cNvSpPr>
            <a:spLocks noGrp="1"/>
          </p:cNvSpPr>
          <p:nvPr>
            <p:ph type="sldNum" sz="quarter" idx="10"/>
          </p:nvPr>
        </p:nvSpPr>
        <p:spPr/>
        <p:txBody>
          <a:bodyPr/>
          <a:lstStyle/>
          <a:p>
            <a:fld id="{151D2359-99B9-4CB9-ACBC-AB61EF09F13C}" type="slidenum">
              <a:rPr lang="en-US" smtClean="0"/>
              <a:t>‹#›</a:t>
            </a:fld>
            <a:endParaRPr lang="en-US"/>
          </a:p>
        </p:txBody>
      </p:sp>
    </p:spTree>
    <p:extLst>
      <p:ext uri="{BB962C8B-B14F-4D97-AF65-F5344CB8AC3E}">
        <p14:creationId xmlns:p14="http://schemas.microsoft.com/office/powerpoint/2010/main" val="2413281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533400" y="254000"/>
            <a:ext cx="9604375" cy="1057275"/>
          </a:xfrm>
          <a:prstGeom prst="rect">
            <a:avLst/>
          </a:prstGeom>
        </p:spPr>
        <p:txBody>
          <a:bodyPr/>
          <a:lstStyle/>
          <a:p>
            <a:r>
              <a:rPr lang="zh-CN" altLang="en-US" smtClean="0"/>
              <a:t>单击此处编辑母版标题样式</a:t>
            </a:r>
            <a:endParaRPr lang="zh-CN" altLang="en-US"/>
          </a:p>
        </p:txBody>
      </p:sp>
      <p:sp>
        <p:nvSpPr>
          <p:cNvPr id="3" name="Slide Number Placeholder 2"/>
          <p:cNvSpPr>
            <a:spLocks noGrp="1"/>
          </p:cNvSpPr>
          <p:nvPr>
            <p:ph type="sldNum" sz="quarter" idx="10"/>
          </p:nvPr>
        </p:nvSpPr>
        <p:spPr/>
        <p:txBody>
          <a:bodyPr/>
          <a:lstStyle/>
          <a:p>
            <a:fld id="{151D2359-99B9-4CB9-ACBC-AB61EF09F13C}" type="slidenum">
              <a:rPr lang="en-US" smtClean="0"/>
              <a:t>‹#›</a:t>
            </a:fld>
            <a:endParaRPr lang="en-US"/>
          </a:p>
        </p:txBody>
      </p:sp>
    </p:spTree>
    <p:extLst>
      <p:ext uri="{BB962C8B-B14F-4D97-AF65-F5344CB8AC3E}">
        <p14:creationId xmlns:p14="http://schemas.microsoft.com/office/powerpoint/2010/main" val="22605366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151D2359-99B9-4CB9-ACBC-AB61EF09F13C}" type="slidenum">
              <a:rPr lang="en-US" smtClean="0"/>
              <a:t>‹#›</a:t>
            </a:fld>
            <a:endParaRPr lang="en-US"/>
          </a:p>
        </p:txBody>
      </p:sp>
    </p:spTree>
    <p:extLst>
      <p:ext uri="{BB962C8B-B14F-4D97-AF65-F5344CB8AC3E}">
        <p14:creationId xmlns:p14="http://schemas.microsoft.com/office/powerpoint/2010/main" val="107042048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3400" y="252413"/>
            <a:ext cx="3511550" cy="1074737"/>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71950" y="252413"/>
            <a:ext cx="5965825" cy="541178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33400" y="1327150"/>
            <a:ext cx="3511550" cy="43370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4"/>
          <p:cNvSpPr>
            <a:spLocks noGrp="1"/>
          </p:cNvSpPr>
          <p:nvPr>
            <p:ph type="sldNum" sz="quarter" idx="10"/>
          </p:nvPr>
        </p:nvSpPr>
        <p:spPr/>
        <p:txBody>
          <a:bodyPr/>
          <a:lstStyle/>
          <a:p>
            <a:fld id="{151D2359-99B9-4CB9-ACBC-AB61EF09F13C}" type="slidenum">
              <a:rPr lang="en-US" smtClean="0"/>
              <a:t>‹#›</a:t>
            </a:fld>
            <a:endParaRPr lang="en-US"/>
          </a:p>
        </p:txBody>
      </p:sp>
    </p:spTree>
    <p:extLst>
      <p:ext uri="{BB962C8B-B14F-4D97-AF65-F5344CB8AC3E}">
        <p14:creationId xmlns:p14="http://schemas.microsoft.com/office/powerpoint/2010/main" val="389410236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92325" y="4438650"/>
            <a:ext cx="6402388" cy="523875"/>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92325" y="566738"/>
            <a:ext cx="6402388" cy="38036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092325" y="4962525"/>
            <a:ext cx="6402388" cy="7445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Slide Number Placeholder 4"/>
          <p:cNvSpPr>
            <a:spLocks noGrp="1"/>
          </p:cNvSpPr>
          <p:nvPr>
            <p:ph type="sldNum" sz="quarter" idx="10"/>
          </p:nvPr>
        </p:nvSpPr>
        <p:spPr/>
        <p:txBody>
          <a:bodyPr/>
          <a:lstStyle/>
          <a:p>
            <a:fld id="{151D2359-99B9-4CB9-ACBC-AB61EF09F13C}" type="slidenum">
              <a:rPr lang="en-US" smtClean="0"/>
              <a:t>‹#›</a:t>
            </a:fld>
            <a:endParaRPr lang="en-US"/>
          </a:p>
        </p:txBody>
      </p:sp>
    </p:spTree>
    <p:extLst>
      <p:ext uri="{BB962C8B-B14F-4D97-AF65-F5344CB8AC3E}">
        <p14:creationId xmlns:p14="http://schemas.microsoft.com/office/powerpoint/2010/main" val="12221845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Text Box 8"/>
          <p:cNvSpPr txBox="1">
            <a:spLocks noChangeArrowheads="1"/>
          </p:cNvSpPr>
          <p:nvPr userDrawn="1"/>
        </p:nvSpPr>
        <p:spPr bwMode="auto">
          <a:xfrm>
            <a:off x="8072438" y="66675"/>
            <a:ext cx="2455862"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spcBef>
                <a:spcPct val="50000"/>
              </a:spcBef>
              <a:defRPr/>
            </a:pPr>
            <a:endParaRPr lang="zh-CN" altLang="en-US" smtClean="0"/>
          </a:p>
        </p:txBody>
      </p:sp>
      <p:pic>
        <p:nvPicPr>
          <p:cNvPr id="1027" name="Picture 3" descr="抠图0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938" y="0"/>
            <a:ext cx="10660062" cy="633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4"/>
          </p:nvPr>
        </p:nvSpPr>
        <p:spPr>
          <a:xfrm>
            <a:off x="7535863" y="5876925"/>
            <a:ext cx="2401887" cy="336550"/>
          </a:xfrm>
          <a:prstGeom prst="rect">
            <a:avLst/>
          </a:prstGeom>
        </p:spPr>
        <p:txBody>
          <a:bodyPr vert="horz" lIns="91440" tIns="45720" rIns="91440" bIns="45720" rtlCol="0" anchor="ctr"/>
          <a:lstStyle>
            <a:lvl1pPr algn="r">
              <a:defRPr sz="1200">
                <a:solidFill>
                  <a:schemeClr val="tx1">
                    <a:tint val="75000"/>
                  </a:schemeClr>
                </a:solidFill>
              </a:defRPr>
            </a:lvl1pPr>
          </a:lstStyle>
          <a:p>
            <a:fld id="{151D2359-99B9-4CB9-ACBC-AB61EF09F13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4" descr="Xu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671175" cy="635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151D2359-99B9-4CB9-ACBC-AB61EF09F13C}" type="slidenum">
              <a:rPr lang="en-US" smtClean="0"/>
              <a:t>1</a:t>
            </a:fld>
            <a:endParaRPr lang="en-US"/>
          </a:p>
        </p:txBody>
      </p:sp>
      <p:sp>
        <p:nvSpPr>
          <p:cNvPr id="3" name="TextBox 2"/>
          <p:cNvSpPr txBox="1"/>
          <p:nvPr/>
        </p:nvSpPr>
        <p:spPr>
          <a:xfrm>
            <a:off x="5686789" y="2553523"/>
            <a:ext cx="4833374" cy="369332"/>
          </a:xfrm>
          <a:prstGeom prst="rect">
            <a:avLst/>
          </a:prstGeom>
          <a:noFill/>
        </p:spPr>
        <p:txBody>
          <a:bodyPr wrap="none" rtlCol="0">
            <a:spAutoFit/>
          </a:bodyPr>
          <a:lstStyle/>
          <a:p>
            <a:r>
              <a:rPr lang="zh-CN" altLang="zh-CN" b="1" dirty="0"/>
              <a:t>事务类业务发展方向及转型路径（模式探讨</a:t>
            </a:r>
            <a:r>
              <a:rPr lang="zh-CN" altLang="zh-CN" b="1" dirty="0" smtClean="0"/>
              <a:t>）</a:t>
            </a:r>
            <a:endParaRPr lang="zh-CN" altLang="zh-CN" dirty="0"/>
          </a:p>
        </p:txBody>
      </p:sp>
      <p:sp>
        <p:nvSpPr>
          <p:cNvPr id="4" name="TextBox 3"/>
          <p:cNvSpPr txBox="1"/>
          <p:nvPr/>
        </p:nvSpPr>
        <p:spPr>
          <a:xfrm>
            <a:off x="7999883" y="4682405"/>
            <a:ext cx="2167581" cy="307777"/>
          </a:xfrm>
          <a:prstGeom prst="rect">
            <a:avLst/>
          </a:prstGeom>
          <a:noFill/>
        </p:spPr>
        <p:txBody>
          <a:bodyPr wrap="none" rtlCol="0">
            <a:spAutoFit/>
          </a:bodyPr>
          <a:lstStyle/>
          <a:p>
            <a:r>
              <a:rPr lang="zh-CN" altLang="en-US" sz="1400" b="1" dirty="0" smtClean="0"/>
              <a:t>风险管理部         李建平  </a:t>
            </a:r>
            <a:endParaRPr lang="zh-CN" altLang="en-US" sz="1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305474" y="186531"/>
            <a:ext cx="249299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面临的挑战及发展方向</a:t>
            </a:r>
          </a:p>
        </p:txBody>
      </p:sp>
      <p:sp>
        <p:nvSpPr>
          <p:cNvPr id="2" name="Slide Number Placeholder 1"/>
          <p:cNvSpPr>
            <a:spLocks noGrp="1"/>
          </p:cNvSpPr>
          <p:nvPr>
            <p:ph type="sldNum" sz="quarter" idx="10"/>
          </p:nvPr>
        </p:nvSpPr>
        <p:spPr/>
        <p:txBody>
          <a:bodyPr/>
          <a:lstStyle/>
          <a:p>
            <a:fld id="{151D2359-99B9-4CB9-ACBC-AB61EF09F13C}" type="slidenum">
              <a:rPr lang="en-US" smtClean="0"/>
              <a:t>10</a:t>
            </a:fld>
            <a:endParaRPr lang="en-US" dirty="0"/>
          </a:p>
        </p:txBody>
      </p:sp>
      <p:sp>
        <p:nvSpPr>
          <p:cNvPr id="9" name="TextBox 8"/>
          <p:cNvSpPr txBox="1"/>
          <p:nvPr/>
        </p:nvSpPr>
        <p:spPr>
          <a:xfrm>
            <a:off x="3751411" y="928697"/>
            <a:ext cx="208823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b="1" dirty="0" smtClean="0">
                <a:solidFill>
                  <a:schemeClr val="accent5">
                    <a:lumMod val="10000"/>
                  </a:schemeClr>
                </a:solidFill>
                <a:latin typeface="微软雅黑" pitchFamily="34" charset="-122"/>
                <a:ea typeface="微软雅黑" pitchFamily="34" charset="-122"/>
              </a:rPr>
              <a:t>发展的方向及机遇</a:t>
            </a:r>
            <a:endParaRPr lang="zh-CN" altLang="en-US" b="1" dirty="0">
              <a:solidFill>
                <a:schemeClr val="accent5">
                  <a:lumMod val="10000"/>
                </a:schemeClr>
              </a:solidFill>
              <a:latin typeface="微软雅黑" pitchFamily="34" charset="-122"/>
              <a:ea typeface="微软雅黑" pitchFamily="34" charset="-122"/>
            </a:endParaRPr>
          </a:p>
        </p:txBody>
      </p:sp>
      <p:sp>
        <p:nvSpPr>
          <p:cNvPr id="5" name="矩形 4"/>
          <p:cNvSpPr/>
          <p:nvPr/>
        </p:nvSpPr>
        <p:spPr>
          <a:xfrm>
            <a:off x="1231131" y="1586061"/>
            <a:ext cx="8280921" cy="1384995"/>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lnSpc>
                <a:spcPct val="200000"/>
              </a:lnSpc>
              <a:buFont typeface="Wingdings" pitchFamily="2" charset="2"/>
              <a:buChar char="u"/>
            </a:pPr>
            <a:r>
              <a:rPr lang="en-US" altLang="zh-CN" sz="1400" b="1" dirty="0" smtClean="0">
                <a:solidFill>
                  <a:schemeClr val="accent1">
                    <a:lumMod val="25000"/>
                  </a:schemeClr>
                </a:solidFill>
                <a:latin typeface="微软雅黑" pitchFamily="34" charset="-122"/>
                <a:ea typeface="微软雅黑" pitchFamily="34" charset="-122"/>
              </a:rPr>
              <a:t>1.</a:t>
            </a:r>
            <a:r>
              <a:rPr lang="zh-CN" altLang="zh-CN" sz="1400" b="1" dirty="0" smtClean="0">
                <a:solidFill>
                  <a:schemeClr val="accent1">
                    <a:lumMod val="25000"/>
                  </a:schemeClr>
                </a:solidFill>
                <a:latin typeface="微软雅黑" pitchFamily="34" charset="-122"/>
                <a:ea typeface="微软雅黑" pitchFamily="34" charset="-122"/>
              </a:rPr>
              <a:t>加强</a:t>
            </a:r>
            <a:r>
              <a:rPr lang="zh-CN" altLang="zh-CN" sz="1400" b="1" dirty="0">
                <a:solidFill>
                  <a:schemeClr val="accent1">
                    <a:lumMod val="25000"/>
                  </a:schemeClr>
                </a:solidFill>
                <a:latin typeface="微软雅黑" pitchFamily="34" charset="-122"/>
                <a:ea typeface="微软雅黑" pitchFamily="34" charset="-122"/>
              </a:rPr>
              <a:t>与银行、券商等大型金融机构的总对总合</a:t>
            </a:r>
            <a:r>
              <a:rPr lang="zh-CN" altLang="zh-CN" sz="1400" b="1" dirty="0" smtClean="0">
                <a:solidFill>
                  <a:schemeClr val="accent1">
                    <a:lumMod val="25000"/>
                  </a:schemeClr>
                </a:solidFill>
                <a:latin typeface="微软雅黑" pitchFamily="34" charset="-122"/>
                <a:ea typeface="微软雅黑" pitchFamily="34" charset="-122"/>
              </a:rPr>
              <a:t>作</a:t>
            </a:r>
            <a:r>
              <a:rPr lang="zh-CN" altLang="en-US" sz="1400" b="1" dirty="0" smtClean="0">
                <a:solidFill>
                  <a:schemeClr val="accent1">
                    <a:lumMod val="25000"/>
                  </a:schemeClr>
                </a:solidFill>
                <a:latin typeface="微软雅黑" pitchFamily="34" charset="-122"/>
                <a:ea typeface="微软雅黑" pitchFamily="34" charset="-122"/>
              </a:rPr>
              <a:t>：</a:t>
            </a:r>
            <a:r>
              <a:rPr lang="zh-CN" altLang="zh-CN" sz="1400" dirty="0">
                <a:solidFill>
                  <a:schemeClr val="accent1">
                    <a:lumMod val="25000"/>
                  </a:schemeClr>
                </a:solidFill>
                <a:latin typeface="微软雅黑" pitchFamily="34" charset="-122"/>
                <a:ea typeface="微软雅黑" pitchFamily="34" charset="-122"/>
              </a:rPr>
              <a:t>截至</a:t>
            </a:r>
            <a:r>
              <a:rPr lang="en-US" altLang="zh-CN" sz="1400" dirty="0">
                <a:solidFill>
                  <a:schemeClr val="accent1">
                    <a:lumMod val="25000"/>
                  </a:schemeClr>
                </a:solidFill>
                <a:latin typeface="微软雅黑" pitchFamily="34" charset="-122"/>
                <a:ea typeface="微软雅黑" pitchFamily="34" charset="-122"/>
              </a:rPr>
              <a:t>6</a:t>
            </a:r>
            <a:r>
              <a:rPr lang="zh-CN" altLang="zh-CN" sz="1400" dirty="0">
                <a:solidFill>
                  <a:schemeClr val="accent1">
                    <a:lumMod val="25000"/>
                  </a:schemeClr>
                </a:solidFill>
                <a:latin typeface="微软雅黑" pitchFamily="34" charset="-122"/>
                <a:ea typeface="微软雅黑" pitchFamily="34" charset="-122"/>
              </a:rPr>
              <a:t>月末，与公司有合作的银行</a:t>
            </a:r>
            <a:r>
              <a:rPr lang="en-US" altLang="zh-CN" sz="1400" dirty="0">
                <a:solidFill>
                  <a:schemeClr val="accent1">
                    <a:lumMod val="25000"/>
                  </a:schemeClr>
                </a:solidFill>
                <a:latin typeface="微软雅黑" pitchFamily="34" charset="-122"/>
                <a:ea typeface="微软雅黑" pitchFamily="34" charset="-122"/>
              </a:rPr>
              <a:t>20</a:t>
            </a:r>
            <a:r>
              <a:rPr lang="zh-CN" altLang="zh-CN" sz="1400" dirty="0">
                <a:solidFill>
                  <a:schemeClr val="accent1">
                    <a:lumMod val="25000"/>
                  </a:schemeClr>
                </a:solidFill>
                <a:latin typeface="微软雅黑" pitchFamily="34" charset="-122"/>
                <a:ea typeface="微软雅黑" pitchFamily="34" charset="-122"/>
              </a:rPr>
              <a:t>家，规模</a:t>
            </a:r>
            <a:r>
              <a:rPr lang="en-US" altLang="zh-CN" sz="1400" dirty="0">
                <a:solidFill>
                  <a:schemeClr val="accent1">
                    <a:lumMod val="25000"/>
                  </a:schemeClr>
                </a:solidFill>
                <a:latin typeface="微软雅黑" pitchFamily="34" charset="-122"/>
                <a:ea typeface="微软雅黑" pitchFamily="34" charset="-122"/>
              </a:rPr>
              <a:t>439.23</a:t>
            </a:r>
            <a:r>
              <a:rPr lang="zh-CN" altLang="zh-CN" sz="1400" dirty="0">
                <a:solidFill>
                  <a:schemeClr val="accent1">
                    <a:lumMod val="25000"/>
                  </a:schemeClr>
                </a:solidFill>
                <a:latin typeface="微软雅黑" pitchFamily="34" charset="-122"/>
                <a:ea typeface="微软雅黑" pitchFamily="34" charset="-122"/>
              </a:rPr>
              <a:t>亿元，券商资管</a:t>
            </a:r>
            <a:r>
              <a:rPr lang="en-US" altLang="zh-CN" sz="1400" dirty="0">
                <a:solidFill>
                  <a:schemeClr val="accent1">
                    <a:lumMod val="25000"/>
                  </a:schemeClr>
                </a:solidFill>
                <a:latin typeface="微软雅黑" pitchFamily="34" charset="-122"/>
                <a:ea typeface="微软雅黑" pitchFamily="34" charset="-122"/>
              </a:rPr>
              <a:t>21</a:t>
            </a:r>
            <a:r>
              <a:rPr lang="zh-CN" altLang="zh-CN" sz="1400" dirty="0">
                <a:solidFill>
                  <a:schemeClr val="accent1">
                    <a:lumMod val="25000"/>
                  </a:schemeClr>
                </a:solidFill>
                <a:latin typeface="微软雅黑" pitchFamily="34" charset="-122"/>
                <a:ea typeface="微软雅黑" pitchFamily="34" charset="-122"/>
              </a:rPr>
              <a:t>家，规模</a:t>
            </a:r>
            <a:r>
              <a:rPr lang="en-US" altLang="zh-CN" sz="1400" dirty="0">
                <a:solidFill>
                  <a:schemeClr val="accent1">
                    <a:lumMod val="25000"/>
                  </a:schemeClr>
                </a:solidFill>
                <a:latin typeface="微软雅黑" pitchFamily="34" charset="-122"/>
                <a:ea typeface="微软雅黑" pitchFamily="34" charset="-122"/>
              </a:rPr>
              <a:t>153</a:t>
            </a:r>
            <a:r>
              <a:rPr lang="zh-CN" altLang="zh-CN" sz="1400" dirty="0">
                <a:solidFill>
                  <a:schemeClr val="accent1">
                    <a:lumMod val="25000"/>
                  </a:schemeClr>
                </a:solidFill>
                <a:latin typeface="微软雅黑" pitchFamily="34" charset="-122"/>
                <a:ea typeface="微软雅黑" pitchFamily="34" charset="-122"/>
              </a:rPr>
              <a:t>亿元。</a:t>
            </a:r>
            <a:r>
              <a:rPr lang="zh-CN" altLang="zh-CN" sz="1400" dirty="0" smtClean="0">
                <a:solidFill>
                  <a:schemeClr val="accent1">
                    <a:lumMod val="25000"/>
                  </a:schemeClr>
                </a:solidFill>
                <a:latin typeface="微软雅黑" pitchFamily="34" charset="-122"/>
                <a:ea typeface="微软雅黑" pitchFamily="34" charset="-122"/>
              </a:rPr>
              <a:t>全国</a:t>
            </a:r>
            <a:r>
              <a:rPr lang="zh-CN" altLang="en-US" sz="1400" dirty="0" smtClean="0">
                <a:solidFill>
                  <a:schemeClr val="accent1">
                    <a:lumMod val="25000"/>
                  </a:schemeClr>
                </a:solidFill>
                <a:latin typeface="微软雅黑" pitchFamily="34" charset="-122"/>
                <a:ea typeface="微软雅黑" pitchFamily="34" charset="-122"/>
              </a:rPr>
              <a:t>共有</a:t>
            </a:r>
            <a:r>
              <a:rPr lang="en-US" altLang="zh-CN" sz="1400" dirty="0" smtClean="0">
                <a:solidFill>
                  <a:schemeClr val="accent1">
                    <a:lumMod val="25000"/>
                  </a:schemeClr>
                </a:solidFill>
                <a:latin typeface="微软雅黑" pitchFamily="34" charset="-122"/>
                <a:ea typeface="微软雅黑" pitchFamily="34" charset="-122"/>
              </a:rPr>
              <a:t>832</a:t>
            </a:r>
            <a:r>
              <a:rPr lang="zh-CN" altLang="zh-CN" sz="1400" dirty="0">
                <a:solidFill>
                  <a:schemeClr val="accent1">
                    <a:lumMod val="25000"/>
                  </a:schemeClr>
                </a:solidFill>
                <a:latin typeface="微软雅黑" pitchFamily="34" charset="-122"/>
                <a:ea typeface="微软雅黑" pitchFamily="34" charset="-122"/>
              </a:rPr>
              <a:t>家银行，</a:t>
            </a:r>
            <a:r>
              <a:rPr lang="en-US" altLang="zh-CN" sz="1400" dirty="0">
                <a:solidFill>
                  <a:schemeClr val="accent1">
                    <a:lumMod val="25000"/>
                  </a:schemeClr>
                </a:solidFill>
                <a:latin typeface="微软雅黑" pitchFamily="34" charset="-122"/>
                <a:ea typeface="微软雅黑" pitchFamily="34" charset="-122"/>
              </a:rPr>
              <a:t>111</a:t>
            </a:r>
            <a:r>
              <a:rPr lang="zh-CN" altLang="zh-CN" sz="1400" dirty="0">
                <a:solidFill>
                  <a:schemeClr val="accent1">
                    <a:lumMod val="25000"/>
                  </a:schemeClr>
                </a:solidFill>
                <a:latin typeface="微软雅黑" pitchFamily="34" charset="-122"/>
                <a:ea typeface="微软雅黑" pitchFamily="34" charset="-122"/>
              </a:rPr>
              <a:t>家资管</a:t>
            </a:r>
            <a:r>
              <a:rPr lang="zh-CN" altLang="zh-CN" sz="1400" dirty="0" smtClean="0">
                <a:solidFill>
                  <a:schemeClr val="accent1">
                    <a:lumMod val="25000"/>
                  </a:schemeClr>
                </a:solidFill>
                <a:latin typeface="微软雅黑" pitchFamily="34" charset="-122"/>
                <a:ea typeface="微软雅黑" pitchFamily="34" charset="-122"/>
              </a:rPr>
              <a:t>券商</a:t>
            </a:r>
            <a:r>
              <a:rPr lang="zh-CN" altLang="en-US" sz="1400" dirty="0" smtClean="0">
                <a:solidFill>
                  <a:schemeClr val="accent1">
                    <a:lumMod val="25000"/>
                  </a:schemeClr>
                </a:solidFill>
                <a:latin typeface="微软雅黑" pitchFamily="34" charset="-122"/>
                <a:ea typeface="微软雅黑" pitchFamily="34" charset="-122"/>
              </a:rPr>
              <a:t>，银行合作比仅</a:t>
            </a:r>
            <a:r>
              <a:rPr lang="en-US" altLang="zh-CN" sz="1400" dirty="0" smtClean="0">
                <a:solidFill>
                  <a:schemeClr val="accent1">
                    <a:lumMod val="25000"/>
                  </a:schemeClr>
                </a:solidFill>
                <a:latin typeface="微软雅黑" pitchFamily="34" charset="-122"/>
                <a:ea typeface="微软雅黑" pitchFamily="34" charset="-122"/>
              </a:rPr>
              <a:t>0.24%</a:t>
            </a:r>
            <a:r>
              <a:rPr lang="zh-CN" altLang="en-US" sz="1400" dirty="0" smtClean="0">
                <a:solidFill>
                  <a:schemeClr val="accent1">
                    <a:lumMod val="25000"/>
                  </a:schemeClr>
                </a:solidFill>
                <a:latin typeface="微软雅黑" pitchFamily="34" charset="-122"/>
                <a:ea typeface="微软雅黑" pitchFamily="34" charset="-122"/>
              </a:rPr>
              <a:t>，券商资管合作比仅</a:t>
            </a:r>
            <a:r>
              <a:rPr lang="en-US" altLang="zh-CN" sz="1400" dirty="0" smtClean="0">
                <a:solidFill>
                  <a:schemeClr val="accent1">
                    <a:lumMod val="25000"/>
                  </a:schemeClr>
                </a:solidFill>
                <a:latin typeface="微软雅黑" pitchFamily="34" charset="-122"/>
                <a:ea typeface="微软雅黑" pitchFamily="34" charset="-122"/>
              </a:rPr>
              <a:t>19%</a:t>
            </a:r>
            <a:r>
              <a:rPr lang="zh-CN" altLang="en-US" sz="1400" dirty="0" smtClean="0">
                <a:solidFill>
                  <a:schemeClr val="accent1">
                    <a:lumMod val="25000"/>
                  </a:schemeClr>
                </a:solidFill>
                <a:latin typeface="微软雅黑" pitchFamily="34" charset="-122"/>
                <a:ea typeface="微软雅黑" pitchFamily="34" charset="-122"/>
              </a:rPr>
              <a:t>。</a:t>
            </a:r>
            <a:endParaRPr lang="en-US" altLang="zh-CN" sz="1400" dirty="0" smtClean="0">
              <a:solidFill>
                <a:schemeClr val="accent1">
                  <a:lumMod val="25000"/>
                </a:schemeClr>
              </a:solidFill>
              <a:latin typeface="微软雅黑" pitchFamily="34" charset="-122"/>
              <a:ea typeface="微软雅黑" pitchFamily="34" charset="-122"/>
            </a:endParaRPr>
          </a:p>
        </p:txBody>
      </p:sp>
      <p:sp>
        <p:nvSpPr>
          <p:cNvPr id="10" name="矩形 9"/>
          <p:cNvSpPr/>
          <p:nvPr/>
        </p:nvSpPr>
        <p:spPr>
          <a:xfrm>
            <a:off x="1231130" y="3458269"/>
            <a:ext cx="8280921" cy="954107"/>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lnSpc>
                <a:spcPct val="200000"/>
              </a:lnSpc>
              <a:buFont typeface="Wingdings" pitchFamily="2" charset="2"/>
              <a:buChar char="u"/>
            </a:pPr>
            <a:r>
              <a:rPr lang="en-US" altLang="zh-CN" sz="1400" b="1" dirty="0" smtClean="0">
                <a:solidFill>
                  <a:schemeClr val="accent1">
                    <a:lumMod val="25000"/>
                  </a:schemeClr>
                </a:solidFill>
                <a:latin typeface="微软雅黑" pitchFamily="34" charset="-122"/>
                <a:ea typeface="微软雅黑" pitchFamily="34" charset="-122"/>
              </a:rPr>
              <a:t>2.</a:t>
            </a:r>
            <a:r>
              <a:rPr lang="zh-CN" altLang="zh-CN" sz="1400" b="1" dirty="0" smtClean="0">
                <a:solidFill>
                  <a:schemeClr val="accent1">
                    <a:lumMod val="25000"/>
                  </a:schemeClr>
                </a:solidFill>
                <a:latin typeface="微软雅黑" pitchFamily="34" charset="-122"/>
                <a:ea typeface="微软雅黑" pitchFamily="34" charset="-122"/>
              </a:rPr>
              <a:t>积极</a:t>
            </a:r>
            <a:r>
              <a:rPr lang="zh-CN" altLang="zh-CN" sz="1400" b="1" dirty="0">
                <a:solidFill>
                  <a:schemeClr val="accent1">
                    <a:lumMod val="25000"/>
                  </a:schemeClr>
                </a:solidFill>
                <a:latin typeface="微软雅黑" pitchFamily="34" charset="-122"/>
                <a:ea typeface="微软雅黑" pitchFamily="34" charset="-122"/>
              </a:rPr>
              <a:t>开展资本市场投资业务</a:t>
            </a:r>
            <a:r>
              <a:rPr lang="zh-CN" altLang="en-US" sz="1400" b="1" dirty="0" smtClean="0">
                <a:solidFill>
                  <a:schemeClr val="accent1">
                    <a:lumMod val="25000"/>
                  </a:schemeClr>
                </a:solidFill>
                <a:latin typeface="微软雅黑" pitchFamily="34" charset="-122"/>
                <a:ea typeface="微软雅黑" pitchFamily="34" charset="-122"/>
              </a:rPr>
              <a:t>：</a:t>
            </a:r>
            <a:r>
              <a:rPr lang="zh-CN" altLang="en-US" sz="1400" dirty="0" smtClean="0">
                <a:solidFill>
                  <a:schemeClr val="accent1">
                    <a:lumMod val="25000"/>
                  </a:schemeClr>
                </a:solidFill>
                <a:latin typeface="微软雅黑" pitchFamily="34" charset="-122"/>
                <a:ea typeface="微软雅黑" pitchFamily="34" charset="-122"/>
              </a:rPr>
              <a:t>信</a:t>
            </a:r>
            <a:r>
              <a:rPr lang="zh-CN" altLang="zh-CN" sz="1400" dirty="0" smtClean="0">
                <a:solidFill>
                  <a:schemeClr val="accent1">
                    <a:lumMod val="25000"/>
                  </a:schemeClr>
                </a:solidFill>
                <a:latin typeface="微软雅黑" pitchFamily="34" charset="-122"/>
                <a:ea typeface="微软雅黑" pitchFamily="34" charset="-122"/>
              </a:rPr>
              <a:t>托公司在</a:t>
            </a:r>
            <a:r>
              <a:rPr lang="zh-CN" altLang="en-US" sz="1400" dirty="0" smtClean="0">
                <a:solidFill>
                  <a:schemeClr val="accent1">
                    <a:lumMod val="25000"/>
                  </a:schemeClr>
                </a:solidFill>
                <a:latin typeface="微软雅黑" pitchFamily="34" charset="-122"/>
                <a:ea typeface="微软雅黑" pitchFamily="34" charset="-122"/>
              </a:rPr>
              <a:t>新三板、</a:t>
            </a:r>
            <a:r>
              <a:rPr lang="zh-CN" altLang="zh-CN" sz="1400" dirty="0" smtClean="0">
                <a:solidFill>
                  <a:schemeClr val="accent1">
                    <a:lumMod val="25000"/>
                  </a:schemeClr>
                </a:solidFill>
                <a:latin typeface="微软雅黑" pitchFamily="34" charset="-122"/>
                <a:ea typeface="微软雅黑" pitchFamily="34" charset="-122"/>
              </a:rPr>
              <a:t>定</a:t>
            </a:r>
            <a:r>
              <a:rPr lang="zh-CN" altLang="zh-CN" sz="1400" dirty="0">
                <a:solidFill>
                  <a:schemeClr val="accent1">
                    <a:lumMod val="25000"/>
                  </a:schemeClr>
                </a:solidFill>
                <a:latin typeface="微软雅黑" pitchFamily="34" charset="-122"/>
                <a:ea typeface="微软雅黑" pitchFamily="34" charset="-122"/>
              </a:rPr>
              <a:t>增等业务领域均有涉足，未来的战略新兴板等领域，对于信托公司而言，同样存在大量的机遇。</a:t>
            </a:r>
            <a:endParaRPr lang="en-US" altLang="zh-CN" sz="1400" dirty="0" smtClean="0">
              <a:solidFill>
                <a:schemeClr val="accent1">
                  <a:lumMod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510907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305474" y="186531"/>
            <a:ext cx="249299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面临的挑战及发展方向</a:t>
            </a:r>
          </a:p>
        </p:txBody>
      </p:sp>
      <p:sp>
        <p:nvSpPr>
          <p:cNvPr id="2" name="Slide Number Placeholder 1"/>
          <p:cNvSpPr>
            <a:spLocks noGrp="1"/>
          </p:cNvSpPr>
          <p:nvPr>
            <p:ph type="sldNum" sz="quarter" idx="10"/>
          </p:nvPr>
        </p:nvSpPr>
        <p:spPr/>
        <p:txBody>
          <a:bodyPr/>
          <a:lstStyle/>
          <a:p>
            <a:fld id="{151D2359-99B9-4CB9-ACBC-AB61EF09F13C}" type="slidenum">
              <a:rPr lang="en-US" smtClean="0"/>
              <a:t>11</a:t>
            </a:fld>
            <a:endParaRPr lang="en-US" dirty="0"/>
          </a:p>
        </p:txBody>
      </p:sp>
      <p:sp>
        <p:nvSpPr>
          <p:cNvPr id="9" name="TextBox 8"/>
          <p:cNvSpPr txBox="1"/>
          <p:nvPr/>
        </p:nvSpPr>
        <p:spPr>
          <a:xfrm>
            <a:off x="3823419" y="928697"/>
            <a:ext cx="208823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b="1" dirty="0" smtClean="0">
                <a:solidFill>
                  <a:schemeClr val="accent5">
                    <a:lumMod val="10000"/>
                  </a:schemeClr>
                </a:solidFill>
                <a:latin typeface="微软雅黑" pitchFamily="34" charset="-122"/>
                <a:ea typeface="微软雅黑" pitchFamily="34" charset="-122"/>
              </a:rPr>
              <a:t>发展的方向及机遇</a:t>
            </a:r>
            <a:endParaRPr lang="zh-CN" altLang="en-US" b="1" dirty="0">
              <a:solidFill>
                <a:schemeClr val="accent5">
                  <a:lumMod val="10000"/>
                </a:schemeClr>
              </a:solidFill>
              <a:latin typeface="微软雅黑" pitchFamily="34" charset="-122"/>
              <a:ea typeface="微软雅黑" pitchFamily="34" charset="-122"/>
            </a:endParaRPr>
          </a:p>
        </p:txBody>
      </p:sp>
      <p:sp>
        <p:nvSpPr>
          <p:cNvPr id="5" name="矩形 4"/>
          <p:cNvSpPr/>
          <p:nvPr/>
        </p:nvSpPr>
        <p:spPr>
          <a:xfrm>
            <a:off x="1231131" y="1586061"/>
            <a:ext cx="8280921" cy="2308324"/>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lnSpc>
                <a:spcPct val="200000"/>
              </a:lnSpc>
              <a:buFont typeface="Wingdings" pitchFamily="2" charset="2"/>
              <a:buChar char="u"/>
            </a:pPr>
            <a:r>
              <a:rPr lang="en-US" altLang="zh-CN" sz="1400" b="1" dirty="0" smtClean="0">
                <a:solidFill>
                  <a:schemeClr val="accent1">
                    <a:lumMod val="25000"/>
                  </a:schemeClr>
                </a:solidFill>
              </a:rPr>
              <a:t>3.</a:t>
            </a:r>
            <a:r>
              <a:rPr lang="zh-CN" altLang="zh-CN" sz="1400" b="1" dirty="0" smtClean="0">
                <a:solidFill>
                  <a:schemeClr val="accent1">
                    <a:lumMod val="25000"/>
                  </a:schemeClr>
                </a:solidFill>
              </a:rPr>
              <a:t>发力</a:t>
            </a:r>
            <a:r>
              <a:rPr lang="zh-CN" altLang="zh-CN" sz="1400" b="1" dirty="0">
                <a:solidFill>
                  <a:schemeClr val="accent1">
                    <a:lumMod val="25000"/>
                  </a:schemeClr>
                </a:solidFill>
              </a:rPr>
              <a:t>开展投行</a:t>
            </a:r>
            <a:r>
              <a:rPr lang="zh-CN" altLang="zh-CN" sz="1400" b="1" dirty="0" smtClean="0">
                <a:solidFill>
                  <a:schemeClr val="accent1">
                    <a:lumMod val="25000"/>
                  </a:schemeClr>
                </a:solidFill>
              </a:rPr>
              <a:t>业务</a:t>
            </a:r>
            <a:r>
              <a:rPr lang="zh-CN" altLang="en-US" sz="1400" b="1" dirty="0" smtClean="0">
                <a:solidFill>
                  <a:schemeClr val="accent1">
                    <a:lumMod val="25000"/>
                  </a:schemeClr>
                </a:solidFill>
                <a:latin typeface="微软雅黑" pitchFamily="34" charset="-122"/>
                <a:ea typeface="微软雅黑" pitchFamily="34" charset="-122"/>
              </a:rPr>
              <a:t>：</a:t>
            </a:r>
            <a:r>
              <a:rPr lang="zh-CN" altLang="zh-CN" sz="1300" dirty="0">
                <a:solidFill>
                  <a:schemeClr val="accent1">
                    <a:lumMod val="25000"/>
                  </a:schemeClr>
                </a:solidFill>
                <a:latin typeface="微软雅黑" pitchFamily="34" charset="-122"/>
                <a:ea typeface="微软雅黑" pitchFamily="34" charset="-122"/>
              </a:rPr>
              <a:t>信托公司在资产端和资金端承担一个桥梁作用</a:t>
            </a:r>
            <a:r>
              <a:rPr lang="zh-CN" altLang="zh-CN" sz="1300" dirty="0" smtClean="0">
                <a:solidFill>
                  <a:schemeClr val="accent1">
                    <a:lumMod val="25000"/>
                  </a:schemeClr>
                </a:solidFill>
                <a:latin typeface="微软雅黑" pitchFamily="34" charset="-122"/>
                <a:ea typeface="微软雅黑" pitchFamily="34" charset="-122"/>
              </a:rPr>
              <a:t>，</a:t>
            </a:r>
            <a:r>
              <a:rPr lang="zh-CN" altLang="zh-CN" sz="1300" dirty="0">
                <a:solidFill>
                  <a:schemeClr val="accent1">
                    <a:lumMod val="25000"/>
                  </a:schemeClr>
                </a:solidFill>
                <a:latin typeface="微软雅黑" pitchFamily="34" charset="-122"/>
                <a:ea typeface="微软雅黑" pitchFamily="34" charset="-122"/>
              </a:rPr>
              <a:t>在利益最大化、风险最小化之间找出</a:t>
            </a:r>
            <a:r>
              <a:rPr lang="zh-CN" altLang="zh-CN" sz="1300" dirty="0" smtClean="0">
                <a:solidFill>
                  <a:schemeClr val="accent1">
                    <a:lumMod val="25000"/>
                  </a:schemeClr>
                </a:solidFill>
                <a:latin typeface="微软雅黑" pitchFamily="34" charset="-122"/>
                <a:ea typeface="微软雅黑" pitchFamily="34" charset="-122"/>
              </a:rPr>
              <a:t>平衡点</a:t>
            </a:r>
            <a:r>
              <a:rPr lang="zh-CN" altLang="en-US" sz="1300" dirty="0" smtClean="0">
                <a:solidFill>
                  <a:schemeClr val="accent1">
                    <a:lumMod val="25000"/>
                  </a:schemeClr>
                </a:solidFill>
                <a:latin typeface="微软雅黑" pitchFamily="34" charset="-122"/>
                <a:ea typeface="微软雅黑" pitchFamily="34" charset="-122"/>
              </a:rPr>
              <a:t>，并开展业务。</a:t>
            </a:r>
            <a:endParaRPr lang="en-US" altLang="zh-CN" sz="1300" dirty="0" smtClean="0">
              <a:solidFill>
                <a:schemeClr val="accent1">
                  <a:lumMod val="25000"/>
                </a:schemeClr>
              </a:solidFill>
              <a:latin typeface="微软雅黑" pitchFamily="34" charset="-122"/>
              <a:ea typeface="微软雅黑" pitchFamily="34" charset="-122"/>
            </a:endParaRPr>
          </a:p>
          <a:p>
            <a:pPr marL="285750" indent="-285750" algn="just">
              <a:lnSpc>
                <a:spcPct val="200000"/>
              </a:lnSpc>
              <a:buFont typeface="Wingdings" pitchFamily="2" charset="2"/>
              <a:buChar char="u"/>
            </a:pPr>
            <a:endParaRPr lang="en-US" altLang="zh-CN" sz="900" dirty="0">
              <a:solidFill>
                <a:schemeClr val="accent1">
                  <a:lumMod val="25000"/>
                </a:schemeClr>
              </a:solidFill>
              <a:latin typeface="微软雅黑" pitchFamily="34" charset="-122"/>
              <a:ea typeface="微软雅黑" pitchFamily="34" charset="-122"/>
            </a:endParaRPr>
          </a:p>
          <a:p>
            <a:pPr algn="just">
              <a:lnSpc>
                <a:spcPct val="200000"/>
              </a:lnSpc>
            </a:pPr>
            <a:r>
              <a:rPr lang="zh-CN" altLang="zh-CN" sz="1200" i="1" dirty="0">
                <a:solidFill>
                  <a:schemeClr val="accent1">
                    <a:lumMod val="25000"/>
                  </a:schemeClr>
                </a:solidFill>
                <a:latin typeface="微软雅黑" pitchFamily="34" charset="-122"/>
                <a:ea typeface="微软雅黑" pitchFamily="34" charset="-122"/>
              </a:rPr>
              <a:t>举例：资金端的价格约为年化</a:t>
            </a:r>
            <a:r>
              <a:rPr lang="en-US" altLang="zh-CN" sz="1200" i="1" dirty="0">
                <a:solidFill>
                  <a:schemeClr val="accent1">
                    <a:lumMod val="25000"/>
                  </a:schemeClr>
                </a:solidFill>
                <a:latin typeface="微软雅黑" pitchFamily="34" charset="-122"/>
                <a:ea typeface="微软雅黑" pitchFamily="34" charset="-122"/>
              </a:rPr>
              <a:t>7%-7.5%</a:t>
            </a:r>
            <a:r>
              <a:rPr lang="zh-CN" altLang="zh-CN" sz="1200" i="1" dirty="0">
                <a:solidFill>
                  <a:schemeClr val="accent1">
                    <a:lumMod val="25000"/>
                  </a:schemeClr>
                </a:solidFill>
                <a:latin typeface="微软雅黑" pitchFamily="34" charset="-122"/>
                <a:ea typeface="微软雅黑" pitchFamily="34" charset="-122"/>
              </a:rPr>
              <a:t>，资产端能够给出的成本约为年化</a:t>
            </a:r>
            <a:r>
              <a:rPr lang="en-US" altLang="zh-CN" sz="1200" i="1" dirty="0">
                <a:solidFill>
                  <a:schemeClr val="accent1">
                    <a:lumMod val="25000"/>
                  </a:schemeClr>
                </a:solidFill>
                <a:latin typeface="微软雅黑" pitchFamily="34" charset="-122"/>
                <a:ea typeface="微软雅黑" pitchFamily="34" charset="-122"/>
              </a:rPr>
              <a:t>8.5%-9%</a:t>
            </a:r>
            <a:r>
              <a:rPr lang="zh-CN" altLang="zh-CN" sz="1200" i="1" dirty="0">
                <a:solidFill>
                  <a:schemeClr val="accent1">
                    <a:lumMod val="25000"/>
                  </a:schemeClr>
                </a:solidFill>
                <a:latin typeface="微软雅黑" pitchFamily="34" charset="-122"/>
                <a:ea typeface="微软雅黑" pitchFamily="34" charset="-122"/>
              </a:rPr>
              <a:t>，中间的差价为</a:t>
            </a:r>
            <a:r>
              <a:rPr lang="en-US" altLang="zh-CN" sz="1200" i="1" dirty="0">
                <a:solidFill>
                  <a:schemeClr val="accent1">
                    <a:lumMod val="25000"/>
                  </a:schemeClr>
                </a:solidFill>
                <a:latin typeface="微软雅黑" pitchFamily="34" charset="-122"/>
                <a:ea typeface="微软雅黑" pitchFamily="34" charset="-122"/>
              </a:rPr>
              <a:t>1.5%</a:t>
            </a:r>
            <a:r>
              <a:rPr lang="zh-CN" altLang="zh-CN" sz="1200" i="1" dirty="0">
                <a:solidFill>
                  <a:schemeClr val="accent1">
                    <a:lumMod val="25000"/>
                  </a:schemeClr>
                </a:solidFill>
                <a:latin typeface="微软雅黑" pitchFamily="34" charset="-122"/>
                <a:ea typeface="微软雅黑" pitchFamily="34" charset="-122"/>
              </a:rPr>
              <a:t>，信托收取信托报酬</a:t>
            </a:r>
            <a:r>
              <a:rPr lang="en-US" altLang="zh-CN" sz="1200" i="1" dirty="0">
                <a:solidFill>
                  <a:schemeClr val="accent1">
                    <a:lumMod val="25000"/>
                  </a:schemeClr>
                </a:solidFill>
                <a:latin typeface="微软雅黑" pitchFamily="34" charset="-122"/>
                <a:ea typeface="微软雅黑" pitchFamily="34" charset="-122"/>
              </a:rPr>
              <a:t>0.8%</a:t>
            </a:r>
            <a:r>
              <a:rPr lang="zh-CN" altLang="zh-CN" sz="1200" i="1" dirty="0">
                <a:solidFill>
                  <a:schemeClr val="accent1">
                    <a:lumMod val="25000"/>
                  </a:schemeClr>
                </a:solidFill>
                <a:latin typeface="微软雅黑" pitchFamily="34" charset="-122"/>
                <a:ea typeface="微软雅黑" pitchFamily="34" charset="-122"/>
              </a:rPr>
              <a:t>，剩余</a:t>
            </a:r>
            <a:r>
              <a:rPr lang="en-US" altLang="zh-CN" sz="1200" i="1" dirty="0">
                <a:solidFill>
                  <a:schemeClr val="accent1">
                    <a:lumMod val="25000"/>
                  </a:schemeClr>
                </a:solidFill>
                <a:latin typeface="微软雅黑" pitchFamily="34" charset="-122"/>
                <a:ea typeface="微软雅黑" pitchFamily="34" charset="-122"/>
              </a:rPr>
              <a:t>0.3%</a:t>
            </a:r>
            <a:r>
              <a:rPr lang="zh-CN" altLang="zh-CN" sz="1200" i="1" dirty="0">
                <a:solidFill>
                  <a:schemeClr val="accent1">
                    <a:lumMod val="25000"/>
                  </a:schemeClr>
                </a:solidFill>
                <a:latin typeface="微软雅黑" pitchFamily="34" charset="-122"/>
                <a:ea typeface="微软雅黑" pitchFamily="34" charset="-122"/>
              </a:rPr>
              <a:t>给银行做中间业务收入，</a:t>
            </a:r>
            <a:r>
              <a:rPr lang="en-US" altLang="zh-CN" sz="1200" i="1" dirty="0">
                <a:solidFill>
                  <a:schemeClr val="accent1">
                    <a:lumMod val="25000"/>
                  </a:schemeClr>
                </a:solidFill>
                <a:latin typeface="微软雅黑" pitchFamily="34" charset="-122"/>
                <a:ea typeface="微软雅黑" pitchFamily="34" charset="-122"/>
              </a:rPr>
              <a:t>0.4%</a:t>
            </a:r>
            <a:r>
              <a:rPr lang="zh-CN" altLang="zh-CN" sz="1200" i="1" dirty="0">
                <a:solidFill>
                  <a:schemeClr val="accent1">
                    <a:lumMod val="25000"/>
                  </a:schemeClr>
                </a:solidFill>
                <a:latin typeface="微软雅黑" pitchFamily="34" charset="-122"/>
                <a:ea typeface="微软雅黑" pitchFamily="34" charset="-122"/>
              </a:rPr>
              <a:t>用于返还资产端。信托在获取相对适中的收益同时，维护了与资金端和资产端的合作关系。</a:t>
            </a:r>
            <a:endParaRPr lang="en-US" altLang="zh-CN" sz="1200" i="1" dirty="0" smtClean="0">
              <a:solidFill>
                <a:schemeClr val="accent1">
                  <a:lumMod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9591039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305474" y="186531"/>
            <a:ext cx="249299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面临的挑战及发展方向</a:t>
            </a:r>
          </a:p>
        </p:txBody>
      </p:sp>
      <p:sp>
        <p:nvSpPr>
          <p:cNvPr id="2" name="Slide Number Placeholder 1"/>
          <p:cNvSpPr>
            <a:spLocks noGrp="1"/>
          </p:cNvSpPr>
          <p:nvPr>
            <p:ph type="sldNum" sz="quarter" idx="10"/>
          </p:nvPr>
        </p:nvSpPr>
        <p:spPr/>
        <p:txBody>
          <a:bodyPr/>
          <a:lstStyle/>
          <a:p>
            <a:fld id="{151D2359-99B9-4CB9-ACBC-AB61EF09F13C}" type="slidenum">
              <a:rPr lang="en-US" smtClean="0"/>
              <a:t>12</a:t>
            </a:fld>
            <a:endParaRPr lang="en-US" dirty="0"/>
          </a:p>
        </p:txBody>
      </p:sp>
      <p:sp>
        <p:nvSpPr>
          <p:cNvPr id="9" name="TextBox 8"/>
          <p:cNvSpPr txBox="1"/>
          <p:nvPr/>
        </p:nvSpPr>
        <p:spPr>
          <a:xfrm>
            <a:off x="3823419" y="928697"/>
            <a:ext cx="208823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b="1" dirty="0" smtClean="0">
                <a:solidFill>
                  <a:schemeClr val="accent5">
                    <a:lumMod val="10000"/>
                  </a:schemeClr>
                </a:solidFill>
                <a:latin typeface="微软雅黑" pitchFamily="34" charset="-122"/>
                <a:ea typeface="微软雅黑" pitchFamily="34" charset="-122"/>
              </a:rPr>
              <a:t>发展的方向及机遇</a:t>
            </a:r>
            <a:endParaRPr lang="zh-CN" altLang="en-US" b="1" dirty="0">
              <a:solidFill>
                <a:schemeClr val="accent5">
                  <a:lumMod val="10000"/>
                </a:schemeClr>
              </a:solidFill>
              <a:latin typeface="微软雅黑" pitchFamily="34" charset="-122"/>
              <a:ea typeface="微软雅黑" pitchFamily="34" charset="-122"/>
            </a:endParaRPr>
          </a:p>
        </p:txBody>
      </p:sp>
      <p:sp>
        <p:nvSpPr>
          <p:cNvPr id="5" name="矩形 4"/>
          <p:cNvSpPr/>
          <p:nvPr/>
        </p:nvSpPr>
        <p:spPr>
          <a:xfrm>
            <a:off x="1231131" y="1623223"/>
            <a:ext cx="8280921" cy="2339102"/>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lnSpc>
                <a:spcPts val="2600"/>
              </a:lnSpc>
              <a:buFont typeface="Wingdings" pitchFamily="2" charset="2"/>
              <a:buChar char="u"/>
            </a:pPr>
            <a:r>
              <a:rPr lang="en-US" altLang="zh-CN" sz="1400" b="1" dirty="0" smtClean="0">
                <a:solidFill>
                  <a:schemeClr val="accent1">
                    <a:lumMod val="25000"/>
                  </a:schemeClr>
                </a:solidFill>
                <a:latin typeface="微软雅黑" pitchFamily="34" charset="-122"/>
                <a:ea typeface="微软雅黑" pitchFamily="34" charset="-122"/>
              </a:rPr>
              <a:t>4.</a:t>
            </a:r>
            <a:r>
              <a:rPr lang="zh-CN" altLang="zh-CN" sz="1400" b="1" dirty="0" smtClean="0">
                <a:solidFill>
                  <a:schemeClr val="accent1">
                    <a:lumMod val="25000"/>
                  </a:schemeClr>
                </a:solidFill>
                <a:latin typeface="微软雅黑" pitchFamily="34" charset="-122"/>
                <a:ea typeface="微软雅黑" pitchFamily="34" charset="-122"/>
              </a:rPr>
              <a:t>加大创新研究，灵活开展业务</a:t>
            </a:r>
            <a:r>
              <a:rPr lang="zh-CN" altLang="zh-CN" sz="1400" dirty="0" smtClean="0">
                <a:solidFill>
                  <a:schemeClr val="accent1">
                    <a:lumMod val="25000"/>
                  </a:schemeClr>
                </a:solidFill>
                <a:latin typeface="微软雅黑" pitchFamily="34" charset="-122"/>
                <a:ea typeface="微软雅黑" pitchFamily="34" charset="-122"/>
              </a:rPr>
              <a:t>：</a:t>
            </a:r>
            <a:r>
              <a:rPr lang="zh-CN" altLang="zh-CN" sz="1300" dirty="0" smtClean="0">
                <a:solidFill>
                  <a:schemeClr val="accent1">
                    <a:lumMod val="25000"/>
                  </a:schemeClr>
                </a:solidFill>
                <a:latin typeface="微软雅黑" pitchFamily="34" charset="-122"/>
                <a:ea typeface="微软雅黑" pitchFamily="34" charset="-122"/>
              </a:rPr>
              <a:t>信托业务从严格意义上来说，除了主动管理类、事务管理类外，在两者之间的中间业务（类通道、类主动）可以灵活开展。</a:t>
            </a:r>
            <a:endParaRPr lang="en-US" altLang="zh-CN" sz="1300" dirty="0" smtClean="0">
              <a:solidFill>
                <a:schemeClr val="accent1">
                  <a:lumMod val="25000"/>
                </a:schemeClr>
              </a:solidFill>
              <a:latin typeface="微软雅黑" pitchFamily="34" charset="-122"/>
              <a:ea typeface="微软雅黑" pitchFamily="34" charset="-122"/>
            </a:endParaRPr>
          </a:p>
          <a:p>
            <a:pPr marL="285750" indent="-285750" algn="just">
              <a:lnSpc>
                <a:spcPts val="2600"/>
              </a:lnSpc>
              <a:buFont typeface="Wingdings" pitchFamily="2" charset="2"/>
              <a:buChar char="u"/>
            </a:pPr>
            <a:endParaRPr lang="en-US" altLang="zh-CN" sz="1300" dirty="0" smtClean="0">
              <a:solidFill>
                <a:schemeClr val="accent1">
                  <a:lumMod val="25000"/>
                </a:schemeClr>
              </a:solidFill>
              <a:latin typeface="微软雅黑" pitchFamily="34" charset="-122"/>
              <a:ea typeface="微软雅黑" pitchFamily="34" charset="-122"/>
            </a:endParaRPr>
          </a:p>
          <a:p>
            <a:pPr marL="171450" indent="-171450">
              <a:lnSpc>
                <a:spcPct val="200000"/>
              </a:lnSpc>
              <a:spcAft>
                <a:spcPts val="600"/>
              </a:spcAft>
              <a:buFont typeface="Wingdings" pitchFamily="2" charset="2"/>
              <a:buChar char="ü"/>
            </a:pPr>
            <a:r>
              <a:rPr lang="en-US" altLang="zh-CN" sz="1300" b="1" dirty="0">
                <a:solidFill>
                  <a:schemeClr val="accent1">
                    <a:lumMod val="25000"/>
                  </a:schemeClr>
                </a:solidFill>
                <a:latin typeface="微软雅黑" pitchFamily="34" charset="-122"/>
                <a:ea typeface="微软雅黑" pitchFamily="34" charset="-122"/>
              </a:rPr>
              <a:t> </a:t>
            </a:r>
            <a:r>
              <a:rPr lang="zh-CN" altLang="zh-CN" sz="1300" b="1" dirty="0">
                <a:solidFill>
                  <a:schemeClr val="accent1">
                    <a:lumMod val="25000"/>
                  </a:schemeClr>
                </a:solidFill>
                <a:latin typeface="微软雅黑" pitchFamily="34" charset="-122"/>
                <a:ea typeface="微软雅黑" pitchFamily="34" charset="-122"/>
              </a:rPr>
              <a:t>部分主动管理类业务可以做成事务管理类：</a:t>
            </a:r>
            <a:r>
              <a:rPr lang="zh-CN" altLang="en-US" sz="1300" dirty="0">
                <a:solidFill>
                  <a:schemeClr val="accent1">
                    <a:lumMod val="25000"/>
                  </a:schemeClr>
                </a:solidFill>
                <a:latin typeface="微软雅黑" pitchFamily="34" charset="-122"/>
                <a:ea typeface="微软雅黑" pitchFamily="34" charset="-122"/>
              </a:rPr>
              <a:t>在获取较高收益的前提下，能够转化为事务管理类业务来开展。</a:t>
            </a:r>
            <a:endParaRPr lang="en-US" altLang="zh-CN" sz="1300" dirty="0">
              <a:solidFill>
                <a:schemeClr val="accent1">
                  <a:lumMod val="25000"/>
                </a:schemeClr>
              </a:solidFill>
              <a:latin typeface="微软雅黑" pitchFamily="34" charset="-122"/>
              <a:ea typeface="微软雅黑" pitchFamily="34" charset="-122"/>
            </a:endParaRPr>
          </a:p>
          <a:p>
            <a:pPr>
              <a:lnSpc>
                <a:spcPct val="200000"/>
              </a:lnSpc>
              <a:spcAft>
                <a:spcPts val="600"/>
              </a:spcAft>
            </a:pPr>
            <a:r>
              <a:rPr lang="zh-CN" altLang="en-US" sz="1300" dirty="0">
                <a:solidFill>
                  <a:schemeClr val="accent1">
                    <a:lumMod val="25000"/>
                  </a:schemeClr>
                </a:solidFill>
                <a:latin typeface="微软雅黑" pitchFamily="34" charset="-122"/>
                <a:ea typeface="微软雅黑" pitchFamily="34" charset="-122"/>
              </a:rPr>
              <a:t>  </a:t>
            </a:r>
            <a:r>
              <a:rPr lang="zh-CN" altLang="en-US" sz="1200" b="1" i="1" dirty="0">
                <a:solidFill>
                  <a:schemeClr val="accent1">
                    <a:lumMod val="25000"/>
                  </a:schemeClr>
                </a:solidFill>
                <a:latin typeface="微软雅黑" pitchFamily="34" charset="-122"/>
                <a:ea typeface="微软雅黑" pitchFamily="34" charset="-122"/>
              </a:rPr>
              <a:t>举例：</a:t>
            </a:r>
            <a:r>
              <a:rPr lang="zh-CN" altLang="zh-CN" sz="1200" i="1" dirty="0">
                <a:solidFill>
                  <a:schemeClr val="accent1">
                    <a:lumMod val="25000"/>
                  </a:schemeClr>
                </a:solidFill>
                <a:latin typeface="微软雅黑" pitchFamily="34" charset="-122"/>
                <a:ea typeface="微软雅黑" pitchFamily="34" charset="-122"/>
              </a:rPr>
              <a:t>例如上海业务总部的</a:t>
            </a:r>
            <a:r>
              <a:rPr lang="zh-CN" altLang="en-US" sz="1200" i="1" dirty="0">
                <a:solidFill>
                  <a:schemeClr val="accent1">
                    <a:lumMod val="25000"/>
                  </a:schemeClr>
                </a:solidFill>
                <a:latin typeface="微软雅黑" pitchFamily="34" charset="-122"/>
                <a:ea typeface="微软雅黑" pitchFamily="34" charset="-122"/>
              </a:rPr>
              <a:t>新三板</a:t>
            </a:r>
            <a:r>
              <a:rPr lang="zh-CN" altLang="zh-CN" sz="1200" i="1" dirty="0">
                <a:solidFill>
                  <a:schemeClr val="accent1">
                    <a:lumMod val="25000"/>
                  </a:schemeClr>
                </a:solidFill>
                <a:latin typeface="微软雅黑" pitchFamily="34" charset="-122"/>
                <a:ea typeface="微软雅黑" pitchFamily="34" charset="-122"/>
              </a:rPr>
              <a:t>投资项目，信托计划</a:t>
            </a:r>
            <a:r>
              <a:rPr lang="zh-CN" altLang="en-US" sz="1200" i="1" dirty="0">
                <a:solidFill>
                  <a:schemeClr val="accent1">
                    <a:lumMod val="25000"/>
                  </a:schemeClr>
                </a:solidFill>
                <a:latin typeface="微软雅黑" pitchFamily="34" charset="-122"/>
                <a:ea typeface="微软雅黑" pitchFamily="34" charset="-122"/>
              </a:rPr>
              <a:t>成立后，信托资金</a:t>
            </a:r>
            <a:r>
              <a:rPr lang="zh-CN" altLang="zh-CN" sz="1200" i="1" dirty="0">
                <a:solidFill>
                  <a:schemeClr val="accent1">
                    <a:lumMod val="25000"/>
                  </a:schemeClr>
                </a:solidFill>
                <a:latin typeface="微软雅黑" pitchFamily="34" charset="-122"/>
                <a:ea typeface="微软雅黑" pitchFamily="34" charset="-122"/>
              </a:rPr>
              <a:t>用于设立有限合伙</a:t>
            </a:r>
            <a:r>
              <a:rPr lang="zh-CN" altLang="en-US" sz="1200" i="1" dirty="0">
                <a:solidFill>
                  <a:schemeClr val="accent1">
                    <a:lumMod val="25000"/>
                  </a:schemeClr>
                </a:solidFill>
                <a:latin typeface="微软雅黑" pitchFamily="34" charset="-122"/>
                <a:ea typeface="微软雅黑" pitchFamily="34" charset="-122"/>
              </a:rPr>
              <a:t>（</a:t>
            </a:r>
            <a:r>
              <a:rPr lang="zh-CN" altLang="zh-CN" sz="1200" i="1" dirty="0">
                <a:solidFill>
                  <a:schemeClr val="accent1">
                    <a:lumMod val="25000"/>
                  </a:schemeClr>
                </a:solidFill>
                <a:latin typeface="微软雅黑" pitchFamily="34" charset="-122"/>
                <a:ea typeface="微软雅黑" pitchFamily="34" charset="-122"/>
              </a:rPr>
              <a:t>承担</a:t>
            </a:r>
            <a:r>
              <a:rPr lang="en-US" altLang="zh-CN" sz="1200" i="1" dirty="0">
                <a:solidFill>
                  <a:schemeClr val="accent1">
                    <a:lumMod val="25000"/>
                  </a:schemeClr>
                </a:solidFill>
                <a:latin typeface="微软雅黑" pitchFamily="34" charset="-122"/>
                <a:ea typeface="微软雅黑" pitchFamily="34" charset="-122"/>
              </a:rPr>
              <a:t>LP</a:t>
            </a:r>
            <a:r>
              <a:rPr lang="zh-CN" altLang="zh-CN" sz="1200" i="1" dirty="0">
                <a:solidFill>
                  <a:schemeClr val="accent1">
                    <a:lumMod val="25000"/>
                  </a:schemeClr>
                </a:solidFill>
                <a:latin typeface="微软雅黑" pitchFamily="34" charset="-122"/>
                <a:ea typeface="微软雅黑" pitchFamily="34" charset="-122"/>
              </a:rPr>
              <a:t>的角色</a:t>
            </a:r>
            <a:r>
              <a:rPr lang="zh-CN" altLang="en-US" sz="1200" i="1" dirty="0">
                <a:solidFill>
                  <a:schemeClr val="accent1">
                    <a:lumMod val="25000"/>
                  </a:schemeClr>
                </a:solidFill>
                <a:latin typeface="微软雅黑" pitchFamily="34" charset="-122"/>
                <a:ea typeface="微软雅黑" pitchFamily="34" charset="-122"/>
              </a:rPr>
              <a:t>），合伙企业用于投资新三板</a:t>
            </a:r>
            <a:r>
              <a:rPr lang="zh-CN" altLang="zh-CN" sz="1200" i="1" dirty="0">
                <a:solidFill>
                  <a:schemeClr val="accent1">
                    <a:lumMod val="25000"/>
                  </a:schemeClr>
                </a:solidFill>
                <a:latin typeface="微软雅黑" pitchFamily="34" charset="-122"/>
                <a:ea typeface="微软雅黑" pitchFamily="34" charset="-122"/>
              </a:rPr>
              <a:t>。</a:t>
            </a:r>
            <a:r>
              <a:rPr lang="zh-CN" altLang="en-US" sz="1200" i="1" dirty="0">
                <a:solidFill>
                  <a:schemeClr val="accent1">
                    <a:lumMod val="25000"/>
                  </a:schemeClr>
                </a:solidFill>
                <a:latin typeface="微软雅黑" pitchFamily="34" charset="-122"/>
                <a:ea typeface="微软雅黑" pitchFamily="34" charset="-122"/>
              </a:rPr>
              <a:t>我司</a:t>
            </a:r>
            <a:r>
              <a:rPr lang="zh-CN" altLang="zh-CN" sz="1200" i="1" dirty="0">
                <a:solidFill>
                  <a:schemeClr val="accent1">
                    <a:lumMod val="25000"/>
                  </a:schemeClr>
                </a:solidFill>
                <a:latin typeface="微软雅黑" pitchFamily="34" charset="-122"/>
                <a:ea typeface="微软雅黑" pitchFamily="34" charset="-122"/>
              </a:rPr>
              <a:t>收取</a:t>
            </a:r>
            <a:r>
              <a:rPr lang="en-US" altLang="zh-CN" sz="1200" i="1" dirty="0">
                <a:solidFill>
                  <a:schemeClr val="accent1">
                    <a:lumMod val="25000"/>
                  </a:schemeClr>
                </a:solidFill>
                <a:latin typeface="微软雅黑" pitchFamily="34" charset="-122"/>
                <a:ea typeface="微软雅黑" pitchFamily="34" charset="-122"/>
              </a:rPr>
              <a:t>1%</a:t>
            </a:r>
            <a:r>
              <a:rPr lang="zh-CN" altLang="zh-CN" sz="1200" i="1" dirty="0">
                <a:solidFill>
                  <a:schemeClr val="accent1">
                    <a:lumMod val="25000"/>
                  </a:schemeClr>
                </a:solidFill>
                <a:latin typeface="微软雅黑" pitchFamily="34" charset="-122"/>
                <a:ea typeface="微软雅黑" pitchFamily="34" charset="-122"/>
              </a:rPr>
              <a:t>的信托报酬，同时收取</a:t>
            </a:r>
            <a:r>
              <a:rPr lang="en-US" altLang="zh-CN" sz="1200" i="1" dirty="0">
                <a:solidFill>
                  <a:schemeClr val="accent1">
                    <a:lumMod val="25000"/>
                  </a:schemeClr>
                </a:solidFill>
                <a:latin typeface="微软雅黑" pitchFamily="34" charset="-122"/>
                <a:ea typeface="微软雅黑" pitchFamily="34" charset="-122"/>
              </a:rPr>
              <a:t>GP20%</a:t>
            </a:r>
            <a:r>
              <a:rPr lang="zh-CN" altLang="zh-CN" sz="1200" i="1" dirty="0">
                <a:solidFill>
                  <a:schemeClr val="accent1">
                    <a:lumMod val="25000"/>
                  </a:schemeClr>
                </a:solidFill>
                <a:latin typeface="微软雅黑" pitchFamily="34" charset="-122"/>
                <a:ea typeface="微软雅黑" pitchFamily="34" charset="-122"/>
              </a:rPr>
              <a:t>收益部分的</a:t>
            </a:r>
            <a:r>
              <a:rPr lang="en-US" altLang="zh-CN" sz="1200" i="1" dirty="0">
                <a:solidFill>
                  <a:schemeClr val="accent1">
                    <a:lumMod val="25000"/>
                  </a:schemeClr>
                </a:solidFill>
                <a:latin typeface="微软雅黑" pitchFamily="34" charset="-122"/>
                <a:ea typeface="微软雅黑" pitchFamily="34" charset="-122"/>
              </a:rPr>
              <a:t>5%</a:t>
            </a:r>
            <a:r>
              <a:rPr lang="zh-CN" altLang="en-US" sz="1200" i="1" dirty="0">
                <a:solidFill>
                  <a:schemeClr val="accent1">
                    <a:lumMod val="25000"/>
                  </a:schemeClr>
                </a:solidFill>
                <a:latin typeface="微软雅黑" pitchFamily="34" charset="-122"/>
                <a:ea typeface="微软雅黑" pitchFamily="34" charset="-122"/>
              </a:rPr>
              <a:t>作为浮动信托报酬</a:t>
            </a:r>
            <a:r>
              <a:rPr lang="zh-CN" altLang="zh-CN" sz="1200" i="1" dirty="0" smtClean="0">
                <a:solidFill>
                  <a:schemeClr val="accent1">
                    <a:lumMod val="25000"/>
                  </a:schemeClr>
                </a:solidFill>
                <a:latin typeface="微软雅黑" pitchFamily="34" charset="-122"/>
                <a:ea typeface="微软雅黑" pitchFamily="34" charset="-122"/>
              </a:rPr>
              <a:t>。</a:t>
            </a:r>
            <a:endParaRPr lang="en-US" altLang="zh-CN" sz="1300" dirty="0">
              <a:solidFill>
                <a:schemeClr val="accent1">
                  <a:lumMod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2781945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305474" y="186531"/>
            <a:ext cx="249299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面临的挑战及发展方向</a:t>
            </a:r>
          </a:p>
        </p:txBody>
      </p:sp>
      <p:sp>
        <p:nvSpPr>
          <p:cNvPr id="2" name="Slide Number Placeholder 1"/>
          <p:cNvSpPr>
            <a:spLocks noGrp="1"/>
          </p:cNvSpPr>
          <p:nvPr>
            <p:ph type="sldNum" sz="quarter" idx="10"/>
          </p:nvPr>
        </p:nvSpPr>
        <p:spPr/>
        <p:txBody>
          <a:bodyPr/>
          <a:lstStyle/>
          <a:p>
            <a:fld id="{151D2359-99B9-4CB9-ACBC-AB61EF09F13C}" type="slidenum">
              <a:rPr lang="en-US" smtClean="0"/>
              <a:t>13</a:t>
            </a:fld>
            <a:endParaRPr lang="en-US" dirty="0"/>
          </a:p>
        </p:txBody>
      </p:sp>
      <p:sp>
        <p:nvSpPr>
          <p:cNvPr id="9" name="TextBox 8"/>
          <p:cNvSpPr txBox="1"/>
          <p:nvPr/>
        </p:nvSpPr>
        <p:spPr>
          <a:xfrm>
            <a:off x="3823419" y="928697"/>
            <a:ext cx="208823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b="1" dirty="0" smtClean="0">
                <a:solidFill>
                  <a:schemeClr val="accent5">
                    <a:lumMod val="10000"/>
                  </a:schemeClr>
                </a:solidFill>
                <a:latin typeface="微软雅黑" pitchFamily="34" charset="-122"/>
                <a:ea typeface="微软雅黑" pitchFamily="34" charset="-122"/>
              </a:rPr>
              <a:t>发展的方向及机遇</a:t>
            </a:r>
            <a:endParaRPr lang="zh-CN" altLang="en-US" b="1" dirty="0">
              <a:solidFill>
                <a:schemeClr val="accent5">
                  <a:lumMod val="10000"/>
                </a:schemeClr>
              </a:solidFill>
              <a:latin typeface="微软雅黑" pitchFamily="34" charset="-122"/>
              <a:ea typeface="微软雅黑" pitchFamily="34" charset="-122"/>
            </a:endParaRPr>
          </a:p>
        </p:txBody>
      </p:sp>
      <p:sp>
        <p:nvSpPr>
          <p:cNvPr id="5" name="矩形 4"/>
          <p:cNvSpPr/>
          <p:nvPr/>
        </p:nvSpPr>
        <p:spPr>
          <a:xfrm>
            <a:off x="1231131" y="1515220"/>
            <a:ext cx="8280921" cy="3180358"/>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lnSpc>
                <a:spcPts val="2600"/>
              </a:lnSpc>
              <a:buFont typeface="Wingdings" pitchFamily="2" charset="2"/>
              <a:buChar char="u"/>
            </a:pPr>
            <a:r>
              <a:rPr lang="en-US" altLang="zh-CN" sz="1400" b="1" dirty="0" smtClean="0">
                <a:solidFill>
                  <a:schemeClr val="accent1">
                    <a:lumMod val="25000"/>
                  </a:schemeClr>
                </a:solidFill>
                <a:latin typeface="微软雅黑" pitchFamily="34" charset="-122"/>
                <a:ea typeface="微软雅黑" pitchFamily="34" charset="-122"/>
              </a:rPr>
              <a:t>4.</a:t>
            </a:r>
            <a:r>
              <a:rPr lang="zh-CN" altLang="zh-CN" sz="1400" b="1" dirty="0" smtClean="0">
                <a:solidFill>
                  <a:schemeClr val="accent1">
                    <a:lumMod val="25000"/>
                  </a:schemeClr>
                </a:solidFill>
                <a:latin typeface="微软雅黑" pitchFamily="34" charset="-122"/>
                <a:ea typeface="微软雅黑" pitchFamily="34" charset="-122"/>
              </a:rPr>
              <a:t>加大创新研究，灵活开展业务</a:t>
            </a:r>
            <a:r>
              <a:rPr lang="zh-CN" altLang="zh-CN" sz="1400" dirty="0" smtClean="0">
                <a:solidFill>
                  <a:schemeClr val="accent1">
                    <a:lumMod val="25000"/>
                  </a:schemeClr>
                </a:solidFill>
                <a:latin typeface="微软雅黑" pitchFamily="34" charset="-122"/>
                <a:ea typeface="微软雅黑" pitchFamily="34" charset="-122"/>
              </a:rPr>
              <a:t>：</a:t>
            </a:r>
            <a:r>
              <a:rPr lang="zh-CN" altLang="zh-CN" sz="1300" dirty="0" smtClean="0">
                <a:solidFill>
                  <a:schemeClr val="accent1">
                    <a:lumMod val="25000"/>
                  </a:schemeClr>
                </a:solidFill>
                <a:latin typeface="微软雅黑" pitchFamily="34" charset="-122"/>
                <a:ea typeface="微软雅黑" pitchFamily="34" charset="-122"/>
              </a:rPr>
              <a:t>信托业务从严格意义上来说，除了主动管理类、事务管理类外，在两者之间的中间业务（类通道、类主动）可以灵活开展。</a:t>
            </a:r>
            <a:endParaRPr lang="en-US" altLang="zh-CN" sz="1300" dirty="0" smtClean="0">
              <a:solidFill>
                <a:schemeClr val="accent1">
                  <a:lumMod val="25000"/>
                </a:schemeClr>
              </a:solidFill>
              <a:latin typeface="微软雅黑" pitchFamily="34" charset="-122"/>
              <a:ea typeface="微软雅黑" pitchFamily="34" charset="-122"/>
            </a:endParaRPr>
          </a:p>
          <a:p>
            <a:pPr algn="just">
              <a:lnSpc>
                <a:spcPts val="2600"/>
              </a:lnSpc>
            </a:pPr>
            <a:endParaRPr lang="en-US" altLang="zh-CN" sz="1300" dirty="0" smtClean="0">
              <a:solidFill>
                <a:schemeClr val="accent1">
                  <a:lumMod val="25000"/>
                </a:schemeClr>
              </a:solidFill>
              <a:latin typeface="微软雅黑" pitchFamily="34" charset="-122"/>
              <a:ea typeface="微软雅黑" pitchFamily="34" charset="-122"/>
            </a:endParaRPr>
          </a:p>
          <a:p>
            <a:pPr marL="285750" indent="-285750">
              <a:lnSpc>
                <a:spcPct val="150000"/>
              </a:lnSpc>
              <a:spcAft>
                <a:spcPts val="800"/>
              </a:spcAft>
              <a:buFont typeface="Wingdings" pitchFamily="2" charset="2"/>
              <a:buChar char="ü"/>
            </a:pPr>
            <a:r>
              <a:rPr lang="zh-CN" altLang="zh-CN" sz="1300" b="1" dirty="0">
                <a:solidFill>
                  <a:schemeClr val="accent1">
                    <a:lumMod val="25000"/>
                  </a:schemeClr>
                </a:solidFill>
                <a:latin typeface="微软雅黑" pitchFamily="34" charset="-122"/>
                <a:ea typeface="微软雅黑" pitchFamily="34" charset="-122"/>
              </a:rPr>
              <a:t>部分事务管理类业务可以做成主动管理类：</a:t>
            </a:r>
            <a:r>
              <a:rPr lang="zh-CN" altLang="en-US" sz="1300" dirty="0">
                <a:solidFill>
                  <a:schemeClr val="accent1">
                    <a:lumMod val="25000"/>
                  </a:schemeClr>
                </a:solidFill>
                <a:latin typeface="微软雅黑" pitchFamily="34" charset="-122"/>
                <a:ea typeface="微软雅黑" pitchFamily="34" charset="-122"/>
              </a:rPr>
              <a:t>创新类通道业务在熟悉其</a:t>
            </a:r>
            <a:r>
              <a:rPr lang="zh-CN" altLang="zh-CN" sz="1300" dirty="0">
                <a:solidFill>
                  <a:schemeClr val="accent1">
                    <a:lumMod val="25000"/>
                  </a:schemeClr>
                </a:solidFill>
                <a:latin typeface="微软雅黑" pitchFamily="34" charset="-122"/>
                <a:ea typeface="微软雅黑" pitchFamily="34" charset="-122"/>
              </a:rPr>
              <a:t>业务操作流程及风险点</a:t>
            </a:r>
            <a:r>
              <a:rPr lang="zh-CN" altLang="en-US" sz="1300" dirty="0">
                <a:solidFill>
                  <a:schemeClr val="accent1">
                    <a:lumMod val="25000"/>
                  </a:schemeClr>
                </a:solidFill>
                <a:latin typeface="微软雅黑" pitchFamily="34" charset="-122"/>
                <a:ea typeface="微软雅黑" pitchFamily="34" charset="-122"/>
              </a:rPr>
              <a:t>后，我司可参考并自行开展主动类业务。</a:t>
            </a:r>
            <a:endParaRPr lang="en-US" altLang="zh-CN" sz="1200" dirty="0">
              <a:solidFill>
                <a:schemeClr val="accent1">
                  <a:lumMod val="25000"/>
                </a:schemeClr>
              </a:solidFill>
              <a:latin typeface="微软雅黑" pitchFamily="34" charset="-122"/>
              <a:ea typeface="微软雅黑" pitchFamily="34" charset="-122"/>
            </a:endParaRPr>
          </a:p>
          <a:p>
            <a:pPr>
              <a:lnSpc>
                <a:spcPct val="150000"/>
              </a:lnSpc>
            </a:pPr>
            <a:r>
              <a:rPr lang="zh-CN" altLang="en-US" sz="1200" i="1" dirty="0">
                <a:solidFill>
                  <a:schemeClr val="accent1">
                    <a:lumMod val="25000"/>
                  </a:schemeClr>
                </a:solidFill>
                <a:latin typeface="微软雅黑" pitchFamily="34" charset="-122"/>
                <a:ea typeface="微软雅黑" pitchFamily="34" charset="-122"/>
              </a:rPr>
              <a:t>     </a:t>
            </a:r>
            <a:r>
              <a:rPr lang="zh-CN" altLang="en-US" sz="1200" b="1" i="1" dirty="0">
                <a:solidFill>
                  <a:schemeClr val="accent1">
                    <a:lumMod val="25000"/>
                  </a:schemeClr>
                </a:solidFill>
                <a:latin typeface="微软雅黑" pitchFamily="34" charset="-122"/>
                <a:ea typeface="微软雅黑" pitchFamily="34" charset="-122"/>
              </a:rPr>
              <a:t>举例：</a:t>
            </a:r>
            <a:r>
              <a:rPr lang="en-US" altLang="zh-CN" sz="1200" i="1" dirty="0">
                <a:solidFill>
                  <a:schemeClr val="accent1">
                    <a:lumMod val="25000"/>
                  </a:schemeClr>
                </a:solidFill>
                <a:latin typeface="微软雅黑" pitchFamily="34" charset="-122"/>
                <a:ea typeface="微软雅黑" pitchFamily="34" charset="-122"/>
              </a:rPr>
              <a:t>A—</a:t>
            </a:r>
            <a:r>
              <a:rPr lang="zh-CN" altLang="zh-CN" sz="1200" i="1" dirty="0">
                <a:solidFill>
                  <a:schemeClr val="accent1">
                    <a:lumMod val="25000"/>
                  </a:schemeClr>
                </a:solidFill>
                <a:latin typeface="微软雅黑" pitchFamily="34" charset="-122"/>
                <a:ea typeface="微软雅黑" pitchFamily="34" charset="-122"/>
              </a:rPr>
              <a:t>证券结构化投资业务，例如</a:t>
            </a:r>
            <a:r>
              <a:rPr lang="zh-CN" altLang="en-US" sz="1200" i="1" dirty="0">
                <a:solidFill>
                  <a:schemeClr val="accent1">
                    <a:lumMod val="25000"/>
                  </a:schemeClr>
                </a:solidFill>
                <a:latin typeface="微软雅黑" pitchFamily="34" charset="-122"/>
                <a:ea typeface="微软雅黑" pitchFamily="34" charset="-122"/>
              </a:rPr>
              <a:t>新股申购、</a:t>
            </a:r>
            <a:r>
              <a:rPr lang="en-US" altLang="zh-CN" sz="1200" i="1" dirty="0">
                <a:solidFill>
                  <a:schemeClr val="accent1">
                    <a:lumMod val="25000"/>
                  </a:schemeClr>
                </a:solidFill>
                <a:latin typeface="微软雅黑" pitchFamily="34" charset="-122"/>
                <a:ea typeface="微软雅黑" pitchFamily="34" charset="-122"/>
              </a:rPr>
              <a:t>MOM</a:t>
            </a:r>
            <a:r>
              <a:rPr lang="zh-CN" altLang="en-US" sz="1200" i="1" dirty="0">
                <a:solidFill>
                  <a:schemeClr val="accent1">
                    <a:lumMod val="25000"/>
                  </a:schemeClr>
                </a:solidFill>
                <a:latin typeface="微软雅黑" pitchFamily="34" charset="-122"/>
                <a:ea typeface="微软雅黑" pitchFamily="34" charset="-122"/>
              </a:rPr>
              <a:t>、</a:t>
            </a:r>
            <a:r>
              <a:rPr lang="zh-CN" altLang="zh-CN" sz="1200" i="1" dirty="0">
                <a:solidFill>
                  <a:schemeClr val="accent1">
                    <a:lumMod val="25000"/>
                  </a:schemeClr>
                </a:solidFill>
                <a:latin typeface="微软雅黑" pitchFamily="34" charset="-122"/>
                <a:ea typeface="微软雅黑" pitchFamily="34" charset="-122"/>
              </a:rPr>
              <a:t>量化对冲（获得业务开展许可的前提下）、债券投资等</a:t>
            </a:r>
            <a:endParaRPr lang="en-US" altLang="zh-CN" sz="1200" i="1" dirty="0">
              <a:solidFill>
                <a:schemeClr val="accent1">
                  <a:lumMod val="25000"/>
                </a:schemeClr>
              </a:solidFill>
              <a:latin typeface="微软雅黑" pitchFamily="34" charset="-122"/>
              <a:ea typeface="微软雅黑" pitchFamily="34" charset="-122"/>
            </a:endParaRPr>
          </a:p>
          <a:p>
            <a:pPr>
              <a:lnSpc>
                <a:spcPct val="150000"/>
              </a:lnSpc>
            </a:pPr>
            <a:r>
              <a:rPr lang="en-US" altLang="zh-CN" sz="1200" i="1" dirty="0">
                <a:solidFill>
                  <a:schemeClr val="accent1">
                    <a:lumMod val="25000"/>
                  </a:schemeClr>
                </a:solidFill>
                <a:latin typeface="微软雅黑" pitchFamily="34" charset="-122"/>
                <a:ea typeface="微软雅黑" pitchFamily="34" charset="-122"/>
              </a:rPr>
              <a:t>               B—</a:t>
            </a:r>
            <a:r>
              <a:rPr lang="zh-CN" altLang="en-US" sz="1200" i="1" dirty="0">
                <a:solidFill>
                  <a:schemeClr val="accent1">
                    <a:lumMod val="25000"/>
                  </a:schemeClr>
                </a:solidFill>
                <a:latin typeface="微软雅黑" pitchFamily="34" charset="-122"/>
                <a:ea typeface="微软雅黑" pitchFamily="34" charset="-122"/>
              </a:rPr>
              <a:t>银行通过我司信托贷款给某大型企业，该企业用信托贷款资金投资于我司的主动管理类信托产品，该方案可</a:t>
            </a:r>
            <a:endParaRPr lang="en-US" altLang="zh-CN" sz="1200" i="1" dirty="0">
              <a:solidFill>
                <a:schemeClr val="accent1">
                  <a:lumMod val="25000"/>
                </a:schemeClr>
              </a:solidFill>
              <a:latin typeface="微软雅黑" pitchFamily="34" charset="-122"/>
              <a:ea typeface="微软雅黑" pitchFamily="34" charset="-122"/>
            </a:endParaRPr>
          </a:p>
          <a:p>
            <a:pPr>
              <a:lnSpc>
                <a:spcPct val="150000"/>
              </a:lnSpc>
            </a:pPr>
            <a:r>
              <a:rPr lang="en-US" altLang="zh-CN" sz="1200" i="1" dirty="0">
                <a:solidFill>
                  <a:schemeClr val="accent1">
                    <a:lumMod val="25000"/>
                  </a:schemeClr>
                </a:solidFill>
                <a:latin typeface="微软雅黑" pitchFamily="34" charset="-122"/>
                <a:ea typeface="微软雅黑" pitchFamily="34" charset="-122"/>
              </a:rPr>
              <a:t>               </a:t>
            </a:r>
            <a:r>
              <a:rPr lang="zh-CN" altLang="en-US" sz="1200" i="1" dirty="0">
                <a:solidFill>
                  <a:schemeClr val="accent1">
                    <a:lumMod val="25000"/>
                  </a:schemeClr>
                </a:solidFill>
                <a:latin typeface="微软雅黑" pitchFamily="34" charset="-122"/>
                <a:ea typeface="微软雅黑" pitchFamily="34" charset="-122"/>
              </a:rPr>
              <a:t>实现三方共赢，当然对企业的实力要求</a:t>
            </a:r>
            <a:r>
              <a:rPr lang="zh-CN" altLang="en-US" sz="1200" i="1" dirty="0" smtClean="0">
                <a:solidFill>
                  <a:schemeClr val="accent1">
                    <a:lumMod val="25000"/>
                  </a:schemeClr>
                </a:solidFill>
                <a:latin typeface="微软雅黑" pitchFamily="34" charset="-122"/>
                <a:ea typeface="微软雅黑" pitchFamily="34" charset="-122"/>
              </a:rPr>
              <a:t>较高（信托业务一部）</a:t>
            </a:r>
            <a:endParaRPr lang="en-US" altLang="zh-CN" sz="1200" i="1" dirty="0">
              <a:solidFill>
                <a:schemeClr val="accent1">
                  <a:lumMod val="25000"/>
                </a:schemeClr>
              </a:solidFill>
              <a:latin typeface="微软雅黑" pitchFamily="34" charset="-122"/>
              <a:ea typeface="微软雅黑" pitchFamily="34" charset="-122"/>
            </a:endParaRPr>
          </a:p>
          <a:p>
            <a:pPr>
              <a:lnSpc>
                <a:spcPct val="150000"/>
              </a:lnSpc>
            </a:pPr>
            <a:r>
              <a:rPr lang="en-US" altLang="zh-CN" sz="1200" i="1" dirty="0">
                <a:solidFill>
                  <a:schemeClr val="accent1">
                    <a:lumMod val="25000"/>
                  </a:schemeClr>
                </a:solidFill>
                <a:latin typeface="微软雅黑" pitchFamily="34" charset="-122"/>
                <a:ea typeface="微软雅黑" pitchFamily="34" charset="-122"/>
              </a:rPr>
              <a:t>               C—</a:t>
            </a:r>
            <a:r>
              <a:rPr lang="zh-CN" altLang="en-US" sz="1200" i="1" dirty="0">
                <a:solidFill>
                  <a:schemeClr val="accent1">
                    <a:lumMod val="25000"/>
                  </a:schemeClr>
                </a:solidFill>
                <a:latin typeface="微软雅黑" pitchFamily="34" charset="-122"/>
                <a:ea typeface="微软雅黑" pitchFamily="34" charset="-122"/>
              </a:rPr>
              <a:t>券商等政府融资平台通道项目，在符合我司准入的前提下，信托经理可在业务开展过程中将该平台发展为我</a:t>
            </a:r>
            <a:endParaRPr lang="en-US" altLang="zh-CN" sz="1200" i="1" dirty="0">
              <a:solidFill>
                <a:schemeClr val="accent1">
                  <a:lumMod val="25000"/>
                </a:schemeClr>
              </a:solidFill>
              <a:latin typeface="微软雅黑" pitchFamily="34" charset="-122"/>
              <a:ea typeface="微软雅黑" pitchFamily="34" charset="-122"/>
            </a:endParaRPr>
          </a:p>
          <a:p>
            <a:pPr>
              <a:lnSpc>
                <a:spcPct val="150000"/>
              </a:lnSpc>
            </a:pPr>
            <a:r>
              <a:rPr lang="en-US" altLang="zh-CN" sz="1200" i="1" dirty="0">
                <a:solidFill>
                  <a:schemeClr val="accent1">
                    <a:lumMod val="25000"/>
                  </a:schemeClr>
                </a:solidFill>
                <a:latin typeface="微软雅黑" pitchFamily="34" charset="-122"/>
                <a:ea typeface="微软雅黑" pitchFamily="34" charset="-122"/>
              </a:rPr>
              <a:t>               </a:t>
            </a:r>
            <a:r>
              <a:rPr lang="zh-CN" altLang="en-US" sz="1200" i="1" dirty="0">
                <a:solidFill>
                  <a:schemeClr val="accent1">
                    <a:lumMod val="25000"/>
                  </a:schemeClr>
                </a:solidFill>
                <a:latin typeface="微软雅黑" pitchFamily="34" charset="-122"/>
                <a:ea typeface="微软雅黑" pitchFamily="34" charset="-122"/>
              </a:rPr>
              <a:t>司主动管理类</a:t>
            </a:r>
            <a:r>
              <a:rPr lang="zh-CN" altLang="en-US" sz="1200" i="1" dirty="0" smtClean="0">
                <a:solidFill>
                  <a:schemeClr val="accent1">
                    <a:lumMod val="25000"/>
                  </a:schemeClr>
                </a:solidFill>
                <a:latin typeface="微软雅黑" pitchFamily="34" charset="-122"/>
                <a:ea typeface="微软雅黑" pitchFamily="34" charset="-122"/>
              </a:rPr>
              <a:t>客户</a:t>
            </a:r>
            <a:endParaRPr lang="zh-CN" altLang="en-US" sz="1200" i="1" dirty="0">
              <a:solidFill>
                <a:schemeClr val="accent1">
                  <a:lumMod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4267779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305474" y="186531"/>
            <a:ext cx="249299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面临的挑战及发展方向</a:t>
            </a:r>
          </a:p>
        </p:txBody>
      </p:sp>
      <p:sp>
        <p:nvSpPr>
          <p:cNvPr id="2" name="Slide Number Placeholder 1"/>
          <p:cNvSpPr>
            <a:spLocks noGrp="1"/>
          </p:cNvSpPr>
          <p:nvPr>
            <p:ph type="sldNum" sz="quarter" idx="10"/>
          </p:nvPr>
        </p:nvSpPr>
        <p:spPr/>
        <p:txBody>
          <a:bodyPr/>
          <a:lstStyle/>
          <a:p>
            <a:fld id="{151D2359-99B9-4CB9-ACBC-AB61EF09F13C}" type="slidenum">
              <a:rPr lang="en-US" smtClean="0"/>
              <a:t>14</a:t>
            </a:fld>
            <a:endParaRPr lang="en-US" dirty="0"/>
          </a:p>
        </p:txBody>
      </p:sp>
      <p:sp>
        <p:nvSpPr>
          <p:cNvPr id="9" name="TextBox 8"/>
          <p:cNvSpPr txBox="1"/>
          <p:nvPr/>
        </p:nvSpPr>
        <p:spPr>
          <a:xfrm>
            <a:off x="3823419" y="928697"/>
            <a:ext cx="208823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b="1" dirty="0" smtClean="0">
                <a:solidFill>
                  <a:schemeClr val="accent5">
                    <a:lumMod val="10000"/>
                  </a:schemeClr>
                </a:solidFill>
                <a:latin typeface="微软雅黑" pitchFamily="34" charset="-122"/>
                <a:ea typeface="微软雅黑" pitchFamily="34" charset="-122"/>
              </a:rPr>
              <a:t>发展的方向及机遇</a:t>
            </a:r>
            <a:endParaRPr lang="zh-CN" altLang="en-US" b="1" dirty="0">
              <a:solidFill>
                <a:schemeClr val="accent5">
                  <a:lumMod val="10000"/>
                </a:schemeClr>
              </a:solidFill>
              <a:latin typeface="微软雅黑" pitchFamily="34" charset="-122"/>
              <a:ea typeface="微软雅黑" pitchFamily="34" charset="-122"/>
            </a:endParaRPr>
          </a:p>
        </p:txBody>
      </p:sp>
      <p:sp>
        <p:nvSpPr>
          <p:cNvPr id="5" name="矩形 4"/>
          <p:cNvSpPr/>
          <p:nvPr/>
        </p:nvSpPr>
        <p:spPr>
          <a:xfrm>
            <a:off x="1231131" y="1443212"/>
            <a:ext cx="8280921" cy="3134191"/>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lnSpc>
                <a:spcPts val="2600"/>
              </a:lnSpc>
              <a:buFont typeface="Wingdings" pitchFamily="2" charset="2"/>
              <a:buChar char="u"/>
            </a:pPr>
            <a:r>
              <a:rPr lang="en-US" altLang="zh-CN" sz="1400" b="1" dirty="0" smtClean="0">
                <a:solidFill>
                  <a:schemeClr val="accent1">
                    <a:lumMod val="25000"/>
                  </a:schemeClr>
                </a:solidFill>
                <a:latin typeface="微软雅黑" pitchFamily="34" charset="-122"/>
                <a:ea typeface="微软雅黑" pitchFamily="34" charset="-122"/>
              </a:rPr>
              <a:t>4.</a:t>
            </a:r>
            <a:r>
              <a:rPr lang="zh-CN" altLang="zh-CN" sz="1400" b="1" dirty="0" smtClean="0">
                <a:solidFill>
                  <a:schemeClr val="accent1">
                    <a:lumMod val="25000"/>
                  </a:schemeClr>
                </a:solidFill>
                <a:latin typeface="微软雅黑" pitchFamily="34" charset="-122"/>
                <a:ea typeface="微软雅黑" pitchFamily="34" charset="-122"/>
              </a:rPr>
              <a:t>加大创新研究，灵活开展业务</a:t>
            </a:r>
            <a:r>
              <a:rPr lang="zh-CN" altLang="zh-CN" sz="1400" dirty="0" smtClean="0">
                <a:solidFill>
                  <a:schemeClr val="accent1">
                    <a:lumMod val="25000"/>
                  </a:schemeClr>
                </a:solidFill>
                <a:latin typeface="微软雅黑" pitchFamily="34" charset="-122"/>
                <a:ea typeface="微软雅黑" pitchFamily="34" charset="-122"/>
              </a:rPr>
              <a:t>：</a:t>
            </a:r>
            <a:r>
              <a:rPr lang="zh-CN" altLang="zh-CN" sz="1300" dirty="0" smtClean="0">
                <a:solidFill>
                  <a:schemeClr val="accent1">
                    <a:lumMod val="25000"/>
                  </a:schemeClr>
                </a:solidFill>
                <a:latin typeface="微软雅黑" pitchFamily="34" charset="-122"/>
                <a:ea typeface="微软雅黑" pitchFamily="34" charset="-122"/>
              </a:rPr>
              <a:t>信托业务从严格意义上来说，除了主动管理类、事务管理类外，在两者之间的中间业务（类通道、类主动）可以灵活开展。</a:t>
            </a:r>
            <a:endParaRPr lang="en-US" altLang="zh-CN" sz="1300" dirty="0" smtClean="0">
              <a:solidFill>
                <a:schemeClr val="accent1">
                  <a:lumMod val="25000"/>
                </a:schemeClr>
              </a:solidFill>
              <a:latin typeface="微软雅黑" pitchFamily="34" charset="-122"/>
              <a:ea typeface="微软雅黑" pitchFamily="34" charset="-122"/>
            </a:endParaRPr>
          </a:p>
          <a:p>
            <a:pPr marL="285750" indent="-285750" algn="just">
              <a:lnSpc>
                <a:spcPts val="2600"/>
              </a:lnSpc>
              <a:buFont typeface="Wingdings" pitchFamily="2" charset="2"/>
              <a:buChar char="u"/>
            </a:pPr>
            <a:endParaRPr lang="en-US" altLang="zh-CN" sz="1300" dirty="0" smtClean="0">
              <a:solidFill>
                <a:schemeClr val="accent1">
                  <a:lumMod val="25000"/>
                </a:schemeClr>
              </a:solidFill>
              <a:latin typeface="微软雅黑" pitchFamily="34" charset="-122"/>
              <a:ea typeface="微软雅黑" pitchFamily="34" charset="-122"/>
            </a:endParaRPr>
          </a:p>
          <a:p>
            <a:pPr marL="285750" lvl="0" indent="-285750">
              <a:lnSpc>
                <a:spcPct val="200000"/>
              </a:lnSpc>
              <a:spcAft>
                <a:spcPts val="600"/>
              </a:spcAft>
              <a:buFont typeface="Wingdings" pitchFamily="2" charset="2"/>
              <a:buChar char="ü"/>
            </a:pPr>
            <a:r>
              <a:rPr lang="zh-CN" altLang="zh-CN" sz="1200" b="1" dirty="0">
                <a:solidFill>
                  <a:schemeClr val="accent1">
                    <a:lumMod val="25000"/>
                  </a:schemeClr>
                </a:solidFill>
                <a:latin typeface="微软雅黑" pitchFamily="34" charset="-122"/>
                <a:ea typeface="微软雅黑" pitchFamily="34" charset="-122"/>
              </a:rPr>
              <a:t>业务模式设计尽量设计为财产权模式</a:t>
            </a:r>
            <a:r>
              <a:rPr lang="zh-CN" altLang="zh-CN" sz="1200" dirty="0">
                <a:solidFill>
                  <a:schemeClr val="accent1">
                    <a:lumMod val="25000"/>
                  </a:schemeClr>
                </a:solidFill>
                <a:latin typeface="微软雅黑" pitchFamily="34" charset="-122"/>
                <a:ea typeface="微软雅黑" pitchFamily="34" charset="-122"/>
              </a:rPr>
              <a:t>，信托业保障基金的缴纳难题可以在一定程度上得以解决。</a:t>
            </a:r>
            <a:endParaRPr lang="en-US" altLang="zh-CN" sz="1200" dirty="0">
              <a:solidFill>
                <a:schemeClr val="accent1">
                  <a:lumMod val="25000"/>
                </a:schemeClr>
              </a:solidFill>
              <a:latin typeface="微软雅黑" pitchFamily="34" charset="-122"/>
              <a:ea typeface="微软雅黑" pitchFamily="34" charset="-122"/>
            </a:endParaRPr>
          </a:p>
          <a:p>
            <a:pPr lvl="0">
              <a:lnSpc>
                <a:spcPct val="200000"/>
              </a:lnSpc>
              <a:spcAft>
                <a:spcPts val="1200"/>
              </a:spcAft>
            </a:pPr>
            <a:r>
              <a:rPr lang="en-US" altLang="zh-CN" sz="1200" i="1" dirty="0">
                <a:solidFill>
                  <a:schemeClr val="accent1">
                    <a:lumMod val="25000"/>
                  </a:schemeClr>
                </a:solidFill>
                <a:latin typeface="微软雅黑" pitchFamily="34" charset="-122"/>
                <a:ea typeface="微软雅黑" pitchFamily="34" charset="-122"/>
              </a:rPr>
              <a:t>     </a:t>
            </a:r>
            <a:r>
              <a:rPr lang="zh-CN" altLang="en-US" sz="1200" i="1" dirty="0">
                <a:solidFill>
                  <a:schemeClr val="accent1">
                    <a:lumMod val="25000"/>
                  </a:schemeClr>
                </a:solidFill>
                <a:latin typeface="微软雅黑" pitchFamily="34" charset="-122"/>
                <a:ea typeface="微软雅黑" pitchFamily="34" charset="-122"/>
              </a:rPr>
              <a:t>举例：某银行为给某企业贷款，通过我司出表，为绕开保障业基金的缴纳，具体的操作方式是：该企业将其持有关联公司的应收账款委托我司设立财产权信托，并由其关联企业提供与贷款金额本息等值的定期存单做质押，随后该银行再来投资我司设立的财产权信托</a:t>
            </a:r>
            <a:r>
              <a:rPr lang="zh-CN" altLang="en-US" sz="1200" i="1" dirty="0" smtClean="0">
                <a:solidFill>
                  <a:schemeClr val="accent1">
                    <a:lumMod val="25000"/>
                  </a:schemeClr>
                </a:solidFill>
                <a:latin typeface="微软雅黑" pitchFamily="34" charset="-122"/>
                <a:ea typeface="微软雅黑" pitchFamily="34" charset="-122"/>
              </a:rPr>
              <a:t>。（信托业务三部）</a:t>
            </a:r>
            <a:endParaRPr lang="en-US" altLang="zh-CN" sz="1200" i="1" dirty="0">
              <a:solidFill>
                <a:schemeClr val="accent1">
                  <a:lumMod val="25000"/>
                </a:schemeClr>
              </a:solidFill>
              <a:latin typeface="微软雅黑" pitchFamily="34" charset="-122"/>
              <a:ea typeface="微软雅黑" pitchFamily="34" charset="-122"/>
            </a:endParaRPr>
          </a:p>
          <a:p>
            <a:pPr marL="285750" indent="-285750" algn="just">
              <a:lnSpc>
                <a:spcPts val="2600"/>
              </a:lnSpc>
              <a:buFont typeface="Wingdings" pitchFamily="2" charset="2"/>
              <a:buChar char="u"/>
            </a:pPr>
            <a:endParaRPr lang="en-US" altLang="zh-CN" sz="1300" dirty="0" smtClean="0">
              <a:solidFill>
                <a:schemeClr val="accent1">
                  <a:lumMod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9384441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305474" y="186531"/>
            <a:ext cx="249299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面临的挑战及发展方向</a:t>
            </a:r>
          </a:p>
        </p:txBody>
      </p:sp>
      <p:sp>
        <p:nvSpPr>
          <p:cNvPr id="2" name="Slide Number Placeholder 1"/>
          <p:cNvSpPr>
            <a:spLocks noGrp="1"/>
          </p:cNvSpPr>
          <p:nvPr>
            <p:ph type="sldNum" sz="quarter" idx="10"/>
          </p:nvPr>
        </p:nvSpPr>
        <p:spPr/>
        <p:txBody>
          <a:bodyPr/>
          <a:lstStyle/>
          <a:p>
            <a:fld id="{151D2359-99B9-4CB9-ACBC-AB61EF09F13C}" type="slidenum">
              <a:rPr lang="en-US" smtClean="0"/>
              <a:t>15</a:t>
            </a:fld>
            <a:endParaRPr lang="en-US" dirty="0"/>
          </a:p>
        </p:txBody>
      </p:sp>
      <p:sp>
        <p:nvSpPr>
          <p:cNvPr id="9" name="TextBox 8"/>
          <p:cNvSpPr txBox="1"/>
          <p:nvPr/>
        </p:nvSpPr>
        <p:spPr>
          <a:xfrm>
            <a:off x="3823419" y="928697"/>
            <a:ext cx="208823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b="1" dirty="0" smtClean="0">
                <a:solidFill>
                  <a:schemeClr val="accent5">
                    <a:lumMod val="10000"/>
                  </a:schemeClr>
                </a:solidFill>
                <a:latin typeface="微软雅黑" pitchFamily="34" charset="-122"/>
                <a:ea typeface="微软雅黑" pitchFamily="34" charset="-122"/>
              </a:rPr>
              <a:t>发展的方向及机遇</a:t>
            </a:r>
            <a:endParaRPr lang="zh-CN" altLang="en-US" b="1" dirty="0">
              <a:solidFill>
                <a:schemeClr val="accent5">
                  <a:lumMod val="10000"/>
                </a:schemeClr>
              </a:solidFill>
              <a:latin typeface="微软雅黑" pitchFamily="34" charset="-122"/>
              <a:ea typeface="微软雅黑" pitchFamily="34" charset="-122"/>
            </a:endParaRPr>
          </a:p>
        </p:txBody>
      </p:sp>
      <p:sp>
        <p:nvSpPr>
          <p:cNvPr id="10" name="矩形 9"/>
          <p:cNvSpPr/>
          <p:nvPr/>
        </p:nvSpPr>
        <p:spPr>
          <a:xfrm>
            <a:off x="1015107" y="1515220"/>
            <a:ext cx="8280921" cy="2554545"/>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lnSpc>
                <a:spcPts val="2600"/>
              </a:lnSpc>
              <a:buFont typeface="Wingdings" pitchFamily="2" charset="2"/>
              <a:buChar char="u"/>
            </a:pPr>
            <a:r>
              <a:rPr lang="en-US" altLang="zh-CN" sz="1400" b="1" dirty="0" smtClean="0">
                <a:solidFill>
                  <a:schemeClr val="accent1">
                    <a:lumMod val="25000"/>
                  </a:schemeClr>
                </a:solidFill>
                <a:latin typeface="微软雅黑" pitchFamily="34" charset="-122"/>
                <a:ea typeface="微软雅黑" pitchFamily="34" charset="-122"/>
              </a:rPr>
              <a:t>4.</a:t>
            </a:r>
            <a:r>
              <a:rPr lang="zh-CN" altLang="zh-CN" sz="1400" b="1" dirty="0" smtClean="0">
                <a:solidFill>
                  <a:schemeClr val="accent1">
                    <a:lumMod val="25000"/>
                  </a:schemeClr>
                </a:solidFill>
                <a:latin typeface="微软雅黑" pitchFamily="34" charset="-122"/>
                <a:ea typeface="微软雅黑" pitchFamily="34" charset="-122"/>
              </a:rPr>
              <a:t>加大创新研究，灵活开展业务</a:t>
            </a:r>
            <a:r>
              <a:rPr lang="zh-CN" altLang="zh-CN" sz="1400" dirty="0" smtClean="0">
                <a:solidFill>
                  <a:schemeClr val="accent1">
                    <a:lumMod val="25000"/>
                  </a:schemeClr>
                </a:solidFill>
                <a:latin typeface="微软雅黑" pitchFamily="34" charset="-122"/>
                <a:ea typeface="微软雅黑" pitchFamily="34" charset="-122"/>
              </a:rPr>
              <a:t>：</a:t>
            </a:r>
            <a:r>
              <a:rPr lang="zh-CN" altLang="zh-CN" sz="1300" dirty="0" smtClean="0">
                <a:solidFill>
                  <a:schemeClr val="accent1">
                    <a:lumMod val="25000"/>
                  </a:schemeClr>
                </a:solidFill>
                <a:latin typeface="微软雅黑" pitchFamily="34" charset="-122"/>
                <a:ea typeface="微软雅黑" pitchFamily="34" charset="-122"/>
              </a:rPr>
              <a:t>信托业务从严格意义上来说，除了主动管理类、事务管理类外，在两者之间的中间业务（类通道、类主动）可以灵活开展。</a:t>
            </a:r>
            <a:endParaRPr lang="en-US" altLang="zh-CN" sz="1300" dirty="0" smtClean="0">
              <a:solidFill>
                <a:schemeClr val="accent1">
                  <a:lumMod val="25000"/>
                </a:schemeClr>
              </a:solidFill>
              <a:latin typeface="微软雅黑" pitchFamily="34" charset="-122"/>
              <a:ea typeface="微软雅黑" pitchFamily="34" charset="-122"/>
            </a:endParaRPr>
          </a:p>
          <a:p>
            <a:pPr marL="285750" indent="-285750" algn="just">
              <a:lnSpc>
                <a:spcPts val="2600"/>
              </a:lnSpc>
              <a:buFont typeface="Wingdings" pitchFamily="2" charset="2"/>
              <a:buChar char="u"/>
            </a:pPr>
            <a:endParaRPr lang="en-US" altLang="zh-CN" sz="1300" dirty="0">
              <a:solidFill>
                <a:schemeClr val="accent1">
                  <a:lumMod val="25000"/>
                </a:schemeClr>
              </a:solidFill>
              <a:latin typeface="微软雅黑" pitchFamily="34" charset="-122"/>
              <a:ea typeface="微软雅黑" pitchFamily="34" charset="-122"/>
            </a:endParaRPr>
          </a:p>
          <a:p>
            <a:pPr marL="285750" indent="-285750">
              <a:lnSpc>
                <a:spcPct val="150000"/>
              </a:lnSpc>
              <a:spcAft>
                <a:spcPts val="600"/>
              </a:spcAft>
              <a:buFont typeface="Wingdings" pitchFamily="2" charset="2"/>
              <a:buChar char="ü"/>
            </a:pPr>
            <a:r>
              <a:rPr lang="zh-CN" altLang="zh-CN" sz="1200" b="1" dirty="0">
                <a:solidFill>
                  <a:schemeClr val="accent1">
                    <a:lumMod val="25000"/>
                  </a:schemeClr>
                </a:solidFill>
                <a:latin typeface="微软雅黑" pitchFamily="34" charset="-122"/>
                <a:ea typeface="微软雅黑" pitchFamily="34" charset="-122"/>
              </a:rPr>
              <a:t>主动营销事务管理类信托业务：</a:t>
            </a:r>
            <a:r>
              <a:rPr lang="zh-CN" altLang="zh-CN" sz="1200" dirty="0">
                <a:solidFill>
                  <a:schemeClr val="accent1">
                    <a:lumMod val="25000"/>
                  </a:schemeClr>
                </a:solidFill>
                <a:latin typeface="微软雅黑" pitchFamily="34" charset="-122"/>
                <a:ea typeface="微软雅黑" pitchFamily="34" charset="-122"/>
              </a:rPr>
              <a:t>例如将不良资产等业务操作模式固化，并组织开展业务部门培训，鼓励信托经理对外营销，主动开展被动业务。</a:t>
            </a:r>
            <a:endParaRPr lang="en-US" altLang="zh-CN" sz="1200" dirty="0">
              <a:solidFill>
                <a:schemeClr val="accent1">
                  <a:lumMod val="25000"/>
                </a:schemeClr>
              </a:solidFill>
              <a:latin typeface="微软雅黑" pitchFamily="34" charset="-122"/>
              <a:ea typeface="微软雅黑" pitchFamily="34" charset="-122"/>
            </a:endParaRPr>
          </a:p>
          <a:p>
            <a:pPr>
              <a:lnSpc>
                <a:spcPct val="150000"/>
              </a:lnSpc>
              <a:spcAft>
                <a:spcPts val="600"/>
              </a:spcAft>
            </a:pPr>
            <a:r>
              <a:rPr lang="zh-CN" altLang="en-US" sz="1200" i="1" dirty="0">
                <a:solidFill>
                  <a:schemeClr val="accent1">
                    <a:lumMod val="25000"/>
                  </a:schemeClr>
                </a:solidFill>
                <a:latin typeface="微软雅黑" pitchFamily="34" charset="-122"/>
                <a:ea typeface="微软雅黑" pitchFamily="34" charset="-122"/>
              </a:rPr>
              <a:t>      举例：某银行不良资产需出表，可将其不良资产打包转让予资产管理公司（</a:t>
            </a:r>
            <a:r>
              <a:rPr lang="en-US" altLang="zh-CN" sz="1200" i="1" dirty="0">
                <a:solidFill>
                  <a:schemeClr val="accent1">
                    <a:lumMod val="25000"/>
                  </a:schemeClr>
                </a:solidFill>
                <a:latin typeface="微软雅黑" pitchFamily="34" charset="-122"/>
                <a:ea typeface="微软雅黑" pitchFamily="34" charset="-122"/>
              </a:rPr>
              <a:t>AMC</a:t>
            </a:r>
            <a:r>
              <a:rPr lang="zh-CN" altLang="en-US" sz="1200" i="1" dirty="0">
                <a:solidFill>
                  <a:schemeClr val="accent1">
                    <a:lumMod val="25000"/>
                  </a:schemeClr>
                </a:solidFill>
                <a:latin typeface="微软雅黑" pitchFamily="34" charset="-122"/>
                <a:ea typeface="微软雅黑" pitchFamily="34" charset="-122"/>
              </a:rPr>
              <a:t>），资产管理公司将上述资产包委托我司设立财产权信托，该银行再投资该财产权信托。通过该模式，银行的不良资产成功出表，与此同时又未丧失对不良资产的处置权</a:t>
            </a:r>
            <a:r>
              <a:rPr lang="zh-CN" altLang="en-US" sz="1200" i="1" dirty="0" smtClean="0">
                <a:solidFill>
                  <a:schemeClr val="accent1">
                    <a:lumMod val="25000"/>
                  </a:schemeClr>
                </a:solidFill>
                <a:latin typeface="微软雅黑" pitchFamily="34" charset="-122"/>
                <a:ea typeface="微软雅黑" pitchFamily="34" charset="-122"/>
              </a:rPr>
              <a:t>。（信托业务七部）</a:t>
            </a:r>
            <a:endParaRPr lang="en-US" altLang="zh-CN" sz="1200" dirty="0">
              <a:solidFill>
                <a:schemeClr val="accent1">
                  <a:lumMod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7909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305474" y="186531"/>
            <a:ext cx="249299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面临的挑战及发展方向</a:t>
            </a:r>
          </a:p>
        </p:txBody>
      </p:sp>
      <p:sp>
        <p:nvSpPr>
          <p:cNvPr id="2" name="Slide Number Placeholder 1"/>
          <p:cNvSpPr>
            <a:spLocks noGrp="1"/>
          </p:cNvSpPr>
          <p:nvPr>
            <p:ph type="sldNum" sz="quarter" idx="10"/>
          </p:nvPr>
        </p:nvSpPr>
        <p:spPr/>
        <p:txBody>
          <a:bodyPr/>
          <a:lstStyle/>
          <a:p>
            <a:fld id="{151D2359-99B9-4CB9-ACBC-AB61EF09F13C}" type="slidenum">
              <a:rPr lang="en-US" smtClean="0"/>
              <a:t>16</a:t>
            </a:fld>
            <a:endParaRPr lang="en-US" dirty="0"/>
          </a:p>
        </p:txBody>
      </p:sp>
      <p:sp>
        <p:nvSpPr>
          <p:cNvPr id="9" name="TextBox 8"/>
          <p:cNvSpPr txBox="1"/>
          <p:nvPr/>
        </p:nvSpPr>
        <p:spPr>
          <a:xfrm>
            <a:off x="3823419" y="865981"/>
            <a:ext cx="208823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b="1" dirty="0" smtClean="0">
                <a:solidFill>
                  <a:schemeClr val="accent5">
                    <a:lumMod val="10000"/>
                  </a:schemeClr>
                </a:solidFill>
                <a:latin typeface="微软雅黑" pitchFamily="34" charset="-122"/>
                <a:ea typeface="微软雅黑" pitchFamily="34" charset="-122"/>
              </a:rPr>
              <a:t>发展的方向及机遇</a:t>
            </a:r>
            <a:endParaRPr lang="zh-CN" altLang="en-US" b="1" dirty="0">
              <a:solidFill>
                <a:schemeClr val="accent5">
                  <a:lumMod val="10000"/>
                </a:schemeClr>
              </a:solidFill>
              <a:latin typeface="微软雅黑" pitchFamily="34" charset="-122"/>
              <a:ea typeface="微软雅黑" pitchFamily="34" charset="-122"/>
            </a:endParaRPr>
          </a:p>
        </p:txBody>
      </p:sp>
      <p:sp>
        <p:nvSpPr>
          <p:cNvPr id="10" name="矩形 9"/>
          <p:cNvSpPr/>
          <p:nvPr/>
        </p:nvSpPr>
        <p:spPr>
          <a:xfrm>
            <a:off x="1015107" y="1370037"/>
            <a:ext cx="8280921" cy="2723823"/>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lnSpc>
                <a:spcPts val="2600"/>
              </a:lnSpc>
              <a:buFont typeface="Wingdings" pitchFamily="2" charset="2"/>
              <a:buChar char="u"/>
            </a:pPr>
            <a:r>
              <a:rPr lang="en-US" altLang="zh-CN" sz="1400" b="1" dirty="0" smtClean="0">
                <a:solidFill>
                  <a:schemeClr val="accent1">
                    <a:lumMod val="25000"/>
                  </a:schemeClr>
                </a:solidFill>
                <a:latin typeface="微软雅黑" pitchFamily="34" charset="-122"/>
                <a:ea typeface="微软雅黑" pitchFamily="34" charset="-122"/>
              </a:rPr>
              <a:t>4.</a:t>
            </a:r>
            <a:r>
              <a:rPr lang="zh-CN" altLang="zh-CN" sz="1400" b="1" dirty="0" smtClean="0">
                <a:solidFill>
                  <a:schemeClr val="accent1">
                    <a:lumMod val="25000"/>
                  </a:schemeClr>
                </a:solidFill>
                <a:latin typeface="微软雅黑" pitchFamily="34" charset="-122"/>
                <a:ea typeface="微软雅黑" pitchFamily="34" charset="-122"/>
              </a:rPr>
              <a:t>加大创新研究，灵活开展业务</a:t>
            </a:r>
            <a:r>
              <a:rPr lang="zh-CN" altLang="zh-CN" sz="1400" dirty="0" smtClean="0">
                <a:solidFill>
                  <a:schemeClr val="accent1">
                    <a:lumMod val="25000"/>
                  </a:schemeClr>
                </a:solidFill>
                <a:latin typeface="微软雅黑" pitchFamily="34" charset="-122"/>
                <a:ea typeface="微软雅黑" pitchFamily="34" charset="-122"/>
              </a:rPr>
              <a:t>：</a:t>
            </a:r>
            <a:r>
              <a:rPr lang="zh-CN" altLang="zh-CN" sz="1300" dirty="0" smtClean="0">
                <a:solidFill>
                  <a:schemeClr val="accent1">
                    <a:lumMod val="25000"/>
                  </a:schemeClr>
                </a:solidFill>
                <a:latin typeface="微软雅黑" pitchFamily="34" charset="-122"/>
                <a:ea typeface="微软雅黑" pitchFamily="34" charset="-122"/>
              </a:rPr>
              <a:t>信托业务从严格意义上来说，除了主动管理类、事务管理类外，在两者之间的中间业务（类通道、类主动）可以灵活开展。</a:t>
            </a:r>
            <a:endParaRPr lang="en-US" altLang="zh-CN" sz="1300" dirty="0" smtClean="0">
              <a:solidFill>
                <a:schemeClr val="accent1">
                  <a:lumMod val="25000"/>
                </a:schemeClr>
              </a:solidFill>
              <a:latin typeface="微软雅黑" pitchFamily="34" charset="-122"/>
              <a:ea typeface="微软雅黑" pitchFamily="34" charset="-122"/>
            </a:endParaRPr>
          </a:p>
          <a:p>
            <a:pPr marL="285750" indent="-285750" algn="just">
              <a:lnSpc>
                <a:spcPts val="2600"/>
              </a:lnSpc>
              <a:buFont typeface="Wingdings" pitchFamily="2" charset="2"/>
              <a:buChar char="u"/>
            </a:pPr>
            <a:endParaRPr lang="en-US" altLang="zh-CN" sz="1300" dirty="0">
              <a:solidFill>
                <a:schemeClr val="accent1">
                  <a:lumMod val="25000"/>
                </a:schemeClr>
              </a:solidFill>
              <a:latin typeface="微软雅黑" pitchFamily="34" charset="-122"/>
              <a:ea typeface="微软雅黑" pitchFamily="34" charset="-122"/>
            </a:endParaRPr>
          </a:p>
          <a:p>
            <a:pPr marL="285750" indent="-285750">
              <a:lnSpc>
                <a:spcPct val="200000"/>
              </a:lnSpc>
              <a:spcAft>
                <a:spcPts val="0"/>
              </a:spcAft>
              <a:buFont typeface="Wingdings" pitchFamily="2" charset="2"/>
              <a:buChar char="ü"/>
            </a:pPr>
            <a:r>
              <a:rPr lang="zh-CN" altLang="en-US" sz="1200" b="1" dirty="0">
                <a:solidFill>
                  <a:schemeClr val="accent1">
                    <a:lumMod val="25000"/>
                  </a:schemeClr>
                </a:solidFill>
                <a:latin typeface="微软雅黑" pitchFamily="34" charset="-122"/>
                <a:ea typeface="微软雅黑" pitchFamily="34" charset="-122"/>
              </a:rPr>
              <a:t>积极开展创新业务</a:t>
            </a:r>
            <a:r>
              <a:rPr lang="zh-CN" altLang="zh-CN" sz="1200" b="1" dirty="0">
                <a:solidFill>
                  <a:schemeClr val="accent1">
                    <a:lumMod val="25000"/>
                  </a:schemeClr>
                </a:solidFill>
                <a:latin typeface="微软雅黑" pitchFamily="34" charset="-122"/>
                <a:ea typeface="微软雅黑" pitchFamily="34" charset="-122"/>
              </a:rPr>
              <a:t>：</a:t>
            </a:r>
            <a:endParaRPr lang="en-US" altLang="zh-CN" sz="1200" b="1" dirty="0">
              <a:solidFill>
                <a:schemeClr val="accent1">
                  <a:lumMod val="25000"/>
                </a:schemeClr>
              </a:solidFill>
              <a:latin typeface="微软雅黑" pitchFamily="34" charset="-122"/>
              <a:ea typeface="微软雅黑" pitchFamily="34" charset="-122"/>
            </a:endParaRPr>
          </a:p>
          <a:p>
            <a:pPr marL="171450" indent="-171450">
              <a:lnSpc>
                <a:spcPct val="200000"/>
              </a:lnSpc>
              <a:spcAft>
                <a:spcPts val="600"/>
              </a:spcAft>
              <a:buFont typeface="Wingdings" pitchFamily="2" charset="2"/>
              <a:buChar char="p"/>
            </a:pPr>
            <a:r>
              <a:rPr lang="zh-CN" altLang="en-US" sz="1200" b="1" dirty="0">
                <a:solidFill>
                  <a:schemeClr val="accent1">
                    <a:lumMod val="25000"/>
                  </a:schemeClr>
                </a:solidFill>
                <a:latin typeface="微软雅黑" pitchFamily="34" charset="-122"/>
                <a:ea typeface="微软雅黑" pitchFamily="34" charset="-122"/>
              </a:rPr>
              <a:t>在“互联网</a:t>
            </a:r>
            <a:r>
              <a:rPr lang="en-US" altLang="zh-CN" sz="1200" b="1" dirty="0">
                <a:solidFill>
                  <a:schemeClr val="accent1">
                    <a:lumMod val="25000"/>
                  </a:schemeClr>
                </a:solidFill>
                <a:latin typeface="微软雅黑" pitchFamily="34" charset="-122"/>
                <a:ea typeface="微软雅黑" pitchFamily="34" charset="-122"/>
              </a:rPr>
              <a:t>+</a:t>
            </a:r>
            <a:r>
              <a:rPr lang="zh-CN" altLang="en-US" sz="1200" b="1" dirty="0">
                <a:solidFill>
                  <a:schemeClr val="accent1">
                    <a:lumMod val="25000"/>
                  </a:schemeClr>
                </a:solidFill>
                <a:latin typeface="微软雅黑" pitchFamily="34" charset="-122"/>
                <a:ea typeface="微软雅黑" pitchFamily="34" charset="-122"/>
              </a:rPr>
              <a:t>”的大环境下，可积极与互联网金融平台开展合作，盘活网络资产，而且公司已经试水过该类项目。</a:t>
            </a:r>
            <a:endParaRPr lang="en-US" altLang="zh-CN" sz="1200" b="1" dirty="0">
              <a:solidFill>
                <a:schemeClr val="accent1">
                  <a:lumMod val="25000"/>
                </a:schemeClr>
              </a:solidFill>
              <a:latin typeface="微软雅黑" pitchFamily="34" charset="-122"/>
              <a:ea typeface="微软雅黑" pitchFamily="34" charset="-122"/>
            </a:endParaRPr>
          </a:p>
          <a:p>
            <a:pPr>
              <a:lnSpc>
                <a:spcPct val="200000"/>
              </a:lnSpc>
              <a:spcAft>
                <a:spcPts val="600"/>
              </a:spcAft>
            </a:pPr>
            <a:r>
              <a:rPr lang="zh-CN" altLang="en-US" sz="1200" i="1" dirty="0">
                <a:solidFill>
                  <a:schemeClr val="accent1">
                    <a:lumMod val="25000"/>
                  </a:schemeClr>
                </a:solidFill>
                <a:latin typeface="微软雅黑" pitchFamily="34" charset="-122"/>
                <a:ea typeface="微软雅黑" pitchFamily="34" charset="-122"/>
              </a:rPr>
              <a:t>      举例：某互联网金融平台为盘活网上的应收账款资产，将网上的应收账款资产委托我司设立财产权信托，并由银行作为投资者来投资该财产权信托。（爱财网</a:t>
            </a:r>
            <a:r>
              <a:rPr lang="zh-CN" altLang="en-US" sz="1200" i="1" dirty="0" smtClean="0">
                <a:solidFill>
                  <a:schemeClr val="accent1">
                    <a:lumMod val="25000"/>
                  </a:schemeClr>
                </a:solidFill>
                <a:latin typeface="微软雅黑" pitchFamily="34" charset="-122"/>
                <a:ea typeface="微软雅黑" pitchFamily="34" charset="-122"/>
              </a:rPr>
              <a:t>案例，信托业务十一部）</a:t>
            </a:r>
            <a:endParaRPr lang="en-US" altLang="zh-CN" sz="1200" i="1" dirty="0">
              <a:solidFill>
                <a:schemeClr val="accent1">
                  <a:lumMod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2771885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305474" y="186531"/>
            <a:ext cx="249299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面临的挑战及发展方向</a:t>
            </a:r>
          </a:p>
        </p:txBody>
      </p:sp>
      <p:sp>
        <p:nvSpPr>
          <p:cNvPr id="2" name="Slide Number Placeholder 1"/>
          <p:cNvSpPr>
            <a:spLocks noGrp="1"/>
          </p:cNvSpPr>
          <p:nvPr>
            <p:ph type="sldNum" sz="quarter" idx="10"/>
          </p:nvPr>
        </p:nvSpPr>
        <p:spPr/>
        <p:txBody>
          <a:bodyPr/>
          <a:lstStyle/>
          <a:p>
            <a:fld id="{151D2359-99B9-4CB9-ACBC-AB61EF09F13C}" type="slidenum">
              <a:rPr lang="en-US" smtClean="0"/>
              <a:t>17</a:t>
            </a:fld>
            <a:endParaRPr lang="en-US" dirty="0"/>
          </a:p>
        </p:txBody>
      </p:sp>
      <p:sp>
        <p:nvSpPr>
          <p:cNvPr id="9" name="TextBox 8"/>
          <p:cNvSpPr txBox="1"/>
          <p:nvPr/>
        </p:nvSpPr>
        <p:spPr>
          <a:xfrm>
            <a:off x="3823419" y="865981"/>
            <a:ext cx="2088232"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b="1" dirty="0" smtClean="0">
                <a:solidFill>
                  <a:schemeClr val="accent5">
                    <a:lumMod val="10000"/>
                  </a:schemeClr>
                </a:solidFill>
                <a:latin typeface="微软雅黑" pitchFamily="34" charset="-122"/>
                <a:ea typeface="微软雅黑" pitchFamily="34" charset="-122"/>
              </a:rPr>
              <a:t>发展的方向及机遇</a:t>
            </a:r>
            <a:endParaRPr lang="zh-CN" altLang="en-US" b="1" dirty="0">
              <a:solidFill>
                <a:schemeClr val="accent5">
                  <a:lumMod val="10000"/>
                </a:schemeClr>
              </a:solidFill>
              <a:latin typeface="微软雅黑" pitchFamily="34" charset="-122"/>
              <a:ea typeface="微软雅黑" pitchFamily="34" charset="-122"/>
            </a:endParaRPr>
          </a:p>
        </p:txBody>
      </p:sp>
      <p:sp>
        <p:nvSpPr>
          <p:cNvPr id="10" name="矩形 9"/>
          <p:cNvSpPr/>
          <p:nvPr/>
        </p:nvSpPr>
        <p:spPr>
          <a:xfrm>
            <a:off x="1015107" y="1446673"/>
            <a:ext cx="8280921" cy="2821285"/>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lnSpc>
                <a:spcPts val="2600"/>
              </a:lnSpc>
              <a:spcAft>
                <a:spcPts val="1200"/>
              </a:spcAft>
              <a:buFont typeface="Wingdings" pitchFamily="2" charset="2"/>
              <a:buChar char="u"/>
            </a:pPr>
            <a:r>
              <a:rPr lang="en-US" altLang="zh-CN" sz="1400" b="1" dirty="0" smtClean="0">
                <a:solidFill>
                  <a:schemeClr val="accent1">
                    <a:lumMod val="25000"/>
                  </a:schemeClr>
                </a:solidFill>
                <a:latin typeface="微软雅黑" pitchFamily="34" charset="-122"/>
                <a:ea typeface="微软雅黑" pitchFamily="34" charset="-122"/>
              </a:rPr>
              <a:t>4.</a:t>
            </a:r>
            <a:r>
              <a:rPr lang="zh-CN" altLang="zh-CN" sz="1400" b="1" dirty="0" smtClean="0">
                <a:solidFill>
                  <a:schemeClr val="accent1">
                    <a:lumMod val="25000"/>
                  </a:schemeClr>
                </a:solidFill>
                <a:latin typeface="微软雅黑" pitchFamily="34" charset="-122"/>
                <a:ea typeface="微软雅黑" pitchFamily="34" charset="-122"/>
              </a:rPr>
              <a:t>加大创新研究，灵活开展业务</a:t>
            </a:r>
            <a:r>
              <a:rPr lang="zh-CN" altLang="zh-CN" sz="1400" dirty="0" smtClean="0">
                <a:solidFill>
                  <a:schemeClr val="accent1">
                    <a:lumMod val="25000"/>
                  </a:schemeClr>
                </a:solidFill>
                <a:latin typeface="微软雅黑" pitchFamily="34" charset="-122"/>
                <a:ea typeface="微软雅黑" pitchFamily="34" charset="-122"/>
              </a:rPr>
              <a:t>：</a:t>
            </a:r>
            <a:r>
              <a:rPr lang="zh-CN" altLang="zh-CN" sz="1300" dirty="0" smtClean="0">
                <a:solidFill>
                  <a:schemeClr val="accent1">
                    <a:lumMod val="25000"/>
                  </a:schemeClr>
                </a:solidFill>
                <a:latin typeface="微软雅黑" pitchFamily="34" charset="-122"/>
                <a:ea typeface="微软雅黑" pitchFamily="34" charset="-122"/>
              </a:rPr>
              <a:t>信托业务从严格意义上来说，除了主动管理类、事务管理类外，在两者之间的中间业务（类通道、类主动）可以灵活开展。</a:t>
            </a:r>
            <a:endParaRPr lang="en-US" altLang="zh-CN" sz="1100" dirty="0">
              <a:solidFill>
                <a:schemeClr val="accent1">
                  <a:lumMod val="25000"/>
                </a:schemeClr>
              </a:solidFill>
              <a:latin typeface="微软雅黑" pitchFamily="34" charset="-122"/>
              <a:ea typeface="微软雅黑" pitchFamily="34" charset="-122"/>
            </a:endParaRPr>
          </a:p>
          <a:p>
            <a:pPr marL="285750" indent="-285750">
              <a:lnSpc>
                <a:spcPct val="200000"/>
              </a:lnSpc>
              <a:spcAft>
                <a:spcPts val="0"/>
              </a:spcAft>
              <a:buFont typeface="Wingdings" pitchFamily="2" charset="2"/>
              <a:buChar char="ü"/>
            </a:pPr>
            <a:r>
              <a:rPr lang="zh-CN" altLang="en-US" sz="1200" b="1" dirty="0">
                <a:solidFill>
                  <a:schemeClr val="accent1">
                    <a:lumMod val="25000"/>
                  </a:schemeClr>
                </a:solidFill>
                <a:latin typeface="微软雅黑" pitchFamily="34" charset="-122"/>
                <a:ea typeface="微软雅黑" pitchFamily="34" charset="-122"/>
              </a:rPr>
              <a:t>积极开展创新业务</a:t>
            </a:r>
            <a:r>
              <a:rPr lang="zh-CN" altLang="zh-CN" sz="1200" b="1" dirty="0">
                <a:solidFill>
                  <a:schemeClr val="accent1">
                    <a:lumMod val="25000"/>
                  </a:schemeClr>
                </a:solidFill>
                <a:latin typeface="微软雅黑" pitchFamily="34" charset="-122"/>
                <a:ea typeface="微软雅黑" pitchFamily="34" charset="-122"/>
              </a:rPr>
              <a:t>：</a:t>
            </a:r>
            <a:endParaRPr lang="en-US" altLang="zh-CN" sz="1200" b="1" dirty="0">
              <a:solidFill>
                <a:schemeClr val="accent1">
                  <a:lumMod val="25000"/>
                </a:schemeClr>
              </a:solidFill>
              <a:latin typeface="微软雅黑" pitchFamily="34" charset="-122"/>
              <a:ea typeface="微软雅黑" pitchFamily="34" charset="-122"/>
            </a:endParaRPr>
          </a:p>
          <a:p>
            <a:pPr marL="171450" indent="-171450">
              <a:lnSpc>
                <a:spcPct val="150000"/>
              </a:lnSpc>
              <a:spcAft>
                <a:spcPts val="600"/>
              </a:spcAft>
              <a:buFont typeface="Wingdings" pitchFamily="2" charset="2"/>
              <a:buChar char="p"/>
            </a:pPr>
            <a:r>
              <a:rPr lang="zh-CN" altLang="en-US" sz="1200" b="1" dirty="0">
                <a:solidFill>
                  <a:schemeClr val="accent1">
                    <a:lumMod val="25000"/>
                  </a:schemeClr>
                </a:solidFill>
                <a:latin typeface="微软雅黑" pitchFamily="34" charset="-122"/>
                <a:ea typeface="微软雅黑" pitchFamily="34" charset="-122"/>
              </a:rPr>
              <a:t>积极开垦消费金融市场，对于传统的的信托来说，消费信托让人脑洞大开，涉及旅游、养老、酒店、钻石、零售、医疗等领域。</a:t>
            </a:r>
            <a:endParaRPr lang="en-US" altLang="zh-CN" sz="1200" b="1" dirty="0">
              <a:solidFill>
                <a:schemeClr val="accent1">
                  <a:lumMod val="25000"/>
                </a:schemeClr>
              </a:solidFill>
              <a:latin typeface="微软雅黑" pitchFamily="34" charset="-122"/>
              <a:ea typeface="微软雅黑" pitchFamily="34" charset="-122"/>
            </a:endParaRPr>
          </a:p>
          <a:p>
            <a:pPr>
              <a:lnSpc>
                <a:spcPct val="150000"/>
              </a:lnSpc>
              <a:spcAft>
                <a:spcPts val="600"/>
              </a:spcAft>
            </a:pPr>
            <a:r>
              <a:rPr lang="en-US" altLang="zh-CN" sz="1200" dirty="0">
                <a:solidFill>
                  <a:schemeClr val="accent1">
                    <a:lumMod val="25000"/>
                  </a:schemeClr>
                </a:solidFill>
                <a:latin typeface="微软雅黑" pitchFamily="34" charset="-122"/>
                <a:ea typeface="微软雅黑" pitchFamily="34" charset="-122"/>
              </a:rPr>
              <a:t>     </a:t>
            </a:r>
            <a:r>
              <a:rPr lang="zh-CN" altLang="en-US" sz="1200" i="1" dirty="0">
                <a:solidFill>
                  <a:schemeClr val="accent1">
                    <a:lumMod val="25000"/>
                  </a:schemeClr>
                </a:solidFill>
                <a:latin typeface="微软雅黑" pitchFamily="34" charset="-122"/>
                <a:ea typeface="微软雅黑" pitchFamily="34" charset="-122"/>
              </a:rPr>
              <a:t>举例：</a:t>
            </a:r>
            <a:r>
              <a:rPr lang="en-US" altLang="zh-CN" sz="1200" i="1" dirty="0">
                <a:solidFill>
                  <a:schemeClr val="accent1">
                    <a:lumMod val="25000"/>
                  </a:schemeClr>
                </a:solidFill>
                <a:latin typeface="微软雅黑" pitchFamily="34" charset="-122"/>
                <a:ea typeface="微软雅黑" pitchFamily="34" charset="-122"/>
              </a:rPr>
              <a:t>2014</a:t>
            </a:r>
            <a:r>
              <a:rPr lang="zh-CN" altLang="zh-CN" sz="1200" i="1" dirty="0">
                <a:solidFill>
                  <a:schemeClr val="accent1">
                    <a:lumMod val="25000"/>
                  </a:schemeClr>
                </a:solidFill>
                <a:latin typeface="微软雅黑" pitchFamily="34" charset="-122"/>
                <a:ea typeface="微软雅黑" pitchFamily="34" charset="-122"/>
              </a:rPr>
              <a:t>年</a:t>
            </a:r>
            <a:r>
              <a:rPr lang="en-US" altLang="zh-CN" sz="1200" i="1" dirty="0">
                <a:solidFill>
                  <a:schemeClr val="accent1">
                    <a:lumMod val="25000"/>
                  </a:schemeClr>
                </a:solidFill>
                <a:latin typeface="微软雅黑" pitchFamily="34" charset="-122"/>
                <a:ea typeface="微软雅黑" pitchFamily="34" charset="-122"/>
              </a:rPr>
              <a:t>9</a:t>
            </a:r>
            <a:r>
              <a:rPr lang="zh-CN" altLang="zh-CN" sz="1200" i="1" dirty="0">
                <a:solidFill>
                  <a:schemeClr val="accent1">
                    <a:lumMod val="25000"/>
                  </a:schemeClr>
                </a:solidFill>
                <a:latin typeface="微软雅黑" pitchFamily="34" charset="-122"/>
                <a:ea typeface="微软雅黑" pitchFamily="34" charset="-122"/>
              </a:rPr>
              <a:t>月</a:t>
            </a:r>
            <a:r>
              <a:rPr lang="en-US" altLang="zh-CN" sz="1200" i="1" dirty="0">
                <a:solidFill>
                  <a:schemeClr val="accent1">
                    <a:lumMod val="25000"/>
                  </a:schemeClr>
                </a:solidFill>
                <a:latin typeface="微软雅黑" pitchFamily="34" charset="-122"/>
                <a:ea typeface="微软雅黑" pitchFamily="34" charset="-122"/>
              </a:rPr>
              <a:t>21</a:t>
            </a:r>
            <a:r>
              <a:rPr lang="zh-CN" altLang="zh-CN" sz="1200" i="1" dirty="0">
                <a:solidFill>
                  <a:schemeClr val="accent1">
                    <a:lumMod val="25000"/>
                  </a:schemeClr>
                </a:solidFill>
                <a:latin typeface="微软雅黑" pitchFamily="34" charset="-122"/>
                <a:ea typeface="微软雅黑" pitchFamily="34" charset="-122"/>
              </a:rPr>
              <a:t>日，中信信托携手百度金融、中影股份及德恒律所推出“百发有戏”，将电影《黄金时代》及其周边产品的消费权益纳入信托范围，消费者通过参与“百发有戏”平台的预售或团购获得电影票、影院卡、服务等消费权益</a:t>
            </a:r>
            <a:r>
              <a:rPr lang="zh-CN" altLang="en-US" sz="1200" i="1" dirty="0">
                <a:solidFill>
                  <a:schemeClr val="accent1">
                    <a:lumMod val="25000"/>
                  </a:schemeClr>
                </a:solidFill>
                <a:latin typeface="微软雅黑" pitchFamily="34" charset="-122"/>
                <a:ea typeface="微软雅黑" pitchFamily="34" charset="-122"/>
              </a:rPr>
              <a:t>，还有望获得</a:t>
            </a:r>
            <a:r>
              <a:rPr lang="en-US" altLang="zh-CN" sz="1200" i="1" dirty="0">
                <a:solidFill>
                  <a:schemeClr val="accent1">
                    <a:lumMod val="25000"/>
                  </a:schemeClr>
                </a:solidFill>
                <a:latin typeface="微软雅黑" pitchFamily="34" charset="-122"/>
                <a:ea typeface="微软雅黑" pitchFamily="34" charset="-122"/>
              </a:rPr>
              <a:t>8%-16%</a:t>
            </a:r>
            <a:r>
              <a:rPr lang="zh-CN" altLang="en-US" sz="1200" i="1" dirty="0">
                <a:solidFill>
                  <a:schemeClr val="accent1">
                    <a:lumMod val="25000"/>
                  </a:schemeClr>
                </a:solidFill>
                <a:latin typeface="微软雅黑" pitchFamily="34" charset="-122"/>
                <a:ea typeface="微软雅黑" pitchFamily="34" charset="-122"/>
              </a:rPr>
              <a:t>的权益回报，最低起购门槛仅为</a:t>
            </a:r>
            <a:r>
              <a:rPr lang="en-US" altLang="zh-CN" sz="1200" i="1" dirty="0">
                <a:solidFill>
                  <a:schemeClr val="accent1">
                    <a:lumMod val="25000"/>
                  </a:schemeClr>
                </a:solidFill>
                <a:latin typeface="微软雅黑" pitchFamily="34" charset="-122"/>
                <a:ea typeface="微软雅黑" pitchFamily="34" charset="-122"/>
              </a:rPr>
              <a:t>10</a:t>
            </a:r>
            <a:r>
              <a:rPr lang="zh-CN" altLang="en-US" sz="1200" i="1" dirty="0">
                <a:solidFill>
                  <a:schemeClr val="accent1">
                    <a:lumMod val="25000"/>
                  </a:schemeClr>
                </a:solidFill>
                <a:latin typeface="微软雅黑" pitchFamily="34" charset="-122"/>
                <a:ea typeface="微软雅黑" pitchFamily="34" charset="-122"/>
              </a:rPr>
              <a:t>元</a:t>
            </a:r>
            <a:r>
              <a:rPr lang="zh-CN" altLang="en-US" sz="1200" i="1" dirty="0" smtClean="0">
                <a:solidFill>
                  <a:schemeClr val="accent1">
                    <a:lumMod val="25000"/>
                  </a:schemeClr>
                </a:solidFill>
                <a:latin typeface="微软雅黑" pitchFamily="34" charset="-122"/>
                <a:ea typeface="微软雅黑" pitchFamily="34" charset="-122"/>
              </a:rPr>
              <a:t>。</a:t>
            </a:r>
            <a:endParaRPr lang="en-US" altLang="zh-CN" sz="1200" i="1" dirty="0">
              <a:solidFill>
                <a:schemeClr val="accent1">
                  <a:lumMod val="25000"/>
                </a:schemeClr>
              </a:solidFill>
              <a:latin typeface="微软雅黑" pitchFamily="34" charset="-122"/>
              <a:ea typeface="微软雅黑" pitchFamily="34" charset="-122"/>
            </a:endParaRPr>
          </a:p>
        </p:txBody>
      </p:sp>
      <p:sp>
        <p:nvSpPr>
          <p:cNvPr id="8" name="矩形 7"/>
          <p:cNvSpPr/>
          <p:nvPr/>
        </p:nvSpPr>
        <p:spPr>
          <a:xfrm>
            <a:off x="1017860" y="4610397"/>
            <a:ext cx="8280921" cy="715452"/>
          </a:xfrm>
          <a:prstGeom prst="rect">
            <a:avLst/>
          </a:prstGeom>
          <a:ln w="28575"/>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lnSpc>
                <a:spcPts val="2600"/>
              </a:lnSpc>
              <a:buFont typeface="Wingdings" pitchFamily="2" charset="2"/>
              <a:buChar char="u"/>
            </a:pPr>
            <a:r>
              <a:rPr lang="en-US" altLang="zh-CN" sz="1400" b="1" dirty="0">
                <a:solidFill>
                  <a:schemeClr val="accent1">
                    <a:lumMod val="25000"/>
                  </a:schemeClr>
                </a:solidFill>
                <a:latin typeface="微软雅黑" pitchFamily="34" charset="-122"/>
                <a:ea typeface="微软雅黑" pitchFamily="34" charset="-122"/>
              </a:rPr>
              <a:t>5</a:t>
            </a:r>
            <a:r>
              <a:rPr lang="en-US" altLang="zh-CN" sz="1400" b="1" dirty="0" smtClean="0">
                <a:solidFill>
                  <a:schemeClr val="accent1">
                    <a:lumMod val="25000"/>
                  </a:schemeClr>
                </a:solidFill>
                <a:latin typeface="微软雅黑" pitchFamily="34" charset="-122"/>
                <a:ea typeface="微软雅黑" pitchFamily="34" charset="-122"/>
              </a:rPr>
              <a:t>.</a:t>
            </a:r>
            <a:r>
              <a:rPr lang="zh-CN" altLang="en-US" sz="1400" b="1" dirty="0" smtClean="0">
                <a:solidFill>
                  <a:schemeClr val="accent1">
                    <a:lumMod val="25000"/>
                  </a:schemeClr>
                </a:solidFill>
                <a:latin typeface="微软雅黑" pitchFamily="34" charset="-122"/>
                <a:ea typeface="微软雅黑" pitchFamily="34" charset="-122"/>
              </a:rPr>
              <a:t>组织架构上，</a:t>
            </a:r>
            <a:r>
              <a:rPr lang="zh-CN" altLang="zh-CN" sz="1400" b="1" dirty="0" smtClean="0">
                <a:solidFill>
                  <a:schemeClr val="accent1">
                    <a:lumMod val="25000"/>
                  </a:schemeClr>
                </a:solidFill>
                <a:latin typeface="微软雅黑" pitchFamily="34" charset="-122"/>
                <a:ea typeface="微软雅黑" pitchFamily="34" charset="-122"/>
              </a:rPr>
              <a:t>成立</a:t>
            </a:r>
            <a:r>
              <a:rPr lang="zh-CN" altLang="zh-CN" sz="1400" b="1" dirty="0">
                <a:solidFill>
                  <a:schemeClr val="accent1">
                    <a:lumMod val="25000"/>
                  </a:schemeClr>
                </a:solidFill>
                <a:latin typeface="微软雅黑" pitchFamily="34" charset="-122"/>
                <a:ea typeface="微软雅黑" pitchFamily="34" charset="-122"/>
              </a:rPr>
              <a:t>事务管理类业务运营工作小组（设想）：</a:t>
            </a:r>
            <a:r>
              <a:rPr lang="zh-CN" altLang="zh-CN" sz="1300" dirty="0">
                <a:solidFill>
                  <a:schemeClr val="accent1">
                    <a:lumMod val="25000"/>
                  </a:schemeClr>
                </a:solidFill>
                <a:latin typeface="微软雅黑" pitchFamily="34" charset="-122"/>
                <a:ea typeface="微软雅黑" pitchFamily="34" charset="-122"/>
              </a:rPr>
              <a:t>试行评审、法务、合同签订、核保、出款、信托资金使用信息披露等流水线作业</a:t>
            </a:r>
            <a:r>
              <a:rPr lang="zh-CN" altLang="zh-CN" sz="1300" dirty="0" smtClean="0">
                <a:solidFill>
                  <a:schemeClr val="accent1">
                    <a:lumMod val="25000"/>
                  </a:schemeClr>
                </a:solidFill>
                <a:latin typeface="微软雅黑" pitchFamily="34" charset="-122"/>
                <a:ea typeface="微软雅黑" pitchFamily="34" charset="-122"/>
              </a:rPr>
              <a:t>。</a:t>
            </a:r>
            <a:endParaRPr lang="zh-CN" altLang="zh-CN" sz="1300" dirty="0">
              <a:solidFill>
                <a:schemeClr val="accent1">
                  <a:lumMod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181081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305474" y="186531"/>
            <a:ext cx="341632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事务类业务开展过程中的关注点</a:t>
            </a:r>
          </a:p>
        </p:txBody>
      </p:sp>
      <p:sp>
        <p:nvSpPr>
          <p:cNvPr id="2" name="Slide Number Placeholder 1"/>
          <p:cNvSpPr>
            <a:spLocks noGrp="1"/>
          </p:cNvSpPr>
          <p:nvPr>
            <p:ph type="sldNum" sz="quarter" idx="10"/>
          </p:nvPr>
        </p:nvSpPr>
        <p:spPr/>
        <p:txBody>
          <a:bodyPr/>
          <a:lstStyle/>
          <a:p>
            <a:fld id="{151D2359-99B9-4CB9-ACBC-AB61EF09F13C}" type="slidenum">
              <a:rPr lang="en-US" smtClean="0"/>
              <a:t>18</a:t>
            </a:fld>
            <a:endParaRPr lang="en-US" dirty="0"/>
          </a:p>
        </p:txBody>
      </p:sp>
      <p:grpSp>
        <p:nvGrpSpPr>
          <p:cNvPr id="13" name="组合 12"/>
          <p:cNvGrpSpPr/>
          <p:nvPr/>
        </p:nvGrpSpPr>
        <p:grpSpPr>
          <a:xfrm>
            <a:off x="1180764" y="1205957"/>
            <a:ext cx="7539199" cy="1553761"/>
            <a:chOff x="1520937" y="2211"/>
            <a:chExt cx="4730887" cy="1317292"/>
          </a:xfrm>
        </p:grpSpPr>
        <p:sp>
          <p:nvSpPr>
            <p:cNvPr id="14" name="五边形 13"/>
            <p:cNvSpPr/>
            <p:nvPr/>
          </p:nvSpPr>
          <p:spPr>
            <a:xfrm rot="10800000">
              <a:off x="1520937" y="2211"/>
              <a:ext cx="4730887" cy="1317292"/>
            </a:xfrm>
            <a:prstGeom prst="homePlate">
              <a:avLst/>
            </a:prstGeom>
          </p:spPr>
          <p:style>
            <a:lnRef idx="1">
              <a:schemeClr val="accent1"/>
            </a:lnRef>
            <a:fillRef idx="2">
              <a:schemeClr val="accent1"/>
            </a:fillRef>
            <a:effectRef idx="1">
              <a:schemeClr val="accent1"/>
            </a:effectRef>
            <a:fontRef idx="minor">
              <a:schemeClr val="dk1"/>
            </a:fontRef>
          </p:style>
        </p:sp>
        <p:sp>
          <p:nvSpPr>
            <p:cNvPr id="15" name="五边形 4"/>
            <p:cNvSpPr/>
            <p:nvPr/>
          </p:nvSpPr>
          <p:spPr>
            <a:xfrm rot="21600000">
              <a:off x="1850260" y="2211"/>
              <a:ext cx="4401564" cy="1317292"/>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580889" tIns="220980" rIns="412496" bIns="220980" numCol="1" spcCol="1270" anchor="ctr" anchorCtr="0">
              <a:noAutofit/>
            </a:bodyPr>
            <a:lstStyle/>
            <a:p>
              <a:pPr lvl="0" algn="ctr" defTabSz="2578100">
                <a:lnSpc>
                  <a:spcPct val="90000"/>
                </a:lnSpc>
                <a:spcBef>
                  <a:spcPct val="0"/>
                </a:spcBef>
                <a:spcAft>
                  <a:spcPct val="35000"/>
                </a:spcAft>
              </a:pPr>
              <a:endParaRPr lang="zh-CN" altLang="en-US" sz="5800" kern="1200"/>
            </a:p>
          </p:txBody>
        </p:sp>
      </p:grpSp>
      <p:sp>
        <p:nvSpPr>
          <p:cNvPr id="12" name="椭圆 11"/>
          <p:cNvSpPr/>
          <p:nvPr/>
        </p:nvSpPr>
        <p:spPr>
          <a:xfrm>
            <a:off x="871091" y="1266730"/>
            <a:ext cx="1512168" cy="1492988"/>
          </a:xfrm>
          <a:prstGeom prst="ellipse">
            <a:avLst/>
          </a:prstGeom>
        </p:spPr>
        <p:style>
          <a:lnRef idx="1">
            <a:schemeClr val="accent3"/>
          </a:lnRef>
          <a:fillRef idx="3">
            <a:schemeClr val="accent3"/>
          </a:fillRef>
          <a:effectRef idx="2">
            <a:schemeClr val="accent3"/>
          </a:effectRef>
          <a:fontRef idx="minor">
            <a:schemeClr val="lt1"/>
          </a:fontRef>
        </p:style>
      </p:sp>
      <p:sp>
        <p:nvSpPr>
          <p:cNvPr id="7" name="TextBox 6"/>
          <p:cNvSpPr txBox="1"/>
          <p:nvPr/>
        </p:nvSpPr>
        <p:spPr>
          <a:xfrm>
            <a:off x="972423" y="1802085"/>
            <a:ext cx="1338828" cy="369332"/>
          </a:xfrm>
          <a:prstGeom prst="rect">
            <a:avLst/>
          </a:prstGeom>
          <a:noFill/>
        </p:spPr>
        <p:txBody>
          <a:bodyPr wrap="none" rtlCol="0">
            <a:spAutoFit/>
          </a:bodyPr>
          <a:lstStyle/>
          <a:p>
            <a:r>
              <a:rPr lang="zh-CN" altLang="en-US" b="1" dirty="0">
                <a:solidFill>
                  <a:schemeClr val="accent1">
                    <a:lumMod val="25000"/>
                  </a:schemeClr>
                </a:solidFill>
                <a:latin typeface="微软雅黑" pitchFamily="34" charset="-122"/>
                <a:ea typeface="微软雅黑" pitchFamily="34" charset="-122"/>
              </a:rPr>
              <a:t>事前</a:t>
            </a:r>
            <a:r>
              <a:rPr lang="zh-CN" altLang="en-US" b="1" dirty="0" smtClean="0">
                <a:solidFill>
                  <a:schemeClr val="accent1">
                    <a:lumMod val="25000"/>
                  </a:schemeClr>
                </a:solidFill>
                <a:latin typeface="微软雅黑" pitchFamily="34" charset="-122"/>
                <a:ea typeface="微软雅黑" pitchFamily="34" charset="-122"/>
              </a:rPr>
              <a:t>关注</a:t>
            </a:r>
            <a:r>
              <a:rPr lang="zh-CN" altLang="en-US" b="1" dirty="0">
                <a:solidFill>
                  <a:schemeClr val="accent1">
                    <a:lumMod val="25000"/>
                  </a:schemeClr>
                </a:solidFill>
                <a:latin typeface="微软雅黑" pitchFamily="34" charset="-122"/>
                <a:ea typeface="微软雅黑" pitchFamily="34" charset="-122"/>
              </a:rPr>
              <a:t>点</a:t>
            </a:r>
          </a:p>
        </p:txBody>
      </p:sp>
      <p:sp>
        <p:nvSpPr>
          <p:cNvPr id="11" name="TextBox 10"/>
          <p:cNvSpPr txBox="1"/>
          <p:nvPr/>
        </p:nvSpPr>
        <p:spPr>
          <a:xfrm>
            <a:off x="2383260" y="1467131"/>
            <a:ext cx="6264696" cy="983026"/>
          </a:xfrm>
          <a:prstGeom prst="rect">
            <a:avLst/>
          </a:prstGeom>
          <a:noFill/>
        </p:spPr>
        <p:txBody>
          <a:bodyPr wrap="square" rtlCol="0">
            <a:spAutoFit/>
          </a:bodyPr>
          <a:lstStyle/>
          <a:p>
            <a:pPr marL="285750" indent="-285750">
              <a:buFont typeface="Wingdings" pitchFamily="2" charset="2"/>
              <a:buChar char="ü"/>
            </a:pPr>
            <a:r>
              <a:rPr lang="zh-CN" altLang="zh-CN" sz="1200" b="1" dirty="0">
                <a:solidFill>
                  <a:schemeClr val="accent1">
                    <a:lumMod val="25000"/>
                  </a:schemeClr>
                </a:solidFill>
                <a:latin typeface="微软雅黑" pitchFamily="34" charset="-122"/>
                <a:ea typeface="微软雅黑" pitchFamily="34" charset="-122"/>
              </a:rPr>
              <a:t>首要关注</a:t>
            </a:r>
            <a:r>
              <a:rPr lang="zh-CN" altLang="zh-CN" sz="1200" b="1" dirty="0" smtClean="0">
                <a:solidFill>
                  <a:schemeClr val="accent1">
                    <a:lumMod val="25000"/>
                  </a:schemeClr>
                </a:solidFill>
                <a:latin typeface="微软雅黑" pitchFamily="34" charset="-122"/>
                <a:ea typeface="微软雅黑" pitchFamily="34" charset="-122"/>
              </a:rPr>
              <a:t>点</a:t>
            </a:r>
            <a:r>
              <a:rPr lang="zh-CN" altLang="en-US" sz="1200" b="1" dirty="0" smtClean="0">
                <a:solidFill>
                  <a:schemeClr val="accent1">
                    <a:lumMod val="25000"/>
                  </a:schemeClr>
                </a:solidFill>
                <a:latin typeface="微软雅黑" pitchFamily="34" charset="-122"/>
                <a:ea typeface="微软雅黑" pitchFamily="34" charset="-122"/>
              </a:rPr>
              <a:t>：</a:t>
            </a:r>
            <a:r>
              <a:rPr lang="zh-CN" altLang="zh-CN" sz="1200" dirty="0" smtClean="0">
                <a:solidFill>
                  <a:schemeClr val="accent1">
                    <a:lumMod val="25000"/>
                  </a:schemeClr>
                </a:solidFill>
                <a:latin typeface="微软雅黑" pitchFamily="34" charset="-122"/>
                <a:ea typeface="微软雅黑" pitchFamily="34" charset="-122"/>
              </a:rPr>
              <a:t>项目</a:t>
            </a:r>
            <a:r>
              <a:rPr lang="zh-CN" altLang="zh-CN" sz="1200" dirty="0">
                <a:solidFill>
                  <a:schemeClr val="accent1">
                    <a:lumMod val="25000"/>
                  </a:schemeClr>
                </a:solidFill>
                <a:latin typeface="微软雅黑" pitchFamily="34" charset="-122"/>
                <a:ea typeface="微软雅黑" pitchFamily="34" charset="-122"/>
              </a:rPr>
              <a:t>的合法合规性、合同文本中权利义务约定条款的</a:t>
            </a:r>
            <a:r>
              <a:rPr lang="zh-CN" altLang="zh-CN" sz="1200" dirty="0" smtClean="0">
                <a:solidFill>
                  <a:schemeClr val="accent1">
                    <a:lumMod val="25000"/>
                  </a:schemeClr>
                </a:solidFill>
                <a:latin typeface="微软雅黑" pitchFamily="34" charset="-122"/>
                <a:ea typeface="微软雅黑" pitchFamily="34" charset="-122"/>
              </a:rPr>
              <a:t>有效性</a:t>
            </a:r>
            <a:endParaRPr lang="en-US" altLang="zh-CN" sz="1200" dirty="0" smtClean="0">
              <a:solidFill>
                <a:schemeClr val="accent1">
                  <a:lumMod val="25000"/>
                </a:schemeClr>
              </a:solidFill>
              <a:latin typeface="微软雅黑" pitchFamily="34" charset="-122"/>
              <a:ea typeface="微软雅黑" pitchFamily="34" charset="-122"/>
            </a:endParaRPr>
          </a:p>
          <a:p>
            <a:endParaRPr lang="en-US" altLang="zh-CN" sz="1200" dirty="0"/>
          </a:p>
          <a:p>
            <a:pPr marL="285750" indent="-285750">
              <a:lnSpc>
                <a:spcPct val="150000"/>
              </a:lnSpc>
              <a:buFont typeface="Wingdings" pitchFamily="2" charset="2"/>
              <a:buChar char="ü"/>
            </a:pPr>
            <a:r>
              <a:rPr lang="zh-CN" altLang="en-US" sz="1200" b="1" dirty="0" smtClean="0">
                <a:solidFill>
                  <a:schemeClr val="accent1">
                    <a:lumMod val="25000"/>
                  </a:schemeClr>
                </a:solidFill>
                <a:latin typeface="微软雅黑" pitchFamily="34" charset="-122"/>
                <a:ea typeface="微软雅黑" pitchFamily="34" charset="-122"/>
              </a:rPr>
              <a:t>其他关注点：</a:t>
            </a:r>
            <a:r>
              <a:rPr lang="zh-CN" altLang="zh-CN" sz="1200" dirty="0" smtClean="0">
                <a:solidFill>
                  <a:schemeClr val="accent1">
                    <a:lumMod val="25000"/>
                  </a:schemeClr>
                </a:solidFill>
                <a:latin typeface="微软雅黑" pitchFamily="34" charset="-122"/>
                <a:ea typeface="微软雅黑" pitchFamily="34" charset="-122"/>
              </a:rPr>
              <a:t>最终</a:t>
            </a:r>
            <a:r>
              <a:rPr lang="zh-CN" altLang="zh-CN" sz="1200" dirty="0">
                <a:solidFill>
                  <a:schemeClr val="accent1">
                    <a:lumMod val="25000"/>
                  </a:schemeClr>
                </a:solidFill>
                <a:latin typeface="微软雅黑" pitchFamily="34" charset="-122"/>
                <a:ea typeface="微软雅黑" pitchFamily="34" charset="-122"/>
              </a:rPr>
              <a:t>风险承担者的实力、委托人的资金来源、信托交易结构、信托目的、信托退出</a:t>
            </a:r>
            <a:r>
              <a:rPr lang="zh-CN" altLang="zh-CN" sz="1200" dirty="0" smtClean="0">
                <a:solidFill>
                  <a:schemeClr val="accent1">
                    <a:lumMod val="25000"/>
                  </a:schemeClr>
                </a:solidFill>
                <a:latin typeface="微软雅黑" pitchFamily="34" charset="-122"/>
                <a:ea typeface="微软雅黑" pitchFamily="34" charset="-122"/>
              </a:rPr>
              <a:t>方式</a:t>
            </a:r>
            <a:r>
              <a:rPr lang="zh-CN" altLang="en-US" sz="1200" dirty="0" smtClean="0">
                <a:solidFill>
                  <a:schemeClr val="accent1">
                    <a:lumMod val="25000"/>
                  </a:schemeClr>
                </a:solidFill>
                <a:latin typeface="微软雅黑" pitchFamily="34" charset="-122"/>
                <a:ea typeface="微软雅黑" pitchFamily="34" charset="-122"/>
              </a:rPr>
              <a:t>、信托报酬、信托业保障基金的缴纳</a:t>
            </a:r>
            <a:endParaRPr lang="zh-CN" altLang="en-US" sz="1200" dirty="0">
              <a:solidFill>
                <a:schemeClr val="accent1">
                  <a:lumMod val="25000"/>
                </a:schemeClr>
              </a:solidFill>
              <a:latin typeface="微软雅黑" pitchFamily="34" charset="-122"/>
              <a:ea typeface="微软雅黑" pitchFamily="34" charset="-122"/>
            </a:endParaRPr>
          </a:p>
        </p:txBody>
      </p:sp>
      <p:grpSp>
        <p:nvGrpSpPr>
          <p:cNvPr id="18" name="组合 17"/>
          <p:cNvGrpSpPr/>
          <p:nvPr/>
        </p:nvGrpSpPr>
        <p:grpSpPr>
          <a:xfrm>
            <a:off x="1180764" y="3416676"/>
            <a:ext cx="7539199" cy="1553761"/>
            <a:chOff x="1520937" y="2211"/>
            <a:chExt cx="4730887" cy="1317292"/>
          </a:xfrm>
        </p:grpSpPr>
        <p:sp>
          <p:nvSpPr>
            <p:cNvPr id="19" name="五边形 18"/>
            <p:cNvSpPr/>
            <p:nvPr/>
          </p:nvSpPr>
          <p:spPr>
            <a:xfrm rot="10800000">
              <a:off x="1520937" y="2211"/>
              <a:ext cx="4730887" cy="1317292"/>
            </a:xfrm>
            <a:prstGeom prst="homePlate">
              <a:avLst/>
            </a:prstGeom>
          </p:spPr>
          <p:style>
            <a:lnRef idx="1">
              <a:schemeClr val="accent1"/>
            </a:lnRef>
            <a:fillRef idx="2">
              <a:schemeClr val="accent1"/>
            </a:fillRef>
            <a:effectRef idx="1">
              <a:schemeClr val="accent1"/>
            </a:effectRef>
            <a:fontRef idx="minor">
              <a:schemeClr val="dk1"/>
            </a:fontRef>
          </p:style>
        </p:sp>
        <p:sp>
          <p:nvSpPr>
            <p:cNvPr id="20" name="五边形 4"/>
            <p:cNvSpPr/>
            <p:nvPr/>
          </p:nvSpPr>
          <p:spPr>
            <a:xfrm rot="21600000">
              <a:off x="1850260" y="2211"/>
              <a:ext cx="4401564" cy="1317292"/>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580889" tIns="220980" rIns="412496" bIns="220980" numCol="1" spcCol="1270" anchor="ctr" anchorCtr="0">
              <a:noAutofit/>
            </a:bodyPr>
            <a:lstStyle/>
            <a:p>
              <a:pPr lvl="0" algn="ctr" defTabSz="2578100">
                <a:lnSpc>
                  <a:spcPct val="90000"/>
                </a:lnSpc>
                <a:spcBef>
                  <a:spcPct val="0"/>
                </a:spcBef>
                <a:spcAft>
                  <a:spcPct val="35000"/>
                </a:spcAft>
              </a:pPr>
              <a:endParaRPr lang="zh-CN" altLang="en-US" sz="5800" kern="1200"/>
            </a:p>
          </p:txBody>
        </p:sp>
      </p:grpSp>
      <p:sp>
        <p:nvSpPr>
          <p:cNvPr id="21" name="椭圆 20"/>
          <p:cNvSpPr/>
          <p:nvPr/>
        </p:nvSpPr>
        <p:spPr>
          <a:xfrm>
            <a:off x="871091" y="3477449"/>
            <a:ext cx="1512168" cy="1492988"/>
          </a:xfrm>
          <a:prstGeom prst="ellipse">
            <a:avLst/>
          </a:prstGeom>
        </p:spPr>
        <p:style>
          <a:lnRef idx="1">
            <a:schemeClr val="accent3"/>
          </a:lnRef>
          <a:fillRef idx="3">
            <a:schemeClr val="accent3"/>
          </a:fillRef>
          <a:effectRef idx="2">
            <a:schemeClr val="accent3"/>
          </a:effectRef>
          <a:fontRef idx="minor">
            <a:schemeClr val="lt1"/>
          </a:fontRef>
        </p:style>
      </p:sp>
      <p:sp>
        <p:nvSpPr>
          <p:cNvPr id="22" name="TextBox 21"/>
          <p:cNvSpPr txBox="1"/>
          <p:nvPr/>
        </p:nvSpPr>
        <p:spPr>
          <a:xfrm>
            <a:off x="972423" y="4012804"/>
            <a:ext cx="1338828" cy="646331"/>
          </a:xfrm>
          <a:prstGeom prst="rect">
            <a:avLst/>
          </a:prstGeom>
          <a:noFill/>
        </p:spPr>
        <p:txBody>
          <a:bodyPr wrap="none" rtlCol="0">
            <a:spAutoFit/>
          </a:bodyPr>
          <a:lstStyle/>
          <a:p>
            <a:pPr algn="ctr"/>
            <a:r>
              <a:rPr lang="zh-CN" altLang="en-US" b="1" dirty="0" smtClean="0">
                <a:solidFill>
                  <a:schemeClr val="accent1">
                    <a:lumMod val="25000"/>
                  </a:schemeClr>
                </a:solidFill>
                <a:latin typeface="微软雅黑" pitchFamily="34" charset="-122"/>
                <a:ea typeface="微软雅黑" pitchFamily="34" charset="-122"/>
              </a:rPr>
              <a:t>事中及事后</a:t>
            </a:r>
            <a:endParaRPr lang="en-US" altLang="zh-CN" b="1" dirty="0" smtClean="0">
              <a:solidFill>
                <a:schemeClr val="accent1">
                  <a:lumMod val="25000"/>
                </a:schemeClr>
              </a:solidFill>
              <a:latin typeface="微软雅黑" pitchFamily="34" charset="-122"/>
              <a:ea typeface="微软雅黑" pitchFamily="34" charset="-122"/>
            </a:endParaRPr>
          </a:p>
          <a:p>
            <a:pPr algn="ctr"/>
            <a:r>
              <a:rPr lang="zh-CN" altLang="en-US" b="1" dirty="0" smtClean="0">
                <a:solidFill>
                  <a:schemeClr val="accent1">
                    <a:lumMod val="25000"/>
                  </a:schemeClr>
                </a:solidFill>
                <a:latin typeface="微软雅黑" pitchFamily="34" charset="-122"/>
                <a:ea typeface="微软雅黑" pitchFamily="34" charset="-122"/>
              </a:rPr>
              <a:t>关注</a:t>
            </a:r>
            <a:r>
              <a:rPr lang="zh-CN" altLang="en-US" b="1" dirty="0">
                <a:solidFill>
                  <a:schemeClr val="accent1">
                    <a:lumMod val="25000"/>
                  </a:schemeClr>
                </a:solidFill>
                <a:latin typeface="微软雅黑" pitchFamily="34" charset="-122"/>
                <a:ea typeface="微软雅黑" pitchFamily="34" charset="-122"/>
              </a:rPr>
              <a:t>点</a:t>
            </a:r>
          </a:p>
        </p:txBody>
      </p:sp>
      <p:sp>
        <p:nvSpPr>
          <p:cNvPr id="23" name="TextBox 22"/>
          <p:cNvSpPr txBox="1"/>
          <p:nvPr/>
        </p:nvSpPr>
        <p:spPr>
          <a:xfrm>
            <a:off x="2383260" y="3530277"/>
            <a:ext cx="6264696" cy="1384995"/>
          </a:xfrm>
          <a:prstGeom prst="rect">
            <a:avLst/>
          </a:prstGeom>
          <a:noFill/>
        </p:spPr>
        <p:txBody>
          <a:bodyPr wrap="square" rtlCol="0">
            <a:spAutoFit/>
          </a:bodyPr>
          <a:lstStyle/>
          <a:p>
            <a:pPr marL="285750" indent="-285750">
              <a:lnSpc>
                <a:spcPct val="150000"/>
              </a:lnSpc>
              <a:buFont typeface="Wingdings" pitchFamily="2" charset="2"/>
              <a:buChar char="ü"/>
            </a:pPr>
            <a:r>
              <a:rPr lang="zh-CN" altLang="en-US" sz="1200" dirty="0">
                <a:solidFill>
                  <a:schemeClr val="accent1">
                    <a:lumMod val="25000"/>
                  </a:schemeClr>
                </a:solidFill>
                <a:latin typeface="微软雅黑" pitchFamily="34" charset="-122"/>
                <a:ea typeface="微软雅黑" pitchFamily="34" charset="-122"/>
              </a:rPr>
              <a:t>业务操作过程中要处理好个环节的衔接，做好核</a:t>
            </a:r>
            <a:r>
              <a:rPr lang="zh-CN" altLang="en-US" sz="1200" dirty="0" smtClean="0">
                <a:solidFill>
                  <a:schemeClr val="accent1">
                    <a:lumMod val="25000"/>
                  </a:schemeClr>
                </a:solidFill>
                <a:latin typeface="微软雅黑" pitchFamily="34" charset="-122"/>
                <a:ea typeface="微软雅黑" pitchFamily="34" charset="-122"/>
              </a:rPr>
              <a:t>保工作，并严格按照公司事务管理类业务放款管理办法操作</a:t>
            </a:r>
            <a:endParaRPr lang="en-US" altLang="zh-CN" sz="1200" dirty="0" smtClean="0">
              <a:solidFill>
                <a:schemeClr val="accent1">
                  <a:lumMod val="25000"/>
                </a:schemeClr>
              </a:solidFill>
              <a:latin typeface="微软雅黑" pitchFamily="34" charset="-122"/>
              <a:ea typeface="微软雅黑" pitchFamily="34" charset="-122"/>
            </a:endParaRPr>
          </a:p>
          <a:p>
            <a:pPr marL="285750" indent="-285750">
              <a:lnSpc>
                <a:spcPct val="200000"/>
              </a:lnSpc>
              <a:buFont typeface="Wingdings" pitchFamily="2" charset="2"/>
              <a:buChar char="ü"/>
            </a:pPr>
            <a:r>
              <a:rPr lang="zh-CN" altLang="en-US" sz="1200" dirty="0" smtClean="0">
                <a:solidFill>
                  <a:schemeClr val="accent1">
                    <a:lumMod val="25000"/>
                  </a:schemeClr>
                </a:solidFill>
                <a:latin typeface="微软雅黑" pitchFamily="34" charset="-122"/>
                <a:ea typeface="微软雅黑" pitchFamily="34" charset="-122"/>
              </a:rPr>
              <a:t>一旦出现风险，会有向监管报送风险事件的可能性，进而影响公司评级</a:t>
            </a:r>
            <a:endParaRPr lang="en-US" altLang="zh-CN" sz="1200" dirty="0" smtClean="0">
              <a:solidFill>
                <a:schemeClr val="accent1">
                  <a:lumMod val="25000"/>
                </a:schemeClr>
              </a:solidFill>
              <a:latin typeface="微软雅黑" pitchFamily="34" charset="-122"/>
              <a:ea typeface="微软雅黑" pitchFamily="34" charset="-122"/>
            </a:endParaRPr>
          </a:p>
          <a:p>
            <a:pPr marL="285750" indent="-285750">
              <a:lnSpc>
                <a:spcPct val="200000"/>
              </a:lnSpc>
              <a:buFont typeface="Wingdings" pitchFamily="2" charset="2"/>
              <a:buChar char="ü"/>
            </a:pPr>
            <a:r>
              <a:rPr lang="zh-CN" altLang="en-US" sz="1200" dirty="0" smtClean="0">
                <a:solidFill>
                  <a:schemeClr val="accent1">
                    <a:lumMod val="25000"/>
                  </a:schemeClr>
                </a:solidFill>
                <a:latin typeface="微软雅黑" pitchFamily="34" charset="-122"/>
                <a:ea typeface="微软雅黑" pitchFamily="34" charset="-122"/>
              </a:rPr>
              <a:t>风险发生后，原状返还过程中的事务性工作繁多</a:t>
            </a:r>
            <a:endParaRPr lang="en-US" altLang="zh-CN" sz="1200" dirty="0" smtClean="0">
              <a:solidFill>
                <a:schemeClr val="accent1">
                  <a:lumMod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795249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4" descr="ppt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71175"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151D2359-99B9-4CB9-ACBC-AB61EF09F13C}" type="slidenum">
              <a:rPr lang="en-US" smtClean="0"/>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2" name="Slide Number Placeholder 1"/>
          <p:cNvSpPr>
            <a:spLocks noGrp="1"/>
          </p:cNvSpPr>
          <p:nvPr>
            <p:ph type="sldNum" sz="quarter" idx="10"/>
          </p:nvPr>
        </p:nvSpPr>
        <p:spPr/>
        <p:txBody>
          <a:bodyPr/>
          <a:lstStyle/>
          <a:p>
            <a:fld id="{151D2359-99B9-4CB9-ACBC-AB61EF09F13C}" type="slidenum">
              <a:rPr lang="en-US" smtClean="0"/>
              <a:t>2</a:t>
            </a:fld>
            <a:endParaRPr lang="en-US"/>
          </a:p>
        </p:txBody>
      </p:sp>
      <p:sp>
        <p:nvSpPr>
          <p:cNvPr id="3" name="矩形 2"/>
          <p:cNvSpPr/>
          <p:nvPr/>
        </p:nvSpPr>
        <p:spPr>
          <a:xfrm>
            <a:off x="1231131" y="1370037"/>
            <a:ext cx="7704856" cy="3631763"/>
          </a:xfrm>
          <a:prstGeom prst="rect">
            <a:avLst/>
          </a:prstGeom>
        </p:spPr>
        <p:txBody>
          <a:bodyPr wrap="square">
            <a:spAutoFit/>
          </a:bodyPr>
          <a:lstStyle/>
          <a:p>
            <a:pPr marL="285750" indent="-285750">
              <a:lnSpc>
                <a:spcPct val="200000"/>
              </a:lnSpc>
              <a:buFont typeface="Wingdings" pitchFamily="2" charset="2"/>
              <a:buChar char="Ø"/>
            </a:pPr>
            <a:r>
              <a:rPr lang="zh-CN" altLang="zh-CN" sz="1400" b="1" dirty="0" smtClean="0">
                <a:solidFill>
                  <a:schemeClr val="accent1">
                    <a:lumMod val="25000"/>
                  </a:schemeClr>
                </a:solidFill>
                <a:latin typeface="微软雅黑" pitchFamily="34" charset="-122"/>
                <a:ea typeface="微软雅黑" pitchFamily="34" charset="-122"/>
              </a:rPr>
              <a:t>委托人</a:t>
            </a:r>
            <a:r>
              <a:rPr lang="zh-CN" altLang="zh-CN" sz="1400" b="1" dirty="0">
                <a:solidFill>
                  <a:schemeClr val="accent1">
                    <a:lumMod val="25000"/>
                  </a:schemeClr>
                </a:solidFill>
                <a:latin typeface="微软雅黑" pitchFamily="34" charset="-122"/>
                <a:ea typeface="微软雅黑" pitchFamily="34" charset="-122"/>
              </a:rPr>
              <a:t>自主决定</a:t>
            </a:r>
            <a:r>
              <a:rPr lang="zh-CN" altLang="zh-CN" sz="1400" dirty="0">
                <a:solidFill>
                  <a:schemeClr val="accent1">
                    <a:lumMod val="25000"/>
                  </a:schemeClr>
                </a:solidFill>
                <a:latin typeface="微软雅黑" pitchFamily="34" charset="-122"/>
                <a:ea typeface="微软雅黑" pitchFamily="34" charset="-122"/>
              </a:rPr>
              <a:t>信托设立、信托财产运用对象、信托财产管理运用处分方式等事宜，</a:t>
            </a:r>
            <a:r>
              <a:rPr lang="zh-CN" altLang="zh-CN" sz="1400" b="1" dirty="0">
                <a:solidFill>
                  <a:schemeClr val="accent1">
                    <a:lumMod val="25000"/>
                  </a:schemeClr>
                </a:solidFill>
                <a:latin typeface="微软雅黑" pitchFamily="34" charset="-122"/>
                <a:ea typeface="微软雅黑" pitchFamily="34" charset="-122"/>
              </a:rPr>
              <a:t>自行负责</a:t>
            </a:r>
            <a:r>
              <a:rPr lang="zh-CN" altLang="zh-CN" sz="1400" dirty="0">
                <a:solidFill>
                  <a:schemeClr val="accent1">
                    <a:lumMod val="25000"/>
                  </a:schemeClr>
                </a:solidFill>
                <a:latin typeface="微软雅黑" pitchFamily="34" charset="-122"/>
                <a:ea typeface="微软雅黑" pitchFamily="34" charset="-122"/>
              </a:rPr>
              <a:t>前期尽职调查及存续期信托财产管理，</a:t>
            </a:r>
            <a:r>
              <a:rPr lang="zh-CN" altLang="zh-CN" sz="1400" b="1" dirty="0">
                <a:solidFill>
                  <a:schemeClr val="accent1">
                    <a:lumMod val="25000"/>
                  </a:schemeClr>
                </a:solidFill>
                <a:latin typeface="微软雅黑" pitchFamily="34" charset="-122"/>
                <a:ea typeface="微软雅黑" pitchFamily="34" charset="-122"/>
              </a:rPr>
              <a:t>自愿承担</a:t>
            </a:r>
            <a:r>
              <a:rPr lang="zh-CN" altLang="zh-CN" sz="1400" dirty="0">
                <a:solidFill>
                  <a:schemeClr val="accent1">
                    <a:lumMod val="25000"/>
                  </a:schemeClr>
                </a:solidFill>
                <a:latin typeface="微软雅黑" pitchFamily="34" charset="-122"/>
                <a:ea typeface="微软雅黑" pitchFamily="34" charset="-122"/>
              </a:rPr>
              <a:t>信托投资</a:t>
            </a:r>
            <a:r>
              <a:rPr lang="zh-CN" altLang="zh-CN" sz="1400" dirty="0" smtClean="0">
                <a:solidFill>
                  <a:schemeClr val="accent1">
                    <a:lumMod val="25000"/>
                  </a:schemeClr>
                </a:solidFill>
                <a:latin typeface="微软雅黑" pitchFamily="34" charset="-122"/>
                <a:ea typeface="微软雅黑" pitchFamily="34" charset="-122"/>
              </a:rPr>
              <a:t>风险</a:t>
            </a:r>
            <a:r>
              <a:rPr lang="zh-CN" altLang="en-US" sz="1400" dirty="0" smtClean="0">
                <a:solidFill>
                  <a:schemeClr val="accent1">
                    <a:lumMod val="25000"/>
                  </a:schemeClr>
                </a:solidFill>
                <a:latin typeface="微软雅黑" pitchFamily="34" charset="-122"/>
                <a:ea typeface="微软雅黑" pitchFamily="34" charset="-122"/>
              </a:rPr>
              <a:t>。</a:t>
            </a:r>
            <a:endParaRPr lang="en-US" altLang="zh-CN" sz="1400" dirty="0" smtClean="0">
              <a:solidFill>
                <a:schemeClr val="accent1">
                  <a:lumMod val="25000"/>
                </a:schemeClr>
              </a:solidFill>
              <a:latin typeface="微软雅黑" pitchFamily="34" charset="-122"/>
              <a:ea typeface="微软雅黑" pitchFamily="34" charset="-122"/>
            </a:endParaRPr>
          </a:p>
          <a:p>
            <a:pPr marL="285750" indent="-285750">
              <a:lnSpc>
                <a:spcPct val="200000"/>
              </a:lnSpc>
              <a:buFont typeface="Wingdings" pitchFamily="2" charset="2"/>
              <a:buChar char="Ø"/>
            </a:pPr>
            <a:endParaRPr lang="en-US" altLang="zh-CN" sz="800" dirty="0" smtClean="0">
              <a:solidFill>
                <a:schemeClr val="accent1">
                  <a:lumMod val="25000"/>
                </a:schemeClr>
              </a:solidFill>
              <a:latin typeface="微软雅黑" pitchFamily="34" charset="-122"/>
              <a:ea typeface="微软雅黑" pitchFamily="34" charset="-122"/>
            </a:endParaRPr>
          </a:p>
          <a:p>
            <a:pPr marL="285750" indent="-285750">
              <a:lnSpc>
                <a:spcPct val="200000"/>
              </a:lnSpc>
              <a:buFont typeface="Wingdings" pitchFamily="2" charset="2"/>
              <a:buChar char="Ø"/>
            </a:pPr>
            <a:r>
              <a:rPr lang="zh-CN" altLang="zh-CN" sz="1400" b="1" dirty="0" smtClean="0">
                <a:solidFill>
                  <a:schemeClr val="accent1">
                    <a:lumMod val="25000"/>
                  </a:schemeClr>
                </a:solidFill>
                <a:latin typeface="微软雅黑" pitchFamily="34" charset="-122"/>
                <a:ea typeface="微软雅黑" pitchFamily="34" charset="-122"/>
              </a:rPr>
              <a:t>受托人</a:t>
            </a:r>
            <a:r>
              <a:rPr lang="zh-CN" altLang="zh-CN" sz="1400" b="1" dirty="0">
                <a:solidFill>
                  <a:schemeClr val="accent1">
                    <a:lumMod val="25000"/>
                  </a:schemeClr>
                </a:solidFill>
                <a:latin typeface="微软雅黑" pitchFamily="34" charset="-122"/>
                <a:ea typeface="微软雅黑" pitchFamily="34" charset="-122"/>
              </a:rPr>
              <a:t>仅负责</a:t>
            </a:r>
            <a:r>
              <a:rPr lang="zh-CN" altLang="zh-CN" sz="1400" dirty="0">
                <a:solidFill>
                  <a:schemeClr val="accent1">
                    <a:lumMod val="25000"/>
                  </a:schemeClr>
                </a:solidFill>
                <a:latin typeface="微软雅黑" pitchFamily="34" charset="-122"/>
                <a:ea typeface="微软雅黑" pitchFamily="34" charset="-122"/>
              </a:rPr>
              <a:t>账户管理、清算分配及提供或出具必要文件以配合委托人管理信托财产等事务，</a:t>
            </a:r>
            <a:r>
              <a:rPr lang="zh-CN" altLang="zh-CN" sz="1400" b="1" dirty="0">
                <a:solidFill>
                  <a:schemeClr val="accent1">
                    <a:lumMod val="25000"/>
                  </a:schemeClr>
                </a:solidFill>
                <a:latin typeface="微软雅黑" pitchFamily="34" charset="-122"/>
                <a:ea typeface="微软雅黑" pitchFamily="34" charset="-122"/>
              </a:rPr>
              <a:t>不承担</a:t>
            </a:r>
            <a:r>
              <a:rPr lang="zh-CN" altLang="zh-CN" sz="1400" dirty="0">
                <a:solidFill>
                  <a:schemeClr val="accent1">
                    <a:lumMod val="25000"/>
                  </a:schemeClr>
                </a:solidFill>
                <a:latin typeface="微软雅黑" pitchFamily="34" charset="-122"/>
                <a:ea typeface="微软雅黑" pitchFamily="34" charset="-122"/>
              </a:rPr>
              <a:t>积极主动管理职责的信托业务</a:t>
            </a:r>
            <a:r>
              <a:rPr lang="zh-CN" altLang="zh-CN" sz="1400" dirty="0" smtClean="0">
                <a:solidFill>
                  <a:schemeClr val="accent1">
                    <a:lumMod val="25000"/>
                  </a:schemeClr>
                </a:solidFill>
                <a:latin typeface="微软雅黑" pitchFamily="34" charset="-122"/>
                <a:ea typeface="微软雅黑" pitchFamily="34" charset="-122"/>
              </a:rPr>
              <a:t>。</a:t>
            </a:r>
            <a:endParaRPr lang="en-US" altLang="zh-CN" sz="1400" dirty="0" smtClean="0">
              <a:solidFill>
                <a:schemeClr val="accent1">
                  <a:lumMod val="25000"/>
                </a:schemeClr>
              </a:solidFill>
              <a:latin typeface="微软雅黑" pitchFamily="34" charset="-122"/>
              <a:ea typeface="微软雅黑" pitchFamily="34" charset="-122"/>
            </a:endParaRPr>
          </a:p>
          <a:p>
            <a:pPr marL="285750" indent="-285750">
              <a:lnSpc>
                <a:spcPct val="200000"/>
              </a:lnSpc>
              <a:buFont typeface="Wingdings" pitchFamily="2" charset="2"/>
              <a:buChar char="Ø"/>
            </a:pPr>
            <a:endParaRPr lang="en-US" altLang="zh-CN" sz="900" dirty="0">
              <a:latin typeface="微软雅黑" pitchFamily="34" charset="-122"/>
              <a:ea typeface="微软雅黑" pitchFamily="34" charset="-122"/>
            </a:endParaRPr>
          </a:p>
          <a:p>
            <a:pPr marL="285750" indent="-285750">
              <a:lnSpc>
                <a:spcPct val="200000"/>
              </a:lnSpc>
              <a:buFont typeface="Wingdings" pitchFamily="2" charset="2"/>
              <a:buChar char="Ø"/>
            </a:pPr>
            <a:r>
              <a:rPr lang="zh-CN" altLang="en-US" sz="1400" b="1" dirty="0" smtClean="0">
                <a:solidFill>
                  <a:schemeClr val="accent1">
                    <a:lumMod val="25000"/>
                  </a:schemeClr>
                </a:solidFill>
                <a:latin typeface="微软雅黑" pitchFamily="34" charset="-122"/>
                <a:ea typeface="微软雅黑" pitchFamily="34" charset="-122"/>
              </a:rPr>
              <a:t>事务管理类业务不是单纯的银行通道，它灵活多变，很多创新业务的开展都离不开事务管理类信托业务的嫁接。</a:t>
            </a:r>
            <a:r>
              <a:rPr lang="zh-CN" altLang="en-US" sz="1400" dirty="0" smtClean="0">
                <a:solidFill>
                  <a:schemeClr val="accent1">
                    <a:lumMod val="25000"/>
                  </a:schemeClr>
                </a:solidFill>
                <a:latin typeface="微软雅黑" pitchFamily="34" charset="-122"/>
                <a:ea typeface="微软雅黑" pitchFamily="34" charset="-122"/>
              </a:rPr>
              <a:t>它的</a:t>
            </a:r>
            <a:r>
              <a:rPr lang="zh-CN" altLang="zh-CN" sz="1400" b="1" dirty="0" smtClean="0">
                <a:solidFill>
                  <a:schemeClr val="accent1">
                    <a:lumMod val="25000"/>
                  </a:schemeClr>
                </a:solidFill>
                <a:latin typeface="微软雅黑" pitchFamily="34" charset="-122"/>
                <a:ea typeface="微软雅黑" pitchFamily="34" charset="-122"/>
              </a:rPr>
              <a:t>核心</a:t>
            </a:r>
            <a:r>
              <a:rPr lang="zh-CN" altLang="zh-CN" sz="1400" dirty="0">
                <a:solidFill>
                  <a:schemeClr val="accent1">
                    <a:lumMod val="25000"/>
                  </a:schemeClr>
                </a:solidFill>
                <a:latin typeface="微软雅黑" pitchFamily="34" charset="-122"/>
                <a:ea typeface="微软雅黑" pitchFamily="34" charset="-122"/>
              </a:rPr>
              <a:t>在于利用信托灵活的交易结构安排，信托财产独立性带来的风险隔离和破产隔离等制度优势，为不同的委托人提供符合其需求的、个性化的事务管理服务。</a:t>
            </a:r>
            <a:endParaRPr lang="zh-CN" altLang="en-US" sz="1400" dirty="0">
              <a:solidFill>
                <a:schemeClr val="accent1">
                  <a:lumMod val="25000"/>
                </a:schemeClr>
              </a:solidFill>
              <a:latin typeface="微软雅黑" pitchFamily="34" charset="-122"/>
              <a:ea typeface="微软雅黑" pitchFamily="34" charset="-122"/>
            </a:endParaRPr>
          </a:p>
        </p:txBody>
      </p:sp>
      <p:sp>
        <p:nvSpPr>
          <p:cNvPr id="6" name="矩形 5"/>
          <p:cNvSpPr/>
          <p:nvPr/>
        </p:nvSpPr>
        <p:spPr>
          <a:xfrm>
            <a:off x="3337411" y="937989"/>
            <a:ext cx="3024336" cy="369332"/>
          </a:xfrm>
          <a:prstGeom prst="rect">
            <a:avLst/>
          </a:prstGeom>
          <a:ln w="28575"/>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zh-CN" altLang="en-US" b="1" dirty="0" smtClean="0">
                <a:solidFill>
                  <a:schemeClr val="accent1">
                    <a:lumMod val="10000"/>
                  </a:schemeClr>
                </a:solidFill>
                <a:latin typeface="微软雅黑" pitchFamily="34" charset="-122"/>
                <a:ea typeface="微软雅黑" pitchFamily="34" charset="-122"/>
              </a:rPr>
              <a:t>事务管理类信托定义</a:t>
            </a:r>
            <a:endParaRPr lang="zh-CN" altLang="en-US" b="1" dirty="0">
              <a:solidFill>
                <a:schemeClr val="accent1">
                  <a:lumMod val="1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2" name="Slide Number Placeholder 1"/>
          <p:cNvSpPr>
            <a:spLocks noGrp="1"/>
          </p:cNvSpPr>
          <p:nvPr>
            <p:ph type="sldNum" sz="quarter" idx="10"/>
          </p:nvPr>
        </p:nvSpPr>
        <p:spPr/>
        <p:txBody>
          <a:bodyPr/>
          <a:lstStyle/>
          <a:p>
            <a:fld id="{151D2359-99B9-4CB9-ACBC-AB61EF09F13C}" type="slidenum">
              <a:rPr lang="en-US" smtClean="0"/>
              <a:t>3</a:t>
            </a:fld>
            <a:endParaRPr lang="en-US"/>
          </a:p>
        </p:txBody>
      </p:sp>
      <p:grpSp>
        <p:nvGrpSpPr>
          <p:cNvPr id="10" name="组合 9"/>
          <p:cNvGrpSpPr/>
          <p:nvPr/>
        </p:nvGrpSpPr>
        <p:grpSpPr>
          <a:xfrm>
            <a:off x="2116113" y="1009997"/>
            <a:ext cx="6171802" cy="576064"/>
            <a:chOff x="530229" y="816377"/>
            <a:chExt cx="7414028" cy="1175586"/>
          </a:xfrm>
          <a:scene3d>
            <a:camera prst="orthographicFront"/>
            <a:lightRig rig="flat" dir="t"/>
          </a:scene3d>
        </p:grpSpPr>
        <p:sp>
          <p:nvSpPr>
            <p:cNvPr id="12" name="矩形 11"/>
            <p:cNvSpPr/>
            <p:nvPr/>
          </p:nvSpPr>
          <p:spPr>
            <a:xfrm>
              <a:off x="530229" y="816377"/>
              <a:ext cx="7414028" cy="1175586"/>
            </a:xfrm>
            <a:prstGeom prst="rect">
              <a:avLst/>
            </a:prstGeom>
          </p:spPr>
          <p:style>
            <a:lnRef idx="0">
              <a:schemeClr val="accent3"/>
            </a:lnRef>
            <a:fillRef idx="3">
              <a:schemeClr val="accent3"/>
            </a:fillRef>
            <a:effectRef idx="3">
              <a:schemeClr val="accent3"/>
            </a:effectRef>
            <a:fontRef idx="minor">
              <a:schemeClr val="lt1"/>
            </a:fontRef>
          </p:style>
        </p:sp>
        <p:sp>
          <p:nvSpPr>
            <p:cNvPr id="13" name="矩形 12"/>
            <p:cNvSpPr/>
            <p:nvPr/>
          </p:nvSpPr>
          <p:spPr>
            <a:xfrm>
              <a:off x="530229" y="816377"/>
              <a:ext cx="7414028" cy="1175586"/>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569303" tIns="198120" rIns="198120" bIns="198120" numCol="1" spcCol="1270" anchor="ctr" anchorCtr="0">
              <a:noAutofit/>
            </a:bodyPr>
            <a:lstStyle/>
            <a:p>
              <a:pPr lvl="0" algn="l" defTabSz="2311400">
                <a:lnSpc>
                  <a:spcPct val="90000"/>
                </a:lnSpc>
                <a:spcBef>
                  <a:spcPct val="0"/>
                </a:spcBef>
                <a:spcAft>
                  <a:spcPct val="35000"/>
                </a:spcAft>
              </a:pPr>
              <a:r>
                <a:rPr lang="zh-CN" altLang="en-US" b="1" kern="1200" dirty="0" smtClean="0">
                  <a:solidFill>
                    <a:schemeClr val="accent1">
                      <a:lumMod val="25000"/>
                    </a:schemeClr>
                  </a:solidFill>
                  <a:latin typeface="微软雅黑" pitchFamily="34" charset="-122"/>
                  <a:ea typeface="微软雅黑" pitchFamily="34" charset="-122"/>
                </a:rPr>
                <a:t>上半年信托业发展现状</a:t>
              </a:r>
              <a:endParaRPr lang="en-US" altLang="zh-CN" b="1" kern="1200" dirty="0" smtClean="0">
                <a:solidFill>
                  <a:schemeClr val="accent1">
                    <a:lumMod val="25000"/>
                  </a:schemeClr>
                </a:solidFill>
                <a:latin typeface="微软雅黑" pitchFamily="34" charset="-122"/>
                <a:ea typeface="微软雅黑" pitchFamily="34" charset="-122"/>
              </a:endParaRPr>
            </a:p>
          </p:txBody>
        </p:sp>
      </p:grpSp>
      <p:sp>
        <p:nvSpPr>
          <p:cNvPr id="11" name="矩形 10"/>
          <p:cNvSpPr/>
          <p:nvPr/>
        </p:nvSpPr>
        <p:spPr>
          <a:xfrm>
            <a:off x="1807196" y="793973"/>
            <a:ext cx="792087" cy="603401"/>
          </a:xfrm>
          <a:prstGeom prst="rect">
            <a:avLst/>
          </a:prstGeom>
        </p:spPr>
        <p:style>
          <a:lnRef idx="0">
            <a:schemeClr val="accent5"/>
          </a:lnRef>
          <a:fillRef idx="3">
            <a:schemeClr val="accent5"/>
          </a:fillRef>
          <a:effectRef idx="3">
            <a:schemeClr val="accent5"/>
          </a:effectRef>
          <a:fontRef idx="minor">
            <a:schemeClr val="lt1"/>
          </a:fontRef>
        </p:style>
      </p:sp>
      <p:grpSp>
        <p:nvGrpSpPr>
          <p:cNvPr id="14" name="组合 13"/>
          <p:cNvGrpSpPr/>
          <p:nvPr/>
        </p:nvGrpSpPr>
        <p:grpSpPr>
          <a:xfrm>
            <a:off x="2116113" y="2184177"/>
            <a:ext cx="6171802" cy="490388"/>
            <a:chOff x="530229" y="816377"/>
            <a:chExt cx="7414028" cy="1175586"/>
          </a:xfrm>
          <a:scene3d>
            <a:camera prst="orthographicFront"/>
            <a:lightRig rig="flat" dir="t"/>
          </a:scene3d>
        </p:grpSpPr>
        <p:sp>
          <p:nvSpPr>
            <p:cNvPr id="15" name="矩形 14"/>
            <p:cNvSpPr/>
            <p:nvPr/>
          </p:nvSpPr>
          <p:spPr>
            <a:xfrm>
              <a:off x="530229" y="816377"/>
              <a:ext cx="7414028" cy="1175586"/>
            </a:xfrm>
            <a:prstGeom prst="rect">
              <a:avLst/>
            </a:prstGeom>
          </p:spPr>
          <p:style>
            <a:lnRef idx="0">
              <a:schemeClr val="accent3"/>
            </a:lnRef>
            <a:fillRef idx="3">
              <a:schemeClr val="accent3"/>
            </a:fillRef>
            <a:effectRef idx="3">
              <a:schemeClr val="accent3"/>
            </a:effectRef>
            <a:fontRef idx="minor">
              <a:schemeClr val="lt1"/>
            </a:fontRef>
          </p:style>
        </p:sp>
        <p:sp>
          <p:nvSpPr>
            <p:cNvPr id="16" name="矩形 15"/>
            <p:cNvSpPr/>
            <p:nvPr/>
          </p:nvSpPr>
          <p:spPr>
            <a:xfrm>
              <a:off x="530229" y="816377"/>
              <a:ext cx="7228004" cy="1175586"/>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569303" tIns="198120" rIns="198120" bIns="198120" numCol="1" spcCol="1270" anchor="ctr" anchorCtr="0">
              <a:noAutofit/>
            </a:bodyPr>
            <a:lstStyle/>
            <a:p>
              <a:pPr lvl="0" algn="just" defTabSz="2311400">
                <a:lnSpc>
                  <a:spcPct val="90000"/>
                </a:lnSpc>
                <a:spcBef>
                  <a:spcPct val="0"/>
                </a:spcBef>
                <a:spcAft>
                  <a:spcPct val="35000"/>
                </a:spcAft>
              </a:pPr>
              <a:r>
                <a:rPr lang="zh-CN" altLang="en-US" b="1" kern="1200" dirty="0" smtClean="0">
                  <a:solidFill>
                    <a:schemeClr val="accent1">
                      <a:lumMod val="25000"/>
                    </a:schemeClr>
                  </a:solidFill>
                  <a:latin typeface="微软雅黑" pitchFamily="34" charset="-122"/>
                  <a:ea typeface="微软雅黑" pitchFamily="34" charset="-122"/>
                </a:rPr>
                <a:t>我司事务管理类业务概况</a:t>
              </a:r>
              <a:endParaRPr lang="zh-CN" altLang="en-US" b="1" kern="1200" dirty="0">
                <a:solidFill>
                  <a:schemeClr val="accent1">
                    <a:lumMod val="25000"/>
                  </a:schemeClr>
                </a:solidFill>
                <a:latin typeface="微软雅黑" pitchFamily="34" charset="-122"/>
                <a:ea typeface="微软雅黑" pitchFamily="34" charset="-122"/>
              </a:endParaRPr>
            </a:p>
          </p:txBody>
        </p:sp>
      </p:grpSp>
      <p:sp>
        <p:nvSpPr>
          <p:cNvPr id="17" name="矩形 16"/>
          <p:cNvSpPr/>
          <p:nvPr/>
        </p:nvSpPr>
        <p:spPr>
          <a:xfrm>
            <a:off x="1807195" y="1882477"/>
            <a:ext cx="792088" cy="603401"/>
          </a:xfrm>
          <a:prstGeom prst="rect">
            <a:avLst/>
          </a:prstGeom>
        </p:spPr>
        <p:style>
          <a:lnRef idx="0">
            <a:schemeClr val="accent5"/>
          </a:lnRef>
          <a:fillRef idx="3">
            <a:schemeClr val="accent5"/>
          </a:fillRef>
          <a:effectRef idx="3">
            <a:schemeClr val="accent5"/>
          </a:effectRef>
          <a:fontRef idx="minor">
            <a:schemeClr val="lt1"/>
          </a:fontRef>
        </p:style>
      </p:sp>
      <p:grpSp>
        <p:nvGrpSpPr>
          <p:cNvPr id="18" name="组合 17"/>
          <p:cNvGrpSpPr/>
          <p:nvPr/>
        </p:nvGrpSpPr>
        <p:grpSpPr>
          <a:xfrm>
            <a:off x="2116113" y="3359839"/>
            <a:ext cx="6171802" cy="458470"/>
            <a:chOff x="530229" y="816377"/>
            <a:chExt cx="7414028" cy="1175586"/>
          </a:xfrm>
          <a:scene3d>
            <a:camera prst="orthographicFront"/>
            <a:lightRig rig="flat" dir="t"/>
          </a:scene3d>
        </p:grpSpPr>
        <p:sp>
          <p:nvSpPr>
            <p:cNvPr id="19" name="矩形 18"/>
            <p:cNvSpPr/>
            <p:nvPr/>
          </p:nvSpPr>
          <p:spPr>
            <a:xfrm>
              <a:off x="530229" y="816377"/>
              <a:ext cx="7414028" cy="1175586"/>
            </a:xfrm>
            <a:prstGeom prst="rect">
              <a:avLst/>
            </a:prstGeom>
          </p:spPr>
          <p:style>
            <a:lnRef idx="0">
              <a:schemeClr val="accent3"/>
            </a:lnRef>
            <a:fillRef idx="3">
              <a:schemeClr val="accent3"/>
            </a:fillRef>
            <a:effectRef idx="3">
              <a:schemeClr val="accent3"/>
            </a:effectRef>
            <a:fontRef idx="minor">
              <a:schemeClr val="lt1"/>
            </a:fontRef>
          </p:style>
        </p:sp>
        <p:sp>
          <p:nvSpPr>
            <p:cNvPr id="20" name="矩形 19"/>
            <p:cNvSpPr/>
            <p:nvPr/>
          </p:nvSpPr>
          <p:spPr>
            <a:xfrm>
              <a:off x="530229" y="816377"/>
              <a:ext cx="7414028" cy="1175586"/>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569303" tIns="198120" rIns="198120" bIns="198120" numCol="1" spcCol="1270" anchor="ctr" anchorCtr="0">
              <a:noAutofit/>
            </a:bodyPr>
            <a:lstStyle/>
            <a:p>
              <a:pPr lvl="0" algn="l" defTabSz="2311400">
                <a:lnSpc>
                  <a:spcPct val="90000"/>
                </a:lnSpc>
                <a:spcBef>
                  <a:spcPct val="0"/>
                </a:spcBef>
                <a:spcAft>
                  <a:spcPct val="35000"/>
                </a:spcAft>
              </a:pPr>
              <a:r>
                <a:rPr lang="zh-CN" altLang="en-US" b="1" kern="1200" dirty="0" smtClean="0">
                  <a:solidFill>
                    <a:schemeClr val="accent1">
                      <a:lumMod val="25000"/>
                    </a:schemeClr>
                  </a:solidFill>
                  <a:latin typeface="微软雅黑" pitchFamily="34" charset="-122"/>
                  <a:ea typeface="微软雅黑" pitchFamily="34" charset="-122"/>
                </a:rPr>
                <a:t>面临的挑战及发展方向</a:t>
              </a:r>
              <a:endParaRPr lang="zh-CN" altLang="en-US" b="1" kern="1200" dirty="0">
                <a:solidFill>
                  <a:schemeClr val="accent1">
                    <a:lumMod val="25000"/>
                  </a:schemeClr>
                </a:solidFill>
                <a:latin typeface="微软雅黑" pitchFamily="34" charset="-122"/>
                <a:ea typeface="微软雅黑" pitchFamily="34" charset="-122"/>
              </a:endParaRPr>
            </a:p>
          </p:txBody>
        </p:sp>
      </p:grpSp>
      <p:sp>
        <p:nvSpPr>
          <p:cNvPr id="21" name="矩形 20"/>
          <p:cNvSpPr/>
          <p:nvPr/>
        </p:nvSpPr>
        <p:spPr>
          <a:xfrm>
            <a:off x="1807196" y="3026221"/>
            <a:ext cx="792087" cy="603401"/>
          </a:xfrm>
          <a:prstGeom prst="rect">
            <a:avLst/>
          </a:prstGeom>
        </p:spPr>
        <p:style>
          <a:lnRef idx="0">
            <a:schemeClr val="accent5"/>
          </a:lnRef>
          <a:fillRef idx="3">
            <a:schemeClr val="accent5"/>
          </a:fillRef>
          <a:effectRef idx="3">
            <a:schemeClr val="accent5"/>
          </a:effectRef>
          <a:fontRef idx="minor">
            <a:schemeClr val="lt1"/>
          </a:fontRef>
        </p:style>
      </p:sp>
      <p:grpSp>
        <p:nvGrpSpPr>
          <p:cNvPr id="22" name="组合 21"/>
          <p:cNvGrpSpPr/>
          <p:nvPr/>
        </p:nvGrpSpPr>
        <p:grpSpPr>
          <a:xfrm>
            <a:off x="2116113" y="4552057"/>
            <a:ext cx="6171802" cy="490388"/>
            <a:chOff x="530229" y="816377"/>
            <a:chExt cx="7414028" cy="1175586"/>
          </a:xfrm>
          <a:scene3d>
            <a:camera prst="orthographicFront"/>
            <a:lightRig rig="flat" dir="t"/>
          </a:scene3d>
        </p:grpSpPr>
        <p:sp>
          <p:nvSpPr>
            <p:cNvPr id="23" name="矩形 22"/>
            <p:cNvSpPr/>
            <p:nvPr/>
          </p:nvSpPr>
          <p:spPr>
            <a:xfrm>
              <a:off x="530229" y="816377"/>
              <a:ext cx="7414028" cy="1175586"/>
            </a:xfrm>
            <a:prstGeom prst="rect">
              <a:avLst/>
            </a:prstGeom>
          </p:spPr>
          <p:style>
            <a:lnRef idx="0">
              <a:schemeClr val="accent3"/>
            </a:lnRef>
            <a:fillRef idx="3">
              <a:schemeClr val="accent3"/>
            </a:fillRef>
            <a:effectRef idx="3">
              <a:schemeClr val="accent3"/>
            </a:effectRef>
            <a:fontRef idx="minor">
              <a:schemeClr val="lt1"/>
            </a:fontRef>
          </p:style>
        </p:sp>
        <p:sp>
          <p:nvSpPr>
            <p:cNvPr id="24" name="矩形 23"/>
            <p:cNvSpPr/>
            <p:nvPr/>
          </p:nvSpPr>
          <p:spPr>
            <a:xfrm>
              <a:off x="530229" y="816377"/>
              <a:ext cx="7414028" cy="1175586"/>
            </a:xfrm>
            <a:prstGeom prst="rect">
              <a:avLst/>
            </a:prstGeom>
          </p:spPr>
          <p:style>
            <a:lnRef idx="0">
              <a:schemeClr val="accent3"/>
            </a:lnRef>
            <a:fillRef idx="3">
              <a:schemeClr val="accent3"/>
            </a:fillRef>
            <a:effectRef idx="3">
              <a:schemeClr val="accent3"/>
            </a:effectRef>
            <a:fontRef idx="minor">
              <a:schemeClr val="lt1"/>
            </a:fontRef>
          </p:style>
          <p:txBody>
            <a:bodyPr spcFirstLastPara="0" vert="horz" wrap="square" lIns="1569303" tIns="198120" rIns="198120" bIns="198120" numCol="1" spcCol="1270" anchor="ctr" anchorCtr="0">
              <a:noAutofit/>
            </a:bodyPr>
            <a:lstStyle/>
            <a:p>
              <a:pPr lvl="0" algn="l" defTabSz="2311400">
                <a:lnSpc>
                  <a:spcPct val="90000"/>
                </a:lnSpc>
                <a:spcBef>
                  <a:spcPct val="0"/>
                </a:spcBef>
                <a:spcAft>
                  <a:spcPct val="35000"/>
                </a:spcAft>
              </a:pPr>
              <a:r>
                <a:rPr lang="zh-CN" altLang="en-US" b="1" kern="1200" dirty="0" smtClean="0">
                  <a:solidFill>
                    <a:schemeClr val="accent1">
                      <a:lumMod val="25000"/>
                    </a:schemeClr>
                  </a:solidFill>
                  <a:latin typeface="微软雅黑" pitchFamily="34" charset="-122"/>
                  <a:ea typeface="微软雅黑" pitchFamily="34" charset="-122"/>
                </a:rPr>
                <a:t>事务类业务开展过程中的关注点</a:t>
              </a:r>
              <a:endParaRPr lang="zh-CN" altLang="en-US" b="1" kern="1200" dirty="0">
                <a:solidFill>
                  <a:schemeClr val="accent1">
                    <a:lumMod val="25000"/>
                  </a:schemeClr>
                </a:solidFill>
                <a:latin typeface="微软雅黑" pitchFamily="34" charset="-122"/>
                <a:ea typeface="微软雅黑" pitchFamily="34" charset="-122"/>
              </a:endParaRPr>
            </a:p>
          </p:txBody>
        </p:sp>
      </p:grpSp>
      <p:sp>
        <p:nvSpPr>
          <p:cNvPr id="25" name="矩形 24"/>
          <p:cNvSpPr/>
          <p:nvPr/>
        </p:nvSpPr>
        <p:spPr>
          <a:xfrm>
            <a:off x="1807196" y="4250357"/>
            <a:ext cx="792087" cy="603401"/>
          </a:xfrm>
          <a:prstGeom prst="rect">
            <a:avLst/>
          </a:prstGeom>
        </p:spPr>
        <p:style>
          <a:lnRef idx="0">
            <a:schemeClr val="accent5"/>
          </a:lnRef>
          <a:fillRef idx="3">
            <a:schemeClr val="accent5"/>
          </a:fillRef>
          <a:effectRef idx="3">
            <a:schemeClr val="accent5"/>
          </a:effectRef>
          <a:fontRef idx="minor">
            <a:schemeClr val="lt1"/>
          </a:fontRef>
        </p:style>
      </p:sp>
      <p:sp>
        <p:nvSpPr>
          <p:cNvPr id="8" name="TextBox 7"/>
          <p:cNvSpPr txBox="1"/>
          <p:nvPr/>
        </p:nvSpPr>
        <p:spPr>
          <a:xfrm>
            <a:off x="1998217" y="846817"/>
            <a:ext cx="385042" cy="523220"/>
          </a:xfrm>
          <a:prstGeom prst="rect">
            <a:avLst/>
          </a:prstGeom>
          <a:noFill/>
        </p:spPr>
        <p:txBody>
          <a:bodyPr wrap="none" rtlCol="0">
            <a:spAutoFit/>
          </a:bodyPr>
          <a:lstStyle/>
          <a:p>
            <a:r>
              <a:rPr lang="en-US" altLang="zh-CN" sz="2800" b="1" dirty="0" smtClean="0">
                <a:solidFill>
                  <a:schemeClr val="accent1">
                    <a:lumMod val="25000"/>
                  </a:schemeClr>
                </a:solidFill>
              </a:rPr>
              <a:t>1</a:t>
            </a:r>
            <a:endParaRPr lang="zh-CN" altLang="en-US" sz="2800" b="1" dirty="0">
              <a:solidFill>
                <a:schemeClr val="accent1">
                  <a:lumMod val="25000"/>
                </a:schemeClr>
              </a:solidFill>
            </a:endParaRPr>
          </a:p>
        </p:txBody>
      </p:sp>
      <p:sp>
        <p:nvSpPr>
          <p:cNvPr id="26" name="TextBox 25"/>
          <p:cNvSpPr txBox="1"/>
          <p:nvPr/>
        </p:nvSpPr>
        <p:spPr>
          <a:xfrm>
            <a:off x="2023219" y="1926937"/>
            <a:ext cx="385042" cy="523220"/>
          </a:xfrm>
          <a:prstGeom prst="rect">
            <a:avLst/>
          </a:prstGeom>
          <a:noFill/>
        </p:spPr>
        <p:txBody>
          <a:bodyPr wrap="none" rtlCol="0">
            <a:spAutoFit/>
          </a:bodyPr>
          <a:lstStyle/>
          <a:p>
            <a:r>
              <a:rPr lang="en-US" altLang="zh-CN" sz="2800" b="1" dirty="0" smtClean="0">
                <a:solidFill>
                  <a:schemeClr val="accent1">
                    <a:lumMod val="25000"/>
                  </a:schemeClr>
                </a:solidFill>
              </a:rPr>
              <a:t>2</a:t>
            </a:r>
            <a:endParaRPr lang="zh-CN" altLang="en-US" sz="2800" b="1" dirty="0">
              <a:solidFill>
                <a:schemeClr val="accent1">
                  <a:lumMod val="25000"/>
                </a:schemeClr>
              </a:solidFill>
            </a:endParaRPr>
          </a:p>
        </p:txBody>
      </p:sp>
      <p:sp>
        <p:nvSpPr>
          <p:cNvPr id="27" name="TextBox 26"/>
          <p:cNvSpPr txBox="1"/>
          <p:nvPr/>
        </p:nvSpPr>
        <p:spPr>
          <a:xfrm>
            <a:off x="2023219" y="3098229"/>
            <a:ext cx="385042" cy="523220"/>
          </a:xfrm>
          <a:prstGeom prst="rect">
            <a:avLst/>
          </a:prstGeom>
          <a:noFill/>
        </p:spPr>
        <p:txBody>
          <a:bodyPr wrap="none" rtlCol="0">
            <a:spAutoFit/>
          </a:bodyPr>
          <a:lstStyle/>
          <a:p>
            <a:r>
              <a:rPr lang="en-US" altLang="zh-CN" sz="2800" b="1" dirty="0" smtClean="0">
                <a:solidFill>
                  <a:schemeClr val="accent1">
                    <a:lumMod val="25000"/>
                  </a:schemeClr>
                </a:solidFill>
              </a:rPr>
              <a:t>3</a:t>
            </a:r>
            <a:endParaRPr lang="zh-CN" altLang="en-US" sz="2800" b="1" dirty="0">
              <a:solidFill>
                <a:schemeClr val="accent1">
                  <a:lumMod val="25000"/>
                </a:schemeClr>
              </a:solidFill>
            </a:endParaRPr>
          </a:p>
        </p:txBody>
      </p:sp>
      <p:sp>
        <p:nvSpPr>
          <p:cNvPr id="28" name="TextBox 27"/>
          <p:cNvSpPr txBox="1"/>
          <p:nvPr/>
        </p:nvSpPr>
        <p:spPr>
          <a:xfrm>
            <a:off x="2023219" y="4322365"/>
            <a:ext cx="356188" cy="461665"/>
          </a:xfrm>
          <a:prstGeom prst="rect">
            <a:avLst/>
          </a:prstGeom>
          <a:noFill/>
        </p:spPr>
        <p:txBody>
          <a:bodyPr wrap="none" rtlCol="0">
            <a:spAutoFit/>
          </a:bodyPr>
          <a:lstStyle/>
          <a:p>
            <a:r>
              <a:rPr lang="en-US" altLang="zh-CN" sz="2400" b="1" dirty="0" smtClean="0">
                <a:solidFill>
                  <a:schemeClr val="accent1">
                    <a:lumMod val="25000"/>
                  </a:schemeClr>
                </a:solidFill>
              </a:rPr>
              <a:t>4</a:t>
            </a:r>
            <a:endParaRPr lang="zh-CN" altLang="en-US" sz="2400" b="1" dirty="0">
              <a:solidFill>
                <a:schemeClr val="accent1">
                  <a:lumMod val="25000"/>
                </a:schemeClr>
              </a:solidFill>
            </a:endParaRPr>
          </a:p>
        </p:txBody>
      </p:sp>
      <p:sp>
        <p:nvSpPr>
          <p:cNvPr id="29" name="TextBox 28"/>
          <p:cNvSpPr txBox="1"/>
          <p:nvPr/>
        </p:nvSpPr>
        <p:spPr>
          <a:xfrm>
            <a:off x="223019" y="186531"/>
            <a:ext cx="1107996" cy="369332"/>
          </a:xfrm>
          <a:prstGeom prst="rect">
            <a:avLst/>
          </a:prstGeom>
          <a:noFill/>
        </p:spPr>
        <p:txBody>
          <a:bodyPr wrap="none" rtlCol="0">
            <a:spAutoFit/>
          </a:bodyPr>
          <a:lstStyle/>
          <a:p>
            <a:r>
              <a:rPr lang="zh-CN" altLang="en-US" b="1" dirty="0" smtClean="0">
                <a:solidFill>
                  <a:schemeClr val="accent1">
                    <a:lumMod val="10000"/>
                  </a:schemeClr>
                </a:solidFill>
                <a:latin typeface="微软雅黑" pitchFamily="34" charset="-122"/>
                <a:ea typeface="微软雅黑" pitchFamily="34" charset="-122"/>
              </a:rPr>
              <a:t>主要内容</a:t>
            </a:r>
            <a:endParaRPr lang="zh-CN" altLang="en-US" b="1" dirty="0">
              <a:solidFill>
                <a:schemeClr val="accent1">
                  <a:lumMod val="1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07758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223019" y="186531"/>
            <a:ext cx="249299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上半年信托业发展现状</a:t>
            </a:r>
            <a:endParaRPr lang="en-US" altLang="zh-CN" b="1" dirty="0">
              <a:solidFill>
                <a:schemeClr val="accent1">
                  <a:lumMod val="10000"/>
                </a:schemeClr>
              </a:solidFill>
              <a:latin typeface="微软雅黑" pitchFamily="34" charset="-122"/>
              <a:ea typeface="微软雅黑" pitchFamily="34" charset="-122"/>
            </a:endParaRPr>
          </a:p>
        </p:txBody>
      </p:sp>
      <p:sp>
        <p:nvSpPr>
          <p:cNvPr id="2" name="Slide Number Placeholder 1"/>
          <p:cNvSpPr>
            <a:spLocks noGrp="1"/>
          </p:cNvSpPr>
          <p:nvPr>
            <p:ph type="sldNum" sz="quarter" idx="10"/>
          </p:nvPr>
        </p:nvSpPr>
        <p:spPr/>
        <p:txBody>
          <a:bodyPr/>
          <a:lstStyle/>
          <a:p>
            <a:fld id="{151D2359-99B9-4CB9-ACBC-AB61EF09F13C}" type="slidenum">
              <a:rPr lang="en-US" smtClean="0"/>
              <a:t>4</a:t>
            </a:fld>
            <a:endParaRPr lang="en-US"/>
          </a:p>
        </p:txBody>
      </p:sp>
      <p:pic>
        <p:nvPicPr>
          <p:cNvPr id="9" name="图片 8" descr="http://www.xtxh.net/xtxh/u/cms/www/201507/31181806772d.jpg"/>
          <p:cNvPicPr/>
          <p:nvPr/>
        </p:nvPicPr>
        <p:blipFill>
          <a:blip r:embed="rId3">
            <a:extLst>
              <a:ext uri="{28A0092B-C50C-407E-A947-70E740481C1C}">
                <a14:useLocalDpi xmlns:a14="http://schemas.microsoft.com/office/drawing/2010/main" val="0"/>
              </a:ext>
            </a:extLst>
          </a:blip>
          <a:srcRect/>
          <a:stretch>
            <a:fillRect/>
          </a:stretch>
        </p:blipFill>
        <p:spPr bwMode="auto">
          <a:xfrm>
            <a:off x="844346" y="2090117"/>
            <a:ext cx="4491242" cy="3312368"/>
          </a:xfrm>
          <a:prstGeom prst="rect">
            <a:avLst/>
          </a:prstGeom>
          <a:noFill/>
          <a:ln>
            <a:noFill/>
          </a:ln>
        </p:spPr>
      </p:pic>
      <p:sp>
        <p:nvSpPr>
          <p:cNvPr id="4" name="TextBox 3"/>
          <p:cNvSpPr txBox="1"/>
          <p:nvPr/>
        </p:nvSpPr>
        <p:spPr>
          <a:xfrm>
            <a:off x="5767635" y="2651080"/>
            <a:ext cx="4392487"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200000"/>
              </a:lnSpc>
            </a:pPr>
            <a:r>
              <a:rPr lang="zh-CN" altLang="en-US" sz="1400" dirty="0" smtClean="0">
                <a:solidFill>
                  <a:schemeClr val="accent1">
                    <a:lumMod val="25000"/>
                  </a:schemeClr>
                </a:solidFill>
                <a:latin typeface="微软雅黑" pitchFamily="34" charset="-122"/>
                <a:ea typeface="微软雅黑" pitchFamily="34" charset="-122"/>
              </a:rPr>
              <a:t>从资产功能分类来看，信托业务内部结构有所变化：</a:t>
            </a:r>
            <a:endParaRPr lang="en-US" altLang="zh-CN" sz="1400" dirty="0" smtClean="0">
              <a:solidFill>
                <a:schemeClr val="accent1">
                  <a:lumMod val="25000"/>
                </a:schemeClr>
              </a:solidFill>
              <a:latin typeface="微软雅黑" pitchFamily="34" charset="-122"/>
              <a:ea typeface="微软雅黑" pitchFamily="34" charset="-122"/>
            </a:endParaRPr>
          </a:p>
          <a:p>
            <a:pPr marL="285750" indent="-285750">
              <a:lnSpc>
                <a:spcPct val="200000"/>
              </a:lnSpc>
              <a:buFont typeface="Wingdings" pitchFamily="2" charset="2"/>
              <a:buChar char="Ø"/>
            </a:pPr>
            <a:r>
              <a:rPr lang="zh-CN" altLang="zh-CN" sz="1400" dirty="0">
                <a:solidFill>
                  <a:schemeClr val="accent1">
                    <a:lumMod val="25000"/>
                  </a:schemeClr>
                </a:solidFill>
                <a:latin typeface="微软雅黑" pitchFamily="34" charset="-122"/>
                <a:ea typeface="微软雅黑" pitchFamily="34" charset="-122"/>
              </a:rPr>
              <a:t>融资类信托比重逐年</a:t>
            </a:r>
            <a:r>
              <a:rPr lang="zh-CN" altLang="zh-CN" sz="1400" dirty="0" smtClean="0">
                <a:solidFill>
                  <a:schemeClr val="accent1">
                    <a:lumMod val="25000"/>
                  </a:schemeClr>
                </a:solidFill>
                <a:latin typeface="微软雅黑" pitchFamily="34" charset="-122"/>
                <a:ea typeface="微软雅黑" pitchFamily="34" charset="-122"/>
              </a:rPr>
              <a:t>下降</a:t>
            </a:r>
            <a:r>
              <a:rPr lang="zh-CN" altLang="en-US" sz="1400" dirty="0" smtClean="0">
                <a:solidFill>
                  <a:schemeClr val="accent1">
                    <a:lumMod val="25000"/>
                  </a:schemeClr>
                </a:solidFill>
                <a:latin typeface="微软雅黑" pitchFamily="34" charset="-122"/>
                <a:ea typeface="微软雅黑" pitchFamily="34" charset="-122"/>
              </a:rPr>
              <a:t>，</a:t>
            </a:r>
            <a:r>
              <a:rPr lang="en-US" altLang="zh-CN" sz="1400" dirty="0" smtClean="0">
                <a:solidFill>
                  <a:schemeClr val="accent1">
                    <a:lumMod val="25000"/>
                  </a:schemeClr>
                </a:solidFill>
                <a:latin typeface="微软雅黑" pitchFamily="34" charset="-122"/>
                <a:ea typeface="微软雅黑" pitchFamily="34" charset="-122"/>
              </a:rPr>
              <a:t>33.65%          26.55%</a:t>
            </a:r>
          </a:p>
          <a:p>
            <a:pPr marL="285750" indent="-285750">
              <a:lnSpc>
                <a:spcPct val="200000"/>
              </a:lnSpc>
              <a:buFont typeface="Wingdings" pitchFamily="2" charset="2"/>
              <a:buChar char="Ø"/>
            </a:pPr>
            <a:r>
              <a:rPr lang="zh-CN" altLang="en-US" sz="1400" dirty="0" smtClean="0">
                <a:solidFill>
                  <a:schemeClr val="accent1">
                    <a:lumMod val="25000"/>
                  </a:schemeClr>
                </a:solidFill>
                <a:latin typeface="微软雅黑" pitchFamily="34" charset="-122"/>
                <a:ea typeface="微软雅黑" pitchFamily="34" charset="-122"/>
              </a:rPr>
              <a:t>投资类业务比重逐步上升，</a:t>
            </a:r>
            <a:r>
              <a:rPr lang="en-US" altLang="zh-CN" sz="1400" dirty="0" smtClean="0">
                <a:solidFill>
                  <a:schemeClr val="accent1">
                    <a:lumMod val="25000"/>
                  </a:schemeClr>
                </a:solidFill>
                <a:latin typeface="微软雅黑" pitchFamily="34" charset="-122"/>
                <a:ea typeface="微软雅黑" pitchFamily="34" charset="-122"/>
              </a:rPr>
              <a:t>33.7%            39.33%</a:t>
            </a:r>
          </a:p>
          <a:p>
            <a:pPr marL="285750" indent="-285750">
              <a:lnSpc>
                <a:spcPct val="200000"/>
              </a:lnSpc>
              <a:buFont typeface="Wingdings" pitchFamily="2" charset="2"/>
              <a:buChar char="Ø"/>
            </a:pPr>
            <a:r>
              <a:rPr lang="zh-CN" altLang="en-US" sz="1400" dirty="0">
                <a:solidFill>
                  <a:schemeClr val="accent1">
                    <a:lumMod val="25000"/>
                  </a:schemeClr>
                </a:solidFill>
                <a:latin typeface="微软雅黑" pitchFamily="34" charset="-122"/>
                <a:ea typeface="微软雅黑" pitchFamily="34" charset="-122"/>
              </a:rPr>
              <a:t>事务管理</a:t>
            </a:r>
            <a:r>
              <a:rPr lang="zh-CN" altLang="en-US" sz="1400" dirty="0" smtClean="0">
                <a:solidFill>
                  <a:schemeClr val="accent1">
                    <a:lumMod val="25000"/>
                  </a:schemeClr>
                </a:solidFill>
                <a:latin typeface="微软雅黑" pitchFamily="34" charset="-122"/>
                <a:ea typeface="微软雅黑" pitchFamily="34" charset="-122"/>
              </a:rPr>
              <a:t>类业务占比轻微上升，相对稳定</a:t>
            </a:r>
            <a:endParaRPr lang="en-US" altLang="zh-CN" sz="1400" dirty="0" smtClean="0">
              <a:solidFill>
                <a:schemeClr val="accent1">
                  <a:lumMod val="25000"/>
                </a:schemeClr>
              </a:solidFill>
            </a:endParaRPr>
          </a:p>
          <a:p>
            <a:pPr marL="285750" indent="-285750">
              <a:buFont typeface="Wingdings" pitchFamily="2" charset="2"/>
              <a:buChar char="Ø"/>
            </a:pPr>
            <a:endParaRPr lang="zh-CN" altLang="en-US" sz="1400" dirty="0"/>
          </a:p>
        </p:txBody>
      </p:sp>
      <p:sp>
        <p:nvSpPr>
          <p:cNvPr id="11" name="TextBox 10"/>
          <p:cNvSpPr txBox="1"/>
          <p:nvPr/>
        </p:nvSpPr>
        <p:spPr>
          <a:xfrm>
            <a:off x="1807195" y="996930"/>
            <a:ext cx="6737899" cy="830997"/>
          </a:xfrm>
          <a:prstGeom prst="rect">
            <a:avLst/>
          </a:prstGeom>
          <a:ln w="28575"/>
        </p:spPr>
        <p:style>
          <a:lnRef idx="0">
            <a:schemeClr val="accent5"/>
          </a:lnRef>
          <a:fillRef idx="3">
            <a:schemeClr val="accent5"/>
          </a:fillRef>
          <a:effectRef idx="3">
            <a:schemeClr val="accent5"/>
          </a:effectRef>
          <a:fontRef idx="minor">
            <a:schemeClr val="lt1"/>
          </a:fontRef>
        </p:style>
        <p:txBody>
          <a:bodyPr wrap="square">
            <a:spAutoFit/>
          </a:bodyPr>
          <a:lstStyle>
            <a:defPPr>
              <a:defRPr lang="zh-CN"/>
            </a:defPPr>
            <a:lvl1pPr algn="ctr">
              <a:defRPr b="1">
                <a:solidFill>
                  <a:schemeClr val="accent1">
                    <a:lumMod val="25000"/>
                  </a:schemeClr>
                </a:solidFill>
                <a:latin typeface="微软雅黑" pitchFamily="34" charset="-122"/>
                <a:ea typeface="微软雅黑" pitchFamily="34" charset="-122"/>
              </a:defRPr>
            </a:lvl1pPr>
          </a:lstStyle>
          <a:p>
            <a:pPr>
              <a:lnSpc>
                <a:spcPct val="150000"/>
              </a:lnSpc>
            </a:pPr>
            <a:r>
              <a:rPr lang="en-US" altLang="zh-CN" sz="1600" dirty="0">
                <a:solidFill>
                  <a:schemeClr val="accent1">
                    <a:lumMod val="10000"/>
                  </a:schemeClr>
                </a:solidFill>
              </a:rPr>
              <a:t>2015</a:t>
            </a:r>
            <a:r>
              <a:rPr lang="zh-CN" altLang="en-US" sz="1600" dirty="0">
                <a:solidFill>
                  <a:schemeClr val="accent1">
                    <a:lumMod val="10000"/>
                  </a:schemeClr>
                </a:solidFill>
              </a:rPr>
              <a:t>年上半年信托业保持了快速前进的步伐，资产增速回升</a:t>
            </a:r>
            <a:endParaRPr lang="en-US" altLang="zh-CN" sz="1600" dirty="0">
              <a:solidFill>
                <a:schemeClr val="accent1">
                  <a:lumMod val="10000"/>
                </a:schemeClr>
              </a:solidFill>
            </a:endParaRPr>
          </a:p>
          <a:p>
            <a:pPr>
              <a:lnSpc>
                <a:spcPct val="150000"/>
              </a:lnSpc>
            </a:pPr>
            <a:r>
              <a:rPr lang="en-US" altLang="zh-CN" sz="1600" dirty="0">
                <a:solidFill>
                  <a:schemeClr val="accent1">
                    <a:lumMod val="10000"/>
                  </a:schemeClr>
                </a:solidFill>
              </a:rPr>
              <a:t>——</a:t>
            </a:r>
            <a:r>
              <a:rPr lang="zh-CN" altLang="en-US" sz="1600" dirty="0">
                <a:solidFill>
                  <a:schemeClr val="accent1">
                    <a:lumMod val="10000"/>
                  </a:schemeClr>
                </a:solidFill>
              </a:rPr>
              <a:t>全面跨入“</a:t>
            </a:r>
            <a:r>
              <a:rPr lang="en-US" altLang="zh-CN" sz="1600" dirty="0">
                <a:solidFill>
                  <a:schemeClr val="accent1">
                    <a:lumMod val="10000"/>
                  </a:schemeClr>
                </a:solidFill>
              </a:rPr>
              <a:t>15</a:t>
            </a:r>
            <a:r>
              <a:rPr lang="zh-CN" altLang="en-US" sz="1600" dirty="0">
                <a:solidFill>
                  <a:schemeClr val="accent1">
                    <a:lumMod val="10000"/>
                  </a:schemeClr>
                </a:solidFill>
              </a:rPr>
              <a:t>万亿元时代”</a:t>
            </a:r>
          </a:p>
        </p:txBody>
      </p:sp>
      <p:cxnSp>
        <p:nvCxnSpPr>
          <p:cNvPr id="10" name="直接箭头连接符 9"/>
          <p:cNvCxnSpPr/>
          <p:nvPr/>
        </p:nvCxnSpPr>
        <p:spPr bwMode="auto">
          <a:xfrm>
            <a:off x="9007995" y="3386261"/>
            <a:ext cx="360040"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a:off x="8863979" y="3818309"/>
            <a:ext cx="504056" cy="0"/>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905048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367035" y="186531"/>
            <a:ext cx="272382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just"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我司事务管理类</a:t>
            </a:r>
            <a:r>
              <a:rPr lang="zh-CN" altLang="en-US" b="1" dirty="0" smtClean="0">
                <a:solidFill>
                  <a:schemeClr val="accent1">
                    <a:lumMod val="10000"/>
                  </a:schemeClr>
                </a:solidFill>
                <a:latin typeface="微软雅黑" pitchFamily="34" charset="-122"/>
                <a:ea typeface="微软雅黑" pitchFamily="34" charset="-122"/>
              </a:rPr>
              <a:t>业务</a:t>
            </a:r>
            <a:r>
              <a:rPr lang="zh-CN" altLang="en-US" b="1" dirty="0">
                <a:solidFill>
                  <a:schemeClr val="accent1">
                    <a:lumMod val="10000"/>
                  </a:schemeClr>
                </a:solidFill>
                <a:latin typeface="微软雅黑" pitchFamily="34" charset="-122"/>
                <a:ea typeface="微软雅黑" pitchFamily="34" charset="-122"/>
              </a:rPr>
              <a:t>概况</a:t>
            </a:r>
          </a:p>
        </p:txBody>
      </p:sp>
      <p:sp>
        <p:nvSpPr>
          <p:cNvPr id="2" name="Slide Number Placeholder 1"/>
          <p:cNvSpPr>
            <a:spLocks noGrp="1"/>
          </p:cNvSpPr>
          <p:nvPr>
            <p:ph type="sldNum" sz="quarter" idx="10"/>
          </p:nvPr>
        </p:nvSpPr>
        <p:spPr/>
        <p:txBody>
          <a:bodyPr/>
          <a:lstStyle/>
          <a:p>
            <a:fld id="{151D2359-99B9-4CB9-ACBC-AB61EF09F13C}" type="slidenum">
              <a:rPr lang="en-US" smtClean="0"/>
              <a:t>5</a:t>
            </a:fld>
            <a:endParaRPr lang="en-US" dirty="0"/>
          </a:p>
        </p:txBody>
      </p:sp>
      <p:sp>
        <p:nvSpPr>
          <p:cNvPr id="13" name="TextBox 12"/>
          <p:cNvSpPr txBox="1"/>
          <p:nvPr/>
        </p:nvSpPr>
        <p:spPr>
          <a:xfrm>
            <a:off x="4255467" y="1658069"/>
            <a:ext cx="158417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b="1" dirty="0" smtClean="0">
                <a:solidFill>
                  <a:schemeClr val="accent5">
                    <a:lumMod val="10000"/>
                  </a:schemeClr>
                </a:solidFill>
                <a:latin typeface="微软雅黑" pitchFamily="34" charset="-122"/>
                <a:ea typeface="微软雅黑" pitchFamily="34" charset="-122"/>
              </a:rPr>
              <a:t>业务规模</a:t>
            </a:r>
            <a:endParaRPr lang="zh-CN" altLang="en-US" b="1" dirty="0">
              <a:solidFill>
                <a:schemeClr val="accent5">
                  <a:lumMod val="10000"/>
                </a:schemeClr>
              </a:solidFill>
              <a:latin typeface="微软雅黑" pitchFamily="34" charset="-122"/>
              <a:ea typeface="微软雅黑" pitchFamily="34" charset="-122"/>
            </a:endParaRPr>
          </a:p>
        </p:txBody>
      </p:sp>
      <p:graphicFrame>
        <p:nvGraphicFramePr>
          <p:cNvPr id="16" name="图表 15"/>
          <p:cNvGraphicFramePr/>
          <p:nvPr>
            <p:extLst>
              <p:ext uri="{D42A27DB-BD31-4B8C-83A1-F6EECF244321}">
                <p14:modId xmlns:p14="http://schemas.microsoft.com/office/powerpoint/2010/main" val="2890147394"/>
              </p:ext>
            </p:extLst>
          </p:nvPr>
        </p:nvGraphicFramePr>
        <p:xfrm>
          <a:off x="583059" y="2306141"/>
          <a:ext cx="4232497" cy="2808312"/>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5236727" y="2738189"/>
            <a:ext cx="4536505" cy="178510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gn="just">
              <a:lnSpc>
                <a:spcPct val="150000"/>
              </a:lnSpc>
              <a:spcAft>
                <a:spcPts val="600"/>
              </a:spcAft>
              <a:buFont typeface="Wingdings" pitchFamily="2" charset="2"/>
              <a:buChar char="Ø"/>
            </a:pPr>
            <a:r>
              <a:rPr lang="en-US" altLang="zh-CN" sz="1400" dirty="0">
                <a:solidFill>
                  <a:schemeClr val="accent1">
                    <a:lumMod val="25000"/>
                  </a:schemeClr>
                </a:solidFill>
                <a:latin typeface="微软雅黑" pitchFamily="34" charset="-122"/>
                <a:ea typeface="微软雅黑" pitchFamily="34" charset="-122"/>
              </a:rPr>
              <a:t>2015</a:t>
            </a:r>
            <a:r>
              <a:rPr lang="zh-CN" altLang="zh-CN" sz="1400" dirty="0">
                <a:solidFill>
                  <a:schemeClr val="accent1">
                    <a:lumMod val="25000"/>
                  </a:schemeClr>
                </a:solidFill>
                <a:latin typeface="微软雅黑" pitchFamily="34" charset="-122"/>
                <a:ea typeface="微软雅黑" pitchFamily="34" charset="-122"/>
              </a:rPr>
              <a:t>年上半年存续信托项目</a:t>
            </a:r>
            <a:r>
              <a:rPr lang="en-US" altLang="zh-CN" sz="1400" dirty="0">
                <a:solidFill>
                  <a:schemeClr val="accent1">
                    <a:lumMod val="25000"/>
                  </a:schemeClr>
                </a:solidFill>
                <a:latin typeface="微软雅黑" pitchFamily="34" charset="-122"/>
                <a:ea typeface="微软雅黑" pitchFamily="34" charset="-122"/>
              </a:rPr>
              <a:t>484</a:t>
            </a:r>
            <a:r>
              <a:rPr lang="zh-CN" altLang="zh-CN" sz="1400" dirty="0">
                <a:solidFill>
                  <a:schemeClr val="accent1">
                    <a:lumMod val="25000"/>
                  </a:schemeClr>
                </a:solidFill>
                <a:latin typeface="微软雅黑" pitchFamily="34" charset="-122"/>
                <a:ea typeface="微软雅黑" pitchFamily="34" charset="-122"/>
              </a:rPr>
              <a:t>个，存续规模</a:t>
            </a:r>
            <a:r>
              <a:rPr lang="en-US" altLang="zh-CN" sz="1400" dirty="0">
                <a:solidFill>
                  <a:schemeClr val="accent1">
                    <a:lumMod val="25000"/>
                  </a:schemeClr>
                </a:solidFill>
                <a:latin typeface="微软雅黑" pitchFamily="34" charset="-122"/>
                <a:ea typeface="微软雅黑" pitchFamily="34" charset="-122"/>
              </a:rPr>
              <a:t>779.44</a:t>
            </a:r>
            <a:r>
              <a:rPr lang="zh-CN" altLang="zh-CN" sz="1400" dirty="0">
                <a:solidFill>
                  <a:schemeClr val="accent1">
                    <a:lumMod val="25000"/>
                  </a:schemeClr>
                </a:solidFill>
                <a:latin typeface="微软雅黑" pitchFamily="34" charset="-122"/>
                <a:ea typeface="微软雅黑" pitchFamily="34" charset="-122"/>
              </a:rPr>
              <a:t>亿元</a:t>
            </a:r>
            <a:r>
              <a:rPr lang="zh-CN" altLang="en-US" sz="1400" dirty="0">
                <a:solidFill>
                  <a:schemeClr val="accent1">
                    <a:lumMod val="25000"/>
                  </a:schemeClr>
                </a:solidFill>
                <a:latin typeface="微软雅黑" pitchFamily="34" charset="-122"/>
                <a:ea typeface="微软雅黑" pitchFamily="34" charset="-122"/>
              </a:rPr>
              <a:t>，为公司</a:t>
            </a:r>
            <a:r>
              <a:rPr lang="en-US" altLang="zh-CN" sz="1400" dirty="0">
                <a:solidFill>
                  <a:schemeClr val="accent1">
                    <a:lumMod val="25000"/>
                  </a:schemeClr>
                </a:solidFill>
                <a:latin typeface="微软雅黑" pitchFamily="34" charset="-122"/>
                <a:ea typeface="微软雅黑" pitchFamily="34" charset="-122"/>
              </a:rPr>
              <a:t>”</a:t>
            </a:r>
            <a:r>
              <a:rPr lang="zh-CN" altLang="en-US" sz="1400" dirty="0">
                <a:solidFill>
                  <a:schemeClr val="accent1">
                    <a:lumMod val="25000"/>
                  </a:schemeClr>
                </a:solidFill>
                <a:latin typeface="微软雅黑" pitchFamily="34" charset="-122"/>
                <a:ea typeface="微软雅黑" pitchFamily="34" charset="-122"/>
              </a:rPr>
              <a:t>千亿资产管理规模”的目标做了巨大</a:t>
            </a:r>
            <a:r>
              <a:rPr lang="zh-CN" altLang="en-US" sz="1400" dirty="0" smtClean="0">
                <a:solidFill>
                  <a:schemeClr val="accent1">
                    <a:lumMod val="25000"/>
                  </a:schemeClr>
                </a:solidFill>
                <a:latin typeface="微软雅黑" pitchFamily="34" charset="-122"/>
                <a:ea typeface="微软雅黑" pitchFamily="34" charset="-122"/>
              </a:rPr>
              <a:t>贡献。</a:t>
            </a:r>
            <a:endParaRPr lang="en-US" altLang="zh-CN" sz="1400" dirty="0">
              <a:solidFill>
                <a:schemeClr val="accent1">
                  <a:lumMod val="25000"/>
                </a:schemeClr>
              </a:solidFill>
              <a:latin typeface="微软雅黑" pitchFamily="34" charset="-122"/>
              <a:ea typeface="微软雅黑" pitchFamily="34" charset="-122"/>
            </a:endParaRPr>
          </a:p>
          <a:p>
            <a:pPr marL="285750" indent="-285750" algn="just">
              <a:lnSpc>
                <a:spcPct val="150000"/>
              </a:lnSpc>
              <a:spcAft>
                <a:spcPts val="600"/>
              </a:spcAft>
              <a:buFont typeface="Wingdings" pitchFamily="2" charset="2"/>
              <a:buChar char="Ø"/>
            </a:pPr>
            <a:r>
              <a:rPr lang="zh-CN" altLang="en-US" sz="1400" dirty="0" smtClean="0">
                <a:solidFill>
                  <a:schemeClr val="accent1">
                    <a:lumMod val="25000"/>
                  </a:schemeClr>
                </a:solidFill>
                <a:latin typeface="微软雅黑" pitchFamily="34" charset="-122"/>
                <a:ea typeface="微软雅黑" pitchFamily="34" charset="-122"/>
              </a:rPr>
              <a:t>上半年</a:t>
            </a:r>
            <a:r>
              <a:rPr lang="zh-CN" altLang="zh-CN" sz="1400" dirty="0" smtClean="0">
                <a:solidFill>
                  <a:schemeClr val="accent1">
                    <a:lumMod val="25000"/>
                  </a:schemeClr>
                </a:solidFill>
                <a:latin typeface="微软雅黑" pitchFamily="34" charset="-122"/>
                <a:ea typeface="微软雅黑" pitchFamily="34" charset="-122"/>
              </a:rPr>
              <a:t>新增</a:t>
            </a:r>
            <a:r>
              <a:rPr lang="zh-CN" altLang="zh-CN" sz="1400" dirty="0">
                <a:solidFill>
                  <a:schemeClr val="accent1">
                    <a:lumMod val="25000"/>
                  </a:schemeClr>
                </a:solidFill>
                <a:latin typeface="微软雅黑" pitchFamily="34" charset="-122"/>
                <a:ea typeface="微软雅黑" pitchFamily="34" charset="-122"/>
              </a:rPr>
              <a:t>信托项目</a:t>
            </a:r>
            <a:r>
              <a:rPr lang="en-US" altLang="zh-CN" sz="1400" dirty="0">
                <a:solidFill>
                  <a:schemeClr val="accent1">
                    <a:lumMod val="25000"/>
                  </a:schemeClr>
                </a:solidFill>
                <a:latin typeface="微软雅黑" pitchFamily="34" charset="-122"/>
                <a:ea typeface="微软雅黑" pitchFamily="34" charset="-122"/>
              </a:rPr>
              <a:t>188</a:t>
            </a:r>
            <a:r>
              <a:rPr lang="zh-CN" altLang="zh-CN" sz="1400" dirty="0">
                <a:solidFill>
                  <a:schemeClr val="accent1">
                    <a:lumMod val="25000"/>
                  </a:schemeClr>
                </a:solidFill>
                <a:latin typeface="微软雅黑" pitchFamily="34" charset="-122"/>
                <a:ea typeface="微软雅黑" pitchFamily="34" charset="-122"/>
              </a:rPr>
              <a:t>个，新增规模</a:t>
            </a:r>
            <a:r>
              <a:rPr lang="en-US" altLang="zh-CN" sz="1400" dirty="0">
                <a:solidFill>
                  <a:schemeClr val="accent1">
                    <a:lumMod val="25000"/>
                  </a:schemeClr>
                </a:solidFill>
                <a:latin typeface="微软雅黑" pitchFamily="34" charset="-122"/>
                <a:ea typeface="微软雅黑" pitchFamily="34" charset="-122"/>
              </a:rPr>
              <a:t> 365.37</a:t>
            </a:r>
            <a:r>
              <a:rPr lang="zh-CN" altLang="zh-CN" sz="1400" dirty="0">
                <a:solidFill>
                  <a:schemeClr val="accent1">
                    <a:lumMod val="25000"/>
                  </a:schemeClr>
                </a:solidFill>
                <a:latin typeface="微软雅黑" pitchFamily="34" charset="-122"/>
                <a:ea typeface="微软雅黑" pitchFamily="34" charset="-122"/>
              </a:rPr>
              <a:t>亿元</a:t>
            </a:r>
            <a:r>
              <a:rPr lang="zh-CN" altLang="en-US" sz="1400" dirty="0">
                <a:solidFill>
                  <a:schemeClr val="accent1">
                    <a:lumMod val="25000"/>
                  </a:schemeClr>
                </a:solidFill>
                <a:latin typeface="微软雅黑" pitchFamily="34" charset="-122"/>
                <a:ea typeface="微软雅黑" pitchFamily="34" charset="-122"/>
              </a:rPr>
              <a:t>，整体规模增长</a:t>
            </a:r>
            <a:r>
              <a:rPr lang="zh-CN" altLang="en-US" sz="1400" dirty="0" smtClean="0">
                <a:solidFill>
                  <a:schemeClr val="accent1">
                    <a:lumMod val="25000"/>
                  </a:schemeClr>
                </a:solidFill>
                <a:latin typeface="微软雅黑" pitchFamily="34" charset="-122"/>
                <a:ea typeface="微软雅黑" pitchFamily="34" charset="-122"/>
              </a:rPr>
              <a:t>迅速。</a:t>
            </a:r>
            <a:endParaRPr lang="en-US" altLang="zh-CN" sz="1400" dirty="0">
              <a:solidFill>
                <a:schemeClr val="accent1">
                  <a:lumMod val="25000"/>
                </a:schemeClr>
              </a:solidFill>
              <a:latin typeface="微软雅黑" pitchFamily="34" charset="-122"/>
              <a:ea typeface="微软雅黑" pitchFamily="34" charset="-122"/>
            </a:endParaRPr>
          </a:p>
        </p:txBody>
      </p:sp>
      <p:sp>
        <p:nvSpPr>
          <p:cNvPr id="4" name="TextBox 3"/>
          <p:cNvSpPr txBox="1"/>
          <p:nvPr/>
        </p:nvSpPr>
        <p:spPr>
          <a:xfrm>
            <a:off x="511051" y="1082005"/>
            <a:ext cx="9577063" cy="338554"/>
          </a:xfrm>
          <a:prstGeom prst="rect">
            <a:avLst/>
          </a:prstGeom>
          <a:noFill/>
        </p:spPr>
        <p:txBody>
          <a:bodyPr wrap="square" rtlCol="0">
            <a:spAutoFit/>
          </a:bodyPr>
          <a:lstStyle/>
          <a:p>
            <a:r>
              <a:rPr lang="zh-CN" altLang="en-US" sz="1600" b="1" dirty="0" smtClean="0">
                <a:solidFill>
                  <a:schemeClr val="accent1">
                    <a:lumMod val="25000"/>
                  </a:schemeClr>
                </a:solidFill>
                <a:latin typeface="微软雅黑" pitchFamily="34" charset="-122"/>
                <a:ea typeface="微软雅黑" pitchFamily="34" charset="-122"/>
              </a:rPr>
              <a:t>事务管理类业务发展迅猛，截至</a:t>
            </a:r>
            <a:r>
              <a:rPr lang="en-US" altLang="zh-CN" sz="1600" b="1" dirty="0" smtClean="0">
                <a:solidFill>
                  <a:schemeClr val="accent1">
                    <a:lumMod val="25000"/>
                  </a:schemeClr>
                </a:solidFill>
                <a:latin typeface="微软雅黑" pitchFamily="34" charset="-122"/>
                <a:ea typeface="微软雅黑" pitchFamily="34" charset="-122"/>
              </a:rPr>
              <a:t>2015</a:t>
            </a:r>
            <a:r>
              <a:rPr lang="zh-CN" altLang="en-US" sz="1600" b="1" dirty="0" smtClean="0">
                <a:solidFill>
                  <a:schemeClr val="accent1">
                    <a:lumMod val="25000"/>
                  </a:schemeClr>
                </a:solidFill>
                <a:latin typeface="微软雅黑" pitchFamily="34" charset="-122"/>
                <a:ea typeface="微软雅黑" pitchFamily="34" charset="-122"/>
              </a:rPr>
              <a:t>年</a:t>
            </a:r>
            <a:r>
              <a:rPr lang="en-US" altLang="zh-CN" sz="1600" b="1" dirty="0" smtClean="0">
                <a:solidFill>
                  <a:schemeClr val="accent1">
                    <a:lumMod val="25000"/>
                  </a:schemeClr>
                </a:solidFill>
                <a:latin typeface="微软雅黑" pitchFamily="34" charset="-122"/>
                <a:ea typeface="微软雅黑" pitchFamily="34" charset="-122"/>
              </a:rPr>
              <a:t>6</a:t>
            </a:r>
            <a:r>
              <a:rPr lang="zh-CN" altLang="en-US" sz="1600" b="1" dirty="0" smtClean="0">
                <a:solidFill>
                  <a:schemeClr val="accent1">
                    <a:lumMod val="25000"/>
                  </a:schemeClr>
                </a:solidFill>
                <a:latin typeface="微软雅黑" pitchFamily="34" charset="-122"/>
                <a:ea typeface="微软雅黑" pitchFamily="34" charset="-122"/>
              </a:rPr>
              <a:t>月末，存续规模占公司资产管理总规模的比重达到了</a:t>
            </a:r>
            <a:r>
              <a:rPr lang="en-US" altLang="zh-CN" sz="1600" b="1" dirty="0" smtClean="0">
                <a:solidFill>
                  <a:schemeClr val="accent1">
                    <a:lumMod val="25000"/>
                  </a:schemeClr>
                </a:solidFill>
                <a:latin typeface="微软雅黑" pitchFamily="34" charset="-122"/>
                <a:ea typeface="微软雅黑" pitchFamily="34" charset="-122"/>
              </a:rPr>
              <a:t>80.71%</a:t>
            </a:r>
            <a:r>
              <a:rPr lang="zh-CN" altLang="en-US" sz="1600" b="1" dirty="0" smtClean="0">
                <a:solidFill>
                  <a:schemeClr val="accent1">
                    <a:lumMod val="25000"/>
                  </a:schemeClr>
                </a:solidFill>
                <a:latin typeface="微软雅黑" pitchFamily="34" charset="-122"/>
                <a:ea typeface="微软雅黑" pitchFamily="34" charset="-122"/>
              </a:rPr>
              <a:t>。</a:t>
            </a:r>
            <a:endParaRPr lang="zh-CN" altLang="en-US" sz="1600" b="1" dirty="0">
              <a:solidFill>
                <a:schemeClr val="accent1">
                  <a:lumMod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2497431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2" name="Slide Number Placeholder 1"/>
          <p:cNvSpPr>
            <a:spLocks noGrp="1"/>
          </p:cNvSpPr>
          <p:nvPr>
            <p:ph type="sldNum" sz="quarter" idx="10"/>
          </p:nvPr>
        </p:nvSpPr>
        <p:spPr/>
        <p:txBody>
          <a:bodyPr/>
          <a:lstStyle/>
          <a:p>
            <a:fld id="{151D2359-99B9-4CB9-ACBC-AB61EF09F13C}" type="slidenum">
              <a:rPr lang="en-US" smtClean="0"/>
              <a:t>6</a:t>
            </a:fld>
            <a:endParaRPr lang="en-US" dirty="0"/>
          </a:p>
        </p:txBody>
      </p:sp>
      <p:sp>
        <p:nvSpPr>
          <p:cNvPr id="13" name="TextBox 12"/>
          <p:cNvSpPr txBox="1"/>
          <p:nvPr/>
        </p:nvSpPr>
        <p:spPr>
          <a:xfrm>
            <a:off x="4039443" y="856689"/>
            <a:ext cx="158417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b="1" dirty="0" smtClean="0">
                <a:solidFill>
                  <a:schemeClr val="accent5">
                    <a:lumMod val="10000"/>
                  </a:schemeClr>
                </a:solidFill>
                <a:latin typeface="微软雅黑" pitchFamily="34" charset="-122"/>
                <a:ea typeface="微软雅黑" pitchFamily="34" charset="-122"/>
              </a:rPr>
              <a:t>业务营收</a:t>
            </a:r>
            <a:endParaRPr lang="zh-CN" altLang="en-US" b="1" dirty="0">
              <a:solidFill>
                <a:schemeClr val="accent5">
                  <a:lumMod val="10000"/>
                </a:schemeClr>
              </a:solidFill>
              <a:latin typeface="微软雅黑" pitchFamily="34" charset="-122"/>
              <a:ea typeface="微软雅黑" pitchFamily="34" charset="-122"/>
            </a:endParaRPr>
          </a:p>
        </p:txBody>
      </p:sp>
      <p:sp>
        <p:nvSpPr>
          <p:cNvPr id="15" name="TextBox 1"/>
          <p:cNvSpPr txBox="1">
            <a:spLocks noChangeArrowheads="1"/>
          </p:cNvSpPr>
          <p:nvPr/>
        </p:nvSpPr>
        <p:spPr bwMode="auto">
          <a:xfrm>
            <a:off x="599034" y="1351453"/>
            <a:ext cx="9273057" cy="1115690"/>
          </a:xfrm>
          <a:prstGeom prst="rect">
            <a:avLst/>
          </a:prstGeom>
          <a:ln/>
          <a:extLst/>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gn="just">
              <a:lnSpc>
                <a:spcPct val="150000"/>
              </a:lnSpc>
              <a:spcAft>
                <a:spcPts val="600"/>
              </a:spcAft>
              <a:buFont typeface="Wingdings" pitchFamily="2" charset="2"/>
              <a:buChar char="Ø"/>
            </a:pPr>
            <a:r>
              <a:rPr lang="zh-CN" altLang="zh-CN" sz="1400" dirty="0">
                <a:solidFill>
                  <a:schemeClr val="accent1">
                    <a:lumMod val="25000"/>
                  </a:schemeClr>
                </a:solidFill>
                <a:latin typeface="微软雅黑" pitchFamily="34" charset="-122"/>
                <a:ea typeface="微软雅黑" pitchFamily="34" charset="-122"/>
              </a:rPr>
              <a:t>自</a:t>
            </a:r>
            <a:r>
              <a:rPr lang="en-US" altLang="zh-CN" sz="1400" dirty="0">
                <a:solidFill>
                  <a:schemeClr val="accent1">
                    <a:lumMod val="25000"/>
                  </a:schemeClr>
                </a:solidFill>
                <a:latin typeface="微软雅黑" pitchFamily="34" charset="-122"/>
                <a:ea typeface="微软雅黑" pitchFamily="34" charset="-122"/>
              </a:rPr>
              <a:t>2014</a:t>
            </a:r>
            <a:r>
              <a:rPr lang="zh-CN" altLang="zh-CN" sz="1400" dirty="0">
                <a:solidFill>
                  <a:schemeClr val="accent1">
                    <a:lumMod val="25000"/>
                  </a:schemeClr>
                </a:solidFill>
                <a:latin typeface="微软雅黑" pitchFamily="34" charset="-122"/>
                <a:ea typeface="微软雅黑" pitchFamily="34" charset="-122"/>
              </a:rPr>
              <a:t>年</a:t>
            </a:r>
            <a:r>
              <a:rPr lang="en-US" altLang="zh-CN" sz="1400" dirty="0">
                <a:solidFill>
                  <a:schemeClr val="accent1">
                    <a:lumMod val="25000"/>
                  </a:schemeClr>
                </a:solidFill>
                <a:latin typeface="微软雅黑" pitchFamily="34" charset="-122"/>
                <a:ea typeface="微软雅黑" pitchFamily="34" charset="-122"/>
              </a:rPr>
              <a:t>1</a:t>
            </a:r>
            <a:r>
              <a:rPr lang="zh-CN" altLang="zh-CN" sz="1400" dirty="0">
                <a:solidFill>
                  <a:schemeClr val="accent1">
                    <a:lumMod val="25000"/>
                  </a:schemeClr>
                </a:solidFill>
                <a:latin typeface="微软雅黑" pitchFamily="34" charset="-122"/>
                <a:ea typeface="微软雅黑" pitchFamily="34" charset="-122"/>
              </a:rPr>
              <a:t>月至</a:t>
            </a:r>
            <a:r>
              <a:rPr lang="en-US" altLang="zh-CN" sz="1400" dirty="0">
                <a:solidFill>
                  <a:schemeClr val="accent1">
                    <a:lumMod val="25000"/>
                  </a:schemeClr>
                </a:solidFill>
                <a:latin typeface="微软雅黑" pitchFamily="34" charset="-122"/>
                <a:ea typeface="微软雅黑" pitchFamily="34" charset="-122"/>
              </a:rPr>
              <a:t>2015</a:t>
            </a:r>
            <a:r>
              <a:rPr lang="zh-CN" altLang="zh-CN" sz="1400" dirty="0">
                <a:solidFill>
                  <a:schemeClr val="accent1">
                    <a:lumMod val="25000"/>
                  </a:schemeClr>
                </a:solidFill>
                <a:latin typeface="微软雅黑" pitchFamily="34" charset="-122"/>
                <a:ea typeface="微软雅黑" pitchFamily="34" charset="-122"/>
              </a:rPr>
              <a:t>年</a:t>
            </a:r>
            <a:r>
              <a:rPr lang="en-US" altLang="zh-CN" sz="1400" dirty="0">
                <a:solidFill>
                  <a:schemeClr val="accent1">
                    <a:lumMod val="25000"/>
                  </a:schemeClr>
                </a:solidFill>
                <a:latin typeface="微软雅黑" pitchFamily="34" charset="-122"/>
                <a:ea typeface="微软雅黑" pitchFamily="34" charset="-122"/>
              </a:rPr>
              <a:t>6</a:t>
            </a:r>
            <a:r>
              <a:rPr lang="zh-CN" altLang="zh-CN" sz="1400" dirty="0">
                <a:solidFill>
                  <a:schemeClr val="accent1">
                    <a:lumMod val="25000"/>
                  </a:schemeClr>
                </a:solidFill>
                <a:latin typeface="微软雅黑" pitchFamily="34" charset="-122"/>
                <a:ea typeface="微软雅黑" pitchFamily="34" charset="-122"/>
              </a:rPr>
              <a:t>月末</a:t>
            </a:r>
            <a:r>
              <a:rPr lang="zh-CN" altLang="zh-CN" sz="1400" dirty="0" smtClean="0">
                <a:solidFill>
                  <a:schemeClr val="accent1">
                    <a:lumMod val="25000"/>
                  </a:schemeClr>
                </a:solidFill>
                <a:latin typeface="微软雅黑" pitchFamily="34" charset="-122"/>
                <a:ea typeface="微软雅黑" pitchFamily="34" charset="-122"/>
              </a:rPr>
              <a:t>，</a:t>
            </a:r>
            <a:r>
              <a:rPr lang="zh-CN" altLang="en-US" sz="1400" dirty="0" smtClean="0">
                <a:solidFill>
                  <a:schemeClr val="accent1">
                    <a:lumMod val="25000"/>
                  </a:schemeClr>
                </a:solidFill>
                <a:latin typeface="微软雅黑" pitchFamily="34" charset="-122"/>
                <a:ea typeface="微软雅黑" pitchFamily="34" charset="-122"/>
              </a:rPr>
              <a:t>我司</a:t>
            </a:r>
            <a:r>
              <a:rPr lang="zh-CN" altLang="zh-CN" sz="1400" dirty="0" smtClean="0">
                <a:solidFill>
                  <a:schemeClr val="accent1">
                    <a:lumMod val="25000"/>
                  </a:schemeClr>
                </a:solidFill>
                <a:latin typeface="微软雅黑" pitchFamily="34" charset="-122"/>
                <a:ea typeface="微软雅黑" pitchFamily="34" charset="-122"/>
              </a:rPr>
              <a:t>事务</a:t>
            </a:r>
            <a:r>
              <a:rPr lang="zh-CN" altLang="zh-CN" sz="1400" dirty="0">
                <a:solidFill>
                  <a:schemeClr val="accent1">
                    <a:lumMod val="25000"/>
                  </a:schemeClr>
                </a:solidFill>
                <a:latin typeface="微软雅黑" pitchFamily="34" charset="-122"/>
                <a:ea typeface="微软雅黑" pitchFamily="34" charset="-122"/>
              </a:rPr>
              <a:t>管理类信托业务实现营</a:t>
            </a:r>
            <a:r>
              <a:rPr lang="zh-CN" altLang="zh-CN" sz="1400" dirty="0" smtClean="0">
                <a:solidFill>
                  <a:schemeClr val="accent1">
                    <a:lumMod val="25000"/>
                  </a:schemeClr>
                </a:solidFill>
                <a:latin typeface="微软雅黑" pitchFamily="34" charset="-122"/>
                <a:ea typeface="微软雅黑" pitchFamily="34" charset="-122"/>
              </a:rPr>
              <a:t>收</a:t>
            </a:r>
            <a:r>
              <a:rPr lang="zh-CN" altLang="en-US" sz="1400" dirty="0" smtClean="0">
                <a:solidFill>
                  <a:schemeClr val="accent1">
                    <a:lumMod val="25000"/>
                  </a:schemeClr>
                </a:solidFill>
                <a:latin typeface="微软雅黑" pitchFamily="34" charset="-122"/>
                <a:ea typeface="微软雅黑" pitchFamily="34" charset="-122"/>
              </a:rPr>
              <a:t>约</a:t>
            </a:r>
            <a:r>
              <a:rPr lang="en-US" altLang="zh-CN" sz="1400" b="1" dirty="0" smtClean="0">
                <a:solidFill>
                  <a:schemeClr val="accent1">
                    <a:lumMod val="25000"/>
                  </a:schemeClr>
                </a:solidFill>
                <a:latin typeface="微软雅黑" pitchFamily="34" charset="-122"/>
                <a:ea typeface="微软雅黑" pitchFamily="34" charset="-122"/>
              </a:rPr>
              <a:t>1.12</a:t>
            </a:r>
            <a:r>
              <a:rPr lang="zh-CN" altLang="zh-CN" sz="1400" b="1" dirty="0">
                <a:solidFill>
                  <a:schemeClr val="accent1">
                    <a:lumMod val="25000"/>
                  </a:schemeClr>
                </a:solidFill>
                <a:latin typeface="微软雅黑" pitchFamily="34" charset="-122"/>
                <a:ea typeface="微软雅黑" pitchFamily="34" charset="-122"/>
              </a:rPr>
              <a:t>亿</a:t>
            </a:r>
            <a:r>
              <a:rPr lang="zh-CN" altLang="zh-CN" sz="1400" b="1" dirty="0" smtClean="0">
                <a:solidFill>
                  <a:schemeClr val="accent1">
                    <a:lumMod val="25000"/>
                  </a:schemeClr>
                </a:solidFill>
                <a:latin typeface="微软雅黑" pitchFamily="34" charset="-122"/>
                <a:ea typeface="微软雅黑" pitchFamily="34" charset="-122"/>
              </a:rPr>
              <a:t>元</a:t>
            </a:r>
            <a:r>
              <a:rPr lang="zh-CN" altLang="en-US" sz="1400" dirty="0" smtClean="0">
                <a:solidFill>
                  <a:schemeClr val="accent1">
                    <a:lumMod val="25000"/>
                  </a:schemeClr>
                </a:solidFill>
                <a:latin typeface="微软雅黑" pitchFamily="34" charset="-122"/>
                <a:ea typeface="微软雅黑" pitchFamily="34" charset="-122"/>
              </a:rPr>
              <a:t>。</a:t>
            </a:r>
            <a:endParaRPr lang="en-US" altLang="zh-CN" sz="1400" dirty="0" smtClean="0">
              <a:solidFill>
                <a:schemeClr val="accent1">
                  <a:lumMod val="25000"/>
                </a:schemeClr>
              </a:solidFill>
              <a:latin typeface="微软雅黑" pitchFamily="34" charset="-122"/>
              <a:ea typeface="微软雅黑" pitchFamily="34" charset="-122"/>
            </a:endParaRPr>
          </a:p>
          <a:p>
            <a:pPr marL="285750" indent="-285750" algn="just">
              <a:lnSpc>
                <a:spcPct val="150000"/>
              </a:lnSpc>
              <a:spcAft>
                <a:spcPts val="600"/>
              </a:spcAft>
              <a:buFont typeface="Wingdings" pitchFamily="2" charset="2"/>
              <a:buChar char="Ø"/>
            </a:pPr>
            <a:r>
              <a:rPr lang="zh-CN" altLang="zh-CN" sz="1400" dirty="0" smtClean="0">
                <a:solidFill>
                  <a:schemeClr val="accent1">
                    <a:lumMod val="25000"/>
                  </a:schemeClr>
                </a:solidFill>
                <a:latin typeface="微软雅黑" pitchFamily="34" charset="-122"/>
                <a:ea typeface="微软雅黑" pitchFamily="34" charset="-122"/>
              </a:rPr>
              <a:t>今年上半年</a:t>
            </a:r>
            <a:r>
              <a:rPr lang="zh-CN" altLang="zh-CN" sz="1400" dirty="0">
                <a:solidFill>
                  <a:schemeClr val="accent1">
                    <a:lumMod val="25000"/>
                  </a:schemeClr>
                </a:solidFill>
                <a:latin typeface="微软雅黑" pitchFamily="34" charset="-122"/>
                <a:ea typeface="微软雅黑" pitchFamily="34" charset="-122"/>
              </a:rPr>
              <a:t>营</a:t>
            </a:r>
            <a:r>
              <a:rPr lang="zh-CN" altLang="zh-CN" sz="1400" dirty="0" smtClean="0">
                <a:solidFill>
                  <a:schemeClr val="accent1">
                    <a:lumMod val="25000"/>
                  </a:schemeClr>
                </a:solidFill>
                <a:latin typeface="微软雅黑" pitchFamily="34" charset="-122"/>
                <a:ea typeface="微软雅黑" pitchFamily="34" charset="-122"/>
              </a:rPr>
              <a:t>收</a:t>
            </a:r>
            <a:r>
              <a:rPr lang="zh-CN" altLang="en-US" sz="1400" dirty="0" smtClean="0">
                <a:solidFill>
                  <a:schemeClr val="accent1">
                    <a:lumMod val="25000"/>
                  </a:schemeClr>
                </a:solidFill>
                <a:latin typeface="微软雅黑" pitchFamily="34" charset="-122"/>
                <a:ea typeface="微软雅黑" pitchFamily="34" charset="-122"/>
              </a:rPr>
              <a:t>爆发式增长，</a:t>
            </a:r>
            <a:r>
              <a:rPr lang="zh-CN" altLang="zh-CN" sz="1400" dirty="0" smtClean="0">
                <a:solidFill>
                  <a:schemeClr val="accent1">
                    <a:lumMod val="25000"/>
                  </a:schemeClr>
                </a:solidFill>
                <a:latin typeface="微软雅黑" pitchFamily="34" charset="-122"/>
                <a:ea typeface="微软雅黑" pitchFamily="34" charset="-122"/>
              </a:rPr>
              <a:t>出现</a:t>
            </a:r>
            <a:r>
              <a:rPr lang="zh-CN" altLang="zh-CN" sz="1400" b="1" dirty="0">
                <a:solidFill>
                  <a:schemeClr val="accent1">
                    <a:lumMod val="25000"/>
                  </a:schemeClr>
                </a:solidFill>
                <a:latin typeface="微软雅黑" pitchFamily="34" charset="-122"/>
                <a:ea typeface="微软雅黑" pitchFamily="34" charset="-122"/>
              </a:rPr>
              <a:t>翻倍</a:t>
            </a:r>
            <a:r>
              <a:rPr lang="zh-CN" altLang="zh-CN" sz="1400" b="1" dirty="0" smtClean="0">
                <a:solidFill>
                  <a:schemeClr val="accent1">
                    <a:lumMod val="25000"/>
                  </a:schemeClr>
                </a:solidFill>
                <a:latin typeface="微软雅黑" pitchFamily="34" charset="-122"/>
                <a:ea typeface="微软雅黑" pitchFamily="34" charset="-122"/>
              </a:rPr>
              <a:t>态势</a:t>
            </a:r>
            <a:r>
              <a:rPr lang="zh-CN" altLang="zh-CN" sz="1400" dirty="0" smtClean="0">
                <a:solidFill>
                  <a:schemeClr val="accent1">
                    <a:lumMod val="25000"/>
                  </a:schemeClr>
                </a:solidFill>
                <a:latin typeface="微软雅黑" pitchFamily="34" charset="-122"/>
                <a:ea typeface="微软雅黑" pitchFamily="34" charset="-122"/>
              </a:rPr>
              <a:t>。</a:t>
            </a:r>
            <a:r>
              <a:rPr lang="zh-CN" altLang="en-US" sz="1300" dirty="0" smtClean="0">
                <a:solidFill>
                  <a:schemeClr val="accent1">
                    <a:lumMod val="25000"/>
                  </a:schemeClr>
                </a:solidFill>
                <a:latin typeface="微软雅黑" pitchFamily="34" charset="-122"/>
                <a:ea typeface="微软雅黑" pitchFamily="34" charset="-122"/>
              </a:rPr>
              <a:t>一方面业务部门积极开展业务，去年下半年的努力在今年上半年体现的尤为明显；另一方面，</a:t>
            </a:r>
            <a:r>
              <a:rPr lang="en-US" altLang="zh-CN" sz="1200" dirty="0">
                <a:solidFill>
                  <a:schemeClr val="accent1">
                    <a:lumMod val="25000"/>
                  </a:schemeClr>
                </a:solidFill>
                <a:latin typeface="微软雅黑" pitchFamily="34" charset="-122"/>
                <a:ea typeface="微软雅黑" pitchFamily="34" charset="-122"/>
              </a:rPr>
              <a:t> </a:t>
            </a:r>
            <a:r>
              <a:rPr lang="zh-CN" altLang="en-US" sz="1200" dirty="0" smtClean="0">
                <a:solidFill>
                  <a:schemeClr val="accent1">
                    <a:lumMod val="25000"/>
                  </a:schemeClr>
                </a:solidFill>
                <a:latin typeface="微软雅黑" pitchFamily="34" charset="-122"/>
                <a:ea typeface="微软雅黑" pitchFamily="34" charset="-122"/>
              </a:rPr>
              <a:t>去年下</a:t>
            </a:r>
            <a:r>
              <a:rPr lang="zh-CN" altLang="zh-CN" sz="1200" dirty="0" smtClean="0">
                <a:solidFill>
                  <a:schemeClr val="accent1">
                    <a:lumMod val="25000"/>
                  </a:schemeClr>
                </a:solidFill>
                <a:latin typeface="微软雅黑" pitchFamily="34" charset="-122"/>
                <a:ea typeface="微软雅黑" pitchFamily="34" charset="-122"/>
              </a:rPr>
              <a:t>半年公司</a:t>
            </a:r>
            <a:r>
              <a:rPr lang="zh-CN" altLang="zh-CN" sz="1200" dirty="0">
                <a:solidFill>
                  <a:schemeClr val="accent1">
                    <a:lumMod val="25000"/>
                  </a:schemeClr>
                </a:solidFill>
                <a:latin typeface="微软雅黑" pitchFamily="34" charset="-122"/>
                <a:ea typeface="微软雅黑" pitchFamily="34" charset="-122"/>
              </a:rPr>
              <a:t>对事务管理类业务流程进行了修改和优化，充分体现了我司的</a:t>
            </a:r>
            <a:r>
              <a:rPr lang="zh-CN" altLang="zh-CN" sz="1200" b="1" dirty="0">
                <a:solidFill>
                  <a:schemeClr val="accent1">
                    <a:lumMod val="25000"/>
                  </a:schemeClr>
                </a:solidFill>
                <a:latin typeface="微软雅黑" pitchFamily="34" charset="-122"/>
                <a:ea typeface="微软雅黑" pitchFamily="34" charset="-122"/>
              </a:rPr>
              <a:t>效率</a:t>
            </a:r>
            <a:r>
              <a:rPr lang="zh-CN" altLang="zh-CN" sz="1200" b="1" dirty="0" smtClean="0">
                <a:solidFill>
                  <a:schemeClr val="accent1">
                    <a:lumMod val="25000"/>
                  </a:schemeClr>
                </a:solidFill>
                <a:latin typeface="微软雅黑" pitchFamily="34" charset="-122"/>
                <a:ea typeface="微软雅黑" pitchFamily="34" charset="-122"/>
              </a:rPr>
              <a:t>优势</a:t>
            </a:r>
            <a:r>
              <a:rPr lang="zh-CN" altLang="en-US" sz="1200" dirty="0" smtClean="0">
                <a:solidFill>
                  <a:schemeClr val="accent1">
                    <a:lumMod val="25000"/>
                  </a:schemeClr>
                </a:solidFill>
                <a:latin typeface="微软雅黑" pitchFamily="34" charset="-122"/>
                <a:ea typeface="微软雅黑" pitchFamily="34" charset="-122"/>
              </a:rPr>
              <a:t>。</a:t>
            </a:r>
            <a:endParaRPr lang="en-US" altLang="zh-CN" sz="1300" dirty="0" smtClean="0">
              <a:solidFill>
                <a:schemeClr val="accent1">
                  <a:lumMod val="25000"/>
                </a:schemeClr>
              </a:solidFill>
              <a:latin typeface="微软雅黑" pitchFamily="34" charset="-122"/>
              <a:ea typeface="微软雅黑"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475740117"/>
              </p:ext>
            </p:extLst>
          </p:nvPr>
        </p:nvGraphicFramePr>
        <p:xfrm>
          <a:off x="727075" y="2738189"/>
          <a:ext cx="3975100" cy="2346796"/>
        </p:xfrm>
        <a:graphic>
          <a:graphicData uri="http://schemas.openxmlformats.org/drawingml/2006/table">
            <a:tbl>
              <a:tblPr firstRow="1" firstCol="1" bandRow="1">
                <a:tableStyleId>{5C22544A-7EE6-4342-B048-85BDC9FD1C3A}</a:tableStyleId>
              </a:tblPr>
              <a:tblGrid>
                <a:gridCol w="1206500"/>
                <a:gridCol w="1676400"/>
                <a:gridCol w="1092200"/>
              </a:tblGrid>
              <a:tr h="504056">
                <a:tc>
                  <a:txBody>
                    <a:bodyPr/>
                    <a:lstStyle/>
                    <a:p>
                      <a:pPr algn="ctr">
                        <a:spcAft>
                          <a:spcPts val="0"/>
                        </a:spcAft>
                      </a:pPr>
                      <a:r>
                        <a:rPr lang="zh-CN" sz="1100" kern="0" dirty="0">
                          <a:solidFill>
                            <a:schemeClr val="accent1">
                              <a:lumMod val="10000"/>
                            </a:schemeClr>
                          </a:solidFill>
                          <a:effectLst/>
                          <a:latin typeface="微软雅黑" pitchFamily="34" charset="-122"/>
                          <a:ea typeface="微软雅黑" pitchFamily="34" charset="-122"/>
                        </a:rPr>
                        <a:t>统计期间</a:t>
                      </a:r>
                      <a:endParaRPr lang="zh-CN" sz="1200" kern="100" dirty="0">
                        <a:solidFill>
                          <a:schemeClr val="accent1">
                            <a:lumMod val="10000"/>
                          </a:schemeClr>
                        </a:solidFill>
                        <a:effectLst/>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zh-CN" sz="1100" kern="0" dirty="0">
                          <a:solidFill>
                            <a:schemeClr val="accent1">
                              <a:lumMod val="10000"/>
                            </a:schemeClr>
                          </a:solidFill>
                          <a:effectLst/>
                          <a:latin typeface="微软雅黑" pitchFamily="34" charset="-122"/>
                          <a:ea typeface="微软雅黑" pitchFamily="34" charset="-122"/>
                        </a:rPr>
                        <a:t>事务管理类营收金额</a:t>
                      </a:r>
                      <a:endParaRPr lang="zh-CN" sz="1200" kern="100" dirty="0">
                        <a:solidFill>
                          <a:schemeClr val="accent1">
                            <a:lumMod val="10000"/>
                          </a:schemeClr>
                        </a:solidFill>
                        <a:effectLst/>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zh-CN" sz="1100" kern="0" dirty="0">
                          <a:solidFill>
                            <a:schemeClr val="accent1">
                              <a:lumMod val="10000"/>
                            </a:schemeClr>
                          </a:solidFill>
                          <a:effectLst/>
                          <a:latin typeface="微软雅黑" pitchFamily="34" charset="-122"/>
                          <a:ea typeface="微软雅黑" pitchFamily="34" charset="-122"/>
                        </a:rPr>
                        <a:t>较上期增长率</a:t>
                      </a:r>
                      <a:endParaRPr lang="zh-CN" sz="1200" kern="100" dirty="0">
                        <a:solidFill>
                          <a:schemeClr val="accent1">
                            <a:lumMod val="10000"/>
                          </a:schemeClr>
                        </a:solidFill>
                        <a:effectLst/>
                        <a:latin typeface="微软雅黑" pitchFamily="34" charset="-122"/>
                        <a:ea typeface="微软雅黑" pitchFamily="34" charset="-122"/>
                        <a:cs typeface="Times New Roman"/>
                      </a:endParaRPr>
                    </a:p>
                  </a:txBody>
                  <a:tcPr marL="68580" marR="68580" marT="0" marB="0" anchor="ctr"/>
                </a:tc>
              </a:tr>
              <a:tr h="482589">
                <a:tc>
                  <a:txBody>
                    <a:bodyPr/>
                    <a:lstStyle/>
                    <a:p>
                      <a:pPr algn="ctr">
                        <a:spcAft>
                          <a:spcPts val="0"/>
                        </a:spcAft>
                      </a:pPr>
                      <a:r>
                        <a:rPr lang="en-US" sz="1100" kern="0" dirty="0">
                          <a:solidFill>
                            <a:schemeClr val="accent1">
                              <a:lumMod val="10000"/>
                            </a:schemeClr>
                          </a:solidFill>
                          <a:effectLst/>
                          <a:latin typeface="微软雅黑" pitchFamily="34" charset="-122"/>
                          <a:ea typeface="微软雅黑" pitchFamily="34" charset="-122"/>
                        </a:rPr>
                        <a:t>2014</a:t>
                      </a:r>
                      <a:r>
                        <a:rPr lang="zh-CN" sz="1100" kern="0" dirty="0">
                          <a:solidFill>
                            <a:schemeClr val="accent1">
                              <a:lumMod val="10000"/>
                            </a:schemeClr>
                          </a:solidFill>
                          <a:effectLst/>
                          <a:latin typeface="微软雅黑" pitchFamily="34" charset="-122"/>
                          <a:ea typeface="微软雅黑" pitchFamily="34" charset="-122"/>
                        </a:rPr>
                        <a:t>年上半年</a:t>
                      </a:r>
                      <a:endParaRPr lang="zh-CN" sz="1200" kern="100" dirty="0">
                        <a:solidFill>
                          <a:schemeClr val="accent1">
                            <a:lumMod val="10000"/>
                          </a:schemeClr>
                        </a:solidFill>
                        <a:effectLst/>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100" b="0" kern="0" dirty="0">
                          <a:effectLst/>
                          <a:latin typeface="微软雅黑" pitchFamily="34" charset="-122"/>
                          <a:ea typeface="微软雅黑" pitchFamily="34" charset="-122"/>
                        </a:rPr>
                        <a:t>1835.27</a:t>
                      </a:r>
                      <a:r>
                        <a:rPr lang="zh-CN" sz="1100" b="0" kern="0" dirty="0">
                          <a:effectLst/>
                          <a:latin typeface="微软雅黑" pitchFamily="34" charset="-122"/>
                          <a:ea typeface="微软雅黑" pitchFamily="34" charset="-122"/>
                        </a:rPr>
                        <a:t>万元</a:t>
                      </a:r>
                      <a:endParaRPr lang="zh-CN" sz="1200" b="0" kern="100" dirty="0">
                        <a:effectLst/>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100" b="0" kern="0">
                          <a:effectLst/>
                          <a:latin typeface="微软雅黑" pitchFamily="34" charset="-122"/>
                          <a:ea typeface="微软雅黑" pitchFamily="34" charset="-122"/>
                        </a:rPr>
                        <a:t>-</a:t>
                      </a:r>
                      <a:endParaRPr lang="zh-CN" sz="1200" b="0" kern="100">
                        <a:effectLst/>
                        <a:latin typeface="微软雅黑" pitchFamily="34" charset="-122"/>
                        <a:ea typeface="微软雅黑" pitchFamily="34" charset="-122"/>
                        <a:cs typeface="Times New Roman"/>
                      </a:endParaRPr>
                    </a:p>
                  </a:txBody>
                  <a:tcPr marL="68580" marR="68580" marT="0" marB="0" anchor="ctr"/>
                </a:tc>
              </a:tr>
              <a:tr h="640071">
                <a:tc>
                  <a:txBody>
                    <a:bodyPr/>
                    <a:lstStyle/>
                    <a:p>
                      <a:pPr algn="ctr">
                        <a:spcAft>
                          <a:spcPts val="0"/>
                        </a:spcAft>
                      </a:pPr>
                      <a:r>
                        <a:rPr lang="en-US" sz="1100" kern="0" dirty="0">
                          <a:solidFill>
                            <a:schemeClr val="accent1">
                              <a:lumMod val="10000"/>
                            </a:schemeClr>
                          </a:solidFill>
                          <a:effectLst/>
                          <a:latin typeface="微软雅黑" pitchFamily="34" charset="-122"/>
                          <a:ea typeface="微软雅黑" pitchFamily="34" charset="-122"/>
                        </a:rPr>
                        <a:t>2014</a:t>
                      </a:r>
                      <a:r>
                        <a:rPr lang="zh-CN" sz="1100" kern="0" dirty="0">
                          <a:solidFill>
                            <a:schemeClr val="accent1">
                              <a:lumMod val="10000"/>
                            </a:schemeClr>
                          </a:solidFill>
                          <a:effectLst/>
                          <a:latin typeface="微软雅黑" pitchFamily="34" charset="-122"/>
                          <a:ea typeface="微软雅黑" pitchFamily="34" charset="-122"/>
                        </a:rPr>
                        <a:t>年下半年</a:t>
                      </a:r>
                      <a:endParaRPr lang="zh-CN" sz="1200" kern="100" dirty="0">
                        <a:solidFill>
                          <a:schemeClr val="accent1">
                            <a:lumMod val="10000"/>
                          </a:schemeClr>
                        </a:solidFill>
                        <a:effectLst/>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100" b="0" kern="0" dirty="0">
                          <a:effectLst/>
                          <a:latin typeface="微软雅黑" pitchFamily="34" charset="-122"/>
                          <a:ea typeface="微软雅黑" pitchFamily="34" charset="-122"/>
                        </a:rPr>
                        <a:t>2849.47</a:t>
                      </a:r>
                      <a:r>
                        <a:rPr lang="zh-CN" sz="1100" b="0" kern="0" dirty="0">
                          <a:effectLst/>
                          <a:latin typeface="微软雅黑" pitchFamily="34" charset="-122"/>
                          <a:ea typeface="微软雅黑" pitchFamily="34" charset="-122"/>
                        </a:rPr>
                        <a:t>万元</a:t>
                      </a:r>
                      <a:endParaRPr lang="zh-CN" sz="1200" b="0" kern="100" dirty="0">
                        <a:effectLst/>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100" b="0" kern="0" dirty="0">
                          <a:effectLst/>
                          <a:latin typeface="微软雅黑" pitchFamily="34" charset="-122"/>
                          <a:ea typeface="微软雅黑" pitchFamily="34" charset="-122"/>
                        </a:rPr>
                        <a:t>55.26%</a:t>
                      </a:r>
                      <a:endParaRPr lang="zh-CN" sz="1200" b="0" kern="100" dirty="0">
                        <a:effectLst/>
                        <a:latin typeface="微软雅黑" pitchFamily="34" charset="-122"/>
                        <a:ea typeface="微软雅黑" pitchFamily="34" charset="-122"/>
                        <a:cs typeface="Times New Roman"/>
                      </a:endParaRPr>
                    </a:p>
                  </a:txBody>
                  <a:tcPr marL="68580" marR="68580" marT="0" marB="0" anchor="ctr"/>
                </a:tc>
              </a:tr>
              <a:tr h="720080">
                <a:tc>
                  <a:txBody>
                    <a:bodyPr/>
                    <a:lstStyle/>
                    <a:p>
                      <a:pPr algn="ctr">
                        <a:spcAft>
                          <a:spcPts val="0"/>
                        </a:spcAft>
                      </a:pPr>
                      <a:r>
                        <a:rPr lang="en-US" sz="1100" kern="0" dirty="0">
                          <a:solidFill>
                            <a:schemeClr val="accent1">
                              <a:lumMod val="10000"/>
                            </a:schemeClr>
                          </a:solidFill>
                          <a:effectLst/>
                          <a:latin typeface="微软雅黑" pitchFamily="34" charset="-122"/>
                          <a:ea typeface="微软雅黑" pitchFamily="34" charset="-122"/>
                        </a:rPr>
                        <a:t>2015</a:t>
                      </a:r>
                      <a:r>
                        <a:rPr lang="zh-CN" sz="1100" kern="0" dirty="0">
                          <a:solidFill>
                            <a:schemeClr val="accent1">
                              <a:lumMod val="10000"/>
                            </a:schemeClr>
                          </a:solidFill>
                          <a:effectLst/>
                          <a:latin typeface="微软雅黑" pitchFamily="34" charset="-122"/>
                          <a:ea typeface="微软雅黑" pitchFamily="34" charset="-122"/>
                        </a:rPr>
                        <a:t>年上半年</a:t>
                      </a:r>
                      <a:endParaRPr lang="zh-CN" sz="1200" kern="100" dirty="0">
                        <a:solidFill>
                          <a:schemeClr val="accent1">
                            <a:lumMod val="10000"/>
                          </a:schemeClr>
                        </a:solidFill>
                        <a:effectLst/>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100" b="0" kern="0" dirty="0">
                          <a:effectLst/>
                          <a:latin typeface="微软雅黑" pitchFamily="34" charset="-122"/>
                          <a:ea typeface="微软雅黑" pitchFamily="34" charset="-122"/>
                        </a:rPr>
                        <a:t>6549.41</a:t>
                      </a:r>
                      <a:r>
                        <a:rPr lang="zh-CN" sz="1100" b="0" kern="0" dirty="0">
                          <a:effectLst/>
                          <a:latin typeface="微软雅黑" pitchFamily="34" charset="-122"/>
                          <a:ea typeface="微软雅黑" pitchFamily="34" charset="-122"/>
                        </a:rPr>
                        <a:t>万元</a:t>
                      </a:r>
                      <a:endParaRPr lang="zh-CN" sz="1200" b="0" kern="100" dirty="0">
                        <a:effectLst/>
                        <a:latin typeface="微软雅黑" pitchFamily="34" charset="-122"/>
                        <a:ea typeface="微软雅黑" pitchFamily="34" charset="-122"/>
                        <a:cs typeface="Times New Roman"/>
                      </a:endParaRPr>
                    </a:p>
                  </a:txBody>
                  <a:tcPr marL="68580" marR="68580" marT="0" marB="0" anchor="ctr"/>
                </a:tc>
                <a:tc>
                  <a:txBody>
                    <a:bodyPr/>
                    <a:lstStyle/>
                    <a:p>
                      <a:pPr algn="ctr">
                        <a:spcAft>
                          <a:spcPts val="0"/>
                        </a:spcAft>
                      </a:pPr>
                      <a:r>
                        <a:rPr lang="en-US" sz="1100" b="0" kern="0" dirty="0">
                          <a:effectLst/>
                          <a:latin typeface="微软雅黑" pitchFamily="34" charset="-122"/>
                          <a:ea typeface="微软雅黑" pitchFamily="34" charset="-122"/>
                        </a:rPr>
                        <a:t>129.85%</a:t>
                      </a:r>
                      <a:endParaRPr lang="zh-CN" sz="1200" b="0" kern="100" dirty="0">
                        <a:effectLst/>
                        <a:latin typeface="微软雅黑" pitchFamily="34" charset="-122"/>
                        <a:ea typeface="微软雅黑" pitchFamily="34" charset="-122"/>
                        <a:cs typeface="Times New Roman"/>
                      </a:endParaRPr>
                    </a:p>
                  </a:txBody>
                  <a:tcPr marL="68580" marR="68580" marT="0" marB="0" anchor="ctr"/>
                </a:tc>
              </a:tr>
            </a:tbl>
          </a:graphicData>
        </a:graphic>
      </p:graphicFrame>
      <p:graphicFrame>
        <p:nvGraphicFramePr>
          <p:cNvPr id="10" name="图表 9"/>
          <p:cNvGraphicFramePr/>
          <p:nvPr>
            <p:extLst>
              <p:ext uri="{D42A27DB-BD31-4B8C-83A1-F6EECF244321}">
                <p14:modId xmlns:p14="http://schemas.microsoft.com/office/powerpoint/2010/main" val="740641724"/>
              </p:ext>
            </p:extLst>
          </p:nvPr>
        </p:nvGraphicFramePr>
        <p:xfrm>
          <a:off x="5407596" y="2666181"/>
          <a:ext cx="4104456" cy="266429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1"/>
          <p:cNvSpPr txBox="1">
            <a:spLocks noChangeArrowheads="1"/>
          </p:cNvSpPr>
          <p:nvPr/>
        </p:nvSpPr>
        <p:spPr bwMode="auto">
          <a:xfrm>
            <a:off x="367035" y="186531"/>
            <a:ext cx="272382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just"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我司事务管理类</a:t>
            </a:r>
            <a:r>
              <a:rPr lang="zh-CN" altLang="en-US" b="1" dirty="0" smtClean="0">
                <a:solidFill>
                  <a:schemeClr val="accent1">
                    <a:lumMod val="10000"/>
                  </a:schemeClr>
                </a:solidFill>
                <a:latin typeface="微软雅黑" pitchFamily="34" charset="-122"/>
                <a:ea typeface="微软雅黑" pitchFamily="34" charset="-122"/>
              </a:rPr>
              <a:t>业务</a:t>
            </a:r>
            <a:r>
              <a:rPr lang="zh-CN" altLang="en-US" b="1" dirty="0">
                <a:solidFill>
                  <a:schemeClr val="accent1">
                    <a:lumMod val="10000"/>
                  </a:schemeClr>
                </a:solidFill>
                <a:latin typeface="微软雅黑" pitchFamily="34" charset="-122"/>
                <a:ea typeface="微软雅黑" pitchFamily="34" charset="-122"/>
              </a:rPr>
              <a:t>概况</a:t>
            </a:r>
          </a:p>
        </p:txBody>
      </p:sp>
    </p:spTree>
    <p:extLst>
      <p:ext uri="{BB962C8B-B14F-4D97-AF65-F5344CB8AC3E}">
        <p14:creationId xmlns:p14="http://schemas.microsoft.com/office/powerpoint/2010/main" val="2589242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439043" y="186531"/>
            <a:ext cx="272382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just"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我司事务管理类</a:t>
            </a:r>
            <a:r>
              <a:rPr lang="zh-CN" altLang="en-US" b="1" dirty="0" smtClean="0">
                <a:solidFill>
                  <a:schemeClr val="accent1">
                    <a:lumMod val="10000"/>
                  </a:schemeClr>
                </a:solidFill>
                <a:latin typeface="微软雅黑" pitchFamily="34" charset="-122"/>
                <a:ea typeface="微软雅黑" pitchFamily="34" charset="-122"/>
              </a:rPr>
              <a:t>业务</a:t>
            </a:r>
            <a:r>
              <a:rPr lang="zh-CN" altLang="en-US" b="1" dirty="0">
                <a:solidFill>
                  <a:schemeClr val="accent1">
                    <a:lumMod val="10000"/>
                  </a:schemeClr>
                </a:solidFill>
                <a:latin typeface="微软雅黑" pitchFamily="34" charset="-122"/>
                <a:ea typeface="微软雅黑" pitchFamily="34" charset="-122"/>
              </a:rPr>
              <a:t>概况</a:t>
            </a:r>
          </a:p>
        </p:txBody>
      </p:sp>
      <p:sp>
        <p:nvSpPr>
          <p:cNvPr id="2" name="Slide Number Placeholder 1"/>
          <p:cNvSpPr>
            <a:spLocks noGrp="1"/>
          </p:cNvSpPr>
          <p:nvPr>
            <p:ph type="sldNum" sz="quarter" idx="10"/>
          </p:nvPr>
        </p:nvSpPr>
        <p:spPr/>
        <p:txBody>
          <a:bodyPr/>
          <a:lstStyle/>
          <a:p>
            <a:fld id="{151D2359-99B9-4CB9-ACBC-AB61EF09F13C}" type="slidenum">
              <a:rPr lang="en-US" smtClean="0"/>
              <a:t>7</a:t>
            </a:fld>
            <a:endParaRPr lang="en-US" dirty="0"/>
          </a:p>
        </p:txBody>
      </p:sp>
      <p:sp>
        <p:nvSpPr>
          <p:cNvPr id="13" name="TextBox 12"/>
          <p:cNvSpPr txBox="1"/>
          <p:nvPr/>
        </p:nvSpPr>
        <p:spPr>
          <a:xfrm>
            <a:off x="4111451" y="856689"/>
            <a:ext cx="158417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b="1" dirty="0" smtClean="0">
                <a:solidFill>
                  <a:schemeClr val="accent5">
                    <a:lumMod val="10000"/>
                  </a:schemeClr>
                </a:solidFill>
                <a:latin typeface="微软雅黑" pitchFamily="34" charset="-122"/>
                <a:ea typeface="微软雅黑" pitchFamily="34" charset="-122"/>
              </a:rPr>
              <a:t>业务类别</a:t>
            </a:r>
            <a:endParaRPr lang="zh-CN" altLang="en-US" b="1" dirty="0">
              <a:solidFill>
                <a:schemeClr val="accent5">
                  <a:lumMod val="10000"/>
                </a:schemeClr>
              </a:solidFill>
              <a:latin typeface="微软雅黑" pitchFamily="34" charset="-122"/>
              <a:ea typeface="微软雅黑" pitchFamily="34" charset="-122"/>
            </a:endParaRPr>
          </a:p>
        </p:txBody>
      </p:sp>
      <p:sp>
        <p:nvSpPr>
          <p:cNvPr id="15" name="TextBox 1"/>
          <p:cNvSpPr txBox="1">
            <a:spLocks noChangeArrowheads="1"/>
          </p:cNvSpPr>
          <p:nvPr/>
        </p:nvSpPr>
        <p:spPr bwMode="auto">
          <a:xfrm>
            <a:off x="599034" y="1313562"/>
            <a:ext cx="9345065" cy="992579"/>
          </a:xfrm>
          <a:prstGeom prst="rect">
            <a:avLst/>
          </a:prstGeom>
          <a:ln/>
          <a:extLst/>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itchFamily="2" charset="2"/>
              <a:buChar char="Ø"/>
            </a:pPr>
            <a:r>
              <a:rPr lang="zh-CN" altLang="zh-CN" sz="1300" b="1" dirty="0" smtClean="0">
                <a:solidFill>
                  <a:schemeClr val="accent1">
                    <a:lumMod val="25000"/>
                  </a:schemeClr>
                </a:solidFill>
                <a:latin typeface="微软雅黑" pitchFamily="34" charset="-122"/>
                <a:ea typeface="微软雅黑" pitchFamily="34" charset="-122"/>
              </a:rPr>
              <a:t>单一类事务</a:t>
            </a:r>
            <a:r>
              <a:rPr lang="zh-CN" altLang="zh-CN" sz="1300" b="1" dirty="0">
                <a:solidFill>
                  <a:schemeClr val="accent1">
                    <a:lumMod val="25000"/>
                  </a:schemeClr>
                </a:solidFill>
                <a:latin typeface="微软雅黑" pitchFamily="34" charset="-122"/>
                <a:ea typeface="微软雅黑" pitchFamily="34" charset="-122"/>
              </a:rPr>
              <a:t>管理类</a:t>
            </a:r>
            <a:r>
              <a:rPr lang="zh-CN" altLang="zh-CN" sz="1300" b="1" dirty="0" smtClean="0">
                <a:solidFill>
                  <a:schemeClr val="accent1">
                    <a:lumMod val="25000"/>
                  </a:schemeClr>
                </a:solidFill>
                <a:latin typeface="微软雅黑" pitchFamily="34" charset="-122"/>
                <a:ea typeface="微软雅黑" pitchFamily="34" charset="-122"/>
              </a:rPr>
              <a:t>业务</a:t>
            </a:r>
            <a:r>
              <a:rPr lang="zh-CN" altLang="en-US" sz="1300" b="1" dirty="0" smtClean="0">
                <a:solidFill>
                  <a:schemeClr val="accent1">
                    <a:lumMod val="25000"/>
                  </a:schemeClr>
                </a:solidFill>
                <a:latin typeface="微软雅黑" pitchFamily="34" charset="-122"/>
                <a:ea typeface="微软雅黑" pitchFamily="34" charset="-122"/>
              </a:rPr>
              <a:t>仍保持良性发展态势</a:t>
            </a:r>
            <a:r>
              <a:rPr lang="zh-CN" altLang="en-US" sz="1300" dirty="0" smtClean="0">
                <a:solidFill>
                  <a:schemeClr val="accent1">
                    <a:lumMod val="25000"/>
                  </a:schemeClr>
                </a:solidFill>
                <a:latin typeface="微软雅黑" pitchFamily="34" charset="-122"/>
                <a:ea typeface="微软雅黑" pitchFamily="34" charset="-122"/>
              </a:rPr>
              <a:t>，规模占据半壁江山（占比</a:t>
            </a:r>
            <a:r>
              <a:rPr lang="en-US" altLang="zh-CN" sz="1300" dirty="0" smtClean="0">
                <a:solidFill>
                  <a:schemeClr val="accent1">
                    <a:lumMod val="25000"/>
                  </a:schemeClr>
                </a:solidFill>
                <a:latin typeface="微软雅黑" pitchFamily="34" charset="-122"/>
                <a:ea typeface="微软雅黑" pitchFamily="34" charset="-122"/>
              </a:rPr>
              <a:t>60.79%</a:t>
            </a:r>
            <a:r>
              <a:rPr lang="zh-CN" altLang="en-US" sz="1300" dirty="0" smtClean="0">
                <a:solidFill>
                  <a:schemeClr val="accent1">
                    <a:lumMod val="25000"/>
                  </a:schemeClr>
                </a:solidFill>
                <a:latin typeface="微软雅黑" pitchFamily="34" charset="-122"/>
                <a:ea typeface="微软雅黑" pitchFamily="34" charset="-122"/>
              </a:rPr>
              <a:t>），是集合与财产权类合计规模的</a:t>
            </a:r>
            <a:r>
              <a:rPr lang="en-US" altLang="zh-CN" sz="1300" dirty="0" smtClean="0">
                <a:solidFill>
                  <a:schemeClr val="accent1">
                    <a:lumMod val="25000"/>
                  </a:schemeClr>
                </a:solidFill>
                <a:latin typeface="微软雅黑" pitchFamily="34" charset="-122"/>
                <a:ea typeface="微软雅黑" pitchFamily="34" charset="-122"/>
              </a:rPr>
              <a:t>1.55</a:t>
            </a:r>
            <a:r>
              <a:rPr lang="zh-CN" altLang="en-US" sz="1300" dirty="0" smtClean="0">
                <a:solidFill>
                  <a:schemeClr val="accent1">
                    <a:lumMod val="25000"/>
                  </a:schemeClr>
                </a:solidFill>
                <a:latin typeface="微软雅黑" pitchFamily="34" charset="-122"/>
                <a:ea typeface="微软雅黑" pitchFamily="34" charset="-122"/>
              </a:rPr>
              <a:t>倍。</a:t>
            </a:r>
            <a:endParaRPr lang="en-US" altLang="zh-CN" sz="1300" dirty="0" smtClean="0">
              <a:solidFill>
                <a:schemeClr val="accent1">
                  <a:lumMod val="25000"/>
                </a:schemeClr>
              </a:solidFill>
              <a:latin typeface="微软雅黑" pitchFamily="34" charset="-122"/>
              <a:ea typeface="微软雅黑" pitchFamily="34" charset="-122"/>
            </a:endParaRPr>
          </a:p>
          <a:p>
            <a:pPr marL="285750" indent="-285750">
              <a:lnSpc>
                <a:spcPct val="150000"/>
              </a:lnSpc>
              <a:buFont typeface="Wingdings" pitchFamily="2" charset="2"/>
              <a:buChar char="Ø"/>
            </a:pPr>
            <a:r>
              <a:rPr lang="zh-CN" altLang="zh-CN" sz="1300" b="1" dirty="0" smtClean="0">
                <a:solidFill>
                  <a:schemeClr val="accent1">
                    <a:lumMod val="25000"/>
                  </a:schemeClr>
                </a:solidFill>
                <a:latin typeface="微软雅黑" pitchFamily="34" charset="-122"/>
                <a:ea typeface="微软雅黑" pitchFamily="34" charset="-122"/>
              </a:rPr>
              <a:t>财产</a:t>
            </a:r>
            <a:r>
              <a:rPr lang="zh-CN" altLang="zh-CN" sz="1300" b="1" dirty="0">
                <a:solidFill>
                  <a:schemeClr val="accent1">
                    <a:lumMod val="25000"/>
                  </a:schemeClr>
                </a:solidFill>
                <a:latin typeface="微软雅黑" pitchFamily="34" charset="-122"/>
                <a:ea typeface="微软雅黑" pitchFamily="34" charset="-122"/>
              </a:rPr>
              <a:t>或财产权类与集合类的业务规模占比均呈现上升趋势</a:t>
            </a:r>
            <a:r>
              <a:rPr lang="zh-CN" altLang="zh-CN" sz="1300" dirty="0">
                <a:solidFill>
                  <a:schemeClr val="accent1">
                    <a:lumMod val="25000"/>
                  </a:schemeClr>
                </a:solidFill>
                <a:latin typeface="微软雅黑" pitchFamily="34" charset="-122"/>
                <a:ea typeface="微软雅黑" pitchFamily="34" charset="-122"/>
              </a:rPr>
              <a:t>，其中集合类占比共上升了</a:t>
            </a:r>
            <a:r>
              <a:rPr lang="en-US" altLang="zh-CN" sz="1300" dirty="0">
                <a:solidFill>
                  <a:schemeClr val="accent1">
                    <a:lumMod val="25000"/>
                  </a:schemeClr>
                </a:solidFill>
                <a:latin typeface="微软雅黑" pitchFamily="34" charset="-122"/>
                <a:ea typeface="微软雅黑" pitchFamily="34" charset="-122"/>
              </a:rPr>
              <a:t>21.96</a:t>
            </a:r>
            <a:r>
              <a:rPr lang="zh-CN" altLang="zh-CN" sz="1300" dirty="0">
                <a:solidFill>
                  <a:schemeClr val="accent1">
                    <a:lumMod val="25000"/>
                  </a:schemeClr>
                </a:solidFill>
                <a:latin typeface="微软雅黑" pitchFamily="34" charset="-122"/>
                <a:ea typeface="微软雅黑" pitchFamily="34" charset="-122"/>
              </a:rPr>
              <a:t>个百分点</a:t>
            </a:r>
            <a:r>
              <a:rPr lang="zh-CN" altLang="zh-CN" sz="1300" dirty="0" smtClean="0">
                <a:solidFill>
                  <a:schemeClr val="accent1">
                    <a:lumMod val="25000"/>
                  </a:schemeClr>
                </a:solidFill>
                <a:latin typeface="微软雅黑" pitchFamily="34" charset="-122"/>
                <a:ea typeface="微软雅黑" pitchFamily="34" charset="-122"/>
              </a:rPr>
              <a:t>，财产</a:t>
            </a:r>
            <a:r>
              <a:rPr lang="zh-CN" altLang="zh-CN" sz="1300" dirty="0">
                <a:solidFill>
                  <a:schemeClr val="accent1">
                    <a:lumMod val="25000"/>
                  </a:schemeClr>
                </a:solidFill>
                <a:latin typeface="微软雅黑" pitchFamily="34" charset="-122"/>
                <a:ea typeface="微软雅黑" pitchFamily="34" charset="-122"/>
              </a:rPr>
              <a:t>或财产权类的规模占比上升了</a:t>
            </a:r>
            <a:r>
              <a:rPr lang="en-US" altLang="zh-CN" sz="1300" dirty="0">
                <a:solidFill>
                  <a:schemeClr val="accent1">
                    <a:lumMod val="25000"/>
                  </a:schemeClr>
                </a:solidFill>
                <a:latin typeface="微软雅黑" pitchFamily="34" charset="-122"/>
                <a:ea typeface="微软雅黑" pitchFamily="34" charset="-122"/>
              </a:rPr>
              <a:t>3.42</a:t>
            </a:r>
            <a:r>
              <a:rPr lang="zh-CN" altLang="zh-CN" sz="1300" dirty="0">
                <a:solidFill>
                  <a:schemeClr val="accent1">
                    <a:lumMod val="25000"/>
                  </a:schemeClr>
                </a:solidFill>
                <a:latin typeface="微软雅黑" pitchFamily="34" charset="-122"/>
                <a:ea typeface="微软雅黑" pitchFamily="34" charset="-122"/>
              </a:rPr>
              <a:t>个</a:t>
            </a:r>
            <a:r>
              <a:rPr lang="zh-CN" altLang="zh-CN" sz="1300" dirty="0" smtClean="0">
                <a:solidFill>
                  <a:schemeClr val="accent1">
                    <a:lumMod val="25000"/>
                  </a:schemeClr>
                </a:solidFill>
                <a:latin typeface="微软雅黑" pitchFamily="34" charset="-122"/>
                <a:ea typeface="微软雅黑" pitchFamily="34" charset="-122"/>
              </a:rPr>
              <a:t>百分点。</a:t>
            </a:r>
            <a:endParaRPr lang="zh-CN" altLang="zh-CN" sz="1300" dirty="0">
              <a:solidFill>
                <a:schemeClr val="accent1">
                  <a:lumMod val="25000"/>
                </a:schemeClr>
              </a:solidFill>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404819994"/>
              </p:ext>
            </p:extLst>
          </p:nvPr>
        </p:nvGraphicFramePr>
        <p:xfrm>
          <a:off x="511051" y="2594173"/>
          <a:ext cx="5184575" cy="2640237"/>
        </p:xfrm>
        <a:graphic>
          <a:graphicData uri="http://schemas.openxmlformats.org/drawingml/2006/table">
            <a:tbl>
              <a:tblPr firstRow="1" firstCol="1" bandRow="1">
                <a:tableStyleId>{5C22544A-7EE6-4342-B048-85BDC9FD1C3A}</a:tableStyleId>
              </a:tblPr>
              <a:tblGrid>
                <a:gridCol w="759882"/>
                <a:gridCol w="759882"/>
                <a:gridCol w="761491"/>
                <a:gridCol w="761491"/>
                <a:gridCol w="761491"/>
                <a:gridCol w="761491"/>
                <a:gridCol w="618847"/>
              </a:tblGrid>
              <a:tr h="421172">
                <a:tc rowSpan="2">
                  <a:txBody>
                    <a:bodyPr/>
                    <a:lstStyle/>
                    <a:p>
                      <a:pPr algn="ctr">
                        <a:spcAft>
                          <a:spcPts val="0"/>
                        </a:spcAft>
                      </a:pPr>
                      <a:r>
                        <a:rPr lang="zh-CN" sz="1050" kern="0" dirty="0">
                          <a:solidFill>
                            <a:schemeClr val="accent1">
                              <a:lumMod val="10000"/>
                            </a:schemeClr>
                          </a:solidFill>
                          <a:effectLst/>
                        </a:rPr>
                        <a:t>项目类别</a:t>
                      </a:r>
                      <a:endParaRPr lang="zh-CN" sz="1050" kern="100" dirty="0">
                        <a:solidFill>
                          <a:schemeClr val="accent1">
                            <a:lumMod val="10000"/>
                          </a:schemeClr>
                        </a:solidFill>
                        <a:effectLst/>
                        <a:latin typeface="Calibri"/>
                        <a:ea typeface="宋体"/>
                        <a:cs typeface="Times New Roman"/>
                      </a:endParaRPr>
                    </a:p>
                  </a:txBody>
                  <a:tcPr marL="68580" marR="68580" marT="0" marB="0" anchor="ctr"/>
                </a:tc>
                <a:tc gridSpan="6">
                  <a:txBody>
                    <a:bodyPr/>
                    <a:lstStyle/>
                    <a:p>
                      <a:pPr algn="ctr">
                        <a:spcAft>
                          <a:spcPts val="0"/>
                        </a:spcAft>
                      </a:pPr>
                      <a:r>
                        <a:rPr lang="zh-CN" sz="1050" b="1" kern="0" dirty="0">
                          <a:solidFill>
                            <a:schemeClr val="accent1">
                              <a:lumMod val="10000"/>
                            </a:schemeClr>
                          </a:solidFill>
                          <a:effectLst/>
                        </a:rPr>
                        <a:t>项目规模（亿元）</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3532">
                <a:tc vMerge="1">
                  <a:txBody>
                    <a:bodyPr/>
                    <a:lstStyle/>
                    <a:p>
                      <a:endParaRPr lang="zh-CN" altLang="en-US"/>
                    </a:p>
                  </a:txBody>
                  <a:tcPr/>
                </a:tc>
                <a:tc>
                  <a:txBody>
                    <a:bodyPr/>
                    <a:lstStyle/>
                    <a:p>
                      <a:pPr algn="ctr">
                        <a:spcAft>
                          <a:spcPts val="0"/>
                        </a:spcAft>
                      </a:pPr>
                      <a:r>
                        <a:rPr lang="en-US" sz="1050" b="1" kern="0" dirty="0">
                          <a:solidFill>
                            <a:schemeClr val="accent1">
                              <a:lumMod val="10000"/>
                            </a:schemeClr>
                          </a:solidFill>
                          <a:effectLst/>
                        </a:rPr>
                        <a:t>2014</a:t>
                      </a:r>
                      <a:r>
                        <a:rPr lang="zh-CN" sz="1050" b="1" kern="0" dirty="0">
                          <a:solidFill>
                            <a:schemeClr val="accent1">
                              <a:lumMod val="10000"/>
                            </a:schemeClr>
                          </a:solidFill>
                          <a:effectLst/>
                        </a:rPr>
                        <a:t>年</a:t>
                      </a:r>
                      <a:r>
                        <a:rPr lang="en-US" sz="1050" b="1" kern="0" dirty="0">
                          <a:solidFill>
                            <a:schemeClr val="accent1">
                              <a:lumMod val="10000"/>
                            </a:schemeClr>
                          </a:solidFill>
                          <a:effectLst/>
                        </a:rPr>
                        <a:t>6</a:t>
                      </a:r>
                      <a:r>
                        <a:rPr lang="zh-CN" sz="1050" b="1" kern="0" dirty="0">
                          <a:solidFill>
                            <a:schemeClr val="accent1">
                              <a:lumMod val="10000"/>
                            </a:schemeClr>
                          </a:solidFill>
                          <a:effectLst/>
                        </a:rPr>
                        <a:t>月</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spcAft>
                          <a:spcPts val="0"/>
                        </a:spcAft>
                      </a:pPr>
                      <a:r>
                        <a:rPr lang="zh-CN" sz="1050" b="1" kern="0" dirty="0">
                          <a:solidFill>
                            <a:schemeClr val="accent1">
                              <a:lumMod val="10000"/>
                            </a:schemeClr>
                          </a:solidFill>
                          <a:effectLst/>
                        </a:rPr>
                        <a:t>占比</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spcAft>
                          <a:spcPts val="0"/>
                        </a:spcAft>
                      </a:pPr>
                      <a:r>
                        <a:rPr lang="en-US" sz="1050" b="1" kern="0">
                          <a:solidFill>
                            <a:schemeClr val="accent1">
                              <a:lumMod val="10000"/>
                            </a:schemeClr>
                          </a:solidFill>
                          <a:effectLst/>
                        </a:rPr>
                        <a:t>2014</a:t>
                      </a:r>
                      <a:r>
                        <a:rPr lang="zh-CN" sz="1050" b="1" kern="0">
                          <a:solidFill>
                            <a:schemeClr val="accent1">
                              <a:lumMod val="10000"/>
                            </a:schemeClr>
                          </a:solidFill>
                          <a:effectLst/>
                        </a:rPr>
                        <a:t>年</a:t>
                      </a:r>
                      <a:r>
                        <a:rPr lang="en-US" sz="1050" b="1" kern="0">
                          <a:solidFill>
                            <a:schemeClr val="accent1">
                              <a:lumMod val="10000"/>
                            </a:schemeClr>
                          </a:solidFill>
                          <a:effectLst/>
                        </a:rPr>
                        <a:t>12</a:t>
                      </a:r>
                      <a:r>
                        <a:rPr lang="zh-CN" sz="1050" b="1" kern="0">
                          <a:solidFill>
                            <a:schemeClr val="accent1">
                              <a:lumMod val="10000"/>
                            </a:schemeClr>
                          </a:solidFill>
                          <a:effectLst/>
                        </a:rPr>
                        <a:t>月</a:t>
                      </a:r>
                      <a:endParaRPr lang="zh-CN" sz="1050" b="1" kern="100">
                        <a:solidFill>
                          <a:schemeClr val="accent1">
                            <a:lumMod val="10000"/>
                          </a:schemeClr>
                        </a:solidFill>
                        <a:effectLst/>
                        <a:latin typeface="Calibri"/>
                        <a:ea typeface="宋体"/>
                        <a:cs typeface="Times New Roman"/>
                      </a:endParaRPr>
                    </a:p>
                  </a:txBody>
                  <a:tcPr marL="68580" marR="68580" marT="0" marB="0" anchor="ctr"/>
                </a:tc>
                <a:tc>
                  <a:txBody>
                    <a:bodyPr/>
                    <a:lstStyle/>
                    <a:p>
                      <a:pPr algn="ctr">
                        <a:spcAft>
                          <a:spcPts val="0"/>
                        </a:spcAft>
                      </a:pPr>
                      <a:r>
                        <a:rPr lang="zh-CN" sz="1050" b="1" kern="0">
                          <a:solidFill>
                            <a:schemeClr val="accent1">
                              <a:lumMod val="10000"/>
                            </a:schemeClr>
                          </a:solidFill>
                          <a:effectLst/>
                        </a:rPr>
                        <a:t>占比</a:t>
                      </a:r>
                      <a:endParaRPr lang="zh-CN" sz="1050" b="1" kern="100">
                        <a:solidFill>
                          <a:schemeClr val="accent1">
                            <a:lumMod val="10000"/>
                          </a:schemeClr>
                        </a:solidFill>
                        <a:effectLst/>
                        <a:latin typeface="Calibri"/>
                        <a:ea typeface="宋体"/>
                        <a:cs typeface="Times New Roman"/>
                      </a:endParaRPr>
                    </a:p>
                  </a:txBody>
                  <a:tcPr marL="68580" marR="68580" marT="0" marB="0" anchor="ctr"/>
                </a:tc>
                <a:tc>
                  <a:txBody>
                    <a:bodyPr/>
                    <a:lstStyle/>
                    <a:p>
                      <a:pPr algn="ctr">
                        <a:spcAft>
                          <a:spcPts val="0"/>
                        </a:spcAft>
                      </a:pPr>
                      <a:r>
                        <a:rPr lang="en-US" sz="1050" b="1" kern="0" dirty="0">
                          <a:solidFill>
                            <a:schemeClr val="accent1">
                              <a:lumMod val="10000"/>
                            </a:schemeClr>
                          </a:solidFill>
                          <a:effectLst/>
                        </a:rPr>
                        <a:t>2015</a:t>
                      </a:r>
                      <a:r>
                        <a:rPr lang="zh-CN" sz="1050" b="1" kern="0" dirty="0">
                          <a:solidFill>
                            <a:schemeClr val="accent1">
                              <a:lumMod val="10000"/>
                            </a:schemeClr>
                          </a:solidFill>
                          <a:effectLst/>
                        </a:rPr>
                        <a:t>年</a:t>
                      </a:r>
                      <a:r>
                        <a:rPr lang="en-US" sz="1050" b="1" kern="0" dirty="0">
                          <a:solidFill>
                            <a:schemeClr val="accent1">
                              <a:lumMod val="10000"/>
                            </a:schemeClr>
                          </a:solidFill>
                          <a:effectLst/>
                        </a:rPr>
                        <a:t>6</a:t>
                      </a:r>
                      <a:r>
                        <a:rPr lang="zh-CN" sz="1050" b="1" kern="0" dirty="0">
                          <a:solidFill>
                            <a:schemeClr val="accent1">
                              <a:lumMod val="10000"/>
                            </a:schemeClr>
                          </a:solidFill>
                          <a:effectLst/>
                        </a:rPr>
                        <a:t>月</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spcAft>
                          <a:spcPts val="0"/>
                        </a:spcAft>
                      </a:pPr>
                      <a:r>
                        <a:rPr lang="zh-CN" sz="1050" b="1" kern="0" dirty="0">
                          <a:solidFill>
                            <a:schemeClr val="accent1">
                              <a:lumMod val="10000"/>
                            </a:schemeClr>
                          </a:solidFill>
                          <a:effectLst/>
                        </a:rPr>
                        <a:t>占比</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r>
              <a:tr h="374161">
                <a:tc>
                  <a:txBody>
                    <a:bodyPr/>
                    <a:lstStyle/>
                    <a:p>
                      <a:pPr algn="ctr">
                        <a:spcAft>
                          <a:spcPts val="0"/>
                        </a:spcAft>
                      </a:pPr>
                      <a:r>
                        <a:rPr lang="zh-CN" sz="1050" kern="0" dirty="0">
                          <a:solidFill>
                            <a:schemeClr val="accent1">
                              <a:lumMod val="10000"/>
                            </a:schemeClr>
                          </a:solidFill>
                          <a:effectLst/>
                        </a:rPr>
                        <a:t>单一</a:t>
                      </a:r>
                      <a:endParaRPr lang="zh-CN" sz="1050"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186.89</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85.63%</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0" dirty="0">
                          <a:effectLst/>
                        </a:rPr>
                        <a:t>337.98</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0" dirty="0">
                          <a:effectLst/>
                        </a:rPr>
                        <a:t>77.39%</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473.81</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0" dirty="0">
                          <a:effectLst/>
                        </a:rPr>
                        <a:t>60.79%</a:t>
                      </a:r>
                      <a:endParaRPr lang="zh-CN" sz="1050" kern="100" dirty="0">
                        <a:effectLst/>
                        <a:latin typeface="Calibri"/>
                        <a:ea typeface="宋体"/>
                        <a:cs typeface="Times New Roman"/>
                      </a:endParaRPr>
                    </a:p>
                  </a:txBody>
                  <a:tcPr marL="68580" marR="68580" marT="0" marB="0" anchor="ctr"/>
                </a:tc>
              </a:tr>
              <a:tr h="374161">
                <a:tc>
                  <a:txBody>
                    <a:bodyPr/>
                    <a:lstStyle/>
                    <a:p>
                      <a:pPr algn="ctr">
                        <a:spcAft>
                          <a:spcPts val="0"/>
                        </a:spcAft>
                      </a:pPr>
                      <a:r>
                        <a:rPr lang="zh-CN" sz="1050" kern="0" dirty="0">
                          <a:solidFill>
                            <a:schemeClr val="accent1">
                              <a:lumMod val="10000"/>
                            </a:schemeClr>
                          </a:solidFill>
                          <a:effectLst/>
                        </a:rPr>
                        <a:t>集合</a:t>
                      </a:r>
                      <a:endParaRPr lang="zh-CN" sz="1050"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5.68</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2.60%</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45.26</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0" dirty="0">
                          <a:effectLst/>
                        </a:rPr>
                        <a:t>10.36%</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0" dirty="0">
                          <a:effectLst/>
                        </a:rPr>
                        <a:t>187.2</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24.02%</a:t>
                      </a:r>
                      <a:endParaRPr lang="zh-CN" sz="1050" kern="100">
                        <a:effectLst/>
                        <a:latin typeface="Calibri"/>
                        <a:ea typeface="宋体"/>
                        <a:cs typeface="Times New Roman"/>
                      </a:endParaRPr>
                    </a:p>
                  </a:txBody>
                  <a:tcPr marL="68580" marR="68580" marT="0" marB="0" anchor="ctr"/>
                </a:tc>
              </a:tr>
              <a:tr h="503679">
                <a:tc>
                  <a:txBody>
                    <a:bodyPr/>
                    <a:lstStyle/>
                    <a:p>
                      <a:pPr algn="ctr">
                        <a:spcAft>
                          <a:spcPts val="0"/>
                        </a:spcAft>
                      </a:pPr>
                      <a:r>
                        <a:rPr lang="zh-CN" sz="1050" kern="0" dirty="0">
                          <a:solidFill>
                            <a:schemeClr val="accent1">
                              <a:lumMod val="10000"/>
                            </a:schemeClr>
                          </a:solidFill>
                          <a:effectLst/>
                        </a:rPr>
                        <a:t>财产或财产权</a:t>
                      </a:r>
                      <a:endParaRPr lang="zh-CN" sz="1050"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25.69</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11.77%</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53.5</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0" dirty="0">
                          <a:effectLst/>
                        </a:rPr>
                        <a:t>12.25%</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0" dirty="0">
                          <a:effectLst/>
                        </a:rPr>
                        <a:t>118.43</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0" dirty="0">
                          <a:effectLst/>
                        </a:rPr>
                        <a:t>15.19%</a:t>
                      </a:r>
                      <a:endParaRPr lang="zh-CN" sz="1050" kern="100" dirty="0">
                        <a:effectLst/>
                        <a:latin typeface="Calibri"/>
                        <a:ea typeface="宋体"/>
                        <a:cs typeface="Times New Roman"/>
                      </a:endParaRPr>
                    </a:p>
                  </a:txBody>
                  <a:tcPr marL="68580" marR="68580" marT="0" marB="0" anchor="ctr"/>
                </a:tc>
              </a:tr>
              <a:tr h="483532">
                <a:tc>
                  <a:txBody>
                    <a:bodyPr/>
                    <a:lstStyle/>
                    <a:p>
                      <a:pPr algn="ctr">
                        <a:spcAft>
                          <a:spcPts val="0"/>
                        </a:spcAft>
                      </a:pPr>
                      <a:r>
                        <a:rPr lang="zh-CN" sz="1050" kern="0" dirty="0">
                          <a:solidFill>
                            <a:schemeClr val="accent1">
                              <a:lumMod val="10000"/>
                            </a:schemeClr>
                          </a:solidFill>
                          <a:effectLst/>
                        </a:rPr>
                        <a:t>合计</a:t>
                      </a:r>
                      <a:endParaRPr lang="zh-CN" sz="1050"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218.26</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100.00%</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436.74</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0" dirty="0">
                          <a:effectLst/>
                        </a:rPr>
                        <a:t>100.00%</a:t>
                      </a:r>
                      <a:endParaRPr lang="zh-CN" sz="1050" kern="100" dirty="0">
                        <a:effectLst/>
                        <a:latin typeface="Calibri"/>
                        <a:ea typeface="宋体"/>
                        <a:cs typeface="Times New Roman"/>
                      </a:endParaRPr>
                    </a:p>
                  </a:txBody>
                  <a:tcPr marL="68580" marR="68580" marT="0" marB="0" anchor="ctr"/>
                </a:tc>
                <a:tc>
                  <a:txBody>
                    <a:bodyPr/>
                    <a:lstStyle/>
                    <a:p>
                      <a:pPr algn="ctr">
                        <a:spcAft>
                          <a:spcPts val="0"/>
                        </a:spcAft>
                      </a:pPr>
                      <a:r>
                        <a:rPr lang="en-US" sz="1050" kern="0">
                          <a:effectLst/>
                        </a:rPr>
                        <a:t>779.44</a:t>
                      </a:r>
                      <a:endParaRPr lang="zh-CN" sz="1050" kern="100">
                        <a:effectLst/>
                        <a:latin typeface="Calibri"/>
                        <a:ea typeface="宋体"/>
                        <a:cs typeface="Times New Roman"/>
                      </a:endParaRPr>
                    </a:p>
                  </a:txBody>
                  <a:tcPr marL="68580" marR="68580" marT="0" marB="0" anchor="ctr"/>
                </a:tc>
                <a:tc>
                  <a:txBody>
                    <a:bodyPr/>
                    <a:lstStyle/>
                    <a:p>
                      <a:pPr algn="ctr">
                        <a:spcAft>
                          <a:spcPts val="0"/>
                        </a:spcAft>
                      </a:pPr>
                      <a:r>
                        <a:rPr lang="en-US" sz="1050" kern="0" dirty="0">
                          <a:effectLst/>
                        </a:rPr>
                        <a:t>100.00%</a:t>
                      </a:r>
                      <a:endParaRPr lang="zh-CN" sz="1050" kern="100" dirty="0">
                        <a:effectLst/>
                        <a:latin typeface="Calibri"/>
                        <a:ea typeface="宋体"/>
                        <a:cs typeface="Times New Roman"/>
                      </a:endParaRPr>
                    </a:p>
                  </a:txBody>
                  <a:tcPr marL="68580" marR="68580" marT="0" marB="0" anchor="ctr"/>
                </a:tc>
              </a:tr>
            </a:tbl>
          </a:graphicData>
        </a:graphic>
      </p:graphicFrame>
      <p:graphicFrame>
        <p:nvGraphicFramePr>
          <p:cNvPr id="11" name="图表 10"/>
          <p:cNvGraphicFramePr/>
          <p:nvPr>
            <p:extLst>
              <p:ext uri="{D42A27DB-BD31-4B8C-83A1-F6EECF244321}">
                <p14:modId xmlns:p14="http://schemas.microsoft.com/office/powerpoint/2010/main" val="3174144561"/>
              </p:ext>
            </p:extLst>
          </p:nvPr>
        </p:nvGraphicFramePr>
        <p:xfrm>
          <a:off x="5839643" y="2594173"/>
          <a:ext cx="4536504" cy="25922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7288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439043" y="186531"/>
            <a:ext cx="2723823"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algn="just"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我司事务管理类</a:t>
            </a:r>
            <a:r>
              <a:rPr lang="zh-CN" altLang="en-US" b="1" dirty="0" smtClean="0">
                <a:solidFill>
                  <a:schemeClr val="accent1">
                    <a:lumMod val="10000"/>
                  </a:schemeClr>
                </a:solidFill>
                <a:latin typeface="微软雅黑" pitchFamily="34" charset="-122"/>
                <a:ea typeface="微软雅黑" pitchFamily="34" charset="-122"/>
              </a:rPr>
              <a:t>业务</a:t>
            </a:r>
            <a:r>
              <a:rPr lang="zh-CN" altLang="en-US" b="1" dirty="0">
                <a:solidFill>
                  <a:schemeClr val="accent1">
                    <a:lumMod val="10000"/>
                  </a:schemeClr>
                </a:solidFill>
                <a:latin typeface="微软雅黑" pitchFamily="34" charset="-122"/>
                <a:ea typeface="微软雅黑" pitchFamily="34" charset="-122"/>
              </a:rPr>
              <a:t>概况</a:t>
            </a:r>
          </a:p>
        </p:txBody>
      </p:sp>
      <p:sp>
        <p:nvSpPr>
          <p:cNvPr id="2" name="Slide Number Placeholder 1"/>
          <p:cNvSpPr>
            <a:spLocks noGrp="1"/>
          </p:cNvSpPr>
          <p:nvPr>
            <p:ph type="sldNum" sz="quarter" idx="10"/>
          </p:nvPr>
        </p:nvSpPr>
        <p:spPr/>
        <p:txBody>
          <a:bodyPr/>
          <a:lstStyle/>
          <a:p>
            <a:fld id="{151D2359-99B9-4CB9-ACBC-AB61EF09F13C}" type="slidenum">
              <a:rPr lang="en-US" smtClean="0"/>
              <a:t>8</a:t>
            </a:fld>
            <a:endParaRPr lang="en-US" dirty="0"/>
          </a:p>
        </p:txBody>
      </p:sp>
      <p:sp>
        <p:nvSpPr>
          <p:cNvPr id="13" name="TextBox 12"/>
          <p:cNvSpPr txBox="1"/>
          <p:nvPr/>
        </p:nvSpPr>
        <p:spPr>
          <a:xfrm>
            <a:off x="3895427" y="856689"/>
            <a:ext cx="158417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b="1" dirty="0" smtClean="0">
                <a:solidFill>
                  <a:schemeClr val="accent5">
                    <a:lumMod val="10000"/>
                  </a:schemeClr>
                </a:solidFill>
                <a:latin typeface="微软雅黑" pitchFamily="34" charset="-122"/>
                <a:ea typeface="微软雅黑" pitchFamily="34" charset="-122"/>
              </a:rPr>
              <a:t>业务投向</a:t>
            </a:r>
            <a:endParaRPr lang="zh-CN" altLang="en-US" b="1" dirty="0">
              <a:solidFill>
                <a:schemeClr val="accent5">
                  <a:lumMod val="10000"/>
                </a:schemeClr>
              </a:solidFill>
              <a:latin typeface="微软雅黑" pitchFamily="34" charset="-122"/>
              <a:ea typeface="微软雅黑" pitchFamily="34" charset="-122"/>
            </a:endParaRPr>
          </a:p>
        </p:txBody>
      </p:sp>
      <p:sp>
        <p:nvSpPr>
          <p:cNvPr id="15" name="TextBox 1"/>
          <p:cNvSpPr txBox="1">
            <a:spLocks noChangeArrowheads="1"/>
          </p:cNvSpPr>
          <p:nvPr/>
        </p:nvSpPr>
        <p:spPr bwMode="auto">
          <a:xfrm>
            <a:off x="599034" y="1351453"/>
            <a:ext cx="9273057" cy="738664"/>
          </a:xfrm>
          <a:prstGeom prst="rect">
            <a:avLst/>
          </a:prstGeom>
          <a:ln/>
          <a:extLst/>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a:lnSpc>
                <a:spcPct val="150000"/>
              </a:lnSpc>
              <a:buFont typeface="Wingdings" pitchFamily="2" charset="2"/>
              <a:buChar char="Ø"/>
            </a:pPr>
            <a:r>
              <a:rPr lang="zh-CN" altLang="zh-CN" sz="1400" b="1" dirty="0">
                <a:solidFill>
                  <a:schemeClr val="accent1">
                    <a:lumMod val="25000"/>
                  </a:schemeClr>
                </a:solidFill>
                <a:latin typeface="微软雅黑" pitchFamily="34" charset="-122"/>
                <a:ea typeface="微软雅黑" pitchFamily="34" charset="-122"/>
              </a:rPr>
              <a:t>投资类业务发展</a:t>
            </a:r>
            <a:r>
              <a:rPr lang="zh-CN" altLang="zh-CN" sz="1400" b="1" dirty="0" smtClean="0">
                <a:solidFill>
                  <a:schemeClr val="accent1">
                    <a:lumMod val="25000"/>
                  </a:schemeClr>
                </a:solidFill>
                <a:latin typeface="微软雅黑" pitchFamily="34" charset="-122"/>
                <a:ea typeface="微软雅黑" pitchFamily="34" charset="-122"/>
              </a:rPr>
              <a:t>迅速</a:t>
            </a:r>
            <a:r>
              <a:rPr lang="zh-CN" altLang="en-US" sz="1400" b="1" dirty="0" smtClean="0">
                <a:solidFill>
                  <a:schemeClr val="accent1">
                    <a:lumMod val="25000"/>
                  </a:schemeClr>
                </a:solidFill>
                <a:latin typeface="微软雅黑" pitchFamily="34" charset="-122"/>
                <a:ea typeface="微软雅黑" pitchFamily="34" charset="-122"/>
              </a:rPr>
              <a:t>：</a:t>
            </a:r>
            <a:r>
              <a:rPr lang="en-US" altLang="zh-CN" sz="1400" dirty="0" smtClean="0">
                <a:solidFill>
                  <a:schemeClr val="accent1">
                    <a:lumMod val="25000"/>
                  </a:schemeClr>
                </a:solidFill>
                <a:latin typeface="微软雅黑" pitchFamily="34" charset="-122"/>
                <a:ea typeface="微软雅黑" pitchFamily="34" charset="-122"/>
              </a:rPr>
              <a:t>2015</a:t>
            </a:r>
            <a:r>
              <a:rPr lang="zh-CN" altLang="zh-CN" sz="1400" dirty="0">
                <a:solidFill>
                  <a:schemeClr val="accent1">
                    <a:lumMod val="25000"/>
                  </a:schemeClr>
                </a:solidFill>
                <a:latin typeface="微软雅黑" pitchFamily="34" charset="-122"/>
                <a:ea typeface="微软雅黑" pitchFamily="34" charset="-122"/>
              </a:rPr>
              <a:t>年上半年新增</a:t>
            </a:r>
            <a:r>
              <a:rPr lang="en-US" altLang="zh-CN" sz="1400" dirty="0">
                <a:solidFill>
                  <a:schemeClr val="accent1">
                    <a:lumMod val="25000"/>
                  </a:schemeClr>
                </a:solidFill>
                <a:latin typeface="微软雅黑" pitchFamily="34" charset="-122"/>
                <a:ea typeface="微软雅黑" pitchFamily="34" charset="-122"/>
              </a:rPr>
              <a:t>93.65</a:t>
            </a:r>
            <a:r>
              <a:rPr lang="zh-CN" altLang="zh-CN" sz="1400" dirty="0">
                <a:solidFill>
                  <a:schemeClr val="accent1">
                    <a:lumMod val="25000"/>
                  </a:schemeClr>
                </a:solidFill>
                <a:latin typeface="微软雅黑" pitchFamily="34" charset="-122"/>
                <a:ea typeface="微软雅黑" pitchFamily="34" charset="-122"/>
              </a:rPr>
              <a:t>亿元的证券市场类信托规模，占比为</a:t>
            </a:r>
            <a:r>
              <a:rPr lang="en-US" altLang="zh-CN" sz="1400" dirty="0">
                <a:solidFill>
                  <a:schemeClr val="accent1">
                    <a:lumMod val="25000"/>
                  </a:schemeClr>
                </a:solidFill>
                <a:latin typeface="微软雅黑" pitchFamily="34" charset="-122"/>
                <a:ea typeface="微软雅黑" pitchFamily="34" charset="-122"/>
              </a:rPr>
              <a:t>12.99%</a:t>
            </a:r>
            <a:r>
              <a:rPr lang="zh-CN" altLang="zh-CN" sz="1400" dirty="0">
                <a:solidFill>
                  <a:schemeClr val="accent1">
                    <a:lumMod val="25000"/>
                  </a:schemeClr>
                </a:solidFill>
                <a:latin typeface="微软雅黑" pitchFamily="34" charset="-122"/>
                <a:ea typeface="微软雅黑" pitchFamily="34" charset="-122"/>
              </a:rPr>
              <a:t>，较</a:t>
            </a:r>
            <a:r>
              <a:rPr lang="en-US" altLang="zh-CN" sz="1400" dirty="0">
                <a:solidFill>
                  <a:schemeClr val="accent1">
                    <a:lumMod val="25000"/>
                  </a:schemeClr>
                </a:solidFill>
                <a:latin typeface="微软雅黑" pitchFamily="34" charset="-122"/>
                <a:ea typeface="微软雅黑" pitchFamily="34" charset="-122"/>
              </a:rPr>
              <a:t>14</a:t>
            </a:r>
            <a:r>
              <a:rPr lang="zh-CN" altLang="zh-CN" sz="1400" dirty="0">
                <a:solidFill>
                  <a:schemeClr val="accent1">
                    <a:lumMod val="25000"/>
                  </a:schemeClr>
                </a:solidFill>
                <a:latin typeface="微软雅黑" pitchFamily="34" charset="-122"/>
                <a:ea typeface="微软雅黑" pitchFamily="34" charset="-122"/>
              </a:rPr>
              <a:t>年末占比上升</a:t>
            </a:r>
            <a:r>
              <a:rPr lang="en-US" altLang="zh-CN" sz="1400" dirty="0">
                <a:solidFill>
                  <a:schemeClr val="accent1">
                    <a:lumMod val="25000"/>
                  </a:schemeClr>
                </a:solidFill>
                <a:latin typeface="微软雅黑" pitchFamily="34" charset="-122"/>
                <a:ea typeface="微软雅黑" pitchFamily="34" charset="-122"/>
              </a:rPr>
              <a:t>11.25</a:t>
            </a:r>
            <a:r>
              <a:rPr lang="zh-CN" altLang="zh-CN" sz="1400" dirty="0">
                <a:solidFill>
                  <a:schemeClr val="accent1">
                    <a:lumMod val="25000"/>
                  </a:schemeClr>
                </a:solidFill>
                <a:latin typeface="微软雅黑" pitchFamily="34" charset="-122"/>
                <a:ea typeface="微软雅黑" pitchFamily="34" charset="-122"/>
              </a:rPr>
              <a:t>个百分点，</a:t>
            </a:r>
            <a:r>
              <a:rPr lang="zh-CN" altLang="zh-CN" sz="1400" dirty="0" smtClean="0">
                <a:solidFill>
                  <a:schemeClr val="accent1">
                    <a:lumMod val="25000"/>
                  </a:schemeClr>
                </a:solidFill>
                <a:latin typeface="微软雅黑" pitchFamily="34" charset="-122"/>
                <a:ea typeface="微软雅黑" pitchFamily="34" charset="-122"/>
              </a:rPr>
              <a:t>与</a:t>
            </a:r>
            <a:r>
              <a:rPr lang="zh-CN" altLang="en-US" sz="1400" dirty="0" smtClean="0">
                <a:solidFill>
                  <a:schemeClr val="accent1">
                    <a:lumMod val="25000"/>
                  </a:schemeClr>
                </a:solidFill>
                <a:latin typeface="微软雅黑" pitchFamily="34" charset="-122"/>
                <a:ea typeface="微软雅黑" pitchFamily="34" charset="-122"/>
              </a:rPr>
              <a:t>整个</a:t>
            </a:r>
            <a:r>
              <a:rPr lang="zh-CN" altLang="zh-CN" sz="1400" dirty="0" smtClean="0">
                <a:solidFill>
                  <a:schemeClr val="accent1">
                    <a:lumMod val="25000"/>
                  </a:schemeClr>
                </a:solidFill>
                <a:latin typeface="微软雅黑" pitchFamily="34" charset="-122"/>
                <a:ea typeface="微软雅黑" pitchFamily="34" charset="-122"/>
              </a:rPr>
              <a:t>信托业</a:t>
            </a:r>
            <a:r>
              <a:rPr lang="zh-CN" altLang="zh-CN" sz="1400" dirty="0">
                <a:solidFill>
                  <a:schemeClr val="accent1">
                    <a:lumMod val="25000"/>
                  </a:schemeClr>
                </a:solidFill>
                <a:latin typeface="微软雅黑" pitchFamily="34" charset="-122"/>
                <a:ea typeface="微软雅黑" pitchFamily="34" charset="-122"/>
              </a:rPr>
              <a:t>投资类业务变化方向</a:t>
            </a:r>
            <a:r>
              <a:rPr lang="zh-CN" altLang="zh-CN" sz="1400" dirty="0" smtClean="0">
                <a:solidFill>
                  <a:schemeClr val="accent1">
                    <a:lumMod val="25000"/>
                  </a:schemeClr>
                </a:solidFill>
                <a:latin typeface="微软雅黑" pitchFamily="34" charset="-122"/>
                <a:ea typeface="微软雅黑" pitchFamily="34" charset="-122"/>
              </a:rPr>
              <a:t>一致。</a:t>
            </a:r>
            <a:endParaRPr lang="zh-CN" altLang="zh-CN" sz="1300" dirty="0">
              <a:solidFill>
                <a:schemeClr val="accent1">
                  <a:lumMod val="25000"/>
                </a:schemeClr>
              </a:solidFill>
              <a:latin typeface="微软雅黑" pitchFamily="34" charset="-122"/>
              <a:ea typeface="微软雅黑" pitchFamily="34" charset="-122"/>
            </a:endParaRPr>
          </a:p>
        </p:txBody>
      </p:sp>
      <p:graphicFrame>
        <p:nvGraphicFramePr>
          <p:cNvPr id="10" name="表格 9"/>
          <p:cNvGraphicFramePr>
            <a:graphicFrameLocks noGrp="1"/>
          </p:cNvGraphicFramePr>
          <p:nvPr>
            <p:extLst>
              <p:ext uri="{D42A27DB-BD31-4B8C-83A1-F6EECF244321}">
                <p14:modId xmlns:p14="http://schemas.microsoft.com/office/powerpoint/2010/main" val="1069776398"/>
              </p:ext>
            </p:extLst>
          </p:nvPr>
        </p:nvGraphicFramePr>
        <p:xfrm>
          <a:off x="666354" y="2378149"/>
          <a:ext cx="4813248" cy="2952329"/>
        </p:xfrm>
        <a:graphic>
          <a:graphicData uri="http://schemas.openxmlformats.org/drawingml/2006/table">
            <a:tbl>
              <a:tblPr firstRow="1" firstCol="1" bandRow="1">
                <a:tableStyleId>{5C22544A-7EE6-4342-B048-85BDC9FD1C3A}</a:tableStyleId>
              </a:tblPr>
              <a:tblGrid>
                <a:gridCol w="1534658"/>
                <a:gridCol w="860339"/>
                <a:gridCol w="895218"/>
                <a:gridCol w="895218"/>
                <a:gridCol w="627815"/>
              </a:tblGrid>
              <a:tr h="356875">
                <a:tc rowSpan="2">
                  <a:txBody>
                    <a:bodyPr/>
                    <a:lstStyle/>
                    <a:p>
                      <a:pPr algn="ctr">
                        <a:lnSpc>
                          <a:spcPts val="1200"/>
                        </a:lnSpc>
                        <a:spcAft>
                          <a:spcPts val="0"/>
                        </a:spcAft>
                      </a:pPr>
                      <a:r>
                        <a:rPr lang="zh-CN" sz="1100" b="1" kern="0" dirty="0">
                          <a:solidFill>
                            <a:schemeClr val="accent1">
                              <a:lumMod val="10000"/>
                            </a:schemeClr>
                          </a:solidFill>
                          <a:effectLst/>
                        </a:rPr>
                        <a:t>投向行业</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gridSpan="2">
                  <a:txBody>
                    <a:bodyPr/>
                    <a:lstStyle/>
                    <a:p>
                      <a:pPr algn="ctr">
                        <a:lnSpc>
                          <a:spcPts val="1200"/>
                        </a:lnSpc>
                        <a:spcAft>
                          <a:spcPts val="0"/>
                        </a:spcAft>
                      </a:pPr>
                      <a:r>
                        <a:rPr lang="en-US" sz="1100" b="1" kern="0" dirty="0">
                          <a:solidFill>
                            <a:schemeClr val="accent1">
                              <a:lumMod val="10000"/>
                            </a:schemeClr>
                          </a:solidFill>
                          <a:effectLst/>
                        </a:rPr>
                        <a:t>2015</a:t>
                      </a:r>
                      <a:r>
                        <a:rPr lang="zh-CN" sz="1100" b="1" kern="0" dirty="0">
                          <a:solidFill>
                            <a:schemeClr val="accent1">
                              <a:lumMod val="10000"/>
                            </a:schemeClr>
                          </a:solidFill>
                          <a:effectLst/>
                        </a:rPr>
                        <a:t>年</a:t>
                      </a:r>
                      <a:r>
                        <a:rPr lang="en-US" sz="1100" b="1" kern="0" dirty="0">
                          <a:solidFill>
                            <a:schemeClr val="accent1">
                              <a:lumMod val="10000"/>
                            </a:schemeClr>
                          </a:solidFill>
                          <a:effectLst/>
                        </a:rPr>
                        <a:t>6</a:t>
                      </a:r>
                      <a:r>
                        <a:rPr lang="zh-CN" sz="1100" b="1" kern="0" dirty="0">
                          <a:solidFill>
                            <a:schemeClr val="accent1">
                              <a:lumMod val="10000"/>
                            </a:schemeClr>
                          </a:solidFill>
                          <a:effectLst/>
                        </a:rPr>
                        <a:t>月</a:t>
                      </a:r>
                      <a:r>
                        <a:rPr lang="en-US" sz="1100" b="1" kern="0" dirty="0">
                          <a:solidFill>
                            <a:schemeClr val="accent1">
                              <a:lumMod val="10000"/>
                            </a:schemeClr>
                          </a:solidFill>
                          <a:effectLst/>
                        </a:rPr>
                        <a:t>30</a:t>
                      </a:r>
                      <a:r>
                        <a:rPr lang="zh-CN" sz="1100" b="1" kern="0" dirty="0">
                          <a:solidFill>
                            <a:schemeClr val="accent1">
                              <a:lumMod val="10000"/>
                            </a:schemeClr>
                          </a:solidFill>
                          <a:effectLst/>
                        </a:rPr>
                        <a:t>日</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hMerge="1">
                  <a:txBody>
                    <a:bodyPr/>
                    <a:lstStyle/>
                    <a:p>
                      <a:endParaRPr lang="zh-CN" altLang="en-US"/>
                    </a:p>
                  </a:txBody>
                  <a:tcPr/>
                </a:tc>
                <a:tc gridSpan="2">
                  <a:txBody>
                    <a:bodyPr/>
                    <a:lstStyle/>
                    <a:p>
                      <a:pPr algn="ctr">
                        <a:lnSpc>
                          <a:spcPts val="1200"/>
                        </a:lnSpc>
                        <a:spcAft>
                          <a:spcPts val="0"/>
                        </a:spcAft>
                      </a:pPr>
                      <a:r>
                        <a:rPr lang="en-US" sz="1100" b="1" kern="0">
                          <a:solidFill>
                            <a:schemeClr val="accent1">
                              <a:lumMod val="10000"/>
                            </a:schemeClr>
                          </a:solidFill>
                          <a:effectLst/>
                        </a:rPr>
                        <a:t>2014</a:t>
                      </a:r>
                      <a:r>
                        <a:rPr lang="zh-CN" sz="1100" b="1" kern="0">
                          <a:solidFill>
                            <a:schemeClr val="accent1">
                              <a:lumMod val="10000"/>
                            </a:schemeClr>
                          </a:solidFill>
                          <a:effectLst/>
                        </a:rPr>
                        <a:t>年</a:t>
                      </a:r>
                      <a:r>
                        <a:rPr lang="en-US" sz="1100" b="1" kern="0">
                          <a:solidFill>
                            <a:schemeClr val="accent1">
                              <a:lumMod val="10000"/>
                            </a:schemeClr>
                          </a:solidFill>
                          <a:effectLst/>
                        </a:rPr>
                        <a:t>12</a:t>
                      </a:r>
                      <a:r>
                        <a:rPr lang="zh-CN" sz="1100" b="1" kern="0">
                          <a:solidFill>
                            <a:schemeClr val="accent1">
                              <a:lumMod val="10000"/>
                            </a:schemeClr>
                          </a:solidFill>
                          <a:effectLst/>
                        </a:rPr>
                        <a:t>月</a:t>
                      </a:r>
                      <a:r>
                        <a:rPr lang="en-US" sz="1100" b="1" kern="0">
                          <a:solidFill>
                            <a:schemeClr val="accent1">
                              <a:lumMod val="10000"/>
                            </a:schemeClr>
                          </a:solidFill>
                          <a:effectLst/>
                        </a:rPr>
                        <a:t>31</a:t>
                      </a:r>
                      <a:r>
                        <a:rPr lang="zh-CN" sz="1100" b="1" kern="0">
                          <a:solidFill>
                            <a:schemeClr val="accent1">
                              <a:lumMod val="10000"/>
                            </a:schemeClr>
                          </a:solidFill>
                          <a:effectLst/>
                        </a:rPr>
                        <a:t>日</a:t>
                      </a:r>
                      <a:endParaRPr lang="zh-CN" sz="1050" b="1" kern="100">
                        <a:solidFill>
                          <a:schemeClr val="accent1">
                            <a:lumMod val="10000"/>
                          </a:schemeClr>
                        </a:solidFill>
                        <a:effectLst/>
                        <a:latin typeface="Calibri"/>
                        <a:ea typeface="宋体"/>
                        <a:cs typeface="Times New Roman"/>
                      </a:endParaRPr>
                    </a:p>
                  </a:txBody>
                  <a:tcPr marL="68580" marR="68580" marT="0" marB="0" anchor="ctr"/>
                </a:tc>
                <a:tc hMerge="1">
                  <a:txBody>
                    <a:bodyPr/>
                    <a:lstStyle/>
                    <a:p>
                      <a:endParaRPr lang="zh-CN" altLang="en-US"/>
                    </a:p>
                  </a:txBody>
                  <a:tcPr/>
                </a:tc>
              </a:tr>
              <a:tr h="475833">
                <a:tc vMerge="1">
                  <a:txBody>
                    <a:bodyPr/>
                    <a:lstStyle/>
                    <a:p>
                      <a:endParaRPr lang="zh-CN" altLang="en-US"/>
                    </a:p>
                  </a:txBody>
                  <a:tcPr/>
                </a:tc>
                <a:tc>
                  <a:txBody>
                    <a:bodyPr/>
                    <a:lstStyle/>
                    <a:p>
                      <a:pPr algn="ctr">
                        <a:lnSpc>
                          <a:spcPts val="1200"/>
                        </a:lnSpc>
                        <a:spcAft>
                          <a:spcPts val="0"/>
                        </a:spcAft>
                      </a:pPr>
                      <a:r>
                        <a:rPr lang="zh-CN" sz="1100" b="1" kern="0">
                          <a:solidFill>
                            <a:schemeClr val="accent1">
                              <a:lumMod val="10000"/>
                            </a:schemeClr>
                          </a:solidFill>
                          <a:effectLst/>
                        </a:rPr>
                        <a:t>项目规模</a:t>
                      </a:r>
                      <a:r>
                        <a:rPr lang="en-US" sz="1100" b="1" kern="0">
                          <a:solidFill>
                            <a:schemeClr val="accent1">
                              <a:lumMod val="10000"/>
                            </a:schemeClr>
                          </a:solidFill>
                          <a:effectLst/>
                        </a:rPr>
                        <a:t/>
                      </a:r>
                      <a:br>
                        <a:rPr lang="en-US" sz="1100" b="1" kern="0">
                          <a:solidFill>
                            <a:schemeClr val="accent1">
                              <a:lumMod val="10000"/>
                            </a:schemeClr>
                          </a:solidFill>
                          <a:effectLst/>
                        </a:rPr>
                      </a:br>
                      <a:r>
                        <a:rPr lang="zh-CN" sz="1100" b="1" kern="0">
                          <a:solidFill>
                            <a:schemeClr val="accent1">
                              <a:lumMod val="10000"/>
                            </a:schemeClr>
                          </a:solidFill>
                          <a:effectLst/>
                        </a:rPr>
                        <a:t>（亿元）</a:t>
                      </a:r>
                      <a:endParaRPr lang="zh-CN" sz="1050" b="1" kern="100">
                        <a:solidFill>
                          <a:schemeClr val="accent1">
                            <a:lumMod val="10000"/>
                          </a:schemeClr>
                        </a:solidFill>
                        <a:effectLst/>
                        <a:latin typeface="Calibri"/>
                        <a:ea typeface="宋体"/>
                        <a:cs typeface="Times New Roman"/>
                      </a:endParaRPr>
                    </a:p>
                  </a:txBody>
                  <a:tcPr marL="68580" marR="68580" marT="0" marB="0" anchor="ctr"/>
                </a:tc>
                <a:tc>
                  <a:txBody>
                    <a:bodyPr/>
                    <a:lstStyle/>
                    <a:p>
                      <a:pPr algn="ctr">
                        <a:lnSpc>
                          <a:spcPts val="1200"/>
                        </a:lnSpc>
                        <a:spcAft>
                          <a:spcPts val="0"/>
                        </a:spcAft>
                      </a:pPr>
                      <a:r>
                        <a:rPr lang="zh-CN" sz="1100" b="1" kern="0" dirty="0">
                          <a:solidFill>
                            <a:schemeClr val="accent1">
                              <a:lumMod val="10000"/>
                            </a:schemeClr>
                          </a:solidFill>
                          <a:effectLst/>
                        </a:rPr>
                        <a:t>占比</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lnSpc>
                          <a:spcPts val="1200"/>
                        </a:lnSpc>
                        <a:spcAft>
                          <a:spcPts val="0"/>
                        </a:spcAft>
                      </a:pPr>
                      <a:r>
                        <a:rPr lang="zh-CN" sz="1100" b="1" kern="0" dirty="0">
                          <a:solidFill>
                            <a:schemeClr val="accent1">
                              <a:lumMod val="10000"/>
                            </a:schemeClr>
                          </a:solidFill>
                          <a:effectLst/>
                        </a:rPr>
                        <a:t>项目规模</a:t>
                      </a:r>
                      <a:r>
                        <a:rPr lang="en-US" sz="1100" b="1" kern="0" dirty="0">
                          <a:solidFill>
                            <a:schemeClr val="accent1">
                              <a:lumMod val="10000"/>
                            </a:schemeClr>
                          </a:solidFill>
                          <a:effectLst/>
                        </a:rPr>
                        <a:t/>
                      </a:r>
                      <a:br>
                        <a:rPr lang="en-US" sz="1100" b="1" kern="0" dirty="0">
                          <a:solidFill>
                            <a:schemeClr val="accent1">
                              <a:lumMod val="10000"/>
                            </a:schemeClr>
                          </a:solidFill>
                          <a:effectLst/>
                        </a:rPr>
                      </a:br>
                      <a:r>
                        <a:rPr lang="zh-CN" sz="1100" b="1" kern="0" dirty="0">
                          <a:solidFill>
                            <a:schemeClr val="accent1">
                              <a:lumMod val="10000"/>
                            </a:schemeClr>
                          </a:solidFill>
                          <a:effectLst/>
                        </a:rPr>
                        <a:t>（亿元）</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lnSpc>
                          <a:spcPts val="1200"/>
                        </a:lnSpc>
                        <a:spcAft>
                          <a:spcPts val="0"/>
                        </a:spcAft>
                      </a:pPr>
                      <a:r>
                        <a:rPr lang="zh-CN" sz="1100" b="1" kern="0" dirty="0">
                          <a:solidFill>
                            <a:schemeClr val="accent1">
                              <a:lumMod val="10000"/>
                            </a:schemeClr>
                          </a:solidFill>
                          <a:effectLst/>
                        </a:rPr>
                        <a:t>占比</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r>
              <a:tr h="302803">
                <a:tc>
                  <a:txBody>
                    <a:bodyPr/>
                    <a:lstStyle/>
                    <a:p>
                      <a:pPr algn="ctr">
                        <a:lnSpc>
                          <a:spcPts val="1200"/>
                        </a:lnSpc>
                        <a:spcAft>
                          <a:spcPts val="0"/>
                        </a:spcAft>
                      </a:pPr>
                      <a:r>
                        <a:rPr lang="zh-CN" sz="1100" b="1" kern="0" dirty="0">
                          <a:solidFill>
                            <a:schemeClr val="accent1">
                              <a:lumMod val="10000"/>
                            </a:schemeClr>
                          </a:solidFill>
                          <a:effectLst/>
                        </a:rPr>
                        <a:t>基础产业</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248.39</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31.87%</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164.85</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37.74%</a:t>
                      </a:r>
                      <a:endParaRPr lang="zh-CN" sz="1050" kern="100">
                        <a:effectLst/>
                        <a:latin typeface="Calibri"/>
                        <a:ea typeface="宋体"/>
                        <a:cs typeface="Times New Roman"/>
                      </a:endParaRPr>
                    </a:p>
                  </a:txBody>
                  <a:tcPr marL="68580" marR="68580" marT="0" marB="0" anchor="ctr"/>
                </a:tc>
              </a:tr>
              <a:tr h="302803">
                <a:tc>
                  <a:txBody>
                    <a:bodyPr/>
                    <a:lstStyle/>
                    <a:p>
                      <a:pPr algn="ctr">
                        <a:lnSpc>
                          <a:spcPts val="1200"/>
                        </a:lnSpc>
                        <a:spcAft>
                          <a:spcPts val="0"/>
                        </a:spcAft>
                      </a:pPr>
                      <a:r>
                        <a:rPr lang="zh-CN" sz="1100" b="1" kern="0" dirty="0">
                          <a:solidFill>
                            <a:schemeClr val="accent1">
                              <a:lumMod val="10000"/>
                            </a:schemeClr>
                          </a:solidFill>
                          <a:effectLst/>
                        </a:rPr>
                        <a:t>房地产</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dirty="0">
                          <a:effectLst/>
                        </a:rPr>
                        <a:t>181.66</a:t>
                      </a:r>
                      <a:endParaRPr lang="zh-CN" sz="1050" kern="100" dirty="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23.31%</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120.5</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27.59%</a:t>
                      </a:r>
                      <a:endParaRPr lang="zh-CN" sz="1050" kern="100">
                        <a:effectLst/>
                        <a:latin typeface="Calibri"/>
                        <a:ea typeface="宋体"/>
                        <a:cs typeface="Times New Roman"/>
                      </a:endParaRPr>
                    </a:p>
                  </a:txBody>
                  <a:tcPr marL="68580" marR="68580" marT="0" marB="0" anchor="ctr"/>
                </a:tc>
              </a:tr>
              <a:tr h="302803">
                <a:tc>
                  <a:txBody>
                    <a:bodyPr/>
                    <a:lstStyle/>
                    <a:p>
                      <a:pPr algn="ctr">
                        <a:lnSpc>
                          <a:spcPts val="1200"/>
                        </a:lnSpc>
                        <a:spcAft>
                          <a:spcPts val="0"/>
                        </a:spcAft>
                      </a:pPr>
                      <a:r>
                        <a:rPr lang="zh-CN" sz="1100" b="1" kern="0" dirty="0">
                          <a:solidFill>
                            <a:schemeClr val="accent1">
                              <a:lumMod val="10000"/>
                            </a:schemeClr>
                          </a:solidFill>
                          <a:effectLst/>
                        </a:rPr>
                        <a:t>工商企业</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dirty="0">
                          <a:effectLst/>
                        </a:rPr>
                        <a:t>137.53</a:t>
                      </a:r>
                      <a:endParaRPr lang="zh-CN" sz="1050" kern="100" dirty="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dirty="0">
                          <a:effectLst/>
                        </a:rPr>
                        <a:t>17.65%</a:t>
                      </a:r>
                      <a:endParaRPr lang="zh-CN" sz="1050" kern="100" dirty="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65.82</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15.07%</a:t>
                      </a:r>
                      <a:endParaRPr lang="zh-CN" sz="1050" kern="100">
                        <a:effectLst/>
                        <a:latin typeface="Calibri"/>
                        <a:ea typeface="宋体"/>
                        <a:cs typeface="Times New Roman"/>
                      </a:endParaRPr>
                    </a:p>
                  </a:txBody>
                  <a:tcPr marL="68580" marR="68580" marT="0" marB="0" anchor="ctr"/>
                </a:tc>
              </a:tr>
              <a:tr h="302803">
                <a:tc>
                  <a:txBody>
                    <a:bodyPr/>
                    <a:lstStyle/>
                    <a:p>
                      <a:pPr algn="ctr">
                        <a:lnSpc>
                          <a:spcPts val="1200"/>
                        </a:lnSpc>
                        <a:spcAft>
                          <a:spcPts val="0"/>
                        </a:spcAft>
                      </a:pPr>
                      <a:r>
                        <a:rPr lang="zh-CN" sz="1100" b="1" kern="0" dirty="0">
                          <a:solidFill>
                            <a:schemeClr val="accent1">
                              <a:lumMod val="10000"/>
                            </a:schemeClr>
                          </a:solidFill>
                          <a:effectLst/>
                        </a:rPr>
                        <a:t>金融机构</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86.45</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dirty="0">
                          <a:effectLst/>
                        </a:rPr>
                        <a:t>11.09%</a:t>
                      </a:r>
                      <a:endParaRPr lang="zh-CN" sz="1050" kern="100" dirty="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dirty="0">
                          <a:effectLst/>
                        </a:rPr>
                        <a:t>58.57</a:t>
                      </a:r>
                      <a:endParaRPr lang="zh-CN" sz="1050" kern="100" dirty="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13.41%</a:t>
                      </a:r>
                      <a:endParaRPr lang="zh-CN" sz="1050" kern="100">
                        <a:effectLst/>
                        <a:latin typeface="Calibri"/>
                        <a:ea typeface="宋体"/>
                        <a:cs typeface="Times New Roman"/>
                      </a:endParaRPr>
                    </a:p>
                  </a:txBody>
                  <a:tcPr marL="68580" marR="68580" marT="0" marB="0" anchor="ctr"/>
                </a:tc>
              </a:tr>
              <a:tr h="302803">
                <a:tc>
                  <a:txBody>
                    <a:bodyPr/>
                    <a:lstStyle/>
                    <a:p>
                      <a:pPr algn="ctr">
                        <a:lnSpc>
                          <a:spcPts val="1200"/>
                        </a:lnSpc>
                        <a:spcAft>
                          <a:spcPts val="0"/>
                        </a:spcAft>
                      </a:pPr>
                      <a:r>
                        <a:rPr lang="zh-CN" sz="1100" b="1" kern="0" dirty="0">
                          <a:solidFill>
                            <a:schemeClr val="accent1">
                              <a:lumMod val="10000"/>
                            </a:schemeClr>
                          </a:solidFill>
                          <a:effectLst/>
                        </a:rPr>
                        <a:t>证券市场：股票</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101.26</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12.99%</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dirty="0">
                          <a:effectLst/>
                        </a:rPr>
                        <a:t>7.61</a:t>
                      </a:r>
                      <a:endParaRPr lang="zh-CN" sz="1050" kern="100" dirty="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1.74%</a:t>
                      </a:r>
                      <a:endParaRPr lang="zh-CN" sz="1050" kern="100">
                        <a:effectLst/>
                        <a:latin typeface="Calibri"/>
                        <a:ea typeface="宋体"/>
                        <a:cs typeface="Times New Roman"/>
                      </a:endParaRPr>
                    </a:p>
                  </a:txBody>
                  <a:tcPr marL="68580" marR="68580" marT="0" marB="0" anchor="ctr"/>
                </a:tc>
              </a:tr>
              <a:tr h="302803">
                <a:tc>
                  <a:txBody>
                    <a:bodyPr/>
                    <a:lstStyle/>
                    <a:p>
                      <a:pPr algn="ctr">
                        <a:lnSpc>
                          <a:spcPts val="1200"/>
                        </a:lnSpc>
                        <a:spcAft>
                          <a:spcPts val="0"/>
                        </a:spcAft>
                      </a:pPr>
                      <a:r>
                        <a:rPr lang="zh-CN" sz="1100" b="1" kern="0" dirty="0">
                          <a:solidFill>
                            <a:schemeClr val="accent1">
                              <a:lumMod val="10000"/>
                            </a:schemeClr>
                          </a:solidFill>
                          <a:effectLst/>
                        </a:rPr>
                        <a:t>其他</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24.14</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3.10%</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dirty="0">
                          <a:effectLst/>
                        </a:rPr>
                        <a:t>19.41</a:t>
                      </a:r>
                      <a:endParaRPr lang="zh-CN" sz="1050" kern="100" dirty="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dirty="0">
                          <a:effectLst/>
                        </a:rPr>
                        <a:t>4.45%</a:t>
                      </a:r>
                      <a:endParaRPr lang="zh-CN" sz="1050" kern="100" dirty="0">
                        <a:effectLst/>
                        <a:latin typeface="Calibri"/>
                        <a:ea typeface="宋体"/>
                        <a:cs typeface="Times New Roman"/>
                      </a:endParaRPr>
                    </a:p>
                  </a:txBody>
                  <a:tcPr marL="68580" marR="68580" marT="0" marB="0" anchor="ctr"/>
                </a:tc>
              </a:tr>
              <a:tr h="302803">
                <a:tc>
                  <a:txBody>
                    <a:bodyPr/>
                    <a:lstStyle/>
                    <a:p>
                      <a:pPr algn="ctr">
                        <a:lnSpc>
                          <a:spcPts val="1200"/>
                        </a:lnSpc>
                        <a:spcAft>
                          <a:spcPts val="0"/>
                        </a:spcAft>
                      </a:pPr>
                      <a:r>
                        <a:rPr lang="zh-CN" sz="1100" b="1" kern="0" dirty="0">
                          <a:solidFill>
                            <a:schemeClr val="accent1">
                              <a:lumMod val="10000"/>
                            </a:schemeClr>
                          </a:solidFill>
                          <a:effectLst/>
                        </a:rPr>
                        <a:t>合计</a:t>
                      </a:r>
                      <a:endParaRPr lang="zh-CN" sz="1050" b="1" kern="100" dirty="0">
                        <a:solidFill>
                          <a:schemeClr val="accent1">
                            <a:lumMod val="10000"/>
                          </a:schemeClr>
                        </a:solidFill>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779.44</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100%</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a:effectLst/>
                        </a:rPr>
                        <a:t>436.77</a:t>
                      </a:r>
                      <a:endParaRPr lang="zh-CN" sz="1050" kern="100">
                        <a:effectLst/>
                        <a:latin typeface="Calibri"/>
                        <a:ea typeface="宋体"/>
                        <a:cs typeface="Times New Roman"/>
                      </a:endParaRPr>
                    </a:p>
                  </a:txBody>
                  <a:tcPr marL="68580" marR="68580" marT="0" marB="0" anchor="ctr"/>
                </a:tc>
                <a:tc>
                  <a:txBody>
                    <a:bodyPr/>
                    <a:lstStyle/>
                    <a:p>
                      <a:pPr algn="ctr">
                        <a:lnSpc>
                          <a:spcPts val="1200"/>
                        </a:lnSpc>
                        <a:spcAft>
                          <a:spcPts val="0"/>
                        </a:spcAft>
                      </a:pPr>
                      <a:r>
                        <a:rPr lang="en-US" sz="1100" kern="0" dirty="0">
                          <a:effectLst/>
                        </a:rPr>
                        <a:t>100%</a:t>
                      </a:r>
                      <a:endParaRPr lang="zh-CN" sz="1050" kern="100" dirty="0">
                        <a:effectLst/>
                        <a:latin typeface="Calibri"/>
                        <a:ea typeface="宋体"/>
                        <a:cs typeface="Times New Roman"/>
                      </a:endParaRPr>
                    </a:p>
                  </a:txBody>
                  <a:tcPr marL="68580" marR="68580" marT="0" marB="0" anchor="ctr"/>
                </a:tc>
              </a:tr>
            </a:tbl>
          </a:graphicData>
        </a:graphic>
      </p:graphicFrame>
      <p:graphicFrame>
        <p:nvGraphicFramePr>
          <p:cNvPr id="16" name="图表 15"/>
          <p:cNvGraphicFramePr/>
          <p:nvPr>
            <p:extLst>
              <p:ext uri="{D42A27DB-BD31-4B8C-83A1-F6EECF244321}">
                <p14:modId xmlns:p14="http://schemas.microsoft.com/office/powerpoint/2010/main" val="3650676038"/>
              </p:ext>
            </p:extLst>
          </p:nvPr>
        </p:nvGraphicFramePr>
        <p:xfrm>
          <a:off x="5713413" y="245015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84311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7999413" y="11113"/>
            <a:ext cx="2598737"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1700" b="1">
                <a:solidFill>
                  <a:schemeClr val="bg1"/>
                </a:solidFill>
                <a:ea typeface="华文细黑" panose="02010600040101010101" pitchFamily="2" charset="-122"/>
              </a:rPr>
              <a:t>标  题 一</a:t>
            </a:r>
          </a:p>
        </p:txBody>
      </p:sp>
      <p:sp>
        <p:nvSpPr>
          <p:cNvPr id="3075" name="TextBox 1"/>
          <p:cNvSpPr txBox="1">
            <a:spLocks noChangeArrowheads="1"/>
          </p:cNvSpPr>
          <p:nvPr/>
        </p:nvSpPr>
        <p:spPr bwMode="auto">
          <a:xfrm>
            <a:off x="305474" y="186531"/>
            <a:ext cx="2492990" cy="34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defTabSz="2311400">
              <a:lnSpc>
                <a:spcPct val="90000"/>
              </a:lnSpc>
              <a:spcAft>
                <a:spcPct val="35000"/>
              </a:spcAft>
            </a:pPr>
            <a:r>
              <a:rPr lang="zh-CN" altLang="en-US" b="1" dirty="0">
                <a:solidFill>
                  <a:schemeClr val="accent1">
                    <a:lumMod val="10000"/>
                  </a:schemeClr>
                </a:solidFill>
                <a:latin typeface="微软雅黑" pitchFamily="34" charset="-122"/>
                <a:ea typeface="微软雅黑" pitchFamily="34" charset="-122"/>
              </a:rPr>
              <a:t>面临的挑战及发展方向</a:t>
            </a:r>
          </a:p>
        </p:txBody>
      </p:sp>
      <p:sp>
        <p:nvSpPr>
          <p:cNvPr id="2" name="Slide Number Placeholder 1"/>
          <p:cNvSpPr>
            <a:spLocks noGrp="1"/>
          </p:cNvSpPr>
          <p:nvPr>
            <p:ph type="sldNum" sz="quarter" idx="10"/>
          </p:nvPr>
        </p:nvSpPr>
        <p:spPr/>
        <p:txBody>
          <a:bodyPr/>
          <a:lstStyle/>
          <a:p>
            <a:fld id="{151D2359-99B9-4CB9-ACBC-AB61EF09F13C}" type="slidenum">
              <a:rPr lang="en-US" smtClean="0"/>
              <a:t>9</a:t>
            </a:fld>
            <a:endParaRPr lang="en-US" dirty="0"/>
          </a:p>
        </p:txBody>
      </p:sp>
      <p:sp>
        <p:nvSpPr>
          <p:cNvPr id="9" name="TextBox 8"/>
          <p:cNvSpPr txBox="1"/>
          <p:nvPr/>
        </p:nvSpPr>
        <p:spPr>
          <a:xfrm>
            <a:off x="3895427" y="928697"/>
            <a:ext cx="158417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zh-CN" altLang="en-US" b="1" dirty="0" smtClean="0">
                <a:solidFill>
                  <a:schemeClr val="accent5">
                    <a:lumMod val="10000"/>
                  </a:schemeClr>
                </a:solidFill>
                <a:latin typeface="微软雅黑" pitchFamily="34" charset="-122"/>
                <a:ea typeface="微软雅黑" pitchFamily="34" charset="-122"/>
              </a:rPr>
              <a:t>面临的挑战</a:t>
            </a:r>
            <a:endParaRPr lang="zh-CN" altLang="en-US" b="1" dirty="0">
              <a:solidFill>
                <a:schemeClr val="accent5">
                  <a:lumMod val="10000"/>
                </a:schemeClr>
              </a:solidFill>
              <a:latin typeface="微软雅黑" pitchFamily="34" charset="-122"/>
              <a:ea typeface="微软雅黑" pitchFamily="34" charset="-122"/>
            </a:endParaRPr>
          </a:p>
        </p:txBody>
      </p:sp>
      <p:sp>
        <p:nvSpPr>
          <p:cNvPr id="4" name="矩形 3"/>
          <p:cNvSpPr/>
          <p:nvPr/>
        </p:nvSpPr>
        <p:spPr>
          <a:xfrm>
            <a:off x="655067" y="1370037"/>
            <a:ext cx="8784976" cy="3754874"/>
          </a:xfrm>
          <a:prstGeom prst="rect">
            <a:avLst/>
          </a:prstGeom>
        </p:spPr>
        <p:txBody>
          <a:bodyPr wrap="square">
            <a:spAutoFit/>
          </a:bodyPr>
          <a:lstStyle/>
          <a:p>
            <a:pPr marL="285750" indent="-285750">
              <a:lnSpc>
                <a:spcPct val="200000"/>
              </a:lnSpc>
              <a:spcAft>
                <a:spcPts val="600"/>
              </a:spcAft>
              <a:buFont typeface="Wingdings" pitchFamily="2" charset="2"/>
              <a:buChar char="Ø"/>
            </a:pPr>
            <a:r>
              <a:rPr lang="zh-CN" altLang="zh-CN" sz="1400" b="1" dirty="0">
                <a:solidFill>
                  <a:schemeClr val="accent1">
                    <a:lumMod val="25000"/>
                  </a:schemeClr>
                </a:solidFill>
                <a:latin typeface="微软雅黑" pitchFamily="34" charset="-122"/>
                <a:ea typeface="微软雅黑" pitchFamily="34" charset="-122"/>
              </a:rPr>
              <a:t>面临“去红利”的</a:t>
            </a:r>
            <a:r>
              <a:rPr lang="zh-CN" altLang="zh-CN" sz="1400" b="1" dirty="0" smtClean="0">
                <a:solidFill>
                  <a:schemeClr val="accent1">
                    <a:lumMod val="25000"/>
                  </a:schemeClr>
                </a:solidFill>
                <a:latin typeface="微软雅黑" pitchFamily="34" charset="-122"/>
                <a:ea typeface="微软雅黑" pitchFamily="34" charset="-122"/>
              </a:rPr>
              <a:t>挑战</a:t>
            </a:r>
            <a:r>
              <a:rPr lang="zh-CN" altLang="en-US" sz="1400" b="1" dirty="0" smtClean="0">
                <a:solidFill>
                  <a:schemeClr val="accent1">
                    <a:lumMod val="25000"/>
                  </a:schemeClr>
                </a:solidFill>
                <a:latin typeface="微软雅黑" pitchFamily="34" charset="-122"/>
                <a:ea typeface="微软雅黑" pitchFamily="34" charset="-122"/>
              </a:rPr>
              <a:t>：</a:t>
            </a:r>
            <a:r>
              <a:rPr lang="en-US" altLang="zh-CN" sz="1300" dirty="0" smtClean="0">
                <a:solidFill>
                  <a:schemeClr val="accent1">
                    <a:lumMod val="25000"/>
                  </a:schemeClr>
                </a:solidFill>
                <a:latin typeface="微软雅黑" pitchFamily="34" charset="-122"/>
                <a:ea typeface="微软雅黑" pitchFamily="34" charset="-122"/>
              </a:rPr>
              <a:t>2014</a:t>
            </a:r>
            <a:r>
              <a:rPr lang="zh-CN" altLang="zh-CN" sz="1300" dirty="0" smtClean="0">
                <a:solidFill>
                  <a:schemeClr val="accent1">
                    <a:lumMod val="25000"/>
                  </a:schemeClr>
                </a:solidFill>
                <a:latin typeface="微软雅黑" pitchFamily="34" charset="-122"/>
                <a:ea typeface="微软雅黑" pitchFamily="34" charset="-122"/>
              </a:rPr>
              <a:t>年</a:t>
            </a:r>
            <a:r>
              <a:rPr lang="zh-CN" altLang="en-US" sz="1300" dirty="0" smtClean="0">
                <a:solidFill>
                  <a:schemeClr val="accent1">
                    <a:lumMod val="25000"/>
                  </a:schemeClr>
                </a:solidFill>
                <a:latin typeface="微软雅黑" pitchFamily="34" charset="-122"/>
                <a:ea typeface="微软雅黑" pitchFamily="34" charset="-122"/>
              </a:rPr>
              <a:t>下半年，</a:t>
            </a:r>
            <a:r>
              <a:rPr lang="zh-CN" altLang="zh-CN" sz="1300" dirty="0" smtClean="0">
                <a:solidFill>
                  <a:schemeClr val="accent1">
                    <a:lumMod val="25000"/>
                  </a:schemeClr>
                </a:solidFill>
                <a:latin typeface="微软雅黑" pitchFamily="34" charset="-122"/>
                <a:ea typeface="微软雅黑" pitchFamily="34" charset="-122"/>
              </a:rPr>
              <a:t>公司</a:t>
            </a:r>
            <a:r>
              <a:rPr lang="zh-CN" altLang="zh-CN" sz="1300" dirty="0">
                <a:solidFill>
                  <a:schemeClr val="accent1">
                    <a:lumMod val="25000"/>
                  </a:schemeClr>
                </a:solidFill>
                <a:latin typeface="微软雅黑" pitchFamily="34" charset="-122"/>
                <a:ea typeface="微软雅黑" pitchFamily="34" charset="-122"/>
              </a:rPr>
              <a:t>对事务管理类信托业务的流程制度等进行改革优化，</a:t>
            </a:r>
            <a:r>
              <a:rPr lang="zh-CN" altLang="zh-CN" sz="1300" dirty="0" smtClean="0">
                <a:solidFill>
                  <a:schemeClr val="accent1">
                    <a:lumMod val="25000"/>
                  </a:schemeClr>
                </a:solidFill>
                <a:latin typeface="微软雅黑" pitchFamily="34" charset="-122"/>
                <a:ea typeface="微软雅黑" pitchFamily="34" charset="-122"/>
              </a:rPr>
              <a:t>现</a:t>
            </a:r>
            <a:r>
              <a:rPr lang="zh-CN" altLang="en-US" sz="1300" dirty="0" smtClean="0">
                <a:solidFill>
                  <a:schemeClr val="accent1">
                    <a:lumMod val="25000"/>
                  </a:schemeClr>
                </a:solidFill>
                <a:latin typeface="微软雅黑" pitchFamily="34" charset="-122"/>
                <a:ea typeface="微软雅黑" pitchFamily="34" charset="-122"/>
              </a:rPr>
              <a:t>已面临“去红利”的挑战</a:t>
            </a:r>
            <a:endParaRPr lang="en-US" altLang="zh-CN" sz="900" dirty="0" smtClean="0">
              <a:solidFill>
                <a:schemeClr val="accent1">
                  <a:lumMod val="25000"/>
                </a:schemeClr>
              </a:solidFill>
              <a:latin typeface="微软雅黑" pitchFamily="34" charset="-122"/>
              <a:ea typeface="微软雅黑" pitchFamily="34" charset="-122"/>
            </a:endParaRPr>
          </a:p>
          <a:p>
            <a:pPr marL="285750" indent="-285750">
              <a:lnSpc>
                <a:spcPct val="200000"/>
              </a:lnSpc>
              <a:spcAft>
                <a:spcPts val="600"/>
              </a:spcAft>
              <a:buFont typeface="Wingdings" pitchFamily="2" charset="2"/>
              <a:buChar char="Ø"/>
            </a:pPr>
            <a:r>
              <a:rPr lang="zh-CN" altLang="en-US" sz="1400" b="1" dirty="0" smtClean="0">
                <a:solidFill>
                  <a:schemeClr val="accent1">
                    <a:lumMod val="25000"/>
                  </a:schemeClr>
                </a:solidFill>
                <a:latin typeface="微软雅黑" pitchFamily="34" charset="-122"/>
                <a:ea typeface="微软雅黑" pitchFamily="34" charset="-122"/>
              </a:rPr>
              <a:t>银行的存贷比限制取消，对信托公司的通道需求减少</a:t>
            </a:r>
            <a:endParaRPr lang="en-US" altLang="zh-CN" sz="900" dirty="0">
              <a:solidFill>
                <a:schemeClr val="accent1">
                  <a:lumMod val="25000"/>
                </a:schemeClr>
              </a:solidFill>
              <a:latin typeface="微软雅黑" pitchFamily="34" charset="-122"/>
              <a:ea typeface="微软雅黑" pitchFamily="34" charset="-122"/>
            </a:endParaRPr>
          </a:p>
          <a:p>
            <a:pPr marL="285750" indent="-285750">
              <a:lnSpc>
                <a:spcPct val="200000"/>
              </a:lnSpc>
              <a:spcAft>
                <a:spcPts val="600"/>
              </a:spcAft>
              <a:buFont typeface="Wingdings" pitchFamily="2" charset="2"/>
              <a:buChar char="Ø"/>
            </a:pPr>
            <a:r>
              <a:rPr lang="zh-CN" altLang="en-US" sz="1400" b="1" dirty="0" smtClean="0">
                <a:solidFill>
                  <a:schemeClr val="accent1">
                    <a:lumMod val="25000"/>
                  </a:schemeClr>
                </a:solidFill>
                <a:latin typeface="微软雅黑" pitchFamily="34" charset="-122"/>
                <a:ea typeface="微软雅黑" pitchFamily="34" charset="-122"/>
              </a:rPr>
              <a:t>信托监管更加严格，保障业基金的缴纳在一定程度上影响业务开展：</a:t>
            </a:r>
            <a:r>
              <a:rPr lang="zh-CN" altLang="zh-CN" sz="1300" dirty="0">
                <a:solidFill>
                  <a:schemeClr val="accent1">
                    <a:lumMod val="25000"/>
                  </a:schemeClr>
                </a:solidFill>
                <a:latin typeface="微软雅黑" pitchFamily="34" charset="-122"/>
                <a:ea typeface="微软雅黑" pitchFamily="34" charset="-122"/>
              </a:rPr>
              <a:t>提高信托报酬由公司固有资金缴纳保障业基金或直接由公司固有垫付，都对公司的固有资金流动性提出了更高的要求，给资金管理和业绩考核带来管理</a:t>
            </a:r>
            <a:r>
              <a:rPr lang="zh-CN" altLang="zh-CN" sz="1300" dirty="0" smtClean="0">
                <a:solidFill>
                  <a:schemeClr val="accent1">
                    <a:lumMod val="25000"/>
                  </a:schemeClr>
                </a:solidFill>
                <a:latin typeface="微软雅黑" pitchFamily="34" charset="-122"/>
                <a:ea typeface="微软雅黑" pitchFamily="34" charset="-122"/>
              </a:rPr>
              <a:t>难题</a:t>
            </a:r>
            <a:endParaRPr lang="en-US" altLang="zh-CN" sz="900" dirty="0">
              <a:solidFill>
                <a:schemeClr val="accent1">
                  <a:lumMod val="25000"/>
                </a:schemeClr>
              </a:solidFill>
              <a:latin typeface="微软雅黑" pitchFamily="34" charset="-122"/>
              <a:ea typeface="微软雅黑" pitchFamily="34" charset="-122"/>
            </a:endParaRPr>
          </a:p>
          <a:p>
            <a:pPr marL="285750" indent="-285750">
              <a:lnSpc>
                <a:spcPct val="200000"/>
              </a:lnSpc>
              <a:spcAft>
                <a:spcPts val="600"/>
              </a:spcAft>
              <a:buFont typeface="Wingdings" pitchFamily="2" charset="2"/>
              <a:buChar char="Ø"/>
            </a:pPr>
            <a:r>
              <a:rPr lang="zh-CN" altLang="en-US" sz="1400" b="1" dirty="0" smtClean="0">
                <a:solidFill>
                  <a:schemeClr val="accent1">
                    <a:lumMod val="25000"/>
                  </a:schemeClr>
                </a:solidFill>
                <a:latin typeface="微软雅黑" pitchFamily="34" charset="-122"/>
                <a:ea typeface="微软雅黑" pitchFamily="34" charset="-122"/>
              </a:rPr>
              <a:t>人员捉襟见肘：</a:t>
            </a:r>
            <a:r>
              <a:rPr lang="zh-CN" altLang="zh-CN" sz="1300" dirty="0" smtClean="0">
                <a:solidFill>
                  <a:schemeClr val="accent1">
                    <a:lumMod val="25000"/>
                  </a:schemeClr>
                </a:solidFill>
                <a:latin typeface="微软雅黑" pitchFamily="34" charset="-122"/>
                <a:ea typeface="微软雅黑" pitchFamily="34" charset="-122"/>
              </a:rPr>
              <a:t>目前</a:t>
            </a:r>
            <a:r>
              <a:rPr lang="zh-CN" altLang="zh-CN" sz="1300" dirty="0">
                <a:solidFill>
                  <a:schemeClr val="accent1">
                    <a:lumMod val="25000"/>
                  </a:schemeClr>
                </a:solidFill>
                <a:latin typeface="微软雅黑" pitchFamily="34" charset="-122"/>
                <a:ea typeface="微软雅黑" pitchFamily="34" charset="-122"/>
              </a:rPr>
              <a:t>公司的精力、人力、物力现状无法满足事务类信托业务进一步大规模的</a:t>
            </a:r>
            <a:r>
              <a:rPr lang="zh-CN" altLang="zh-CN" sz="1300" dirty="0" smtClean="0">
                <a:solidFill>
                  <a:schemeClr val="accent1">
                    <a:lumMod val="25000"/>
                  </a:schemeClr>
                </a:solidFill>
                <a:latin typeface="微软雅黑" pitchFamily="34" charset="-122"/>
                <a:ea typeface="微软雅黑" pitchFamily="34" charset="-122"/>
              </a:rPr>
              <a:t>开展</a:t>
            </a:r>
            <a:endParaRPr lang="en-US" altLang="zh-CN" sz="900" dirty="0">
              <a:solidFill>
                <a:schemeClr val="accent1">
                  <a:lumMod val="25000"/>
                </a:schemeClr>
              </a:solidFill>
              <a:latin typeface="微软雅黑" pitchFamily="34" charset="-122"/>
              <a:ea typeface="微软雅黑" pitchFamily="34" charset="-122"/>
            </a:endParaRPr>
          </a:p>
          <a:p>
            <a:pPr marL="285750" indent="-285750">
              <a:lnSpc>
                <a:spcPct val="200000"/>
              </a:lnSpc>
              <a:buFont typeface="Wingdings" pitchFamily="2" charset="2"/>
              <a:buChar char="Ø"/>
            </a:pPr>
            <a:r>
              <a:rPr lang="zh-CN" altLang="zh-CN" sz="1400" b="1" dirty="0">
                <a:solidFill>
                  <a:schemeClr val="accent1">
                    <a:lumMod val="25000"/>
                  </a:schemeClr>
                </a:solidFill>
                <a:latin typeface="微软雅黑" pitchFamily="34" charset="-122"/>
                <a:ea typeface="微软雅黑" pitchFamily="34" charset="-122"/>
              </a:rPr>
              <a:t>资管市场竞争加剧，信托行业分化趋势明显</a:t>
            </a:r>
            <a:r>
              <a:rPr lang="zh-CN" altLang="zh-CN" sz="1400" b="1" dirty="0" smtClean="0">
                <a:solidFill>
                  <a:schemeClr val="accent1">
                    <a:lumMod val="25000"/>
                  </a:schemeClr>
                </a:solidFill>
                <a:latin typeface="微软雅黑" pitchFamily="34" charset="-122"/>
                <a:ea typeface="微软雅黑" pitchFamily="34" charset="-122"/>
              </a:rPr>
              <a:t>加快</a:t>
            </a:r>
            <a:r>
              <a:rPr lang="zh-CN" altLang="en-US" sz="1400" b="1" dirty="0" smtClean="0">
                <a:solidFill>
                  <a:schemeClr val="accent1">
                    <a:lumMod val="25000"/>
                  </a:schemeClr>
                </a:solidFill>
                <a:latin typeface="微软雅黑" pitchFamily="34" charset="-122"/>
                <a:ea typeface="微软雅黑" pitchFamily="34" charset="-122"/>
              </a:rPr>
              <a:t>：</a:t>
            </a:r>
            <a:r>
              <a:rPr lang="zh-CN" altLang="zh-CN" sz="1300" dirty="0">
                <a:solidFill>
                  <a:schemeClr val="accent1">
                    <a:lumMod val="25000"/>
                  </a:schemeClr>
                </a:solidFill>
                <a:latin typeface="微软雅黑" pitchFamily="34" charset="-122"/>
                <a:ea typeface="微软雅黑" pitchFamily="34" charset="-122"/>
              </a:rPr>
              <a:t>目前信托公司面临银行、保险、证券资管、基金子公司等机构的激烈</a:t>
            </a:r>
            <a:r>
              <a:rPr lang="zh-CN" altLang="zh-CN" sz="1300" dirty="0" smtClean="0">
                <a:solidFill>
                  <a:schemeClr val="accent1">
                    <a:lumMod val="25000"/>
                  </a:schemeClr>
                </a:solidFill>
                <a:latin typeface="微软雅黑" pitchFamily="34" charset="-122"/>
                <a:ea typeface="微软雅黑" pitchFamily="34" charset="-122"/>
              </a:rPr>
              <a:t>竞争</a:t>
            </a:r>
            <a:endParaRPr lang="en-US" altLang="zh-CN" sz="1300" dirty="0">
              <a:solidFill>
                <a:schemeClr val="accent1">
                  <a:lumMod val="2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359384361"/>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868</TotalTime>
  <Pages>0</Pages>
  <Words>2461</Words>
  <Characters>0</Characters>
  <Application>Microsoft Office PowerPoint</Application>
  <DocSecurity>0</DocSecurity>
  <PresentationFormat>自定义</PresentationFormat>
  <Lines>0</Lines>
  <Paragraphs>256</Paragraphs>
  <Slides>19</Slides>
  <Notes>18</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张政</dc:creator>
  <cp:lastModifiedBy>王锋</cp:lastModifiedBy>
  <cp:revision>114</cp:revision>
  <cp:lastPrinted>2014-07-29T08:37:03Z</cp:lastPrinted>
  <dcterms:created xsi:type="dcterms:W3CDTF">2012-10-06T08:51:25Z</dcterms:created>
  <dcterms:modified xsi:type="dcterms:W3CDTF">2015-08-15T04:24:21Z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