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0" r:id="rId2"/>
    <p:sldId id="257" r:id="rId3"/>
    <p:sldId id="263" r:id="rId4"/>
    <p:sldId id="262" r:id="rId5"/>
    <p:sldId id="264" r:id="rId6"/>
    <p:sldId id="266" r:id="rId7"/>
    <p:sldId id="267" r:id="rId8"/>
    <p:sldId id="279" r:id="rId9"/>
    <p:sldId id="285" r:id="rId10"/>
    <p:sldId id="282" r:id="rId11"/>
    <p:sldId id="280" r:id="rId12"/>
    <p:sldId id="284" r:id="rId13"/>
    <p:sldId id="281" r:id="rId14"/>
    <p:sldId id="283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61" r:id="rId24"/>
  </p:sldIdLst>
  <p:sldSz cx="10671175" cy="6340475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97">
          <p15:clr>
            <a:srgbClr val="A4A3A4"/>
          </p15:clr>
        </p15:guide>
        <p15:guide id="2" pos="33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08" autoAdjust="0"/>
  </p:normalViewPr>
  <p:slideViewPr>
    <p:cSldViewPr>
      <p:cViewPr>
        <p:scale>
          <a:sx n="90" d="100"/>
          <a:sy n="90" d="100"/>
        </p:scale>
        <p:origin x="-570" y="-126"/>
      </p:cViewPr>
      <p:guideLst>
        <p:guide orient="horz" pos="1997"/>
        <p:guide pos="33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pli\Desktop\&#22270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pli\Desktop\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pli\Desktop\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sz="1400" dirty="0"/>
              <a:t>事务管理类业务存续规模</a:t>
            </a:r>
            <a:endParaRPr lang="en-US" sz="1400" dirty="0"/>
          </a:p>
          <a:p>
            <a:pPr>
              <a:defRPr/>
            </a:pPr>
            <a:r>
              <a:rPr lang="zh-CN" sz="1400" dirty="0"/>
              <a:t>  单位：亿元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336014601948342"/>
          <c:y val="0.24287607861726315"/>
          <c:w val="0.80813690741487498"/>
          <c:h val="0.43359615165161208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事务管理类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2014年6月末</c:v>
                </c:pt>
                <c:pt idx="1">
                  <c:v>2014年12月末</c:v>
                </c:pt>
                <c:pt idx="2">
                  <c:v>2015年6月末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218.26</c:v>
                </c:pt>
                <c:pt idx="1">
                  <c:v>436.77</c:v>
                </c:pt>
                <c:pt idx="2">
                  <c:v>779.44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89788800"/>
        <c:axId val="89790336"/>
        <c:axId val="0"/>
      </c:bar3DChart>
      <c:catAx>
        <c:axId val="89788800"/>
        <c:scaling>
          <c:orientation val="minMax"/>
        </c:scaling>
        <c:delete val="0"/>
        <c:axPos val="b"/>
        <c:majorTickMark val="out"/>
        <c:minorTickMark val="none"/>
        <c:tickLblPos val="nextTo"/>
        <c:crossAx val="89790336"/>
        <c:crosses val="autoZero"/>
        <c:auto val="1"/>
        <c:lblAlgn val="ctr"/>
        <c:lblOffset val="100"/>
        <c:noMultiLvlLbl val="0"/>
      </c:catAx>
      <c:valAx>
        <c:axId val="89790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9788800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607174103237096E-2"/>
          <c:y val="5.1400554097404488E-2"/>
          <c:w val="0.67230468066491689"/>
          <c:h val="0.7393715368912219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Sheet2!$A$20</c:f>
              <c:strCache>
                <c:ptCount val="1"/>
                <c:pt idx="0">
                  <c:v>单一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Sheet2!$B$18:$D$19</c:f>
              <c:multiLvlStrCache>
                <c:ptCount val="3"/>
                <c:lvl>
                  <c:pt idx="0">
                    <c:v>2014年6月</c:v>
                  </c:pt>
                  <c:pt idx="1">
                    <c:v>2014年12月</c:v>
                  </c:pt>
                  <c:pt idx="2">
                    <c:v>2015年6月</c:v>
                  </c:pt>
                </c:lvl>
                <c:lvl>
                  <c:pt idx="0">
                    <c:v>项目规模(亿元）</c:v>
                  </c:pt>
                </c:lvl>
              </c:multiLvlStrCache>
            </c:multiLvlStrRef>
          </c:cat>
          <c:val>
            <c:numRef>
              <c:f>Sheet2!$B$20:$D$20</c:f>
              <c:numCache>
                <c:formatCode>General</c:formatCode>
                <c:ptCount val="3"/>
                <c:pt idx="0">
                  <c:v>186.89</c:v>
                </c:pt>
                <c:pt idx="1">
                  <c:v>337.98</c:v>
                </c:pt>
                <c:pt idx="2">
                  <c:v>473.81</c:v>
                </c:pt>
              </c:numCache>
            </c:numRef>
          </c:val>
        </c:ser>
        <c:ser>
          <c:idx val="1"/>
          <c:order val="1"/>
          <c:tx>
            <c:strRef>
              <c:f>Sheet2!$A$21</c:f>
              <c:strCache>
                <c:ptCount val="1"/>
                <c:pt idx="0">
                  <c:v>集合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Sheet2!$B$18:$D$19</c:f>
              <c:multiLvlStrCache>
                <c:ptCount val="3"/>
                <c:lvl>
                  <c:pt idx="0">
                    <c:v>2014年6月</c:v>
                  </c:pt>
                  <c:pt idx="1">
                    <c:v>2014年12月</c:v>
                  </c:pt>
                  <c:pt idx="2">
                    <c:v>2015年6月</c:v>
                  </c:pt>
                </c:lvl>
                <c:lvl>
                  <c:pt idx="0">
                    <c:v>项目规模(亿元）</c:v>
                  </c:pt>
                </c:lvl>
              </c:multiLvlStrCache>
            </c:multiLvlStrRef>
          </c:cat>
          <c:val>
            <c:numRef>
              <c:f>Sheet2!$B$21:$D$21</c:f>
              <c:numCache>
                <c:formatCode>General</c:formatCode>
                <c:ptCount val="3"/>
                <c:pt idx="0">
                  <c:v>5.68</c:v>
                </c:pt>
                <c:pt idx="1">
                  <c:v>45.26</c:v>
                </c:pt>
                <c:pt idx="2">
                  <c:v>187.2</c:v>
                </c:pt>
              </c:numCache>
            </c:numRef>
          </c:val>
        </c:ser>
        <c:ser>
          <c:idx val="2"/>
          <c:order val="2"/>
          <c:tx>
            <c:strRef>
              <c:f>Sheet2!$A$22</c:f>
              <c:strCache>
                <c:ptCount val="1"/>
                <c:pt idx="0">
                  <c:v>财产或财产权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Sheet2!$B$18:$D$19</c:f>
              <c:multiLvlStrCache>
                <c:ptCount val="3"/>
                <c:lvl>
                  <c:pt idx="0">
                    <c:v>2014年6月</c:v>
                  </c:pt>
                  <c:pt idx="1">
                    <c:v>2014年12月</c:v>
                  </c:pt>
                  <c:pt idx="2">
                    <c:v>2015年6月</c:v>
                  </c:pt>
                </c:lvl>
                <c:lvl>
                  <c:pt idx="0">
                    <c:v>项目规模(亿元）</c:v>
                  </c:pt>
                </c:lvl>
              </c:multiLvlStrCache>
            </c:multiLvlStrRef>
          </c:cat>
          <c:val>
            <c:numRef>
              <c:f>Sheet2!$B$22:$D$22</c:f>
              <c:numCache>
                <c:formatCode>General</c:formatCode>
                <c:ptCount val="3"/>
                <c:pt idx="0">
                  <c:v>25.69</c:v>
                </c:pt>
                <c:pt idx="1">
                  <c:v>53.5</c:v>
                </c:pt>
                <c:pt idx="2">
                  <c:v>118.43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3433728"/>
        <c:axId val="103435264"/>
        <c:axId val="0"/>
      </c:bar3DChart>
      <c:catAx>
        <c:axId val="10343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35264"/>
        <c:crosses val="autoZero"/>
        <c:auto val="1"/>
        <c:lblAlgn val="ctr"/>
        <c:lblOffset val="100"/>
        <c:noMultiLvlLbl val="0"/>
      </c:catAx>
      <c:valAx>
        <c:axId val="10343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Sheet1!$A$6</c:f>
              <c:strCache>
                <c:ptCount val="1"/>
                <c:pt idx="0">
                  <c:v>基础产业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248.39</c:v>
                </c:pt>
                <c:pt idx="1">
                  <c:v>164.85</c:v>
                </c:pt>
              </c:numCache>
            </c:numRef>
          </c:val>
        </c:ser>
        <c:ser>
          <c:idx val="1"/>
          <c:order val="1"/>
          <c:tx>
            <c:strRef>
              <c:f>Sheet1!$A$7</c:f>
              <c:strCache>
                <c:ptCount val="1"/>
                <c:pt idx="0">
                  <c:v>房地产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181.66</c:v>
                </c:pt>
                <c:pt idx="1">
                  <c:v>120.5</c:v>
                </c:pt>
              </c:numCache>
            </c:numRef>
          </c:val>
        </c:ser>
        <c:ser>
          <c:idx val="2"/>
          <c:order val="2"/>
          <c:tx>
            <c:strRef>
              <c:f>Sheet1!$A$8</c:f>
              <c:strCache>
                <c:ptCount val="1"/>
                <c:pt idx="0">
                  <c:v>工商企业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137.53</c:v>
                </c:pt>
                <c:pt idx="1">
                  <c:v>65.819999999999993</c:v>
                </c:pt>
              </c:numCache>
            </c:numRef>
          </c:val>
        </c:ser>
        <c:ser>
          <c:idx val="3"/>
          <c:order val="3"/>
          <c:tx>
            <c:strRef>
              <c:f>Sheet1!$A$9</c:f>
              <c:strCache>
                <c:ptCount val="1"/>
                <c:pt idx="0">
                  <c:v>金融机构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86.45</c:v>
                </c:pt>
                <c:pt idx="1">
                  <c:v>58.57</c:v>
                </c:pt>
              </c:numCache>
            </c:numRef>
          </c:val>
        </c:ser>
        <c:ser>
          <c:idx val="4"/>
          <c:order val="4"/>
          <c:tx>
            <c:strRef>
              <c:f>Sheet1!$A$10</c:f>
              <c:strCache>
                <c:ptCount val="1"/>
                <c:pt idx="0">
                  <c:v>证券市场：股票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Sheet1!$B$10:$C$10</c:f>
              <c:numCache>
                <c:formatCode>General</c:formatCode>
                <c:ptCount val="2"/>
                <c:pt idx="0">
                  <c:v>101.26</c:v>
                </c:pt>
                <c:pt idx="1">
                  <c:v>7.61</c:v>
                </c:pt>
              </c:numCache>
            </c:numRef>
          </c:val>
        </c:ser>
        <c:ser>
          <c:idx val="5"/>
          <c:order val="5"/>
          <c:tx>
            <c:strRef>
              <c:f>Sheet1!$A$11</c:f>
              <c:strCache>
                <c:ptCount val="1"/>
                <c:pt idx="0">
                  <c:v>其他</c:v>
                </c:pt>
              </c:strCache>
            </c:strRef>
          </c:tx>
          <c:invertIfNegative val="0"/>
          <c:cat>
            <c:multiLvlStrRef>
              <c:f>Sheet1!$B$4:$C$5</c:f>
              <c:multiLvlStrCache>
                <c:ptCount val="2"/>
                <c:lvl>
                  <c:pt idx="0">
                    <c:v>项目规模（亿元）</c:v>
                  </c:pt>
                  <c:pt idx="1">
                    <c:v>项目规模（亿元）</c:v>
                  </c:pt>
                </c:lvl>
                <c:lvl>
                  <c:pt idx="0">
                    <c:v>2015年6月30日</c:v>
                  </c:pt>
                  <c:pt idx="1">
                    <c:v>2014年12月31日</c:v>
                  </c:pt>
                </c:lvl>
              </c:multiLvlStrCache>
            </c:multiLvlStrRef>
          </c:cat>
          <c:val>
            <c:numRef>
              <c:f>Sheet1!$B$11:$C$11</c:f>
              <c:numCache>
                <c:formatCode>General</c:formatCode>
                <c:ptCount val="2"/>
                <c:pt idx="0">
                  <c:v>24.14</c:v>
                </c:pt>
                <c:pt idx="1">
                  <c:v>19.41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4422784"/>
        <c:axId val="104440960"/>
        <c:axId val="0"/>
      </c:bar3DChart>
      <c:catAx>
        <c:axId val="104422784"/>
        <c:scaling>
          <c:orientation val="minMax"/>
        </c:scaling>
        <c:delete val="0"/>
        <c:axPos val="b"/>
        <c:majorTickMark val="out"/>
        <c:minorTickMark val="none"/>
        <c:tickLblPos val="nextTo"/>
        <c:crossAx val="104440960"/>
        <c:crosses val="autoZero"/>
        <c:auto val="1"/>
        <c:lblAlgn val="ctr"/>
        <c:lblOffset val="100"/>
        <c:noMultiLvlLbl val="0"/>
      </c:catAx>
      <c:valAx>
        <c:axId val="104440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22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zh-CN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0.27961</cdr:x>
      <cdr:y>0.44624</cdr:y>
    </cdr:from>
    <cdr:to>
      <cdr:x>0.34211</cdr:x>
      <cdr:y>0.82471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1278358" y="1224136"/>
          <a:ext cx="285750" cy="1038219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0.57885</cdr:x>
      <cdr:y>0.60374</cdr:y>
    </cdr:from>
    <cdr:to>
      <cdr:x>0.62607</cdr:x>
      <cdr:y>0.84737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2646510" y="1656184"/>
          <a:ext cx="215890" cy="668326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C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 smtClean="0"/>
            </a:lvl1pPr>
          </a:lstStyle>
          <a:p>
            <a:pPr>
              <a:defRPr/>
            </a:pPr>
            <a:fld id="{9A05A85B-FC49-4889-B56E-0AF79C252A25}" type="datetimeFigureOut">
              <a:rPr lang="zh-CN" altLang="en-US"/>
              <a:pPr>
                <a:defRPr/>
              </a:pPr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D20A89-5DFC-4DBB-89A2-C07B693086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81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 smtClean="0"/>
            </a:lvl1pPr>
          </a:lstStyle>
          <a:p>
            <a:pPr>
              <a:defRPr/>
            </a:pPr>
            <a:fld id="{083437CB-20B0-4AC0-94BE-6EC84D8DE40B}" type="datetimeFigureOut">
              <a:rPr lang="zh-CN" altLang="en-US"/>
              <a:pPr>
                <a:defRPr/>
              </a:pPr>
              <a:t>2015/8/27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" y="744538"/>
            <a:ext cx="627380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2206A9-1220-4CC6-A5C2-8D3C45BFA9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22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206A9-1220-4CC6-A5C2-8D3C45BFA92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6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3842" indent="-28609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4372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2120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9869" indent="-22887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7618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5366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33115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90863" indent="-228874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14025-12C2-4628-A620-85954D9BE1EF}" type="slidenum">
              <a:rPr lang="zh-CN" altLang="en-US"/>
              <a:pPr eaLnBrk="1" hangingPunct="1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592513"/>
            <a:ext cx="7470775" cy="16208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425" y="338138"/>
            <a:ext cx="9204325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9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9604375" cy="1057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479550"/>
            <a:ext cx="9604375" cy="4184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254000"/>
            <a:ext cx="7051675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3425" y="338138"/>
            <a:ext cx="9204325" cy="12255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6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9604375" cy="1057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79550"/>
            <a:ext cx="9604375" cy="4184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963" y="4075113"/>
            <a:ext cx="9070975" cy="12588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63" y="2687638"/>
            <a:ext cx="9070975" cy="13874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3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9604375" cy="1057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479550"/>
            <a:ext cx="4725988" cy="418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11788" y="1479550"/>
            <a:ext cx="4725987" cy="41846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9604375" cy="1057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3400" y="1419225"/>
            <a:ext cx="4714875" cy="5921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2011363"/>
            <a:ext cx="4714875" cy="3652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21313" y="1419225"/>
            <a:ext cx="4716462" cy="5921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21313" y="2011363"/>
            <a:ext cx="4716462" cy="365283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4000"/>
            <a:ext cx="9604375" cy="10572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3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52413"/>
            <a:ext cx="3511550" cy="10747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252413"/>
            <a:ext cx="5965825" cy="5411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1327150"/>
            <a:ext cx="3511550" cy="4337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2325" y="4438650"/>
            <a:ext cx="6402388" cy="523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2325" y="566738"/>
            <a:ext cx="6402388" cy="3803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2325" y="4962525"/>
            <a:ext cx="6402388" cy="74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8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 userDrawn="1"/>
        </p:nvSpPr>
        <p:spPr bwMode="auto">
          <a:xfrm>
            <a:off x="8072438" y="66675"/>
            <a:ext cx="24558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mtClean="0"/>
          </a:p>
        </p:txBody>
      </p:sp>
      <p:pic>
        <p:nvPicPr>
          <p:cNvPr id="1027" name="Picture 3" descr="抠图0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0660062" cy="633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535863" y="5876925"/>
            <a:ext cx="2401887" cy="33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D2359-99B9-4CB9-ACBC-AB61EF09F1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1512;&#35268;&#24615;&#26631;&#20934;&#65288;2015&#31532;&#19968;&#29256;&#65289;.doc" TargetMode="External"/><Relationship Id="rId7" Type="http://schemas.openxmlformats.org/officeDocument/2006/relationships/hyperlink" Target="&#25918;&#27454;&#26465;&#20214;&#24453;&#33853;&#23454;&#30331;&#35760;&#26280;&#20445;&#35777;&#20070;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8468;&#20214;&#20108;&#65306;&#20107;&#21153;&#31649;&#29702;&#31867;&#39033;&#30446;&#25918;&#27454;&#36164;&#26009;&#28165;&#21333;.xlsx" TargetMode="External"/><Relationship Id="rId5" Type="http://schemas.openxmlformats.org/officeDocument/2006/relationships/hyperlink" Target="&#38468;&#20214;&#19968;&#65306;&#20107;&#21153;&#31649;&#29702;&#31867;&#39033;&#30446;&#25918;&#27454;&#23457;&#25209;&#34920;.xlsx" TargetMode="External"/><Relationship Id="rId4" Type="http://schemas.openxmlformats.org/officeDocument/2006/relationships/hyperlink" Target="&#38468;&#20214;&#65306;&#20107;&#21153;&#31649;&#29702;&#31867;&#39033;&#30446;&#25918;&#27454;&#31649;&#29702;&#21150;&#27861;&#65288;2015&#24180;&#65292;&#35797;&#34892;&#65289;.doc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20107;&#21153;&#31649;&#29702;&#31867;&#19994;&#21153;&#23545;&#22806;&#25253;&#20215;&#25351;&#24341;.xls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20150409&#20851;&#20110;&#20449;&#25176;&#19994;&#20445;&#38556;&#22522;&#37329;&#35748;&#32564;&#30456;&#20851;&#20107;&#39033;&#30340;&#36890;&#30693;&#65288;&#26242;&#34892;&#65289;.doc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19981;&#33391;&#22788;&#32622;&#26041;&#26696;.p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Xu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1175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11651" y="2572570"/>
            <a:ext cx="379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b="1" dirty="0" smtClean="0"/>
              <a:t>事务</a:t>
            </a:r>
            <a:r>
              <a:rPr lang="zh-CN" altLang="en-US" sz="2000" b="1" dirty="0" smtClean="0"/>
              <a:t>管理</a:t>
            </a:r>
            <a:r>
              <a:rPr lang="zh-CN" altLang="zh-CN" sz="2000" b="1" dirty="0" smtClean="0"/>
              <a:t>类业务</a:t>
            </a:r>
            <a:r>
              <a:rPr lang="zh-CN" altLang="en-US" sz="2000" b="1" dirty="0" smtClean="0"/>
              <a:t>分享及</a:t>
            </a:r>
            <a:r>
              <a:rPr lang="zh-CN" altLang="zh-CN" sz="2000" b="1" dirty="0" smtClean="0"/>
              <a:t>模式探讨</a:t>
            </a:r>
            <a:endParaRPr lang="zh-CN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711851" y="468240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风险管理部         李建平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08197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39443" y="865981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常规案例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36625"/>
              </p:ext>
            </p:extLst>
          </p:nvPr>
        </p:nvGraphicFramePr>
        <p:xfrm>
          <a:off x="788988" y="1442043"/>
          <a:ext cx="9299127" cy="374441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606099"/>
                <a:gridCol w="2322156"/>
                <a:gridCol w="3370872"/>
              </a:tblGrid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委托人（最终风险承担者）</a:t>
                      </a:r>
                      <a:endParaRPr lang="zh-CN" altLang="en-US" sz="1400" b="1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常规模式</a:t>
                      </a:r>
                      <a:endParaRPr lang="zh-CN" altLang="en-US" sz="1400" b="1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信托目的</a:t>
                      </a:r>
                      <a:endParaRPr lang="zh-CN" altLang="en-US" sz="1400" b="1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银行、信托公司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通过我司发放信托贷款等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出表，当地银监政策限制、规避银行自身区域限制等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券商及旗下资管公司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通过我司发放信托贷款、入伙等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券商资管等无发放贷款牌照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集团体系内借款或股东借款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通过我司发放信托贷款等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规范集团内部借款或保护小股东利益等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私募基金公司或有限合伙（资金来源为不特定对象）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通过我司发放信托贷款等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规范贷款行为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自然人</a:t>
                      </a:r>
                      <a:endParaRPr lang="zh-CN" altLang="en-US" sz="1100" b="0" i="0" u="none" strike="noStrike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通过我司发放信托贷款等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避税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349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单账户、伞形证券结构化投资类</a:t>
                      </a:r>
                      <a:endParaRPr lang="zh-CN" altLang="en-US" sz="1100" b="0" i="0" u="none" strike="noStrike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投资二级市场股票</a:t>
                      </a:r>
                      <a:endParaRPr lang="zh-CN" altLang="en-US" sz="1100" b="0" i="0" u="none" strike="noStrike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accent1">
                              <a:lumMod val="2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配资并使用我司资管系统进行风险控制</a:t>
                      </a:r>
                      <a:endParaRPr lang="zh-CN" altLang="en-US" sz="1100" b="0" i="0" u="none" strike="noStrike" dirty="0">
                        <a:solidFill>
                          <a:schemeClr val="accent1">
                            <a:lumMod val="2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34163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事务类业务开展过程中的关注点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80764" y="1205957"/>
            <a:ext cx="7539199" cy="1553761"/>
            <a:chOff x="1520937" y="2211"/>
            <a:chExt cx="4730887" cy="1317292"/>
          </a:xfrm>
        </p:grpSpPr>
        <p:sp>
          <p:nvSpPr>
            <p:cNvPr id="14" name="五边形 13"/>
            <p:cNvSpPr/>
            <p:nvPr/>
          </p:nvSpPr>
          <p:spPr>
            <a:xfrm rot="10800000">
              <a:off x="1520937" y="2211"/>
              <a:ext cx="4730887" cy="1317292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15" name="五边形 4"/>
            <p:cNvSpPr/>
            <p:nvPr/>
          </p:nvSpPr>
          <p:spPr>
            <a:xfrm rot="21600000">
              <a:off x="1850260" y="2211"/>
              <a:ext cx="4401564" cy="13172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80889" tIns="220980" rIns="412496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800" kern="1200"/>
            </a:p>
          </p:txBody>
        </p:sp>
      </p:grpSp>
      <p:sp>
        <p:nvSpPr>
          <p:cNvPr id="12" name="椭圆 11"/>
          <p:cNvSpPr/>
          <p:nvPr/>
        </p:nvSpPr>
        <p:spPr>
          <a:xfrm>
            <a:off x="871091" y="1266730"/>
            <a:ext cx="1512168" cy="149298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972423" y="18020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事前</a:t>
            </a:r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3260" y="1467131"/>
            <a:ext cx="6264696" cy="113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首要关注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的合法合规性、合同文本中权利义务约定条款的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其他关注点：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最终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风险承担者的实力、委托人的资金来源、信托交易结构、信托目的、信托退出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、信托报酬、信托业保障基金的缴纳</a:t>
            </a:r>
            <a:endParaRPr lang="zh-CN" altLang="en-US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80764" y="3416676"/>
            <a:ext cx="7539199" cy="1553761"/>
            <a:chOff x="1520937" y="2211"/>
            <a:chExt cx="4730887" cy="1317292"/>
          </a:xfrm>
        </p:grpSpPr>
        <p:sp>
          <p:nvSpPr>
            <p:cNvPr id="19" name="五边形 18"/>
            <p:cNvSpPr/>
            <p:nvPr/>
          </p:nvSpPr>
          <p:spPr>
            <a:xfrm rot="10800000">
              <a:off x="1520937" y="2211"/>
              <a:ext cx="4730887" cy="1317292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五边形 4"/>
            <p:cNvSpPr/>
            <p:nvPr/>
          </p:nvSpPr>
          <p:spPr>
            <a:xfrm rot="21600000">
              <a:off x="1850260" y="2211"/>
              <a:ext cx="4401564" cy="13172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80889" tIns="220980" rIns="412496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800" kern="1200"/>
            </a:p>
          </p:txBody>
        </p:sp>
      </p:grpSp>
      <p:sp>
        <p:nvSpPr>
          <p:cNvPr id="21" name="椭圆 20"/>
          <p:cNvSpPr/>
          <p:nvPr/>
        </p:nvSpPr>
        <p:spPr>
          <a:xfrm>
            <a:off x="871091" y="3477449"/>
            <a:ext cx="1512168" cy="149298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972423" y="40128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事中及事后</a:t>
            </a:r>
            <a:endParaRPr lang="en-US" altLang="zh-CN" b="1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83259" y="3386261"/>
            <a:ext cx="63367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业务操作过程中要处理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好各环节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的衔接，做好核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保工作，并严格按照公司事务管理类业务放款管理办法操作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一旦出现风险，会有向监管报送风险事件的可能性，进而影响公司业务开展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风险发生后，原状返还过程中的事务性工作繁多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6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34163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事务类业务开展过程中的关注点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455267" y="1443493"/>
            <a:ext cx="5487400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项目合规性</a:t>
            </a: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标准</a:t>
            </a:r>
            <a:r>
              <a:rPr lang="en-US" altLang="zh-CN" sz="1400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1400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务人员设置）</a:t>
            </a:r>
            <a:endParaRPr lang="en-US" altLang="zh-CN" sz="1400" b="1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事务</a:t>
            </a:r>
            <a:r>
              <a:rPr lang="zh-CN" altLang="en-US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管理类项目放款管理办法（</a:t>
            </a:r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2015</a:t>
            </a:r>
            <a:r>
              <a:rPr lang="zh-CN" altLang="en-US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年，试行</a:t>
            </a: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）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事务管理类项目放款审批</a:t>
            </a: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5" action="ppaction://hlinkfile"/>
              </a:rPr>
              <a:t>表</a:t>
            </a:r>
            <a:endParaRPr lang="en-US" altLang="zh-CN" sz="16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事务管理类项目放款资料</a:t>
            </a:r>
            <a:r>
              <a:rPr lang="zh-CN" altLang="en-US" sz="1600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6" action="ppaction://hlinkfile"/>
              </a:rPr>
              <a:t>清单</a:t>
            </a:r>
            <a:endParaRPr lang="en-US" altLang="zh-CN" sz="16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7" action="ppaction://hlinkfile"/>
              </a:rPr>
              <a:t>放款条件待落实登记暨保证书</a:t>
            </a:r>
            <a:endParaRPr lang="zh-CN" altLang="en-US" sz="1600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9443" y="928697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要点综述</a:t>
            </a:r>
            <a:endParaRPr lang="zh-CN" altLang="en-US" b="1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5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34163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事务类业务开展过程中的关注点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067" y="937989"/>
            <a:ext cx="928903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日开始试行</a:t>
            </a:r>
            <a:r>
              <a:rPr lang="en-US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事务管理类放款操作办法</a:t>
            </a:r>
            <a:r>
              <a:rPr lang="en-US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以来，放款操作规范性较之前有了明显提升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。重申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几点要求：</a:t>
            </a:r>
            <a:endParaRPr lang="en-US" altLang="zh-CN" sz="14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时效性要求：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为保障放款工作高效有序开展，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项目成立、追加认购的应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至少提前一天向风险管理部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预约，首次和追加均需提交信托业务受理表。</a:t>
            </a:r>
            <a:endParaRPr lang="en-US" altLang="zh-CN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资料要求：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不论是首次放款或者是追加认购，均需填写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事务管理类放款审批表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，附上交易对手、担保方的征信报告。征信报告中如有关注、欠息、不良等信息的需要银行提供说明。</a:t>
            </a:r>
            <a:endParaRPr lang="en-US" altLang="zh-CN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●</a:t>
            </a:r>
            <a:r>
              <a:rPr lang="zh-CN" altLang="en-US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监管要求：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按浙江银监会要求，自报备日起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后才可以出款。如有特殊情况要提前出款的，需提交书面说明，并在放款前征得银监同意。若实际出款时信托规模、信托期限等超过监管报备的，或者是交易结构、委托人发生变化的，均需提交书面说明至浙江银监会进行报备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</a:pPr>
            <a:endParaRPr lang="en-US" altLang="zh-CN" sz="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：系统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集中录入后，对风险管理部运营小组的压力也比较大，而且财务部对资金划款有时限要求，因此希望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信托经理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尽量提早安排放款及录入预约，以利于业务顺利开展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</a:rPr>
              <a:t>。</a:t>
            </a:r>
            <a:endParaRPr lang="zh-CN" altLang="en-US" sz="14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2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341632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事务类业务开展过程中的关注点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5267" y="2256783"/>
            <a:ext cx="547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3. </a:t>
            </a:r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事务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管理类业务对外报价</a:t>
            </a:r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指引</a:t>
            </a:r>
            <a:r>
              <a:rPr lang="zh-CN" altLang="en-US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（征求意见稿）</a:t>
            </a:r>
            <a:endParaRPr lang="en-US" altLang="zh-CN" b="1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b="1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4.</a:t>
            </a: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关于信托业保障基金认缴相关事项的通知（暂行）</a:t>
            </a:r>
            <a:endParaRPr lang="zh-CN" altLang="en-US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9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1411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131" y="1586061"/>
            <a:ext cx="8280921" cy="138499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加强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与银行、券商等大型金融机构的总对总合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截至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月末，与公司有合作的银行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家，规模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439.23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亿元，券商资管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家，规模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153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亿元。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全国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有上千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上百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家资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券商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，银行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券商资管合作比非常低。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31130" y="3458269"/>
            <a:ext cx="8280921" cy="9541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开展资本市场投资业务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托公司在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新三板、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增等业务领域均有涉足，未来的战略新兴板等领域，对于信托公司而言，同样存在大量的机遇。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9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131" y="1586061"/>
            <a:ext cx="8280921" cy="23391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发力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开展投行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信托公司在资产端和资金端承担一个桥梁作用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在利益最大化、风险最小化之间找出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平衡点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，并开展业务。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u"/>
            </a:pPr>
            <a:endParaRPr lang="en-US" altLang="zh-CN" sz="9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举例：资金端的价格约为年化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7%-7.5%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，资产端能够给出的成本约为年化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8.5%-9%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，中间的差价为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，信托收取信托报酬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0.8%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，剩余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0.3%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给银行做中间业务收入，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0.4%</a:t>
            </a:r>
            <a:r>
              <a:rPr lang="zh-CN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</a:t>
            </a:r>
            <a:r>
              <a:rPr lang="zh-CN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资产端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融资成本</a:t>
            </a:r>
            <a:r>
              <a:rPr lang="zh-CN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信托在获取相对适中的收益同时，维护了与资金端和资产端的合作关系。</a:t>
            </a:r>
            <a:endParaRPr lang="en-US" altLang="zh-CN" sz="1200" i="1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1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131" y="1623223"/>
            <a:ext cx="8280921" cy="23391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endParaRPr lang="en-US" altLang="zh-CN" sz="13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部分主动管理类业务可以做成事务管理类：</a:t>
            </a:r>
            <a:r>
              <a:rPr lang="zh-CN" altLang="en-US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在获取较高收益的前提下，能够转化为事务管理类业务来开展。</a:t>
            </a:r>
            <a:endParaRPr lang="en-US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zh-CN" altLang="en-US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例如上海业务总部的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新三板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投资项目，信托计划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成立后，信托资金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用于设立有限合伙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承担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LP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的角色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），合伙企业用于投资新三板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收取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的信托报酬，同时收取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GP20%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收益部分的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作为浮动信托报酬</a:t>
            </a:r>
            <a:r>
              <a:rPr lang="zh-CN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1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131" y="1515220"/>
            <a:ext cx="8280921" cy="31803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ts val="2600"/>
              </a:lnSpc>
            </a:pPr>
            <a:endParaRPr lang="en-US" altLang="zh-CN" sz="13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部分事务管理类业务可以做成主动管理类：</a:t>
            </a:r>
            <a:r>
              <a:rPr lang="zh-CN" altLang="en-US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创新类通道业务在熟悉其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业务操作流程及风险点</a:t>
            </a:r>
            <a:r>
              <a:rPr lang="zh-CN" altLang="en-US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后，我司可参考并自行开展主动类业务。</a:t>
            </a:r>
            <a:endParaRPr lang="en-US" altLang="zh-CN" sz="12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b="1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A—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证券结构化投资业务</a:t>
            </a:r>
            <a:r>
              <a:rPr lang="zh-CN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主动开展新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股申购、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MOM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量化对冲（获得业务开展许可的前提下）、债券投资等</a:t>
            </a:r>
            <a:endParaRPr lang="en-US" altLang="zh-CN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B—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银行通过我司信托贷款给某大型企业，该企业用信托贷款资金投资于我司的主动管理类信托产品，该方案可</a:t>
            </a:r>
            <a:endParaRPr lang="en-US" altLang="zh-CN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实现三方共赢，当然对企业的实力要求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较高</a:t>
            </a:r>
            <a:endParaRPr lang="en-US" altLang="zh-CN" sz="1200" i="1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C—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券商等政府融资平台通道项目，在符合我司准入的前提下，信托经理可在业务开展过程中将该平台发展为我</a:t>
            </a:r>
            <a:endParaRPr lang="en-US" altLang="zh-CN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司主动管理类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endParaRPr lang="zh-CN" altLang="en-US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1131" y="1443212"/>
            <a:ext cx="8280921" cy="270843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endParaRPr lang="en-US" altLang="zh-CN" sz="13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业务模式设计尽量设计为财产权模式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，信托业保障基金的缴纳难题可以在一定程度上得以解决。</a:t>
            </a:r>
            <a:endParaRPr lang="en-US" altLang="zh-CN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Aft>
                <a:spcPts val="1200"/>
              </a:spcAft>
            </a:pP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某银行为给某企业贷款，通过我司出表，为绕开保障业基金的缴纳，具体的操作方式是：该企业将其持有关联公司的应收账款委托我司设立财产权信托，并由其关联企业提供与贷款金额本息等值的定期存单做质押，随后该银行再来投资我司设立的财产权信托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3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4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2</a:t>
            </a:fld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231131" y="1370037"/>
            <a:ext cx="770485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委托人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自主决定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信托设立、信托财产运用对象、信托财产管理运用处分方式等事宜，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自行负责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前期尽职调查及存续期信托财产管理，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自愿承担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信托投资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8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受托人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仅负责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账户管理、清算分配及提供或出具必要文件以配合委托人管理信托财产等事务，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不承担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积极主动管理职责的信托业务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事务管理类业务不是单纯的银行通道，它灵活多变，很多创新业务的开展都离不开事务管理类信托业务的嫁接。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它的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在于利用信托灵活的交易结构安排，信托财产独立性带来的风险隔离和破产隔离等制度优势，为不同的委托人提供符合其需求的、个性化的事务管理服务。</a:t>
            </a:r>
            <a:endParaRPr lang="zh-CN" altLang="en-US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7411" y="937989"/>
            <a:ext cx="3024336" cy="369332"/>
          </a:xfrm>
          <a:prstGeom prst="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事务管理类信托定义</a:t>
            </a:r>
            <a:endParaRPr lang="zh-CN" altLang="en-US" b="1" dirty="0">
              <a:solidFill>
                <a:schemeClr val="accent1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928697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107" y="1515220"/>
            <a:ext cx="8280921" cy="295465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endParaRPr lang="en-US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主动营销事务管理类信托业务：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例如将不良资产等业务操作模式固化，并组织开展业务部门培训，鼓励信托经理对外营销，主动开展被动业务。</a:t>
            </a:r>
            <a:endParaRPr lang="en-US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举例：某银行不良资产需出表，可将其不良资产打包转让予资产管理公司（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AMC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），资产管理公司将上述资产包委托我司设立财产权信托，该银行再投资该财产权信托。通过该模式，银行的不良资产成功出表，与此同时又未丧失对不良资产的处置权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200" b="1" i="1" u="sng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pres?slideindex=1&amp;slidetitle="/>
              </a:rPr>
              <a:t>其他模式</a:t>
            </a:r>
            <a:endParaRPr lang="en-US" altLang="zh-CN" sz="1200" b="1" u="sng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865981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107" y="1370037"/>
            <a:ext cx="8280921" cy="31085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endParaRPr lang="en-US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积极开展创新业务</a:t>
            </a: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3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在“互联网</a:t>
            </a:r>
            <a:r>
              <a:rPr lang="en-US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”的大环境下，可积极与互联网金融平台开展合作，盘活网络资产，而且公司已经试水过该类项目</a:t>
            </a:r>
            <a:r>
              <a:rPr lang="zh-CN" altLang="en-US" sz="12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举例：某互联网金融平台为盘活网上的应收账款资产，将网上的应收账款资产委托我司设立财产权信托，并由银行作为投资者来投资该财产权信托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8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5474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面临的挑战及发展方向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23419" y="865981"/>
            <a:ext cx="208823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发展的方向及机遇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5107" y="1446673"/>
            <a:ext cx="8280921" cy="282128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spcAft>
                <a:spcPts val="1200"/>
              </a:spcAft>
              <a:buFont typeface="Wingdings" pitchFamily="2" charset="2"/>
              <a:buChar char="u"/>
            </a:pP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加大创新研究，灵活开展业务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：信托业务从严格意义上来说，除了主动管理类、事务管理类外，在两者之间的中间业务（类通道、类主动）可以灵活开展。</a:t>
            </a:r>
            <a:endParaRPr lang="en-US" altLang="zh-CN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积极开展创新业务</a:t>
            </a: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3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积极开垦消费金融市场，对于传统的的信托来说，消费信托让人脑洞大开，涉及旅游、养老、酒店、钻石、零售、医疗等领域。</a:t>
            </a:r>
            <a:endParaRPr lang="en-US" altLang="zh-CN" sz="13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12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举例：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，中信信托携手百度金融、中影股份及德恒律所推出“百发有戏”，将电影《黄金时代》及其周边产品的消费权益纳入信托范围，消费者通过参与“百发有戏”平台的预售或团购获得电影票、影院卡、服务等消费权益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，还有望获得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8%-16%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的权益回报，最低起购门槛仅为</a:t>
            </a:r>
            <a:r>
              <a:rPr lang="en-US" altLang="zh-CN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i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r>
              <a:rPr lang="zh-CN" altLang="en-US" sz="1200" i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i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7860" y="4610397"/>
            <a:ext cx="8280921" cy="7591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ts val="2600"/>
              </a:lnSpc>
              <a:buFont typeface="Wingdings" pitchFamily="2" charset="2"/>
              <a:buChar char="u"/>
            </a:pPr>
            <a:r>
              <a:rPr lang="en-US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组织架构上，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成立</a:t>
            </a: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事务管理类业务运营工作小组（设想）：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试行评审、法务、合同签订、核保、出款、信托资金使用信息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披露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、期间收息分配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流水线作业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1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pp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71175" cy="634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16113" y="1009997"/>
            <a:ext cx="6171802" cy="576064"/>
            <a:chOff x="530229" y="816377"/>
            <a:chExt cx="7414028" cy="1175586"/>
          </a:xfrm>
          <a:scene3d>
            <a:camera prst="orthographicFront"/>
            <a:lightRig rig="flat" dir="t"/>
          </a:scene3d>
        </p:grpSpPr>
        <p:sp>
          <p:nvSpPr>
            <p:cNvPr id="12" name="矩形 11"/>
            <p:cNvSpPr/>
            <p:nvPr/>
          </p:nvSpPr>
          <p:spPr>
            <a:xfrm>
              <a:off x="530229" y="816377"/>
              <a:ext cx="7414028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530229" y="816377"/>
              <a:ext cx="7414028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569303" tIns="198120" rIns="198120" bIns="198120" numCol="1" spcCol="1270" anchor="ctr" anchorCtr="0">
              <a:noAutofit/>
            </a:bodyPr>
            <a:lstStyle/>
            <a:p>
              <a:pPr lvl="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accent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上半年信托业发展现状</a:t>
              </a:r>
              <a:endParaRPr lang="en-US" altLang="zh-CN" b="1" kern="12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807196" y="793973"/>
            <a:ext cx="792087" cy="60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grpSp>
        <p:nvGrpSpPr>
          <p:cNvPr id="14" name="组合 13"/>
          <p:cNvGrpSpPr/>
          <p:nvPr/>
        </p:nvGrpSpPr>
        <p:grpSpPr>
          <a:xfrm>
            <a:off x="2116113" y="2184177"/>
            <a:ext cx="6171802" cy="490388"/>
            <a:chOff x="530229" y="816377"/>
            <a:chExt cx="7414028" cy="1175586"/>
          </a:xfrm>
          <a:scene3d>
            <a:camera prst="orthographicFront"/>
            <a:lightRig rig="flat" dir="t"/>
          </a:scene3d>
        </p:grpSpPr>
        <p:sp>
          <p:nvSpPr>
            <p:cNvPr id="15" name="矩形 14"/>
            <p:cNvSpPr/>
            <p:nvPr/>
          </p:nvSpPr>
          <p:spPr>
            <a:xfrm>
              <a:off x="530229" y="816377"/>
              <a:ext cx="7414028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530229" y="816377"/>
              <a:ext cx="7228004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569303" tIns="198120" rIns="198120" bIns="198120" numCol="1" spcCol="1270" anchor="ctr" anchorCtr="0">
              <a:noAutofit/>
            </a:bodyPr>
            <a:lstStyle/>
            <a:p>
              <a:pPr lvl="0" algn="just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b="1" kern="1200" dirty="0" smtClean="0">
                  <a:solidFill>
                    <a:schemeClr val="accent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我司事务管理类业务概况</a:t>
              </a:r>
              <a:endParaRPr lang="zh-CN" altLang="en-US" b="1" kern="12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07195" y="1882477"/>
            <a:ext cx="792088" cy="60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grpSp>
        <p:nvGrpSpPr>
          <p:cNvPr id="18" name="组合 17"/>
          <p:cNvGrpSpPr/>
          <p:nvPr/>
        </p:nvGrpSpPr>
        <p:grpSpPr>
          <a:xfrm>
            <a:off x="2116113" y="3359839"/>
            <a:ext cx="6171802" cy="458470"/>
            <a:chOff x="530229" y="816377"/>
            <a:chExt cx="7414028" cy="1175586"/>
          </a:xfrm>
          <a:scene3d>
            <a:camera prst="orthographicFront"/>
            <a:lightRig rig="flat" dir="t"/>
          </a:scene3d>
        </p:grpSpPr>
        <p:sp>
          <p:nvSpPr>
            <p:cNvPr id="19" name="矩形 18"/>
            <p:cNvSpPr/>
            <p:nvPr/>
          </p:nvSpPr>
          <p:spPr>
            <a:xfrm>
              <a:off x="530229" y="816377"/>
              <a:ext cx="7414028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矩形 19"/>
            <p:cNvSpPr/>
            <p:nvPr/>
          </p:nvSpPr>
          <p:spPr>
            <a:xfrm>
              <a:off x="530229" y="816377"/>
              <a:ext cx="7414028" cy="117558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569303" tIns="198120" rIns="198120" bIns="198120" numCol="1" spcCol="1270" anchor="ctr" anchorCtr="0">
              <a:noAutofit/>
            </a:bodyPr>
            <a:lstStyle/>
            <a:p>
              <a:pPr lvl="0" defTabSz="23114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b="1" dirty="0">
                  <a:solidFill>
                    <a:schemeClr val="accent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事务类业务开展过程中的关注点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807196" y="3026221"/>
            <a:ext cx="792087" cy="60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23" name="矩形 22"/>
          <p:cNvSpPr/>
          <p:nvPr/>
        </p:nvSpPr>
        <p:spPr>
          <a:xfrm>
            <a:off x="2116113" y="4552057"/>
            <a:ext cx="6171803" cy="490387"/>
          </a:xfrm>
          <a:prstGeom prst="rect">
            <a:avLst/>
          </a:prstGeom>
          <a:scene3d>
            <a:camera prst="orthographicFront"/>
            <a:lightRig rig="fla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sp>
      <p:sp>
        <p:nvSpPr>
          <p:cNvPr id="25" name="矩形 24"/>
          <p:cNvSpPr/>
          <p:nvPr/>
        </p:nvSpPr>
        <p:spPr>
          <a:xfrm>
            <a:off x="1807196" y="4250357"/>
            <a:ext cx="792087" cy="6034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1998217" y="84681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25000"/>
                  </a:schemeClr>
                </a:solidFill>
              </a:rPr>
              <a:t>1</a:t>
            </a:r>
            <a:endParaRPr lang="zh-CN" altLang="en-US" sz="28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3219" y="19269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25000"/>
                  </a:schemeClr>
                </a:solidFill>
              </a:rPr>
              <a:t>2</a:t>
            </a:r>
            <a:endParaRPr lang="zh-CN" altLang="en-US" sz="28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23219" y="3098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25000"/>
                  </a:schemeClr>
                </a:solidFill>
              </a:rPr>
              <a:t>3</a:t>
            </a:r>
            <a:endParaRPr lang="zh-CN" altLang="en-US" sz="28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219" y="43223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4</a:t>
            </a:r>
            <a:endParaRPr lang="zh-CN" altLang="en-US" sz="24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3019" y="1865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endParaRPr lang="zh-CN" altLang="en-US" b="1" dirty="0">
              <a:solidFill>
                <a:schemeClr val="accent1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07395" y="4552057"/>
            <a:ext cx="226215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事务类业务发展方向</a:t>
            </a:r>
          </a:p>
        </p:txBody>
      </p:sp>
    </p:spTree>
    <p:extLst>
      <p:ext uri="{BB962C8B-B14F-4D97-AF65-F5344CB8AC3E}">
        <p14:creationId xmlns:p14="http://schemas.microsoft.com/office/powerpoint/2010/main" val="1807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23019" y="186531"/>
            <a:ext cx="249299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上半年信托业发展现状</a:t>
            </a:r>
            <a:endParaRPr lang="en-US" altLang="zh-CN" b="1" dirty="0">
              <a:solidFill>
                <a:schemeClr val="accent1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4</a:t>
            </a:fld>
            <a:endParaRPr lang="en-US"/>
          </a:p>
        </p:txBody>
      </p:sp>
      <p:pic>
        <p:nvPicPr>
          <p:cNvPr id="9" name="图片 8" descr="http://www.xtxh.net/xtxh/u/cms/www/201507/31181806772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46" y="2090117"/>
            <a:ext cx="449124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67635" y="2651080"/>
            <a:ext cx="439248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从资产功能分类来看，信托业务内部结构有所变化：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融资类信托比重逐年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下降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33.65%          26.55%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投资类业务比重逐步上升，</a:t>
            </a:r>
            <a:r>
              <a:rPr lang="en-US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33.7%            39.33%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类业务占比轻微上升，相对稳定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7195" y="996930"/>
            <a:ext cx="6737899" cy="830997"/>
          </a:xfrm>
          <a:prstGeom prst="rect">
            <a:avLst/>
          </a:prstGeom>
          <a:ln w="2857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10000"/>
                  </a:schemeClr>
                </a:solidFill>
              </a:rPr>
              <a:t>2015</a:t>
            </a:r>
            <a:r>
              <a:rPr lang="zh-CN" altLang="en-US" sz="1600" dirty="0">
                <a:solidFill>
                  <a:schemeClr val="accent1">
                    <a:lumMod val="10000"/>
                  </a:schemeClr>
                </a:solidFill>
              </a:rPr>
              <a:t>年上半年信托业保持了快速前进的步伐，资产增速回升</a:t>
            </a:r>
            <a:endParaRPr lang="en-US" altLang="zh-CN" sz="16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>
                    <a:lumMod val="10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accent1">
                    <a:lumMod val="10000"/>
                  </a:schemeClr>
                </a:solidFill>
              </a:rPr>
              <a:t>全面跨入“</a:t>
            </a:r>
            <a:r>
              <a:rPr lang="en-US" altLang="zh-CN" sz="1600" dirty="0">
                <a:solidFill>
                  <a:schemeClr val="accent1">
                    <a:lumMod val="10000"/>
                  </a:schemeClr>
                </a:solidFill>
              </a:rPr>
              <a:t>15</a:t>
            </a:r>
            <a:r>
              <a:rPr lang="zh-CN" altLang="en-US" sz="1600" dirty="0">
                <a:solidFill>
                  <a:schemeClr val="accent1">
                    <a:lumMod val="10000"/>
                  </a:schemeClr>
                </a:solidFill>
              </a:rPr>
              <a:t>万亿元时代”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007995" y="3386261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8863979" y="3818309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05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67035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5467" y="1658069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业务规模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6726" y="2609269"/>
            <a:ext cx="453650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年上半年存续信托项目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484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个，存续规模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779.44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，为公司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千亿资产管理规模”的目标做了巨大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贡献。</a:t>
            </a:r>
            <a:endParaRPr lang="en-US" altLang="zh-CN" sz="14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上半年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信托项目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188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个，新增规模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365.37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</a:t>
            </a:r>
            <a:r>
              <a:rPr lang="zh-CN" altLang="en-US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，整体规模增长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迅速。</a:t>
            </a:r>
            <a:endParaRPr lang="en-US" altLang="zh-CN" sz="14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051" y="1082005"/>
            <a:ext cx="957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事务管理类业务发展迅猛，截至</a:t>
            </a: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月末，存续规模占公司资产管理总规模的比重达到了</a:t>
            </a:r>
            <a:r>
              <a:rPr lang="en-US" altLang="zh-CN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80.71%</a:t>
            </a:r>
            <a:r>
              <a:rPr lang="zh-CN" altLang="en-US" sz="16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b="1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36079"/>
              </p:ext>
            </p:extLst>
          </p:nvPr>
        </p:nvGraphicFramePr>
        <p:xfrm>
          <a:off x="722230" y="2306141"/>
          <a:ext cx="3533775" cy="3015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97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39043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1451" y="856689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业务类别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99034" y="1313562"/>
            <a:ext cx="9345065" cy="992579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13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单一类事务</a:t>
            </a: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管理类</a:t>
            </a:r>
            <a:r>
              <a:rPr lang="zh-CN" altLang="zh-CN" sz="13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3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仍保持良性发展态势</a:t>
            </a:r>
            <a:r>
              <a:rPr lang="zh-CN" altLang="en-US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，规模占据半壁江山（占比</a:t>
            </a:r>
            <a:r>
              <a:rPr lang="en-US" altLang="zh-CN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60.79%</a:t>
            </a:r>
            <a:r>
              <a:rPr lang="zh-CN" altLang="en-US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），是集合与财产权类合计规模的</a:t>
            </a:r>
            <a:r>
              <a:rPr lang="en-US" altLang="zh-CN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1.55</a:t>
            </a:r>
            <a:r>
              <a:rPr lang="zh-CN" altLang="en-US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倍。</a:t>
            </a:r>
            <a:endParaRPr lang="en-US" altLang="zh-CN" sz="1300" dirty="0" smtClean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13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财产</a:t>
            </a:r>
            <a:r>
              <a:rPr lang="zh-CN" altLang="zh-CN" sz="13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或财产权类与集合类的业务规模占比均呈现上升趋势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，其中集合类占比共上升了</a:t>
            </a:r>
            <a:r>
              <a:rPr lang="en-US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21.96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个百分点</a:t>
            </a:r>
            <a:r>
              <a:rPr lang="zh-CN" altLang="zh-CN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，财产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或财产权类的规模占比上升了</a:t>
            </a:r>
            <a:r>
              <a:rPr lang="en-US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3.42</a:t>
            </a:r>
            <a:r>
              <a:rPr lang="zh-CN" altLang="zh-CN" sz="13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zh-CN" sz="13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百分点。</a:t>
            </a:r>
            <a:endParaRPr lang="zh-CN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19994"/>
              </p:ext>
            </p:extLst>
          </p:nvPr>
        </p:nvGraphicFramePr>
        <p:xfrm>
          <a:off x="511051" y="2594173"/>
          <a:ext cx="5184575" cy="2640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882"/>
                <a:gridCol w="759882"/>
                <a:gridCol w="761491"/>
                <a:gridCol w="761491"/>
                <a:gridCol w="761491"/>
                <a:gridCol w="761491"/>
                <a:gridCol w="618847"/>
              </a:tblGrid>
              <a:tr h="42117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项目类别</a:t>
                      </a:r>
                      <a:endParaRPr lang="zh-CN" sz="1050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项目规模（亿元）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35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2014</a:t>
                      </a: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月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占比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2014</a:t>
                      </a:r>
                      <a:r>
                        <a:rPr lang="zh-CN" sz="105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05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zh-CN" sz="105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月</a:t>
                      </a:r>
                      <a:endParaRPr lang="zh-CN" sz="1050" b="1" kern="10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占比</a:t>
                      </a:r>
                      <a:endParaRPr lang="zh-CN" sz="1050" b="1" kern="10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2015</a:t>
                      </a: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月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占比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单一</a:t>
                      </a:r>
                      <a:endParaRPr lang="zh-CN" sz="1050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186.89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85.63%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337.98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77.39%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473.81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60.79%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集合</a:t>
                      </a:r>
                      <a:endParaRPr lang="zh-CN" sz="1050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5.68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2.60%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45.26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10.36%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187.2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24.02%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3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财产或财产权</a:t>
                      </a:r>
                      <a:endParaRPr lang="zh-CN" sz="1050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25.69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11.77%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53.5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12.25%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118.43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15.19%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3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合计</a:t>
                      </a:r>
                      <a:endParaRPr lang="zh-CN" sz="1050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218.26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100.00%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436.74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100.00%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779.44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100.00%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192949870"/>
              </p:ext>
            </p:extLst>
          </p:nvPr>
        </p:nvGraphicFramePr>
        <p:xfrm>
          <a:off x="5839643" y="2594173"/>
          <a:ext cx="453650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72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39043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5427" y="856689"/>
            <a:ext cx="15841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业务投向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599034" y="1351453"/>
            <a:ext cx="9273057" cy="738664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1400" b="1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投资类业务发展</a:t>
            </a:r>
            <a:r>
              <a:rPr lang="zh-CN" altLang="zh-CN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迅速</a:t>
            </a:r>
            <a:r>
              <a:rPr lang="zh-CN" altLang="en-US" sz="1400" b="1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年上半年新增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93.65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亿元的证券市场类信托规模，占比为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12.99%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，较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年末占比上升</a:t>
            </a:r>
            <a:r>
              <a:rPr lang="en-US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11.25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个百分点，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整个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信托业</a:t>
            </a:r>
            <a:r>
              <a:rPr lang="zh-CN" altLang="zh-CN" sz="1400" dirty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投资类业务变化方向</a:t>
            </a:r>
            <a:r>
              <a:rPr lang="zh-CN" altLang="zh-CN" sz="1400" dirty="0" smtClean="0">
                <a:solidFill>
                  <a:schemeClr val="accent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一致。</a:t>
            </a:r>
            <a:endParaRPr lang="zh-CN" altLang="zh-CN" sz="1300" dirty="0">
              <a:solidFill>
                <a:schemeClr val="accent1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76398"/>
              </p:ext>
            </p:extLst>
          </p:nvPr>
        </p:nvGraphicFramePr>
        <p:xfrm>
          <a:off x="666354" y="2378149"/>
          <a:ext cx="4813248" cy="2952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658"/>
                <a:gridCol w="860339"/>
                <a:gridCol w="895218"/>
                <a:gridCol w="895218"/>
                <a:gridCol w="627815"/>
              </a:tblGrid>
              <a:tr h="356875"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投向行业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2015</a:t>
                      </a: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6</a:t>
                      </a: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30</a:t>
                      </a: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2014</a:t>
                      </a:r>
                      <a:r>
                        <a:rPr lang="zh-CN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年</a:t>
                      </a:r>
                      <a:r>
                        <a:rPr lang="en-US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zh-CN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月</a:t>
                      </a:r>
                      <a:r>
                        <a:rPr lang="en-US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zh-CN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日</a:t>
                      </a:r>
                      <a:endParaRPr lang="zh-CN" sz="1050" b="1" kern="10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58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项目规模</a:t>
                      </a:r>
                      <a:r>
                        <a:rPr lang="en-US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/>
                      </a:r>
                      <a:br>
                        <a:rPr lang="en-US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zh-CN" sz="1100" b="1" kern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（亿元）</a:t>
                      </a:r>
                      <a:endParaRPr lang="zh-CN" sz="1050" b="1" kern="10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占比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项目规模</a:t>
                      </a:r>
                      <a:r>
                        <a:rPr lang="en-US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/>
                      </a:r>
                      <a:br>
                        <a:rPr lang="en-US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</a:b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（亿元）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占比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基础产业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248.39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31.87%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164.85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37.74%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房地产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181.66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23.31%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120.5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27.59%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工商企业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137.53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17.65%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65.82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15.07%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金融机构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86.45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11.09%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58.57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13.41%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证券市场：股票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101.26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12.99%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7.61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1.74%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其他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24.14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3.10%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19.41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4.45%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0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chemeClr val="accent1">
                              <a:lumMod val="10000"/>
                            </a:schemeClr>
                          </a:solidFill>
                          <a:effectLst/>
                        </a:rPr>
                        <a:t>合计</a:t>
                      </a:r>
                      <a:endParaRPr lang="zh-CN" sz="1050" b="1" kern="100" dirty="0">
                        <a:solidFill>
                          <a:schemeClr val="accent1">
                            <a:lumMod val="10000"/>
                          </a:schemeClr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779.44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100%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436.77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100%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650676038"/>
              </p:ext>
            </p:extLst>
          </p:nvPr>
        </p:nvGraphicFramePr>
        <p:xfrm>
          <a:off x="5713413" y="24501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4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08197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5427" y="856689"/>
            <a:ext cx="19442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事务类业务流程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11" y="1226021"/>
            <a:ext cx="76200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73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7999413" y="11113"/>
            <a:ext cx="25987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700" b="1">
                <a:solidFill>
                  <a:schemeClr val="bg1"/>
                </a:solidFill>
                <a:ea typeface="华文细黑" panose="02010600040101010101" pitchFamily="2" charset="-122"/>
              </a:rPr>
              <a:t>标  题 一</a:t>
            </a: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408197" y="186531"/>
            <a:ext cx="272382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defTabSz="2311400">
              <a:lnSpc>
                <a:spcPct val="90000"/>
              </a:lnSpc>
              <a:spcAft>
                <a:spcPct val="35000"/>
              </a:spcAft>
            </a:pP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我司事务管理类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>
                <a:solidFill>
                  <a:schemeClr val="accent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D2359-99B9-4CB9-ACBC-AB61EF09F13C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5427" y="856689"/>
            <a:ext cx="20162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主动类业务流程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1226021"/>
            <a:ext cx="4721893" cy="445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9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Pages>0</Pages>
  <Words>2685</Words>
  <Characters>0</Characters>
  <Application>Microsoft Office PowerPoint</Application>
  <DocSecurity>0</DocSecurity>
  <PresentationFormat>自定义</PresentationFormat>
  <Lines>0</Lines>
  <Paragraphs>290</Paragraphs>
  <Slides>23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张政</dc:creator>
  <cp:lastModifiedBy>王锋</cp:lastModifiedBy>
  <cp:revision>165</cp:revision>
  <cp:lastPrinted>2015-08-26T09:28:01Z</cp:lastPrinted>
  <dcterms:created xsi:type="dcterms:W3CDTF">2012-10-06T08:51:25Z</dcterms:created>
  <dcterms:modified xsi:type="dcterms:W3CDTF">2015-08-27T02:07:13Z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