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4"/>
  </p:notesMasterIdLst>
  <p:sldIdLst>
    <p:sldId id="256" r:id="rId5"/>
    <p:sldId id="299" r:id="rId6"/>
    <p:sldId id="261" r:id="rId7"/>
    <p:sldId id="262" r:id="rId8"/>
    <p:sldId id="302" r:id="rId9"/>
    <p:sldId id="293" r:id="rId10"/>
    <p:sldId id="265" r:id="rId11"/>
    <p:sldId id="295" r:id="rId12"/>
    <p:sldId id="289" r:id="rId13"/>
    <p:sldId id="288" r:id="rId14"/>
    <p:sldId id="300" r:id="rId15"/>
    <p:sldId id="298" r:id="rId16"/>
    <p:sldId id="301" r:id="rId17"/>
    <p:sldId id="285" r:id="rId18"/>
    <p:sldId id="259" r:id="rId19"/>
    <p:sldId id="266"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2B23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3361DA-CF71-AF35-DABE-102F67356A3E}" v="2" dt="2025-05-07T06:20:01.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57339"/>
  </p:normalViewPr>
  <p:slideViewPr>
    <p:cSldViewPr snapToGrid="0">
      <p:cViewPr varScale="1">
        <p:scale>
          <a:sx n="70" d="100"/>
          <a:sy n="70" d="100"/>
        </p:scale>
        <p:origin x="1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79492-97C5-46E7-8625-AA396C2CF7FD}"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0EB67-99B4-4D97-BBC7-0B5E66788F1C}" type="slidenum">
              <a:rPr lang="en-US" smtClean="0"/>
              <a:t>‹#›</a:t>
            </a:fld>
            <a:endParaRPr lang="en-US"/>
          </a:p>
        </p:txBody>
      </p:sp>
    </p:spTree>
    <p:extLst>
      <p:ext uri="{BB962C8B-B14F-4D97-AF65-F5344CB8AC3E}">
        <p14:creationId xmlns:p14="http://schemas.microsoft.com/office/powerpoint/2010/main" val="1785601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ea typeface="DengXian"/>
            </a:endParaRPr>
          </a:p>
        </p:txBody>
      </p:sp>
      <p:sp>
        <p:nvSpPr>
          <p:cNvPr id="4" name="Slide Number Placeholder 3"/>
          <p:cNvSpPr>
            <a:spLocks noGrp="1"/>
          </p:cNvSpPr>
          <p:nvPr>
            <p:ph type="sldNum" sz="quarter" idx="5"/>
          </p:nvPr>
        </p:nvSpPr>
        <p:spPr/>
        <p:txBody>
          <a:bodyPr/>
          <a:lstStyle/>
          <a:p>
            <a:fld id="{AC50EB67-99B4-4D97-BBC7-0B5E66788F1C}" type="slidenum">
              <a:rPr lang="en-US" smtClean="0"/>
              <a:t>1</a:t>
            </a:fld>
            <a:endParaRPr lang="en-US"/>
          </a:p>
        </p:txBody>
      </p:sp>
    </p:spTree>
    <p:extLst>
      <p:ext uri="{BB962C8B-B14F-4D97-AF65-F5344CB8AC3E}">
        <p14:creationId xmlns:p14="http://schemas.microsoft.com/office/powerpoint/2010/main" val="4109969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C50EB67-99B4-4D97-BBC7-0B5E66788F1C}" type="slidenum">
              <a:rPr lang="en-US" smtClean="0"/>
              <a:t>10</a:t>
            </a:fld>
            <a:endParaRPr lang="en-US"/>
          </a:p>
        </p:txBody>
      </p:sp>
    </p:spTree>
    <p:extLst>
      <p:ext uri="{BB962C8B-B14F-4D97-AF65-F5344CB8AC3E}">
        <p14:creationId xmlns:p14="http://schemas.microsoft.com/office/powerpoint/2010/main" val="694817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0EB67-99B4-4D97-BBC7-0B5E66788F1C}" type="slidenum">
              <a:rPr lang="en-US" smtClean="0"/>
              <a:t>11</a:t>
            </a:fld>
            <a:endParaRPr lang="en-US"/>
          </a:p>
        </p:txBody>
      </p:sp>
    </p:spTree>
    <p:extLst>
      <p:ext uri="{BB962C8B-B14F-4D97-AF65-F5344CB8AC3E}">
        <p14:creationId xmlns:p14="http://schemas.microsoft.com/office/powerpoint/2010/main" val="1113268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0993C-1398-802E-9FE8-9B9C58E5DB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0E0BE0-B461-50EA-6A5B-F89B0EC214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7E0CE2-84E8-B3B1-630C-2DDA715646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D53AD2-2D76-D025-1838-EB06C6446754}"/>
              </a:ext>
            </a:extLst>
          </p:cNvPr>
          <p:cNvSpPr>
            <a:spLocks noGrp="1"/>
          </p:cNvSpPr>
          <p:nvPr>
            <p:ph type="sldNum" sz="quarter" idx="5"/>
          </p:nvPr>
        </p:nvSpPr>
        <p:spPr/>
        <p:txBody>
          <a:bodyPr/>
          <a:lstStyle/>
          <a:p>
            <a:fld id="{AC50EB67-99B4-4D97-BBC7-0B5E66788F1C}" type="slidenum">
              <a:rPr lang="en-US" smtClean="0"/>
              <a:t>12</a:t>
            </a:fld>
            <a:endParaRPr lang="en-US"/>
          </a:p>
        </p:txBody>
      </p:sp>
    </p:spTree>
    <p:extLst>
      <p:ext uri="{BB962C8B-B14F-4D97-AF65-F5344CB8AC3E}">
        <p14:creationId xmlns:p14="http://schemas.microsoft.com/office/powerpoint/2010/main" val="3827015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0EB67-99B4-4D97-BBC7-0B5E66788F1C}" type="slidenum">
              <a:rPr lang="en-US" smtClean="0"/>
              <a:t>13</a:t>
            </a:fld>
            <a:endParaRPr lang="en-US"/>
          </a:p>
        </p:txBody>
      </p:sp>
    </p:spTree>
    <p:extLst>
      <p:ext uri="{BB962C8B-B14F-4D97-AF65-F5344CB8AC3E}">
        <p14:creationId xmlns:p14="http://schemas.microsoft.com/office/powerpoint/2010/main" val="871645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0EB67-99B4-4D97-BBC7-0B5E66788F1C}" type="slidenum">
              <a:rPr lang="en-US" smtClean="0"/>
              <a:t>14</a:t>
            </a:fld>
            <a:endParaRPr lang="en-US"/>
          </a:p>
        </p:txBody>
      </p:sp>
    </p:spTree>
    <p:extLst>
      <p:ext uri="{BB962C8B-B14F-4D97-AF65-F5344CB8AC3E}">
        <p14:creationId xmlns:p14="http://schemas.microsoft.com/office/powerpoint/2010/main" val="988098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0EB67-99B4-4D97-BBC7-0B5E66788F1C}" type="slidenum">
              <a:rPr lang="en-US" smtClean="0"/>
              <a:t>15</a:t>
            </a:fld>
            <a:endParaRPr lang="en-US"/>
          </a:p>
        </p:txBody>
      </p:sp>
    </p:spTree>
    <p:extLst>
      <p:ext uri="{BB962C8B-B14F-4D97-AF65-F5344CB8AC3E}">
        <p14:creationId xmlns:p14="http://schemas.microsoft.com/office/powerpoint/2010/main" val="254864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endParaRPr lang="en-US" sz="12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50EB67-99B4-4D97-BBC7-0B5E66788F1C}" type="slidenum">
              <a:rPr lang="en-US" smtClean="0"/>
              <a:t>2</a:t>
            </a:fld>
            <a:endParaRPr lang="en-US"/>
          </a:p>
        </p:txBody>
      </p:sp>
    </p:spTree>
    <p:extLst>
      <p:ext uri="{BB962C8B-B14F-4D97-AF65-F5344CB8AC3E}">
        <p14:creationId xmlns:p14="http://schemas.microsoft.com/office/powerpoint/2010/main" val="35762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200" dirty="0"/>
          </a:p>
        </p:txBody>
      </p:sp>
      <p:sp>
        <p:nvSpPr>
          <p:cNvPr id="4" name="Slide Number Placeholder 3"/>
          <p:cNvSpPr>
            <a:spLocks noGrp="1"/>
          </p:cNvSpPr>
          <p:nvPr>
            <p:ph type="sldNum" sz="quarter" idx="5"/>
          </p:nvPr>
        </p:nvSpPr>
        <p:spPr/>
        <p:txBody>
          <a:bodyPr/>
          <a:lstStyle/>
          <a:p>
            <a:fld id="{AC50EB67-99B4-4D97-BBC7-0B5E66788F1C}" type="slidenum">
              <a:rPr lang="en-US" smtClean="0"/>
              <a:t>3</a:t>
            </a:fld>
            <a:endParaRPr lang="en-US"/>
          </a:p>
        </p:txBody>
      </p:sp>
    </p:spTree>
    <p:extLst>
      <p:ext uri="{BB962C8B-B14F-4D97-AF65-F5344CB8AC3E}">
        <p14:creationId xmlns:p14="http://schemas.microsoft.com/office/powerpoint/2010/main" val="411005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7200" dirty="0"/>
          </a:p>
        </p:txBody>
      </p:sp>
      <p:sp>
        <p:nvSpPr>
          <p:cNvPr id="4" name="Slide Number Placeholder 3"/>
          <p:cNvSpPr>
            <a:spLocks noGrp="1"/>
          </p:cNvSpPr>
          <p:nvPr>
            <p:ph type="sldNum" sz="quarter" idx="5"/>
          </p:nvPr>
        </p:nvSpPr>
        <p:spPr/>
        <p:txBody>
          <a:bodyPr/>
          <a:lstStyle/>
          <a:p>
            <a:fld id="{AC50EB67-99B4-4D97-BBC7-0B5E66788F1C}" type="slidenum">
              <a:rPr lang="en-US" smtClean="0"/>
              <a:t>4</a:t>
            </a:fld>
            <a:endParaRPr lang="en-US"/>
          </a:p>
        </p:txBody>
      </p:sp>
    </p:spTree>
    <p:extLst>
      <p:ext uri="{BB962C8B-B14F-4D97-AF65-F5344CB8AC3E}">
        <p14:creationId xmlns:p14="http://schemas.microsoft.com/office/powerpoint/2010/main" val="2669426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800" dirty="0"/>
          </a:p>
        </p:txBody>
      </p:sp>
      <p:sp>
        <p:nvSpPr>
          <p:cNvPr id="4" name="Slide Number Placeholder 3"/>
          <p:cNvSpPr>
            <a:spLocks noGrp="1"/>
          </p:cNvSpPr>
          <p:nvPr>
            <p:ph type="sldNum" sz="quarter" idx="5"/>
          </p:nvPr>
        </p:nvSpPr>
        <p:spPr/>
        <p:txBody>
          <a:bodyPr/>
          <a:lstStyle/>
          <a:p>
            <a:fld id="{AC50EB67-99B4-4D97-BBC7-0B5E66788F1C}" type="slidenum">
              <a:rPr lang="en-US" smtClean="0"/>
              <a:t>5</a:t>
            </a:fld>
            <a:endParaRPr lang="en-US"/>
          </a:p>
        </p:txBody>
      </p:sp>
    </p:spTree>
    <p:extLst>
      <p:ext uri="{BB962C8B-B14F-4D97-AF65-F5344CB8AC3E}">
        <p14:creationId xmlns:p14="http://schemas.microsoft.com/office/powerpoint/2010/main" val="47332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26528-529A-C698-BF8B-9C5445D609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ABB199-04A7-2127-C467-0990618D4B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C935C9-BBD2-7A0D-93A2-67BDA32CA01D}"/>
              </a:ext>
            </a:extLst>
          </p:cNvPr>
          <p:cNvSpPr>
            <a:spLocks noGrp="1"/>
          </p:cNvSpPr>
          <p:nvPr>
            <p:ph type="body" idx="1"/>
          </p:nvPr>
        </p:nvSpPr>
        <p:spPr/>
        <p:txBody>
          <a:bodyPr/>
          <a:lstStyle/>
          <a:p>
            <a:endParaRPr lang="en-US" sz="2800" b="0" dirty="0"/>
          </a:p>
        </p:txBody>
      </p:sp>
      <p:sp>
        <p:nvSpPr>
          <p:cNvPr id="4" name="Slide Number Placeholder 3">
            <a:extLst>
              <a:ext uri="{FF2B5EF4-FFF2-40B4-BE49-F238E27FC236}">
                <a16:creationId xmlns:a16="http://schemas.microsoft.com/office/drawing/2014/main" id="{5E58FB63-8903-7E4B-8DD8-92E6AEACA770}"/>
              </a:ext>
            </a:extLst>
          </p:cNvPr>
          <p:cNvSpPr>
            <a:spLocks noGrp="1"/>
          </p:cNvSpPr>
          <p:nvPr>
            <p:ph type="sldNum" sz="quarter" idx="5"/>
          </p:nvPr>
        </p:nvSpPr>
        <p:spPr/>
        <p:txBody>
          <a:bodyPr/>
          <a:lstStyle/>
          <a:p>
            <a:fld id="{AC50EB67-99B4-4D97-BBC7-0B5E66788F1C}" type="slidenum">
              <a:rPr lang="en-US" smtClean="0"/>
              <a:t>6</a:t>
            </a:fld>
            <a:endParaRPr lang="en-US"/>
          </a:p>
        </p:txBody>
      </p:sp>
    </p:spTree>
    <p:extLst>
      <p:ext uri="{BB962C8B-B14F-4D97-AF65-F5344CB8AC3E}">
        <p14:creationId xmlns:p14="http://schemas.microsoft.com/office/powerpoint/2010/main" val="4219187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50EB67-99B4-4D97-BBC7-0B5E66788F1C}" type="slidenum">
              <a:rPr lang="en-US" smtClean="0"/>
              <a:t>7</a:t>
            </a:fld>
            <a:endParaRPr lang="en-US"/>
          </a:p>
        </p:txBody>
      </p:sp>
    </p:spTree>
    <p:extLst>
      <p:ext uri="{BB962C8B-B14F-4D97-AF65-F5344CB8AC3E}">
        <p14:creationId xmlns:p14="http://schemas.microsoft.com/office/powerpoint/2010/main" val="167094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629EF-83E9-8238-6844-006D4EE6D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E5B5D-6F5C-EA61-0F7C-BE28C0F3CC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ACACD-5D1A-D619-DE99-71EE89D2C1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29BCEF-6D3E-4254-8A5A-5FF2EEA39D45}"/>
              </a:ext>
            </a:extLst>
          </p:cNvPr>
          <p:cNvSpPr>
            <a:spLocks noGrp="1"/>
          </p:cNvSpPr>
          <p:nvPr>
            <p:ph type="sldNum" sz="quarter" idx="5"/>
          </p:nvPr>
        </p:nvSpPr>
        <p:spPr/>
        <p:txBody>
          <a:bodyPr/>
          <a:lstStyle/>
          <a:p>
            <a:fld id="{AC50EB67-99B4-4D97-BBC7-0B5E66788F1C}" type="slidenum">
              <a:rPr lang="en-US" smtClean="0"/>
              <a:t>8</a:t>
            </a:fld>
            <a:endParaRPr lang="en-US"/>
          </a:p>
        </p:txBody>
      </p:sp>
    </p:spTree>
    <p:extLst>
      <p:ext uri="{BB962C8B-B14F-4D97-AF65-F5344CB8AC3E}">
        <p14:creationId xmlns:p14="http://schemas.microsoft.com/office/powerpoint/2010/main" val="846589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pPr>
            <a:endParaRPr lang="en-US" sz="1800" kern="100" dirty="0">
              <a:effectLst/>
              <a:latin typeface="Aptos"/>
              <a:ea typeface="DengXian"/>
            </a:endParaRPr>
          </a:p>
        </p:txBody>
      </p:sp>
      <p:sp>
        <p:nvSpPr>
          <p:cNvPr id="4" name="Slide Number Placeholder 3"/>
          <p:cNvSpPr>
            <a:spLocks noGrp="1"/>
          </p:cNvSpPr>
          <p:nvPr>
            <p:ph type="sldNum" sz="quarter" idx="5"/>
          </p:nvPr>
        </p:nvSpPr>
        <p:spPr/>
        <p:txBody>
          <a:bodyPr/>
          <a:lstStyle/>
          <a:p>
            <a:fld id="{AC50EB67-99B4-4D97-BBC7-0B5E66788F1C}" type="slidenum">
              <a:rPr lang="en-US" smtClean="0"/>
              <a:t>9</a:t>
            </a:fld>
            <a:endParaRPr lang="en-US"/>
          </a:p>
        </p:txBody>
      </p:sp>
    </p:spTree>
    <p:extLst>
      <p:ext uri="{BB962C8B-B14F-4D97-AF65-F5344CB8AC3E}">
        <p14:creationId xmlns:p14="http://schemas.microsoft.com/office/powerpoint/2010/main" val="1261409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EC48-75F2-D8D5-34F4-71F26AFED5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C42B3-1B0F-3BE1-2284-233BB2B882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43618D-18F4-65B2-B7AD-E8AE71B90270}"/>
              </a:ext>
            </a:extLst>
          </p:cNvPr>
          <p:cNvSpPr>
            <a:spLocks noGrp="1"/>
          </p:cNvSpPr>
          <p:nvPr>
            <p:ph type="dt" sz="half" idx="10"/>
          </p:nvPr>
        </p:nvSpPr>
        <p:spPr/>
        <p:txBody>
          <a:bodyPr/>
          <a:lstStyle/>
          <a:p>
            <a:fld id="{FAA2B760-0CB4-5449-ABC4-460950C3A40C}" type="datetime1">
              <a:rPr lang="en-US" smtClean="0"/>
              <a:t>5/6/2025</a:t>
            </a:fld>
            <a:endParaRPr lang="en-US"/>
          </a:p>
        </p:txBody>
      </p:sp>
      <p:sp>
        <p:nvSpPr>
          <p:cNvPr id="5" name="Footer Placeholder 4">
            <a:extLst>
              <a:ext uri="{FF2B5EF4-FFF2-40B4-BE49-F238E27FC236}">
                <a16:creationId xmlns:a16="http://schemas.microsoft.com/office/drawing/2014/main" id="{01EFED47-15F0-DFCF-4957-FD8ABC986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2A0E2-0CE1-23FD-6B79-50AAC0A98E88}"/>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276264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A09F-7242-B108-26CD-9BDF9511B4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181388-2B7B-5D95-1D0C-FE7CF2DBF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CECED-7B71-22E0-141E-FF5C93C4E45D}"/>
              </a:ext>
            </a:extLst>
          </p:cNvPr>
          <p:cNvSpPr>
            <a:spLocks noGrp="1"/>
          </p:cNvSpPr>
          <p:nvPr>
            <p:ph type="dt" sz="half" idx="10"/>
          </p:nvPr>
        </p:nvSpPr>
        <p:spPr/>
        <p:txBody>
          <a:bodyPr/>
          <a:lstStyle/>
          <a:p>
            <a:fld id="{B53759A6-F736-6244-9186-E37D94744299}" type="datetime1">
              <a:rPr lang="en-US" smtClean="0"/>
              <a:t>5/6/2025</a:t>
            </a:fld>
            <a:endParaRPr lang="en-US"/>
          </a:p>
        </p:txBody>
      </p:sp>
      <p:sp>
        <p:nvSpPr>
          <p:cNvPr id="5" name="Footer Placeholder 4">
            <a:extLst>
              <a:ext uri="{FF2B5EF4-FFF2-40B4-BE49-F238E27FC236}">
                <a16:creationId xmlns:a16="http://schemas.microsoft.com/office/drawing/2014/main" id="{5C2C8102-4A80-0201-B64B-960CD4FF66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0B52D-AF14-819C-5C68-2F8D2E68516A}"/>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408695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4AD688-A771-BAD6-6965-5E24476D25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871F76-EC3D-E9AD-C0AD-085673C83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6A9DB-7FE1-2D63-692B-EC95C8854196}"/>
              </a:ext>
            </a:extLst>
          </p:cNvPr>
          <p:cNvSpPr>
            <a:spLocks noGrp="1"/>
          </p:cNvSpPr>
          <p:nvPr>
            <p:ph type="dt" sz="half" idx="10"/>
          </p:nvPr>
        </p:nvSpPr>
        <p:spPr/>
        <p:txBody>
          <a:bodyPr/>
          <a:lstStyle/>
          <a:p>
            <a:fld id="{8831E65E-7A92-7940-B56B-93B6851717E1}" type="datetime1">
              <a:rPr lang="en-US" smtClean="0"/>
              <a:t>5/6/2025</a:t>
            </a:fld>
            <a:endParaRPr lang="en-US"/>
          </a:p>
        </p:txBody>
      </p:sp>
      <p:sp>
        <p:nvSpPr>
          <p:cNvPr id="5" name="Footer Placeholder 4">
            <a:extLst>
              <a:ext uri="{FF2B5EF4-FFF2-40B4-BE49-F238E27FC236}">
                <a16:creationId xmlns:a16="http://schemas.microsoft.com/office/drawing/2014/main" id="{67CE36CD-35F6-9B7B-6DBE-F36F9A443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C2059-8F4E-7BF9-2815-1E078DFE3E8A}"/>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344312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22F7-549A-CFFF-EE9C-3BEC0B4E3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3E0833-7ECA-C209-5249-21B3589C08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1B5BC-55F4-961C-5D5C-099FF7A647D5}"/>
              </a:ext>
            </a:extLst>
          </p:cNvPr>
          <p:cNvSpPr>
            <a:spLocks noGrp="1"/>
          </p:cNvSpPr>
          <p:nvPr>
            <p:ph type="dt" sz="half" idx="10"/>
          </p:nvPr>
        </p:nvSpPr>
        <p:spPr/>
        <p:txBody>
          <a:bodyPr/>
          <a:lstStyle/>
          <a:p>
            <a:fld id="{9E3A6122-2611-2549-85C5-C3B04EF553A2}" type="datetime1">
              <a:rPr lang="en-US" smtClean="0"/>
              <a:t>5/6/2025</a:t>
            </a:fld>
            <a:endParaRPr lang="en-US"/>
          </a:p>
        </p:txBody>
      </p:sp>
      <p:sp>
        <p:nvSpPr>
          <p:cNvPr id="5" name="Footer Placeholder 4">
            <a:extLst>
              <a:ext uri="{FF2B5EF4-FFF2-40B4-BE49-F238E27FC236}">
                <a16:creationId xmlns:a16="http://schemas.microsoft.com/office/drawing/2014/main" id="{94293205-4743-A1A0-F920-FA04FF0C9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ED3B6-8B62-2665-CA9F-162F154AEBC2}"/>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3287596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FCB7-C6DE-62F0-F96F-AFA1B49E3E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65DE4C-645B-8E67-7EA6-54FC617631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8FF3D3-0F7E-7EF7-F8F6-6DE8682FAF88}"/>
              </a:ext>
            </a:extLst>
          </p:cNvPr>
          <p:cNvSpPr>
            <a:spLocks noGrp="1"/>
          </p:cNvSpPr>
          <p:nvPr>
            <p:ph type="dt" sz="half" idx="10"/>
          </p:nvPr>
        </p:nvSpPr>
        <p:spPr/>
        <p:txBody>
          <a:bodyPr/>
          <a:lstStyle/>
          <a:p>
            <a:fld id="{2FA58A89-11E8-7C44-9E3B-79A3A836511E}" type="datetime1">
              <a:rPr lang="en-US" smtClean="0"/>
              <a:t>5/6/2025</a:t>
            </a:fld>
            <a:endParaRPr lang="en-US"/>
          </a:p>
        </p:txBody>
      </p:sp>
      <p:sp>
        <p:nvSpPr>
          <p:cNvPr id="5" name="Footer Placeholder 4">
            <a:extLst>
              <a:ext uri="{FF2B5EF4-FFF2-40B4-BE49-F238E27FC236}">
                <a16:creationId xmlns:a16="http://schemas.microsoft.com/office/drawing/2014/main" id="{0D56C148-51DE-2409-A958-8518EA82F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FDD841-6249-8D1C-252D-FF065F41E8DC}"/>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2575661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8291-7647-4027-155C-E9759E7B3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44B545-123B-BB41-5E55-980701758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646A15-AD0E-C689-2F05-1E4F5B98F8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C28A16-9DAE-7766-7EA6-A01218B093F4}"/>
              </a:ext>
            </a:extLst>
          </p:cNvPr>
          <p:cNvSpPr>
            <a:spLocks noGrp="1"/>
          </p:cNvSpPr>
          <p:nvPr>
            <p:ph type="dt" sz="half" idx="10"/>
          </p:nvPr>
        </p:nvSpPr>
        <p:spPr/>
        <p:txBody>
          <a:bodyPr/>
          <a:lstStyle/>
          <a:p>
            <a:fld id="{25B97C43-8332-8841-BABF-7CAA8315C37D}" type="datetime1">
              <a:rPr lang="en-US" smtClean="0"/>
              <a:t>5/6/2025</a:t>
            </a:fld>
            <a:endParaRPr lang="en-US"/>
          </a:p>
        </p:txBody>
      </p:sp>
      <p:sp>
        <p:nvSpPr>
          <p:cNvPr id="6" name="Footer Placeholder 5">
            <a:extLst>
              <a:ext uri="{FF2B5EF4-FFF2-40B4-BE49-F238E27FC236}">
                <a16:creationId xmlns:a16="http://schemas.microsoft.com/office/drawing/2014/main" id="{2A162897-E2E0-1EE2-89E3-E68DAD95B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778BB-1DAA-DB80-B929-80C0EB78BF98}"/>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412250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6451-58D2-B095-9E29-4EACBCCBA8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AACABA-C6D7-F976-9FDA-93E1D29B9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D8340A-B55E-07EF-9D8E-AF2E6AE7A1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3501B3-5069-54A7-E5D5-45E98AF79F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1A6D96-C82B-EC70-8552-DC4C67306F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B8265A-3023-77D4-3C4E-1051238BBA0B}"/>
              </a:ext>
            </a:extLst>
          </p:cNvPr>
          <p:cNvSpPr>
            <a:spLocks noGrp="1"/>
          </p:cNvSpPr>
          <p:nvPr>
            <p:ph type="dt" sz="half" idx="10"/>
          </p:nvPr>
        </p:nvSpPr>
        <p:spPr/>
        <p:txBody>
          <a:bodyPr/>
          <a:lstStyle/>
          <a:p>
            <a:fld id="{4BDD192A-1346-854F-9C4E-1A0B11E48A7A}" type="datetime1">
              <a:rPr lang="en-US" smtClean="0"/>
              <a:t>5/6/2025</a:t>
            </a:fld>
            <a:endParaRPr lang="en-US"/>
          </a:p>
        </p:txBody>
      </p:sp>
      <p:sp>
        <p:nvSpPr>
          <p:cNvPr id="8" name="Footer Placeholder 7">
            <a:extLst>
              <a:ext uri="{FF2B5EF4-FFF2-40B4-BE49-F238E27FC236}">
                <a16:creationId xmlns:a16="http://schemas.microsoft.com/office/drawing/2014/main" id="{F818DA73-061D-28DB-E929-B8F4D589C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7E5124-A978-482E-7F8E-FCB5613E4B78}"/>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108579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2F2B-CAD0-BAAD-D81C-19BFEE5BCB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11AE64-6174-1D73-A44A-5A9FF367779D}"/>
              </a:ext>
            </a:extLst>
          </p:cNvPr>
          <p:cNvSpPr>
            <a:spLocks noGrp="1"/>
          </p:cNvSpPr>
          <p:nvPr>
            <p:ph type="dt" sz="half" idx="10"/>
          </p:nvPr>
        </p:nvSpPr>
        <p:spPr/>
        <p:txBody>
          <a:bodyPr/>
          <a:lstStyle/>
          <a:p>
            <a:fld id="{16A11662-1B23-0F43-A064-AFE48F52B6D6}" type="datetime1">
              <a:rPr lang="en-US" smtClean="0"/>
              <a:t>5/6/2025</a:t>
            </a:fld>
            <a:endParaRPr lang="en-US"/>
          </a:p>
        </p:txBody>
      </p:sp>
      <p:sp>
        <p:nvSpPr>
          <p:cNvPr id="4" name="Footer Placeholder 3">
            <a:extLst>
              <a:ext uri="{FF2B5EF4-FFF2-40B4-BE49-F238E27FC236}">
                <a16:creationId xmlns:a16="http://schemas.microsoft.com/office/drawing/2014/main" id="{BF0B738F-B895-C9D2-E97F-5628914A2F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A0C9CE-233C-B1D9-8A4E-C94D3C3199F3}"/>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673977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AB0DA-5DF6-1F71-2122-86CC10387362}"/>
              </a:ext>
            </a:extLst>
          </p:cNvPr>
          <p:cNvSpPr>
            <a:spLocks noGrp="1"/>
          </p:cNvSpPr>
          <p:nvPr>
            <p:ph type="dt" sz="half" idx="10"/>
          </p:nvPr>
        </p:nvSpPr>
        <p:spPr/>
        <p:txBody>
          <a:bodyPr/>
          <a:lstStyle/>
          <a:p>
            <a:fld id="{C70DF468-BE24-934B-8D16-AD5CE14B6880}" type="datetime1">
              <a:rPr lang="en-US" smtClean="0"/>
              <a:t>5/6/2025</a:t>
            </a:fld>
            <a:endParaRPr lang="en-US"/>
          </a:p>
        </p:txBody>
      </p:sp>
      <p:sp>
        <p:nvSpPr>
          <p:cNvPr id="3" name="Footer Placeholder 2">
            <a:extLst>
              <a:ext uri="{FF2B5EF4-FFF2-40B4-BE49-F238E27FC236}">
                <a16:creationId xmlns:a16="http://schemas.microsoft.com/office/drawing/2014/main" id="{4A033333-E3B8-8E2F-61A7-0165B19AB4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04E2B0-3C38-3D3A-93B7-AF7A0D07E64D}"/>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222559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3A8A-FA04-E7F4-CA40-FA4CF1CF7F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9C0508-B62E-635B-5269-589D3E1CB4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71AB16-517D-4307-14C9-AA874D2C95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ACD84-4C0B-0666-F211-561921F8D4AD}"/>
              </a:ext>
            </a:extLst>
          </p:cNvPr>
          <p:cNvSpPr>
            <a:spLocks noGrp="1"/>
          </p:cNvSpPr>
          <p:nvPr>
            <p:ph type="dt" sz="half" idx="10"/>
          </p:nvPr>
        </p:nvSpPr>
        <p:spPr/>
        <p:txBody>
          <a:bodyPr/>
          <a:lstStyle/>
          <a:p>
            <a:fld id="{910E9F17-2A07-2940-AD6E-6AC2D71863AD}" type="datetime1">
              <a:rPr lang="en-US" smtClean="0"/>
              <a:t>5/6/2025</a:t>
            </a:fld>
            <a:endParaRPr lang="en-US"/>
          </a:p>
        </p:txBody>
      </p:sp>
      <p:sp>
        <p:nvSpPr>
          <p:cNvPr id="6" name="Footer Placeholder 5">
            <a:extLst>
              <a:ext uri="{FF2B5EF4-FFF2-40B4-BE49-F238E27FC236}">
                <a16:creationId xmlns:a16="http://schemas.microsoft.com/office/drawing/2014/main" id="{30A7B8A8-C9FF-C09E-FD9C-87EEE11CF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A6287-007C-F240-4483-4276E257DB7C}"/>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166401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B5BB8-71C5-08B4-1F00-4755F42BE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60023B-857E-E395-9F4C-F9A32D7F3F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BB6B8-6B2D-27BD-B3CF-0F2F917D1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F86F74-7388-0CB4-2EF3-693F039E43DE}"/>
              </a:ext>
            </a:extLst>
          </p:cNvPr>
          <p:cNvSpPr>
            <a:spLocks noGrp="1"/>
          </p:cNvSpPr>
          <p:nvPr>
            <p:ph type="dt" sz="half" idx="10"/>
          </p:nvPr>
        </p:nvSpPr>
        <p:spPr/>
        <p:txBody>
          <a:bodyPr/>
          <a:lstStyle/>
          <a:p>
            <a:fld id="{99F7D118-8E9B-FB40-B4E5-D1078264D218}" type="datetime1">
              <a:rPr lang="en-US" smtClean="0"/>
              <a:t>5/6/2025</a:t>
            </a:fld>
            <a:endParaRPr lang="en-US"/>
          </a:p>
        </p:txBody>
      </p:sp>
      <p:sp>
        <p:nvSpPr>
          <p:cNvPr id="6" name="Footer Placeholder 5">
            <a:extLst>
              <a:ext uri="{FF2B5EF4-FFF2-40B4-BE49-F238E27FC236}">
                <a16:creationId xmlns:a16="http://schemas.microsoft.com/office/drawing/2014/main" id="{5132DBB1-3635-9EEC-7275-A80734A4A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BA700-2478-9A25-7FB5-3D5D2B9879CD}"/>
              </a:ext>
            </a:extLst>
          </p:cNvPr>
          <p:cNvSpPr>
            <a:spLocks noGrp="1"/>
          </p:cNvSpPr>
          <p:nvPr>
            <p:ph type="sldNum" sz="quarter" idx="12"/>
          </p:nvPr>
        </p:nvSpPr>
        <p:spPr/>
        <p:txBody>
          <a:bodyPr/>
          <a:lstStyle/>
          <a:p>
            <a:fld id="{8BFA3EBF-A391-4EF3-A0BE-8817F0DD064F}" type="slidenum">
              <a:rPr lang="en-US" smtClean="0"/>
              <a:t>‹#›</a:t>
            </a:fld>
            <a:endParaRPr lang="en-US"/>
          </a:p>
        </p:txBody>
      </p:sp>
    </p:spTree>
    <p:extLst>
      <p:ext uri="{BB962C8B-B14F-4D97-AF65-F5344CB8AC3E}">
        <p14:creationId xmlns:p14="http://schemas.microsoft.com/office/powerpoint/2010/main" val="16889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ED0EA6-1722-AAAC-CC64-4730E9EAA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3163D6-46D8-F212-DBF3-6E498B0B5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ACE32-4B97-9283-2BA0-9BCA2EB13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b="1">
                <a:solidFill>
                  <a:schemeClr val="tx1">
                    <a:tint val="75000"/>
                  </a:schemeClr>
                </a:solidFill>
              </a:defRPr>
            </a:lvl1pPr>
          </a:lstStyle>
          <a:p>
            <a:fld id="{B28140A4-3FE7-D843-B598-724FC844ABA3}" type="datetime1">
              <a:rPr lang="en-US" smtClean="0"/>
              <a:pPr/>
              <a:t>5/6/2025</a:t>
            </a:fld>
            <a:endParaRPr lang="en-US"/>
          </a:p>
        </p:txBody>
      </p:sp>
      <p:sp>
        <p:nvSpPr>
          <p:cNvPr id="5" name="Footer Placeholder 4">
            <a:extLst>
              <a:ext uri="{FF2B5EF4-FFF2-40B4-BE49-F238E27FC236}">
                <a16:creationId xmlns:a16="http://schemas.microsoft.com/office/drawing/2014/main" id="{C3308B7C-EF68-2FB4-F787-9F7B8AD36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DA1564-0761-DF21-DB70-52FAD3CD8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fld id="{8BFA3EBF-A391-4EF3-A0BE-8817F0DD064F}" type="slidenum">
              <a:rPr lang="en-US" smtClean="0"/>
              <a:pPr/>
              <a:t>‹#›</a:t>
            </a:fld>
            <a:endParaRPr lang="en-US"/>
          </a:p>
        </p:txBody>
      </p:sp>
    </p:spTree>
    <p:extLst>
      <p:ext uri="{BB962C8B-B14F-4D97-AF65-F5344CB8AC3E}">
        <p14:creationId xmlns:p14="http://schemas.microsoft.com/office/powerpoint/2010/main" val="1921473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neurips.cc/virtual/2023/76259"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hyperlink" Target="https://www.deepinsecurity.com/low-earth-orb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n2yo.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FE17C6-E228-F9DC-65F4-CD97650ACB9C}"/>
              </a:ext>
            </a:extLst>
          </p:cNvPr>
          <p:cNvSpPr txBox="1"/>
          <p:nvPr/>
        </p:nvSpPr>
        <p:spPr>
          <a:xfrm>
            <a:off x="1154430" y="763124"/>
            <a:ext cx="9349740" cy="3231654"/>
          </a:xfrm>
          <a:prstGeom prst="rect">
            <a:avLst/>
          </a:prstGeom>
          <a:noFill/>
        </p:spPr>
        <p:txBody>
          <a:bodyPr wrap="square" rtlCol="0">
            <a:spAutoFit/>
          </a:bodyPr>
          <a:lstStyle/>
          <a:p>
            <a:pPr algn="ctr"/>
            <a:r>
              <a:rPr lang="en-US" sz="2800">
                <a:solidFill>
                  <a:srgbClr val="2B2354"/>
                </a:solidFill>
                <a:latin typeface="Avenir Next LT Pro Demi" panose="020B0704020202020204" pitchFamily="34" charset="0"/>
              </a:rPr>
              <a:t> A Global-Local </a:t>
            </a:r>
            <a:r>
              <a:rPr lang="en-US" sz="2800" err="1">
                <a:solidFill>
                  <a:srgbClr val="2B2354"/>
                </a:solidFill>
                <a:latin typeface="Avenir Next LT Pro Demi" panose="020B0704020202020204" pitchFamily="34" charset="0"/>
              </a:rPr>
              <a:t>Probsparse</a:t>
            </a:r>
            <a:r>
              <a:rPr lang="en-US" sz="2800">
                <a:solidFill>
                  <a:srgbClr val="2B2354"/>
                </a:solidFill>
                <a:latin typeface="Avenir Next LT Pro Demi" panose="020B0704020202020204" pitchFamily="34" charset="0"/>
              </a:rPr>
              <a:t> Self-Attention Transformer for LEO Satellite Orbit Prediction</a:t>
            </a:r>
          </a:p>
          <a:p>
            <a:pPr algn="ctr"/>
            <a:endParaRPr lang="en-US" sz="2800">
              <a:solidFill>
                <a:srgbClr val="2B2354"/>
              </a:solidFill>
              <a:latin typeface="Avenir Next LT Pro Demi" panose="020B0704020202020204" pitchFamily="34" charset="0"/>
            </a:endParaRPr>
          </a:p>
          <a:p>
            <a:pPr algn="ctr"/>
            <a:r>
              <a:rPr lang="en-US" sz="2400">
                <a:solidFill>
                  <a:srgbClr val="2B2354"/>
                </a:solidFill>
                <a:latin typeface="Avenir Next LT Pro Demi" panose="020B0704020202020204" pitchFamily="34" charset="0"/>
              </a:rPr>
              <a:t>Guan Huang and Tao Shu</a:t>
            </a:r>
          </a:p>
          <a:p>
            <a:pPr algn="ctr"/>
            <a:endParaRPr lang="en-US" sz="2400">
              <a:solidFill>
                <a:srgbClr val="2B2354"/>
              </a:solidFill>
              <a:latin typeface="Avenir Next LT Pro Demi" panose="020B0704020202020204" pitchFamily="34" charset="0"/>
            </a:endParaRPr>
          </a:p>
          <a:p>
            <a:pPr algn="ctr"/>
            <a:r>
              <a:rPr lang="en-US" sz="2400">
                <a:solidFill>
                  <a:srgbClr val="2B2354"/>
                </a:solidFill>
                <a:latin typeface="Avenir Next LT Pro Demi" panose="020B0704020202020204" pitchFamily="34" charset="0"/>
              </a:rPr>
              <a:t>ICMLA 2024</a:t>
            </a:r>
          </a:p>
          <a:p>
            <a:pPr algn="ctr"/>
            <a:r>
              <a:rPr lang="en-US" sz="2400">
                <a:solidFill>
                  <a:srgbClr val="2B2354"/>
                </a:solidFill>
                <a:latin typeface="Avenir Next LT Pro Demi" panose="020B0704020202020204" pitchFamily="34" charset="0"/>
              </a:rPr>
              <a:t> </a:t>
            </a:r>
          </a:p>
          <a:p>
            <a:pPr algn="ctr"/>
            <a:r>
              <a:rPr lang="en-US" sz="2400">
                <a:solidFill>
                  <a:srgbClr val="2B2354"/>
                </a:solidFill>
                <a:latin typeface="Avenir Next LT Pro Demi" panose="020B0704020202020204" pitchFamily="34" charset="0"/>
              </a:rPr>
              <a:t>December 20, 2024</a:t>
            </a:r>
          </a:p>
        </p:txBody>
      </p:sp>
      <p:sp>
        <p:nvSpPr>
          <p:cNvPr id="7" name="TextBox 6">
            <a:extLst>
              <a:ext uri="{FF2B5EF4-FFF2-40B4-BE49-F238E27FC236}">
                <a16:creationId xmlns:a16="http://schemas.microsoft.com/office/drawing/2014/main" id="{75245C16-E953-717F-A01B-61F6EEB86B25}"/>
              </a:ext>
            </a:extLst>
          </p:cNvPr>
          <p:cNvSpPr txBox="1"/>
          <p:nvPr/>
        </p:nvSpPr>
        <p:spPr>
          <a:xfrm>
            <a:off x="1092200" y="4343427"/>
            <a:ext cx="9349740" cy="646331"/>
          </a:xfrm>
          <a:prstGeom prst="rect">
            <a:avLst/>
          </a:prstGeom>
          <a:noFill/>
        </p:spPr>
        <p:txBody>
          <a:bodyPr wrap="square" rtlCol="0">
            <a:spAutoFit/>
          </a:bodyPr>
          <a:lstStyle/>
          <a:p>
            <a:pPr algn="ctr"/>
            <a:r>
              <a:rPr lang="en-US" sz="3600">
                <a:solidFill>
                  <a:srgbClr val="2B2354"/>
                </a:solidFill>
                <a:latin typeface="Avenir Next LT Pro Demi" panose="020B0704020202020204" pitchFamily="34" charset="0"/>
              </a:rPr>
              <a:t>Presenter:  Guan Huang</a:t>
            </a:r>
          </a:p>
        </p:txBody>
      </p:sp>
      <p:pic>
        <p:nvPicPr>
          <p:cNvPr id="12" name="Picture 11" descr="A blue triangle with black lines&#10;&#10;Description automatically generated">
            <a:extLst>
              <a:ext uri="{FF2B5EF4-FFF2-40B4-BE49-F238E27FC236}">
                <a16:creationId xmlns:a16="http://schemas.microsoft.com/office/drawing/2014/main" id="{240090F8-8463-8086-298C-2476F1B52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491794" y="5162811"/>
            <a:ext cx="1800211" cy="1600200"/>
          </a:xfrm>
          <a:prstGeom prst="rect">
            <a:avLst/>
          </a:prstGeom>
        </p:spPr>
      </p:pic>
      <p:pic>
        <p:nvPicPr>
          <p:cNvPr id="3" name="Picture 2">
            <a:extLst>
              <a:ext uri="{FF2B5EF4-FFF2-40B4-BE49-F238E27FC236}">
                <a16:creationId xmlns:a16="http://schemas.microsoft.com/office/drawing/2014/main" id="{EE9C513F-0823-C653-CFDA-4931785F7399}"/>
              </a:ext>
            </a:extLst>
          </p:cNvPr>
          <p:cNvPicPr>
            <a:picLocks noChangeAspect="1"/>
          </p:cNvPicPr>
          <p:nvPr/>
        </p:nvPicPr>
        <p:blipFill>
          <a:blip r:embed="rId4"/>
          <a:stretch>
            <a:fillRect/>
          </a:stretch>
        </p:blipFill>
        <p:spPr>
          <a:xfrm>
            <a:off x="2766693" y="5507590"/>
            <a:ext cx="5773824" cy="867961"/>
          </a:xfrm>
          <a:prstGeom prst="rect">
            <a:avLst/>
          </a:prstGeom>
        </p:spPr>
      </p:pic>
    </p:spTree>
    <p:extLst>
      <p:ext uri="{BB962C8B-B14F-4D97-AF65-F5344CB8AC3E}">
        <p14:creationId xmlns:p14="http://schemas.microsoft.com/office/powerpoint/2010/main" val="412949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3492-5ADE-A1F0-BB40-199E3B2D0754}"/>
              </a:ext>
            </a:extLst>
          </p:cNvPr>
          <p:cNvSpPr>
            <a:spLocks noGrp="1"/>
          </p:cNvSpPr>
          <p:nvPr>
            <p:ph type="title"/>
          </p:nvPr>
        </p:nvSpPr>
        <p:spPr/>
        <p:txBody>
          <a:bodyPr/>
          <a:lstStyle/>
          <a:p>
            <a:r>
              <a:rPr lang="en-US" sz="4000" b="1">
                <a:latin typeface="-apple-system"/>
              </a:rPr>
              <a:t>Model Variants for Enhanced Accuracy</a:t>
            </a:r>
          </a:p>
        </p:txBody>
      </p:sp>
      <p:sp>
        <p:nvSpPr>
          <p:cNvPr id="3" name="Content Placeholder 2">
            <a:extLst>
              <a:ext uri="{FF2B5EF4-FFF2-40B4-BE49-F238E27FC236}">
                <a16:creationId xmlns:a16="http://schemas.microsoft.com/office/drawing/2014/main" id="{FF855925-3043-5BA6-9A3C-A35120CE9011}"/>
              </a:ext>
            </a:extLst>
          </p:cNvPr>
          <p:cNvSpPr>
            <a:spLocks noGrp="1"/>
          </p:cNvSpPr>
          <p:nvPr>
            <p:ph idx="1"/>
          </p:nvPr>
        </p:nvSpPr>
        <p:spPr/>
        <p:txBody>
          <a:bodyPr/>
          <a:lstStyle/>
          <a:p>
            <a:pPr marL="514350" indent="-514350">
              <a:buFont typeface="+mj-lt"/>
              <a:buAutoNum type="arabicPeriod"/>
            </a:pPr>
            <a:r>
              <a:rPr lang="en-US" b="1" err="1"/>
              <a:t>GloLoSAT</a:t>
            </a:r>
            <a:r>
              <a:rPr lang="en-US" b="1"/>
              <a:t>-OF(Orbital Features Focused</a:t>
            </a:r>
            <a:r>
              <a:rPr lang="en-US" b="1" dirty="0"/>
              <a:t>)</a:t>
            </a:r>
          </a:p>
          <a:p>
            <a:pPr lvl="1"/>
            <a:r>
              <a:rPr lang="en-US"/>
              <a:t>Optimized to focus on key orbital features, refining predictions for specific parameters.</a:t>
            </a:r>
            <a:endParaRPr lang="en-US" dirty="0"/>
          </a:p>
          <a:p>
            <a:pPr lvl="1"/>
            <a:endParaRPr lang="en-US" dirty="0"/>
          </a:p>
          <a:p>
            <a:pPr marL="514350" indent="-514350">
              <a:buFont typeface="+mj-lt"/>
              <a:buAutoNum type="arabicPeriod"/>
            </a:pPr>
            <a:r>
              <a:rPr lang="en-US" b="1" err="1"/>
              <a:t>GloLoSAT</a:t>
            </a:r>
            <a:r>
              <a:rPr lang="en-US" b="1"/>
              <a:t>-TL (Triple Independent</a:t>
            </a:r>
            <a:r>
              <a:rPr lang="en-US" b="1" dirty="0"/>
              <a:t>)</a:t>
            </a:r>
          </a:p>
          <a:p>
            <a:pPr lvl="1"/>
            <a:r>
              <a:rPr lang="en-US"/>
              <a:t>Employs a triple independent approach to predict latitude, longitude, and altitude separately, improving model accuracy through specialized attention on each feature.</a:t>
            </a:r>
            <a:endParaRPr lang="en-US" dirty="0"/>
          </a:p>
        </p:txBody>
      </p:sp>
      <p:sp>
        <p:nvSpPr>
          <p:cNvPr id="6" name="Date Placeholder 5">
            <a:extLst>
              <a:ext uri="{FF2B5EF4-FFF2-40B4-BE49-F238E27FC236}">
                <a16:creationId xmlns:a16="http://schemas.microsoft.com/office/drawing/2014/main" id="{AC059070-AE7E-79F1-7137-CD28CADEDF95}"/>
              </a:ext>
            </a:extLst>
          </p:cNvPr>
          <p:cNvSpPr>
            <a:spLocks noGrp="1"/>
          </p:cNvSpPr>
          <p:nvPr>
            <p:ph type="dt" sz="half" idx="10"/>
          </p:nvPr>
        </p:nvSpPr>
        <p:spPr/>
        <p:txBody>
          <a:bodyPr/>
          <a:lstStyle/>
          <a:p>
            <a:fld id="{5381EF91-AE16-EB43-9004-864B858B8EE3}" type="datetime1">
              <a:rPr lang="en-US" smtClean="0"/>
              <a:t>5/6/2025</a:t>
            </a:fld>
            <a:endParaRPr lang="en-US"/>
          </a:p>
        </p:txBody>
      </p:sp>
      <p:sp>
        <p:nvSpPr>
          <p:cNvPr id="7" name="Slide Number Placeholder 6">
            <a:extLst>
              <a:ext uri="{FF2B5EF4-FFF2-40B4-BE49-F238E27FC236}">
                <a16:creationId xmlns:a16="http://schemas.microsoft.com/office/drawing/2014/main" id="{B6C8617D-E8C6-AE91-236C-F02EFD680F99}"/>
              </a:ext>
            </a:extLst>
          </p:cNvPr>
          <p:cNvSpPr>
            <a:spLocks noGrp="1"/>
          </p:cNvSpPr>
          <p:nvPr>
            <p:ph type="sldNum" sz="quarter" idx="12"/>
          </p:nvPr>
        </p:nvSpPr>
        <p:spPr/>
        <p:txBody>
          <a:bodyPr/>
          <a:lstStyle/>
          <a:p>
            <a:fld id="{8BFA3EBF-A391-4EF3-A0BE-8817F0DD064F}" type="slidenum">
              <a:rPr lang="en-US" smtClean="0"/>
              <a:t>10</a:t>
            </a:fld>
            <a:endParaRPr lang="en-US"/>
          </a:p>
        </p:txBody>
      </p:sp>
    </p:spTree>
    <p:extLst>
      <p:ext uri="{BB962C8B-B14F-4D97-AF65-F5344CB8AC3E}">
        <p14:creationId xmlns:p14="http://schemas.microsoft.com/office/powerpoint/2010/main" val="2750077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54BF-6D74-246D-5133-59DFC0E28F33}"/>
              </a:ext>
            </a:extLst>
          </p:cNvPr>
          <p:cNvSpPr>
            <a:spLocks noGrp="1"/>
          </p:cNvSpPr>
          <p:nvPr>
            <p:ph type="title"/>
          </p:nvPr>
        </p:nvSpPr>
        <p:spPr/>
        <p:txBody>
          <a:bodyPr/>
          <a:lstStyle/>
          <a:p>
            <a:r>
              <a:rPr lang="en-US" sz="4400" b="1" dirty="0">
                <a:latin typeface="-apple-system"/>
              </a:rPr>
              <a:t>Experiment settings: Prediction</a:t>
            </a:r>
            <a:r>
              <a:rPr lang="en-US" sz="4400" b="1" i="0" dirty="0">
                <a:effectLst/>
                <a:latin typeface="-apple-system"/>
              </a:rPr>
              <a:t> Scenarios</a:t>
            </a:r>
            <a:endParaRPr lang="en-US" dirty="0"/>
          </a:p>
        </p:txBody>
      </p:sp>
      <p:sp>
        <p:nvSpPr>
          <p:cNvPr id="4" name="Date Placeholder 3">
            <a:extLst>
              <a:ext uri="{FF2B5EF4-FFF2-40B4-BE49-F238E27FC236}">
                <a16:creationId xmlns:a16="http://schemas.microsoft.com/office/drawing/2014/main" id="{1C28271C-66BF-1CB8-7964-6179BC3C9CA1}"/>
              </a:ext>
            </a:extLst>
          </p:cNvPr>
          <p:cNvSpPr>
            <a:spLocks noGrp="1"/>
          </p:cNvSpPr>
          <p:nvPr>
            <p:ph type="dt" sz="half" idx="10"/>
          </p:nvPr>
        </p:nvSpPr>
        <p:spPr/>
        <p:txBody>
          <a:bodyPr/>
          <a:lstStyle/>
          <a:p>
            <a:fld id="{9E3A6122-2611-2549-85C5-C3B04EF553A2}" type="datetime1">
              <a:rPr lang="en-US" smtClean="0"/>
              <a:t>5/6/2025</a:t>
            </a:fld>
            <a:endParaRPr lang="en-US" dirty="0"/>
          </a:p>
        </p:txBody>
      </p:sp>
      <p:sp>
        <p:nvSpPr>
          <p:cNvPr id="5" name="Slide Number Placeholder 4">
            <a:extLst>
              <a:ext uri="{FF2B5EF4-FFF2-40B4-BE49-F238E27FC236}">
                <a16:creationId xmlns:a16="http://schemas.microsoft.com/office/drawing/2014/main" id="{D6C39AE2-B707-6595-6BC8-7F46C5962877}"/>
              </a:ext>
            </a:extLst>
          </p:cNvPr>
          <p:cNvSpPr>
            <a:spLocks noGrp="1"/>
          </p:cNvSpPr>
          <p:nvPr>
            <p:ph type="sldNum" sz="quarter" idx="12"/>
          </p:nvPr>
        </p:nvSpPr>
        <p:spPr/>
        <p:txBody>
          <a:bodyPr/>
          <a:lstStyle/>
          <a:p>
            <a:fld id="{8BFA3EBF-A391-4EF3-A0BE-8817F0DD064F}" type="slidenum">
              <a:rPr lang="en-US" smtClean="0"/>
              <a:t>11</a:t>
            </a:fld>
            <a:endParaRPr lang="en-US"/>
          </a:p>
        </p:txBody>
      </p:sp>
      <p:sp>
        <p:nvSpPr>
          <p:cNvPr id="6" name="Content Placeholder 2">
            <a:extLst>
              <a:ext uri="{FF2B5EF4-FFF2-40B4-BE49-F238E27FC236}">
                <a16:creationId xmlns:a16="http://schemas.microsoft.com/office/drawing/2014/main" id="{8791AAF7-D285-6F75-3C78-47997A140A6B}"/>
              </a:ext>
            </a:extLst>
          </p:cNvPr>
          <p:cNvSpPr>
            <a:spLocks noGrp="1"/>
          </p:cNvSpPr>
          <p:nvPr>
            <p:ph idx="1"/>
          </p:nvPr>
        </p:nvSpPr>
        <p:spPr>
          <a:xfrm>
            <a:off x="761802" y="2028387"/>
            <a:ext cx="5099536" cy="3850724"/>
          </a:xfrm>
        </p:spPr>
        <p:txBody>
          <a:bodyPr anchor="ctr">
            <a:normAutofit/>
          </a:bodyPr>
          <a:lstStyle/>
          <a:p>
            <a:pPr marL="457200" lvl="0" indent="-457200">
              <a:buAutoNum type="arabicPeriod"/>
            </a:pPr>
            <a:r>
              <a:rPr lang="en-US" sz="1800" b="1" dirty="0">
                <a:solidFill>
                  <a:srgbClr val="7030A0"/>
                </a:solidFill>
              </a:rPr>
              <a:t>Short-Term Prediction(60 seconds)</a:t>
            </a:r>
          </a:p>
          <a:p>
            <a:pPr lvl="1"/>
            <a:r>
              <a:rPr lang="en-US" sz="1700" dirty="0"/>
              <a:t>Uses the previous 300 seconds of data to forecast the next 60 seconds in 1-second intervals. (collision avoidance)</a:t>
            </a:r>
          </a:p>
          <a:p>
            <a:pPr marL="457200" lvl="0" indent="-457200">
              <a:spcBef>
                <a:spcPts val="1200"/>
              </a:spcBef>
              <a:buAutoNum type="arabicPeriod"/>
            </a:pPr>
            <a:r>
              <a:rPr lang="en-US" sz="1800" b="1" dirty="0">
                <a:solidFill>
                  <a:srgbClr val="7030A0"/>
                </a:solidFill>
              </a:rPr>
              <a:t>Long-Term Prediction(720 seconds)</a:t>
            </a:r>
          </a:p>
          <a:p>
            <a:pPr lvl="1"/>
            <a:r>
              <a:rPr lang="en-US" sz="1700" dirty="0"/>
              <a:t>Uses 300 seconds of prior data to predict the next 720 seconds, at 1-second intervals. (scheduling ground station passes)</a:t>
            </a:r>
          </a:p>
          <a:p>
            <a:pPr marL="457200" lvl="0" indent="-457200">
              <a:spcBef>
                <a:spcPts val="1200"/>
              </a:spcBef>
              <a:buAutoNum type="arabicPeriod"/>
            </a:pPr>
            <a:r>
              <a:rPr lang="en-US" sz="1800" b="1" dirty="0">
                <a:solidFill>
                  <a:srgbClr val="7030A0"/>
                </a:solidFill>
              </a:rPr>
              <a:t>Extended Long-Term Prediction(720 minutes)</a:t>
            </a:r>
          </a:p>
          <a:p>
            <a:pPr lvl="1"/>
            <a:r>
              <a:rPr lang="en-US" sz="1700" dirty="0"/>
              <a:t>Uses 60 minutes of historical data, sampled at 1-minute intervals, to forecast 720 minutes ahead. (proactive orbit management)</a:t>
            </a:r>
          </a:p>
          <a:p>
            <a:pPr lvl="1"/>
            <a:endParaRPr lang="en-US" sz="1700" dirty="0"/>
          </a:p>
          <a:p>
            <a:endParaRPr lang="en-US" sz="1700" dirty="0"/>
          </a:p>
        </p:txBody>
      </p:sp>
      <p:pic>
        <p:nvPicPr>
          <p:cNvPr id="7" name="Picture 6" descr="A diagram of a graph&#10;&#10;Description automatically generated with medium confidence">
            <a:extLst>
              <a:ext uri="{FF2B5EF4-FFF2-40B4-BE49-F238E27FC236}">
                <a16:creationId xmlns:a16="http://schemas.microsoft.com/office/drawing/2014/main" id="{F80EEEC1-A540-9237-849A-6DF5C77F5E3B}"/>
              </a:ext>
            </a:extLst>
          </p:cNvPr>
          <p:cNvPicPr>
            <a:picLocks noChangeAspect="1"/>
          </p:cNvPicPr>
          <p:nvPr/>
        </p:nvPicPr>
        <p:blipFill>
          <a:blip r:embed="rId3"/>
          <a:stretch>
            <a:fillRect/>
          </a:stretch>
        </p:blipFill>
        <p:spPr>
          <a:xfrm>
            <a:off x="6343650" y="2466861"/>
            <a:ext cx="5178206" cy="1734698"/>
          </a:xfrm>
          <a:prstGeom prst="rect">
            <a:avLst/>
          </a:prstGeom>
        </p:spPr>
      </p:pic>
      <p:sp>
        <p:nvSpPr>
          <p:cNvPr id="8" name="TextBox 7">
            <a:extLst>
              <a:ext uri="{FF2B5EF4-FFF2-40B4-BE49-F238E27FC236}">
                <a16:creationId xmlns:a16="http://schemas.microsoft.com/office/drawing/2014/main" id="{BCBB9D81-8402-2809-708E-A03FA6373B1C}"/>
              </a:ext>
            </a:extLst>
          </p:cNvPr>
          <p:cNvSpPr txBox="1"/>
          <p:nvPr/>
        </p:nvSpPr>
        <p:spPr>
          <a:xfrm>
            <a:off x="5861338" y="4357899"/>
            <a:ext cx="6096000" cy="430887"/>
          </a:xfrm>
          <a:prstGeom prst="rect">
            <a:avLst/>
          </a:prstGeom>
          <a:noFill/>
        </p:spPr>
        <p:txBody>
          <a:bodyPr wrap="square">
            <a:spAutoFit/>
          </a:bodyPr>
          <a:lstStyle/>
          <a:p>
            <a:r>
              <a:rPr lang="en-US" sz="1100" b="1" dirty="0"/>
              <a:t>Image Source:</a:t>
            </a:r>
            <a:r>
              <a:rPr lang="en-US" sz="1100" dirty="0"/>
              <a:t> </a:t>
            </a:r>
            <a:r>
              <a:rPr lang="en-US" sz="1100" dirty="0" err="1"/>
              <a:t>Alesiani</a:t>
            </a:r>
            <a:r>
              <a:rPr lang="en-US" sz="1100" dirty="0"/>
              <a:t>, F., </a:t>
            </a:r>
            <a:r>
              <a:rPr lang="en-US" sz="1100" dirty="0" err="1"/>
              <a:t>Takamoto</a:t>
            </a:r>
            <a:r>
              <a:rPr lang="en-US" sz="1100" dirty="0"/>
              <a:t>, M., Kamiya, T., &amp; </a:t>
            </a:r>
            <a:r>
              <a:rPr lang="en-US" sz="1100" dirty="0" err="1"/>
              <a:t>Etou</a:t>
            </a:r>
            <a:r>
              <a:rPr lang="en-US" sz="1100" dirty="0"/>
              <a:t>, D. </a:t>
            </a:r>
            <a:r>
              <a:rPr lang="en-US" sz="1100" i="1" dirty="0"/>
              <a:t>LEO Satellite Orbit Prediction with Physics-Informed Machine Learning</a:t>
            </a:r>
            <a:r>
              <a:rPr lang="en-US" sz="1100" dirty="0"/>
              <a:t>. Retrieved [12/9, 2024]. </a:t>
            </a:r>
            <a:r>
              <a:rPr lang="en-US" sz="1100" dirty="0">
                <a:hlinkClick r:id="rId4"/>
              </a:rPr>
              <a:t>https://neurips.cc/virtual/2023/76259</a:t>
            </a:r>
            <a:r>
              <a:rPr lang="en-US" sz="1100" dirty="0"/>
              <a:t> </a:t>
            </a:r>
          </a:p>
        </p:txBody>
      </p:sp>
    </p:spTree>
    <p:extLst>
      <p:ext uri="{BB962C8B-B14F-4D97-AF65-F5344CB8AC3E}">
        <p14:creationId xmlns:p14="http://schemas.microsoft.com/office/powerpoint/2010/main" val="323584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52F4D-790A-7649-E5FD-5269F129F9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1B568-334B-BD59-9C14-D624925A421C}"/>
              </a:ext>
            </a:extLst>
          </p:cNvPr>
          <p:cNvSpPr>
            <a:spLocks noGrp="1"/>
          </p:cNvSpPr>
          <p:nvPr>
            <p:ph type="title"/>
          </p:nvPr>
        </p:nvSpPr>
        <p:spPr/>
        <p:txBody>
          <a:bodyPr/>
          <a:lstStyle/>
          <a:p>
            <a:r>
              <a:rPr lang="en-US" sz="4400" b="1" i="0">
                <a:effectLst/>
                <a:latin typeface="-apple-system"/>
              </a:rPr>
              <a:t>Baselines and Evaluation Metrics</a:t>
            </a:r>
            <a:endParaRPr lang="en-US"/>
          </a:p>
        </p:txBody>
      </p:sp>
      <p:sp>
        <p:nvSpPr>
          <p:cNvPr id="3" name="Content Placeholder 2">
            <a:extLst>
              <a:ext uri="{FF2B5EF4-FFF2-40B4-BE49-F238E27FC236}">
                <a16:creationId xmlns:a16="http://schemas.microsoft.com/office/drawing/2014/main" id="{562BA395-7570-AB3B-69F0-1AD48DF9A83C}"/>
              </a:ext>
            </a:extLst>
          </p:cNvPr>
          <p:cNvSpPr>
            <a:spLocks noGrp="1"/>
          </p:cNvSpPr>
          <p:nvPr>
            <p:ph idx="1"/>
          </p:nvPr>
        </p:nvSpPr>
        <p:spPr>
          <a:xfrm>
            <a:off x="838200" y="1594460"/>
            <a:ext cx="10515600" cy="2974975"/>
          </a:xfrm>
        </p:spPr>
        <p:txBody>
          <a:bodyPr/>
          <a:lstStyle/>
          <a:p>
            <a:pPr marL="457200" lvl="0" indent="-457200">
              <a:buAutoNum type="arabicPeriod"/>
            </a:pPr>
            <a:r>
              <a:rPr lang="en-US" b="1"/>
              <a:t>Comparison Models</a:t>
            </a:r>
          </a:p>
          <a:p>
            <a:pPr lvl="1"/>
            <a:r>
              <a:rPr lang="en-US"/>
              <a:t>SGP4: Standard physics-based orbit prediction.</a:t>
            </a:r>
          </a:p>
          <a:p>
            <a:pPr lvl="1"/>
            <a:r>
              <a:rPr lang="en-US"/>
              <a:t>LSTM, Informer, and Informer(stack): Advanced time-series models.</a:t>
            </a:r>
          </a:p>
          <a:p>
            <a:pPr marL="457200" lvl="0" indent="-457200">
              <a:spcBef>
                <a:spcPts val="1800"/>
              </a:spcBef>
              <a:buAutoNum type="arabicPeriod"/>
            </a:pPr>
            <a:r>
              <a:rPr lang="en-US" b="1"/>
              <a:t>Evaluation Metrics</a:t>
            </a:r>
            <a:endParaRPr lang="en-US" b="1" dirty="0"/>
          </a:p>
          <a:p>
            <a:pPr lvl="1"/>
            <a:r>
              <a:rPr lang="en-US"/>
              <a:t>MAE (Mean Absolute Error), RMSE (Root Mean Square Error), and MGDE (Mean Geocentric Distance Error) used to assess prediction accuracy.</a:t>
            </a:r>
          </a:p>
          <a:p>
            <a:endParaRPr lang="en-US"/>
          </a:p>
        </p:txBody>
      </p:sp>
      <p:pic>
        <p:nvPicPr>
          <p:cNvPr id="4" name="Picture 3">
            <a:extLst>
              <a:ext uri="{FF2B5EF4-FFF2-40B4-BE49-F238E27FC236}">
                <a16:creationId xmlns:a16="http://schemas.microsoft.com/office/drawing/2014/main" id="{EC5FF0B4-9C3F-9227-AE90-EE8A9ECF8454}"/>
              </a:ext>
            </a:extLst>
          </p:cNvPr>
          <p:cNvPicPr>
            <a:picLocks/>
          </p:cNvPicPr>
          <p:nvPr/>
        </p:nvPicPr>
        <p:blipFill>
          <a:blip r:embed="rId3"/>
          <a:stretch>
            <a:fillRect/>
          </a:stretch>
        </p:blipFill>
        <p:spPr>
          <a:xfrm>
            <a:off x="3430402" y="4278234"/>
            <a:ext cx="4409732" cy="522591"/>
          </a:xfrm>
          <a:prstGeom prst="rect">
            <a:avLst/>
          </a:prstGeom>
        </p:spPr>
      </p:pic>
      <p:pic>
        <p:nvPicPr>
          <p:cNvPr id="10" name="Picture 9">
            <a:extLst>
              <a:ext uri="{FF2B5EF4-FFF2-40B4-BE49-F238E27FC236}">
                <a16:creationId xmlns:a16="http://schemas.microsoft.com/office/drawing/2014/main" id="{E3630DDD-3154-41B2-DF71-BFC493DC34B3}"/>
              </a:ext>
            </a:extLst>
          </p:cNvPr>
          <p:cNvPicPr>
            <a:picLocks noChangeAspect="1"/>
          </p:cNvPicPr>
          <p:nvPr/>
        </p:nvPicPr>
        <p:blipFill>
          <a:blip r:embed="rId4"/>
          <a:stretch>
            <a:fillRect/>
          </a:stretch>
        </p:blipFill>
        <p:spPr>
          <a:xfrm>
            <a:off x="3548087" y="5037630"/>
            <a:ext cx="4570144" cy="1108775"/>
          </a:xfrm>
          <a:prstGeom prst="rect">
            <a:avLst/>
          </a:prstGeom>
        </p:spPr>
      </p:pic>
      <p:sp>
        <p:nvSpPr>
          <p:cNvPr id="12" name="TextBox 11">
            <a:extLst>
              <a:ext uri="{FF2B5EF4-FFF2-40B4-BE49-F238E27FC236}">
                <a16:creationId xmlns:a16="http://schemas.microsoft.com/office/drawing/2014/main" id="{680C1B55-1F46-FD71-E0CA-85209FABA7FA}"/>
              </a:ext>
            </a:extLst>
          </p:cNvPr>
          <p:cNvSpPr txBox="1"/>
          <p:nvPr/>
        </p:nvSpPr>
        <p:spPr>
          <a:xfrm>
            <a:off x="2709333" y="4707246"/>
            <a:ext cx="6096000" cy="338554"/>
          </a:xfrm>
          <a:prstGeom prst="rect">
            <a:avLst/>
          </a:prstGeom>
          <a:noFill/>
        </p:spPr>
        <p:txBody>
          <a:bodyPr wrap="square">
            <a:spAutoFit/>
          </a:bodyPr>
          <a:lstStyle/>
          <a:p>
            <a:r>
              <a:rPr lang="en-US" sz="1600" dirty="0"/>
              <a:t>Where:</a:t>
            </a:r>
          </a:p>
        </p:txBody>
      </p:sp>
      <p:sp>
        <p:nvSpPr>
          <p:cNvPr id="7" name="Date Placeholder 6">
            <a:extLst>
              <a:ext uri="{FF2B5EF4-FFF2-40B4-BE49-F238E27FC236}">
                <a16:creationId xmlns:a16="http://schemas.microsoft.com/office/drawing/2014/main" id="{F746BEE3-A367-B838-0CDF-F520A1193337}"/>
              </a:ext>
            </a:extLst>
          </p:cNvPr>
          <p:cNvSpPr>
            <a:spLocks noGrp="1"/>
          </p:cNvSpPr>
          <p:nvPr>
            <p:ph type="dt" sz="half" idx="10"/>
          </p:nvPr>
        </p:nvSpPr>
        <p:spPr/>
        <p:txBody>
          <a:bodyPr/>
          <a:lstStyle/>
          <a:p>
            <a:fld id="{E74A3CEA-23A5-4D4B-B345-1926A65BD1ED}" type="datetime1">
              <a:rPr lang="en-US" smtClean="0"/>
              <a:t>5/6/2025</a:t>
            </a:fld>
            <a:endParaRPr lang="en-US"/>
          </a:p>
        </p:txBody>
      </p:sp>
      <p:sp>
        <p:nvSpPr>
          <p:cNvPr id="8" name="Slide Number Placeholder 7">
            <a:extLst>
              <a:ext uri="{FF2B5EF4-FFF2-40B4-BE49-F238E27FC236}">
                <a16:creationId xmlns:a16="http://schemas.microsoft.com/office/drawing/2014/main" id="{6901A46C-185C-CA41-E9F0-77D71E6513C0}"/>
              </a:ext>
            </a:extLst>
          </p:cNvPr>
          <p:cNvSpPr>
            <a:spLocks noGrp="1"/>
          </p:cNvSpPr>
          <p:nvPr>
            <p:ph type="sldNum" sz="quarter" idx="12"/>
          </p:nvPr>
        </p:nvSpPr>
        <p:spPr/>
        <p:txBody>
          <a:bodyPr/>
          <a:lstStyle/>
          <a:p>
            <a:fld id="{8BFA3EBF-A391-4EF3-A0BE-8817F0DD064F}" type="slidenum">
              <a:rPr lang="en-US" smtClean="0"/>
              <a:t>12</a:t>
            </a:fld>
            <a:endParaRPr lang="en-US"/>
          </a:p>
        </p:txBody>
      </p:sp>
    </p:spTree>
    <p:extLst>
      <p:ext uri="{BB962C8B-B14F-4D97-AF65-F5344CB8AC3E}">
        <p14:creationId xmlns:p14="http://schemas.microsoft.com/office/powerpoint/2010/main" val="116108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970D-250A-D0EF-169A-3CCCBCC3F672}"/>
              </a:ext>
            </a:extLst>
          </p:cNvPr>
          <p:cNvSpPr>
            <a:spLocks noGrp="1"/>
          </p:cNvSpPr>
          <p:nvPr>
            <p:ph type="title"/>
          </p:nvPr>
        </p:nvSpPr>
        <p:spPr>
          <a:xfrm>
            <a:off x="838200" y="366344"/>
            <a:ext cx="10515600" cy="1325563"/>
          </a:xfrm>
        </p:spPr>
        <p:txBody>
          <a:bodyPr/>
          <a:lstStyle/>
          <a:p>
            <a:r>
              <a:rPr lang="en-US" b="1" dirty="0">
                <a:latin typeface="-apple-system"/>
              </a:rPr>
              <a:t>Summary of Experiment Results</a:t>
            </a:r>
            <a:endParaRPr lang="en-US" dirty="0"/>
          </a:p>
        </p:txBody>
      </p:sp>
      <p:sp>
        <p:nvSpPr>
          <p:cNvPr id="4" name="Date Placeholder 3">
            <a:extLst>
              <a:ext uri="{FF2B5EF4-FFF2-40B4-BE49-F238E27FC236}">
                <a16:creationId xmlns:a16="http://schemas.microsoft.com/office/drawing/2014/main" id="{1450EE7A-9174-ED84-5979-448749735E66}"/>
              </a:ext>
            </a:extLst>
          </p:cNvPr>
          <p:cNvSpPr>
            <a:spLocks noGrp="1"/>
          </p:cNvSpPr>
          <p:nvPr>
            <p:ph type="dt" sz="half" idx="10"/>
          </p:nvPr>
        </p:nvSpPr>
        <p:spPr/>
        <p:txBody>
          <a:bodyPr/>
          <a:lstStyle/>
          <a:p>
            <a:fld id="{9E3A6122-2611-2549-85C5-C3B04EF553A2}" type="datetime1">
              <a:rPr lang="en-US" smtClean="0"/>
              <a:t>5/6/2025</a:t>
            </a:fld>
            <a:endParaRPr lang="en-US"/>
          </a:p>
        </p:txBody>
      </p:sp>
      <p:sp>
        <p:nvSpPr>
          <p:cNvPr id="5" name="Slide Number Placeholder 4">
            <a:extLst>
              <a:ext uri="{FF2B5EF4-FFF2-40B4-BE49-F238E27FC236}">
                <a16:creationId xmlns:a16="http://schemas.microsoft.com/office/drawing/2014/main" id="{FCB5E38B-92CA-9490-C67D-99FEB475ACD1}"/>
              </a:ext>
            </a:extLst>
          </p:cNvPr>
          <p:cNvSpPr>
            <a:spLocks noGrp="1"/>
          </p:cNvSpPr>
          <p:nvPr>
            <p:ph type="sldNum" sz="quarter" idx="12"/>
          </p:nvPr>
        </p:nvSpPr>
        <p:spPr/>
        <p:txBody>
          <a:bodyPr/>
          <a:lstStyle/>
          <a:p>
            <a:fld id="{8BFA3EBF-A391-4EF3-A0BE-8817F0DD064F}" type="slidenum">
              <a:rPr lang="en-US" smtClean="0"/>
              <a:t>13</a:t>
            </a:fld>
            <a:endParaRPr lang="en-US"/>
          </a:p>
        </p:txBody>
      </p:sp>
      <p:graphicFrame>
        <p:nvGraphicFramePr>
          <p:cNvPr id="6" name="Content Placeholder 13">
            <a:extLst>
              <a:ext uri="{FF2B5EF4-FFF2-40B4-BE49-F238E27FC236}">
                <a16:creationId xmlns:a16="http://schemas.microsoft.com/office/drawing/2014/main" id="{1C8B9C43-733E-FB32-7354-85BAB11EEA22}"/>
              </a:ext>
            </a:extLst>
          </p:cNvPr>
          <p:cNvGraphicFramePr>
            <a:graphicFrameLocks noGrp="1"/>
          </p:cNvGraphicFramePr>
          <p:nvPr>
            <p:ph idx="1"/>
            <p:extLst>
              <p:ext uri="{D42A27DB-BD31-4B8C-83A1-F6EECF244321}">
                <p14:modId xmlns:p14="http://schemas.microsoft.com/office/powerpoint/2010/main" val="2738638380"/>
              </p:ext>
            </p:extLst>
          </p:nvPr>
        </p:nvGraphicFramePr>
        <p:xfrm>
          <a:off x="949572" y="2592164"/>
          <a:ext cx="9690341" cy="1673672"/>
        </p:xfrm>
        <a:graphic>
          <a:graphicData uri="http://schemas.openxmlformats.org/drawingml/2006/table">
            <a:tbl>
              <a:tblPr firstRow="1" bandRow="1">
                <a:tableStyleId>{3B4B98B0-60AC-42C2-AFA5-B58CD77FA1E5}</a:tableStyleId>
              </a:tblPr>
              <a:tblGrid>
                <a:gridCol w="5042517">
                  <a:extLst>
                    <a:ext uri="{9D8B030D-6E8A-4147-A177-3AD203B41FA5}">
                      <a16:colId xmlns:a16="http://schemas.microsoft.com/office/drawing/2014/main" val="3510291574"/>
                    </a:ext>
                  </a:extLst>
                </a:gridCol>
                <a:gridCol w="4647824">
                  <a:extLst>
                    <a:ext uri="{9D8B030D-6E8A-4147-A177-3AD203B41FA5}">
                      <a16:colId xmlns:a16="http://schemas.microsoft.com/office/drawing/2014/main" val="3253506826"/>
                    </a:ext>
                  </a:extLst>
                </a:gridCol>
              </a:tblGrid>
              <a:tr h="417095">
                <a:tc>
                  <a:txBody>
                    <a:bodyPr/>
                    <a:lstStyle/>
                    <a:p>
                      <a:pPr algn="ctr"/>
                      <a:r>
                        <a:rPr lang="en-US" sz="2000" dirty="0"/>
                        <a:t>Prediction Scenario</a:t>
                      </a:r>
                    </a:p>
                  </a:txBody>
                  <a:tcPr marL="113620" marR="113620" marT="56809" marB="56809" anchor="ctr"/>
                </a:tc>
                <a:tc>
                  <a:txBody>
                    <a:bodyPr/>
                    <a:lstStyle/>
                    <a:p>
                      <a:pPr algn="ctr"/>
                      <a:r>
                        <a:rPr lang="en-US" sz="2000"/>
                        <a:t>Maximum MGDE Improvement(%) </a:t>
                      </a:r>
                    </a:p>
                  </a:txBody>
                  <a:tcPr marL="113620" marR="113620" marT="56809" marB="56809" anchor="ctr"/>
                </a:tc>
                <a:extLst>
                  <a:ext uri="{0D108BD9-81ED-4DB2-BD59-A6C34878D82A}">
                    <a16:rowId xmlns:a16="http://schemas.microsoft.com/office/drawing/2014/main" val="1865366861"/>
                  </a:ext>
                </a:extLst>
              </a:tr>
              <a:tr h="417095">
                <a:tc>
                  <a:txBody>
                    <a:bodyPr/>
                    <a:lstStyle/>
                    <a:p>
                      <a:pPr algn="ctr"/>
                      <a:r>
                        <a:rPr lang="en-US" sz="2000" dirty="0"/>
                        <a:t>Short-Term Prediction (60 seconds)</a:t>
                      </a:r>
                    </a:p>
                  </a:txBody>
                  <a:tcPr marL="113620" marR="113620" marT="56809" marB="56809" anchor="ctr"/>
                </a:tc>
                <a:tc>
                  <a:txBody>
                    <a:bodyPr/>
                    <a:lstStyle/>
                    <a:p>
                      <a:pPr algn="ctr"/>
                      <a:r>
                        <a:rPr lang="en-US" sz="2000"/>
                        <a:t>22.3</a:t>
                      </a:r>
                    </a:p>
                  </a:txBody>
                  <a:tcPr marL="113620" marR="113620" marT="56809" marB="56809" anchor="ctr"/>
                </a:tc>
                <a:extLst>
                  <a:ext uri="{0D108BD9-81ED-4DB2-BD59-A6C34878D82A}">
                    <a16:rowId xmlns:a16="http://schemas.microsoft.com/office/drawing/2014/main" val="2528877587"/>
                  </a:ext>
                </a:extLst>
              </a:tr>
              <a:tr h="417095">
                <a:tc>
                  <a:txBody>
                    <a:bodyPr/>
                    <a:lstStyle/>
                    <a:p>
                      <a:pPr algn="ctr"/>
                      <a:r>
                        <a:rPr lang="en-US" sz="2000" dirty="0"/>
                        <a:t>Long-Term Prediction (720 seconds)</a:t>
                      </a:r>
                    </a:p>
                  </a:txBody>
                  <a:tcPr marL="113620" marR="113620" marT="56809" marB="56809" anchor="ctr"/>
                </a:tc>
                <a:tc>
                  <a:txBody>
                    <a:bodyPr/>
                    <a:lstStyle/>
                    <a:p>
                      <a:pPr algn="ctr"/>
                      <a:r>
                        <a:rPr lang="en-US" sz="2000" dirty="0"/>
                        <a:t>23.2</a:t>
                      </a:r>
                    </a:p>
                  </a:txBody>
                  <a:tcPr marL="113620" marR="113620" marT="56809" marB="56809"/>
                </a:tc>
                <a:extLst>
                  <a:ext uri="{0D108BD9-81ED-4DB2-BD59-A6C34878D82A}">
                    <a16:rowId xmlns:a16="http://schemas.microsoft.com/office/drawing/2014/main" val="1389996769"/>
                  </a:ext>
                </a:extLst>
              </a:tr>
              <a:tr h="417095">
                <a:tc>
                  <a:txBody>
                    <a:bodyPr/>
                    <a:lstStyle/>
                    <a:p>
                      <a:pPr algn="ctr"/>
                      <a:r>
                        <a:rPr lang="en-US" sz="2000" dirty="0"/>
                        <a:t>Extended Long-Term Prediction (720 mins)</a:t>
                      </a:r>
                    </a:p>
                  </a:txBody>
                  <a:tcPr marL="113620" marR="113620" marT="56809" marB="5680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18.9</a:t>
                      </a:r>
                    </a:p>
                  </a:txBody>
                  <a:tcPr marL="113620" marR="113620" marT="56809" marB="56809" anchor="ctr"/>
                </a:tc>
                <a:extLst>
                  <a:ext uri="{0D108BD9-81ED-4DB2-BD59-A6C34878D82A}">
                    <a16:rowId xmlns:a16="http://schemas.microsoft.com/office/drawing/2014/main" val="2870841760"/>
                  </a:ext>
                </a:extLst>
              </a:tr>
            </a:tbl>
          </a:graphicData>
        </a:graphic>
      </p:graphicFrame>
    </p:spTree>
    <p:extLst>
      <p:ext uri="{BB962C8B-B14F-4D97-AF65-F5344CB8AC3E}">
        <p14:creationId xmlns:p14="http://schemas.microsoft.com/office/powerpoint/2010/main" val="359387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38AF0-455F-7160-245E-1686D60F52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9BA83-E2BF-C6CC-4B6E-CD0058114C8A}"/>
              </a:ext>
            </a:extLst>
          </p:cNvPr>
          <p:cNvSpPr>
            <a:spLocks noGrp="1"/>
          </p:cNvSpPr>
          <p:nvPr>
            <p:ph type="title"/>
          </p:nvPr>
        </p:nvSpPr>
        <p:spPr/>
        <p:txBody>
          <a:bodyPr/>
          <a:lstStyle/>
          <a:p>
            <a:r>
              <a:rPr lang="en-US" sz="4400" b="1" i="0">
                <a:effectLst/>
                <a:latin typeface="-apple-system"/>
              </a:rPr>
              <a:t>Summary of Contributions</a:t>
            </a:r>
            <a:endParaRPr lang="en-US"/>
          </a:p>
        </p:txBody>
      </p:sp>
      <p:sp>
        <p:nvSpPr>
          <p:cNvPr id="3" name="Content Placeholder 2">
            <a:extLst>
              <a:ext uri="{FF2B5EF4-FFF2-40B4-BE49-F238E27FC236}">
                <a16:creationId xmlns:a16="http://schemas.microsoft.com/office/drawing/2014/main" id="{5D8AC4E7-41F6-382C-FD31-22C1658DA7F3}"/>
              </a:ext>
            </a:extLst>
          </p:cNvPr>
          <p:cNvSpPr>
            <a:spLocks noGrp="1"/>
          </p:cNvSpPr>
          <p:nvPr>
            <p:ph idx="1"/>
          </p:nvPr>
        </p:nvSpPr>
        <p:spPr>
          <a:xfrm>
            <a:off x="838200" y="1690688"/>
            <a:ext cx="10515600" cy="4351338"/>
          </a:xfrm>
        </p:spPr>
        <p:txBody>
          <a:bodyPr>
            <a:normAutofit/>
          </a:bodyPr>
          <a:lstStyle/>
          <a:p>
            <a:pPr marL="457200" lvl="0" indent="-457200">
              <a:buAutoNum type="arabicPeriod"/>
            </a:pPr>
            <a:r>
              <a:rPr lang="en-US" b="1"/>
              <a:t>N2YO-crawler</a:t>
            </a:r>
          </a:p>
          <a:p>
            <a:pPr lvl="1"/>
            <a:r>
              <a:rPr lang="en-US"/>
              <a:t>Developed an efficient tool for real-time satellite data collection, enhancing the quality of training data for orbit prediction models.</a:t>
            </a:r>
          </a:p>
          <a:p>
            <a:pPr marL="457200" lvl="0" indent="-457200">
              <a:spcBef>
                <a:spcPts val="1200"/>
              </a:spcBef>
              <a:buAutoNum type="arabicPeriod"/>
            </a:pPr>
            <a:r>
              <a:rPr lang="en-US" b="1" err="1"/>
              <a:t>GloLoSAT</a:t>
            </a:r>
            <a:r>
              <a:rPr lang="en-US" b="1"/>
              <a:t> Framework</a:t>
            </a:r>
            <a:endParaRPr lang="en-US" b="1" dirty="0"/>
          </a:p>
          <a:p>
            <a:pPr lvl="1"/>
            <a:r>
              <a:rPr lang="en-US"/>
              <a:t>Introduced a novel three-stage framework for satellite orbit prediction that leverages a Global-Local </a:t>
            </a:r>
            <a:r>
              <a:rPr lang="en-US" err="1"/>
              <a:t>Probsparse</a:t>
            </a:r>
            <a:r>
              <a:rPr lang="en-US"/>
              <a:t> self-attention mechanism.</a:t>
            </a:r>
          </a:p>
          <a:p>
            <a:pPr marL="457200" lvl="0" indent="-457200">
              <a:spcBef>
                <a:spcPts val="1200"/>
              </a:spcBef>
              <a:buAutoNum type="arabicPeriod"/>
            </a:pPr>
            <a:r>
              <a:rPr lang="en-US" b="1"/>
              <a:t>Experimental Validation</a:t>
            </a:r>
            <a:endParaRPr lang="en-US" b="1" dirty="0"/>
          </a:p>
          <a:p>
            <a:pPr lvl="1"/>
            <a:r>
              <a:rPr lang="en-US"/>
              <a:t>Extensive experiments confirm the model’s effectiveness in reducing prediction errors across multiple scenarios.</a:t>
            </a:r>
          </a:p>
          <a:p>
            <a:pPr marL="457200" lvl="0" indent="-457200">
              <a:buAutoNum type="arabicPeriod"/>
            </a:pPr>
            <a:endParaRPr lang="en-US"/>
          </a:p>
        </p:txBody>
      </p:sp>
      <p:sp>
        <p:nvSpPr>
          <p:cNvPr id="6" name="Date Placeholder 5">
            <a:extLst>
              <a:ext uri="{FF2B5EF4-FFF2-40B4-BE49-F238E27FC236}">
                <a16:creationId xmlns:a16="http://schemas.microsoft.com/office/drawing/2014/main" id="{89998175-EBA6-B1FE-1E1B-09C06C9B7D5C}"/>
              </a:ext>
            </a:extLst>
          </p:cNvPr>
          <p:cNvSpPr>
            <a:spLocks noGrp="1"/>
          </p:cNvSpPr>
          <p:nvPr>
            <p:ph type="dt" sz="half" idx="10"/>
          </p:nvPr>
        </p:nvSpPr>
        <p:spPr/>
        <p:txBody>
          <a:bodyPr/>
          <a:lstStyle/>
          <a:p>
            <a:fld id="{9EAEBE4D-A8BE-9B44-B121-5B5222F4C2BF}" type="datetime1">
              <a:rPr lang="en-US" smtClean="0"/>
              <a:t>5/6/2025</a:t>
            </a:fld>
            <a:endParaRPr lang="en-US"/>
          </a:p>
        </p:txBody>
      </p:sp>
      <p:sp>
        <p:nvSpPr>
          <p:cNvPr id="7" name="Slide Number Placeholder 6">
            <a:extLst>
              <a:ext uri="{FF2B5EF4-FFF2-40B4-BE49-F238E27FC236}">
                <a16:creationId xmlns:a16="http://schemas.microsoft.com/office/drawing/2014/main" id="{162F45AD-A0EB-B935-D2CF-438358CB29C1}"/>
              </a:ext>
            </a:extLst>
          </p:cNvPr>
          <p:cNvSpPr>
            <a:spLocks noGrp="1"/>
          </p:cNvSpPr>
          <p:nvPr>
            <p:ph type="sldNum" sz="quarter" idx="12"/>
          </p:nvPr>
        </p:nvSpPr>
        <p:spPr/>
        <p:txBody>
          <a:bodyPr/>
          <a:lstStyle/>
          <a:p>
            <a:fld id="{8BFA3EBF-A391-4EF3-A0BE-8817F0DD064F}" type="slidenum">
              <a:rPr lang="en-US" smtClean="0"/>
              <a:t>14</a:t>
            </a:fld>
            <a:endParaRPr lang="en-US"/>
          </a:p>
        </p:txBody>
      </p:sp>
    </p:spTree>
    <p:extLst>
      <p:ext uri="{BB962C8B-B14F-4D97-AF65-F5344CB8AC3E}">
        <p14:creationId xmlns:p14="http://schemas.microsoft.com/office/powerpoint/2010/main" val="3846099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FE17C6-E228-F9DC-65F4-CD97650ACB9C}"/>
              </a:ext>
            </a:extLst>
          </p:cNvPr>
          <p:cNvSpPr txBox="1"/>
          <p:nvPr/>
        </p:nvSpPr>
        <p:spPr>
          <a:xfrm>
            <a:off x="1604010" y="1656053"/>
            <a:ext cx="9349740" cy="2862322"/>
          </a:xfrm>
          <a:prstGeom prst="rect">
            <a:avLst/>
          </a:prstGeom>
          <a:noFill/>
        </p:spPr>
        <p:txBody>
          <a:bodyPr wrap="square" rtlCol="0">
            <a:spAutoFit/>
          </a:bodyPr>
          <a:lstStyle/>
          <a:p>
            <a:pPr algn="ctr"/>
            <a:r>
              <a:rPr lang="en-US" sz="6000">
                <a:solidFill>
                  <a:srgbClr val="2B2354"/>
                </a:solidFill>
                <a:latin typeface="Avenir Next LT Pro Demi" panose="020B0704020202020204" pitchFamily="34" charset="0"/>
              </a:rPr>
              <a:t>Thank you. </a:t>
            </a:r>
          </a:p>
          <a:p>
            <a:pPr algn="ctr"/>
            <a:endParaRPr lang="en-US" sz="6000">
              <a:solidFill>
                <a:srgbClr val="2B2354"/>
              </a:solidFill>
              <a:latin typeface="Avenir Next LT Pro Demi" panose="020B0704020202020204" pitchFamily="34" charset="0"/>
            </a:endParaRPr>
          </a:p>
          <a:p>
            <a:pPr algn="ctr"/>
            <a:r>
              <a:rPr lang="en-US" sz="6000">
                <a:solidFill>
                  <a:srgbClr val="2B2354"/>
                </a:solidFill>
                <a:latin typeface="Avenir Next LT Pro Demi" panose="020B0704020202020204" pitchFamily="34" charset="0"/>
              </a:rPr>
              <a:t>Questions?</a:t>
            </a:r>
            <a:endParaRPr lang="en-US" sz="4000">
              <a:solidFill>
                <a:srgbClr val="2B2354"/>
              </a:solidFill>
              <a:latin typeface="Avenir Next LT Pro Demi" panose="020B0704020202020204" pitchFamily="34" charset="0"/>
            </a:endParaRPr>
          </a:p>
        </p:txBody>
      </p:sp>
      <p:pic>
        <p:nvPicPr>
          <p:cNvPr id="11" name="Picture 10" descr="A blue triangle with black lines&#10;&#10;Description automatically generated">
            <a:extLst>
              <a:ext uri="{FF2B5EF4-FFF2-40B4-BE49-F238E27FC236}">
                <a16:creationId xmlns:a16="http://schemas.microsoft.com/office/drawing/2014/main" id="{FD466BD7-171C-4FA5-DF62-41F036896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12420" y="1021331"/>
            <a:ext cx="4648200" cy="4131765"/>
          </a:xfrm>
          <a:prstGeom prst="rect">
            <a:avLst/>
          </a:prstGeom>
        </p:spPr>
      </p:pic>
    </p:spTree>
    <p:extLst>
      <p:ext uri="{BB962C8B-B14F-4D97-AF65-F5344CB8AC3E}">
        <p14:creationId xmlns:p14="http://schemas.microsoft.com/office/powerpoint/2010/main" val="3402080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3DAF3-AA72-4326-9957-C9E1F581E6F6}"/>
              </a:ext>
            </a:extLst>
          </p:cNvPr>
          <p:cNvSpPr>
            <a:spLocks noGrp="1"/>
          </p:cNvSpPr>
          <p:nvPr>
            <p:ph type="title"/>
          </p:nvPr>
        </p:nvSpPr>
        <p:spPr>
          <a:xfrm>
            <a:off x="838200" y="365125"/>
            <a:ext cx="10515600" cy="1325563"/>
          </a:xfrm>
        </p:spPr>
        <p:txBody>
          <a:bodyPr>
            <a:normAutofit fontScale="90000"/>
          </a:bodyPr>
          <a:lstStyle/>
          <a:p>
            <a:r>
              <a:rPr lang="en-US" sz="3600" b="1" i="0" dirty="0">
                <a:effectLst/>
                <a:latin typeface="-apple-system"/>
              </a:rPr>
              <a:t>Core Architecture of </a:t>
            </a:r>
            <a:r>
              <a:rPr lang="en-US" sz="3600" b="1" i="0" dirty="0" err="1">
                <a:effectLst/>
                <a:latin typeface="-apple-system"/>
              </a:rPr>
              <a:t>GloLoSAT</a:t>
            </a:r>
            <a:r>
              <a:rPr lang="en-US" sz="3600" b="1" i="0" dirty="0">
                <a:effectLst/>
                <a:latin typeface="-apple-system"/>
              </a:rPr>
              <a:t>: Global-Local Probsparse Self-Attention Mechanism</a:t>
            </a:r>
            <a:br>
              <a:rPr lang="en-US" sz="2000" b="1" dirty="0"/>
            </a:br>
            <a:endParaRPr lang="en-US" sz="3600" dirty="0"/>
          </a:p>
        </p:txBody>
      </p:sp>
      <p:sp>
        <p:nvSpPr>
          <p:cNvPr id="5" name="Content Placeholder 2">
            <a:extLst>
              <a:ext uri="{FF2B5EF4-FFF2-40B4-BE49-F238E27FC236}">
                <a16:creationId xmlns:a16="http://schemas.microsoft.com/office/drawing/2014/main" id="{35F12F08-E27E-6B9C-5775-2B9DB5F12735}"/>
              </a:ext>
            </a:extLst>
          </p:cNvPr>
          <p:cNvSpPr>
            <a:spLocks noGrp="1"/>
          </p:cNvSpPr>
          <p:nvPr>
            <p:ph idx="1"/>
          </p:nvPr>
        </p:nvSpPr>
        <p:spPr>
          <a:xfrm>
            <a:off x="838200" y="1518195"/>
            <a:ext cx="10515600" cy="4351338"/>
          </a:xfrm>
        </p:spPr>
        <p:txBody>
          <a:bodyPr>
            <a:normAutofit/>
          </a:bodyPr>
          <a:lstStyle/>
          <a:p>
            <a:pPr marL="0" lvl="0" indent="0">
              <a:buNone/>
            </a:pPr>
            <a:r>
              <a:rPr lang="en-US" b="1" dirty="0"/>
              <a:t>Global Probsparse Self-Attention</a:t>
            </a:r>
          </a:p>
          <a:p>
            <a:pPr lvl="2"/>
            <a:r>
              <a:rPr lang="en-US" dirty="0"/>
              <a:t>Captures the entire sequence, enabling a broader contextual understanding of the data.</a:t>
            </a:r>
          </a:p>
          <a:p>
            <a:pPr lvl="2"/>
            <a:r>
              <a:rPr lang="en-US" dirty="0"/>
              <a:t>Formula:</a:t>
            </a:r>
          </a:p>
          <a:p>
            <a:pPr lvl="2"/>
            <a:endParaRPr lang="en-US" dirty="0"/>
          </a:p>
          <a:p>
            <a:pPr lvl="1"/>
            <a:endParaRPr lang="en-US" dirty="0"/>
          </a:p>
          <a:p>
            <a:pPr lvl="3"/>
            <a:r>
              <a:rPr lang="en-US" dirty="0"/>
              <a:t>Q </a:t>
            </a:r>
            <a:r>
              <a:rPr lang="en-US" baseline="-25000" dirty="0"/>
              <a:t>g</a:t>
            </a:r>
            <a:r>
              <a:rPr lang="en-US" dirty="0"/>
              <a:t>​ , 𝐾</a:t>
            </a:r>
            <a:r>
              <a:rPr lang="en-US" baseline="-25000" dirty="0"/>
              <a:t>𝑔</a:t>
            </a:r>
            <a:r>
              <a:rPr lang="en-US" dirty="0"/>
              <a:t>​ , and 𝑉</a:t>
            </a:r>
            <a:r>
              <a:rPr lang="en-US" baseline="-25000" dirty="0"/>
              <a:t>𝑔</a:t>
            </a:r>
            <a:r>
              <a:rPr lang="en-US" dirty="0"/>
              <a:t>​ represent queries, keys, and values for the entire sequence. </a:t>
            </a:r>
          </a:p>
          <a:p>
            <a:pPr lvl="3"/>
            <a:endParaRPr lang="en-US" dirty="0"/>
          </a:p>
          <a:p>
            <a:pPr lvl="3"/>
            <a:r>
              <a:rPr lang="en-US" dirty="0"/>
              <a:t>        </a:t>
            </a:r>
            <a:r>
              <a:rPr lang="en-US" sz="1800" b="0" i="0" u="none" strike="noStrike" baseline="0" dirty="0">
                <a:latin typeface="NimbusRomNo9L-Regu"/>
              </a:rPr>
              <a:t>represents a filtered sparse matrix comprising </a:t>
            </a:r>
            <a:r>
              <a:rPr lang="en-US" dirty="0"/>
              <a:t>the top  𝑢 sparse elements in 𝑄</a:t>
            </a:r>
            <a:r>
              <a:rPr lang="en-US" baseline="-25000" dirty="0"/>
              <a:t>𝑔 </a:t>
            </a:r>
            <a:r>
              <a:rPr lang="en-US" dirty="0"/>
              <a:t>selected based on the following  sparsity measurement formula:</a:t>
            </a:r>
          </a:p>
          <a:p>
            <a:pPr lvl="1"/>
            <a:endParaRPr lang="en-US" dirty="0"/>
          </a:p>
          <a:p>
            <a:pPr lvl="1"/>
            <a:endParaRPr lang="en-US" dirty="0"/>
          </a:p>
          <a:p>
            <a:pPr lvl="1"/>
            <a:endParaRPr lang="en-US" dirty="0"/>
          </a:p>
          <a:p>
            <a:pPr lvl="4"/>
            <a:endParaRPr lang="en-US" dirty="0"/>
          </a:p>
          <a:p>
            <a:pPr lvl="1"/>
            <a:endParaRPr lang="en-US" dirty="0"/>
          </a:p>
          <a:p>
            <a:pPr lvl="1"/>
            <a:endParaRPr lang="en-US" dirty="0"/>
          </a:p>
        </p:txBody>
      </p:sp>
      <p:pic>
        <p:nvPicPr>
          <p:cNvPr id="34" name="Picture 33" title="blank">
            <a:extLst>
              <a:ext uri="{FF2B5EF4-FFF2-40B4-BE49-F238E27FC236}">
                <a16:creationId xmlns:a16="http://schemas.microsoft.com/office/drawing/2014/main" id="{BD727EDD-2ABF-FAD4-22FC-862C8634E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5" name="Picture 34" title="blank">
            <a:extLst>
              <a:ext uri="{FF2B5EF4-FFF2-40B4-BE49-F238E27FC236}">
                <a16:creationId xmlns:a16="http://schemas.microsoft.com/office/drawing/2014/main" id="{EF9869FA-A930-FEBC-8197-72369FC53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6" name="Picture 35" title="blank">
            <a:extLst>
              <a:ext uri="{FF2B5EF4-FFF2-40B4-BE49-F238E27FC236}">
                <a16:creationId xmlns:a16="http://schemas.microsoft.com/office/drawing/2014/main" id="{9DD86F0A-378E-B353-B7B0-2C884FE67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7" name="Picture 36" title="blank">
            <a:extLst>
              <a:ext uri="{FF2B5EF4-FFF2-40B4-BE49-F238E27FC236}">
                <a16:creationId xmlns:a16="http://schemas.microsoft.com/office/drawing/2014/main" id="{6A8AB4B2-9B46-3679-CE17-D2A7DC1C1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8" name="Picture 37" title="blank">
            <a:extLst>
              <a:ext uri="{FF2B5EF4-FFF2-40B4-BE49-F238E27FC236}">
                <a16:creationId xmlns:a16="http://schemas.microsoft.com/office/drawing/2014/main" id="{315930CB-C757-2246-8E7F-F254AD1FF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9" name="Picture 38" title="blank">
            <a:extLst>
              <a:ext uri="{FF2B5EF4-FFF2-40B4-BE49-F238E27FC236}">
                <a16:creationId xmlns:a16="http://schemas.microsoft.com/office/drawing/2014/main" id="{918EDE6F-BFF1-9084-8060-CDC0EED7B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0" name="Picture 39" title="blank">
            <a:extLst>
              <a:ext uri="{FF2B5EF4-FFF2-40B4-BE49-F238E27FC236}">
                <a16:creationId xmlns:a16="http://schemas.microsoft.com/office/drawing/2014/main" id="{89892335-7AD9-CC34-BFDD-F6FE7DD4E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1" name="Picture 40" title="blank">
            <a:extLst>
              <a:ext uri="{FF2B5EF4-FFF2-40B4-BE49-F238E27FC236}">
                <a16:creationId xmlns:a16="http://schemas.microsoft.com/office/drawing/2014/main" id="{1555379E-5948-9F8C-5327-F4D546506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2" name="Picture 41" title="blank">
            <a:extLst>
              <a:ext uri="{FF2B5EF4-FFF2-40B4-BE49-F238E27FC236}">
                <a16:creationId xmlns:a16="http://schemas.microsoft.com/office/drawing/2014/main" id="{767AB3BB-17B1-1C14-A2E5-AF970B7B6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3" name="Picture 42" title="blank">
            <a:extLst>
              <a:ext uri="{FF2B5EF4-FFF2-40B4-BE49-F238E27FC236}">
                <a16:creationId xmlns:a16="http://schemas.microsoft.com/office/drawing/2014/main" id="{F61C0678-E9C1-0E13-48A0-ED97BAF33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4" name="Picture 43" title="blank">
            <a:extLst>
              <a:ext uri="{FF2B5EF4-FFF2-40B4-BE49-F238E27FC236}">
                <a16:creationId xmlns:a16="http://schemas.microsoft.com/office/drawing/2014/main" id="{6E2765B3-C937-83EE-4EB3-4017A48EF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5" name="Picture 44" title="blank">
            <a:extLst>
              <a:ext uri="{FF2B5EF4-FFF2-40B4-BE49-F238E27FC236}">
                <a16:creationId xmlns:a16="http://schemas.microsoft.com/office/drawing/2014/main" id="{2015CBB2-5D62-1A4D-E95B-87231971D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sp>
        <p:nvSpPr>
          <p:cNvPr id="46" name="Rectangle 33">
            <a:extLst>
              <a:ext uri="{FF2B5EF4-FFF2-40B4-BE49-F238E27FC236}">
                <a16:creationId xmlns:a16="http://schemas.microsoft.com/office/drawing/2014/main" id="{C06D601E-D7E6-B5EF-7FEA-7E70C409693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7" name="Rectangle 34">
            <a:extLst>
              <a:ext uri="{FF2B5EF4-FFF2-40B4-BE49-F238E27FC236}">
                <a16:creationId xmlns:a16="http://schemas.microsoft.com/office/drawing/2014/main" id="{BF24969C-639C-74EA-03A6-6531FAA9CA5B}"/>
              </a:ext>
            </a:extLst>
          </p:cNvPr>
          <p:cNvSpPr>
            <a:spLocks noChangeArrowheads="1"/>
          </p:cNvSpPr>
          <p:nvPr/>
        </p:nvSpPr>
        <p:spPr bwMode="auto">
          <a:xfrm>
            <a:off x="0" y="85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8" name="Rectangle 35">
            <a:extLst>
              <a:ext uri="{FF2B5EF4-FFF2-40B4-BE49-F238E27FC236}">
                <a16:creationId xmlns:a16="http://schemas.microsoft.com/office/drawing/2014/main" id="{B4860F9E-4BD8-FCD7-4AC5-01B4E273A368}"/>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2" name="Picture 51">
            <a:extLst>
              <a:ext uri="{FF2B5EF4-FFF2-40B4-BE49-F238E27FC236}">
                <a16:creationId xmlns:a16="http://schemas.microsoft.com/office/drawing/2014/main" id="{9D5C8510-AEC6-70FD-C340-4A3048E0F649}"/>
              </a:ext>
            </a:extLst>
          </p:cNvPr>
          <p:cNvPicPr>
            <a:picLocks/>
          </p:cNvPicPr>
          <p:nvPr/>
        </p:nvPicPr>
        <p:blipFill>
          <a:blip r:embed="rId3"/>
          <a:stretch>
            <a:fillRect/>
          </a:stretch>
        </p:blipFill>
        <p:spPr>
          <a:xfrm>
            <a:off x="3837697" y="2443934"/>
            <a:ext cx="4516605" cy="793662"/>
          </a:xfrm>
          <a:prstGeom prst="rect">
            <a:avLst/>
          </a:prstGeom>
        </p:spPr>
      </p:pic>
      <p:pic>
        <p:nvPicPr>
          <p:cNvPr id="53" name="Picture 52">
            <a:extLst>
              <a:ext uri="{FF2B5EF4-FFF2-40B4-BE49-F238E27FC236}">
                <a16:creationId xmlns:a16="http://schemas.microsoft.com/office/drawing/2014/main" id="{674252CE-955B-BC39-97C6-CA99EC2A49FF}"/>
              </a:ext>
            </a:extLst>
          </p:cNvPr>
          <p:cNvPicPr>
            <a:picLocks/>
          </p:cNvPicPr>
          <p:nvPr/>
        </p:nvPicPr>
        <p:blipFill>
          <a:blip r:embed="rId4"/>
          <a:stretch>
            <a:fillRect/>
          </a:stretch>
        </p:blipFill>
        <p:spPr>
          <a:xfrm>
            <a:off x="2588386" y="3990843"/>
            <a:ext cx="241525" cy="291363"/>
          </a:xfrm>
          <a:prstGeom prst="rect">
            <a:avLst/>
          </a:prstGeom>
        </p:spPr>
      </p:pic>
      <p:pic>
        <p:nvPicPr>
          <p:cNvPr id="54" name="Picture 53">
            <a:extLst>
              <a:ext uri="{FF2B5EF4-FFF2-40B4-BE49-F238E27FC236}">
                <a16:creationId xmlns:a16="http://schemas.microsoft.com/office/drawing/2014/main" id="{9A44B690-CDC0-B12B-362C-ACCD43F41C61}"/>
              </a:ext>
            </a:extLst>
          </p:cNvPr>
          <p:cNvPicPr>
            <a:picLocks/>
          </p:cNvPicPr>
          <p:nvPr/>
        </p:nvPicPr>
        <p:blipFill>
          <a:blip r:embed="rId5"/>
          <a:stretch>
            <a:fillRect/>
          </a:stretch>
        </p:blipFill>
        <p:spPr>
          <a:xfrm>
            <a:off x="4075603" y="4659866"/>
            <a:ext cx="3736212" cy="849024"/>
          </a:xfrm>
          <a:prstGeom prst="rect">
            <a:avLst/>
          </a:prstGeom>
        </p:spPr>
      </p:pic>
      <p:pic>
        <p:nvPicPr>
          <p:cNvPr id="57" name="Picture 56">
            <a:extLst>
              <a:ext uri="{FF2B5EF4-FFF2-40B4-BE49-F238E27FC236}">
                <a16:creationId xmlns:a16="http://schemas.microsoft.com/office/drawing/2014/main" id="{4FF3A229-5F80-8168-E479-E573EF18EE0F}"/>
              </a:ext>
            </a:extLst>
          </p:cNvPr>
          <p:cNvPicPr>
            <a:picLocks noChangeAspect="1"/>
          </p:cNvPicPr>
          <p:nvPr/>
        </p:nvPicPr>
        <p:blipFill>
          <a:blip r:embed="rId6"/>
          <a:stretch>
            <a:fillRect/>
          </a:stretch>
        </p:blipFill>
        <p:spPr>
          <a:xfrm>
            <a:off x="8518100" y="4502148"/>
            <a:ext cx="2507469" cy="1164459"/>
          </a:xfrm>
          <a:prstGeom prst="rect">
            <a:avLst/>
          </a:prstGeom>
        </p:spPr>
      </p:pic>
    </p:spTree>
    <p:extLst>
      <p:ext uri="{BB962C8B-B14F-4D97-AF65-F5344CB8AC3E}">
        <p14:creationId xmlns:p14="http://schemas.microsoft.com/office/powerpoint/2010/main" val="280590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0B1FE-1294-3F38-4124-18B045D5EAF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0B4F1A-B326-B549-34B2-A7FF6D0BC0EC}"/>
              </a:ext>
            </a:extLst>
          </p:cNvPr>
          <p:cNvSpPr>
            <a:spLocks noGrp="1"/>
          </p:cNvSpPr>
          <p:nvPr>
            <p:ph type="title"/>
          </p:nvPr>
        </p:nvSpPr>
        <p:spPr>
          <a:xfrm>
            <a:off x="838200" y="365125"/>
            <a:ext cx="10515600" cy="1325563"/>
          </a:xfrm>
        </p:spPr>
        <p:txBody>
          <a:bodyPr>
            <a:normAutofit fontScale="90000"/>
          </a:bodyPr>
          <a:lstStyle/>
          <a:p>
            <a:r>
              <a:rPr lang="en-US" sz="3600" b="1" i="0" dirty="0">
                <a:effectLst/>
                <a:latin typeface="-apple-system"/>
              </a:rPr>
              <a:t>Core Architecture of </a:t>
            </a:r>
            <a:r>
              <a:rPr lang="en-US" sz="3600" b="1" i="0" dirty="0" err="1">
                <a:effectLst/>
                <a:latin typeface="-apple-system"/>
              </a:rPr>
              <a:t>GloLoSAT</a:t>
            </a:r>
            <a:r>
              <a:rPr lang="en-US" sz="3600" b="1" i="0" dirty="0">
                <a:effectLst/>
                <a:latin typeface="-apple-system"/>
              </a:rPr>
              <a:t>: Global-Local Probsparse Self-Attention Mechanism</a:t>
            </a:r>
            <a:br>
              <a:rPr lang="en-US" sz="2000" b="1" dirty="0"/>
            </a:br>
            <a:endParaRPr lang="en-US" sz="3600" dirty="0"/>
          </a:p>
        </p:txBody>
      </p:sp>
      <p:sp>
        <p:nvSpPr>
          <p:cNvPr id="5" name="Content Placeholder 2">
            <a:extLst>
              <a:ext uri="{FF2B5EF4-FFF2-40B4-BE49-F238E27FC236}">
                <a16:creationId xmlns:a16="http://schemas.microsoft.com/office/drawing/2014/main" id="{AE07758F-AB90-2C86-5496-77A053603504}"/>
              </a:ext>
            </a:extLst>
          </p:cNvPr>
          <p:cNvSpPr>
            <a:spLocks noGrp="1"/>
          </p:cNvSpPr>
          <p:nvPr>
            <p:ph idx="1"/>
          </p:nvPr>
        </p:nvSpPr>
        <p:spPr>
          <a:xfrm>
            <a:off x="838200" y="1518195"/>
            <a:ext cx="10515600" cy="4351338"/>
          </a:xfrm>
        </p:spPr>
        <p:txBody>
          <a:bodyPr>
            <a:normAutofit/>
          </a:bodyPr>
          <a:lstStyle/>
          <a:p>
            <a:pPr marL="0" lvl="0" indent="0">
              <a:buNone/>
            </a:pPr>
            <a:r>
              <a:rPr lang="en-US" b="1" dirty="0"/>
              <a:t>Local Probsparse Self-Attention</a:t>
            </a:r>
          </a:p>
          <a:p>
            <a:pPr lvl="2"/>
            <a:r>
              <a:rPr lang="en-US" dirty="0"/>
              <a:t>Divides the input into smaller segments to focus on local contexts within the sequence, capturing fine-grained details.</a:t>
            </a:r>
          </a:p>
          <a:p>
            <a:pPr lvl="2"/>
            <a:r>
              <a:rPr lang="en-US" dirty="0"/>
              <a:t>Formula:</a:t>
            </a:r>
          </a:p>
          <a:p>
            <a:pPr lvl="2"/>
            <a:endParaRPr lang="en-US" dirty="0"/>
          </a:p>
          <a:p>
            <a:pPr lvl="1"/>
            <a:endParaRPr lang="en-US" dirty="0"/>
          </a:p>
          <a:p>
            <a:pPr lvl="3"/>
            <a:r>
              <a:rPr lang="en-US" dirty="0"/>
              <a:t>                            are the queries, keys, and values for each local segment of the sequence. </a:t>
            </a:r>
          </a:p>
          <a:p>
            <a:pPr lvl="3"/>
            <a:endParaRPr lang="en-US" dirty="0"/>
          </a:p>
          <a:p>
            <a:pPr lvl="3"/>
            <a:r>
              <a:rPr lang="en-US" sz="1800" b="0" i="0" u="none" strike="noStrike" baseline="0" dirty="0">
                <a:latin typeface="NimbusRomNo9L-Regu"/>
              </a:rPr>
              <a:t>          represents a filtered sparse matrix comprising </a:t>
            </a:r>
            <a:r>
              <a:rPr lang="en-US" dirty="0"/>
              <a:t>the top  𝑢 sparse elements in        selected based on the following  sparsity measurement formula:</a:t>
            </a:r>
          </a:p>
          <a:p>
            <a:pPr lvl="1"/>
            <a:endParaRPr lang="en-US" dirty="0"/>
          </a:p>
          <a:p>
            <a:pPr lvl="1"/>
            <a:endParaRPr lang="en-US" dirty="0"/>
          </a:p>
          <a:p>
            <a:pPr lvl="1"/>
            <a:endParaRPr lang="en-US" dirty="0"/>
          </a:p>
          <a:p>
            <a:pPr lvl="4"/>
            <a:endParaRPr lang="en-US" dirty="0"/>
          </a:p>
          <a:p>
            <a:pPr lvl="1"/>
            <a:endParaRPr lang="en-US" dirty="0"/>
          </a:p>
          <a:p>
            <a:pPr lvl="1"/>
            <a:endParaRPr lang="en-US" dirty="0"/>
          </a:p>
        </p:txBody>
      </p:sp>
      <p:pic>
        <p:nvPicPr>
          <p:cNvPr id="34" name="Picture 33" title="blank">
            <a:extLst>
              <a:ext uri="{FF2B5EF4-FFF2-40B4-BE49-F238E27FC236}">
                <a16:creationId xmlns:a16="http://schemas.microsoft.com/office/drawing/2014/main" id="{F49BF7DB-DB52-1566-B230-CA6EEB8D7A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5" name="Picture 34" title="blank">
            <a:extLst>
              <a:ext uri="{FF2B5EF4-FFF2-40B4-BE49-F238E27FC236}">
                <a16:creationId xmlns:a16="http://schemas.microsoft.com/office/drawing/2014/main" id="{FCC28257-3E18-4171-9745-96340150F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6" name="Picture 35" title="blank">
            <a:extLst>
              <a:ext uri="{FF2B5EF4-FFF2-40B4-BE49-F238E27FC236}">
                <a16:creationId xmlns:a16="http://schemas.microsoft.com/office/drawing/2014/main" id="{58CAC8CC-516A-9B2D-B903-CE01C7979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7" name="Picture 36" title="blank">
            <a:extLst>
              <a:ext uri="{FF2B5EF4-FFF2-40B4-BE49-F238E27FC236}">
                <a16:creationId xmlns:a16="http://schemas.microsoft.com/office/drawing/2014/main" id="{09FFA8AE-51EA-6645-DDE7-117073C72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8" name="Picture 37" title="blank">
            <a:extLst>
              <a:ext uri="{FF2B5EF4-FFF2-40B4-BE49-F238E27FC236}">
                <a16:creationId xmlns:a16="http://schemas.microsoft.com/office/drawing/2014/main" id="{53A1C1CF-1B0A-5B8F-1FED-764B587BD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9" name="Picture 38" title="blank">
            <a:extLst>
              <a:ext uri="{FF2B5EF4-FFF2-40B4-BE49-F238E27FC236}">
                <a16:creationId xmlns:a16="http://schemas.microsoft.com/office/drawing/2014/main" id="{7DA299E6-989F-AD5C-1D67-FE1731960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0" name="Picture 39" title="blank">
            <a:extLst>
              <a:ext uri="{FF2B5EF4-FFF2-40B4-BE49-F238E27FC236}">
                <a16:creationId xmlns:a16="http://schemas.microsoft.com/office/drawing/2014/main" id="{A74911D1-56B2-F0D9-83E3-85A1B0AAA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1" name="Picture 40" title="blank">
            <a:extLst>
              <a:ext uri="{FF2B5EF4-FFF2-40B4-BE49-F238E27FC236}">
                <a16:creationId xmlns:a16="http://schemas.microsoft.com/office/drawing/2014/main" id="{A1ECBFBD-93C6-1592-204E-DE395C4DD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2" name="Picture 41" title="blank">
            <a:extLst>
              <a:ext uri="{FF2B5EF4-FFF2-40B4-BE49-F238E27FC236}">
                <a16:creationId xmlns:a16="http://schemas.microsoft.com/office/drawing/2014/main" id="{BC4A78A0-5E66-DD4D-CB39-04F3EABD5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3" name="Picture 42" title="blank">
            <a:extLst>
              <a:ext uri="{FF2B5EF4-FFF2-40B4-BE49-F238E27FC236}">
                <a16:creationId xmlns:a16="http://schemas.microsoft.com/office/drawing/2014/main" id="{1A3661AC-2EEC-C8C0-793C-E47745121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4" name="Picture 43" title="blank">
            <a:extLst>
              <a:ext uri="{FF2B5EF4-FFF2-40B4-BE49-F238E27FC236}">
                <a16:creationId xmlns:a16="http://schemas.microsoft.com/office/drawing/2014/main" id="{3A583B7C-1C37-DD7B-8F91-3EBEC8C3C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5" name="Picture 44" title="blank">
            <a:extLst>
              <a:ext uri="{FF2B5EF4-FFF2-40B4-BE49-F238E27FC236}">
                <a16:creationId xmlns:a16="http://schemas.microsoft.com/office/drawing/2014/main" id="{C64610E3-43B1-172B-3825-4FED58622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sp>
        <p:nvSpPr>
          <p:cNvPr id="46" name="Rectangle 33">
            <a:extLst>
              <a:ext uri="{FF2B5EF4-FFF2-40B4-BE49-F238E27FC236}">
                <a16:creationId xmlns:a16="http://schemas.microsoft.com/office/drawing/2014/main" id="{FD1ED5F4-2E92-CF59-F7D3-E560CB5DC3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7" name="Rectangle 34">
            <a:extLst>
              <a:ext uri="{FF2B5EF4-FFF2-40B4-BE49-F238E27FC236}">
                <a16:creationId xmlns:a16="http://schemas.microsoft.com/office/drawing/2014/main" id="{75474E0E-1766-D357-4AC0-C0650C8E12D7}"/>
              </a:ext>
            </a:extLst>
          </p:cNvPr>
          <p:cNvSpPr>
            <a:spLocks noChangeArrowheads="1"/>
          </p:cNvSpPr>
          <p:nvPr/>
        </p:nvSpPr>
        <p:spPr bwMode="auto">
          <a:xfrm>
            <a:off x="0" y="85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8" name="Rectangle 35">
            <a:extLst>
              <a:ext uri="{FF2B5EF4-FFF2-40B4-BE49-F238E27FC236}">
                <a16:creationId xmlns:a16="http://schemas.microsoft.com/office/drawing/2014/main" id="{3B112189-DFCE-B42B-1D7A-C38531BA4230}"/>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3B257EE7-FD0F-192A-9CA2-ADA073A02BF4}"/>
              </a:ext>
            </a:extLst>
          </p:cNvPr>
          <p:cNvPicPr>
            <a:picLocks/>
          </p:cNvPicPr>
          <p:nvPr/>
        </p:nvPicPr>
        <p:blipFill>
          <a:blip r:embed="rId3"/>
          <a:stretch>
            <a:fillRect/>
          </a:stretch>
        </p:blipFill>
        <p:spPr>
          <a:xfrm>
            <a:off x="3713904" y="2615594"/>
            <a:ext cx="4955654" cy="900116"/>
          </a:xfrm>
          <a:prstGeom prst="rect">
            <a:avLst/>
          </a:prstGeom>
        </p:spPr>
      </p:pic>
      <p:pic>
        <p:nvPicPr>
          <p:cNvPr id="8" name="Picture 7">
            <a:extLst>
              <a:ext uri="{FF2B5EF4-FFF2-40B4-BE49-F238E27FC236}">
                <a16:creationId xmlns:a16="http://schemas.microsoft.com/office/drawing/2014/main" id="{ADF6A5A5-580D-5444-E9C9-54F61A56FD18}"/>
              </a:ext>
            </a:extLst>
          </p:cNvPr>
          <p:cNvPicPr>
            <a:picLocks/>
          </p:cNvPicPr>
          <p:nvPr/>
        </p:nvPicPr>
        <p:blipFill>
          <a:blip r:embed="rId4"/>
          <a:stretch>
            <a:fillRect/>
          </a:stretch>
        </p:blipFill>
        <p:spPr>
          <a:xfrm>
            <a:off x="2604271" y="3693864"/>
            <a:ext cx="1321345" cy="279102"/>
          </a:xfrm>
          <a:prstGeom prst="rect">
            <a:avLst/>
          </a:prstGeom>
        </p:spPr>
      </p:pic>
      <p:pic>
        <p:nvPicPr>
          <p:cNvPr id="9" name="Picture 8">
            <a:extLst>
              <a:ext uri="{FF2B5EF4-FFF2-40B4-BE49-F238E27FC236}">
                <a16:creationId xmlns:a16="http://schemas.microsoft.com/office/drawing/2014/main" id="{46A3E5EE-6BDD-149C-EBA0-49F7D0B4B836}"/>
              </a:ext>
            </a:extLst>
          </p:cNvPr>
          <p:cNvPicPr>
            <a:picLocks/>
          </p:cNvPicPr>
          <p:nvPr/>
        </p:nvPicPr>
        <p:blipFill>
          <a:blip r:embed="rId5"/>
          <a:stretch>
            <a:fillRect/>
          </a:stretch>
        </p:blipFill>
        <p:spPr>
          <a:xfrm>
            <a:off x="2675427" y="4269515"/>
            <a:ext cx="249077" cy="305437"/>
          </a:xfrm>
          <a:prstGeom prst="rect">
            <a:avLst/>
          </a:prstGeom>
        </p:spPr>
      </p:pic>
      <p:pic>
        <p:nvPicPr>
          <p:cNvPr id="10" name="Picture 9">
            <a:extLst>
              <a:ext uri="{FF2B5EF4-FFF2-40B4-BE49-F238E27FC236}">
                <a16:creationId xmlns:a16="http://schemas.microsoft.com/office/drawing/2014/main" id="{3DE9373F-E342-FB3F-236F-B85BB4B8792C}"/>
              </a:ext>
            </a:extLst>
          </p:cNvPr>
          <p:cNvPicPr>
            <a:picLocks/>
          </p:cNvPicPr>
          <p:nvPr/>
        </p:nvPicPr>
        <p:blipFill>
          <a:blip r:embed="rId6"/>
          <a:stretch>
            <a:fillRect/>
          </a:stretch>
        </p:blipFill>
        <p:spPr>
          <a:xfrm>
            <a:off x="10162072" y="4325225"/>
            <a:ext cx="270747" cy="249727"/>
          </a:xfrm>
          <a:prstGeom prst="rect">
            <a:avLst/>
          </a:prstGeom>
        </p:spPr>
      </p:pic>
    </p:spTree>
    <p:extLst>
      <p:ext uri="{BB962C8B-B14F-4D97-AF65-F5344CB8AC3E}">
        <p14:creationId xmlns:p14="http://schemas.microsoft.com/office/powerpoint/2010/main" val="2157340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F873A-783E-8314-407E-320AF24CB98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CBA179C-606D-252C-3BF1-BC68F43BC4FF}"/>
              </a:ext>
            </a:extLst>
          </p:cNvPr>
          <p:cNvSpPr>
            <a:spLocks noGrp="1"/>
          </p:cNvSpPr>
          <p:nvPr>
            <p:ph type="title"/>
          </p:nvPr>
        </p:nvSpPr>
        <p:spPr>
          <a:xfrm>
            <a:off x="838200" y="365125"/>
            <a:ext cx="10515600" cy="1325563"/>
          </a:xfrm>
        </p:spPr>
        <p:txBody>
          <a:bodyPr>
            <a:normAutofit fontScale="90000"/>
          </a:bodyPr>
          <a:lstStyle/>
          <a:p>
            <a:r>
              <a:rPr lang="en-US" sz="3600" b="1" i="0" dirty="0">
                <a:effectLst/>
                <a:latin typeface="-apple-system"/>
              </a:rPr>
              <a:t>Core Architecture of </a:t>
            </a:r>
            <a:r>
              <a:rPr lang="en-US" sz="3600" b="1" i="0" dirty="0" err="1">
                <a:effectLst/>
                <a:latin typeface="-apple-system"/>
              </a:rPr>
              <a:t>GloLoSAT</a:t>
            </a:r>
            <a:r>
              <a:rPr lang="en-US" sz="3600" b="1" i="0" dirty="0">
                <a:effectLst/>
                <a:latin typeface="-apple-system"/>
              </a:rPr>
              <a:t>: Global-Local Probsparse Self-Attention Mechanism</a:t>
            </a:r>
            <a:br>
              <a:rPr lang="en-US" sz="2000" b="1" dirty="0"/>
            </a:br>
            <a:endParaRPr lang="en-US" sz="3600" dirty="0"/>
          </a:p>
        </p:txBody>
      </p:sp>
      <p:sp>
        <p:nvSpPr>
          <p:cNvPr id="5" name="Content Placeholder 2">
            <a:extLst>
              <a:ext uri="{FF2B5EF4-FFF2-40B4-BE49-F238E27FC236}">
                <a16:creationId xmlns:a16="http://schemas.microsoft.com/office/drawing/2014/main" id="{EC8EC564-98EF-BA59-6D74-68E939166874}"/>
              </a:ext>
            </a:extLst>
          </p:cNvPr>
          <p:cNvSpPr>
            <a:spLocks noGrp="1"/>
          </p:cNvSpPr>
          <p:nvPr>
            <p:ph idx="1"/>
          </p:nvPr>
        </p:nvSpPr>
        <p:spPr>
          <a:xfrm>
            <a:off x="838200" y="1518195"/>
            <a:ext cx="10515600" cy="4351338"/>
          </a:xfrm>
        </p:spPr>
        <p:txBody>
          <a:bodyPr>
            <a:normAutofit/>
          </a:bodyPr>
          <a:lstStyle/>
          <a:p>
            <a:pPr marL="0" lvl="0" indent="0">
              <a:buNone/>
            </a:pPr>
            <a:r>
              <a:rPr lang="en-US" b="1" dirty="0"/>
              <a:t>Global-Local Probsparse Self-Attention</a:t>
            </a:r>
          </a:p>
          <a:p>
            <a:pPr lvl="2"/>
            <a:r>
              <a:rPr lang="en-US" dirty="0"/>
              <a:t>Combines global and local attention mechanisms to capture context at both large and small scales, improving overall prediction accuracy.</a:t>
            </a:r>
          </a:p>
          <a:p>
            <a:pPr lvl="2"/>
            <a:r>
              <a:rPr lang="en-US" dirty="0"/>
              <a:t>Formula:</a:t>
            </a:r>
          </a:p>
          <a:p>
            <a:pPr lvl="2"/>
            <a:endParaRPr lang="en-US" dirty="0"/>
          </a:p>
          <a:p>
            <a:pPr lvl="1"/>
            <a:endParaRPr lang="en-US" dirty="0"/>
          </a:p>
        </p:txBody>
      </p:sp>
      <p:pic>
        <p:nvPicPr>
          <p:cNvPr id="34" name="Picture 33" title="blank">
            <a:extLst>
              <a:ext uri="{FF2B5EF4-FFF2-40B4-BE49-F238E27FC236}">
                <a16:creationId xmlns:a16="http://schemas.microsoft.com/office/drawing/2014/main" id="{E06B7594-4637-B6AF-DDA5-B68F129FA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5" name="Picture 34" title="blank">
            <a:extLst>
              <a:ext uri="{FF2B5EF4-FFF2-40B4-BE49-F238E27FC236}">
                <a16:creationId xmlns:a16="http://schemas.microsoft.com/office/drawing/2014/main" id="{5F583A3A-3A25-A78A-ACBF-4AD074C71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6" name="Picture 35" title="blank">
            <a:extLst>
              <a:ext uri="{FF2B5EF4-FFF2-40B4-BE49-F238E27FC236}">
                <a16:creationId xmlns:a16="http://schemas.microsoft.com/office/drawing/2014/main" id="{60C5AA53-2490-AB7D-B5C8-D9443F392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7" name="Picture 36" title="blank">
            <a:extLst>
              <a:ext uri="{FF2B5EF4-FFF2-40B4-BE49-F238E27FC236}">
                <a16:creationId xmlns:a16="http://schemas.microsoft.com/office/drawing/2014/main" id="{5F326A84-73C5-538E-2CCE-3CCE693A8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8" name="Picture 37" title="blank">
            <a:extLst>
              <a:ext uri="{FF2B5EF4-FFF2-40B4-BE49-F238E27FC236}">
                <a16:creationId xmlns:a16="http://schemas.microsoft.com/office/drawing/2014/main" id="{59B7830E-C02D-00D1-AA4B-713F94229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9" name="Picture 38" title="blank">
            <a:extLst>
              <a:ext uri="{FF2B5EF4-FFF2-40B4-BE49-F238E27FC236}">
                <a16:creationId xmlns:a16="http://schemas.microsoft.com/office/drawing/2014/main" id="{A77D50D2-317F-8D6D-B0A6-4783C7EC3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0" name="Picture 39" title="blank">
            <a:extLst>
              <a:ext uri="{FF2B5EF4-FFF2-40B4-BE49-F238E27FC236}">
                <a16:creationId xmlns:a16="http://schemas.microsoft.com/office/drawing/2014/main" id="{12A0B1B6-4D9F-BB69-8969-27785B728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1" name="Picture 40" title="blank">
            <a:extLst>
              <a:ext uri="{FF2B5EF4-FFF2-40B4-BE49-F238E27FC236}">
                <a16:creationId xmlns:a16="http://schemas.microsoft.com/office/drawing/2014/main" id="{55C0E71D-3CDE-3EB0-D0AE-72BA9D3A1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2" name="Picture 41" title="blank">
            <a:extLst>
              <a:ext uri="{FF2B5EF4-FFF2-40B4-BE49-F238E27FC236}">
                <a16:creationId xmlns:a16="http://schemas.microsoft.com/office/drawing/2014/main" id="{7D0E4B26-778E-2070-99C6-5DB7A4436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3" name="Picture 42" title="blank">
            <a:extLst>
              <a:ext uri="{FF2B5EF4-FFF2-40B4-BE49-F238E27FC236}">
                <a16:creationId xmlns:a16="http://schemas.microsoft.com/office/drawing/2014/main" id="{E31BB6C4-55EA-893E-FB70-70BE80F67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4" name="Picture 43" title="blank">
            <a:extLst>
              <a:ext uri="{FF2B5EF4-FFF2-40B4-BE49-F238E27FC236}">
                <a16:creationId xmlns:a16="http://schemas.microsoft.com/office/drawing/2014/main" id="{E18D24DD-0D6E-6CA8-B089-D8A4B6972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5" name="Picture 44" title="blank">
            <a:extLst>
              <a:ext uri="{FF2B5EF4-FFF2-40B4-BE49-F238E27FC236}">
                <a16:creationId xmlns:a16="http://schemas.microsoft.com/office/drawing/2014/main" id="{C1123028-6C50-4D65-0858-9DB7E7DCA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sp>
        <p:nvSpPr>
          <p:cNvPr id="46" name="Rectangle 33">
            <a:extLst>
              <a:ext uri="{FF2B5EF4-FFF2-40B4-BE49-F238E27FC236}">
                <a16:creationId xmlns:a16="http://schemas.microsoft.com/office/drawing/2014/main" id="{D2944D32-2183-3DEC-CADF-0D0DF2E7C66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7" name="Rectangle 34">
            <a:extLst>
              <a:ext uri="{FF2B5EF4-FFF2-40B4-BE49-F238E27FC236}">
                <a16:creationId xmlns:a16="http://schemas.microsoft.com/office/drawing/2014/main" id="{96CFAA82-EF88-B455-7C10-05457DBA3CC0}"/>
              </a:ext>
            </a:extLst>
          </p:cNvPr>
          <p:cNvSpPr>
            <a:spLocks noChangeArrowheads="1"/>
          </p:cNvSpPr>
          <p:nvPr/>
        </p:nvSpPr>
        <p:spPr bwMode="auto">
          <a:xfrm>
            <a:off x="0" y="85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8" name="Rectangle 35">
            <a:extLst>
              <a:ext uri="{FF2B5EF4-FFF2-40B4-BE49-F238E27FC236}">
                <a16:creationId xmlns:a16="http://schemas.microsoft.com/office/drawing/2014/main" id="{B2DDEB4C-5BFC-C3DD-A723-5640F934B631}"/>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a:extLst>
              <a:ext uri="{FF2B5EF4-FFF2-40B4-BE49-F238E27FC236}">
                <a16:creationId xmlns:a16="http://schemas.microsoft.com/office/drawing/2014/main" id="{49C1F34C-7791-88C0-1963-5DA42AAF4076}"/>
              </a:ext>
            </a:extLst>
          </p:cNvPr>
          <p:cNvPicPr>
            <a:picLocks/>
          </p:cNvPicPr>
          <p:nvPr/>
        </p:nvPicPr>
        <p:blipFill>
          <a:blip r:embed="rId3"/>
          <a:stretch>
            <a:fillRect/>
          </a:stretch>
        </p:blipFill>
        <p:spPr>
          <a:xfrm>
            <a:off x="3487227" y="2971800"/>
            <a:ext cx="5487242" cy="1943780"/>
          </a:xfrm>
          <a:prstGeom prst="rect">
            <a:avLst/>
          </a:prstGeom>
        </p:spPr>
      </p:pic>
    </p:spTree>
    <p:extLst>
      <p:ext uri="{BB962C8B-B14F-4D97-AF65-F5344CB8AC3E}">
        <p14:creationId xmlns:p14="http://schemas.microsoft.com/office/powerpoint/2010/main" val="2866920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A8B56-6009-DD16-2495-7B7649F7947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8BC55E3-1227-B893-A873-E0049359DE4C}"/>
              </a:ext>
            </a:extLst>
          </p:cNvPr>
          <p:cNvSpPr>
            <a:spLocks noGrp="1"/>
          </p:cNvSpPr>
          <p:nvPr>
            <p:ph type="title"/>
          </p:nvPr>
        </p:nvSpPr>
        <p:spPr>
          <a:xfrm>
            <a:off x="838200" y="65579"/>
            <a:ext cx="10515600" cy="1325563"/>
          </a:xfrm>
        </p:spPr>
        <p:txBody>
          <a:bodyPr>
            <a:normAutofit/>
          </a:bodyPr>
          <a:lstStyle/>
          <a:p>
            <a:r>
              <a:rPr lang="en-US" sz="3200" b="1" i="0" dirty="0">
                <a:effectLst/>
                <a:latin typeface="-apple-system"/>
              </a:rPr>
              <a:t>Computational Complexity and Proof</a:t>
            </a:r>
            <a:endParaRPr lang="en-US" sz="3200" dirty="0"/>
          </a:p>
        </p:txBody>
      </p:sp>
      <p:sp>
        <p:nvSpPr>
          <p:cNvPr id="5" name="Content Placeholder 2">
            <a:extLst>
              <a:ext uri="{FF2B5EF4-FFF2-40B4-BE49-F238E27FC236}">
                <a16:creationId xmlns:a16="http://schemas.microsoft.com/office/drawing/2014/main" id="{F0165399-FF1C-296D-39C8-15094D219C2B}"/>
              </a:ext>
            </a:extLst>
          </p:cNvPr>
          <p:cNvSpPr>
            <a:spLocks noGrp="1"/>
          </p:cNvSpPr>
          <p:nvPr>
            <p:ph idx="1"/>
          </p:nvPr>
        </p:nvSpPr>
        <p:spPr>
          <a:xfrm>
            <a:off x="838200" y="1061305"/>
            <a:ext cx="10515600" cy="5265119"/>
          </a:xfrm>
        </p:spPr>
        <p:txBody>
          <a:bodyPr>
            <a:normAutofit/>
          </a:bodyPr>
          <a:lstStyle/>
          <a:p>
            <a:pPr marL="0" lvl="0" indent="0">
              <a:buNone/>
            </a:pPr>
            <a:r>
              <a:rPr lang="en-US" sz="2400" b="1" dirty="0"/>
              <a:t>1. Computational Complexity Formula</a:t>
            </a:r>
            <a:r>
              <a:rPr lang="en-US" sz="2400" dirty="0"/>
              <a:t>: </a:t>
            </a:r>
            <a:endParaRPr lang="en-US" sz="2400" b="1" dirty="0"/>
          </a:p>
          <a:p>
            <a:pPr lvl="2"/>
            <a:r>
              <a:rPr lang="en-US" sz="1800" dirty="0"/>
              <a:t>The computational complexity of the Global-Local Probsparse Self-Attention mechanism is:</a:t>
            </a:r>
          </a:p>
          <a:p>
            <a:pPr lvl="2"/>
            <a:endParaRPr lang="en-US" sz="1800" dirty="0"/>
          </a:p>
          <a:p>
            <a:pPr marL="457200" lvl="1" indent="0">
              <a:buNone/>
            </a:pPr>
            <a:endParaRPr lang="en-US" sz="2000" dirty="0"/>
          </a:p>
          <a:p>
            <a:pPr marL="0" indent="0">
              <a:buNone/>
            </a:pPr>
            <a:r>
              <a:rPr lang="en-US" sz="2400" b="1" dirty="0"/>
              <a:t>2. Proof of Computational Complexity</a:t>
            </a:r>
            <a:r>
              <a:rPr lang="en-US" sz="2400" dirty="0"/>
              <a:t>: </a:t>
            </a:r>
            <a:endParaRPr lang="en-US" sz="2400" b="1" dirty="0"/>
          </a:p>
          <a:p>
            <a:pPr lvl="2"/>
            <a:endParaRPr lang="en-US" sz="1800" dirty="0"/>
          </a:p>
        </p:txBody>
      </p:sp>
      <p:pic>
        <p:nvPicPr>
          <p:cNvPr id="34" name="Picture 33" title="blank">
            <a:extLst>
              <a:ext uri="{FF2B5EF4-FFF2-40B4-BE49-F238E27FC236}">
                <a16:creationId xmlns:a16="http://schemas.microsoft.com/office/drawing/2014/main" id="{C4EFA8A6-1CC9-59CE-9EDD-E035058C9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5" name="Picture 34" title="blank">
            <a:extLst>
              <a:ext uri="{FF2B5EF4-FFF2-40B4-BE49-F238E27FC236}">
                <a16:creationId xmlns:a16="http://schemas.microsoft.com/office/drawing/2014/main" id="{6A9C5BBC-B9CF-EBA5-4C6E-409BB92BA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6" name="Picture 35" title="blank">
            <a:extLst>
              <a:ext uri="{FF2B5EF4-FFF2-40B4-BE49-F238E27FC236}">
                <a16:creationId xmlns:a16="http://schemas.microsoft.com/office/drawing/2014/main" id="{D99946F3-563D-3582-C469-BABAF11AB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7" name="Picture 36" title="blank">
            <a:extLst>
              <a:ext uri="{FF2B5EF4-FFF2-40B4-BE49-F238E27FC236}">
                <a16:creationId xmlns:a16="http://schemas.microsoft.com/office/drawing/2014/main" id="{F0C8E14F-928E-D253-ADB9-A696FDBA3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8" name="Picture 37" title="blank">
            <a:extLst>
              <a:ext uri="{FF2B5EF4-FFF2-40B4-BE49-F238E27FC236}">
                <a16:creationId xmlns:a16="http://schemas.microsoft.com/office/drawing/2014/main" id="{5D5AD5D6-E3F2-6517-823A-3811B02D8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39" name="Picture 38" title="blank">
            <a:extLst>
              <a:ext uri="{FF2B5EF4-FFF2-40B4-BE49-F238E27FC236}">
                <a16:creationId xmlns:a16="http://schemas.microsoft.com/office/drawing/2014/main" id="{58D15BD4-DF1E-5116-52B8-39F0388A5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0" name="Picture 39" title="blank">
            <a:extLst>
              <a:ext uri="{FF2B5EF4-FFF2-40B4-BE49-F238E27FC236}">
                <a16:creationId xmlns:a16="http://schemas.microsoft.com/office/drawing/2014/main" id="{5DC1B355-4282-8B87-9B7E-45812C34A2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1" name="Picture 40" title="blank">
            <a:extLst>
              <a:ext uri="{FF2B5EF4-FFF2-40B4-BE49-F238E27FC236}">
                <a16:creationId xmlns:a16="http://schemas.microsoft.com/office/drawing/2014/main" id="{DA81A650-9E65-5CC0-E19A-D6FCBC859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2" name="Picture 41" title="blank">
            <a:extLst>
              <a:ext uri="{FF2B5EF4-FFF2-40B4-BE49-F238E27FC236}">
                <a16:creationId xmlns:a16="http://schemas.microsoft.com/office/drawing/2014/main" id="{E39B47BC-4EB8-A0E0-3D32-ADAC59263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3" name="Picture 42" title="blank">
            <a:extLst>
              <a:ext uri="{FF2B5EF4-FFF2-40B4-BE49-F238E27FC236}">
                <a16:creationId xmlns:a16="http://schemas.microsoft.com/office/drawing/2014/main" id="{716EE5C0-6051-C7DA-F7E1-ECC874E02C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4" name="Picture 43" title="blank">
            <a:extLst>
              <a:ext uri="{FF2B5EF4-FFF2-40B4-BE49-F238E27FC236}">
                <a16:creationId xmlns:a16="http://schemas.microsoft.com/office/drawing/2014/main" id="{58F55C9D-B9EA-3FB2-A698-A730D9410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pic>
        <p:nvPicPr>
          <p:cNvPr id="45" name="Picture 44" title="blank">
            <a:extLst>
              <a:ext uri="{FF2B5EF4-FFF2-40B4-BE49-F238E27FC236}">
                <a16:creationId xmlns:a16="http://schemas.microsoft.com/office/drawing/2014/main" id="{EB741DD5-C375-C597-F4D1-516AB7271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 cy="6350"/>
          </a:xfrm>
          <a:prstGeom prst="rect">
            <a:avLst/>
          </a:prstGeom>
        </p:spPr>
      </p:pic>
      <p:sp>
        <p:nvSpPr>
          <p:cNvPr id="46" name="Rectangle 33">
            <a:extLst>
              <a:ext uri="{FF2B5EF4-FFF2-40B4-BE49-F238E27FC236}">
                <a16:creationId xmlns:a16="http://schemas.microsoft.com/office/drawing/2014/main" id="{761F671A-278B-3DE2-CC6B-687F97D9DE3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7" name="Rectangle 34">
            <a:extLst>
              <a:ext uri="{FF2B5EF4-FFF2-40B4-BE49-F238E27FC236}">
                <a16:creationId xmlns:a16="http://schemas.microsoft.com/office/drawing/2014/main" id="{F8A1F106-6ECF-416B-6798-EC352EFD4412}"/>
              </a:ext>
            </a:extLst>
          </p:cNvPr>
          <p:cNvSpPr>
            <a:spLocks noChangeArrowheads="1"/>
          </p:cNvSpPr>
          <p:nvPr/>
        </p:nvSpPr>
        <p:spPr bwMode="auto">
          <a:xfrm>
            <a:off x="0" y="857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8" name="Rectangle 35">
            <a:extLst>
              <a:ext uri="{FF2B5EF4-FFF2-40B4-BE49-F238E27FC236}">
                <a16:creationId xmlns:a16="http://schemas.microsoft.com/office/drawing/2014/main" id="{81584ED6-FCCB-A302-71AB-0AE0A54261F7}"/>
              </a:ext>
            </a:extLst>
          </p:cNvPr>
          <p:cNvSpPr>
            <a:spLocks noChangeArrowheads="1"/>
          </p:cNvSpPr>
          <p:nvPr/>
        </p:nvSpPr>
        <p:spPr bwMode="auto">
          <a:xfrm>
            <a:off x="0" y="1371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C3515EDF-890A-1552-CD99-9C6F0CFDC609}"/>
              </a:ext>
            </a:extLst>
          </p:cNvPr>
          <p:cNvPicPr>
            <a:picLocks/>
          </p:cNvPicPr>
          <p:nvPr/>
        </p:nvPicPr>
        <p:blipFill>
          <a:blip r:embed="rId3"/>
          <a:stretch>
            <a:fillRect/>
          </a:stretch>
        </p:blipFill>
        <p:spPr>
          <a:xfrm>
            <a:off x="3586979" y="1834348"/>
            <a:ext cx="4291709" cy="320956"/>
          </a:xfrm>
          <a:prstGeom prst="rect">
            <a:avLst/>
          </a:prstGeom>
        </p:spPr>
      </p:pic>
      <p:pic>
        <p:nvPicPr>
          <p:cNvPr id="9" name="Picture 8">
            <a:extLst>
              <a:ext uri="{FF2B5EF4-FFF2-40B4-BE49-F238E27FC236}">
                <a16:creationId xmlns:a16="http://schemas.microsoft.com/office/drawing/2014/main" id="{6D1E4208-6C7C-5518-CD19-46A11572ADE5}"/>
              </a:ext>
            </a:extLst>
          </p:cNvPr>
          <p:cNvPicPr>
            <a:picLocks/>
          </p:cNvPicPr>
          <p:nvPr/>
        </p:nvPicPr>
        <p:blipFill>
          <a:blip r:embed="rId4"/>
          <a:srcRect r="1524" b="80202"/>
          <a:stretch/>
        </p:blipFill>
        <p:spPr>
          <a:xfrm>
            <a:off x="1190085" y="2694352"/>
            <a:ext cx="9098112" cy="744666"/>
          </a:xfrm>
          <a:prstGeom prst="rect">
            <a:avLst/>
          </a:prstGeom>
        </p:spPr>
      </p:pic>
      <p:pic>
        <p:nvPicPr>
          <p:cNvPr id="10" name="Picture 9">
            <a:extLst>
              <a:ext uri="{FF2B5EF4-FFF2-40B4-BE49-F238E27FC236}">
                <a16:creationId xmlns:a16="http://schemas.microsoft.com/office/drawing/2014/main" id="{FAC07F3B-9A26-0B7C-A3BB-3A889CB555A3}"/>
              </a:ext>
            </a:extLst>
          </p:cNvPr>
          <p:cNvPicPr>
            <a:picLocks/>
          </p:cNvPicPr>
          <p:nvPr/>
        </p:nvPicPr>
        <p:blipFill>
          <a:blip r:embed="rId4"/>
          <a:srcRect t="20573" r="1615" b="70043"/>
          <a:stretch/>
        </p:blipFill>
        <p:spPr>
          <a:xfrm>
            <a:off x="1190085" y="3274348"/>
            <a:ext cx="9628277" cy="373897"/>
          </a:xfrm>
          <a:prstGeom prst="rect">
            <a:avLst/>
          </a:prstGeom>
        </p:spPr>
      </p:pic>
      <p:pic>
        <p:nvPicPr>
          <p:cNvPr id="15" name="Picture 14">
            <a:extLst>
              <a:ext uri="{FF2B5EF4-FFF2-40B4-BE49-F238E27FC236}">
                <a16:creationId xmlns:a16="http://schemas.microsoft.com/office/drawing/2014/main" id="{24119183-1A7E-5F16-0945-3592C88691B9}"/>
              </a:ext>
            </a:extLst>
          </p:cNvPr>
          <p:cNvPicPr>
            <a:picLocks/>
          </p:cNvPicPr>
          <p:nvPr/>
        </p:nvPicPr>
        <p:blipFill>
          <a:blip r:embed="rId4"/>
          <a:srcRect l="15501" t="33234" r="1704"/>
          <a:stretch/>
        </p:blipFill>
        <p:spPr>
          <a:xfrm>
            <a:off x="4680488" y="3670031"/>
            <a:ext cx="7136970" cy="2343162"/>
          </a:xfrm>
          <a:prstGeom prst="rect">
            <a:avLst/>
          </a:prstGeom>
        </p:spPr>
      </p:pic>
      <p:pic>
        <p:nvPicPr>
          <p:cNvPr id="16" name="Picture 15">
            <a:extLst>
              <a:ext uri="{FF2B5EF4-FFF2-40B4-BE49-F238E27FC236}">
                <a16:creationId xmlns:a16="http://schemas.microsoft.com/office/drawing/2014/main" id="{D4787409-31E9-A159-E8BD-68E9BA23127F}"/>
              </a:ext>
            </a:extLst>
          </p:cNvPr>
          <p:cNvPicPr>
            <a:picLocks/>
          </p:cNvPicPr>
          <p:nvPr/>
        </p:nvPicPr>
        <p:blipFill>
          <a:blip r:embed="rId4"/>
          <a:srcRect t="-442" r="72513" b="80644"/>
          <a:stretch/>
        </p:blipFill>
        <p:spPr>
          <a:xfrm>
            <a:off x="2373121" y="3670030"/>
            <a:ext cx="2369359" cy="694779"/>
          </a:xfrm>
          <a:prstGeom prst="rect">
            <a:avLst/>
          </a:prstGeom>
        </p:spPr>
      </p:pic>
      <p:sp>
        <p:nvSpPr>
          <p:cNvPr id="18" name="TextBox 17">
            <a:extLst>
              <a:ext uri="{FF2B5EF4-FFF2-40B4-BE49-F238E27FC236}">
                <a16:creationId xmlns:a16="http://schemas.microsoft.com/office/drawing/2014/main" id="{594245D8-4282-F6E3-5BE4-4AF552D23848}"/>
              </a:ext>
            </a:extLst>
          </p:cNvPr>
          <p:cNvSpPr txBox="1"/>
          <p:nvPr/>
        </p:nvSpPr>
        <p:spPr>
          <a:xfrm>
            <a:off x="294669" y="6150875"/>
            <a:ext cx="12049732" cy="523220"/>
          </a:xfrm>
          <a:prstGeom prst="rect">
            <a:avLst/>
          </a:prstGeom>
          <a:noFill/>
        </p:spPr>
        <p:txBody>
          <a:bodyPr wrap="square">
            <a:spAutoFit/>
          </a:bodyPr>
          <a:lstStyle/>
          <a:p>
            <a:pPr algn="l"/>
            <a:r>
              <a:rPr lang="en-US" sz="1400" b="0" i="0" u="none" strike="noStrike" baseline="0" dirty="0">
                <a:latin typeface="NimbusRomNo9L-Regu"/>
              </a:rPr>
              <a:t>[1] H. Zhou, S. Zhang, J. Peng, S. Zhang, J. Li, H. Xiong, and W. Zhang, “Informer: Beyond efficient transformer for long sequence time-series forecasting,” in </a:t>
            </a:r>
            <a:r>
              <a:rPr lang="en-US" sz="1400" b="0" i="0" u="none" strike="noStrike" baseline="0" dirty="0">
                <a:latin typeface="NimbusRomNo9L-ReguItal"/>
              </a:rPr>
              <a:t>Proceedings of the AAAI conference on artificial intelligence</a:t>
            </a:r>
            <a:r>
              <a:rPr lang="en-US" sz="1400" b="0" i="0" u="none" strike="noStrike" baseline="0" dirty="0">
                <a:latin typeface="NimbusRomNo9L-Regu"/>
              </a:rPr>
              <a:t>, vol. 35, no. 12, 2021, pp. 11 106–11 115.</a:t>
            </a:r>
            <a:endParaRPr lang="en-US" sz="1400" dirty="0"/>
          </a:p>
        </p:txBody>
      </p:sp>
    </p:spTree>
    <p:extLst>
      <p:ext uri="{BB962C8B-B14F-4D97-AF65-F5344CB8AC3E}">
        <p14:creationId xmlns:p14="http://schemas.microsoft.com/office/powerpoint/2010/main" val="30695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164F-7D66-B6B0-41DC-DCAE34471773}"/>
              </a:ext>
            </a:extLst>
          </p:cNvPr>
          <p:cNvSpPr>
            <a:spLocks noGrp="1"/>
          </p:cNvSpPr>
          <p:nvPr>
            <p:ph type="title"/>
          </p:nvPr>
        </p:nvSpPr>
        <p:spPr/>
        <p:txBody>
          <a:bodyPr/>
          <a:lstStyle/>
          <a:p>
            <a:r>
              <a:rPr lang="en-US" sz="4400" b="1" dirty="0">
                <a:latin typeface="-apple-system"/>
              </a:rPr>
              <a:t>Introduction and Motivation</a:t>
            </a:r>
            <a:br>
              <a:rPr lang="en-US" sz="4400" dirty="0"/>
            </a:br>
            <a:endParaRPr lang="en-US" dirty="0"/>
          </a:p>
        </p:txBody>
      </p:sp>
      <p:sp>
        <p:nvSpPr>
          <p:cNvPr id="4" name="Date Placeholder 3">
            <a:extLst>
              <a:ext uri="{FF2B5EF4-FFF2-40B4-BE49-F238E27FC236}">
                <a16:creationId xmlns:a16="http://schemas.microsoft.com/office/drawing/2014/main" id="{3AC5B8A5-2C5D-D3F5-D315-28FF136EF9FC}"/>
              </a:ext>
            </a:extLst>
          </p:cNvPr>
          <p:cNvSpPr>
            <a:spLocks noGrp="1"/>
          </p:cNvSpPr>
          <p:nvPr>
            <p:ph type="dt" sz="half" idx="10"/>
          </p:nvPr>
        </p:nvSpPr>
        <p:spPr/>
        <p:txBody>
          <a:bodyPr/>
          <a:lstStyle/>
          <a:p>
            <a:fld id="{9E3A6122-2611-2549-85C5-C3B04EF553A2}" type="datetime1">
              <a:rPr lang="en-US" smtClean="0"/>
              <a:t>5/6/2025</a:t>
            </a:fld>
            <a:endParaRPr lang="en-US"/>
          </a:p>
        </p:txBody>
      </p:sp>
      <p:sp>
        <p:nvSpPr>
          <p:cNvPr id="5" name="Slide Number Placeholder 4">
            <a:extLst>
              <a:ext uri="{FF2B5EF4-FFF2-40B4-BE49-F238E27FC236}">
                <a16:creationId xmlns:a16="http://schemas.microsoft.com/office/drawing/2014/main" id="{A59C2774-A10F-D835-2637-F7A7B4EC267E}"/>
              </a:ext>
            </a:extLst>
          </p:cNvPr>
          <p:cNvSpPr>
            <a:spLocks noGrp="1"/>
          </p:cNvSpPr>
          <p:nvPr>
            <p:ph type="sldNum" sz="quarter" idx="12"/>
          </p:nvPr>
        </p:nvSpPr>
        <p:spPr/>
        <p:txBody>
          <a:bodyPr/>
          <a:lstStyle/>
          <a:p>
            <a:fld id="{8BFA3EBF-A391-4EF3-A0BE-8817F0DD064F}" type="slidenum">
              <a:rPr lang="en-US" smtClean="0"/>
              <a:t>2</a:t>
            </a:fld>
            <a:endParaRPr lang="en-US"/>
          </a:p>
        </p:txBody>
      </p:sp>
      <p:sp>
        <p:nvSpPr>
          <p:cNvPr id="6" name="Content Placeholder 2">
            <a:extLst>
              <a:ext uri="{FF2B5EF4-FFF2-40B4-BE49-F238E27FC236}">
                <a16:creationId xmlns:a16="http://schemas.microsoft.com/office/drawing/2014/main" id="{40724CC5-CDEE-31DA-A5AE-7576F02B138E}"/>
              </a:ext>
            </a:extLst>
          </p:cNvPr>
          <p:cNvSpPr>
            <a:spLocks noGrp="1"/>
          </p:cNvSpPr>
          <p:nvPr>
            <p:ph idx="1"/>
          </p:nvPr>
        </p:nvSpPr>
        <p:spPr>
          <a:xfrm>
            <a:off x="528349" y="1271944"/>
            <a:ext cx="6590908" cy="4342297"/>
          </a:xfrm>
        </p:spPr>
        <p:txBody>
          <a:bodyPr anchor="t">
            <a:normAutofit fontScale="62500" lnSpcReduction="20000"/>
          </a:bodyPr>
          <a:lstStyle/>
          <a:p>
            <a:pPr marL="0" indent="0">
              <a:lnSpc>
                <a:spcPct val="120000"/>
              </a:lnSpc>
              <a:buNone/>
            </a:pPr>
            <a:endParaRPr lang="en-US" sz="4000" b="1" i="0" dirty="0">
              <a:effectLst/>
            </a:endParaRPr>
          </a:p>
          <a:p>
            <a:pPr marL="342900" indent="-342900">
              <a:lnSpc>
                <a:spcPct val="120000"/>
              </a:lnSpc>
              <a:buFont typeface="+mj-lt"/>
              <a:buAutoNum type="arabicPeriod"/>
            </a:pPr>
            <a:r>
              <a:rPr lang="en-US" sz="2600" b="1" dirty="0"/>
              <a:t>What are LEO Satellites?</a:t>
            </a:r>
            <a:endParaRPr lang="en-US" sz="4600" b="1" dirty="0"/>
          </a:p>
          <a:p>
            <a:pPr lvl="1">
              <a:lnSpc>
                <a:spcPct val="120000"/>
              </a:lnSpc>
            </a:pPr>
            <a:r>
              <a:rPr lang="en-US" sz="2300" b="1" i="0" dirty="0">
                <a:effectLst/>
              </a:rPr>
              <a:t>LEO Satellites</a:t>
            </a:r>
            <a:r>
              <a:rPr lang="en-US" sz="2300" b="0" i="0" dirty="0">
                <a:effectLst/>
              </a:rPr>
              <a:t>: Low-Earth Orbit (LEO) satellites operate at altitudes below 2,000 km.</a:t>
            </a:r>
          </a:p>
          <a:p>
            <a:pPr lvl="1">
              <a:lnSpc>
                <a:spcPct val="120000"/>
              </a:lnSpc>
            </a:pPr>
            <a:r>
              <a:rPr lang="en-US" sz="2300" b="1" i="0" dirty="0">
                <a:effectLst/>
              </a:rPr>
              <a:t>Applications</a:t>
            </a:r>
            <a:r>
              <a:rPr lang="en-US" sz="2300" b="0" i="0" dirty="0">
                <a:effectLst/>
              </a:rPr>
              <a:t>: Used for terrestrial surveillance, global communication, navigation, and ecological assessment.</a:t>
            </a:r>
          </a:p>
          <a:p>
            <a:pPr lvl="1">
              <a:lnSpc>
                <a:spcPct val="120000"/>
              </a:lnSpc>
            </a:pPr>
            <a:endParaRPr lang="en-US" sz="4000" b="1" i="0" dirty="0">
              <a:effectLst/>
            </a:endParaRPr>
          </a:p>
          <a:p>
            <a:pPr marL="342900" indent="-342900">
              <a:lnSpc>
                <a:spcPct val="120000"/>
              </a:lnSpc>
              <a:buFont typeface="+mj-lt"/>
              <a:buAutoNum type="arabicPeriod"/>
            </a:pPr>
            <a:r>
              <a:rPr lang="en-US" sz="2600" b="1" dirty="0"/>
              <a:t>Why is Precise Orbit Prediction Essential?</a:t>
            </a:r>
            <a:endParaRPr lang="en-US" sz="4600" b="1" dirty="0"/>
          </a:p>
          <a:p>
            <a:pPr lvl="1">
              <a:lnSpc>
                <a:spcPct val="120000"/>
              </a:lnSpc>
            </a:pPr>
            <a:r>
              <a:rPr lang="en-US" sz="2300" b="1" i="0" dirty="0">
                <a:effectLst/>
              </a:rPr>
              <a:t>Increased Satellite Density in LEO: </a:t>
            </a:r>
            <a:r>
              <a:rPr lang="en-US" sz="2300" dirty="0"/>
              <a:t>P</a:t>
            </a:r>
            <a:r>
              <a:rPr lang="en-US" sz="2300" i="0" dirty="0">
                <a:effectLst/>
              </a:rPr>
              <a:t>rojects like Starlink are increasing the number of active satellites, with plans to expand from 5,800 to 42,000.</a:t>
            </a:r>
            <a:endParaRPr lang="en-US" sz="2300" b="0" i="0" dirty="0">
              <a:effectLst/>
            </a:endParaRPr>
          </a:p>
          <a:p>
            <a:pPr lvl="1">
              <a:lnSpc>
                <a:spcPct val="120000"/>
              </a:lnSpc>
            </a:pPr>
            <a:r>
              <a:rPr lang="en-US" sz="2300" b="1" i="0" dirty="0">
                <a:effectLst/>
              </a:rPr>
              <a:t>Limitations of Traditional Methods: </a:t>
            </a:r>
            <a:r>
              <a:rPr lang="en-US" sz="2300" i="0" dirty="0">
                <a:effectLst/>
              </a:rPr>
              <a:t>The orbit prediction accuracy of physics-based models (e.g., SGP4/8) is inadequate for collision avoidance. </a:t>
            </a:r>
            <a:r>
              <a:rPr lang="en-US" sz="2300" dirty="0"/>
              <a:t>T</a:t>
            </a:r>
            <a:r>
              <a:rPr lang="en-US" sz="2300" i="0" dirty="0">
                <a:effectLst/>
              </a:rPr>
              <a:t>heir typical accuracy is 1-2 km, and it can go worse to several kilometers over time due to unmodeled forces such as atmospheric drag, solar radiation pressure, and satellite maneuvers.</a:t>
            </a:r>
            <a:endParaRPr lang="en-US" sz="1400" b="1" i="0" dirty="0">
              <a:effectLst/>
            </a:endParaRPr>
          </a:p>
          <a:p>
            <a:endParaRPr lang="en-US" sz="1400" dirty="0"/>
          </a:p>
        </p:txBody>
      </p:sp>
      <p:sp>
        <p:nvSpPr>
          <p:cNvPr id="7" name="TextBox 6">
            <a:extLst>
              <a:ext uri="{FF2B5EF4-FFF2-40B4-BE49-F238E27FC236}">
                <a16:creationId xmlns:a16="http://schemas.microsoft.com/office/drawing/2014/main" id="{E9B956C3-8D14-A9DF-7851-3315F9105955}"/>
              </a:ext>
            </a:extLst>
          </p:cNvPr>
          <p:cNvSpPr txBox="1"/>
          <p:nvPr/>
        </p:nvSpPr>
        <p:spPr>
          <a:xfrm>
            <a:off x="7242619" y="5183355"/>
            <a:ext cx="4632857" cy="430887"/>
          </a:xfrm>
          <a:prstGeom prst="rect">
            <a:avLst/>
          </a:prstGeom>
          <a:noFill/>
        </p:spPr>
        <p:txBody>
          <a:bodyPr wrap="square">
            <a:spAutoFit/>
          </a:bodyPr>
          <a:lstStyle/>
          <a:p>
            <a:r>
              <a:rPr lang="en-US" sz="1100" b="1" dirty="0"/>
              <a:t>Image Source:</a:t>
            </a:r>
            <a:r>
              <a:rPr lang="en-US" sz="1100" dirty="0"/>
              <a:t> "Low Earth Orbit and Very Low Earth Orbit altitudes diagram." Retrieved [12/9, 2024]. </a:t>
            </a:r>
            <a:r>
              <a:rPr lang="en-US" sz="1100" dirty="0">
                <a:hlinkClick r:id="rId3"/>
              </a:rPr>
              <a:t>https://www.deepinsecurity.com/low-earth-orbit/</a:t>
            </a:r>
            <a:endParaRPr lang="en-US" sz="1100" dirty="0"/>
          </a:p>
        </p:txBody>
      </p:sp>
      <p:pic>
        <p:nvPicPr>
          <p:cNvPr id="8" name="Picture 7" descr="A diagram of the earth's orbit&#10;&#10;Description automatically generated">
            <a:extLst>
              <a:ext uri="{FF2B5EF4-FFF2-40B4-BE49-F238E27FC236}">
                <a16:creationId xmlns:a16="http://schemas.microsoft.com/office/drawing/2014/main" id="{FB3066B4-D35F-C5BE-24B5-CABDC572BA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5547" y="1646629"/>
            <a:ext cx="5063091" cy="3454668"/>
          </a:xfrm>
          <a:prstGeom prst="rect">
            <a:avLst/>
          </a:prstGeom>
        </p:spPr>
      </p:pic>
    </p:spTree>
    <p:extLst>
      <p:ext uri="{BB962C8B-B14F-4D97-AF65-F5344CB8AC3E}">
        <p14:creationId xmlns:p14="http://schemas.microsoft.com/office/powerpoint/2010/main" val="253191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4ACEF-3FE1-DE63-10B3-876299CCD48E}"/>
              </a:ext>
            </a:extLst>
          </p:cNvPr>
          <p:cNvSpPr>
            <a:spLocks noGrp="1"/>
          </p:cNvSpPr>
          <p:nvPr>
            <p:ph type="title"/>
          </p:nvPr>
        </p:nvSpPr>
        <p:spPr/>
        <p:txBody>
          <a:bodyPr>
            <a:normAutofit/>
          </a:bodyPr>
          <a:lstStyle/>
          <a:p>
            <a:r>
              <a:rPr lang="en-US" sz="3600" b="1" i="0">
                <a:effectLst/>
                <a:latin typeface="-apple-system"/>
              </a:rPr>
              <a:t>Related Work (1): ML-based Satellite Orbit Prediction</a:t>
            </a:r>
            <a:endParaRPr lang="en-US" sz="3600"/>
          </a:p>
        </p:txBody>
      </p:sp>
      <p:sp>
        <p:nvSpPr>
          <p:cNvPr id="6" name="Content Placeholder 2">
            <a:extLst>
              <a:ext uri="{FF2B5EF4-FFF2-40B4-BE49-F238E27FC236}">
                <a16:creationId xmlns:a16="http://schemas.microsoft.com/office/drawing/2014/main" id="{49D6A8D8-B455-0140-0638-392D9BFD7351}"/>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en-US" b="1"/>
              <a:t>Mainstream Methods</a:t>
            </a:r>
            <a:endParaRPr lang="en-US" b="1" dirty="0"/>
          </a:p>
          <a:p>
            <a:pPr lvl="1"/>
            <a:r>
              <a:rPr b="1"/>
              <a:t>Physics-Enhancing Approaches</a:t>
            </a:r>
            <a:endParaRPr lang="en-US" b="1" dirty="0"/>
          </a:p>
          <a:p>
            <a:pPr lvl="2"/>
            <a:r>
              <a:t>ML models are </a:t>
            </a:r>
            <a:r>
              <a:rPr lang="en-US" sz="2000" b="0" i="0" u="none" strike="noStrike" baseline="0" dirty="0"/>
              <a:t>used to represent the unmodeled variables in physics-based models or serve as solvers for motion-related differential equations</a:t>
            </a:r>
            <a:r>
              <a:rPr lang="en-US"/>
              <a:t>.</a:t>
            </a:r>
          </a:p>
          <a:p>
            <a:pPr lvl="1"/>
            <a:r>
              <a:rPr lang="en-US" b="1"/>
              <a:t>Error-Correction Approaches</a:t>
            </a:r>
            <a:endParaRPr lang="en-US" b="1" dirty="0"/>
          </a:p>
          <a:p>
            <a:pPr lvl="2"/>
            <a:r>
              <a:rPr lang="en-US"/>
              <a:t>ML models </a:t>
            </a:r>
            <a:r>
              <a:t>are designed to reduce </a:t>
            </a:r>
            <a:r>
              <a:rPr lang="en-US"/>
              <a:t>errors</a:t>
            </a:r>
            <a:r>
              <a:t> in physics-based predictions</a:t>
            </a:r>
            <a:r>
              <a:rPr lang="en-US"/>
              <a:t>.</a:t>
            </a:r>
          </a:p>
          <a:p>
            <a:pPr lvl="1"/>
            <a:endParaRPr lang="en-US"/>
          </a:p>
          <a:p>
            <a:pPr marL="514350" indent="-514350">
              <a:buFont typeface="+mj-lt"/>
              <a:buAutoNum type="arabicPeriod"/>
            </a:pPr>
            <a:r>
              <a:rPr lang="en-US" b="1"/>
              <a:t>Key Drawbacks</a:t>
            </a:r>
            <a:endParaRPr lang="en-US" b="1" dirty="0"/>
          </a:p>
          <a:p>
            <a:pPr lvl="1"/>
            <a:r>
              <a:rPr lang="en-US" sz="2000" dirty="0"/>
              <a:t>Most of the existing methods rely on synthetic datasets, which lack dynamic complexities of real orbits.</a:t>
            </a:r>
          </a:p>
        </p:txBody>
      </p:sp>
      <p:sp>
        <p:nvSpPr>
          <p:cNvPr id="5" name="Date Placeholder 4">
            <a:extLst>
              <a:ext uri="{FF2B5EF4-FFF2-40B4-BE49-F238E27FC236}">
                <a16:creationId xmlns:a16="http://schemas.microsoft.com/office/drawing/2014/main" id="{A29DD45C-29CF-1E7F-BC00-BA84FD09D3D7}"/>
              </a:ext>
            </a:extLst>
          </p:cNvPr>
          <p:cNvSpPr>
            <a:spLocks noGrp="1"/>
          </p:cNvSpPr>
          <p:nvPr>
            <p:ph type="dt" sz="half" idx="10"/>
          </p:nvPr>
        </p:nvSpPr>
        <p:spPr/>
        <p:txBody>
          <a:bodyPr/>
          <a:lstStyle/>
          <a:p>
            <a:fld id="{815774E0-9722-CE4E-AD13-EAE6807D848F}" type="datetime1">
              <a:rPr lang="en-US" smtClean="0"/>
              <a:t>5/6/2025</a:t>
            </a:fld>
            <a:endParaRPr lang="en-US"/>
          </a:p>
        </p:txBody>
      </p:sp>
      <p:sp>
        <p:nvSpPr>
          <p:cNvPr id="7" name="Slide Number Placeholder 6">
            <a:extLst>
              <a:ext uri="{FF2B5EF4-FFF2-40B4-BE49-F238E27FC236}">
                <a16:creationId xmlns:a16="http://schemas.microsoft.com/office/drawing/2014/main" id="{6BE01B12-B595-1A0E-9BBB-8F860402E3FB}"/>
              </a:ext>
            </a:extLst>
          </p:cNvPr>
          <p:cNvSpPr>
            <a:spLocks noGrp="1"/>
          </p:cNvSpPr>
          <p:nvPr>
            <p:ph type="sldNum" sz="quarter" idx="12"/>
          </p:nvPr>
        </p:nvSpPr>
        <p:spPr/>
        <p:txBody>
          <a:bodyPr/>
          <a:lstStyle/>
          <a:p>
            <a:fld id="{8BFA3EBF-A391-4EF3-A0BE-8817F0DD064F}" type="slidenum">
              <a:rPr lang="en-US" smtClean="0"/>
              <a:t>3</a:t>
            </a:fld>
            <a:endParaRPr lang="en-US"/>
          </a:p>
        </p:txBody>
      </p:sp>
    </p:spTree>
    <p:extLst>
      <p:ext uri="{BB962C8B-B14F-4D97-AF65-F5344CB8AC3E}">
        <p14:creationId xmlns:p14="http://schemas.microsoft.com/office/powerpoint/2010/main" val="1175823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BCEFF1-7AC1-4FDE-6F4B-3D673CED8680}"/>
              </a:ext>
            </a:extLst>
          </p:cNvPr>
          <p:cNvSpPr>
            <a:spLocks noGrp="1"/>
          </p:cNvSpPr>
          <p:nvPr>
            <p:ph type="title"/>
          </p:nvPr>
        </p:nvSpPr>
        <p:spPr>
          <a:xfrm>
            <a:off x="838200" y="365125"/>
            <a:ext cx="10515600" cy="1325563"/>
          </a:xfrm>
        </p:spPr>
        <p:txBody>
          <a:bodyPr>
            <a:normAutofit/>
          </a:bodyPr>
          <a:lstStyle/>
          <a:p>
            <a:r>
              <a:rPr lang="en-US" sz="3600" b="1" i="0">
                <a:effectLst/>
                <a:latin typeface="-apple-system"/>
              </a:rPr>
              <a:t>Related Work (2) : Transformer-based LSTF Models</a:t>
            </a:r>
            <a:endParaRPr lang="en-US" sz="3600"/>
          </a:p>
        </p:txBody>
      </p:sp>
      <p:sp>
        <p:nvSpPr>
          <p:cNvPr id="5" name="Content Placeholder 2">
            <a:extLst>
              <a:ext uri="{FF2B5EF4-FFF2-40B4-BE49-F238E27FC236}">
                <a16:creationId xmlns:a16="http://schemas.microsoft.com/office/drawing/2014/main" id="{DC88AFC4-CE34-AE80-E3B2-3B3D1659F4E8}"/>
              </a:ext>
            </a:extLst>
          </p:cNvPr>
          <p:cNvSpPr>
            <a:spLocks noGrp="1"/>
          </p:cNvSpPr>
          <p:nvPr>
            <p:ph idx="1"/>
          </p:nvPr>
        </p:nvSpPr>
        <p:spPr>
          <a:xfrm>
            <a:off x="838200" y="1825625"/>
            <a:ext cx="10515600" cy="4351338"/>
          </a:xfrm>
        </p:spPr>
        <p:txBody>
          <a:bodyPr/>
          <a:lstStyle/>
          <a:p>
            <a:pPr marL="514350" lvl="0" indent="-514350">
              <a:buFont typeface="+mj-lt"/>
              <a:buAutoNum type="arabicPeriod"/>
            </a:pPr>
            <a:r>
              <a:rPr b="1"/>
              <a:t>Advancements in Transformer Architectures</a:t>
            </a:r>
            <a:endParaRPr lang="en-US" b="1" dirty="0"/>
          </a:p>
          <a:p>
            <a:pPr lvl="1"/>
            <a:r>
              <a:t>Models like Informer and </a:t>
            </a:r>
            <a:r>
              <a:rPr err="1"/>
              <a:t>ETSformer</a:t>
            </a:r>
            <a:r>
              <a:t> have introduced novel attention mechanisms for long-sequence time-series forecasting</a:t>
            </a:r>
            <a:r>
              <a:rPr lang="en-US"/>
              <a:t> and </a:t>
            </a:r>
            <a:r>
              <a:rPr lang="en-US" dirty="0"/>
              <a:t>shown exceptional promise for long-sequence forecasting.</a:t>
            </a:r>
          </a:p>
          <a:p>
            <a:pPr lvl="1"/>
            <a:endParaRPr lang="en-US" b="1"/>
          </a:p>
          <a:p>
            <a:pPr marL="514350" lvl="0" indent="-514350">
              <a:buFont typeface="+mj-lt"/>
              <a:buAutoNum type="arabicPeriod"/>
            </a:pPr>
            <a:r>
              <a:rPr b="1"/>
              <a:t>Challenges in Capturing Global and Local Context</a:t>
            </a:r>
            <a:endParaRPr lang="en-US" b="1" dirty="0"/>
          </a:p>
          <a:p>
            <a:pPr lvl="1"/>
            <a:r>
              <a:t>Many existing </a:t>
            </a:r>
            <a:r>
              <a:rPr lang="en-US" sz="2400"/>
              <a:t>transformer-based methods</a:t>
            </a:r>
            <a:r>
              <a:t> focus only on global context or local </a:t>
            </a:r>
            <a:r>
              <a:rPr lang="en-US"/>
              <a:t>context</a:t>
            </a:r>
            <a:r>
              <a:t>, limiting their effectiveness in satellite orbit prediction</a:t>
            </a:r>
            <a:r>
              <a:rPr lang="en-US"/>
              <a:t>,</a:t>
            </a:r>
            <a:r>
              <a:t> where both long-term and short-term data are crucial.</a:t>
            </a:r>
          </a:p>
        </p:txBody>
      </p:sp>
      <p:sp>
        <p:nvSpPr>
          <p:cNvPr id="6" name="Date Placeholder 5">
            <a:extLst>
              <a:ext uri="{FF2B5EF4-FFF2-40B4-BE49-F238E27FC236}">
                <a16:creationId xmlns:a16="http://schemas.microsoft.com/office/drawing/2014/main" id="{E991C021-5927-730E-897A-DAA973821801}"/>
              </a:ext>
            </a:extLst>
          </p:cNvPr>
          <p:cNvSpPr>
            <a:spLocks noGrp="1"/>
          </p:cNvSpPr>
          <p:nvPr>
            <p:ph type="dt" sz="half" idx="10"/>
          </p:nvPr>
        </p:nvSpPr>
        <p:spPr/>
        <p:txBody>
          <a:bodyPr/>
          <a:lstStyle/>
          <a:p>
            <a:fld id="{C5CA6FD3-9A9C-EB4D-826F-4E9E1A451BDF}" type="datetime1">
              <a:rPr lang="en-US" smtClean="0"/>
              <a:t>5/6/2025</a:t>
            </a:fld>
            <a:endParaRPr lang="en-US"/>
          </a:p>
        </p:txBody>
      </p:sp>
      <p:sp>
        <p:nvSpPr>
          <p:cNvPr id="7" name="Slide Number Placeholder 6">
            <a:extLst>
              <a:ext uri="{FF2B5EF4-FFF2-40B4-BE49-F238E27FC236}">
                <a16:creationId xmlns:a16="http://schemas.microsoft.com/office/drawing/2014/main" id="{70C3BA45-EA09-F512-288F-ED1634267851}"/>
              </a:ext>
            </a:extLst>
          </p:cNvPr>
          <p:cNvSpPr>
            <a:spLocks noGrp="1"/>
          </p:cNvSpPr>
          <p:nvPr>
            <p:ph type="sldNum" sz="quarter" idx="12"/>
          </p:nvPr>
        </p:nvSpPr>
        <p:spPr/>
        <p:txBody>
          <a:bodyPr/>
          <a:lstStyle/>
          <a:p>
            <a:fld id="{8BFA3EBF-A391-4EF3-A0BE-8817F0DD064F}" type="slidenum">
              <a:rPr lang="en-US" smtClean="0"/>
              <a:t>4</a:t>
            </a:fld>
            <a:endParaRPr lang="en-US"/>
          </a:p>
        </p:txBody>
      </p:sp>
    </p:spTree>
    <p:extLst>
      <p:ext uri="{BB962C8B-B14F-4D97-AF65-F5344CB8AC3E}">
        <p14:creationId xmlns:p14="http://schemas.microsoft.com/office/powerpoint/2010/main" val="93720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E5D6-C270-74C8-8EEA-318A9CAABB7A}"/>
              </a:ext>
            </a:extLst>
          </p:cNvPr>
          <p:cNvSpPr>
            <a:spLocks noGrp="1"/>
          </p:cNvSpPr>
          <p:nvPr>
            <p:ph type="title"/>
          </p:nvPr>
        </p:nvSpPr>
        <p:spPr>
          <a:xfrm>
            <a:off x="838200" y="828193"/>
            <a:ext cx="5568462" cy="1325563"/>
          </a:xfrm>
        </p:spPr>
        <p:txBody>
          <a:bodyPr>
            <a:normAutofit fontScale="90000"/>
          </a:bodyPr>
          <a:lstStyle/>
          <a:p>
            <a:r>
              <a:rPr lang="en-US" sz="3100" b="1" dirty="0">
                <a:latin typeface="-apple-system"/>
              </a:rPr>
              <a:t>N2YO-crawler--- A Real-time Satellite Orbit Tracking Data Collection Tool</a:t>
            </a:r>
            <a:br>
              <a:rPr lang="en-US" sz="4400" b="1" dirty="0">
                <a:latin typeface="-apple-system"/>
              </a:rPr>
            </a:br>
            <a:endParaRPr lang="en-US" dirty="0"/>
          </a:p>
        </p:txBody>
      </p:sp>
      <p:sp>
        <p:nvSpPr>
          <p:cNvPr id="3" name="Content Placeholder 2">
            <a:extLst>
              <a:ext uri="{FF2B5EF4-FFF2-40B4-BE49-F238E27FC236}">
                <a16:creationId xmlns:a16="http://schemas.microsoft.com/office/drawing/2014/main" id="{45AE4E46-92FB-D04B-7C14-37706FF3C1CA}"/>
              </a:ext>
            </a:extLst>
          </p:cNvPr>
          <p:cNvSpPr>
            <a:spLocks noGrp="1"/>
          </p:cNvSpPr>
          <p:nvPr>
            <p:ph idx="1"/>
          </p:nvPr>
        </p:nvSpPr>
        <p:spPr>
          <a:xfrm>
            <a:off x="838200" y="2206631"/>
            <a:ext cx="5568462" cy="4351338"/>
          </a:xfrm>
        </p:spPr>
        <p:txBody>
          <a:bodyPr>
            <a:normAutofit/>
          </a:bodyPr>
          <a:lstStyle/>
          <a:p>
            <a:pPr marL="457200" lvl="0" indent="-457200">
              <a:buAutoNum type="arabicPeriod"/>
            </a:pPr>
            <a:r>
              <a:rPr lang="en-US" sz="2000" b="1" dirty="0"/>
              <a:t>Data Collection</a:t>
            </a:r>
          </a:p>
          <a:p>
            <a:pPr lvl="1"/>
            <a:r>
              <a:rPr lang="en-US" sz="2000" dirty="0"/>
              <a:t>Develop a web crawler (N2YO-crawler) to collect data for any specified satellites at one-second intervals over a designated period from N2YO.com.</a:t>
            </a:r>
          </a:p>
          <a:p>
            <a:pPr marL="457200" lvl="0" indent="-457200">
              <a:spcBef>
                <a:spcPts val="1800"/>
              </a:spcBef>
              <a:buAutoNum type="arabicPeriod"/>
            </a:pPr>
            <a:r>
              <a:rPr lang="en-US" sz="2000" b="1" dirty="0"/>
              <a:t>Data Selection and Augmentation</a:t>
            </a:r>
          </a:p>
          <a:p>
            <a:pPr lvl="1"/>
            <a:r>
              <a:rPr lang="en-US" sz="2000" dirty="0"/>
              <a:t>Focused on five core features to capture essential satellite trajectory details.</a:t>
            </a:r>
          </a:p>
          <a:p>
            <a:pPr lvl="1"/>
            <a:r>
              <a:rPr lang="en-US" sz="2000" dirty="0"/>
              <a:t>Additional attributes (e.g., time-related features) are computed to aid in model learning.</a:t>
            </a:r>
          </a:p>
          <a:p>
            <a:endParaRPr lang="en-US" dirty="0"/>
          </a:p>
        </p:txBody>
      </p:sp>
      <p:sp>
        <p:nvSpPr>
          <p:cNvPr id="4" name="Date Placeholder 3">
            <a:extLst>
              <a:ext uri="{FF2B5EF4-FFF2-40B4-BE49-F238E27FC236}">
                <a16:creationId xmlns:a16="http://schemas.microsoft.com/office/drawing/2014/main" id="{948D5E7B-0DA5-7A5F-4E77-114FC390DA16}"/>
              </a:ext>
            </a:extLst>
          </p:cNvPr>
          <p:cNvSpPr>
            <a:spLocks noGrp="1"/>
          </p:cNvSpPr>
          <p:nvPr>
            <p:ph type="dt" sz="half" idx="10"/>
          </p:nvPr>
        </p:nvSpPr>
        <p:spPr/>
        <p:txBody>
          <a:bodyPr/>
          <a:lstStyle/>
          <a:p>
            <a:fld id="{9E3A6122-2611-2549-85C5-C3B04EF553A2}" type="datetime1">
              <a:rPr lang="en-US" smtClean="0"/>
              <a:t>5/6/2025</a:t>
            </a:fld>
            <a:endParaRPr lang="en-US"/>
          </a:p>
        </p:txBody>
      </p:sp>
      <p:sp>
        <p:nvSpPr>
          <p:cNvPr id="5" name="Slide Number Placeholder 4">
            <a:extLst>
              <a:ext uri="{FF2B5EF4-FFF2-40B4-BE49-F238E27FC236}">
                <a16:creationId xmlns:a16="http://schemas.microsoft.com/office/drawing/2014/main" id="{E6018A82-8757-3E1C-BDD6-63A8EE4516BE}"/>
              </a:ext>
            </a:extLst>
          </p:cNvPr>
          <p:cNvSpPr>
            <a:spLocks noGrp="1"/>
          </p:cNvSpPr>
          <p:nvPr>
            <p:ph type="sldNum" sz="quarter" idx="12"/>
          </p:nvPr>
        </p:nvSpPr>
        <p:spPr/>
        <p:txBody>
          <a:bodyPr/>
          <a:lstStyle/>
          <a:p>
            <a:fld id="{8BFA3EBF-A391-4EF3-A0BE-8817F0DD064F}" type="slidenum">
              <a:rPr lang="en-US" smtClean="0"/>
              <a:t>5</a:t>
            </a:fld>
            <a:endParaRPr lang="en-US"/>
          </a:p>
        </p:txBody>
      </p:sp>
      <p:grpSp>
        <p:nvGrpSpPr>
          <p:cNvPr id="14" name="Group 13">
            <a:extLst>
              <a:ext uri="{FF2B5EF4-FFF2-40B4-BE49-F238E27FC236}">
                <a16:creationId xmlns:a16="http://schemas.microsoft.com/office/drawing/2014/main" id="{5335EB7E-8C4A-4AE7-69A3-3D0C864542E1}"/>
              </a:ext>
            </a:extLst>
          </p:cNvPr>
          <p:cNvGrpSpPr/>
          <p:nvPr/>
        </p:nvGrpSpPr>
        <p:grpSpPr>
          <a:xfrm>
            <a:off x="7123267" y="624739"/>
            <a:ext cx="3324490" cy="4857210"/>
            <a:chOff x="7123267" y="624739"/>
            <a:chExt cx="3660458" cy="5348072"/>
          </a:xfrm>
        </p:grpSpPr>
        <p:pic>
          <p:nvPicPr>
            <p:cNvPr id="6" name="Picture 5">
              <a:extLst>
                <a:ext uri="{FF2B5EF4-FFF2-40B4-BE49-F238E27FC236}">
                  <a16:creationId xmlns:a16="http://schemas.microsoft.com/office/drawing/2014/main" id="{EF6B6068-23E7-E0A3-06D7-E3B776A57F7C}"/>
                </a:ext>
              </a:extLst>
            </p:cNvPr>
            <p:cNvPicPr>
              <a:picLocks noChangeAspect="1"/>
            </p:cNvPicPr>
            <p:nvPr/>
          </p:nvPicPr>
          <p:blipFill>
            <a:blip r:embed="rId3"/>
            <a:stretch>
              <a:fillRect/>
            </a:stretch>
          </p:blipFill>
          <p:spPr>
            <a:xfrm>
              <a:off x="7123267" y="624739"/>
              <a:ext cx="3660457" cy="5348072"/>
            </a:xfrm>
            <a:prstGeom prst="rect">
              <a:avLst/>
            </a:prstGeom>
          </p:spPr>
        </p:pic>
        <p:sp>
          <p:nvSpPr>
            <p:cNvPr id="7" name="Rectangle 6">
              <a:extLst>
                <a:ext uri="{FF2B5EF4-FFF2-40B4-BE49-F238E27FC236}">
                  <a16:creationId xmlns:a16="http://schemas.microsoft.com/office/drawing/2014/main" id="{CA06DCF9-7673-5631-52D9-708D72B436B9}"/>
                </a:ext>
              </a:extLst>
            </p:cNvPr>
            <p:cNvSpPr/>
            <p:nvPr/>
          </p:nvSpPr>
          <p:spPr>
            <a:xfrm>
              <a:off x="7195838" y="1334768"/>
              <a:ext cx="3587886" cy="304800"/>
            </a:xfrm>
            <a:prstGeom prst="rect">
              <a:avLst/>
            </a:prstGeom>
            <a:solidFill>
              <a:srgbClr val="ED7D31">
                <a:alpha val="30196"/>
              </a:srgb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5126D8B-42E1-3AD4-5B54-392365D525CC}"/>
                </a:ext>
              </a:extLst>
            </p:cNvPr>
            <p:cNvSpPr/>
            <p:nvPr/>
          </p:nvSpPr>
          <p:spPr>
            <a:xfrm>
              <a:off x="7195838" y="1639568"/>
              <a:ext cx="3587886" cy="304800"/>
            </a:xfrm>
            <a:prstGeom prst="rect">
              <a:avLst/>
            </a:prstGeom>
            <a:solidFill>
              <a:srgbClr val="ED7D31">
                <a:alpha val="30196"/>
              </a:srgb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2C141E1-CB50-61DD-A6E7-1D916B9A6961}"/>
                </a:ext>
              </a:extLst>
            </p:cNvPr>
            <p:cNvSpPr/>
            <p:nvPr/>
          </p:nvSpPr>
          <p:spPr>
            <a:xfrm>
              <a:off x="7195838" y="1944368"/>
              <a:ext cx="3587886" cy="304800"/>
            </a:xfrm>
            <a:prstGeom prst="rect">
              <a:avLst/>
            </a:prstGeom>
            <a:solidFill>
              <a:srgbClr val="ED7D31">
                <a:alpha val="30196"/>
              </a:srgb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1FE5DD-59B6-6CB0-DC4E-83F32E6F1CCA}"/>
                </a:ext>
              </a:extLst>
            </p:cNvPr>
            <p:cNvSpPr/>
            <p:nvPr/>
          </p:nvSpPr>
          <p:spPr>
            <a:xfrm>
              <a:off x="7195839" y="2249168"/>
              <a:ext cx="3587886" cy="304800"/>
            </a:xfrm>
            <a:prstGeom prst="rect">
              <a:avLst/>
            </a:prstGeom>
            <a:solidFill>
              <a:srgbClr val="ED7D31">
                <a:alpha val="30196"/>
              </a:srgb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60AEAC-63FF-9792-5399-DA630E2D4A65}"/>
                </a:ext>
              </a:extLst>
            </p:cNvPr>
            <p:cNvSpPr/>
            <p:nvPr/>
          </p:nvSpPr>
          <p:spPr>
            <a:xfrm>
              <a:off x="7195837" y="2553968"/>
              <a:ext cx="3587886" cy="304800"/>
            </a:xfrm>
            <a:prstGeom prst="rect">
              <a:avLst/>
            </a:prstGeom>
            <a:solidFill>
              <a:srgbClr val="ED7D31">
                <a:alpha val="30196"/>
              </a:srgb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12CB3436-FB75-DE91-7F59-201F85CCF290}"/>
              </a:ext>
            </a:extLst>
          </p:cNvPr>
          <p:cNvSpPr txBox="1"/>
          <p:nvPr/>
        </p:nvSpPr>
        <p:spPr>
          <a:xfrm>
            <a:off x="6863900" y="5588401"/>
            <a:ext cx="6096000" cy="276999"/>
          </a:xfrm>
          <a:prstGeom prst="rect">
            <a:avLst/>
          </a:prstGeom>
          <a:noFill/>
        </p:spPr>
        <p:txBody>
          <a:bodyPr wrap="square">
            <a:spAutoFit/>
          </a:bodyPr>
          <a:lstStyle/>
          <a:p>
            <a:r>
              <a:rPr lang="en-US" sz="1200" b="1" dirty="0"/>
              <a:t>Image Source:</a:t>
            </a:r>
            <a:r>
              <a:rPr lang="en-US" sz="1200" dirty="0"/>
              <a:t> Screenshot from </a:t>
            </a:r>
            <a:r>
              <a:rPr lang="en-US" sz="1200" dirty="0">
                <a:hlinkClick r:id="rId4"/>
              </a:rPr>
              <a:t>N2YO.com</a:t>
            </a:r>
            <a:r>
              <a:rPr lang="en-US" sz="1200" dirty="0"/>
              <a:t>. Retrieved [12/9, 2024]. </a:t>
            </a:r>
          </a:p>
        </p:txBody>
      </p:sp>
    </p:spTree>
    <p:extLst>
      <p:ext uri="{BB962C8B-B14F-4D97-AF65-F5344CB8AC3E}">
        <p14:creationId xmlns:p14="http://schemas.microsoft.com/office/powerpoint/2010/main" val="244777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AABC-8DCE-29D4-CA37-B19C077D46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F16E2CD-75D4-38C1-544D-E8FB5E06ADD9}"/>
              </a:ext>
            </a:extLst>
          </p:cNvPr>
          <p:cNvSpPr>
            <a:spLocks noGrp="1"/>
          </p:cNvSpPr>
          <p:nvPr>
            <p:ph type="title"/>
          </p:nvPr>
        </p:nvSpPr>
        <p:spPr>
          <a:xfrm>
            <a:off x="838200" y="365125"/>
            <a:ext cx="10515600" cy="1325563"/>
          </a:xfrm>
        </p:spPr>
        <p:txBody>
          <a:bodyPr>
            <a:normAutofit/>
          </a:bodyPr>
          <a:lstStyle/>
          <a:p>
            <a:r>
              <a:rPr lang="en-US" sz="3600" b="1" i="0">
                <a:effectLst/>
                <a:latin typeface="-apple-system"/>
              </a:rPr>
              <a:t>Key Datasets for Accurate Orbit Prediction</a:t>
            </a:r>
            <a:endParaRPr lang="en-US" sz="3600"/>
          </a:p>
        </p:txBody>
      </p:sp>
      <p:sp>
        <p:nvSpPr>
          <p:cNvPr id="5" name="Content Placeholder 2">
            <a:extLst>
              <a:ext uri="{FF2B5EF4-FFF2-40B4-BE49-F238E27FC236}">
                <a16:creationId xmlns:a16="http://schemas.microsoft.com/office/drawing/2014/main" id="{8A4E0144-CAD4-9FA6-2F44-E596F063ABDB}"/>
              </a:ext>
            </a:extLst>
          </p:cNvPr>
          <p:cNvSpPr>
            <a:spLocks noGrp="1"/>
          </p:cNvSpPr>
          <p:nvPr>
            <p:ph idx="1"/>
          </p:nvPr>
        </p:nvSpPr>
        <p:spPr>
          <a:xfrm>
            <a:off x="838200" y="1825625"/>
            <a:ext cx="10515600" cy="4351338"/>
          </a:xfrm>
        </p:spPr>
        <p:txBody>
          <a:bodyPr>
            <a:normAutofit/>
          </a:bodyPr>
          <a:lstStyle/>
          <a:p>
            <a:pPr marL="914400" lvl="1" indent="-457200">
              <a:buFont typeface="+mj-lt"/>
              <a:buAutoNum type="arabicPeriod"/>
            </a:pPr>
            <a:r>
              <a:rPr lang="en-US" b="1"/>
              <a:t>Real Orbit Tracking Dataset (</a:t>
            </a:r>
            <a:r>
              <a:rPr lang="en-US" b="1" err="1"/>
              <a:t>D</a:t>
            </a:r>
            <a:r>
              <a:rPr lang="en-US" b="1" baseline="-25000" err="1"/>
              <a:t>Real</a:t>
            </a:r>
            <a:r>
              <a:rPr lang="en-US" b="1" dirty="0"/>
              <a:t>) </a:t>
            </a:r>
          </a:p>
          <a:p>
            <a:pPr lvl="2"/>
            <a:r>
              <a:rPr lang="en-US"/>
              <a:t>Contains detailed real-world satellite orbit tracking data at one-second intervals. </a:t>
            </a:r>
          </a:p>
          <a:p>
            <a:pPr lvl="2"/>
            <a:r>
              <a:rPr lang="en-US"/>
              <a:t>It is collected by using the N2YO-crawler. </a:t>
            </a:r>
          </a:p>
          <a:p>
            <a:pPr marL="914400" lvl="1" indent="-457200">
              <a:spcBef>
                <a:spcPts val="1800"/>
              </a:spcBef>
              <a:buFont typeface="+mj-lt"/>
              <a:buAutoNum type="arabicPeriod"/>
            </a:pPr>
            <a:r>
              <a:rPr lang="en-US" b="1"/>
              <a:t>TLE Dataset (D</a:t>
            </a:r>
            <a:r>
              <a:rPr lang="en-US" b="1" baseline="-25000"/>
              <a:t>TLE</a:t>
            </a:r>
            <a:r>
              <a:rPr lang="en-US" b="1" dirty="0"/>
              <a:t>)</a:t>
            </a:r>
          </a:p>
          <a:p>
            <a:pPr lvl="2"/>
            <a:r>
              <a:rPr lang="en-US"/>
              <a:t>Contains Two-Line Element sets, representing standard satellite orbital parameters.</a:t>
            </a:r>
          </a:p>
          <a:p>
            <a:pPr lvl="2"/>
            <a:r>
              <a:rPr lang="en-US"/>
              <a:t>The data is downloaded from Space-Track.com.</a:t>
            </a:r>
          </a:p>
          <a:p>
            <a:pPr marL="914400" lvl="1" indent="-457200">
              <a:spcBef>
                <a:spcPts val="1800"/>
              </a:spcBef>
              <a:buFont typeface="+mj-lt"/>
              <a:buAutoNum type="arabicPeriod"/>
            </a:pPr>
            <a:r>
              <a:rPr b="1"/>
              <a:t>SGP4-based Orbit Prediction Dataset (D</a:t>
            </a:r>
            <a:r>
              <a:rPr b="1" baseline="-25000"/>
              <a:t>SGP4</a:t>
            </a:r>
            <a:r>
              <a:rPr b="1"/>
              <a:t>)</a:t>
            </a:r>
            <a:endParaRPr lang="en-US" b="1" dirty="0"/>
          </a:p>
          <a:p>
            <a:pPr lvl="2"/>
            <a:r>
              <a:rPr lang="en-US"/>
              <a:t>It contains SGP4-model-based predicted satellite orbits.</a:t>
            </a:r>
          </a:p>
          <a:p>
            <a:pPr lvl="2"/>
            <a:r>
              <a:rPr lang="en-US"/>
              <a:t>It is generated using the SGP4 model applied to the TLE dataset.</a:t>
            </a:r>
            <a:endParaRPr/>
          </a:p>
        </p:txBody>
      </p:sp>
      <p:sp>
        <p:nvSpPr>
          <p:cNvPr id="6" name="Date Placeholder 5">
            <a:extLst>
              <a:ext uri="{FF2B5EF4-FFF2-40B4-BE49-F238E27FC236}">
                <a16:creationId xmlns:a16="http://schemas.microsoft.com/office/drawing/2014/main" id="{86B7350C-FD09-3815-4CA6-38E340B06169}"/>
              </a:ext>
            </a:extLst>
          </p:cNvPr>
          <p:cNvSpPr>
            <a:spLocks noGrp="1"/>
          </p:cNvSpPr>
          <p:nvPr>
            <p:ph type="dt" sz="half" idx="10"/>
          </p:nvPr>
        </p:nvSpPr>
        <p:spPr/>
        <p:txBody>
          <a:bodyPr/>
          <a:lstStyle/>
          <a:p>
            <a:fld id="{97D11A3D-4C01-2A43-B658-3063EBF94388}" type="datetime1">
              <a:rPr lang="en-US" smtClean="0"/>
              <a:t>5/6/2025</a:t>
            </a:fld>
            <a:endParaRPr lang="en-US"/>
          </a:p>
        </p:txBody>
      </p:sp>
      <p:sp>
        <p:nvSpPr>
          <p:cNvPr id="7" name="Slide Number Placeholder 6">
            <a:extLst>
              <a:ext uri="{FF2B5EF4-FFF2-40B4-BE49-F238E27FC236}">
                <a16:creationId xmlns:a16="http://schemas.microsoft.com/office/drawing/2014/main" id="{86FA6C68-06D7-8140-C553-9C5E8D3AED8A}"/>
              </a:ext>
            </a:extLst>
          </p:cNvPr>
          <p:cNvSpPr>
            <a:spLocks noGrp="1"/>
          </p:cNvSpPr>
          <p:nvPr>
            <p:ph type="sldNum" sz="quarter" idx="12"/>
          </p:nvPr>
        </p:nvSpPr>
        <p:spPr/>
        <p:txBody>
          <a:bodyPr/>
          <a:lstStyle/>
          <a:p>
            <a:fld id="{8BFA3EBF-A391-4EF3-A0BE-8817F0DD064F}" type="slidenum">
              <a:rPr lang="en-US" smtClean="0"/>
              <a:t>6</a:t>
            </a:fld>
            <a:endParaRPr lang="en-US"/>
          </a:p>
        </p:txBody>
      </p:sp>
    </p:spTree>
    <p:extLst>
      <p:ext uri="{BB962C8B-B14F-4D97-AF65-F5344CB8AC3E}">
        <p14:creationId xmlns:p14="http://schemas.microsoft.com/office/powerpoint/2010/main" val="1945111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DA4BBA-5C9D-D885-04EF-3B70081E5B8E}"/>
              </a:ext>
            </a:extLst>
          </p:cNvPr>
          <p:cNvSpPr>
            <a:spLocks noGrp="1"/>
          </p:cNvSpPr>
          <p:nvPr>
            <p:ph type="title"/>
          </p:nvPr>
        </p:nvSpPr>
        <p:spPr>
          <a:xfrm>
            <a:off x="838200" y="365125"/>
            <a:ext cx="10515600" cy="1325563"/>
          </a:xfrm>
        </p:spPr>
        <p:txBody>
          <a:bodyPr>
            <a:normAutofit/>
          </a:bodyPr>
          <a:lstStyle/>
          <a:p>
            <a:r>
              <a:rPr lang="en-US" sz="3600" b="1" i="0">
                <a:effectLst/>
                <a:latin typeface="-apple-system"/>
              </a:rPr>
              <a:t>Proposed Method: </a:t>
            </a:r>
            <a:r>
              <a:rPr lang="en-US" sz="3600" b="1" i="0" err="1">
                <a:effectLst/>
                <a:latin typeface="-apple-system"/>
              </a:rPr>
              <a:t>GloLoSAT</a:t>
            </a:r>
            <a:endParaRPr lang="en-US" sz="3600"/>
          </a:p>
        </p:txBody>
      </p:sp>
      <p:sp>
        <p:nvSpPr>
          <p:cNvPr id="5" name="Content Placeholder 2">
            <a:extLst>
              <a:ext uri="{FF2B5EF4-FFF2-40B4-BE49-F238E27FC236}">
                <a16:creationId xmlns:a16="http://schemas.microsoft.com/office/drawing/2014/main" id="{CF5CE706-32C6-6D9A-2A80-16CCAB148825}"/>
              </a:ext>
            </a:extLst>
          </p:cNvPr>
          <p:cNvSpPr>
            <a:spLocks noGrp="1"/>
          </p:cNvSpPr>
          <p:nvPr>
            <p:ph idx="1"/>
          </p:nvPr>
        </p:nvSpPr>
        <p:spPr>
          <a:xfrm>
            <a:off x="838200" y="1690688"/>
            <a:ext cx="10515600" cy="4351338"/>
          </a:xfrm>
        </p:spPr>
        <p:txBody>
          <a:bodyPr>
            <a:normAutofit lnSpcReduction="10000"/>
          </a:bodyPr>
          <a:lstStyle/>
          <a:p>
            <a:pPr marL="457200" lvl="0" indent="-457200">
              <a:buAutoNum type="arabicPeriod"/>
            </a:pPr>
            <a:r>
              <a:rPr b="1"/>
              <a:t>Prediction Task Overview</a:t>
            </a:r>
          </a:p>
          <a:p>
            <a:pPr lvl="1"/>
            <a:r>
              <a:rPr sz="2000"/>
              <a:t>Focus on </a:t>
            </a:r>
            <a:r>
              <a:rPr lang="en-US" sz="2000"/>
              <a:t>predicting the positional errors introduced by the SGP4 model.</a:t>
            </a:r>
            <a:endParaRPr sz="2000"/>
          </a:p>
          <a:p>
            <a:pPr lvl="1"/>
            <a:r>
              <a:rPr lang="en-US" sz="2000"/>
              <a:t>Model training aims to improve the accuracy of SGP4-based orbit predictions by learning the differences between real orbit data and SGP4-predicted orbit data and applying error corrections to refine these predictions.</a:t>
            </a:r>
          </a:p>
          <a:p>
            <a:pPr lvl="1"/>
            <a:endParaRPr lang="en-US" sz="2000" dirty="0"/>
          </a:p>
          <a:p>
            <a:pPr marL="457200" lvl="0" indent="-457200">
              <a:buAutoNum type="arabicPeriod"/>
            </a:pPr>
            <a:r>
              <a:rPr lang="en-US" b="1"/>
              <a:t>Framework Overview</a:t>
            </a:r>
          </a:p>
          <a:p>
            <a:pPr lvl="1"/>
            <a:r>
              <a:t>The </a:t>
            </a:r>
            <a:r>
              <a:rPr err="1"/>
              <a:t>GloLoSAT</a:t>
            </a:r>
            <a:r>
              <a:t> model employs a three-stage process:</a:t>
            </a:r>
          </a:p>
          <a:p>
            <a:pPr lvl="2"/>
            <a:r>
              <a:rPr b="1"/>
              <a:t>Data Preprocessing</a:t>
            </a:r>
            <a:r>
              <a:t>: Preparing data and calculating positional discrepancies.</a:t>
            </a:r>
          </a:p>
          <a:p>
            <a:pPr lvl="2"/>
            <a:r>
              <a:rPr b="1"/>
              <a:t>Error</a:t>
            </a:r>
            <a:r>
              <a:rPr lang="en-US" b="1"/>
              <a:t>-</a:t>
            </a:r>
            <a:r>
              <a:rPr b="1"/>
              <a:t>Correction Model Training</a:t>
            </a:r>
            <a:r>
              <a:t>: Using multi-range self-attention to enhance error prediction.</a:t>
            </a:r>
          </a:p>
          <a:p>
            <a:pPr lvl="2"/>
            <a:r>
              <a:rPr lang="en-US" b="1"/>
              <a:t>Final </a:t>
            </a:r>
            <a:r>
              <a:rPr b="1"/>
              <a:t>Orbit Prediction</a:t>
            </a:r>
            <a:r>
              <a:t>: Combining error corrections with SGP4 predictions to generate the final orbit predictions.</a:t>
            </a:r>
          </a:p>
        </p:txBody>
      </p:sp>
      <p:sp>
        <p:nvSpPr>
          <p:cNvPr id="6" name="Date Placeholder 5">
            <a:extLst>
              <a:ext uri="{FF2B5EF4-FFF2-40B4-BE49-F238E27FC236}">
                <a16:creationId xmlns:a16="http://schemas.microsoft.com/office/drawing/2014/main" id="{EC6251D2-14F8-A3BE-F7F8-55A8FAE0CECC}"/>
              </a:ext>
            </a:extLst>
          </p:cNvPr>
          <p:cNvSpPr>
            <a:spLocks noGrp="1"/>
          </p:cNvSpPr>
          <p:nvPr>
            <p:ph type="dt" sz="half" idx="10"/>
          </p:nvPr>
        </p:nvSpPr>
        <p:spPr/>
        <p:txBody>
          <a:bodyPr/>
          <a:lstStyle/>
          <a:p>
            <a:fld id="{6C59E35E-95AA-7441-8018-ABD19A2EDEC3}" type="datetime1">
              <a:rPr lang="en-US" smtClean="0"/>
              <a:t>5/6/2025</a:t>
            </a:fld>
            <a:endParaRPr lang="en-US"/>
          </a:p>
        </p:txBody>
      </p:sp>
      <p:sp>
        <p:nvSpPr>
          <p:cNvPr id="7" name="Slide Number Placeholder 6">
            <a:extLst>
              <a:ext uri="{FF2B5EF4-FFF2-40B4-BE49-F238E27FC236}">
                <a16:creationId xmlns:a16="http://schemas.microsoft.com/office/drawing/2014/main" id="{5C437B1F-AD71-C628-A356-7060F29E6A2F}"/>
              </a:ext>
            </a:extLst>
          </p:cNvPr>
          <p:cNvSpPr>
            <a:spLocks noGrp="1"/>
          </p:cNvSpPr>
          <p:nvPr>
            <p:ph type="sldNum" sz="quarter" idx="12"/>
          </p:nvPr>
        </p:nvSpPr>
        <p:spPr/>
        <p:txBody>
          <a:bodyPr/>
          <a:lstStyle/>
          <a:p>
            <a:fld id="{8BFA3EBF-A391-4EF3-A0BE-8817F0DD064F}" type="slidenum">
              <a:rPr lang="en-US" smtClean="0"/>
              <a:t>7</a:t>
            </a:fld>
            <a:endParaRPr lang="en-US"/>
          </a:p>
        </p:txBody>
      </p:sp>
    </p:spTree>
    <p:extLst>
      <p:ext uri="{BB962C8B-B14F-4D97-AF65-F5344CB8AC3E}">
        <p14:creationId xmlns:p14="http://schemas.microsoft.com/office/powerpoint/2010/main" val="31460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55C07-A4A2-5609-59A9-51B5DAC3DDC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4DBBCA7-AB07-2870-52DA-3814ADEC18FC}"/>
              </a:ext>
            </a:extLst>
          </p:cNvPr>
          <p:cNvSpPr>
            <a:spLocks noGrp="1"/>
          </p:cNvSpPr>
          <p:nvPr>
            <p:ph type="title"/>
          </p:nvPr>
        </p:nvSpPr>
        <p:spPr>
          <a:xfrm>
            <a:off x="838200" y="365125"/>
            <a:ext cx="10515600" cy="1325563"/>
          </a:xfrm>
        </p:spPr>
        <p:txBody>
          <a:bodyPr>
            <a:normAutofit/>
          </a:bodyPr>
          <a:lstStyle/>
          <a:p>
            <a:r>
              <a:rPr lang="en-US" sz="3600" b="1" i="0">
                <a:effectLst/>
                <a:latin typeface="-apple-system"/>
              </a:rPr>
              <a:t>Dataset Preprocessing</a:t>
            </a:r>
            <a:endParaRPr lang="en-US" sz="3600"/>
          </a:p>
        </p:txBody>
      </p:sp>
      <p:sp>
        <p:nvSpPr>
          <p:cNvPr id="5" name="Content Placeholder 2">
            <a:extLst>
              <a:ext uri="{FF2B5EF4-FFF2-40B4-BE49-F238E27FC236}">
                <a16:creationId xmlns:a16="http://schemas.microsoft.com/office/drawing/2014/main" id="{EFB3391A-4027-1499-AABB-6A9580BA9896}"/>
              </a:ext>
            </a:extLst>
          </p:cNvPr>
          <p:cNvSpPr>
            <a:spLocks noGrp="1"/>
          </p:cNvSpPr>
          <p:nvPr>
            <p:ph idx="1"/>
          </p:nvPr>
        </p:nvSpPr>
        <p:spPr>
          <a:xfrm>
            <a:off x="838200" y="1825625"/>
            <a:ext cx="10515600" cy="4351338"/>
          </a:xfrm>
        </p:spPr>
        <p:txBody>
          <a:bodyPr>
            <a:normAutofit/>
          </a:bodyPr>
          <a:lstStyle/>
          <a:p>
            <a:pPr marL="457200" lvl="0" indent="-457200">
              <a:buAutoNum type="arabicPeriod"/>
            </a:pPr>
            <a:r>
              <a:rPr lang="en-US" b="1"/>
              <a:t> Generate SGP4 Prediction Error Dataset</a:t>
            </a:r>
          </a:p>
          <a:p>
            <a:pPr lvl="1"/>
            <a:r>
              <a:rPr lang="en-US" sz="2000" dirty="0"/>
              <a:t>It </a:t>
            </a:r>
            <a:r>
              <a:rPr lang="en-US" sz="2000"/>
              <a:t>takes the datasets </a:t>
            </a:r>
            <a:r>
              <a:rPr lang="en-US" sz="2000" err="1"/>
              <a:t>D</a:t>
            </a:r>
            <a:r>
              <a:rPr lang="en-US" sz="2000" baseline="-25000" err="1"/>
              <a:t>Real</a:t>
            </a:r>
            <a:r>
              <a:rPr lang="en-US" sz="2000"/>
              <a:t> and D</a:t>
            </a:r>
            <a:r>
              <a:rPr lang="en-US" sz="2000" baseline="-25000"/>
              <a:t>SGP4</a:t>
            </a:r>
            <a:r>
              <a:rPr lang="en-US" sz="2000"/>
              <a:t> as input and subsequently constructs the SGP4-based prediction error dataset by calculating the positional discrepancies between </a:t>
            </a:r>
            <a:r>
              <a:rPr lang="en-US" sz="2000" err="1"/>
              <a:t>D</a:t>
            </a:r>
            <a:r>
              <a:rPr lang="en-US" sz="2000" baseline="-25000" err="1"/>
              <a:t>Real</a:t>
            </a:r>
            <a:r>
              <a:rPr lang="en-US" sz="2000"/>
              <a:t> and D</a:t>
            </a:r>
            <a:r>
              <a:rPr lang="en-US" sz="2000" baseline="-25000"/>
              <a:t>SGP4.</a:t>
            </a:r>
            <a:endParaRPr lang="en-US" sz="2000" baseline="-25000" dirty="0"/>
          </a:p>
          <a:p>
            <a:pPr lvl="1"/>
            <a:endParaRPr lang="en-US" sz="2000"/>
          </a:p>
          <a:p>
            <a:pPr marL="457200" lvl="0" indent="-457200">
              <a:buAutoNum type="arabicPeriod"/>
            </a:pPr>
            <a:r>
              <a:rPr lang="en-US" b="1"/>
              <a:t>Dataset Partitioning</a:t>
            </a:r>
          </a:p>
          <a:p>
            <a:pPr lvl="1"/>
            <a:r>
              <a:rPr lang="en-US"/>
              <a:t>Training, validation, and testing subsets were created to support effective model evaluation.</a:t>
            </a:r>
          </a:p>
        </p:txBody>
      </p:sp>
      <p:sp>
        <p:nvSpPr>
          <p:cNvPr id="6" name="Date Placeholder 5">
            <a:extLst>
              <a:ext uri="{FF2B5EF4-FFF2-40B4-BE49-F238E27FC236}">
                <a16:creationId xmlns:a16="http://schemas.microsoft.com/office/drawing/2014/main" id="{EE522EBF-2A17-51BB-40C4-84EE5C95A6A3}"/>
              </a:ext>
            </a:extLst>
          </p:cNvPr>
          <p:cNvSpPr>
            <a:spLocks noGrp="1"/>
          </p:cNvSpPr>
          <p:nvPr>
            <p:ph type="dt" sz="half" idx="10"/>
          </p:nvPr>
        </p:nvSpPr>
        <p:spPr/>
        <p:txBody>
          <a:bodyPr/>
          <a:lstStyle/>
          <a:p>
            <a:fld id="{C49F9FF8-FE64-B446-B2CB-DAA01708559E}" type="datetime1">
              <a:rPr lang="en-US" smtClean="0"/>
              <a:t>5/6/2025</a:t>
            </a:fld>
            <a:endParaRPr lang="en-US"/>
          </a:p>
        </p:txBody>
      </p:sp>
      <p:sp>
        <p:nvSpPr>
          <p:cNvPr id="7" name="Slide Number Placeholder 6">
            <a:extLst>
              <a:ext uri="{FF2B5EF4-FFF2-40B4-BE49-F238E27FC236}">
                <a16:creationId xmlns:a16="http://schemas.microsoft.com/office/drawing/2014/main" id="{802F8B6C-46F7-D680-C26C-F75822216D25}"/>
              </a:ext>
            </a:extLst>
          </p:cNvPr>
          <p:cNvSpPr>
            <a:spLocks noGrp="1"/>
          </p:cNvSpPr>
          <p:nvPr>
            <p:ph type="sldNum" sz="quarter" idx="12"/>
          </p:nvPr>
        </p:nvSpPr>
        <p:spPr/>
        <p:txBody>
          <a:bodyPr/>
          <a:lstStyle/>
          <a:p>
            <a:fld id="{8BFA3EBF-A391-4EF3-A0BE-8817F0DD064F}" type="slidenum">
              <a:rPr lang="en-US" smtClean="0"/>
              <a:t>8</a:t>
            </a:fld>
            <a:endParaRPr lang="en-US"/>
          </a:p>
        </p:txBody>
      </p:sp>
    </p:spTree>
    <p:extLst>
      <p:ext uri="{BB962C8B-B14F-4D97-AF65-F5344CB8AC3E}">
        <p14:creationId xmlns:p14="http://schemas.microsoft.com/office/powerpoint/2010/main" val="227591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CB48A2-6AE6-B98B-1F1E-1FD80E1134D5}"/>
              </a:ext>
            </a:extLst>
          </p:cNvPr>
          <p:cNvSpPr>
            <a:spLocks noGrp="1"/>
          </p:cNvSpPr>
          <p:nvPr>
            <p:ph type="title"/>
          </p:nvPr>
        </p:nvSpPr>
        <p:spPr>
          <a:xfrm>
            <a:off x="349693" y="365287"/>
            <a:ext cx="10776490" cy="1325563"/>
          </a:xfrm>
        </p:spPr>
        <p:txBody>
          <a:bodyPr>
            <a:normAutofit fontScale="90000"/>
          </a:bodyPr>
          <a:lstStyle/>
          <a:p>
            <a:r>
              <a:rPr lang="en-US" sz="3600" b="1" i="0">
                <a:effectLst/>
                <a:latin typeface="-apple-system"/>
              </a:rPr>
              <a:t>Core Architecture of The Error-Correction Model: Global-Local </a:t>
            </a:r>
            <a:r>
              <a:rPr lang="en-US" sz="3600" b="1" i="0" err="1">
                <a:effectLst/>
                <a:latin typeface="-apple-system"/>
              </a:rPr>
              <a:t>Probsparse</a:t>
            </a:r>
            <a:r>
              <a:rPr lang="en-US" sz="3600" b="1" i="0">
                <a:effectLst/>
                <a:latin typeface="-apple-system"/>
              </a:rPr>
              <a:t> Self-Attention Mechanism</a:t>
            </a:r>
            <a:br>
              <a:rPr lang="en-US" sz="2000" b="1"/>
            </a:br>
            <a:endParaRPr lang="en-US" sz="3600"/>
          </a:p>
        </p:txBody>
      </p:sp>
      <p:pic>
        <p:nvPicPr>
          <p:cNvPr id="6" name="Picture 5">
            <a:extLst>
              <a:ext uri="{FF2B5EF4-FFF2-40B4-BE49-F238E27FC236}">
                <a16:creationId xmlns:a16="http://schemas.microsoft.com/office/drawing/2014/main" id="{428450B1-E84A-E331-5974-8D80E34737D3}"/>
              </a:ext>
            </a:extLst>
          </p:cNvPr>
          <p:cNvPicPr>
            <a:picLocks noChangeAspect="1"/>
          </p:cNvPicPr>
          <p:nvPr/>
        </p:nvPicPr>
        <p:blipFill>
          <a:blip r:embed="rId3"/>
          <a:stretch>
            <a:fillRect/>
          </a:stretch>
        </p:blipFill>
        <p:spPr>
          <a:xfrm>
            <a:off x="8482759" y="1789565"/>
            <a:ext cx="3051965" cy="54885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435B95-3F43-2D2F-251D-8D8C70660F76}"/>
                  </a:ext>
                </a:extLst>
              </p:cNvPr>
              <p:cNvSpPr txBox="1"/>
              <p:nvPr/>
            </p:nvSpPr>
            <p:spPr>
              <a:xfrm>
                <a:off x="7190970" y="2270568"/>
                <a:ext cx="4133384" cy="1970155"/>
              </a:xfrm>
              <a:prstGeom prst="rect">
                <a:avLst/>
              </a:prstGeom>
              <a:noFill/>
            </p:spPr>
            <p:txBody>
              <a:bodyPr wrap="square">
                <a:spAutoFit/>
              </a:bodyPr>
              <a:lstStyle/>
              <a:p>
                <a:pPr lvl="3"/>
                <a14:m>
                  <m:oMath xmlns:m="http://schemas.openxmlformats.org/officeDocument/2006/math">
                    <m:r>
                      <a:rPr lang="en-US" sz="1100" i="1" smtClean="0">
                        <a:latin typeface="Cambria Math" panose="02040503050406030204" pitchFamily="18" charset="0"/>
                      </a:rPr>
                      <m:t>𝑄</m:t>
                    </m:r>
                    <m:r>
                      <a:rPr lang="en-US" sz="1100" i="1" smtClean="0">
                        <a:latin typeface="Cambria Math" panose="02040503050406030204" pitchFamily="18" charset="0"/>
                      </a:rPr>
                      <m:t>​, </m:t>
                    </m:r>
                    <m:r>
                      <a:rPr lang="en-US" sz="1100" i="1" smtClean="0">
                        <a:latin typeface="Cambria Math" panose="02040503050406030204" pitchFamily="18" charset="0"/>
                      </a:rPr>
                      <m:t>𝐾</m:t>
                    </m:r>
                    <m:r>
                      <a:rPr lang="en-US" sz="1100" i="1" smtClean="0">
                        <a:latin typeface="Cambria Math" panose="02040503050406030204" pitchFamily="18" charset="0"/>
                      </a:rPr>
                      <m:t>​, </m:t>
                    </m:r>
                    <m:r>
                      <m:rPr>
                        <m:sty m:val="p"/>
                      </m:rPr>
                      <a:rPr lang="en-US" sz="1100" b="0" i="0" smtClean="0">
                        <a:latin typeface="Cambria Math" panose="02040503050406030204" pitchFamily="18" charset="0"/>
                      </a:rPr>
                      <m:t>and</m:t>
                    </m:r>
                    <m:r>
                      <a:rPr lang="en-US" sz="1100" b="0" i="1" smtClean="0">
                        <a:latin typeface="Cambria Math" panose="02040503050406030204" pitchFamily="18" charset="0"/>
                      </a:rPr>
                      <m:t> </m:t>
                    </m:r>
                    <m:r>
                      <a:rPr lang="en-US" sz="1100" i="1" smtClean="0">
                        <a:latin typeface="Cambria Math" panose="02040503050406030204" pitchFamily="18" charset="0"/>
                      </a:rPr>
                      <m:t>𝑉</m:t>
                    </m:r>
                    <m:r>
                      <a:rPr lang="en-US" sz="1100" i="1" smtClean="0">
                        <a:latin typeface="Cambria Math" panose="02040503050406030204" pitchFamily="18" charset="0"/>
                      </a:rPr>
                      <m:t> </m:t>
                    </m:r>
                  </m:oMath>
                </a14:m>
                <a:r>
                  <a:rPr lang="en-US" sz="1100" dirty="0"/>
                  <a:t>represent queries, keys, and values for the corresponding input sequence. </a:t>
                </a:r>
              </a:p>
              <a:p>
                <a:pPr lvl="3"/>
                <a:endParaRPr lang="en-US" sz="1100" dirty="0"/>
              </a:p>
              <a:p>
                <a:pPr lvl="3"/>
                <a14:m>
                  <m:oMath xmlns:m="http://schemas.openxmlformats.org/officeDocument/2006/math">
                    <m:r>
                      <a:rPr lang="en-US" sz="1100" i="1" smtClean="0">
                        <a:latin typeface="Cambria Math" panose="02040503050406030204" pitchFamily="18" charset="0"/>
                      </a:rPr>
                      <m:t>𝑑</m:t>
                    </m:r>
                  </m:oMath>
                </a14:m>
                <a:r>
                  <a:rPr lang="en-US" sz="1100" dirty="0"/>
                  <a:t> is the dimension of the query/key vectors, used for scaling.</a:t>
                </a:r>
              </a:p>
              <a:p>
                <a:pPr lvl="3"/>
                <a:endParaRPr lang="en-US" sz="1100" dirty="0"/>
              </a:p>
              <a:p>
                <a:pPr lvl="3"/>
                <a14:m>
                  <m:oMath xmlns:m="http://schemas.openxmlformats.org/officeDocument/2006/math">
                    <m:acc>
                      <m:accPr>
                        <m:chr m:val="̅"/>
                        <m:ctrlPr>
                          <a:rPr lang="en-US" sz="1100" i="1" smtClean="0">
                            <a:latin typeface="Cambria Math" panose="02040503050406030204" pitchFamily="18" charset="0"/>
                          </a:rPr>
                        </m:ctrlPr>
                      </m:accPr>
                      <m:e>
                        <m:r>
                          <a:rPr lang="en-US" sz="1100" b="0" i="1" smtClean="0">
                            <a:latin typeface="Cambria Math" panose="02040503050406030204" pitchFamily="18" charset="0"/>
                          </a:rPr>
                          <m:t>𝑄</m:t>
                        </m:r>
                      </m:e>
                    </m:acc>
                    <m:r>
                      <a:rPr lang="en-US" sz="1100" i="1" smtClean="0">
                        <a:latin typeface="Cambria Math" panose="02040503050406030204" pitchFamily="18" charset="0"/>
                      </a:rPr>
                      <m:t>​  </m:t>
                    </m:r>
                  </m:oMath>
                </a14:m>
                <a:r>
                  <a:rPr lang="en-US" sz="1100" dirty="0"/>
                  <a:t>is a sparse matrix derived from</a:t>
                </a:r>
                <a14:m>
                  <m:oMath xmlns:m="http://schemas.openxmlformats.org/officeDocument/2006/math">
                    <m:r>
                      <a:rPr lang="en-US" sz="1100" i="1" smtClean="0">
                        <a:latin typeface="Cambria Math" panose="02040503050406030204" pitchFamily="18" charset="0"/>
                      </a:rPr>
                      <m:t> </m:t>
                    </m:r>
                    <m:r>
                      <a:rPr lang="en-US" sz="1100" i="1" smtClean="0">
                        <a:latin typeface="Cambria Math" panose="02040503050406030204" pitchFamily="18" charset="0"/>
                      </a:rPr>
                      <m:t>𝑄</m:t>
                    </m:r>
                  </m:oMath>
                </a14:m>
                <a:r>
                  <a:rPr lang="en-US" sz="1100" dirty="0"/>
                  <a:t>, containing only the </a:t>
                </a:r>
                <a:r>
                  <a:rPr lang="en-US" sz="1100" dirty="0" err="1"/>
                  <a:t>the</a:t>
                </a:r>
                <a:r>
                  <a:rPr lang="en-US" sz="1100" dirty="0"/>
                  <a:t> top  𝑢 sparse elements in </a:t>
                </a:r>
                <a14:m>
                  <m:oMath xmlns:m="http://schemas.openxmlformats.org/officeDocument/2006/math">
                    <m:r>
                      <a:rPr lang="en-US" sz="1100" i="1">
                        <a:latin typeface="Cambria Math" panose="02040503050406030204" pitchFamily="18" charset="0"/>
                      </a:rPr>
                      <m:t>𝑄</m:t>
                    </m:r>
                  </m:oMath>
                </a14:m>
                <a:r>
                  <a:rPr lang="en-US" sz="1100" dirty="0"/>
                  <a:t> selected based on the following sparsity measurement formula:</a:t>
                </a:r>
              </a:p>
              <a:p>
                <a:pPr lvl="3"/>
                <a:endParaRPr lang="en-US" sz="1200"/>
              </a:p>
            </p:txBody>
          </p:sp>
        </mc:Choice>
        <mc:Fallback xmlns="">
          <p:sp>
            <p:nvSpPr>
              <p:cNvPr id="9" name="TextBox 8">
                <a:extLst>
                  <a:ext uri="{FF2B5EF4-FFF2-40B4-BE49-F238E27FC236}">
                    <a16:creationId xmlns:a16="http://schemas.microsoft.com/office/drawing/2014/main" id="{B2435B95-3F43-2D2F-251D-8D8C70660F76}"/>
                  </a:ext>
                </a:extLst>
              </p:cNvPr>
              <p:cNvSpPr txBox="1">
                <a:spLocks noRot="1" noChangeAspect="1" noMove="1" noResize="1" noEditPoints="1" noAdjustHandles="1" noChangeArrowheads="1" noChangeShapeType="1" noTextEdit="1"/>
              </p:cNvSpPr>
              <p:nvPr/>
            </p:nvSpPr>
            <p:spPr>
              <a:xfrm>
                <a:off x="7190970" y="2270568"/>
                <a:ext cx="4133384" cy="1970155"/>
              </a:xfrm>
              <a:prstGeom prst="rect">
                <a:avLst/>
              </a:prstGeom>
              <a:blipFill>
                <a:blip r:embed="rId4"/>
                <a:stretch>
                  <a:fillRect r="-147"/>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25B3038-9962-B0D9-6FF3-60D4A8340923}"/>
              </a:ext>
            </a:extLst>
          </p:cNvPr>
          <p:cNvPicPr>
            <a:picLocks/>
          </p:cNvPicPr>
          <p:nvPr/>
        </p:nvPicPr>
        <p:blipFill>
          <a:blip r:embed="rId5"/>
          <a:stretch>
            <a:fillRect/>
          </a:stretch>
        </p:blipFill>
        <p:spPr>
          <a:xfrm>
            <a:off x="8665159" y="4112350"/>
            <a:ext cx="2593742" cy="589407"/>
          </a:xfrm>
          <a:prstGeom prst="rect">
            <a:avLst/>
          </a:prstGeom>
        </p:spPr>
      </p:pic>
      <p:sp>
        <p:nvSpPr>
          <p:cNvPr id="12" name="TextBox 11">
            <a:extLst>
              <a:ext uri="{FF2B5EF4-FFF2-40B4-BE49-F238E27FC236}">
                <a16:creationId xmlns:a16="http://schemas.microsoft.com/office/drawing/2014/main" id="{0E27DDD2-1675-4624-08B3-B1594B348EDE}"/>
              </a:ext>
            </a:extLst>
          </p:cNvPr>
          <p:cNvSpPr txBox="1"/>
          <p:nvPr/>
        </p:nvSpPr>
        <p:spPr>
          <a:xfrm>
            <a:off x="8474137" y="1423121"/>
            <a:ext cx="6099716" cy="369332"/>
          </a:xfrm>
          <a:prstGeom prst="rect">
            <a:avLst/>
          </a:prstGeom>
          <a:noFill/>
        </p:spPr>
        <p:txBody>
          <a:bodyPr wrap="square">
            <a:spAutoFit/>
          </a:bodyPr>
          <a:lstStyle/>
          <a:p>
            <a:r>
              <a:rPr lang="en-US" sz="1200" b="1" err="1"/>
              <a:t>Probsparse</a:t>
            </a:r>
            <a:r>
              <a:rPr lang="en-US" sz="1800" b="1" i="0">
                <a:effectLst/>
                <a:latin typeface="-apple-system"/>
              </a:rPr>
              <a:t> </a:t>
            </a:r>
            <a:r>
              <a:rPr lang="en-US" sz="1200" b="1"/>
              <a:t>Self-Attention Formula </a:t>
            </a:r>
            <a:r>
              <a:rPr lang="en-US" sz="1200" b="1" dirty="0"/>
              <a:t>[1](</a:t>
            </a:r>
            <a:r>
              <a:rPr lang="en-US" sz="1200" b="1"/>
              <a:t>general):</a:t>
            </a:r>
          </a:p>
        </p:txBody>
      </p:sp>
      <p:pic>
        <p:nvPicPr>
          <p:cNvPr id="14" name="Picture 13">
            <a:extLst>
              <a:ext uri="{FF2B5EF4-FFF2-40B4-BE49-F238E27FC236}">
                <a16:creationId xmlns:a16="http://schemas.microsoft.com/office/drawing/2014/main" id="{7B240768-36A3-8A7F-7397-88D8F0B5AA51}"/>
              </a:ext>
            </a:extLst>
          </p:cNvPr>
          <p:cNvPicPr>
            <a:picLocks noChangeAspect="1"/>
          </p:cNvPicPr>
          <p:nvPr/>
        </p:nvPicPr>
        <p:blipFill>
          <a:blip r:embed="rId6"/>
          <a:stretch>
            <a:fillRect/>
          </a:stretch>
        </p:blipFill>
        <p:spPr>
          <a:xfrm>
            <a:off x="9772828" y="4754655"/>
            <a:ext cx="1814056" cy="842441"/>
          </a:xfrm>
          <a:prstGeom prst="rect">
            <a:avLst/>
          </a:prstGeom>
        </p:spPr>
      </p:pic>
      <p:sp>
        <p:nvSpPr>
          <p:cNvPr id="13" name="Date Placeholder 12">
            <a:extLst>
              <a:ext uri="{FF2B5EF4-FFF2-40B4-BE49-F238E27FC236}">
                <a16:creationId xmlns:a16="http://schemas.microsoft.com/office/drawing/2014/main" id="{5EE7E369-7DA5-7461-3970-8BA4FB5098E7}"/>
              </a:ext>
            </a:extLst>
          </p:cNvPr>
          <p:cNvSpPr>
            <a:spLocks noGrp="1"/>
          </p:cNvSpPr>
          <p:nvPr>
            <p:ph type="dt" sz="half" idx="10"/>
          </p:nvPr>
        </p:nvSpPr>
        <p:spPr/>
        <p:txBody>
          <a:bodyPr/>
          <a:lstStyle/>
          <a:p>
            <a:fld id="{65D1A63B-E5A4-2D49-8BBD-594A191B7046}" type="datetime1">
              <a:rPr lang="en-US" smtClean="0"/>
              <a:t>5/6/2025</a:t>
            </a:fld>
            <a:endParaRPr lang="en-US"/>
          </a:p>
        </p:txBody>
      </p:sp>
      <p:sp>
        <p:nvSpPr>
          <p:cNvPr id="17" name="Slide Number Placeholder 16">
            <a:extLst>
              <a:ext uri="{FF2B5EF4-FFF2-40B4-BE49-F238E27FC236}">
                <a16:creationId xmlns:a16="http://schemas.microsoft.com/office/drawing/2014/main" id="{306A7983-2D95-1ACE-8D01-A646252B6F05}"/>
              </a:ext>
            </a:extLst>
          </p:cNvPr>
          <p:cNvSpPr>
            <a:spLocks noGrp="1"/>
          </p:cNvSpPr>
          <p:nvPr>
            <p:ph type="sldNum" sz="quarter" idx="12"/>
          </p:nvPr>
        </p:nvSpPr>
        <p:spPr>
          <a:xfrm>
            <a:off x="8610602" y="6340475"/>
            <a:ext cx="2743200" cy="365125"/>
          </a:xfrm>
        </p:spPr>
        <p:txBody>
          <a:bodyPr/>
          <a:lstStyle/>
          <a:p>
            <a:fld id="{8BFA3EBF-A391-4EF3-A0BE-8817F0DD064F}" type="slidenum">
              <a:rPr lang="en-US" smtClean="0"/>
              <a:t>9</a:t>
            </a:fld>
            <a:endParaRPr lang="en-US"/>
          </a:p>
        </p:txBody>
      </p:sp>
      <p:pic>
        <p:nvPicPr>
          <p:cNvPr id="4" name="Picture 3" descr="A diagram of a computer&#10;&#10;Description automatically generated">
            <a:extLst>
              <a:ext uri="{FF2B5EF4-FFF2-40B4-BE49-F238E27FC236}">
                <a16:creationId xmlns:a16="http://schemas.microsoft.com/office/drawing/2014/main" id="{1D947AC1-2248-B020-E79B-12976DF5FBBA}"/>
              </a:ext>
            </a:extLst>
          </p:cNvPr>
          <p:cNvPicPr>
            <a:picLocks noChangeAspect="1"/>
          </p:cNvPicPr>
          <p:nvPr/>
        </p:nvPicPr>
        <p:blipFill>
          <a:blip r:embed="rId7">
            <a:extLst>
              <a:ext uri="{28A0092B-C50C-407E-A947-70E740481C1C}">
                <a14:useLocalDpi xmlns:a14="http://schemas.microsoft.com/office/drawing/2010/main" val="0"/>
              </a:ext>
            </a:extLst>
          </a:blip>
          <a:srcRect l="24061" t="2577" r="38891" b="2810"/>
          <a:stretch/>
        </p:blipFill>
        <p:spPr>
          <a:xfrm>
            <a:off x="245290" y="1592036"/>
            <a:ext cx="4197596" cy="4341700"/>
          </a:xfrm>
          <a:prstGeom prst="rect">
            <a:avLst/>
          </a:prstGeom>
        </p:spPr>
      </p:pic>
      <p:sp>
        <p:nvSpPr>
          <p:cNvPr id="3" name="Rectangle 2">
            <a:extLst>
              <a:ext uri="{FF2B5EF4-FFF2-40B4-BE49-F238E27FC236}">
                <a16:creationId xmlns:a16="http://schemas.microsoft.com/office/drawing/2014/main" id="{A2D3EDD5-5CD8-8F0A-35C9-F22DD19D8927}"/>
              </a:ext>
            </a:extLst>
          </p:cNvPr>
          <p:cNvSpPr/>
          <p:nvPr/>
        </p:nvSpPr>
        <p:spPr>
          <a:xfrm>
            <a:off x="680839" y="2254801"/>
            <a:ext cx="1035476" cy="294329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2DC5EEF9-35E7-EBE2-9463-2EEE8F4480EC}"/>
              </a:ext>
            </a:extLst>
          </p:cNvPr>
          <p:cNvSpPr txBox="1"/>
          <p:nvPr/>
        </p:nvSpPr>
        <p:spPr>
          <a:xfrm rot="5400000" flipV="1">
            <a:off x="-736431" y="3452985"/>
            <a:ext cx="3066062" cy="338554"/>
          </a:xfrm>
          <a:prstGeom prst="rect">
            <a:avLst/>
          </a:prstGeom>
          <a:noFill/>
        </p:spPr>
        <p:txBody>
          <a:bodyPr wrap="square">
            <a:spAutoFit/>
          </a:bodyPr>
          <a:lstStyle/>
          <a:p>
            <a:r>
              <a:rPr lang="en-US" sz="1600" b="1">
                <a:solidFill>
                  <a:srgbClr val="0070C0"/>
                </a:solidFill>
                <a:effectLst/>
                <a:latin typeface="Times New Roman" panose="02020603050405020304" pitchFamily="18" charset="0"/>
                <a:ea typeface="Times New Roman" panose="02020603050405020304" pitchFamily="18" charset="0"/>
              </a:rPr>
              <a:t>Global self-attention module </a:t>
            </a:r>
            <a:endParaRPr lang="en-US" sz="1600" b="1">
              <a:solidFill>
                <a:srgbClr val="0070C0"/>
              </a:solidFill>
            </a:endParaRPr>
          </a:p>
        </p:txBody>
      </p:sp>
      <p:sp>
        <p:nvSpPr>
          <p:cNvPr id="11" name="Rectangle 10">
            <a:extLst>
              <a:ext uri="{FF2B5EF4-FFF2-40B4-BE49-F238E27FC236}">
                <a16:creationId xmlns:a16="http://schemas.microsoft.com/office/drawing/2014/main" id="{F6223CF5-0662-DD10-25C1-4F1089616CAF}"/>
              </a:ext>
            </a:extLst>
          </p:cNvPr>
          <p:cNvSpPr/>
          <p:nvPr/>
        </p:nvSpPr>
        <p:spPr>
          <a:xfrm>
            <a:off x="1895880" y="2270568"/>
            <a:ext cx="2382491" cy="2943293"/>
          </a:xfrm>
          <a:prstGeom prst="rect">
            <a:avLst/>
          </a:prstGeom>
          <a:noFill/>
          <a:ln w="2857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5" name="TextBox 14">
            <a:extLst>
              <a:ext uri="{FF2B5EF4-FFF2-40B4-BE49-F238E27FC236}">
                <a16:creationId xmlns:a16="http://schemas.microsoft.com/office/drawing/2014/main" id="{266C49FA-3716-E846-EC12-36A9DAA00BFD}"/>
              </a:ext>
            </a:extLst>
          </p:cNvPr>
          <p:cNvSpPr txBox="1"/>
          <p:nvPr/>
        </p:nvSpPr>
        <p:spPr>
          <a:xfrm rot="16200000">
            <a:off x="2582059" y="3490514"/>
            <a:ext cx="3023289" cy="369332"/>
          </a:xfrm>
          <a:prstGeom prst="rect">
            <a:avLst/>
          </a:prstGeom>
          <a:noFill/>
        </p:spPr>
        <p:txBody>
          <a:bodyPr wrap="square">
            <a:spAutoFit/>
          </a:bodyPr>
          <a:lstStyle/>
          <a:p>
            <a:r>
              <a:rPr lang="en-US" sz="1800" b="1">
                <a:solidFill>
                  <a:srgbClr val="7030A0"/>
                </a:solidFill>
                <a:effectLst/>
                <a:latin typeface="Times New Roman" panose="02020603050405020304" pitchFamily="18" charset="0"/>
                <a:ea typeface="Times New Roman" panose="02020603050405020304" pitchFamily="18" charset="0"/>
              </a:rPr>
              <a:t>Local self-attention modules </a:t>
            </a:r>
            <a:endParaRPr lang="en-US" sz="1800" b="1">
              <a:solidFill>
                <a:srgbClr val="7030A0"/>
              </a:solidFill>
            </a:endParaRPr>
          </a:p>
        </p:txBody>
      </p:sp>
      <p:sp>
        <p:nvSpPr>
          <p:cNvPr id="16" name="Rectangle 15">
            <a:extLst>
              <a:ext uri="{FF2B5EF4-FFF2-40B4-BE49-F238E27FC236}">
                <a16:creationId xmlns:a16="http://schemas.microsoft.com/office/drawing/2014/main" id="{E66F4FB8-D885-7309-C2EF-3A0F0935AB47}"/>
              </a:ext>
            </a:extLst>
          </p:cNvPr>
          <p:cNvSpPr/>
          <p:nvPr/>
        </p:nvSpPr>
        <p:spPr>
          <a:xfrm>
            <a:off x="1260420" y="1727200"/>
            <a:ext cx="2601441" cy="372898"/>
          </a:xfrm>
          <a:prstGeom prst="rect">
            <a:avLst/>
          </a:prstGeom>
          <a:noFill/>
          <a:ln w="28575"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2" name="Picture 1" descr="A diagram of a computer&#10;&#10;Description automatically generated">
            <a:extLst>
              <a:ext uri="{FF2B5EF4-FFF2-40B4-BE49-F238E27FC236}">
                <a16:creationId xmlns:a16="http://schemas.microsoft.com/office/drawing/2014/main" id="{D199B399-5982-4878-C04E-D2B0F18E44FE}"/>
              </a:ext>
            </a:extLst>
          </p:cNvPr>
          <p:cNvPicPr>
            <a:picLocks noChangeAspect="1"/>
          </p:cNvPicPr>
          <p:nvPr/>
        </p:nvPicPr>
        <p:blipFill>
          <a:blip r:embed="rId7">
            <a:extLst>
              <a:ext uri="{28A0092B-C50C-407E-A947-70E740481C1C}">
                <a14:useLocalDpi xmlns:a14="http://schemas.microsoft.com/office/drawing/2010/main" val="0"/>
              </a:ext>
            </a:extLst>
          </a:blip>
          <a:srcRect l="64652" t="2576" r="783" b="2826"/>
          <a:stretch/>
        </p:blipFill>
        <p:spPr>
          <a:xfrm>
            <a:off x="4477816" y="1592712"/>
            <a:ext cx="3916584" cy="4341024"/>
          </a:xfrm>
          <a:prstGeom prst="rect">
            <a:avLst/>
          </a:prstGeom>
        </p:spPr>
      </p:pic>
      <p:pic>
        <p:nvPicPr>
          <p:cNvPr id="35" name="Picture 34" descr="A diagram of a computer&#10;&#10;Description automatically generated">
            <a:extLst>
              <a:ext uri="{FF2B5EF4-FFF2-40B4-BE49-F238E27FC236}">
                <a16:creationId xmlns:a16="http://schemas.microsoft.com/office/drawing/2014/main" id="{F34FA045-4004-9D41-B2A3-505461AF94E1}"/>
              </a:ext>
            </a:extLst>
          </p:cNvPr>
          <p:cNvPicPr>
            <a:picLocks noChangeAspect="1"/>
          </p:cNvPicPr>
          <p:nvPr/>
        </p:nvPicPr>
        <p:blipFill>
          <a:blip r:embed="rId7">
            <a:extLst>
              <a:ext uri="{28A0092B-C50C-407E-A947-70E740481C1C}">
                <a14:useLocalDpi xmlns:a14="http://schemas.microsoft.com/office/drawing/2010/main" val="0"/>
              </a:ext>
            </a:extLst>
          </a:blip>
          <a:srcRect l="62307" t="3155" r="37290" b="2743"/>
          <a:stretch/>
        </p:blipFill>
        <p:spPr>
          <a:xfrm>
            <a:off x="4437154" y="1615501"/>
            <a:ext cx="45719" cy="4318235"/>
          </a:xfrm>
          <a:prstGeom prst="rect">
            <a:avLst/>
          </a:prstGeom>
        </p:spPr>
      </p:pic>
      <p:sp>
        <p:nvSpPr>
          <p:cNvPr id="46" name="Freeform: Shape 45">
            <a:extLst>
              <a:ext uri="{FF2B5EF4-FFF2-40B4-BE49-F238E27FC236}">
                <a16:creationId xmlns:a16="http://schemas.microsoft.com/office/drawing/2014/main" id="{0BBEAFF4-6899-AB37-DB36-D1594FBA9301}"/>
              </a:ext>
            </a:extLst>
          </p:cNvPr>
          <p:cNvSpPr/>
          <p:nvPr/>
        </p:nvSpPr>
        <p:spPr>
          <a:xfrm>
            <a:off x="4429112" y="2608263"/>
            <a:ext cx="103249" cy="332801"/>
          </a:xfrm>
          <a:custGeom>
            <a:avLst/>
            <a:gdLst>
              <a:gd name="connsiteX0" fmla="*/ 9012 w 103249"/>
              <a:gd name="connsiteY0" fmla="*/ 0 h 365048"/>
              <a:gd name="connsiteX1" fmla="*/ 9012 w 103249"/>
              <a:gd name="connsiteY1" fmla="*/ 130175 h 365048"/>
              <a:gd name="connsiteX2" fmla="*/ 102674 w 103249"/>
              <a:gd name="connsiteY2" fmla="*/ 207962 h 365048"/>
              <a:gd name="connsiteX3" fmla="*/ 48699 w 103249"/>
              <a:gd name="connsiteY3" fmla="*/ 352425 h 365048"/>
              <a:gd name="connsiteX4" fmla="*/ 53462 w 103249"/>
              <a:gd name="connsiteY4" fmla="*/ 361950 h 365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49" h="365048">
                <a:moveTo>
                  <a:pt x="9012" y="0"/>
                </a:moveTo>
                <a:cubicBezTo>
                  <a:pt x="1207" y="47757"/>
                  <a:pt x="-6598" y="95515"/>
                  <a:pt x="9012" y="130175"/>
                </a:cubicBezTo>
                <a:cubicBezTo>
                  <a:pt x="24622" y="164835"/>
                  <a:pt x="96060" y="170920"/>
                  <a:pt x="102674" y="207962"/>
                </a:cubicBezTo>
                <a:cubicBezTo>
                  <a:pt x="109289" y="245004"/>
                  <a:pt x="56901" y="326760"/>
                  <a:pt x="48699" y="352425"/>
                </a:cubicBezTo>
                <a:cubicBezTo>
                  <a:pt x="40497" y="378090"/>
                  <a:pt x="48435" y="355600"/>
                  <a:pt x="53462" y="361950"/>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5250ABE1-CCB8-8B37-4E5D-CE237F166159}"/>
              </a:ext>
            </a:extLst>
          </p:cNvPr>
          <p:cNvCxnSpPr>
            <a:cxnSpLocks/>
          </p:cNvCxnSpPr>
          <p:nvPr/>
        </p:nvCxnSpPr>
        <p:spPr>
          <a:xfrm>
            <a:off x="245290" y="1615501"/>
            <a:ext cx="0" cy="4258703"/>
          </a:xfrm>
          <a:prstGeom prst="line">
            <a:avLst/>
          </a:prstGeom>
        </p:spPr>
        <p:style>
          <a:lnRef idx="3">
            <a:schemeClr val="accent6"/>
          </a:lnRef>
          <a:fillRef idx="0">
            <a:schemeClr val="accent6"/>
          </a:fillRef>
          <a:effectRef idx="2">
            <a:schemeClr val="accent6"/>
          </a:effectRef>
          <a:fontRef idx="minor">
            <a:schemeClr val="tx1"/>
          </a:fontRef>
        </p:style>
      </p:cxnSp>
      <p:cxnSp>
        <p:nvCxnSpPr>
          <p:cNvPr id="53" name="Straight Connector 52">
            <a:extLst>
              <a:ext uri="{FF2B5EF4-FFF2-40B4-BE49-F238E27FC236}">
                <a16:creationId xmlns:a16="http://schemas.microsoft.com/office/drawing/2014/main" id="{8D1B076A-36A5-610E-6FD6-2FBBBCCE0E65}"/>
              </a:ext>
            </a:extLst>
          </p:cNvPr>
          <p:cNvCxnSpPr>
            <a:cxnSpLocks/>
          </p:cNvCxnSpPr>
          <p:nvPr/>
        </p:nvCxnSpPr>
        <p:spPr>
          <a:xfrm>
            <a:off x="8394400" y="1619583"/>
            <a:ext cx="0" cy="4244058"/>
          </a:xfrm>
          <a:prstGeom prst="line">
            <a:avLst/>
          </a:prstGeom>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BDCD7B2C-5638-51FC-7E8E-BC7BF90B896D}"/>
              </a:ext>
            </a:extLst>
          </p:cNvPr>
          <p:cNvSpPr txBox="1"/>
          <p:nvPr/>
        </p:nvSpPr>
        <p:spPr>
          <a:xfrm>
            <a:off x="8437039" y="5611741"/>
            <a:ext cx="3713479" cy="369332"/>
          </a:xfrm>
          <a:prstGeom prst="rect">
            <a:avLst/>
          </a:prstGeom>
          <a:noFill/>
        </p:spPr>
        <p:txBody>
          <a:bodyPr wrap="square">
            <a:spAutoFit/>
          </a:bodyPr>
          <a:lstStyle/>
          <a:p>
            <a:r>
              <a:rPr lang="en-US" sz="900" dirty="0"/>
              <a:t>[1] Zhou, H., et al. Informer: Beyond Efficient Transformer for Long Sequence Time-Series Forecasting. Proceedings of the AAAI, 2021.</a:t>
            </a:r>
          </a:p>
        </p:txBody>
      </p:sp>
    </p:spTree>
    <p:extLst>
      <p:ext uri="{BB962C8B-B14F-4D97-AF65-F5344CB8AC3E}">
        <p14:creationId xmlns:p14="http://schemas.microsoft.com/office/powerpoint/2010/main" val="3383368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3799CED-78C0-4FE8-831E-05CD68C365C4}">
  <we:reference id="wa104381909" version="3.14.4.0" store="en-US" storeType="OMEX"/>
  <we:alternateReferences>
    <we:reference id="WA104381909" version="3.14.4.0" store="" storeType="OMEX"/>
  </we:alternateReferences>
  <we:properties>
    <we:property name="EQUATION_HISTORY" value="&quot;[{\&quot;mathml\&quot;:\&quot;&lt;math style=\\\&quot;font-family:stix;font-size:16px;\\\&quot; xmlns=\\\&quot;http://www.w3.org/1998/Math/MathML\\\&quot;&gt;&lt;mstyle mathsize=\\\&quot;16px\\\&quot;&gt;&lt;msub&gt;&lt;mtext&gt;Attention&lt;/mtext&gt;&lt;mi&gt;g&lt;/mi&gt;&lt;/msub&gt;&lt;mo&gt;(&lt;/mo&gt;&lt;msub&gt;&lt;mi&gt;Q&lt;/mi&gt;&lt;mi&gt;g&lt;/mi&gt;&lt;/msub&gt;&lt;mo&gt;,&lt;/mo&gt;&lt;msub&gt;&lt;mi&gt;K&lt;/mi&gt;&lt;mi&gt;g&lt;/mi&gt;&lt;/msub&gt;&lt;mo&gt;,&lt;/mo&gt;&lt;msub&gt;&lt;mi&gt;V&lt;/mi&gt;&lt;mi&gt;g&lt;/mi&gt;&lt;/msub&gt;&lt;mo&gt;)&lt;/mo&gt;&lt;mo&gt;=&lt;/mo&gt;&lt;mtext&gt;softmax&lt;/mtext&gt;&lt;mfenced&gt;&lt;mfrac&gt;&lt;mrow&gt;&lt;msub&gt;&lt;mi&gt;Q&lt;/mi&gt;&lt;mi&gt;g&lt;/mi&gt;&lt;/msub&gt;&lt;msubsup&gt;&lt;mi&gt;K&lt;/mi&gt;&lt;mi&gt;g&lt;/mi&gt;&lt;mi&gt;T&lt;/mi&gt;&lt;/msubsup&gt;&lt;/mrow&gt;&lt;msqrt&gt;&lt;mi&gt;d&lt;/mi&gt;&lt;/msqrt&gt;&lt;/mfrac&gt;&lt;/mfenced&gt;&lt;msub&gt;&lt;mi&gt;V&lt;/mi&gt;&lt;mi&gt;g&lt;/mi&gt;&lt;/msub&gt;&lt;/mstyle&gt;&lt;/math&gt;\&quot;,\&quot;base64Image\&quot;:\&quot;iVBORw0KGgoAAAANSUhEUgAABdMAAAD5CAYAAADMZ6zLAAAACXBIWXMAAA7EAAAOxAGVKw4bAAAABGJhU0UAAACQMCsB2gAAUbNJREFUeNrt3Q/oT1u++P9XnyRJGrlydUYmSZKkfGXkK6MkSZJGRr4ycpMkSco9+cpIupN78tUZmU6SJClXvvKVUSdJOul05co9uTLJT5Kk3NNnZGTU+e3Xfe/3/ezP/qy19v//z0etmnE+7/3ntdZ7v9d+7bXXEgEAAAAAAEDV9nvlJ7+cJhxAY5wOfHf3Ew4AAAAAAACgOHtkKBn3xCtjCQnQGGO88kPgO7yXkAAAAAAAAAD52ypDSbjPXplLSNARKwJtv+zydc7not/bT4Htb6V6AQAAAAAAgPysluEJPqaIQJf8XqpLpq8t4Hz2hfaxmioGAAAAAAAAslvklQ8ylHi7R0jQMfdlePJZvw8XvbLNK6u8Ml16U6gEPZWRiXH93EDo7/T/z5beA6pXob/XN0BGF3ROd0PHtYhqBgAAAAAAANKb6pU3MpR0++iVGYQFHTJBhie4j3llXIzvjWmU+ZUY+/ou8Pd3CjwvfQDwPrCvN/5xAwAAAAAAAEhIE4bBxQqZ3gVdtEGST7myVczJ9B0xPjs98PeHCj63vaHj+0GiHxQAAAAAAAAACLkswxNtDwkJOuis3/6/TPCZi2JOps+M+fk7/t8vKeH8wlPYXKHKAQAAAAAAgPjCCxRqWUBY0EE6j/mjhJ8ZNHx/niX4vCbjTfOrF2GO4VgPUO0AAAAAAABAtMUyMrl2mrCgg2b67X9Fgs8sEPOo9FMJtqHJ9DJHiB83HO9Sqh8AAAAAAACw0wUQdSRuMKn2zisTW37eo7yyWnpzwmsi85Z/3jo6+JNfdLFGHV2sSc7DXlkm5YwcboKTYk4gZyknHfsbzGH7ceY/3+mVBwljsT/D/vquSrz51fP83r8NHe/rDnzvAQAAAAAAgNTC86Rr2dPSc53sn5vOT/1Z0iVkNQH5lVemdbzdbPbKJa9855WPki3JrUlcfWCxxbE/ncdck9yfUmz/R7+dz49xXvqQZUbCWNw07FPb1+gE21gv8edXz8tOw3EzfzoAAAAAAABgoAnRcDLtibRv9PVC6SVTTQn029IbWbzSK2MDnxntf26v9ObPNiVLj3llHM3ov9qLLpx5Q+InuHWk+SFJnrhW82PuS5P0Owpuz5p8/2RpV03wg+HYt9CkAQAAAAAAgCFTpDetSTiRtq5F56hJ1ztin886SSJ3o1feGLbz1CtzaU7/7bZEJ7n1gc3UjPtZHbGPC9KbyqRoKy37P9iQ+loh5pH8X9CUAQAAAAAAgB6dozmcRPu+Jeem8z6fFnOSU0eZp01+a4LxuZhHWS+nSf2XzRI9In1qDvs55dj+5hLP97jlOBY2qM5MD0Cu0ZQBAAAAAACA3sKIpgTgkhacmya1X1nO7xvpTcuRxXQxL4apC5cupmlFJtMP5lTHtgclZc87/tBwHO8aVmcLLPFcR3MGAAAAAABAl+m84C9lZOLsTgvO7aDYk7j7ctzPTss+dBqYyR1vXycddaDzzE/KuH0d8W16mKFvIowu+VwnWs7zYgPrzbSIqj6UYk0AAAAAAAAAdJYu+mhKADZ9VPUFsSdx9+a8L13Q8oVlX12fHuOBox6yLsqpbTQ8z78m1jdWdK4bLOe5qYH1Nt9yLke5ZAIAAAAAAKCLdK7qjzIyYXa3week07ZcF3sC90RB+3WNgl/Z0fY1WdxTvOzPsG2dmuhDaHs6xcqMCs/3rOU8pzS0/kxzp3+S3tRGAAAAAAAAQKecF3Pyb0VDz0dHiF8Ve/L2RoH7nufY772Otq8t4k6mz0+5XdODC31IMrri8zXNzf+wwfW3xFJvl7h0AgAAAAAAoEvmiDlR1uTkn+3hQH++54kF7/+jY//zOtjGLjri8TbF9sZ75YqMXNxzTQ3OdZblPL9qeB0+oD0DAAAAAACg62xToWxr6PkcFvco6DJG299z7P94x9qXviUw6IjHuYTbm+uVpzJyxP/UmpzvTmnXWx59Gy3n9S2XUAAAAAAAAHSBbXFBHS08qoHns17cifQzJR2Ha4qZJx1rY0si6mRDgm3tlpGj/nXE90CNzveymOcXH2h4Perxv7TU4UIupQAAAAAAAGg726j0Iw08F11w0jUCWqcBmVjSsbimNdEyrkNtLOpNgTh1oguY3pCRD3xW1excNeH8wXCO11pSlwek/DUIAAAAAAAAgMrZ5nb+7JVpDTsXTWI+FHfSdk+Jx3M54lhWdaid3XfE4UGMz6/1ypvQ5257ZUoNz9U2Cn93S+pysn99MJ3jHC6pAAAAAAAAaKtT0p5RplGjn59JudNsXI04no0daWOTIuJw1PFZHb1/xvCZQzU+30OW85zdojq1PSg6zyUVAAAAAAAAbaRJTp3H2ZQUW9ewc9ER9rbRsv2ypeRjuhFxPNs60s42RsRhmeVzi6T3ACT4t6+9srTm53vHcI4vWlanK8T+RstkLq0AAAAAAABoG9sIWp1XvGkLJd4Sd8L2eQXn9CbimI53pJ255o7/YKgX/f9HDH/7rfQeANXZaDE/1Dnbwnq1LUR6SAAAAAAAAICWsSXDTjbsPFaKO2mtZVcFxxU1Uv5oR9rZj44YXAn97Uwxz69+sCHnulba8aZHHF9ZzlWvKwMCAAAAAAAAtIQrAb2kYefyQNxJ6/deGVPyMU2X6AT/1g60s4URMdgR+Nsdfl2Fp3VpUns8KeapT8a3sG7nOep1DZdYAAAAAAAAtIVtccxXDTuPZRKdtD5RwXGtjXFcGzrQzg5FxEAfOugc26b55fXfJjXsfJ8YzuO7FtfvE0u9XuMSCwAAAAAAgDaYIPaFR0807FyiFvnUMqeC4zoc47hWdaCtfe84f11cVB86mOaW39fAc51iOc/DLa5fWzvX0fgTudQCAAAAAACg6XQ6DVuCc1mDzmOqRCes71d0bFdjHNvklrez8RHnP+j4b/sbeL6bLeeyqMV1vEDiTeEDAAAAAAAANNItMSe/3jbsPA5IdMJ6b0XH9kGi53Fvuw0x6seVaG/aw4aLhvN414F6ti1kfIdLLQAAAAAAAJpMp3jRKRhMya9zDTuXRxKdlJ1awXHNi3FclzvQ1i46zl+nGdodEaPTDTtf03Q1FztQz9+IfaqXSQIAAAAAAAA01FZpx4KY0yQ6Yf2gomPbG+PY9nWgrb1xnP91/2+iHojMa8i5LpR6vRlRJtdiu9u55AIAAAAAAKCproh9FOn4Bp3HFolOWB+p6NhuSz0XRS3Tgojz3+P/3RKp5wORpM5Yjn9jB64po8T+tss1LrkAAAAAAABoogHpTa9hSnrda9i5nJfohHUVi6lOFHtisV+edaCtRc1nPzvwtxcj/nZzzc91pbRrIdU0bA+QPvnXHQAAAAAAAKBRlos96XesYecSNT1IVUm87RKd5D/cgbZ213H+r0N/q/Paf4z4+3E1Oz9tWzr6/mtxPzzRqW42eWV0y+v7oCMGK7j0AgAAAAAAoGmOij3htbph5xI1+vt2RccVZ4qX6S1vZ+Mi6ues4TOHImJWl4c9Oof7K7G/4eEq76X3YGBlC+t8mbTnQR0AAAAAAABgHS2sic8xDTqPCRKduDxVwXFNjXFcNzvQzjZExGCd4TPa/l44PqNtdAZf4dpyzZv+PeEBAAAAAABAk7iSXY8adi4rJDppvaGC4zoU47iWdqCtnRV3Uty20G1UEv46X+Nacz2sG0V4AAAAAAAA0BSrJNm0G3W2WqKT1stLPiadQ/tlxDHd60hbe+2Iwd2Iz96JiOFqvsq1dYp6AwAAAAAAQBscEHuia3PDzmWtRCfTy17wcVOMY1rcgXY2LyIGByM+Pzvi80+lmoVlEc31ZsEhwgMAAAAAAICmuCz2RNeChp3LGnEnXD9VcEwPIo7pUkfa2b6IOCyMsY2TEdvYz9e5llwPQi4THgAAAAAAADTFO7HPZ9y0kb4rxZ1sHSz5eFbEOJ4vOtLObjvi8GPMbUx0tNd+PKfwla6lj5Y6e0toAAAAAAAA0AS64KMtMfmwgeczS9zJ67ITd1Gj0rd3pJ2NFfsit1ouJtjWnoiYnuVrXUv3HHU2gfAAAAAAAACg7lwLdl5s4PmMlvok0zdGHMv1DrWzdRGx2JRgW/q2xA8R25vPV7t2zjnqaxXhAQAAAAAAQN3tkvQLQtbVS8c5vS/pGMZGHIf+t4kdamdnxJ38Tjo1y9KI7T3gq107ux31tZvwAAAAAAAAoO5co0XXNvScLjnOqax54I85jkHnju7ayOlXkv90QlfEnVDfwte7VtY66uoc4QEAAAAAAEDd6VQjtgTXooae03ZxJ1lnFbz/hRH7X9uxNjY7Ih7HUm53utgXtdTy2ivj+IrXhms9gxuEBwAAAAAAAHU3KPYE1+iGnpNOGeJa7HJDgfvWhRSfCwuOBu0VdzJ9RYZtH5JiEvXI34DjezlIeAAAAAAAAFBnmtyyJSGbnty64Ti38wXu95owL3TYLUdMPki2aXfGeOWFuKf1mcFXvTZcD+8GCA8AAAAAAADqSpOMtsTW/Yaf2xJxPygoYtT9ccc+t3a0jY0S91sC13LYxxZxj06/zle9Nr6V6qZfAgAAAAAAAFJbLfbE1uUWnN9Nx/ntynlfh8WeuF/d4TbmWnRSy56c9vMsYj9r+LrXgmtx4FWEBwAAAAAAAHW1UeyJrTMtOD9doPK92BenHJ/Tfmwj0p9Kb/HNLjsr7iR3Xg8aouZO13nsWYy0eqcddbSR8AAAAAAAAKCudA5vW2LrcEvOcb3jHC9k3PZE6U0hYtq2JpG7nrzV838v7iT32pz2tS5iP1pO85Wv3B5H/ewlPAAAAAAAAKgr1yjRzS06T9dDg69TblNH0b4xbO+ldHtal7jtq19O5bSvIzH2pWUf1VKpTY66+YbwAAAAAAAAoK50ZLYtsbWuZeeqi1R+tJzrLa9Mi7GNAekl0R8YtqHb1oTuWJqVzJPenPs/xSwnJf3ik7qI7rEE++ovSLrcr0+UyzWH/nnCAwAAAAAAgLq6Kt1aDHCOVx5ZzvezV65Ib+SsJlo1ubvUj8MOr1wU85Qln6SXDJ7S8ba01I/foCRLbAeLxveGV7507GeGXxf3Mu6rX3cP/O3N5XJQilXS7kWPAQAAAAAA0FK2+b61LGvxeW/3yhPJloh9Ib1FL6fQjP7LtozxDJZvHftZkuN+2v7wqI6WivuNAQAAAAAAAKCWvhd7YmtGB85fE7M6Z/ozcSdaddT6K+mNnNVR0wtoOkAqExzfs0eEBwAAAAAAAHX1TuyJrS7N/T1beguH9s9dp/3QOeNXemWmMLc2kJexjmvOW8IDAAAAAACAunLNOT26IzHQaSeCDxWu0CyAwox2XHMGCQ8AAAAAAADq6oPYE1tdGI2ti41+CpyzLn45qqJj+cYrR2iSaLkBcS9ACwAAAAAAANTSR7EnttruYOh8b3tlTEXHctY/hjM0SXSA7ZrzkdAAAAAAAACgroKjsruSTNdpJi6EzvWNV1Z5Za70Fkgsa3S67utb/xh0MdgxNEl0AMl0AAAAAAAANM5P0q1k+mTpJa1/ilF0/uab0hs1vtkr8yXfqW8We+WFv6/n/rEBXb7ufCI0AAAAAAAAqKsuJdJ1odE3Ei+R7kr26Ujyo9IbyZ5mBPssr1wKbPOVV6bSFMG1pxPTSwEAAAAAAKChupLQOijZkui28tkrd71ywisbvLJAetPI9GmyfbpX1nrlkFfuhz7/2CtTKorJQukteHrdK++kN8WGPizQRSDv+ee0mK8IcefaAwAAAAAAALQ/oaWJ7DtSTCI9a9F528dVEJPtXnkSOA6dxqY/hY0m/7d65YMMX5h1Cl8V4s61BwAAAAAAAF3W5oTWNunNex5e4FDnJ7/ulzuGvym66LQu6yuIx0yvPAwchyZuV1v+dl/EOSznq0PcufYAAAAAAACgS9qY0NKFPK/L0Bzn16SXWJ/p+IxOzbLCK1965Zb0pm/JO4n+o/Smm6liNLomYcMPDdY6/v4LIZlO3Ln2AAAAAAAAAP+tjQmtCV55JL3E+KSU2xgjvaTnN175QbIl0XVO9Z1eGVtRPOZKbz7u4DGdTdE2zvB1Ie5cewAAAAAAANBVJLTi0eT6Kq/s8co56Y12fyG9ZOlHv3zw/+2qV05JbyqXSRUft87H/VhGLpo6NUXbGKQZEHeuPQAAAAAAAOgqElrttslQt9difG6s4XOfCSdx59oDAAAAAACAriKh1W5XDXW7LcbnVhk+94FwEneuPQAAAAAAAOgqElrtNmio27kxPnfI8LlbhJO4c+0BAAAAAABAV5HQardPhrodFeNzjwyf20U4iTvXHgAAAAAAAHQVCa12G0xRt4sNn3kq8ZLBIO5cewAAAAAAANBKJLTa7ZKhbgciPnM39PcfvbKIUBJ3rj0AAAAAAADoMhJa7WYa7bzQ8ffbQn+r05WsIYzEnWsPAAAAAAAAuo6EVvsdCNXtOcvfLfHKh8DfvfL/DcSdaw8AAAAAAAA6j4RWN6yV3vzb/fr9yiuT/P82zSuHvfJZhkZF638fR9iIO9ceAAAAAAAAoIeEVrfsk17yVhfI1CTvB////+iVq17ZLUPJXhB3rj0AAAAAAACAj4RWN4zyykm/bm94ZQwhIe5cewAAAAAAAID4SGi134BXbgbqdhohIe5cewAAAAAAAIBkSGi1X3ghzPGEhLhz7QEAAAAAAACSIaHVfs9CdXvPK7MIC3Hn2gMAAAAAAADER0Kr/T5Z6viOV/Z6ZQ4hIu5cewAAAAAAAAA3Elrtd9ZRz/3y0itHhXm9iTvXHpRgul/ZjwgFGmqKVy545b1XPnrllvCEFPnb4ZUZhAEAWmeCVw55ZQyhAP6bvsa/3yuXvfLcKx+kN0JR+9o/euW6Vw57ZSahQg2Q0Gq/cV55LNGJXS2fvXLcK2MJG3Hn2oOiHAtU+FLCgYaZ7JXXhouXdvhJqCMPmkC/57erw4QDAFqnv7iWzgu6mHCg4xZ45a7ES5z0y0WvTCJ0qBAJrXab6JVL0nuYd1B6CduXMa5Nj7g2EXeuPSjCKK+8DVT4NUKChvnGcQG7TXiQkY5Gf++3p+MtvP6vlt6oM70J1jc63snQyLNP/rlrcumK9B4kLPPKAM2iVk4mTHjEKScd+xvMYftrqbbERudYv+cyHMf1lPu82IAYHwoc7yGaHDrqKxn+2v5Or6zwykr/v312fM9fCEkrVIeEVnst8a9HOoBuXui/6cO/EzI8pxUu33P/QtxrfO2hj99QW2XkaxnML4UmeSXu14yANMZL77Xmfls60JLz0jc59khvwZjPKX8w3/o31PxW1MNm6Y0Y+U56o0aydMC0s6wPTrY49qfzJj4Q+2JErvKj/72aT7UlNsqvmxcZ6lcflN2Q3kPCtL70b46SXD8eemVXQ+K8MXDc+oBxIk0PHXJRhifSTYnxpf61JM3DWKBIJNPbaZvf59D+zxTH3w34feJHlnawk1AS95pee+jjN9R9Q0C+4tqBBnktJNORL11H4kmgHe1uwTktlF4S0/TjqG9w6Oh0HXUWnN9utP+5vZYOkm5LpwkbR5OpDe3QLvE7U3E7QTrSXEfhplkPYH7Mfb32O3eMCsrHHEv/zVW/s3I+Bu34b43o+Ou+m/gWgr6x039Y9Mz/TQDa7mDo++t6qLrR8b1/SihREZLp7bMt0J9I8lusyb3wAJNbhJO4N+DaQx+/IeaLfeQYCzChKVyrS98hPEhI58oNvq62rwXX+TuW78cpSZZA1ZvnN5Yb57k0ndq5HaMTpg+Npmbcz+qIfeji0BOojtzpiNF3Mep4UcHHMV3sD7OXNDi++nCxn1B/wzUOLTc39P395N9Mu1yl742aIZneLrNlaBDQwRSfXyYjR+6CuDfh2kMfvwFOOyqG12DQFNMsF5v33PwioRUy/NXlJr+lM9FxjX+U4bvxhVeei/np9HKaUK1slujRDFNz2M8px/Y3Uw2FOhpRx/dLOg7T9EJftiC+6wPnowl1FjVHW92S5CMJ9WbftAjdBsKJipBMb5fggLm0U0tekOEPCUHcm3LtoY9fYxPFPd/pk5od70DDtoty46+ja6/4X3YtN7npRULLQz8WVxp+Lra1BHTB3lEZt69PqU2LUOqDiMU0pdqISqYfzKmt2R7YzKQKCrcgoo7LuI5NMez3cYv6VwdkeEKdtSLQNgvF/EZR3O//Ff/3X7/3m7j3QoVIprfL6xzqcJsMH+QB4t6Uaw99/BrbJ9GvDSytybGO82/Mm7JdEH80i74i9T5w7ftBhs8d3iQHHdf0PKes2WnZhyabJtOkauGkuNeTmJRx+wvF/FBF34gYTfhL41oI8FoJ+99R4/5jXoLTWei0VkxbhDY5Z/gOn6HvjwYimd4un3Oow+B90VVCStwbdu2hj19TzyQ6mX6jJsd6uaAfwqK2C+KP5tBpLoLzgGtSvakjai84rud7c96XPpF+UeGPO6I9cLSH2xm3rW8ghKfX0sT6RsJeuqviXvi1aOFFki60MMaaPA++7XOTZoeW0DfVTG8qn6bvjwYimd4uwUTijJTbCCZ1txNS4t6waw99/BpaKfFWh9UyveJj3VHQD2FR2wXxR3PoQssPQ9e8XQ29Gb7uuI6fKGi/rlHwK2lelZoc8du+P8O218rIkRIPM3S4kc3vxf0GQpGvYoanhxiU9r6ZskrynyYJqOs9YRHJdPr+KBrJ9Ha5G6jD3Rm38VSYmoK4N+/aQx+/hm7I8DlvXDfcVS7ANzt0w1737YL4o1nCC3Q+aOA56I+o66l1kW8YzXPs9x7Nq1JbIn7b56fcrukBij6sYVqX6qyPqOsiF+K+JsW+AVM310I3MfNpfmi4PVJOMp2+P8pAMr1dtgbqUN8Om5jw85tkKAnI7zVxb+K1hz5+zUwLBUVvuG85KkinPKhi7mCdU+9pAT+ERW0XxB/NslrySzBW6bzj+p2mA5TUR8f+59HMKnPRUS9vU2xvvPQWugluR6d5WUOoKzcroqO9tqD9zpWRbyd0LdY6IGUUTRANdk6KT6bT90dZSKa3TzCh9730pueMQ9801ofeL4REOnFv7rWHPn7N/D50Q62jGldHVNKuir/Aef4QFrVdEH80h97YvZJ6rhGRxOGIa/eKEo7hnmP/x2lqldDf9UFHvZxL0aEKJ0LuJehYo/j6/izlLDwcFB6IsbAj8b4cOu9DNEE0mO3NtjyT6fT9URaS6e2k9zv9tR10EM830hvMMVGGprnQNySXSG8awyfSy3Md9u/5QNybeu2hj18jo/wG3g/K0UAlvXBU0pOSj/OrghpjUdsF8UezHJPmr0wd9drXmYpvxKv47UDPkoi2sSHBtnbLyLcPvhLmnawb12Kz5wrYX3ie5bMdivXS0Lnr9+MLmiAa6q4Um0yn748ykUxvL10IfJv0FkDUPs97//dXi04h9ca/J9GBPGvopxL3Fl176OPXRHD+I33CMS3w3w5E3HwvL+kY9xTUGPcIP7BVIv6oCx1N+ynUBp817Bx0oUfXyGOdfmNiScdyMeK3gxEh5Yt6YyFO29AFZm7IyOlhVhHeWnJ9D7/NeV96oxRcb+fHEq83dfFSqnl4CeTtnRSXTKfvj7LR3gC07dpDH78mgq/jXw/9t0kyMsEULDdLOL49EQmAum0XxB/Nc9LQBg836Pj1R+5hxHdqT4nHczniWEi+lu++oz7iLLKr8++9CX3utlemENracj1AGcx5X/uk+qkAq3YiFAMdoDKTZogGsj2Yz5pMp++PKtDeALTt2kMfvwbmSfRI83MRHZ+ibhR0rqWTEfv+qUbbjUsXbNvox/W+39j1lRh9aPHeT2qc9/+miEVep0tv/irdz8GI49wpvaTYa//49Dh15JU+CVtXs3qNS9vr9gLb7Fr//HQuSE08fQjETp/i3fPrV1+NmlzgeVZdz01ie2jYpHnAokYd6yj7Ml+xuxpxPBv5+S29jbvq46jjs/oWwRnDZ5gTuv6ipn0andN+Jsvw5FtXFyRaZYjxNzTDRhgvQ6+sPzb03b71f2enFXwcdelH2hYRP53hvMru+4/yr4Hav30a8bfLpDcdwS0/xv3pCl75feE0i2rP9X8nrwe2+SnjNuPSh9xb/HvNu4H9f/bbkx7DFf/+oAuLwpNMB9C2aw99/Br4JhAYW0djQURFnSjguLQD8iRGpyuqvC1pu3FM8+P9KcF+tMOji8NOyBjP+f5NwMMYneLx/j4/xDi+R9JbTbjqeo2i85bulaGRmR8LaK/nEtZtf9SaTpmwKKfjqEs9N80hwzm/b9DxzxL3IiQ/+TdVZboRcTzb+Pkt1caI+lhm+Zxem56F/lYfui0lpI0wN6Lel+S0n/DDlgUdjfcow7X4kxT74BzZjPP7QnH7b1q/x/3fXS2alFyV03e17H7khhz643Gmciuz76/fQX0YcUGGPxCw9fu3GX7jbOW+xHuYslrci7AHy/eS79oKeh9wLUafMFy+k+RJ9XE51GnQyYSfvV6ThBYAVHHtoY9fsfGhTttex9+6Jrj/IPnPf/s6p87c25K2G+VLGb7qsSY3dcTvcr9ox0sTek8t+3vlSHaYjPU7k2cizjmcZF3u7ytJLN75nbcq69VEH0DoCPTbhk5lXsl0nSvqvOHG5oKfvFrh15veaO3xO6u2c7qa4oa7rvXcNKaFli836PhvRdTdcyl/4Zc3Ecd0nJ/gUl2M+A0Ptw/9/0fEPAffJMLZGAMRSZUNOexjnhSzQGFTmX7nD9IUa2mGod/90O+vrfL7byv878lZsSe6s4wwrrIfWVYyvei+f38U9mVHHX00fOZOimPQvs1Uy3FMi9Efs93jZZ0ubYKhHWnRBy2bAu1I2+pRsc+Jn/TV/cn+trW/MBjzfI/77Xm2YVv674fFPtDnsZ+vWJWwL0IyHUAVirz20Mev2F4ZPnJmvONvt0q5c/HqD+ySQHFNGbDEURaWtF0b7UxeD2zzVowO0+/FPvpkfYx9fi3xRyQEvxD7M3RwX0i8BypFx3+032mMGpWRRzJ9mZjnD54e8bmlYn9o8kbiPzSpcz03yWLLuTYl+bEyRr1VMa9ZVNs8yk9wqX501MWV0N/qVFj3SQi2hmvU5ZEcth8cbFHmIsd1dVrMDzRRL9oXDyd598b4zE1D/aadDq/qfuQkRz/blpS+HtE/75dRJfT9N4p7sJet379Yoh/4u8oDGfkAWu/PBjNs806GtjzDv8aEB8C43iCbKPbE/44MxxE1UOdazG19KSPf8NmRIUYk0wFUoehrD338CgU7YlFzOmqn6K2jsp4WfKwnC2qMJwts5Dpq+G6oAxF3dOg3Yk+oR3WSN8hQwj5qlMRpQxx0VM6WwDb0mPV1jhMRHaQjFcZfbzwuSPzXY7Mm09fJyGThhQSfH2e5IUvy0KRJ9Vxnxy3nubYhxx91I6nT1Ywp+Zimx/gObuUnuDQLI+oieIO6w28z4WldlhDGxrriqPuLGbe9NackTJtstsR6IaGplXAf7FiCz16X7KO/6tCPdMl7zvQi+v4H/Zid8Lf5Mka/f03o3PThhQ44mC9DDwD6awm9c2xvZ+g4glPB6FuxswP3fKP839BTEb/FaepMH4iYEthxph7S+9THlvYzN2Xd6nm7HirEfWhwKnQ8K2qe0AKAKq499PErsiwUnDjzpB2L6ASsKvB4m5hMD468eC7JRvROMCQ0gqNOkrzGOVPcSdYTgY5m1JdkrbiTdqMriv9mvwN7zt/mmYhOcJZk+moxz3k4KuF2Rvmd+Ly+T3Wu5zqzje6a0cDreFlrWkiG9pPnq2eI51BEXUz3f1NM89zfEKZ1abrfi3u+3rS0TxMc2fuAUP+XVcLUVnVneiMtSb96ggwf2by5Jf3IoCYk08MmOfr+H0N9k9N+v9lljuNerP+2ydf+/9e3v+IsrO56m/C7jPeaPwWOJa41kv9I+ag1WqL61+F1gPY1IKEFAFVce+jjV+RaIDj3Yn5mWsSP47cFHm/Tkul7Jft8il87ju1swm3ZRgn0O516U7Agh+NaV5P4i7gXzk2bTJ9liOXnGB1yG31VxvZK5GCK7da1nutqithHdTVB1CKfP/k3g2U7HOO4VgnK8r2jHp75CQbTK+/7CF0rbJBiHiyHB1jMI9T/fQNiivUPNTzWVVLcnNlFlqyjrcJvf75NsY3dku5Nq7r3I/uamEwX//7ItVir1nWSBbQPRtz39vvWSa5/rjdAkyxGalt87k2Cbejoedv85LMy1MMlxzmeifhs8K3uuw1JaAFAFdce+vgVmCrDn/huyTF5M6ugY25SMn16qBP6OOV2okadTk+wLdeq8q8Sbsv1UOVsTeq171GOFxftcD7M4ZzD1jhi8DDhtupaz3W1XvJZYLiq63hUwuF+Rcd2NcaxTRaUYXxEPbhex95P+FphUUQbmJBim+GRgycJ8zC2Kefq9pZHV5Pp4b7h7RTb0FHh/YeQcV99bkI/sq+pyfTN4l5se0HC7U2S6DWYkk7hNMOxvU0JtmNbA+mzJHvL4XoOxxI2UdzTw862fG6XDH8TdnpO1zqS6QCqUPS1hz5+BY6EkkZJfnCjErynCjrmJiXTL+WUkBhwdGa1HM6ho6Svb0zN4UYk7QiCopPplyS/ZPpuy7YW5XCcdyTevIxNree6so0OutGAYz8QI+Gwt6Jj+yDR87ijHBsyJKw00c5Dj+YbHVHPK1NsMzhX8xthQaKw19KMt7q6mkz/mNNv0rGEN5pN6EfaYtSUZLprmrm0i7G7BqqknUP2uWQfrOIahb88wXbOSzHTBLqmezFNafOFDJ9WZ1eO1zqS6QCqUPS1hz5+yQZk+OvcR1Ns44m4n/qPL+C4m5JMn2XYztwMx/et5DPaxJZkvZ7yuC5KPkmyopPp5ySfZPooy81xXiOYlzri8FLiL1xb13quK9uiHZcacOyPYiQcplZwXPNiHNdlfopLc9FRD58cyZ08Eyeo3mtHHSed7zk8CnYL4R3B9hbnVzU7zq4m003bXJZiO/Ml/kCipvQj+5qaTHeN0k87vdw5xzbTJhls/c8kgzlO5XSutvPL4y3UaxL/QUTwHuZ2ztc6kukAqlDGtYc+fok2yfDXwKal2MaeiE5uEfOsNiWZHh7p+iHj8Z2OiPWYmNvJO8l6Kqe4FZ1Mt8UvaTJ9qxSfdH0m2RdrrGs911UeI4OqELV+RZULheyNcWzMxV2eN4566F8Xoh7MME9e812RfBYpHh36rfqe0BpdtsT6Ss2Os6vJ9A85/ma+lngJ5qb0I/uamkx3tem0yfT9kn8y/YzY1ziKa4XYB7wkOa5zBX3PlI42t00np//eH/SxOfTv03K+1pFMB1CFMq499PFL9J1kn8pgnLhf439ewHE3JZkenh8u65P1zZLPIn55J1n3OY5pVA3qtS+vZLptlNnhHNu4a9HGKw2v57qyzYP5Tc2Pe0uMZMORio7tdoxjmyMow4KIetjj/90SqeeDGeTH9WA0yZsiwcX4PvNdtrJNm/CS0NTCLUv9nExZ1+da1I/sI5ker8+VNpl+TOxveCcRToTrdXl9xm3k/aBnp7ine9GE+o+Bf9vW0IRWXsdEoVDyLXX8ntPHb6Dwqt/LC6o0LWtyPvYmJNMXVXBxiPvqRt5J1m2OYxpdkw61SD7JdE0a2xYT25hjG3cltHT/Aw2u5zoa4zi3ui+0cT7GtWFZBcc1UdwLdWl5xk9xaaLm1Q8uAHYxp98a1JPrwfwPMbcRns/2BGG1so06/UxoasH1hu0FyX9+0Cb1I/tIpg/ZJPkn07fnGANtQ/pG5XGxL+zpYkum5/kmzV3H+QYHot1scEIrr2OiUCgk0+nj11AwAf4047bmRjTaOzkfexOS6XsquDh8HfPYSKanT6avkHIeGg04brbiLlBFMj0+11QpO2p+7FHTciS9ac7L9hjXrMOCsrhuXl+H/naquBe81r8fR0gba0XE9SKOC6H2MJ6wxupvp52eD8UZK+45Rt/l3A9oUj+yj2T6ENdC3mmT6a7+ddn9N9vD9DyT6TMj+hhafvQTOk1NaOV1TBQKhWQ6ffyaGRf6Ectjztq7En/UW107Xnlu19QZ0dc6lxRYZsQ8NpLp6ZPpOwromNt8L9nmuySZHt9yx7ltq/mxR43+vl3RccWZ4mU6P8el/ea72olpXYBDEXV3jLA21uiIuo1KYCwW3lTIq285m/DUwsYYv1c6xVUea0Y0qR/ZRzJ9SNnJ9DL613rN/9IrjyW/qYGiRL0tt7XhCa28jolCoZBMp49fM8FR0/qEIo+nDRsiKu5UjsffhGT6PTG/LloHJNPTJ9NPl3gT5Jpq4asG13MduZ7i1jmZPiFGp+FUBcc1NcZx3RSUJer3eZ3hMzpi9oXjM5qcn0FoG2sww29Z8G2Yu4Qykmu9kWWEpzaipqwMvu48oYC+aB37kX0k0+P9njYpma4j3tf49wSfAzmBl1JOMl33/9Bx3gsantDK65goFArJdPr4NfOkgoabV9K+yI5Xnts1NeKrNal/kunpk+muG5O81wY4IclGkjalnuvIdcNV52T6ihjX3g0VHNehGMe1lJ/i0pwVd1J8fIqkQZZrCerbD4gaEbgj1HYYWR3NteDecsJTK1di3tO8kfSjtZrUj+wjmR7vd7EJyfTJfh/tlQxf+FOv+/oQvYw50/vmiv2tuccF3lvUMckGoP3KuvbQxy/QMqnuSdD+nM6hCcl0U+fgQc1vokmmZ7vRWp9zPW117Ot8g+u5jpo6zcvqGNfdspM1OtroZcQx3eOnuFSu+YCjRh3ciajL1YS3kVwPWGwJMh2NG1wc7ivCGAvJ9GaJO0K9f/1MerPZpH5kH8n0IU1Nps/26+tTIFGib0yHpy4qM5mujjrO/WjDE1oAUMW1hz5+ga5Kdcn0FzmdQxOS6aZtDNakDZBMLyaZviXnetokJNPLskSamUxfG+O6W3bdbIpxTIv5KS7NvIi6OBjjBtz1eV3AfIAwN44ryWZLmnwd+Bsd1cgitPHsF97QaeL3433MextNSh5N8FvbpH5kH8n0IU1Lps8z3A9oG5xp+fuyk+mrIr5f8xuc0AKAKq499PELMlWGj5heVcA+HknyuVnr0vEqOplel6QjyfT0yfTLjmM8mXM9uTrsTPOSr3GOc/u6xse9RqKn1yrbg4hjusRPcan2RdTHwozX5jzfOkN5XAmMV4a/Dz9U2UgIc+nbTCE8taULZEe9mRMsP0i8dSSa1I/sI5keL6Z1SqbrInPnQ9vStwaj3oYpM5mu8Xod8b3S6V5GNTShBQBVXHvo4xfkcEQg87BDol+JrGvHq4xkeh1GIZFMT59MP+c4xosl3gSdbHA919GA49y+qfFxr4y43pb9NsyKGMfzhaBMtx318WOCG953EfVKUrBZJop7pG34bYNgUvEW4UvENW3IKMJTe5tk+PzSrqLXybTJyjr2I/tIpseLaV2S6Rv93/fgdvQaPinDfU4RyfTLoXuxsqZ7IZkOoAplXXvo4xdAg/ZGip+HbHTETbeWuTXteOW53Q9S3ykjSKanT6YfcRzjw5zraaNjX5sbXM91ZVv5+myNj3lWxLX2bcnHEzUqfTs/xaUaK/bFvZImbvZE1O1Zwt04ruTFHMtvEQsSJXcmh74HqqULM+qijXGmftH+/+KW9COjrhUk0+uXTDe1rzt+G46jrGT6Fhm+js6aiOTP3Bz3TTIdQBXKvPbQx89ZeN686QXu66uIjmbWkZ5NSKY/k3JGnaRBMj39De0GSfakL6+OZrisaHA919UNad60JKOlPsn0jRHHcl1QtnURdbIpwbb02vaDlD+3KYpzy1GXa/2/0QRMcEHhI4QtsfNin76gTqLmLq5rKbNfPcW/h4k6Jh3JPrYF/ciom3KS6fVKph8T89sSkxNso4xk+jQZGsCibas/f/tFRxwe5fjdIJkOoAplXnvo4+fsbiBQtwve1zSJnsd3UobtNyGZbltg6IMUl3jUuMd5SEIyPX0yfUZE216SY33+3nGzNarB9VxXthuIazU/7peOenlf0jGMjTiOlxluMpHemYjrVdKpWZZGbO8BIW/FNU/LHv9vDoW+x2MJW279wcs1O06S6fHNDt1XmcreFvQj+0imD6lrMn295LOmSRnJ9OB350Dg3zV+bxyxONTAhBYAVHHtoY+fo3mS/tW+tG5EdBYP1LDjled2jzm2tbOgmGvnJM5c+CTTs71q/aqEjp6IfYTGnZifJ5mezGbLub2u+XFfkvJGuaW53un3ixHL1XBdq9JOJ3Al4rd9C2FvjN2OetRO+HQZnkRbR8hS+VbKmQc4q64m0wcl/RSMRx3H9V0L+pF9JNOH1DGZPlbsC3kmHbxWdDL9y1A/JNxHXRfRp53TsIQWAFRx7aGPn6PgK4n6ulcZCx4ti+j8vsyQ5GlCMn2tY1vPC0hwHZT4r2eQTM+WTP9ayhmZ+b0kG+3UlHquqzmOznudbY+41s4qeP8LI/a/lp/gSsyOqJdjKbc7Xdzz8OkN/TjC3wiufooOiLga+P83CVdqPzbk2tjlZHqWbZxI0XdoSj+yj2T6kDom021JkxcpjqXIZPpcGVrHxZUYdw0SeZjDPTTJdABVKPPaQx8/J/pE+lMgWF+XuO8nkt98rWV0vPLc7qhQ3MPlYI5x7r96r/uLMy8eyfRsyfS5Ee16Zg7HOkrMCwcmmSKJZHpyby3nN7nGxzxF3ItMbihw3xOk93CQBUfrZ2/EdWpFhm0fkmIS9SjXF+Keji/4v2cQrlQGHNfnCTU71i4n0wclfYJO+z8vLMc2tuH9yD6S6UPqmEy/nWN/v6hk+uhQXuBoRO7ibYH30CTTAVShzGsPffychG9655W4730RncXvCuh4ZRl1n/d2r4p76oM8XlXTedL788vFfVCSd5J1uxSfTM/jbYq8kunKtajD8RyOdbVl20kehtW1nuvsYs43XWVxTat1vsD9XnPsdzc/v5VyXaM+SLaRXWMcyaP+iDM6Zs3wUaKTlYcJU+43Mw8JTW30F0LM8oDxsKWexzW8Hxl1nSg6mZ6179+VZPrHHPv7tgWTsybTg29wPIlxXhsj+hizG5LQAoCqrj308TPSH6rgQh5lLw42JUYFpplL90spZjRH3tuNmupGR3ROyhjffkLjvcRfTC7vJOs+ySfJWlS99p2V/JLp88SdqMq62KJp4cD3/o25NLye68w2V+Oumh/3EkfdDBZUP8cd+9za0d/cAf978sC/DmjR1+z3l/wdsY1IzHNR3S0Rv2/Xqf/K6j+J72P0U8bQnU5tjTRjvvQu6yfTL+Xcd4has6QJ/cioG/IzOcS/yL5/2cn0tG8xZkmmj3F8Ns00L3ck/2T68tC2FsX8nGtQWpYHkiTTAVSh7GsPffyMwq95H6rgGL6T/F/P3CzFzM9bxHbvR5z/Y69MTbHdWTJ8eoUk8x/eyDn5cUrySbIWVa99tlcX086JfUKKmeZgkuXGZU/C7dS1nutslH8TGz6/Cw049puO+sn7YYBtFJ4mJVZ3+Df3ZsS1fkpJx7E24ndnT077eRaxnzXUfyX1n8RF6rBQeyS/gSQoxmCgLzgt5TZMyfQfWtCPjEoA5PHmW5F9/zVSbjJ9Scpt7pZikulJE/zTHdu5lfLcdDqr4OKoSd6M0GN/J/lP90IyHUAVyr720MfPQH98X0n1ix2dkOjR6UkXyHONNDgZ8dmtfmehrO0uinH+2lHYEvPcB/zO8PvA528njN9TsS9GkPcXdWwN6rXvsuSbDNYO7CPJ/xXErySfBHhd67nuTNMBPW/AcU8PXRfCi0KOz2k/thHpTyXba7dNtzHGtf6JlDMC4GzEceT1wCNq7nT93oyj/kuv/yT2C28XFMm0kN5jwlIrg5L9wblpdHWcRF/d+5H9Y7RdI/JYlLLIvv86yT+Z7kr+p50qKOtgFdebaEdiHoMmvV0DwN6nPLfLGfsErnh/TPkdIZmOrP5BmrnGSBkF9bn20MfP4IAhaMsrOI7NMb50SZN7Yx0dB9d0J3sjOrhFbfd4zIvPE79DvjjUeRrrd/r0teCXkm2qGE3Gf3Ik3NJ44Din5TWo1z7Xqy6LU567vlXwxrLNH1IkThaK+VXGpInQOtdz3c23nOMXDTj29Y46yjq6fqLYpw46K91Jmtqcj3mdP1jwcYwT+0OVvB+sr4txvqep/1LrP6m1jiTFdEFWrwyx3UtYamVQso/U+kFGDpKJO01LXfuRfa5p5F7mEP8i+/57JP+Hyq4pDzem3KZrsEqc9UfuiXt+8ZURn58tQ4uD/ujY1kLDZ11vXG2TfEZButYF+iFF/5MkILK6LSTN+R4lV3bM6OOnpCO9TVMVrKvgWDbG/OJtS7hd1/Qx2iHQ0QEDftGO4Lf+f7tTwXb1b28WcLF6JckXeYuaxz3plDPTIra3ryb1Ol7cIzd2Z/y+2W6EbiS4EdKL2uvQ53XEUpp59etez3VnevDSlHnAXa8Lf53hOv7GciPd5Wldgi7HvG4/K/g4Tsc4hlM57etIzHPeR/2XVv9pfr9Mx3mIr3RmM8Q8F/Z4QlMr4WS6/v+FCT5vGvm1vgX9SNf5BUseb6QV1fe/7thu2odarsT3xZTbfO7Y5voc6qjf/1sgQ/P4awJak9sXAvdH34h7ENwD//5Bt6GDaO457t8XhHIR9zO0j9UR56b32EkWqyUJiCz+zit/E5LmfI+SKztm9PFT0B+vV5bA3ZfyXzH+NuYXT0fRbkmw3c0pvtyPY3Qoi9ruWMk3oa5P4pPO7ThO3KMX+q9sxu2QjI1Rv68l2ZOvouL/+4ht6CI9kzO086lif1X3foybjVWGGyldJHBCimNpQj3XnelJbpNeh9JrqW3BsFsxrx16s7RRzG8k6LaPSLum98nqSIJrVhGj+HUxu8sJjuGkJJ9iLZgkPJbwOn3dv/keoP5r9RbHgIx80KwJ/9F8pTMzjYr9PWGpnUHLb9yeGNcr01RXB1rQj+ybIiOT86ZEZtZ7yyL6/otifD7ptXiSpb0ER4EvyuE6kfTefZzj3j9u+dLf1pyEn9tsOJ75hrb4TYb2sTrGcdxKcB9HEhBZ7BMS5iTT0yk7ZvTxE9xEb/Q7TXFGRR30f5iWSr4LYn3hb3O1f6F5lOIL+MD/7MoYndh7CbZ7X+KPzChquwMSndSNmwSJm8Sa6ScGjyToaGli+Sv/c+HpTyb6HfZD/t/F2Z7elJzz2+iCEuI/wW+Hepw7xb4yvel1Uh3Vuc7vTI5K2P7H+HH7bOlgX/M7nTrCZonfxncZzldfD96ecN9NrOe6C1+/PmW8KS3bHHHPxaoPVDb5Cc5Zge/MDumNrjJNFfLJv/5MEZh+/97F/K4syWmfS/16HMzwe6L1fCNwI20yw28T9zLuq9+GHvjbm0v910J4igoWJMrHXcN3bSJhqR3XNU1HDB/z+0nLA7+Teh/1xNAH2p7xWKrsR472+2667Q1+8jNqyrDgW2on/M+t9OOUdIBK1r6//k4t8/vw34h9qsPwqPd9fp0uNXw/JwfqfL+4R5AH6+mMfxzLZOQbxNMD24t7znqce/376xWW+07tx39I8Zv8zD/HoO9jfvZs4DOz/O/JaUvs3/n3ZMtjXgcn+Oeqg0Mexzyed/590IqI/jpJQGTxrZAwJ5meThUxo49f8Jf6Yo7HcT3nL2PUiAHtTDyMceN+VJI9gSlqu31zxT3/m61zdsFPkCVxOmMdvA1tb33G7X1bQvzzaodpF1aa5XcwPyXcnybBD6VM2DaxnuvOtCjWngaex3bDTX/S8sJvmyTR3ab73/3X4p5WKq8k8rYcf29d39klBXW4V1H/tRCctuAaX+NcmKZ4OUBYainrA8L+qNhZOR5TFf3IzZLv9f1Vwv3Xoe9/2nFtTFvCbzWezGGbtqlVdHBd3MSzPgDZZ4nlnIjvhf63nRlidS5Ge1ibMUYbapbQQjv8wtJ2fkFoEEMV1x76+HDS0d67/I6sjqD46P/Ia7Jan/pPrtl2g6b6nZGLfuenvx8tugDMHb8zvUGaNSK2zvVapnF+3Wkd3vbrtF+/ek5PpZew1xufxXyVayn80Otpg89FE6I6Z+YziX5wpzfBOmWIjlZeQDPITOdIfhuI7wAhof5rpD9Fjf4ufUF15eJrGTmydBRhaQTtb/dHDvffyNH+24dAH27Q79fp26bz6EfS96+ZjX7bfRm6r9S4ajI/zpRr+kBQk97vAvWgU/rsleav+0AyHWn91tBu/kxYUONrD318AEAlpsvIuce3NfycZvs3WMG3k/R1ZH01e6aQ6C1Kf/qlh4SC+q+Z9f517kuqKRc6UCI8opgH5gBQDyTTkdZtQ7v5R8KCGl976OMDACqzX0ZOeTKmoeei82IG53W+QvWWQkdx9af9OEg4qH+02gVh0VEAqCuS6UhD3xT6q6HdzCM04NoDAIBZeCTC0Qaegy42Ghwtqa9NVzXtgC4OdqRD7We3DM33yit23UP9d8fy0G/FHUICALVCQgtp/FrMU7wwhRu49gAAYKHzdL6R4fOKz2/Q8R8M/Wjrw4GqRtef9Y/hTEfaji6q1p8v+xhfpc6h/rtD59p+IcMXYJxEWACgVkhoIY1/MbSZ3xEWcO0BAMBN57wNjuzWhb/G1fyYR8vIKQf0oYAurjZXesmfskZU6L6+9Y/he2nuVDlJaGxv+ef8vAHtBdQ/0rsWuM7qdFqzCQkA1A4JLST1M6/8p6HN/E9CA649AABE2xD68btc42PV0fTfO364g2XQKzelN2p8s/RG3ee5EKk+iOiP2HzuH1vbafyu+Of8QZhTsWuo/245FLqeLiIkAFBLJLSQlGmKl/8QpngB1x4AAGLbHvoBPFzDY9SFRt9IvES6regofB1JrvPDr0rZYZzllUsyfNqDqR1oIzoC+WYgjiv52nQK9d8tm2V4In0xIQGA2iKhhaROG9rLPxMWcO0BACCZLaEfwe01OraDki2Jbis6T/xdr5yQ3gj9BdKbRqZPk+3TvbJWeqM074c+/9grUyqKyULpLXh6XXrTL3yUXpLzvVfu+eeUVwJMp8956p+zzpW9lK9L5ah/6ruo+l4rw6fQmk/4AaDWSGghCZ2W8q+G9vIrQgOuPa3u4wMACrLGv3D3fwg3VXw8msi+I8Uk0rMWnbe9ivmi9SHHk8Bx6DQ2/SlsNPm/VXpTcAQXZs2S8P/C/1HXbelc2VP5mlSK+qe+i6zvtTK0jsYP1DcANAIJLSSx2tBW/ixM8QKuPW3u4wNAK9T5CaTOg/wicOHeUdFxbJPe9ALBH2aN03M/blruGP6m6KLTuqyvIB4zvfIwcBwf/M6wyb6Ic1iecN8nvbKOr22lqH/qu+j63hj4jE5lxeKyANAMJLSQxHlDW/kDYQHXntbf0wFAYzXlCeREGVpoUMvBEvetC3lel6G5ma9JL7E+0/EZnZplhVe+lN7o2c+SfxL9Rz8OVSSY9Icy/NBgrePvv+CHt1Wof+q76PreL0MPLHdQBQDQKCS0kMRLQ1thLRxw7eGeDgBqp6lPIHURunf+fveVtM8JXnkkvcT4pJTbGOP/MH0jvakKsiTRdU71nV4ZW1Hb0fmq34eO6WyKzs0ZvoaNRP1T30XXd39NigfSW2AZANAsJLQQ10pDO9HkOlO8gGsP93QAUCtNfwKpCe2vJX1iuw40ub7KK3u8ck56o91f+D9oH/3ywf+3q145Jb2pXKo+Z31j4bGMXDQ1zjzG4XYzyFexcah/6ruM+p4j5T0sBQDkj4QW4vo/hnZymrCAaw/3dABQJzyBRBabDG3hWozPjTV87jPhpP5BfQMAWoeEFuLQ0ef/aWgnvyI04NpDHx8A6oInkMjqqqEtbIvxuVWGz30gnNQ/qG8AQOuQ0EIc/8PQRt4KU7yAaw99fACoEZ5AIqtBQ1uYG+Nzhwyfu0U4qX9Q3wCA1iGhhThMU7ycJyzg2kMfHwDqhCeQyOqToS3EGT3yyPC5XYST+gf1DQBoHRJaiOO5MMULuPbQxweAmuMJJIpoQ1EWGz7zVHiFk/oH9Q0AaCMSWogyx9A+/uKVMYQGXHvo4wNAnfAEElldMrSFgYjP3A39/UevLCKU1D+obwBAK5HQQpQjwhQv4NpDHx8AGoAnkMjK1B4WOv5+W+hv9YHOGsJI/YP6BgC0FgktRPl3Q/tYTVjAtYc+PgDUDU8gkYcDoTZxzvJ3S6Q3t37/7175/wbqH9Q3AKC9SGjBxTTFy1+FKV7AtYc+PgDUEE8gkZe10ntDod82vvLKJP+/TfPKYa98DrQb/e/jCBv1D+obANB6JLTgssfQNs4SFnDtoY8PAHXFE0jkaZ//Azvo/xB/8P//j1656pXdgR9kUP+gvgEA7UdCCy6mKV5+TVjAtYc+PgDUGU8gkZXOmX/SbyM3hNcyqX9Q3wAA9JDQgs0vvPI3GTnFy9+19Hyn+/feuuDqZeklJcG1hz4+ADQYTyCRhs6zfzPQOZlGSKh/UN8AAPhIaMHmd4Z2cbHB56PJR317WxdP3eyV4/753JfeWmPhc71ME+DaQx8fAJqJJ5DIIjxV0HhCQv2D+gYAwEdCCzb3DO3iNw0+n3OO9m4q+2kCXHvo4wNA8/AEElk9C/3waqd4FmGh/kF9AwAg7mQiuusXhvagU7w0eWDXXK+s8so6r+yU3kA1V/tfRDPgukMfHwCahyeQyOqTpZNyxyt7vTKHEFH/oL4BAJ31UUhqYaQdhvbwpxaepy2h/oEmUCjbNecjoaGPDwBZ8QQSWZ2V6FcYX3rlqPDmA/UP6hsA0DUk02Fy29AeftvC87RN/XKFJlAokun08QGgMDyBRFbjvPJY4s0LqAva6kI8Ywkb9Q/qGwDQCe+FZDqG+7lX/iYjp3j5WQvP9aKl7e+hGRRmwHHNeU946OMDQFY8gUQWE71ySXpP+A/6P6ovY7SpR16ZRPiof1DfAIDWG3T8RowiPJ3UlSlexO8Hmdr+fJpBYUY7rjmDhIc+PgBkxRNIpLXE/5F97ZV5of+2wCsnvPLW0Z6+l96oAVD/oL4BAO3l+n0YQ3g6qStTvIwTErp1ivtP/vUI9PEBIDWeQCKtbdJ7uPLCK1Mcf6c/rJvFPiJjJ6Gk/kF9AwBa7Y7jvmI84ekcncrlr6F2oFO+/LyF57rO0u4v0gwKNc1xzXlMeOjjA0BaPIFElh/d/oiK6Qk+t0tGLkB1i3BS/6C+AQCtdt1xT7GE8HTObw3t4HZLz/W0pd3voBkUarnjmnOd8NDHB4C0F06eQCKN2X7b0fo/mOLzy0Jt6AMhpf5BfQMAWu2y2BNbKwlP5/xJupNctr31PZtmUKhVjmvOVcJDHx8AkuIJJLIILlibdkHaC4FtfCKk1D+obwBAq50Xe2JrDeHplC5N8TJTmLO7Kusc15wLhIc+PgAkwRNIZPU6UP9pbRMW36H+qX/qGwDQFafEntjaSHg65bfSnSledgrzpVdls+Oac5rw0McHgCR4AomsPufww3tQeM2O+qf+qW8AQFdsFXtiaxfh6ZSLhjbwjy09V9v0RjxAKt4BxzXnIOGhjw8ASfAEEll9CNT/jBx+eLcTUuof1DcAoNU2iD2x9Q3h6YwxMnKKFy2/aOG5DoT6UcEyhaZQuDOOa84mwkMfHwCS4AkksrobqP/dGbfx1O9ogvoH9Q0AaK+VYk9sMeVFd/zGUP/3WnquSyzt/SHNoBSuRY9XEx76+ACQBE8gkVXwNd1XXpmY8PObZOithvmEk/oH9Q0AaL0pYk9sXSc8nXHWUP+/a+m5Hra09+M0g1J867jmLCA89PEBIAmeQCIP1wLt6HuvTI35OZ0TU9+OeMGPLvVPGKlvAEBnDMjwN2SD5S3h6QSd4uU/DfU/qwP33cGykqZQikGxJ9NHEx76+ACQBE8gkRcdbfHJbw8fpTff5Rq/TfUfsmhHRV9x3O+VJ/7Nkn5uHOGj/kF9AwA65aWYE1ufhQE6XWCa6uc/GnT82kZXeOWkV77z74e1b6Rvft/0yqrA344V88OjT7T10urKlkhnzTf6+ACQCk8gkZcJ0luQ9oJXHnjlvf8j/NHvWL6R3rz6x/0fZTqP1D+obwAA9yDhMoPwtF5Tp3jRhOGX0huI9lNE2eV/Zp0wpVGVZjnq6C7hoY8PAGnxBBIAAABAWU4LCwJ2VVOneNnhldehY37g//sX/t/o/fPRwH31JEdb30NTKMVaYcFjAEBBeAIJAAAAoAybxZ7g2kl4Wu1Xhjp/XuPj1Te3b8vIuf03Oj5zwP87TbQ/tbTzOTSFUux2XGsOER4AAAAAAADUnc43bUtwnSM8rfZHQ53/U02PVed2fxc61ocyNBLdRgee6Sj2+5Y2/oZmUJpzjmvNWsIDAAAAAACAutMpJG0JrtuEp7VGiXnx2V/W8Fh3GI5T3+CeEPPzF4QHRnVw21EPMwkPAAAAAAAAmuCFmBNcHwlNa/1KmjHFy0HDceqio5MTbMO1LsAGmkJpPnKdAQAAAAAAQNNdEnuycQbhaaUmTPHypeEYP3llYcLtuJLpE2kKpZgmvAEDAAAAAACAFtgj9kTXesLTSs8Ndf2rGh3fNkt73JdiW+ct23pAMyjNesc15hThAQAAAAAAQFMsFnui6zjhaZ1fGupZ508fVZPjW2ppi/dSbu+qZXvHaAqlOSE8sAMAAAAAAEALDEhv+gxTousO4cmVJqx/XvEx/JOhnv9Yk/joXOhvxDy9S9oph55a2vYKmmNpbok9mT6N8AAAAAAAAKBJboo50aVJzAHCk4txXvm/XvlTxcdR5ylebEnXoym3p233M+26Uq6Hda8JDwAAAAAAAJrmgNhHji4hPJn9wiv/FojpvIqOo85TvGy3tL+3XhmfcptzLNu8TpMszULHteUC4QEAAAAAAEDTuBJeXxKeTDSB/ToU0/9X0bH8zlC/Z2sQo4leeWdpf/szbHezZZt7aJal2e24tmwmPAAAAAAAAGiiQTEnvG4SmtR+7ZW/WOK6vILj+Q/DcaysQZy+tsRIE+xjMmz3omW7s2mapbki9mT6F4QHAAAAAAAATWRLPOp8x6MIT2L7vPI3sScS/73kuP7ccAya6B9TcZymi3lecy1HMm7btJgp83SXR+dL/2Cp2x8IDwAAAAAAAJpqg9gTv6sIT2yaIP+jI5bB8tsSj2uXYf//UoN4nbTERhPs0zJsd4Flu+dooqVZ4mj7XxEeAAAAAAAANJWOUNZR6KbE1wnCE8s4r/xJ4iXS+4t/jivp2O4a9v+biuM10dHmbmXc9leW7a6jmZbmsKPtLyY8AAAAAAAAaLJrYk58PSU0sfybxE+k98vvSjiuv5eRU87o//9ZxfFyLU65NcN2dXoR0xQvOtp9PM20NPctdfuG0AAAAAAAAKDpNok9ucmijdF+K+Z50v8g9oVI9d9/XsJxhff7pxrE6zuxT/EyMcN2bVMWfUcTLc0Ux7XkJOEBAAAAAABA040W+7QbBwlPLL+T4aO/f+v/+x6xJxf/UPAxmaae+YeK4zTZEY8HGbd917LdwzTP0mx31O8SwgMAAAAAAIA2OCvmBNgjQhObLkD61iv/M/BvOif9Syl/dLpO5fJXwz5/XnGMXAveZhm5vNix3UU0zdJ8a6mDF4QGAAAAAAAAbbFU7MnIWYQnllFemWH49x2O2P6xoGP5jWFfd2sQo1OOWGzIsN17lm2+p1mWRqfo+Wyph6OEBwAAAAAAAG2iC46SCMufJtn/bImtTgkzr4B9/othX3tqEIvrkv8I8rWObV6k+ZXG9dBoOuEBAAAAAABAm+wTpmgoyv8Se6Lx25z3ZZviZUYN4vDGEYcxKbY3TuzT6GjZRtMrjW3O+tuEBgAAAAAAAG2jickPYk6ILSc8mdmmItGyMsf9/Naw/X+tSQw+OmKQhs6z/sqxzak0u1JMd9TBOsIDAAAAAACANjoh5oTYeUKTmU7n8jdLfP9detPB5OFPhu3/75rEwDandppken96F1ubfeb47ALpzfGNfBy21IG+NTBAeAAAAAAAANBG08Sc8PzklUmEJ7PzYk8m/0MO29epUt4atj2nJuf/wXH+oxNsR89n0Cs3pDeVi2l7Zy2f1QV133nlAM0xNy8sdbCf0AAAAAAAAKDNLgiJsaLovOW20emvpTfVThamxTjrNGf1c8k+1c1UP1aD/v8+Z9neesNnp0hvtPR9ye9NgK5bYYm/PjgZT3gAAAAAAADQZjpyl4VIi/NHsSeU/ynjtv/FsM1dNTr3S45z/ybG53WqnNf+32/0/+2mZXvTQp/VaV1+kN6o9Gk0w9zcsMT/94QGAAAAAAAAXWBLerKYYHZ/75W/WOL7V6/8POV2x/mfD2/z72t07rYpWbTo9EKLHZ/VhwL9aWKCifcfJXoOdk2kfy/5L/baddMssddpoSYTHgAAAAAAAHTBTDHPnX6P0OTid2JPKqdd7HW5YVv/WrPz1oT/oOPc9b/tlqHpQTQhqwn4R4G/+VaGT9HySdzTvGiC/qn/b9tperk6Zon9MUIDAAAAAACALjkl5kTZYkKTmSaD/yz2pPL/SLHN04bt/GMNz32P47yjis7/Pja0vc8xP7uLZpcrrQfTg5H30nsTAAAAAAAAAOgMXaxRE2PhZNkNQpOL/yXupHESmpx/a9jOrJqe+2VJnkg/65XRhm29iPicTg2znuaWu32WeB8iNAAAAAAAAOiig2JOmM0jNLn4V7Engdcm2M6vDZ//j5qf+1GJN6r8mVfWOLZzSNwPJWbSzHKnD29eGuKti8OOJTwAAAAAAADoIh0JrMnMcNLsGqHJxWqxJ4J1fvpRMbfzB8PnjzTg/Kf5x/md9KYM+Si9keQPpTcSPe5ioZqYf+t/Xkeqn/HKEppXYXZa2uwWQgMAAAAAAIAuWyGMTi/SXbEn1H8dcxsvqR+UZEDMU+vcJzQAAAAAAACAyAUZmTy7RVhy8Uuv/E3MyXSdqiVqdPqvDJ97LvFHtQNJ7DC0N52uZy6hAQAAAAAAAEQmeeWNjEyiLSc0ufij2Een74n47GnDZ/4PIUUB9AGNaVT6cUIDAAAAAAAADFkvI5NojwhLLv7eK38RczJd5wL/meVzY/z/zkMOlGGfmN+CYNFRAAAAAAAAIOS8jEymbSMsufhnsY9O/2fLZ34p5uQ7U7wgbxO88s7Q3pYSGgAAAAAAAGCkcTJymofXXhlPaDLT0ef/KeZkus6pPsPwGVMC/iKhRAF+L0zvAgAAAAAAACSyUHoLDgaTal8Rllz8Tuyj001J8teGv/sNYUTOZhq+8z9Ib5ohAAAAAAAAAA66KGYwsaaJtrmEJTMd+f9c7An1Xwb+9ldiHsH+M8KInF0PtbP30kuwAwAAAAAAAIjhggxPsD0gJLlYLfZk+l0Zmg+dKV5QhjWGdraZsAAAAAAAAADx6RQPmkAPJtn2EpZc/KvYE+q/9v/m34QpXlD8dzz8psRpwgIAAAAAAAAkN8Urb2T49A/TCUtmvxJ7Mv3P0pu3nileULTwoqP3ZOjNCAAAAAAAAAAJzZdeEj04FQmy+39iT6hfE/MUMEBe5snwRUdfeWUyYQEAAAAAAACyWSXDE7v7CUlmmsz8q5iT6Z8N/7aPkCEnA155FGhbg16ZQ1gAAAAAAACAfGyS4clekm/Z/UHso9PD5eeECzk5HPouryAkAAAAAAAAQL52y1AS7rH0FjBEepog/4tEJ9LvESrkRKdtCr75sJGQAAAAAAAAAMXQ6Ub6ibjThCPXeNoKU7wgD+O88jTQrnYREgAAAAAAAABNoaP7n4s7mT6DMCEHp4UHNAAAAAAAAAAa7NdiT6T/f4QHAAAAAAAAAICefxNzMv1/ExoAAAAAAAAAAHp+KeZk+hxCAwAAAAAAAADAkP8rwxPp9wgJAAAAAAAAAADD/cIrf5GhZPo/ERIAAAAAAAAAAEb6ozDFCwAAAAAAAAAATn/nlbde+XdCAQAAAAAAAACA3T6v/DNhAAAAAAAAAADAbpxXZhAGAGn9//QgB+H51/fZAAAB9XRFWHRNYXRoTUwAPG1hdGggeG1sbnM9Imh0dHA6Ly93d3cudzMub3JnLzE5OTgvTWF0aC9NYXRoTUwiPjxtc3R5bGUgbWF0aHNpemU9IjE2cHgiPjxtc3ViPjxtdGV4dD5BdHRlbnRpb248L210ZXh0PjxtaT5nPC9taT48L21zdWI+PG1vPig8L21vPjxtc3ViPjxtaT5RPC9taT48bWk+ZzwvbWk+PC9tc3ViPjxtbz4sPC9tbz48bXN1Yj48bWk+SzwvbWk+PG1pPmc8L21pPjwvbXN1Yj48bW8+LDwvbW8+PG1zdWI+PG1pPlY8L21pPjxtaT5nPC9taT48L21zdWI+PG1vPik8L21vPjxtbz49PC9tbz48bXRleHQ+c29mdG1heDwvbXRleHQ+PG1mZW5jZWQ+PG1mcmFjPjxtcm93Pjxtc3ViPjxtaT5RPC9taT48bWk+ZzwvbWk+PC9tc3ViPjxtc3Vic3VwPjxtaT5LPC9taT48bWk+ZzwvbWk+PG1pPlQ8L21pPjwvbXN1YnN1cD48L21yb3c+PG1zcXJ0PjxtaT5kPC9taT48L21zcXJ0PjwvbWZyYWM+PC9tZmVuY2VkPjxtc3ViPjxtaT5WPC9taT48bWk+ZzwvbWk+PC9tc3ViPjwvbXN0eWxlPjwvbWF0aD7npYhVAAAAAElFTkSuQmCC\&quot;,\&quot;slideId\&quot;:266,\&quot;accessibleText\&quot;:\&quot;text Attention end text subscript g left parenthesis Q subscript g comma K subscript g comma V subscript g right parenthesis equals text softmax end text open parentheses fraction numerator Q subscript g K subscript g superscript T over denominator square root of d end fraction close parentheses V subscript g\&quot;,\&quot;imageHeight\&quot;:31.574969021065673},{\&quot;mathml\&quot;:\&quot;&lt;math xmlns=\\\&quot;http://www.w3.org/1998/Math/MathML\\\&quot; style=\\\&quot;font-family:stix;font-size:16px;\\\&quot;&gt;&lt;msub&gt;&lt;mtext&gt;Attention&lt;/mtext&gt;&lt;mi&gt;g&lt;/mi&gt;&lt;/msub&gt;&lt;mo&gt;(&lt;/mo&gt;&lt;msub&gt;&lt;mi&gt;Q&lt;/mi&gt;&lt;mi&gt;g&lt;/mi&gt;&lt;/msub&gt;&lt;mo&gt;,&lt;/mo&gt;&lt;msub&gt;&lt;mi&gt;K&lt;/mi&gt;&lt;mi&gt;g&lt;/mi&gt;&lt;/msub&gt;&lt;mo&gt;,&lt;/mo&gt;&lt;msub&gt;&lt;mi&gt;V&lt;/mi&gt;&lt;mi&gt;g&lt;/mi&gt;&lt;/msub&gt;&lt;mo&gt;)&lt;/mo&gt;&lt;mo&gt;=&lt;/mo&gt;&lt;mtext&gt;softmax&lt;/mtext&gt;&lt;mfenced&gt;&lt;mfrac&gt;&lt;mrow&gt;&lt;msub&gt;&lt;mover&gt;&lt;mi&gt;Q&lt;/mi&gt;&lt;mo&gt;&amp;#xAF;&lt;/mo&gt;&lt;/mover&gt;&lt;mi&gt;g&lt;/mi&gt;&lt;/msub&gt;&lt;msubsup&gt;&lt;mi&gt;K&lt;/mi&gt;&lt;mi&gt;g&lt;/mi&gt;&lt;mi&gt;T&lt;/mi&gt;&lt;/msubsup&gt;&lt;/mrow&gt;&lt;msqrt&gt;&lt;mi&gt;d&lt;/mi&gt;&lt;/msqrt&gt;&lt;/mfrac&gt;&lt;/mfenced&gt;&lt;msub&gt;&lt;mi&gt;V&lt;/mi&gt;&lt;mi&gt;g&lt;/mi&gt;&lt;/msub&gt;&lt;/math&gt;\&quot;,\&quot;base64Image\&quot;:\&quot;iVBORw0KGgoAAAANSUhEUgAABdMAAAEGCAYAAACO1AyzAAAACXBIWXMAAA7EAAAOxAGVKw4bAAAABGJhU0UAAACdTpp9ZwAAUiVJREFUeNrt3Q+oTm2+8PFfO0naaeTI0TMy7SRJUl4ZeXdGSZIkjYy8MnKSJO2knCdHRtJ5cuTVMzJJkiTlyJEjoyRJT9KRI0eOTPJKkpTztEd7ZNTzrt+513322muv61r//38/ddWMZ9/rz++67nVf67eudV0iAAAAAAAAaLOfalwAAAAAAAAAACgEyXQAAAAAAAAAAEKQTAcAAAAAAAAAIATJdAAAAAAAAAAAQpBMBwAAAAAAAAAAAAAAAAAAAAAAAAAAAAAAAAAAAAAAAAAAAAAAAAAAAAAAAAAAAAAAAAAAAAAAAAAAAAAAyNVep/zkltOEA6iN057v7l7CAQAAAAAAAORnQIaTcc+dMp6QALUxzilPPd/h3YQEAAAAAAAAyN4WGU7CfXXKXEIC1I5+b794vstbCAkAAAAAAACQnVUynHxjigig3vb4vs+rCAkAAAAAAACQ3iKnDMlw4u0+IUHLLJeRyeciy/c5ndM9zz6G3O85AAAAAAAAgISmOeW9DCfdPjtlBmFBy3wn5SXT1+R0Tn1O+eTZz3v3+w4AAAAAAAAgpl4ZuVgh07ugrR76vgc6kvuiU7Y6ZaV0EtPjfJ95IaMT4/q5Ht/f6f+f7X633vr+XtcmGJvjee327e+p+70HAAAAAAAAEMNlGZloe0xI0EITfd+DIxKecJ4mwaPMr0TY1w+ev79bwPk9jHmMAAAAAAAAADz8CxRqWUBY0ELrJf6UK1skOJm+PcJn+zx/f6CA85sTcJz7qHYAAAAAAAAg3GIZnVw7TVjQUmfd78C3MT5zUYKT6TMjfv6u+/f9BZ3jsYBjXULVAwAAAAAAAGY6zYR/3uaPTplEaNBS+n14EvMzgzI6Of0yxuc1GR80v3qe3/sPvuN9x/ceAAAAAAAAMPPPk65lgLCgpWa634HlMT6zQIJHpZ+MsQ1Nphc9d/kOiT/HOwAAAAAAANBKm2R0Mu25FDc6tkxjnLLKKXulk8i8LZ0R+To6+ItbPklndLEmGA86ZWlLYhPFCQlOIKcpJyz7G8xg+1HmP9cE86OYsdibYn9dVyXa/OpZexpw3Jtp3gAAAAAAAMCwqdJJHvsTaWsbfM5TpDPqXuen/irJErI6NcZRp0xvefvRBzGXnPKDUz5LuiS3Ti+iDyxsSVydx1yT3F8SbP9H6byBMT/CeelDlhkxY3EzYJ/avsbG2MY6iT6/epaWG+L1DZdIAAAAAAAAoENHwvqTaA8aeq4LpZNMDUqg35HOyOIVThnv+cxY93O7pTN/dlCy9IhTemlK/z1aXxfOvCHRE9w60vyAxE9cq/kR96VJ+u2S79sEmnz/YmhXdXEn4Piv0awBAAAAAACAzvQTQcnH/oadpyZd74p5Pus4idwNTnkfsJ0XTplLk/ofdyQ8ya1TCU1LuZ9VIfu4IJ1FNvO2wrD//TWqM9Oc72tpzgAAAAAAAGgzHX39RkYnzu426BwnOeW0BCcIdZR50uS3Tn3xSoJHWS+jaf23TRI+In1aBvs5adn+pgLP95jhOBbWrN6Cpqp5K7x5AQAAAAAAgBbTqTWCkn+LG3J+mtR+azjHU9KZliONPgleDHOoQTFMIyyZvj+jOjY9KCl63vHHAcfxsYb1Nt8Q08M0aQAAAAAAALSRjggOWizyXkPOb7+Yk7h7MtzPDsM+dBqYKS1vYycsdaDzzE9OuX0d8R30MEPfRBhb8LlOMpznxZrWXdAUPToffB+XTgAAAAAAALTNeQlO/i1vwLldEHMSd3fG+9IFLV8b9tX2hRsfWeoh7aKcOvL/o4ye1mVDSee63nCeG2tad/2G87nEpRMAAAAAAABtMkeCE2WPa35eOm3LdTEncI/ntF/bKPgVLW1jU8Q+xcveFNvWRXOHAtrujBLP96zhPKfWuA5ND0PmcQkFAAAAAABAW5gSzltrfE46QvyqmJO3N3Lc9zzLfu+3tI1tFnsyfX7C7QY9uNCHJGNLPt+gufnr/nBqg6HubnEJBQAAAAAAQBuYFhf8IOkX5CyTadoaLZronJTz/j9b9t/GkbwXLfH4kGB7E5xyRUYv7rm6Auc6y3CeR2teh/qA6o3h3BZyKQUAAAAAAEDTmUalH6rxOR0U+yjoIuaBv2/Z/7GWtTFNwg5a4nEu5vbmOuWFjB7xP60i57tDmrv+wD4p/k0PAAAAAAAAoHSmEbRfnTK9pue0TuyJ9DMFHYdtipnnLWtn/SF1sj7GtnbJ6FH/OuK7p0LnezngHL9U7BiTmuJeH4LqcQ6XVAAAAAAAADTVSWnWKFNdcNI2AlqnAZlU0LHYpjXR0tuidhb2pkCUOpnitkv/9DArK3aumjAfCjjHaw2qz8uGejzPJRUAAAAAAABNNFk6o2WDkmJra3g+msR8LPak7UCBx3M55FhWtqitPbTE4VGEz69xynvf5+44ZWoFz9U0Cn9Xg+pzuZjfaJnCpRUAAAAAAABNc0DMo7frOB1F2OjnlwWf19WQ49nQknY2OSQOhy2f1dH7ZwI+c6CG36vZDatX00KkBwQAAAAAAABoGFMy7EQNz0XnfjfN49wtmws+phshx7O1Je1sQ0gclho+t0g6D0C8f/vOKUsqfr53A87xdQPr9aihPvW60iMAAAAAAABAQ6wQc3Kzv4bnc1vsCdtXUnyC733IMR1rSVuzzR0/FFAv+v8PBfztLemMcq+ysRL8UOdsA+t1nqVeV3OJBQAAAAAAQFOYpiB5W8NzsT0Y6JadJRxX2Ej5wy1paz9aYnDF97czJXh+9f01Odc10pw1CKJ4bjjfawIAAAAAAAA0wEQxLzx6vIbn80jsSetPThlX8DH1SXiCf0sL2trCkBhs9/ztdreu/NO61OlNiRMSvCjnhIbWr2mdAj3nSVxqAQAAAAAAUHeatIw7f3VVLZXwpHUZDwjWRDiu9S1oawdCYqAPHaZI8Pzy+m+Ta3a+QSO1f2hw/S6QaA9KAAAAAAAAgFoyzS/+oYbnErbIp5Y5JRzXwQjHtbIFbe2B5fx1cVF96BA0t/yeGp7rVMN5Hmx4HZsWMr7LpRYAAAAAAAB1plO8mObyPlezc5km4QnrhyUd29UIxzal4W1tQsj5D1r+294anu8mw7ksang9nxLzVC+TBQAAAAAAAKgpnae7KdOO7JPwhPXuko5tSMLncW+69RHqx5Zor9vDhosB5/GxBfVsm9JoG5dcAAAAAAAA1NUVMY8irdsiiU8kPCk7rYTjmhfhuC63oK1dtJy/LoC7KyRGp2t2vkHT1VxsQT2PEfPbLte45AIAAAAAAKCOeqSTxAxKet2v2blMl/CE9aOSjm13hGPb04L29t5y/tfdvwl7IDKvJue6UKr1ZkTR7oj5oUkPl14AAAAAAADUzTIxJy2P1OxcNkt4wvpQScd2R6q5KGqRFoSc/4D7d/1SzQcicZ0xHP+Gllxb9lvqcDmXXgAAAAAAANTNYTEnvFbV7FzOS3jCemkJxzVJzFNedMvLFrS1sPnsZ3v+9mLI326q+LmukGYtpJrEUmnOgzoAAAAAAABA7ol5vvRxNTuXsOlByppeYpuEJ/kPtritaXnn+1ud1/5zyN/3Vuz8tG3p6Pvvxf7wRKe62eiUsQ2vb9u86Q+49AIAAAAAAKBObMmuJzU8n7DR33dKOq4oU7z0Nbyt9YbUz9mAzxwIiVlVRjfrHO5vxbz2gK18ks6DgRUNrXfbw7oxXIIBAAAAAABQFyslXnKzyiZKeOLyZAnHNS3Ccd1sQVtbHxKDtQGf0TcjXls+ownZGXyNK+2kNGcaKQAAAAAAALSYbQ7rTTU7l+USnrReX8JxHYhwXEta0NbOij0pPsHwubAk/HW+xpVmq78DhAcAAAAAAAB1cVnMia4FNTuXVRKetF5W8DHpHNpvQo7pfkva2jtLDO6FfPZuSAwZ4Vxdsy31dpnwAAAAAAAAoC4+inmkcE/NzmWNhCfTi17wcWOEY1rcgnY2LyQG+0M+Pzvk8y9q2F7bxLSQ7AdCAwAAAAAAgDrQaTVMycnHNTyf1WJPuH4p4ZgehRzTpZa0tT0hcVgYYRsnQraxl690Zd231NtEwgMAAAAAAICqs02LcrGG57NC7MnWwYKPZ3mE4/mmJW3tjiUOP0bcxiQxv0nRjedUvtaVdM5SbysJDwAAAAAAAKpupySfdqOKZok9eV30lBJho9K3taSdjZfOtEFZPLgZCInpWb7WlbTLUme7CA8AAAAAAACqzjZadE0Nz2esVCeZviHkWK63qJ2tDYnFxhjb0nnRn4Zsbz5f7cqxrWdwjvAAAAAAAACg6jSha0pwLarpOb2xnNOngo5hfMhx6H+b1KJ2dkbsye+4U7MsCdneI77alWN7a+QG4QEAAAAAAEDV6RzTpgTX2Jqe0yXLOelUIz0FHMMRyzF8lvaNnH4r2S90e0XsCfXNfL0rpUfMU/0MEh4AAAAAAABUmSa3qrJQZ5a2iT3JOivn/S8M2f+alrWz2SHxOJJwu33SeTBh2u47p/TyNa8U28O7HsIDAAAAAACAqpoh5sTWwxqfl04ZYlvscn2O+57olFfCgqNeu8WeTF+eYtsHJJ9EPfJxS8p7yAUAAAAAAAAktkrMia3LNT+3G5ZzO5/jfq9Z9rurpe3stiUmQ5JuRPI4p7wW+7Q+M/iqV4ZtCqaVhAcAAAAAAABVtUHMia0zNT+3frFPYZPHfPDHLPvc0tI2Nkbsbwlcy2Afm8U+Ov06X/XKOG2ppw2EBwAAAAAAAFWlI6VNia2DDTi/m5bz25nxvg6KOXG/qsVtbI3YE90DGe3nZch+VvN1r4QBSx3tJjwAAAAAAACoKtso0U0NOD9doPKTmBennJDRfkwj0l9IZ/HNNjsr9iR3Vg8awuZO13nsWYy0fBstdXSK8AAAAAAAAKCqLog5sbW2Iee4znKOF1Jue5J0phAJ2rYmkduevNXz/yT2JPeajPa1NmQ/Wk7zlS+d7U2F84QHAAAAAAAAVXVV2rEYoG06m+8TblPnd34fsL030u5pXbxsbz50y8mM9nUowr607KFaSrVSmrvoMQAAAAAAABrMNKpay9KGnasuUvnZcK63nTI9wjZ6pJNEfxSwDd22JnTH06xknnQSoz9FLCecMivhvmY45UiMfXUXJF3m1ieKtURYKBYAAAAAAAA19EDMia0ZDTzfOU55Yjjfr065Ip05nTXRqsldTfzpSNrtTrkowVOWfJFOMnhqy9vSEjd+gxIvse0tGt8bTvnWsp8Zbl3cT7mvbt09crc3l8tBISZa6uMJ4QEAAAAAAEBVfRRzYqvJI6y3OeW5pEvEvpbOopdTaUb/bWvKeHrLLct++jPcT1OnNaqy8ZY6+EB4AAAAAAAAUFW2kb1jW3D+mpjVOdNfij3RqqPW30pn6hIdNb2ApgMkMtbyPRskPAAAAAAAAKiqITEntto0n/Rs6Swc2j13nfZjrVNWOGWmMLc2kJUesU/zAwAAAAAAAFSSaUHOn1oUA53r2zvdzRWaBZAr0zXnM6EBAAAAAABAVekCjG1Opm/0xUAXvxxT0rGccsohmiRagGQ6AAAAAAAAasc2T3jT7fed7x2njCvpWM66x3CGJokWX3e+EBoAAAAAAABUVRsT6boA4gXf+b53ykqnzHXKRCludLru65Z7DA+kvGQ+wLUHAAAAAAAAsGhbQmuKdJLWP0Uog065KZ1R45ucMl+yXYh0sVNeu/t65R4bwLUHAAAAAAAAqKA2JbR0odH3Ei2RbpuGQkeSH5bOSPYkI9hnOeWSZ5tvnTKNpgiuPSTTAQAAAAAAUF1tSWjtl3RJdFP56pR7TjnulPVOWSCdaWS6NNne55Q1TjnglIe+zz9zytSSYrJQOgueXnfKR+ks/qgPCz455b57Tov5ihB3rj0AAAAAAABA8xNamsi+K/kk0tMWnbe9t4SYbHPKc89x6DQ23SlsNPm/xSlDMnJh1ql8VYg71x4AAAAAAAC0WZMTWlulM++597x0FLDOT37dLXcD/ibvotO6rCshHjOd8thzHJq4XWX42z0h57CMrw5x59oDAAAAAACANmliQksX8rwuw3OcX5NOYn2m5TM6Nctyp3zrlNvSmb4l6yT6j9KZbqaM0eiahPU/NFhj+ftvhGQ6cefaAwAAAAAAAPyPJia0JjrliXQS45MTbmOcdJKep5zyVNIl0XVO9R1OGV9SPOZKZz5u7zGdTdA2zvB1Ie5cewAAAAAAANBWJLSi0eT6SqcMOOWcdEa7v5ZOsvSzW4bcf7vqlJPSmcplcsnHrfNxP5PRi6ZOS9A2BmkGxJ1rDwAAAAAAANqKhFazbQyo22sRPjc+4HNfCSdx59oDAAAAAACAtiKh1WxXA+p2a4TPrQz43BDhJO5cewAAAAAAANBWJLSabTCgbudG+NyBgM/dJpzEnWsPAAAAAAAA2oqEVrN9CajbMRE+9yTgczsJJ3Hn2gMAAAAAAIC2IqHVbIMJ6nZxwGdeSLRkMIg71x4AAAAAAAA0EgmtZrsUULc9IZ+55/v7z05ZRCiJO9ceAAAAAAAAtBkJrWYLGu280PL3W31/q9OVrCaMxJ1rDwAAAAAAANqOhFbz7fPV7TnD3/U7Zcjzd2/dfwNx59oDAAAAAACA1iOh1Q5rpDP/drd+jzplsvvfpjvloFO+yvCoaP3vvYSNuHPtAQAAAAAAADpIaLXLHukkb3WBTE3yDrn//0enXHXKLhlO9oK4c+0BAAAAAAAAXCS02mGMU064dXvDKeMICXHn2gMAAAAAAABER0Kr+XqcctNTt9MJCXHn2gMAAAAAAADEQ0Kr+fwLYU4gJMSdaw8AAAAAAAAQDwmt5nvpq9v7TplFWIg71x4AAAAAAAAgOhJazffFUMd3nbLbKXMIEXHn2gMAAAAAAADYkdBqvrOWeu6WN045LMzrTdy59qAAfW5lPyEUqKmpTrnglE9O+eyU28ITUmRvu1NmEAYAaJyJTjnglHGEAvgf+hr/XqdcdsorpwxJZ4Si9rV/dMp1pxx0ykxChQogodV8vU55JuGJXS1fnXLMKeMJG3Hn2oO8HPFU+BLCgZqZ4pR3ARcv7fCTUEcWNIF+321XBwkHADROd3EtnRd0MeFAyy1wyj2JljjplotOmUzoUCISWs02ySmXpPMwb790ErZvIlybnnBtIu5ce5CHMU754Knwa4QENXPKcgG7Q3iQko5G/+S2p2MNvP6vks6oM70J1jc6PsrwyLMv7rlrcumKdB4kLHVKD82iUk7ETHhEKScs+xvMYPtrqLbYxmZYv+dSHMf1hPu8WIMYH/Ac7wGaHFrqqIx8bX+HU5Y7ZYX7375avuevhaQVykNCq7n63euRDqCb5/tv+vDvuIzMafnLA+5fiHuFrz308Wtqi4x+LYP5pVAnb8X+mhGQxATpvNbcbUv7GnJe+ibHgHQWjPma8Afzg3tDzW9FNWySzoiRH6QzaiRNB0w7y/rgZLNlfzpv4iMxL0ZkKz+636v5VFtsY9y6eZ2ifvVB2Q3pPCRM6lv35ijO9eOxU3bWJM4bPMetDxgn0fTQIhdlZCI9KDG+xL2WJHkYC+SJZHozbXX7HNr/mWr5ux63T/zE0A52EEriXtFrD338mnoYEJCjXDtQI++EZDqypetIPPe0o10NOKeF0kliBv046hscOjpdR51557cb635ut6GDpNvSacJ6aTKVoR3afrczFbUTpCPNdRRukvUA5kfc1zu3c8eooGzMMfTfbPU7K+Nj0I7/lpCOv+67jm8h6Bs73YdFL93fBKDp9vu+v7aHqhss3/sXhBIlIZnePFs9/Yk4v8Wa3PMPMLlNOIl7Da499PFrYr6YR46xABPqwra69F3Cg5h0rlzv62p7GnCdv2v4fpyUeAlUvXl+b7hxnkvTqZw7ETph+tBoWsr9rArZhy4OPZHqyJyOGP0YoY4X5XwcfWJ+mN1f4/jqw8VuQv091zg03Fzf9/eLezNtc5W+NyqGZHqzzJbhQUD7E3x+qYweuQviXodrD338GjhtqRheg0FdTDdcbD5x84uYlsvIV5fr/JbOJMs1/kmK78Y3TnklwU+nl9GEKmWThI9mmJbBfk5atr+JasjV4ZA6fljQcQRNL/RtA+K7znM+mlBnUXM01W2JP5JQb/aDFqFbTzhREpLpzeIdMJd0askLMvIhIYh7Xa499PErbJLY5zt9XrHj7anZdlFs/HV07RX3y67lJje9iGmZ78fiSs3PxbSWgC7YOybl9vUpddAilPogYjFNqTLCkun7M2prpgc2M6mC3C0IqeMirmNTA/b7rEH9q30yMqHOWhFomoUS/EZR1O//Fff3X7/3G7n3QolIpjfLuwzqcKuMHOQB4l6Xaw99/ArbI+GvDSypyLH2ujfmddkuiD/qRV+R+uS59j2VkXOH18l+yzU9yylrdhj2ocmmKTSpSjgh9vUkJqfc/kIJfqiib0SMJfyFsS0EeK2A/W+vcP8xK97pLHRaK6YtQpOcC/gOn6Hvjxoimd4sXzOoQ+990VVCStxrdu2hj19RLyU8mX6jIsd6Oacfwry2C+KP+tBpLrzzgGtSva4jai9Yrue7M96XPpF+XeKPO8I9srSHOym3rW8g+KfX0sT6BsJeuKtiX/g1b/5Fki40MMaaPPe+7XOTZoeG0DfVgt5UPk3fHzVEMr1ZvInEGQm34U3qbiOkxL1m1x76+BW0QqKtDqulr+Rj3Z7TD2Fe2wXxR33oQsuPfde8nTW9Gb5uuY4fz2m/tlHwK2hepZoS8tu+N8W218jokRKPU3S4kc53Yn8DIc9XMf3TQwxKc99MWSnZT5MEVPWeMI9kOn1/5I1kerPc89ThrpTbeCFMTUHc63ftoY9fQTdk5Jw3thvuMhfgm+27Ya/6dkH8US/+BTof1fAc9EfU9tQ6zzeM5ln2e5/mVarNIb/t8xNuN+gBij6sYVqX8qwLqes8F+K+Jvm+AVM113w3MfNpfqi5ASkmmU7fH0Ugmd4sWzx1qG+HTYr5+Y0ynATk95q41/HaQx+/Yqb7gqI33LctFaRTHpQxd7DOqfcihx/CvLYL4o96WSXZJRjLdN5y/U7SAYrrs2X/82hmpbloqZcPCbY3QToL3Xi3o9O8rCbUpZsV0tFek9N+58rotxPaFmsdkDKGJogaOyf5J9Pp+6MoJNObx5vQeyCd6Tmj0DeN9aH3ayGRTtzre+2hj18x3/luqHVU46qQStpZ8hc4yx/CvLYL4o/60Bu7t1LNNSLiOBhy7V5ewDHct+z/GE2tFPq7Pmipl3MJOlT+RMj9GB1r5F/fX6WYhYe9/AMxFrYk3pd9532AJogaM73ZlmUynb4/ikIyvZn0fqe7toMO4jklncEck2R4mgt9Q7JfOtMYPpdOnuuge88H4l7Xaw99/AoZ4zbwblAOeyrptaWSnhd8nEdzaox5bRfEH/VyROq/MnXYa19nSr4RL+O3Ax39IW1jfYxt7ZLRbx8cFeadrBrbYrPnctiff57lsy2K9RLfuev34xuaIGrqnuSbTKfvjyKRTG8uXQh8q3QWQNQ+zyf391eLTiH13r0n0YE8q+mnEvcGXXvo41eEd/4jfcIx3fPf9oXcfC8r6BgHcmqMA8IPbJmIP6pCR9N+8bXBlzU7B13o0TbyWKffmFTQsVwM+e1gREjxwt5YiNI2dIGZGzJ6epiVhLeSbN/DWxnvS2+UvOvt/Fjg9aYq3kg5Dy+BrH2U/JLp9P1RNNobgKZde+jjV4T3dfzrvv82WUYnmLzlZgHHNxCSAKjadkH8UT8nAtrgwRodv/7IPQ75Tg0UeDyXQ46F5GvxHlrqI8oiuzr/3nvf5+44ZSqhrSzbA5TBjPe1R8qfCrBsx30x0AEqM2mGqCHTg/m0yXT6/igD7Q1A06499PErYJ6EjzQ/F9LxyetGQedaOhGy758qtN2odMG2DW5cH7qNXV+J0YcWn9ykxnn3b/JY5LVPOvNX6X72hxznDukkxd65x6fHqSOv9EnY2orVa1TaXrfl2GbXuOenc0Fq4mnIEzt9inffrV99NWpKjudZdj3XiemhYZ3mAQsbdayj7It8xe5qyPFs4Oe38DZuq4/Dls/qWwRnAj7DnNDVFzbt09iM9jNFRibf2rog0cqAGJ+iGdbCBBl+Zf1ZQN/tlvs7Oz3n46hKP9K0iPjpFOdVdN9/jHsN1P7ti5C/XSqd6QhuuzHuTlfw1u0LJ1lUe677O3nds80vKbcZlT7k3uzea97z7P+r2570GK649wdtWBSeZDqApl176ONXwClPYEwdjQUhFXU8h+PSDsjzCJ2usPKhoO1GMd2N95cY+9EOjy4OOzFlPOe7NwGPI3SKJ7j7HIpwfE+ks5pw2fUaRuct3S3DIzM/59Bez8Ws2+6oNZ0yYVFGx1GVeq6bAwHn/KlGxz9L7IuQ/OTeVBXpRsjxbOXnt1AbQupjqeFzem166ftbfei2hJDWwtyQeu/PaD/+hy0LWhrvMQHX4i+S74NzpNPr9oWi9t+0fo+5v7taNCm5MqPvatH9yPUZ9MejTOVWZN9fv4P6MOKCjHwgYOr3bw34jTOVhxLtYcoqsS/C7i0PJNu1FfQ+4FqEPqG//CDxk+q9GdSp14mYn71ekYQWAJRx7aGPX7IJvk7bbsvf2ia4H5Ls5799l1Fn7kNB2w3zrYxc9ViTmzrid5lbtOOlCb0Xhv29tSQ7gox3O5NnQs7Zn2Rd5u4rTiw+up23Mus1iD6A0BHodwI6lVkl03WuqPMBNzYX3OTVcrfe9EZrwO2sms7paoIb7qrWc90ELbR8uUbHfzuk7l5J8Qu/vA85pmP8BBfqYshvuL996P8/JMFz8E0mnLXRE5JUWZ/BPuZJPgsU1lXQ7/x+mmIlzQjodz92+2sr3f7bcvd7clbMie40I4zL7EcWlUzPu+/fHYV92VJHnwM+czfBMWjfZprhOKZH6I+Z7vHSTpc2MaAdadEHLRs97Ujb6mExz4kf99X9Ke62tb8wGPF8j7nteXbAtvTfD4p5oM8zN1+xMmZfhGQ6gDLkee2hj1+y3TJy5MwEy99ukWLn4tUf2H5PsU0Z0G8pCwvarol2Jq97tnk7QofpOzGPPlkXYZ/fS/QRCd4vxN4UHdzXEu2BSt7xH+t2GsNGZWSRTF8qwfMH94V8bomYH5q8l+gPTapcz3Wy2HCudUl+rIhQb2XMaxbWNg/zE1yoHy11ccX3tzoV1kMSgo1hG3V5KIPtewdbFLnIcVWdluAHmqgW7Yv7k7y7I3zmZkD9Jp0Or+x+5GRLP9uUlL4e0j/vljEF9P03iH2wl6nfv1jCH/jbyiMZ/QBa788GU2zzboq2PMO9xvgHwNjeIJsk5sT/9hTHETZQ51rEbX0ro9/w2Z4iRiTTAZQh72sPffwSeTtiYXM6aqfog6WyXuR8rCdyaowncmzkOmr4nq8DEXV06CkxJ9TDOsnrZThhHzZK4nRAHHRUzmbPNvSY9XWO4yEdpEMlxl9vPC5I9Ndj0ybT18roZOGFGJ/vNdyQxXloUqd6rrJjhvNcU5PjD7uR1OlqxhV8TH0RvoNb+AkuzMKQuvDeoG5324x/Wpd+wlhbVyx1fzHltrdklIRpkk2GWC8kNJXi74MdifHZ65J+9FcV+pE2Wc+Znkfff78bs+PuNt9E6Pev9p2bPrzQAQfzZfgBQHctoY+W7e3wHYd3Khh9K3a2555vjPsbejLktzhJnekDkaAEdpSph/Q+9Zmh/cxNWLd63raHClEfGpz0Hc/yiie0AKCMaw99/JIs9QUnyjxpR0I6AStzPN46JtO9Iy9eSbwRvRMDEhreUSdxXuOcKfYk63FPRzPsS7JG7Em7sSXFf5PbgT3nbvNMSCc4TTJ9lQTPeTgm5nbGuJ34rL5PVa7nKjON7ppRw+t4UWtaSIr2k+WrZ4jmQEhd9Lm/KUHz3N8QpnWpu+/EPl9vUtqn8Y7sfUSo/9tKYWqrqgt6Iy1Ov3qijBzZvKkh/UivOiTT/SZb+v6ffX2T026/2WaO5V6s+7bJ9+7/17e/oiysbnub8IeU95o/eY4lqtWS/Uj5sDVawvrX/nWA9tQgoQUAZVx76OOX5JonOPcjfmZ6yI/jrRyPt27J9N2Sfj7F7y3HdjbmtkyjBLqdTr0pWJDBca2tSPxF7AvnJk2mzwqI5dcIHXITfVXG9ErkYILtVrWeq2qqmEd11UHYIp8/uTeDRTsY4bhWCorywFIPL90EQ9Ar73sIXSOsl3weLPsHWMwj1P9zAxIU66cVPNaVkt+c2XmWtKOt/G9/fkiwjV2S7E2rqvcju+qYTBf3/si2WKvWdZwFtPeH3Pd2+9Zxrn+2N0DjLEZqWnzufYxt6Oh50/zks1LUwyXLOZ4J+az3re57NUloAUAZ1x76+CWYJiOf+G7OMHkzK6djrlMyvc/XCX2WcDtho077YmzLtqr825jbsj1UOVuReu16kuHFRTucjzM4Z7/Vlhg8jrmtqtZzVa2TbBYYLus6HpZweFjSsV2NcGxTBEWYEFIPttex9xK+RlgU0gYmJtimf+TgCcI8gmnKuaq95dHWZLq/b3gnwTZ0VHj3IWTUV5/r0I/sqmsyfZPYF9teEHN7kyV8Daa4UzjNsGxvY4ztmNZA+irx3nK4nsGx+E0S+/Swsw2f2ykj34Tty+haRzIdQBnyvvbQxy/BIV/SKM4PbliC92ROx1ynZPqljBISPZbOrJaDGXSU9PWNaRnciCQdQZB3Mv2SZJdM32XY1qIMjvOuRJuXsa71XFWm0UE3anDs+yIkHHaXdGxDEj6PO4qxPkXCShPtPPSov7Eh9bwiwTa9czW/FxYk8nsn9Xirq63J9M8Z/SYdiXmjWYd+pClGdUmm26aZS7oYu22gStI5ZF9J+sEqtlH4y2Js57zkM02gbbqXoCltvpGR0+rszPBaRzIdQBnyvvbQxy9Yj4x8nftwgm08F/tT/wk5HHddkumzArYzN8Xx3ZJsRpuYkqzXEx7XRckmSZZ3Mv2cZJNMH2O4Oc5qBPMSSxzeSPSFa6taz1VlWrTjUg2O/UmEhMO0Eo5rXoTjusxPcWEuWurhiyW5k2XiBOV7Z6njuPM9+0fBbia8o5je4jxaseNsazI9aJtLE2xnvkQfSFSXfmRXXZPptlH6SaeXO2fZZtIkg6n/GWcwx8mMztV0flm8hXpNoj+I8N7D3Mn4WkcyHUAZirj20Mcv0EYZ+RrY9ATbGAjp5OYxz2pdkun+ka5DKY/vdEisx0XcTtZJ1pMZxS3vZLopfnGT6Vsk/6TrS0m/WGNV67mqshgZVIaw9SvKXChkd4RjYy7u4ry31EP3uhD2YIZ58urvimSzSPFY32/VA0Ib6LIh1lcqdpxtTaYPZfib+U6iJZjr0o/sqmsy3damkybT90r2yfQzYl7jKKrlYh7wEue4zuX0PVM62tw0nZz+e3fQxybfv0/P+FpHMh1AGYq49tDHL9APkn4qg16xv8b/Kofjrksy3T8/XNon65skm0X8sk6y7rEc05gK1GtXVsl00yizgxm2cduijVdqXs9VZZoH81TFj3tzhGTDoZKO7U6EY5sjKMKCkHoYcP+uX6r5YAbZsT0YjfOmiHcxvq98l41M0ya8ITSVcNtQPycS1vW5BvUju0imR+tzJU2mHxHzG95x+BPhel1el3IbWT/o2SH26V40of6j59+21jShldUxUSiUbEsVv+f08WvIv+r3spwqTcvqjI+9Dsn0RSVcHKK+upF1knWr5ZjGVqRDLZJNMl2TxqbFxDZk2MZtCS3df0+N67mKxlnOreoLbZyPcG1YWsJxTRL7Ql1aXvJTXJiwefW9C4BdzOi3BtVkezD/NOI2/PPZHiesRqZRp18JTSXY3rC9INnPD1qnfmQXyfRhGyX7ZPq2DGOgbUjfqDwm5oU9bUzJ9CzfpLlnOV/vQLSbNU5oZXVMFAqFZDp9/AryJsBfpNzW3JBGezfjY69DMn2ghIvD9xGPjWR68mT6cinmoVGP5WYr6gJVJNOjs02Vsr3ixx42LUfcm+asbItwzTooKIrt5vWd72+niX3Ba/37XkJaW8tDrhdRXPC1hwmENVJ/O+n0fMjPeLHPMfox435AnfqRXSTTh9kW8k6aTLf1r4vuv5kepmeZTJ8Z0sfQ8qOb0KlrQiurY6JQKCTT6eNXTK/vRyyLOWvvSfRRb1XteGW53aDOiL7W2Z9jmRHx2EimJ0+mb8+hY27yQNLNd0kyPbpllnPbWvFjDxv9faek44oyxUsfP8eF/ebb2knQugAHQuruCGGtrbEhdRuWwFgsvKmQVd9yNuGphA0Rfq90iqss1oyoUz+yi2T6sKKT6UX0r/Wa/61Tnkl2UwOFCXtbbkvNE1pZHROFQiGZTh+/YryjpvUJRRZPG9aHVNzJDI+/Dsn0+xL8umgVkExPnkw/XeBNkG2qhaM1rucqsj3FrXIyfWKETsPJEo5rWoTjuikoStjv89qAz+iI2deWz2hyfgahra3BFL9l3rdh7hHKULb1RpYSnsoIm7LS+7rzxBz6olXsR3aRTI/2e1qnZLqOeF/t3hN89eQE3kgxyXTd/2PLeS+oeUIrq2OiUCgk0+njV8zzEhpuVkn7PDteWW43qBFfrUj9k0xPnky33ZhkvTbAcYk3krQu9VxFthuuKifTl0e49q4v4bgORDiuJfwUF+as2JPiExIkDdJcS1DdfkDYiMDtvrbDyOpwtgX3lhGeSrkS8Z7mvSQfrVWnfmQXyfRov4t1SKZPcftob2Xkwp963deH6EXMmd41V8xvzT3L8d6iikk2AM1X1LWHPn6Olkp5T4L2ZnQOdUimB3UOHlX8JppkerobrXUZ19MWy77O17ieq6iu07ysinDdLTpZo6ON3oQc031+igtlmw84bNTB3ZC6XEV4a8n2gMWUINPRuN7F4Y4SxkhIptdL1BHq3etn3JvNOvUju0imD6trMn22W19fPIkSfWPaP3VRkcl0ddhy7odrntACgDKuPfTxc3RVykumv87oHOqQTA/axmBF2gDJ9HyS6ZszrqeNQjK9KP1Sz2T6mgjX3aLrZmOEY1rMT3Fh5oXUxf4IN+C2z+sC5j2EuXZsSTZT0uR7z9/oqEYWoY1mr/CGTh2/H58i3ttoUvJwjN/aOvUju0imD6tbMn1ewP2AtsGZhr8vOpm+MuT7Nb/GCS0AKOPaQx8/J9Nk5IjplTns44nEn5u1Kh2vvJPpVUk6kkxPnky/bDnGExnXk63DzjQv2eq1nNv3FT7u1RI+vVbRHoUc0yV+igu1J6Q+Fqa8Nmf51hmKY0tgvA34e/9DlQ2EMJO+zVTCU1m6QHbYmzne8lSirSNRp35kF8n0aDGtUjJdF5k779uWvjUY9jZMkcl0jde7kO+VTvcypqYJLQAo49pDHz8nB0MCmYXtEv5KZFU7XkUk06swColkevJk+jnLMV4s8CboRI3ruYp6LOd2qsLHvSLkelv02zDLIxzPN4Ii3bHUx48xbng/htQrScF6mST2kbb+tw28ScXbhC8W27QhYwhP5W2UkfNL24peJ5MmK6vYj+wimR4tplVJpm9wf9+929Fr+OQU9zl5JNMv++7FipruhWQ6gDIUde2hj58DDdp7yX8esrEhN91a5la045XldoekulNGkExPnkw/ZDnGxxnX0wbLvjbVuJ6ryrTy9dkKH/OskGvth4KPJ2xU+jZ+igs1XsyLe8VN3AyE1O1Zwl07tuTFHMNvEQsSxXcmg74HyqULM+qijVGmftH+/+KG9CPDrhUk06uXTA9qX3fdNhxFUcn0zTJyHZ3VIcmfuRnum2Q6gDIUee2hj58x/7x5fTnu62hIRzPtSM86JNNfSjGjTpIgmZ78hna9xHvSl1VH01+W17ieq+qG1G9akrFSnWT6hpBjuS4o2tqQOtkYY1t6bXsqxc9tivzcttTlGvdvNAHjXVD4EGGL7byYpy+okrC5i6taiuxXT3XvYcKOSUeyj29APzLsppxkerWS6Uck+G2JKTG2UUQyfboMD2DRttWdv/2iJQ5PMvxukEwHUIYirz308TN2zxOoOznva7qEz+M7OcX265BMNy0wNCT5JR417lEekpBMT55MnxHStvszrM/vLDdbY2pcz1VluoG4VvHjfmOpl08FHcP4kON4k+ImE8mdCblexZ2aZUnI9h4R8kZc87QMuH9zwPc9Hk/YMusPXq7YcZJMj262774qqOxuQD+yi2T6sKom09dJNmuaFJFM93539nn+XeP33hKLAzVMaAFAGdce+vgZmifJX+1L6kZIZ3FfBTteWW73iGVbO3KKuXZOosyFTzI93avWbwvo6ImYR2jcjfh5kunxbDKc27uKH/clKW6UW5LrnX6/GLFcDtu1Kul0AldCfts3E/ba2GWpR+2E98nIJNpaQpbILSlmHuC02ppMH5TkUzAethzXDw3oR3aRTB9WxWT6eDEv5Bl38FreyfRvff0Qfx91bUifdk7NEloAUMa1hz5+hryvJOrrXkUseLQ0pPP7JkWSpw7J9DWWbb3KIcG1X6K/nkEyPV0y/XspZmTmA4k32qku9VxVcyyd9yrbFnKtnZXz/heG7H8NP8GlmB1SL0cSbrdP7PPw6Q19L+GvBVs/RQdEXPX8/5uEK7Efa3JtbHMyPc02jifoO9SlH9lFMn1YFZPppqTJ6wTHkmcyfa4Mr+NiS4zbBok8zuAemmQ6gDIUee2hj58RfSL9xROs7wvc93PJbr7WIjpeWW53jC/u/rI/wzh3X73X/UWZF49kerpk+tyQdj0zg2MdI8ELB8aZIolkenwfDOc3pcLHPFXsi0yuz3HfE6XzcJAFR6tnd8h1anmKbR+QfBL1KNY3Yp+Oz/u/ZxCuRHos1+eJFTvWNifTByV5gk77P68Nxza+5v3ILpLpw6qYTL+TYX8/r2T6WF9e4HBI7uJDjvfQJNMBlKHIaw99/Iz4b3rnFbjvPSGdxR9y6HilGXWf9Xavin3qgyxeVdN50rvzy0V9UJJ1knWb5J9Mz+JtiqyS6cq2qMOxDI51lWHbcR6GVbWeq+xixjddRbFNq3U+x/1es+x3Fz+/pbJdo4Yk3ciucZbkUXfEGR2zevgs4cnKg4Qp85uZx4SmMroLIaZ5wHjQUM+9Ne9Hhl0n8k6mp+37tyWZ/jnD/r5pweS0yXTvGxzPI5zXhpA+xuyaJLQAoKxrD338lPSHyruQR9GLg02NUIFJ5tL9VvIZzZH1dsOmutERnZNTxreb0Pgk0ReTyzrJukeySbLmVa9dZyW7ZPo8sSeq0i62GLRw4Cf3xlxqXs9VZpqrcWfFj7vfUjeDOdXPMcs+t7T0N7fH/Z48cq8DWvQ1+70Ff0dMIxKzXFR3c8jv23Xqv7T6j+NBhH7KOLrTia2WesyX3mbdZPqljPsOYWuW1KEfGXZDfiaD+OfZ9y86mZ70LcY0yfRxls8mmeblrmSfTF/m29aiiJ+zDUpL80CSZDqAMhR97aGPn5L/Ne8DJRzDD5L965mbJJ/5efPY7sOQ83/mlGkJtjtLRk6vEGf+wxsZJz9OSjZJ1rzqtcv06mLSObGPSz7THEw23LgMxNxOVeu5ysa4N7H+87tQg2O/aamfrB8GmEbhaVJiVYt/c2+GXOunFnQca0J+dwYy2s/LkP2spv5Lqf84LlKHuRqQ7AaSIB+Dnr7g9ITbCEqmP21APzIsAZDFm2959v1XS7HJ9P6E29wl+STT4yb4+yzbuZ3w3HQ6K+/iqHHejNBj/yjZT/dCMh1AGYq+9tDHT0F/fN9K+YsdHZfw0elxF8izjTQ4EfLZLW5noajtLopw/tpR2Bzx3HvczvAnz+fvxIzfCzEvRpD1F3V8Beq167JkmwzWDuwTyf4VxKOSTQK8qvVcdUHTAb2qwXH3+a4L/kUhJ2S0H9OI9BeS7rXbutsQ4Vr/XIoZAXA25DiyeuARNne6fm96qf/C6z+OvcLbBXkKWkjvGWGplEFJ/+A8aHR1lERf1fuR3WM0XSOyWJQyz77/Wsk+mW5L/iedKijtYBXbm2iHIh6DJr1tA8A+JTy3yyn7BLZ4f074HSGZjrT+Tuq5xkgRBdW59tDHT2FfQNCWlXAcmyJ86eIm98ZbOg626U52h3Rw89rusYgXn+duh3yxr/M03u306WvBbyTdVDGajP9iSbgl8chyTssqUK9dtlddFic8d32r4L1hm08TJE4WSvCrjHEToVWu56qbbzjHb2pw7OssdZR2dP0kMU8ddFbakzQ1OR/xOr8/5+PoFfNDlawfrK+NcL6nqf9C6z+uNZYkRZ8grbcBsd1NWCplUNKP1HoqowfJRJ2mpar9yC7bNHJvMoh/nn3/Acn+obJtysMNCbdpG6wSZf2R+2KfX3xFyOdny/DioD9atrUw4LO2N662SjajIG3rAj1N0P8kCYi07ghJc75H8RUdM/r4CelI76CpCtaWcCwbIn7xtsbcrm36GO0Q6OiAHrdoR/CW+9/ulrBd/dubOVys3kr8Rd7C5nGPO+XM9JDt7alIvU4Q+8iNXSm/b6YboRsxboT0ovbO93kdsZRkXv2q13PVBT14qcs84LbXhb9PcR1/b7iRbvO0Ll6XI163X+Z8HKcjHMPJjPZ1KOI576H+C6v/JL9fQcd5gK90ajMkeC7sCYSmUvzJdP3/C2N8Pmjk17oG9CNt5+ctWbyRllff/7plu0kfatkS3xcTbvOVZZvrMqijbv9vgQzP468JaE1uX/DcH50S+yC4R+79g25DB9Hct9y/L/DlIh6maB+rQs5N77HjLFZLEhBp/I1T/iokzfkexVd0zOjjJ6A/Xm8NgXsoxb9ifCviF09H0W6Osd1NCb7czyJ0KPPa7njJNqGuT+Ljzu3YK/bRC91XNqN2SMZHqN93Eu/JV17x/y5kG7pIz5QU7XyamF/VfRjhZmNlwI2ULhI4McGx1KGeqy7oSW6dXofSa6lpwbDbEa8derO0QYLfSNBtH5JmTe+T1qEY16w8RvHrYnaXYxzDCYk/xZo3SXgk5nX6unvz3UP9V+otjh4Z/aBZE/5j+UqnFjQq9jvCUjmDht+4gQjXq6CprvY1oB/ZNVVGJ+eDEplp7y3z6PsvivD5uNfiyYb24h0FviiD60Tce/dey71/1PKtu605MT+3KeB45ge0xVMp2seqCMdxO8Z9HElApLFHSJiTTE+m6JjRx49xE73B7TRFGRW13/1hWiLZLoj1jbvNVe6F5kmCL+Aj97MrInRi78fY7kOJPjIjr+32SHhSN2oSJGoSa6abGDwUo6OlieWj7uf8059McjvsB9y/i7I9vSk557bRBQXEf6LbDvU4d4h5Zfqg10l1VOdatzM5Jmb7H+fG7auhg33N7XTqCJt+t43vDDhffT14W8x917Geq85//fqS8qa0aHPEPherPlDZ6CY4Z3m+M9ulM7oqaKqQL+71Z6og6PfvY8TvSn9G+1zi1uNgit8TrecbnhvpIDPcNnE/5b66beiRu7251H8l+KeoYEGibNwL+K5NIiyVY7um6YjhI24/aZnnd1Lvo54H9IG2pTyWMvuRY92+m257vZv8DJsyzPuW2nH3cyvcOMUdoJK276+/U0vdPvwpMU916B/1vset0yUB388pnjrfK/YR5N56OuMex1IZ/QZxn2d7Uc9Zj3O3e3+93HDfqf34oQS/yS/dc/R6EPGzZz2fmeV+T04bYv/RvSdbFvE6ONE9Vx0c8izi8Xx074OWh/TXSQIijVtCwpxkejJlxIw+fs5f6osZHsf1jL+MYSMGtDPxOMKN+2GJ9wQmr+12zRX7/G+mztkFN0EWx+mUdfDBt711Kbd3q4D4Z9UOky6sNMvtYH6JuT9Ngh9ImLCtYz1XXdCiWAM1PI9tATf9cctrt22SRLfrc7/778Q+rVRWSeStGf7e2r6z/Tl1uFdS/5XgnbbgGl/jTARN8bKPsFRS2geE3VGxszI8pjL6kZsk2+v725j7r0Lf/7Tl2pi0+N9qPJHBNk1Tq+jguqiJZ30AsscQyzkh3wv9bztSxOpchPawJmWM1lcsoYVm+IWh7fyC0CCCMq499PFhpaO9d7odWR1B8dn9kddktT71n1Kx7XpNczsjF93OT3c/WnQBmLtuZ3q91GtEbJXrtUi9bt1pHd5x67Rbv3pOL6STsNcbn8V8lSvJ/9DrRY3PRROiOmfmSwl/cKc3wTpliI5WXkAzSE3nSP7giW8PIaH+K6Q7RY3+Ln1DdWXiexk9snQMYakF7W93Rw5338jR/tuQpw836Pbr9G3TefQj6ftXzAa37b7x3VdqXDWZH2XKNX0gqEnvj5560Cl9dkv9130gmY6kfhvQbv5EWFDhaw99fABAKfpk9NzjW2t+TrPdGyzv20n6OrK+mj1TSPTmpTv90mNCQf1XzDr3Ovct1ZQJHSjhH1HMA3MAqAaS6UjqTkC7+XvCggpfe+jjAwBKs1dGT3kyrqbnovNieud1vkL1FkJHcXWn/dhPOKh/NNoFYdFRAKgqkulIQt8U+ktAu5lHaMC1BwCAYP6RCIdreA662Kh3tKS+Nl3WtAO6ONihFrWfXTI83yuv2LUP9d8ey3y/FXcJCQBUCgktJPFrCZ7ihSncwLUHAAADnafzvYycV3x+jY5/v+9HWx8OlDW6/qx7DGda0nZ0UbXufNlH+Cq1DvXfHjrX9msZuQDjZMICAJVCQgtJ/HNAm/kdYQHXHgAA7HTOW+/Ibl34q7fixzxWRk85oA8FdHG1udJJ/hQ1okL3dcs9hgdS36ly4tDY3nbP+VUN2guofyR3zXOd1em0ZhMSAKgcElqI62dO+a+ANvO/CQ249gAAEG6978fvcoWPVUfTP7D8cHvLoFNuSmfU+CbpjLrPciFSfRDRHbH5yj22ptP4XXHPeUiYU7FtqP92OeC7ni4iJABQSSS0EFfQFC//KUzxAq49AABEts33A3iwgseoC42+l2iJdFPRUfg6klznh1+ZsMM4yymXZOS0B9Na0EZ0BPJNTxxX8LVpFeq/XTbJyET6YkICAJVFQgtxnQ5oL/9EWMC1BwCAeDb7fgS3VejY9ku6JLqp6Dzx95xyXDoj9BdIZxqZLk229zlljXRGaT70ff6ZU6aWFJOF0lnw9Lp0pl/4LJ0k5yen3HfPKasEmE6f88I9Z50rewlfl9JR/9R3XvW9RkZOoTWf8ANApZHQQhw6LeVfAtrLrwgNuPY0uo8PAMjJavfC3f0h3Fjy8Wgi+67kk0hPW3Te9jLmi9aHHM89x6HT2HSnsNHk/xbpTMHhXZg1TcL/G/dHXbelc2VP42tSKuqf+s6zvtfI8DoaT6lvAKgFElqIY1VAW/mTMMULuPY0uY8PAI1Q5SeQOg/ya8+Fe3tJx7FVOtMLeH+YNU6v3LhpuRvwN3kXndZlXQnxmOmUx57jGHI7w0H2hJzDspj7PuGUtXxtS0X9U9951/cGz2d0KisWlwWAeiChhTjOB7SV3xMWcO1p/D0dANRWXZ5ATpLhhQa17C9w37qQ53UZnpv5mnQS6zMtn9GpWZY75VvpjJ79Ktkn0X9041BGgkl/KP0PDdZY/v4bfngbhfqnvvOu770y/MByO1UAALVCQgtxvAloK6yFA6493NMBQOXU9QmkLkL30d3vnoL2OdEpT6STGJ+ccBvj3B+mU9KZqiBNEl3nVN/hlPEltR2dr/qT75jOJujcnOFrWEvUP/Wdd31316R4JJ0FlgEA9UJCC1GtCGgnmlxnihdw7eGeDgAqpe5PIDWh/b0kT2xXgSbXVzplwCnnpDPa/bX7g/bZLUPuv111yknpTOVS9jnrGwvPZPSiqVHmMfa3m0G+irVD/VPfRdT3HCnuYSkAIHsktBDV/w1oJ6cJC7j2cE8HAFXCE0iksTGgLVyL8LnxAZ/7Sjipf1DfAIDGIaGFKHT0+X8FtJNfERpw7aGPDwBVwRNIpHU1oC1sjfC5lQGfGyKc1D+obwBA45DQQhT/K6CNfBCmeAHXHvr4AFAhPIFEWoMBbWFuhM8dCPjcbcJJ/YP6BgA0DgktRBE0xct5wgKuPfTxAaBKeAKJtL4EtIUoo0eeBHxuJ+Gk/kF9AwAah4QWonglTPECrj308QGg4ngCiTzaUJjFAZ95IbzCSf2D+gYANBEJLYSZE9A+/uyUcYQGXHvo4wNAlfAEEmldCmgLPSGfuef7+89OWUQoqX9Q3wCARiKhhTCHhClewLWHPj4A1ABPIJFWUHtYaPn7rb6/1Qc6qwkj9Q/qGwDQWCS0EOY/AtrHKsICrj308QGgangCiSzs87WJc4a/65fO3Prdv3vr/huof1DfAIDmIqEFm6ApXv4iTPECrj308QGggngCiayskc4bCt22cdQpk93/Nt0pB53y1dNu9L/3EjbqH9Q3AKDxSGjBZiCgbZwlLODaQx8fAKqKJ5DI0h73B3bQ/SEecv//j0656pRdnh9kUP+gvgEAzUdCCzZBU7z8mrCAaw99fACoMp5AIi2dM/+E20ZuCK9lUv+gvgEA6CChBZNfOOWvMnqKl79p6Pn2uffeuuDqZekkJcG1hz4+ANQYTyCRhM6zf9PTOZlOSKh/UN8AALh+EpJaCPa7gDZxscbno8lHfXtbF0/d5JRj7vk8lM5aY/5zvUwT4LpDHx8A6oknkEjDP1XQBEJC/YP6BgDAFZREJKkFdT+gTfymxudzTuxJXH/ZSxPIjSnmnwkNfXwASIsnkEjrpe+HVzvFswgL9Q/qGwAAIZmOYL8IaA86xUudB3bNdcpKp6x1yg7pDFSzJdMX0QxyQzKdPj4A5IYnkEjri6Gjctcpu50yhxBR/6C+AQCt9UlIpmO07QHt4Y8NPE9TQn2IJpCbHss15xPhoY8PAGnxBBJpnZXwVxjfOOWw8OYD9Q/qGwDQNoOW34wxhKe17gS0h9828DxNU79coQnkZqzlmjNIeOjjA0BaPIFEWr1OeSbR5gXUBW11IZ7xhI36B/UNAGiFD5bfCtZqaqefO+WvMnqKl5818FwvGtr+AM0g1/6q6ZrzgfDQxweAtHgCiTQmOeWSdOae2+/+qL6J0KaeOGUy4aP+QX0DABrvruU3gikm26ktU7yI2w8KavvzaQa5mW655jwjPPTxASAtnkAiqX73R/adU+b5/tsCpxwX+0ikB9KZzw7UP6hvAEBzXbf8PvQTnlZqyxQvphHSTDWSr2WWa851wkMfHwDS4AkkktoqnYcrr50y1fJ3+sO6ScwjMnYQSuof1DcAoNEuW+4rVhCe1tGpXP7iawc65cvPG3iuaw3t/iLNIFcrLdecq4SHPj4AJMUTSKT50e2OqOiL8bmd0nlw421Htwkn9Q/qGwDQaOct9xSrCU/r/DagHdxp6LmeNrT77TSDXK21XHMuEB76+ACQ9MLJE0gkMdttO1r/+xN8fqmvDQ0RUuof1DcAoNFOijmxtYHwtM4fpT3JZdNb37NpBrnaZLnmnCY89PEBIC6eQCIN74K1SRekveDZxhdCSv2D+gYANNoWMSe2dhKeVmnTFC8zDW3+A80gd/ss15z9hIc+PgDEwRNIpPXOU/9JbRUW36H+qX/qGwDQFuvFnNg6RXha5bfSniledgjzpZfljOWas5Hw0McHgDh4Aom0vmbww7tfWACG+qf+qW8AQFusEHNii8Riu1wMaAN/39BzNS28y9RG5cVeyyrCQx8fAOLgCSTSGvLU/4wMfni3EVLqH9Q3AKDRpoo5sXWd8LTGOBk9xYuWXzTwXHt8/ShvmUpTyN0tyzVnAeGhjw8AcfAEEmnd89T/rpTbeOF2NEH9g/oGADRXj+8+hPmj2+k3AfV/v6Hn2m9o749pBoUYFHMyfSzhoY8PAHHwBBJpeReQeuuUSTE/v1GG32qYTzipf1DfAIBWeCPBiS1NspOIaYezAfX/u4ae60FDez9GM8hdj5gT6bxZTx8fAGLjCSSycM3Tjh44ZVrEz+10b5he86NL/RNG6hsA0NrfE3+ZQXgaT6d4+a+Aup/Vgvtub1lBU8jdLMu15h7hoY8PAHHxBBJZ0dEWX9z28Nkpp5yy2m1T3Ycs+gqdvuK41ynPpfMar36ul/BR/6C+AQCtclpYELDNghah/c8aHb/2d5Y75YRTfnDvh7VvpG9+33TKSs/fjpfgaY2+CIPRirBGWPCYPj4AZIwnkMjKROksSHvBKY+c8sn9Ef7sdizfS2de/WPujzKdR+of1DcAoJ02iTnBtYPwNF5dp3jRhOG30hmI9lNI2el+Zq2w2G6Zdlnq6ADhoY8PAEnxBBIAAABAUZaLOcF1jvA0Wl2neNnulHe+Y37k/vs37t/o/fNhz331ZDG/hTFAUyjEOcu1Zg3hAQCkwRNIAAAAAEXQgTqmBNcdwtNovwqo81cVPt5pbpv0Hq8OLNtg+cw+9+800f7C0M7n0BQKccdyrZlJeAAAAAAAAFAHOl1kUILrM6FptD8E1Pk/VvRYdW73j75jfSzDI9FNdOCZjmJ/aGjj72kGhfnMdQYAAAAAAAB1d0nMI0ZnEJ5GGuOUNwH1/csKHuv2gOPUN7gnRvz8BWEqo7JNF96AAQAAAAAAQAPonNGmRNc6wtNIv5J6TPGyP+A4ddHRKTG2cdrSvtfTFAqxzlIHJwkPAAAAAAAA6mKxmBNdxwhPI9VhipdvA47xi1MWxtyOLZk+iaZQiOPCAzsAAAAAAAA0gM4rrUnKoETXXcLTSK8C6vpXFTq+rYb2uCfBts4btvWIZlCY22JOpk8nPAAAAAAAAKiTmxKc6NIkew/haZRfBtSzzp8+piLHt8TQFu8n3N5Vw/aO0BQKYXtY947wAAAAAAAAoG72iXnkaD/hyYwmrH9e8jH8Y0Ad/6Ei8dG50N9L8EOdpIvhvjC06+U0x0IstFxbLhAeAAAAAAAA1I0t4fUt4clEr1P+xSl/LPk4qjzFi2k6kMMJt6ejor8Kb1yUaZfl2rKJ8AAAAAAAAKCOBiU44XWT0KT2C6f8uyem80o6jipP8bLN0P4+OGVCwm3OMWzzOk2yMFfEnEz/hvAAAAAAAACgji6Ked70MYQnMU1gv/PF9F9LOpbfBdTv2QrEaJJTPhra394U291k2OYAzbIQOvp/yFAHTwkPAAAAAAAA6mq9mEeQriQ8ifzaKX82xHRZCcfznwHHsaICcfreECNNsI9LsV3TA6LZNM1C9FuuKUcJDwAAAAAAAOpKk5Y6Cj0o8XWc8MS2xyl/FXMy8T+k2BH/Pw84hj9LumR1FvokeF5zLYdSbjtoMdN3NM3CHLS0/8WEBwAAAAAAAHV2TYITXy8ITWSaIP+DmJOI3vLbAo9rZ8D+/7kC8TphiI0m2Ken2O4Cw3bP0UQL89BQB+8JDQAAAAAAAOpuo5gTv0yNEa7XKX+UaIn07uKfvQUd272A/f+m5HjpXOmmtyFup9z2UcN219JMCzHV0u5PEB4AAAAAAADU3VgxJzf3E55Q/y7RE+nd8rsCjutvZfSUM/r/f1ZyvHZZ4rIlxXZ14cugKV50tPsEmmkhtlnqtp/wAAAAAAAAoAnOSnAC7AmhCfVbCZ4n/fdiXohU//3nBRyXf79/rEC8fhDzFC+TUmzXtJjuDzTRwtwy1MFrQgMAAAAAAICmWCLmEaWzCE+o38nI0d+/df99wBLX3+d8TEFTz/xdyXGaYonHo5TbvmfY7kGaZyH0QYhpUdnDhAcAAAAAAABNoguOkghLThcg/eCU/+35t3HSmSO96NHpOpXLXwL2+fOSY2QaPZ52Tu3Flu0uomkWYrulDvoIDwAAAAAAAJpkjzBFQxpjnDIj4N9tScY/5HQsvwnY170KxOikJRbrU2z3vmGbn2iWhTG9GXCH0AAAAAAAAKBpep0yJMEJsWWEJzFNsv/JEFedEmZeDvv854B9DVQgFtcl+xHkayzbvEjzK0SfpQ7WEh4AAAAAAAA00XEJToidJzSp/B8xJxtvZbwv0xQvMyoQh/eWOIxLsD19APTGss2tNL1CHDTEX+umh/AAAAAAAACgiaZL8CKCX5wymfCkYpqKRMuKDPfz24Dt/1tFYvDZEoMkdJ71t5ZtTqPZFeK1If57CQ0AAAAAAACa7IKQGMuDTufyV0Ns/0M608Fk4Y8B2/+HisTgq2SXTO9O72J6m+Kl5bMLnDKJJpmJ5Yb465RREwgPAAAAAAAAmmyWsBBpXs6LOZn8dxlsX6dK+RCw7TkVOf8hy/mPjbEdPZ9Bp9yQzlQuQds7a2nfH52yj+aYiRuG+H9HaAAAAAAAANAGl4TFBPOg85abRqe/k84c4GkELcZ5p0Ln/0rST3UzzY3VoPu/zxm2ty7gs1OlM4/3Q8nuTYA2m26IvU4LNYXwAAAAAAAAoA1mSvCUHPcJTWp/EHNC+R9TbvufA7a5s0Lnfsly7qcifF6nynnn/v0G999uGrY33fdZndblqXRGpU+nGWbiiCH2RwgNAAAAAAAA2uSkBCfKFhOaVP7WKX82xPYvTvl5wu32up/3b/NvK3TupilZtHwNaVv6UKA7TYw38f6jhM/Bron0B5L9Yq9tNl46bwf44/5JmI8eAAAAAAAALaNTYmhizJ8su0FoUvudmJPK5xNuc1nAtv6tYuetCf9By7nrf9slwwtX6lQhmoB/4vmbWzJyipYvYp/mRRP0L9x/20bTy8weQ9wPEBoAAAAAAAC00X4JTpjNIzSpaDL4T2JOKv+vBNs8HbCdv6/guQ9Yzjus6Pzv433b+xrxsztpdpm23zcSPO//eMIDAAAAAACANhrrlJcyOml2jdCk9n/EnjSOQ5ObHwK2M6ui535Z4ifSz7rt0e91yOd0aph1NLdM7TDEejOhAQAAAAAAQJstF0an5+XfxJwEXhNjO78O+Px/VvzcD0u0UeX6MGe1ZTsHxP5QYibNLFM9EvwA4yGhAQAAAAAAAEQuyOjk2W3CktoqMSeC78vIucFtfh/w+UM1OP/p7nH+IJ350j9LZyT5Y+mMRI+6WKgm5j+4n9dE7xmn9NO8crFdghePnUtoAAAAAAAAAJHJTnkvo5NoywhNavfEnFD/dcRtBM1fzZsDyJo+3AkalX6M0AAAAAAAAADDdN5pfxLtCWFJ7ZdO+asEJ9N1qpaw0em/CvjcK4k+qh2Iao+hrbHoKAAAAAAAAOBzXkYn07YSltT+IObR6QMhnz0d8Jn/S0iRsYlO+RjQ1pYQGgAAAAAAAGC0Xhk9zcM7p0wgNKn8rVP+LMHJdJ0L/GeGz41z/zvT7yBv3wnTuwAAAAAAAACxLJTOgoPepNpRwpLaP4l5dPo/GT7zSwlOvjPFC7I0M+A7/1Q6D3MAAAAAAAAAWOjUI97Emiba5hKWVHT0+X9JcDJd51SfEfCZoAT8RUKJjF33tbFP0kmwAwAAAAAAAIjggoxMsD0iJKn9Tsyj04OS5O8C/u43hBEZWh3QxjYRFgAAAAAAACA6neJBE+jeJNtuwpKKzkn/SswJ9V96/vZXEjyC/WeEERl+x/3t8TRhAQAAAAAAAOKb6pT3MnL6hz7CksoqMSfT78nwfOhM8YK8+RcdvS/Mxw8AAAAAAAAkNl86SXRvwhfp/JuYE+q/dv/m34UpXpCfeTJy0dG3TplCWAAAAAAAAIB0VsrIpO5eQpLKr8ScTP+TUxYKU7wgPz1OeeJpW4NOmUNYAAAAAAAAgGxslOHkm45oJfmWzr+KOaF+TYKngAGycND3XV5OSAAAAAAAAIBs7ZLhJNwz6SxgiGR0mo2/SHAy/WvAv+0hZMjAfF/72kBIAAAAAAAAgHxoUrebiDtNOFL5vZhHp/vLzwkXUup1ygtPm9pJSAAAAAAAAADUgSbI/yzhifT7hAoZOC286QAAAAAAAACgprwj/U2FxCcAAAAAAAAAoNV03vlXYk+mzyBMAAAAAAAAAIC2+7WYE+n/j/AAAAAAAAAAANDx7xKcTP8HQgMAAAAAAAAAQMcvJTiZPofQAAAAAAAAAAAw7F9kZCL9PiEBAAAAAAAAAGCkXzjlzzKcTP9HQgIAAAAAAAAAwGh/EKZ4AQAAAAAAAADA6m+c8sEp/0EoAAAAAAAAAAAw2+OUfyIMAAAAAAAAAACY9TplBmEAkNT/B7U78fbXnIIVAAACE3RFWHRNYXRoTUwAPG1hdGggeG1sbnM9Imh0dHA6Ly93d3cudzMub3JnLzE5OTgvTWF0aC9NYXRoTUwiPjxtc3R5bGUgbWF0aHNpemU9IjE2cHgiPjxtc3ViPjxtdGV4dD5BdHRlbnRpb248L210ZXh0PjxtaT5nPC9taT48L21zdWI+PG1vPig8L21vPjxtc3ViPjxtaT5RPC9taT48bWk+ZzwvbWk+PC9tc3ViPjxtbz4sPC9tbz48bXN1Yj48bWk+SzwvbWk+PG1pPmc8L21pPjwvbXN1Yj48bW8+LDwvbW8+PG1zdWI+PG1pPlY8L21pPjxtaT5nPC9taT48L21zdWI+PG1vPik8L21vPjxtbz49PC9tbz48bXRleHQ+c29mdG1heDwvbXRleHQ+PG1mZW5jZWQ+PG1mcmFjPjxtcm93Pjxtc3ViPjxtb3Zlcj48bWk+UTwvbWk+PG1vPiYjeEFGOzwvbW8+PC9tb3Zlcj48bWk+ZzwvbWk+PC9tc3ViPjxtc3Vic3VwPjxtaT5LPC9taT48bWk+ZzwvbWk+PG1pPlQ8L21pPjwvbXN1YnN1cD48L21yb3c+PG1zcXJ0PjxtaT5kPC9taT48L21zcXJ0PjwvbWZyYWM+PC9tZmVuY2VkPjxtc3ViPjxtaT5WPC9taT48bWk+ZzwvbWk+PC9tc3ViPjwvbXN0eWxlPjwvbWF0aD4h16jbAAAAAElFTkSuQmCC\&quot;,\&quot;slideId\&quot;:266,\&quot;accessibleText\&quot;:\&quot;text Attention end text subscript g left parenthesis Q subscript g comma K subscript g comma V subscript g right parenthesis equals text softmax end text open parentheses fraction numerator Q with bar on top subscript g K subscript g superscript T over denominator square root of d end fraction close parentheses V subscript g\&quot;,\&quot;imageHeight\&quot;:33.22346137959521},{\&quot;mathml\&quot;:\&quot;&lt;math style=\\\&quot;font-family:stix;font-size:16px;\\\&quot; xmlns=\\\&quot;http://www.w3.org/1998/Math/MathML\\\&quot;&gt;&lt;mstyle mathsize=\\\&quot;16px\\\&quot;&gt;&lt;msub&gt;&lt;menclose notation=\\\&quot;top\\\&quot;&gt;&lt;mi&gt;Q&lt;/mi&gt;&lt;/menclose&gt;&lt;mi&gt;g&lt;/mi&gt;&lt;/msub&gt;&lt;/mstyle&gt;&lt;/math&gt;\&quot;,\&quot;base64Image\&quot;:\&quot;iVBORw0KGgoAAAANSUhEUgAAAH4AAACYCAYAAAAiPl0XAAAACXBIWXMAAA7EAAAOxAGVKw4bAAAABGJhU0UAAABeTPfubQAACUVJREFUeNrtnX9kXFkUx4+xYqwKEVG1qlRF1YoSFVURJVZVRJUVq6pWqKiqihJVI6JCVaxYVWpVVEWoqKiKECtWVJWoqKoqtSoqqkRVxaiw+47cMT/y7txzZ96bOW/y/XD1j3Rm7rvf9+4799xzziUi+g/NuzUEEBLCo0F4NAiPBuHRGkh4AAAAAAAAAAAAAAAAAAAAAAAAAAAAAAAAAAAAAOppDlpf0EaC9iBoT4K2HrRvQcsG7bv590vQVoI2E7RR85kfMHzJojtoE0F7RdUlPfBNMRe0M0FLYVh10h60W0H7SPFkvnwI2iXcALqe7gWHaOtmmj9n/n+64PMsZKuZ2seD9t7xXW+CdgLDXj+6grbsEOlp0Hor+O4+I3C5785AgtqyN2jTDlH+CVpHlb/Dht0dx+/MwgCsDYPG+rYJ8dX8nygZdYg/D/Hjo9VY1+UEeBe0QzH9/pTjtx9CoujpDNqaYGpvibEPewR9uAKpooPXz5uOAV8ssdLj4oKjH1mzpARVclGwtn5WI9Fzyz7JzAOq4LpA9Hfm3V9LJgT9OgX54hP9S4yGXDl6hLMQ8OQSydyn/XXqH0/3W4L+dUBKOQNC0e/UuZ+rgj5OQE4ZxwXWe+69nq5zXx8L+vkekrphF+y68GnvVtDfh8K+HoC05d+Zz4QDOaWkz1PC/g5AXju3hIPIVnybkj4/EPZ5EvKGc4LkQRA3FPVbKvwjSLyTJnIHPBQGUaQV9X1W2O8FyLyTcY+n/aqyvj8V9vsTZC6mXegE4cbxc9r2uj8I+74BqYt54vG0jyjs/xaE96fLQ3R26DQr9DlI+4+pvoAlj4HTuBzq9+g/jDtDJ/nFsR9WeA1XPfo/C8m3mfYYtGWl1zDjcQ1/QfJtr9uWx6D9rvQ6/vW4hkuQnega+eWrpRVeg49hx+00ZJftYefajNJrGPAUvnm3i37Yc8DOKr2O+x7X8BbPOtGw5zTfpPQ6fLJw70J2dyZrYXui9Bo6PGetM7td9JR5iqUDNqT0OkY9roETK3Z9Ll0XJd9pw7z0uIZpTPJE5z0G7LPSa2j3vHl/gexE9zwGTGvEis80vwbJt3lMyQ24yPGBkhkilph3o0ZP10ny20ZugeTbfPEYuD0Jn7GQPVNAVjhoXxX2/SeSbyxxscS9kDuPdOA0bsPe9njaxyB1MVLnjTaLfo+ZhaSWfBpSVzbVTynr9w2Ce7Ymxt0dZU/7hrDfc5A4nOUECj9G8vBpGHQWZhIm/D5joWOKr5LxhAkvDQhFJqyDXxNk3HUL+8olzVDC1IE0QPFxnfvJyzFJ9i5H2bZBVhmvSZYcWU8mSbZtfAhyRm8l1ysqtY9kLuVjkNKPQ6Q3uvagYM3OouNEigqRBFzWOmSpRfAa4pviOOSrnOMkC62u1XSfNta5y+44DOmqR7K3fb0G/fiRtkudl+vHC4JXLjL2Cd+ncQ44V7t21dXjLNcmyBUtZ6l+Gx8dVD7blW+63yBRfEi2PKMObLhM5beIl42FD2JG4sO/GcHvcBWOFYdTZhBy1BYuHOAKzVqs8Ek86VhC8u/+QYiKrRucYuXykfMyjzdx+MgP2+YI+895m5Rdr2sOwacwreuALegMyWLctsz0PG/aOsnCu76ZJxylxBXC0+4I+dWZcd0ki+YdjmDIBL0Cbpo193ehyJzqNGs+10fYM0+802clZOnF620uNsgnRTdjmBoLXoqVlh95TjpTrUBEnA4x9l4qXn7xzdgD2arjSsg7fJX0hjy1UD6M/Drkq4y7FF46TKvobQU2CG9A7YeE/k/N3xQe3Kh1e/QoFTuLeiGjHxya9U64ZNs0NwOXRWMPHNe8ZY9erbdR2d1c6DiCv78CI86neILrdMdpIwrHyKVi6O8R2pkWdg0y+jEWkeDlfPwL5nfK+fkl8KZPWATRsOLx5RufK3Cxq3re2CBZMy68YmLnGGcw1ez0TjaIlmIW3faqYD8AR9icM+/kUp9AkzHQeCa6SNu5f58s36W1tDrbROMkz/jlxkGnfXF2qtcykElqG2YG0PiEZ2jn4czc31HzmkqZ1mlmgbCws9aoO3U74YLngjA1Ltn2U3iFsQXHUvgFxViRrN3SqS2zBp4x6/eMsY55mrpv3qkbSgTPmv6lFIreYZlFZwX9HYhLeBayMN+c988nPY2tfaaDD+r0mpgjvTlzBy1jsiJc4rbFJfxzyvvZz0X0xHSbm+c9xWsIPjJPk1ZY2FeWvh/x+J5Y4h154PpjvuMvmvX7WkRW/zVKRjKFrcbuPc/vsVn5iXP98rLkink1sJ3w1qxbswWNnUar5u98hv1ZSlbgZblybD6vpRTZy7MChQxZBHtWgeFtm/2AQmxn2Gc8v8eW2fQNQ6yT9Yisb9t5AksYYp3YAlB9jdKPEc0coM7C+yyXT5Z5vyP/QCm2UzN8WIpoOQhqyHSVT3wv2auAtGJ49dJjEa5T8Nm08W2E7UegyFMCeEqV1RV4SOFBKzj9OiGwp/FFyPrblgmcsizftMYXgDKw67b0lGverRukfHQRp5hxtFDYhg4nlSIkPMF0WqZ+W+PdUpRdbwB+pnxewmfzHuc9+U3KB1dyNA4HuaA0awOQMmLmSspwfgKqa+8C4660OicONN4FT3rYeT8pDE1jM2Ix2lBwucGx5RpumKUcnvwGxVUXiH3ufMhxD26CxmKO/I43n6Nipw5IKBxw8ZoqSyRlt207hjC5HCP5oc1hwRZ/YgZI3lJuzIiXNRY+5y5woYiv5F9TAKdwJADeUMntyHECSUfITcE7bZz1Kj0qlTd1UNtXMb2UTyKVVAHjm+ACuU/kyGXOwPpXyECJSL5ZPxxZs+IQH3V8lHGKisOjqsncHSb7GQELGGo9tFBxGvTtCL6zn5A9o54M+QdTSpi0rPGBEkq3XaMywI5Q+ClcQAmlhYyipPRdv4jh1kOpOFFV8AzLix/BcOt94rsi+t6jIe93HKmqiNL8tqgOYrxL8R7wCKpkmHYekFhtbls37azdh/N7lMG7Z6U57PNVCMWiF9YOfEOIylVLd8i7/jn5lTRjcSdCrHictKmcExRevYLdrIPm74Vn67H1zzt3fFrXDBXv27MncAhDmqxpP0OVV/fktKnLhMMXEwuvwXmLljNouE4fB1Ownz1Xw2/TGIGcS8fBGecppv32/wGnc5YKN5TsAwAAAKV0RVh0TWF0aE1MADxtYXRoIHhtbG5zPSJodHRwOi8vd3d3LnczLm9yZy8xOTk4L01hdGgvTWF0aE1MIj48bXN0eWxlIG1hdGhzaXplPSIxNnB4Ij48bXN1Yj48bWVuY2xvc2Ugbm90YXRpb249InRvcCI+PG1pPlE8L21pPjwvbWVuY2xvc2U+PG1pPmc8L21pPjwvbXN1Yj48L21zdHlsZT48L21hdGg+BwQJMgAAAABJRU5ErkJggg==\&quot;,\&quot;slideId\&quot;:266,\&quot;accessibleText\&quot;:\&quot;top enclose Q subscript g\&quot;,\&quot;imageHeight\&quot;:16.43243243243243},{\&quot;mathml\&quot;:\&quot;&lt;math style=\\\&quot;font-family:stix;font-size:16px;\\\&quot; xmlns=\\\&quot;http://www.w3.org/1998/Math/MathML\\\&quot;&gt;&lt;mstyle mathsize=\\\&quot;16px\\\&quot;&gt;&lt;mi&gt;M&lt;/mi&gt;&lt;mo&gt;(&lt;/mo&gt;&lt;msub&gt;&lt;mi&gt;q&lt;/mi&gt;&lt;mi&gt;i&lt;/mi&gt;&lt;/msub&gt;&lt;mo&gt;,&lt;/mo&gt;&lt;mi&gt;K&lt;/mi&gt;&lt;mo&gt;)&lt;/mo&gt;&lt;mo&gt;=&lt;/mo&gt;&lt;mi&gt;ln&lt;/mi&gt;&lt;mfenced&gt;&lt;mrow&gt;&lt;munderover&gt;&lt;mo&gt;&amp;#x2211;&lt;/mo&gt;&lt;mrow&gt;&lt;mi&gt;j&lt;/mi&gt;&lt;mo&gt;=&lt;/mo&gt;&lt;mn&gt;1&lt;/mn&gt;&lt;/mrow&gt;&lt;mi&gt;L&lt;/mi&gt;&lt;/munderover&gt;&lt;msup&gt;&lt;mi&gt;e&lt;/mi&gt;&lt;mfrac&gt;&lt;mrow&gt;&lt;msub&gt;&lt;mi&gt;q&lt;/mi&gt;&lt;mi&gt;i&lt;/mi&gt;&lt;/msub&gt;&lt;msubsup&gt;&lt;mi&gt;k&lt;/mi&gt;&lt;mi&gt;j&lt;/mi&gt;&lt;mi&gt;T&lt;/mi&gt;&lt;/msubsup&gt;&lt;/mrow&gt;&lt;msqrt&gt;&lt;mi&gt;d&lt;/mi&gt;&lt;/msqrt&gt;&lt;/mfrac&gt;&lt;/msup&gt;&lt;/mrow&gt;&lt;/mfenced&gt;&lt;mo&gt;-&lt;/mo&gt;&lt;mfrac&gt;&lt;mn&gt;1&lt;/mn&gt;&lt;mi&gt;L&lt;/mi&gt;&lt;/mfrac&gt;&lt;munderover&gt;&lt;mo&gt;&amp;#x2211;&lt;/mo&gt;&lt;mrow&gt;&lt;mi&gt;j&lt;/mi&gt;&lt;mo&gt;=&lt;/mo&gt;&lt;mn&gt;1&lt;/mn&gt;&lt;/mrow&gt;&lt;mi&gt;L&lt;/mi&gt;&lt;/munderover&gt;&lt;mfrac&gt;&lt;mrow&gt;&lt;msub&gt;&lt;mi&gt;q&lt;/mi&gt;&lt;mi&gt;i&lt;/mi&gt;&lt;/msub&gt;&lt;msubsup&gt;&lt;mi&gt;k&lt;/mi&gt;&lt;mi&gt;j&lt;/mi&gt;&lt;mi&gt;T&lt;/mi&gt;&lt;/msubsup&gt;&lt;/mrow&gt;&lt;msqrt&gt;&lt;mi&gt;d&lt;/mi&gt;&lt;/msqrt&gt;&lt;/mfrac&gt;&lt;/mstyle&gt;&lt;/math&gt;\&quot;,\&quot;base64Image\&quot;:\&quot;iVBORw0KGgoAAAANSUhEUgAABcsAAAFRCAYAAACrJvXgAAAACXBIWXMAAA7EAAAOxAGVKw4bAAAABGJhU0UAAADdOEY89wAAaDlJREFUeNrs3Q+oTfn++P9Xp5MkaTRXRkYk6SRJGRnNiFOSJJ10dUY+Qm6SJE3KaK6QNDJy5fqZJEmaTrkycmXmlyRJ0keujIzcpEnSSRkZHTLq812vu9a59lne7/dae++11l5/no96d+84e6+91mu/11rv9dprvd4iAAAA2dnstf+raYcJCQC0xMHQ8XgLIQEAAAAAAMjGBhmYmLnutXbCAgAt0R4ch2uPy5sICwAAAAAAQLpWyMCEzDOvjSEsANBSo4Ljce3xeTVhAQAAAAAASMciGZiI+b/g3wCgbHoMx7s021uvDUrhGL2YrxIAAAAAACBZM73WJ9QpB1ANLyTbZPnlhNZ7f2i5b7z2GV8nAAAAAABAMiZ47akMTMDc9dpgQgOghKbL+3d9n/baGq8tEL/0VO3xb5SYE+BdoeW2eW2S+BMk94ZeuyOhdde70+/I++WyJvC1AgAAAAAANGe41x7I+4mjKYQGQEltqTnenRE/Ge6ySuovqzLCa/drXj87wfXXhPzr0Po8CI7nAAAAAAAAaNBFeT8JtJWwAKjAce9IzNeb6ptfivG++cFrtcRVW8LbsNmwThf5agEAAAAAABqzT95PttwiLABKrF38Ot83JX4C21TffHOM9+ny9Q70MyltyzXDeu3jKwYAAAAAAKjPYjGXFZhEaACU2ILgeDc15uuni7le+eSY79dyKRtS2paJ4if+w+u2lK8ZAAAAAAAgHp0I7rm8n2DZQWgAlJzeeX26jtd/bThW9tbx/rR/hNxqWL8XwoSfAAAAAAAAkbQsgJZaCSdXdHK4QYQHQMmtkPh3latLhuPl8TqOt7czOKbfNazjbY7pAAAAAAAAbrvFXFJgLqEBgAG0vvlbw/Fycc7W8zPLcZ365QAAAAAAABazxJxQOUloAOREW47WpUvMczsMy2Hcvrcc3zvpUgAAAAAAAAMNEb/USjiR0ue10YQHQAtoYlxLonR77ZD4JU90QszZOVm/g4Zj5pWcxnKU+LXKw+v7q9eG0tUAAAAAAADeOSDmuw63ERoAGRghfr3wI1475bX7Yi5xov/WnpN1vmdYv605jvFmy3H+MN0PAAAAAADAN13MCZTHXhtMeABkYIrXTgdN785+azkuXc7J+o62rN+MHMdYJ/R8aFnvWXRBAAAAAABQdVrm4I6YkydrCA+AFhkr5rIheXnaZbVh3Z4VIK5LLcd7vUu+nW4HAAAAAACqbJOYEyd3CQ2AFjtvODblpV55j2HdegoS19uW4/7XdDkAAAAAAFBVtgnftHURHgAtFj4+6YTDbTlYL12Hl4bj5tKCxHWe5biv28SEzgAAAAAAoJJ0Ij1TwuQWoQHQYsMNx6azOVm3mZZj54cFiu81yzacoOsBAAAAAICqmSzmRIm2RYQHQIstMhybNuZk3bYZ1u1GweLb6TgHTKX7AQAAAACAKjHVAtZ2m9AAyIFdhuPTlJys22XDuu0sYIxtd5dfpvsBAAAAAICqsJUQ0NZNeADkwJXQselZTtZriNfeSn4nHq3HAse5oJMuCAAAAAAAquCqmJMj9wkNgBwwJaR7crJui8U8MWZbQWN9x3I+uEY3BAAAAAAAZTdL7HcSric8AHLAlJBenZN1M02M3FPgWK9ynBPm0hUBAAAAAECZmWrt9pc4GEx4AOSAKSE9Pifr9sCwbssLHGu9I77Xcl64QlcEAAAAAABlNVXsdxDuJTwAcuJ+6Pj0MCfrNcFy/BxV8Hhvc5wbptMdAQAAAABAGX0v9oTIWMIDIAfGGI5Px3KybmsM63arBDEfKeZJS7WdoksCAAAAAICy0QSULRnyE+EBkBOrDceoJTlZt1OGddtTkrj3WM4Pet7gx1QAAAAAAFAqO8V+V/kiwgMUmtad7vLaUa/d9Fqf194E/3vJa0trXjtD/BrbtW14jrbFlLT90PA6nZjyYMy2P6EY90l5J8Gc7ThH7GEXAwAAAAAAZeGawO1J8HcAxaNJ5B3iT9Cr+/Njr22Sd5NhDg/+W5O8O4N/uxE6BvTl7BjwQuKVOelPlmt5qddiT/Rqe5rAes0yLDdvsWvWA7FPAN3O7gYAAAAAAMpASxhwxyBQLpoEf16zL2vieKjltQvEL6cx13AM6MnRNk03rF+cu8JNtcTveW2tJHfX/I6cxy4JWx3niuXscgAAAAAAoAwuij0BMonwAIWi9aOvycC7m5fEPA6Y7hzOUxJ0i2H9FsZ43/Ga12v5ma8l+Tu+rxvWbUPJ+tZ4x7niErseAAAAAAAoulFiT37cJjxAoXTKu5Ir2l6KX2s6jr2W48DIHG1f+Ic9vRt+UMR7Fte8/r7XJqewXh2W2C0uYR+76jhnMNEnAAAAAAAotM1iT3xsJjxAYXSLnzyuTSTPq+P9Bw3HgBs52j6tif0mtH6XI96jZWX6J908K/YyNM2u1yXLMXRZCfvZBsc5Yyu7IQAAAAAAKDKdHM+W+JhAeIBCWGbYf9fUuYzjhmXsyNE2Lqhz/fSHgr4Ut0PvaO+OOIbqnew68WeZJvnkaSQAAAAAAFBKE8We9LhJeIBCmG/Yf79vYDnXDMuZkaPt3GdYv07La/XHA72zXu9EX5rweiySgROnxmlvg/fcEf9O9KK7LMxzAQAAAAAASkYfmbclPLYRHiD39OmPF6F997HXhtW5HFOJk96cbevt0Pq9FvMd27uCvz8V/65uJO9Lx7ljB+EBAAAAAABFpPWIbQmPKYQHyDUtA3LbsO8uamBZphInx3K0rSMN63c29BqtR34m+NtD8Z+cQTomCE8lAQAAAACAEhkt9mTHE8ID5N5uw757ucFlHTYsqytH29ptWL+NNX/X5O0deTcp6Qi6R+ruOc4hYwgPAAAAAAAoktViT3QcIzxArmld6LeSTI1xLcESrsGtyx6co+393rCt04K/1dYQ/0n8O8yRvv2Oc8hawgMAAAAAAIrklNgTHYsJD5BrZw377dUGl7XMsKyLOdveJ6H1exb8+97Qvx+ga2RmgeMccprwAAAAAACAotBJ8frEnOTQO0qHESIgt6Za9t0VDS7PNHfBlzna3g7D+l0Sv+RM+N/1uMad5dloF/PTDf3fQxshAgAAAAAARfCZ2O8IvEF4gFw7athvX4s/4We9Oi3HgY4cbe8Gx/HqquHf1tNFMnPJ8d3MJjwAAAAAAKAItog9wbGP8AC5pXfzvjHstycbXN41w7Ie5GybzxjWUWuUL/TaWMPf7tFNMrPTcS7ZSngAAAAAAEARmJJP1CsH8m+xZb9d18CylliWtT9H26ulPMI/DmiifELNay4KdzW3iqtu+TnCAwAAAAAAisBWr1zbcMID5NYhy37bWedyhnjtkWVZ83K0vaYyMT2h15h+QDhLV8lEVN1yAAAAAACAXJss9kT5A8ID5NoFy747uM7lHBD/Du27ku+JGU1lPpaGXqPrG078awJ3LN0lE7cc55RphAcAAAAAAOTZMrEnNr4nPECuvbDsu/XoL52hE2eG7wo+lbPtNdVUH2V43TbD6/bSXTJxzHFOWU54AAAAAABAnh0Ve2JjPeEBcu2NNJcs17utn4o/Iehyw3LW5Ghbh8r7yfxblteOMMTmpdeG0WVSt9xxTjlGeAAAAAAAQJ5dEXtiYz7hAXLNliyPU4ZFE8paaum++Enk0xLvru1WMdUid00+aqrnvjUiHh/SpZo203FOuU54AAAAAABAnr0We2JjEOEBcu1Xy767KOJ9o8WvT65lXCaJPzFjOPF+M6Nt0PIofcG2LHG87ojU94Neh+H1z8S/Q93ksOSv7EwRac142ySfrwkPAAAAAADIq4liT5Q/ITxA7vVY9t8Ljvd0ea1X/ITmvODfTHdt78xg/VcZPneK5bUPQq/T5H5bA/HZYXjdlCAekxLcNl23XeKXudEk/dYK9cv7jnNLB7stAAAAAADII02a2RIapwkPkHtzHfuwzkcwOnidlhfRWtJX5V2iuatmOd8b3j8zg/U3fe4ew+smGF53LsbyTXeX67ZPrnmNPkFz2/K5zdhj+OwtFemXpxz9sovdFgAAAAAA5NGXYk9oHCY8QCGccezHpqZ3lc+qeb/eAf0i9JqnGa37QcP6bTK8brXhdRtjfsZhw3u15Is+WTMiiJ/eCT044W17LtV9YmeXo/9tZpcFAAAAAAB5dFzsCY3lhAcoBK3BHTdhrvv8iND7F1pelwW9w7t23oTHYp5k86RhHSfH/AxdXq8jJv1125PWZ/isvor0ye6IPggAAAAAAJA7WsbAltBYQHiAQtGSLFqjWxPOWmpEa3BrIvgnr20Tv5SJiWnizCUZrrfWCz8QrONIy2vCd7731vkZnfL+BKb9ifK5KW3XPsPn7atIX5ztOLf8xK4KAAAAAADyKJyAqm0jCQ9QCeG7rjXJPrSE26mlZ7Rm++vg2Kd3OI9P8fPavbY3+KyX4ifK2yvSpwaL+05+AAAAAACAXNE6xbZkxlvCA1SC6Q7gS4QFCXjtOMe0ER4AAApnv9Q3T05a7Q1jCQAAkIbRjgHIU8IDVPaiZxNhQQLuOc4x4wkPAAClOrdn2c7yVQAAgDTMdwxAzhEeoBIeGfb/DsKCBJx1nGPmEx4AAArFdqPVTfHLzunk3vPEL+U5SAbe+d1jee8jy2cN91qX1763vG8DXwcAAEjDErEnMnoID1B60w37/gPCgoSccJxjlhAeAAAKZXXoXH7ea5NjvvepZTxwLMZ7Z3rtWeh9k/g6AABAGlaJPZFxmPAApbfLsO8fyHgdRol/59BWr63gKymVQ45zzCrCAwBAoZysOY9/Xcf7pjrGA4tjLqOr5j2P+SoAAEBaDjoGLtQsTs5G8e+GcE1252r6vodem0IokTBT3ckFKX3WCPEfz93steNeu+i1vgYvmIpGH0XurGD/Wu04rh1i9wMYGzE2AgpDS6q8DPa/vXW+90vLfvzWa8PqWM6D4H3H+ToAAEBajjkuQpYSnlRoLegDMS4C3wYDUS4CkWZfDPe7NzKwvmSSJoqfINXjzpUELpjyeBGpk1bqjw16h/wRr52Rd48NV3HS5KWOY9wxdkEAjI2AwpgV7Ie3Ghgr/mTZp6/UuZz+O9sp5QYAAFJz0nFB0kV4UvVTxMVgJyFCyrYa+t6ZDD//RuizrxY4ljpZpSbDnwX7L/NA+BY5jnMn2QUBMDYCnDQpPcNra8W/4WB4C9dlR7Avzqrzfe3i34xh2q+31bms48GxYDhdAwAApOWs46JkPuFJ1RFH7LcRHqRMy4L8auh76zNchwehz95RktgO9do1Q2yXVbCfzXcc586yGwJgbAQMGD/o02lrxH/6Sm8iqE0yvw3Gb61y3WsXEh4LzKxzWT3BegAAAKTGdQcPd++ky1YCRwfF3C2BNA0W+1MlWU3uOTyBC6Y8W2fYvtEV7GszHeeY8+yKABgboaJ0Dpfd4id/L3vthUSXIWrlE3g6dtR5AmY18N69lu152cCy9AnIXXQfAACQpoeOAdkEwpMq21393G2JpGmCYV5wYaaT+vZGXIydEL8MkyY6P0zxIrHZC6Y8OxzavnsV7XvDHP3sEbsmAMZGqKhGJrbd2eJ1bnROm5uSXHm6z7w2hu4DAADS9MwxIBtCeFLVZ4n7WkKDhOkjvU+baGk88ntMyl3P+0Jo+w5VtO8NcZxjnrFrAmBshIrTMZZODr5c/B/WXcnyIj71O9yxPcv4+gEAQB65HvkbRHhSM8MR97GEBxXwJNTvV5do2/TOq/BEVlWdMHmQ41j3gt0AAGMj4L/GOPaBN9L4nd2t1O3YplF85QAAII/6HAMYpGebJeb3CQ0qoEPKXc/7s9C26YRcVX1Sp81xjuljVwDA2AgY4K1lPzhX0O2xzUNwi68aAADklateHtJzxRLzg4QGFbA+1O/vlGz7vpT8TMiVB7ZzzGt2BQCMjYD/GuE4Z24q6DY9sWzPXr5uAACQVyTLszdU7HeNdBEeVMDpUL/fX7LtOyX5mpCr1UiWA2BsBERb6DhnTivg9nQ4tmceXzcAAMgr1yQySMdisdcibCc8KDktyxH+kW5hybbxpRR/Qq4szjNv2B0AMDYC/muTlGuOj/VSrvrrAACgIkiWZ++oJd4XCA0qYLaUOxEyRd6/e7rqF4ScZwAwNgKinbLsBz0F3Z7Tlu05y1cNAADyjCRG9h5LuWoRAvXYEer3P5Vs+9ZyQch5BgBjI6ABzyz7wZoCbovpScL+to6vGgAA5BlJjGy5avdNJjyogPAEbmVLhPSEtm8jXznnGQCMjYAm9oMJBdye2Y7t6eDrBgAAeUYSI1sbLLHuJTSogEHy/gRuZUuE9AqJHs4zABgbAfVZa9kPfi3o9uywbM9DvmoAAJB3JDGyddYS6+OEBhWwSMqdCBkf2r6nfOWcZwAwNgJiOFWy/eCKZXuO8lUDAIC8I4mRHZ3E8I0l1t2EBxWwO+ICcIbXrhV4+5ZKOSbk4jwDgLERkB2t791Xov1gqLz/JGF/6+LrBgAAeUcSIzvzLXHWweRwwoMKCN89uKTmb6O89iTYT4rqRGj7lvGVc54BwNgIiDDTcZ78sIDbs9ixXw/m6wYAAHlHEiM7+yxxvkZoUBEvQn1/SPDvI7x222uHC75990PbN5qvnPMMAMZGQISvLfvB7YJuzxHL9lzmqwYAAEVAEiM7tyxx3kloUBHhR3I1ST7Fa/eCNqTA2zYytG33+bo5zwBgbATEcNGyHxwo6Pbct2zPFr5qAABQBCQxsjHSEefZhAcV8cKyDzzz2sSCb9uS0DYd4uvmPAOAsREQQev22+p7Lyrg9ox37Ncz+LoBAEARkMTIxlJLjHUynzbCg4roMewDvSW5eDokTGDFeQYAYyOgPgvEXt97UAG3Z7Vle57yVQMAgKIgiZGNHkuMewgNKkQn8dR6la/Fn8xTHy8eUZJtuxW6wB3G1815BgBjIyCCrW7/ZfZrAACA1iCJkY3nlhivITRA4Q0N7ddXCQnnGQCMjeCkTw/MFz9ZfEH8Um36Y/ob8X9Q1+TqrArEoZG6/Z957WATbXCK22MrubeULg8AAIqCJEb6pjtiPIbwAIXXFdqvvyYknGcAMDaCkda01gT584jzQ387UvNere99wdI+K2Ashju2u9PxvuXilzV5GTOG/U0T2eclvWT5DMdnf0jXBwAAJDHQ72tLfO8RGqAU9of27Q5CwnkGAGMjDKCl2DTxHZ7M8mVwHtVJXftrdGtCfZu8Swb3/wi9WOz1vYtY/qzbsj16h33cuv3DDOOQcHz3em1KC/frm3R/AABQJCQx0nfJEt/9hAYohTs1+/VtwsF5BgBjIwywTszlOXRybNcdx/rjs04ErsnjkWKvh13U+t7HLNtzts7ltFuWczyIW1YuWtZjN7sAAAAoEpIY6dLHHN9a4ruQ8ACFNza0X28gJJxnADA2wn/oJN7nDN+zJsA7Yy5jfvCeL73WZ+k3RS1/9tCyPV/WuZwVofdrzfd5GW9Lu2O/nsuuAAAAioQkRrq6LLF9EwwqAeTfNPEnpppq+NtGGfio81DCxXkGAGMjyGSv/Wr4nm+IX5KlHnfFXZ97WgHjMyGh7dFY9ta8V+u3j8jRfq0/cLSxOwAAgCIhiZGuI5bYnkvp83RSrO+9NprQA4lYF9p3u0J/v1Hzt52Ei/MMAMZG+M+dxKYJPK9KY7XFTzjOI70FjdFqy/Y8q2MZQ3M0DrHVTe9hdwAAAEVDEiNdDyyx3ZjS5x0Q/86sQYQeSMSz0L57tOZv02XgI8/DCBfnGQCMjSpOy6a8FnOivNGnr445ziPHCxqnk9JcclljeVne3b29pMXbc9eyPevYJQAAQNGQxEjPREdsJ6XweePFrxV4ktADiekN7bvdNX+7WvPvSwgV5xnkxmKvHSYMjI0YG2Vutpjrit8X90SeUU46+s3igsbqhWV71sR47/CaMYj+WN/qMjSTHN/PAnYLAABQNCQx0rPWEtcnKX3emWD5ywg9kJjdof13pPh3kNfe5baHMHGeQS7ohHY36F+MjRgbtUSHmEuvaFJ4YpPLvmjpN2+lmE91TXecF8dHvFdrlN+Rxuu/p8FVJmceuwYAACgakhjpOW2J64kUPmuxvJscazChBxKj+9NVx3FyByHiPIOWmynvyhHQvxgbMTbKnt7pbCuvk8Sd368ty75c0HhttmzPw4j3TfHa4+C1Z702JAfbsi7iPL+K3QMAABQNSYx0tAUXZ6a4rkj4s/QOlP66ymcIPZA4rXO71Wv3ggt2vXNOEzvTCA3nGbSUJo7O078YGzE2arkzlu/1WALLdpX42FzQeP0k9ddf11rw/aVbDrZ4/fXHp66I42/tBKyaMB/KbgIAAEhiVFunI67zE/yc0V77tWbZPGYMgPMMyk7LPZyS6CQNGBsxNkqfrbSO3gGdRImUNY5+M6WA8WoX+49G3Zb3bJH0J8KNQyfLfRHj2GtrWs9ef8S6xG4DAABIYlTPPkdcZyf0GfpYa+3kgzrw5q4NAJxnUFZjvXZU/DrFcRIzYGzE2Cj9fdKWPE1q4mvbXetPChqzeY79IDwJqpZZ6anpy910OQAAgPRxkZm8tmAAn9Yjo1PF/NjjOUIPgPMMSkgnsNM7Gt9IfXcxgrERY6N02RLZVxNa/iDHfn+soDHbZdme26HXaSmh/ok8tfxbJ90NAAAgG1xkJm9TjAt4vTNOa/3pHTntjgtLvaNkZvBanUjwumOZKwg9AM4zKBG9y1ITS/rovt5NrnV+9wXn0GdCspyxEWOjVnKV1ZmZ0GescHxGV0HjZuuv+2tes0j8BHn/307T3QAAAEhiFJFOQLRTGq/j10zjMWMAnGdQJtPFL++gE+tqjd5weQKtVfyW/sXYiLFRy9y0xP1Kgp9x2fIZuu8PLmDMhjqOWwvF/zFon2V7x9DlAAAASGIUxR6p/9HwpNt5vgYAnGdQIpoMj6pjfZ7+xdiIsVFLzJf0J2vtcHxGUSeIXCz25L8+UXHFsc076HYAAAAkMQAAnGcAm/30L6AlLlr2uYcJfsZBx769qaBxO2LZHi250htxPNO/t9H1AAAA0sdFJgCA8wyKaDX9C8jcBEn/7ucR4n4yYXJBY3c/4pilk+CeFGrwAwAAtBQXmQAAzjMoIpLlQPa2Ofa5SQl9xl7HZzwuaNxGRxyvrnptpPjlWGyvuUb3AwAASB8XmQAAzjMoIpLlQPbuSrolWEZ57bVjvz5a0LitcmzTYa+117z2ouO10+iCAAAA6eIiEwDAeQZFRLIcyNYYx/52PKHPOB6xX3cVNHY9Ev9u8eWO7T9CNwQAAEgXF5lA8fZNGq3exnkGZUSyHMjWMsf+tiqB5c+M2Ke1jvmggsbuqWWb9hhe2+54vcZgBF0RAAAgPVxkAsXbN2k0kuUAyXIga0cd+9vcJpfd5rU7wbJeWD7jYkHjNsURt/mW9+x2vGcbXREAACA9XGQCxds3aTSS5QDJciBr5xz727Aml70jWM55sSfLNxU0bhvFfpd4u+U9rok+dZLTNrojAABAOrjIBIq3b9JoJMsBkuVA1p6mtL9p+ZW3Xnsu7nrdkwoatzPS2J3y5x2xWEN3BAAASAcXmUDx9k0ajWQ5QLIcyNrrFPY3rb/9WN7VPd9vWf7DgsZM7wB/Y9mmrRHvne2I9z26IwAAQDq4yAQAcJ5BEZEsB7L11rG/NVIWRCfrvBK8/3Twbw8tyz9S0Jh1OmI2M8b7bznevyTG+6d6ba9QtgUAACA2LjIBAJxnUEQky4Fsue4sH1vnsjR521+e5JHXPhQ/sWtbfldBY7bDsj19Ei+BvcwRkzsx3n89+KxRdF8AAIB4uMgEAHCeQRGRLAey9dyxv3XXsZzB8m6yUL1b/bPg37dJ/RNh5t0Vyzadjvl+Tajfd8R9leO9S4PX7KDrAgAAxMdFJgCA8wyKiGQ5kK1zjv3tfMxljBH/buf+962r+duNJpedN0PEXrpmQ0LHuideG254z/Dgb9qG0nUBAADi4yITAMB5BkVEshzI1q6IfW6+471an3yT117UvP5wzd9HO5a7saDx6nJs0+Q6lqN3lz9wLOuU4T39P2ysotsCAADUpygXmfro5ThaS9vH7C4ASnyeQfFUPVnO2IixUdamR+xzWtN8i/iJb6UJ8tniJ9kfh157NrTstY7lduRg20eKX2Ndt7HXaztjvOegZXueNvD5SyNirz88DAnW81Twb1czjtEi8SckfRP87zxOUwAAgCRGuheEVyLWl5Zue8juAqDE5xkUD8lyxkaMjbJ3M4G4nZH3a5BfyHmMrxnWbU/Ee+5Ytqkng9hrUn9ihvGx3UXfyakKAACQxEiP3lXyOxdmXBAC4DwDCMlyxkaMjVphVpMxO2xYptbUttX2PpSDbR4h9olH2yzvGSmNTcrpMsURp3Bbm3GMblvW4xqnKgAAQBIjXV1cmHFBCIDzDCAkyxkbMTZqla0NxOq515ZbltfteF9XDra3w7F+gxrYpjFNrMuWGLE+2oIYvRH7He4AAAAkMVJ2hIszLggBcJ5B5ZEsZ2zE2Kh11oufCI2KkSZRD3htlGNZPY73tudgW/Xu8ReG9bvneM/3KfaZw454H2xRjO5a1ucBpyoAAEASI336qOa/uUDjghCVNs5rcyxtHOHhPINKIFnO2IixUWvpRJ460eUNr/WJnzx/KX5JDk0Wr/DasIhltAXvMcX3XI62dX1o3XR7W1mPW2N7K4i5JvK1DvzsFq6PbQLSbk5VAACAJEY2PvHaH1ykcUGIyvqhYvsf5xngfSTLGRsxNiq+uY74rsvZun4mfg31XZLt5JlFsUT8BL4+EaB33ZMoBwAAJDEy9lcu0rggRCV9VMGEEOcZ4H0kyxkbMTYqPldJERLSAAAAIIlRp39yocYFISrniwruf5xngPeRLGdsxNio+B4Lta4BAABAEiMxeofpbwlf+PzitZUFalpDcbv4NSO1NMWVFGLCBSHy5EchWc55BiBZztiIsVHRTXfE9gDhAQAAAEmMxvw5hYufuSX4bicEsTnitSdcEKIkdBK7V0KynPMMQLKcsRFjo6Lb4YjtAsIDAAAAkhiN+y7hC0K9gPq4ZN/1HK/9gwtCFFyXpX9eCPq4tnGEifMMKoFkOWMjxkbFdssSV50gsp3wAAAAoBXKcpE5WPxHhJO8KLwWLLdsPvfav7ggREH9YOmfHxMazjOoHJLljI0YGxXXWEdczxIeAAAAtEqZLjI7vPZ7wheFfy3xd/+V1/7gghAFoneZmWrO/kJoOM+gkkiWMzZibFRcGxxxXZvTdW7z2kyvzeLrizSIEAAAgKIq20XmVwlfEOoF06cl/v5X1nFRyAUhWm2OpW9uJzScZ1BJJMsZGzE2Kq5LjriOb/G6aVJcf2jS0m+bvdbjtTteexus336+vv8aH8RJf/w4Hnyvr4P/DwAAQBIjJy5I8jU6PypxH9jIBSEK4phQgoXzDPAOyXLGRoyNimmYvEs8h9v9Fq6Xlhl67li3/rawot/bCvGT4KeDvu+K01K6OQAAIImRHx8FF3FJXhReKXk/+IELQhTAI0O//Bdh4TyDyiJZztiIsVExLXXEtJV3bS/w2qJg/Q4Lk4+GzfXaOq/tFj9p7jqmjKKbAwAAkhj5Ml/qqzkZp31V4n7wgZhrQXNBiLyYaumX3xAazjOoLJLljI0YGxXTaUdM5+VoPS8a1u8CX99/jRD/x4NwjO4RGgAAQBIjn/6W8AWhtrkl7gvruSBEjv3d0i8/JzScZ1BZJMsZGzE2Kh6949hWvkP/vS1H63rNsI6b+AoHuGuI0SHCAgAASGLk01Cv/ZLwBaGWgShzjc5fuCBEgfqm9sl2QsN5BpVFspyxEWOj4jnniOfrHK2nji9MSf1pfIUDvDTEqIuwAAAAkhj5Ndlrvyd8UfgPKW+CbiMXhMjpfmzqk98SGs4zqDSS5YyNGBsVx1iv/RSjL32Zk/Wdb1i3p3yNA4wS89MBQwkNAAAgiZFvUY/QNtI2lrQ/uOpzckGIVtkp1Xv0n/MMEI1kOWMjxkb5pLWsNdncHZzDL9XZl/T1q4JlTPLah14blPE27DOsVw9f7QBLDDG6RlgAAABJjGL4IeELQp0ga05J+8QJLgiRM1cM/VHvihxMaDjPoNJIljM2YmyUT8sl+R9jZmW8DbcN67CMr3aAg4YY7SYsAACAJEYx6F1BTyX5Gp1lfMzwCy4IkSN/Ej8BE+6PxwgN5xlUHslyxkaMjfJJy3PMTbgNy3j9Td/3KL7aAW4ZYjSPsAAAAJIYxbFQkr/L5UgJ46Q1R3/nghA5scmy731OaDjPoPJIljM2YmyENKwyfNe3CcsAwwwxeuO1NkIDAACKrmoXmdtTuChcW8I4/ZMLQuTEj2IuwdJOaDjPoPJIljM2YmyENPQYvuv9hGWAxYYYXSAsAACgDKp2kakJtv+V5Gt0lu0u1/VcECIHtATLK0Nf/Aeh4TwDeNbQvxgbMTZCCl4YvusFhGUAU73yzYQFAACUQRUvMid47beELwr1YumDEsVoMheEyIG/WPa3+YSG8wzgOUT/YmzE2AgJmyHm8iI80TaQqV75DMICAADKoKoXmWsl+UeOfyjZQPoJF4RosX+IuQTLYELDeQbwnIroX4MIEWMjxkao0zahvEgUU73yPsICAADKospJjB+EGp0u/+SCEC2kCfGnYk68gPMMoInwvoj+xVMojI0YG6FeVwx9eBNhGcBUr/wkYQEAAGVR5STG4OAiJ+kanRNKEp+/cUGIFvqzlCPp0ua16V5b6rXDXvuM8wzJciRiZ4xz8nnCxNiIsRHqMNRrbw19eCqhGeCgVGNSXwAAUFFVT2LMkeTvoPo5GGwX3Z+5IEQLHTPsWzrZ50c5XV+9kF7itY1eO+K101771XDRfYjzDMlyNEV/gNpcxzlZ9zlKNzE2YmyEOEx3TD8lLO+5bYhTB2EBAABlQRJDZHsKF4XflSAu47ggRItoYuuJFKsEiybIX4j5jrTatobzDMlyxKbJ1dnil1PpFv/pjMcNnJOfee2411Z4baHXOr02SahpztiIsREGOmrot98TlgFM9cqfEBYAAEASo3wupHBRuLLgMWkPLpb720Z2F2RkrmWf+ktB1n+i125ZtqGKd15xnkGjTqdwbq5tCwgxYyPGRqjxwNBnlxKWAUx33x8nLAAAgCRG+WhphyeSfI3OyXQxoG7fWvanjwu0DaZ6nr2cZ0iWA4yNGBshl8ZY+uwoQhM5vuEHBQAAUCokMd6ZK8nfQfWLlKNGJ5AVvWvvkRSrBIvJYeFRbs4zAGMjxkYoim5DX71leN1or93w2pCKxslUr5wfFAAAQKmQxBioJ4WLwm/pZkBsn1r2o7UF244zhm1YznmG8wzA2IixEXLJ9CP3ntBrdJ6D61LdH79N9crv0nUAAEDZkMQY6AMx39XabPsfuhoQy3YpfgmWNq/1GbZjDOcZzjMAYyPGRsglU43+ztBreoJ9YXhFY2SqV36IrgMAAMqGJMb79M7WPxK+IPzdaxPobkCkfxn2n0sF24YZhm14yHmG8wzA2IixEXLrhaGPttX8XZPCb732WYVjZKpX3kXXAQAAZUMSw2yTJH8H1TWvDabLAVaTLfvOVwXbjm2GbTjOeYbzDMDYiLERCnWuGi/+U2Gng/9eX/EYheuV648HzD8AAEAFzJJq/UJOEsPuQgoXhTsJK2BlS8SMK9h2XDJsQzcJCM4zAGMjxkbIrd6Ifrqn4vEx1Su/RrdBK+lsu/sJA9AQHXxNJwxw0IlaNDl+tGaQdKFC208Sw+4jrz1J+IJQH2FeSGgBI1MJll8Ktg3t4t9pFd6OURX+XjnPAIyNGBsh7w5Y+qee078kPMZ65bsIC1plg9deBh1xNuEA6jKz5kCuPzjxiB/6TRP/DkZNir8xnPhJlpPE6Ddfkq/R+ZsUa7JCIAvjLPvL9oJtxwLDNtyu+HfLeQZgbMTYCHk3RPya3M+99tprv4pfp3wiofmPQ4b9dhZhGairyQPh+pzsCA8aXP+nGayf1kW6XPOZq+h2SNFcSf5xutq2wPHZyxP8HFOCc1lwstO/3/PaFL7uSurw2hrxZzB/1mBfIolRXUdSOC5qH2sntMB//cWyr3xasO3YZ9iGqj8hynkGYGzE2AgotnC98l5C8j69I++k+Mnc1w0cBI/kYBsONngAf5jB+i+Sd8mcPnEnGoEkTPLa9147K/4vqEkMdvRxpZvBscKVoJ4VfO4jMT+2HPez9Hi0xfIZM+VdeQ09Zq3gK6+MmRIvOU6ynCSGiz6V8q8ULgq/IrTAf12wjLuL5obUd9MA5xkAjI0YGwF5NsKwrx4mLNG0HrAmn+Mmuk62eH3rvYtW7yTfKn7t8LTtrvlcTZR30r3QAjqjsSaU7zUwwNFJrfTpk0buCmgP9s9rEj9JvjfmvqmPTz2uee8+vuZK0L543WvHxJ+URR8fuyIky0li1G+q116lcFH4Z0IL/KcGrumR/m8Kth2mya/eCHdKcp4BGBsxNgKKq9uwn35GWOJbGPPgd7nFg9hHdRyoNVmYxYQ8WhbmrJAoR75o0vxOzH1F79hemtDnxvlB65b4d8TXQ8sb1SbMT3EBW1lfCslykhj1W5/CBaH+IP8RoUXFfWHZP+bkaB11XK43B90Mxuk67tGSjl/XvMY0+dVPfL2cZwDGRoyNgALrEeZiadrLGAe/Fy1cv+NSX2mHjgzW6UPx73ys/dx5dCXkxNqY+8uSBD9zQ8Rn6d3kbQ0ue6y8K8mi7byQMK+qx0KynCRG/f4p1OgEknbJsF88ysl+ofMG3Y/Yhw8FrzXV8N3E18t5BmBsxNgIKCjNu7wI7Z/MqdhAEOOWYmlrwfotqvMA/X0G66S1f+6GPncZXQk50h1jXzmV8D7xVOx3GSxM4DOmhg74JMyrqUdIlpPEqN9HjmMUNTqB+ulTbKbH+I+1eL10jqZboXW6Kv7E5EOD10yvGcfrj/GmpPpkvmLOMwBjI8ZGQE5pJY2FYq+oMS+0X+pTdW2ErT4z6zjwjcl43fTu7d46D87zMlin8Iyyu+lGyJk4j9YldSGoE8XY6klfS/i4sUCy/3EM+XJASJaTxGiM1sL/I4WLwvmEFhXdn/K2P+jd4LU3AOlE0d2Oi0x9snanYRt6+Xo5zwCMjRgbATmlJeb65F1ZXVMp6HB1jiWErX6bc3zQO1nnQVk7TJq/lmiN8utS3eQMiqNHomuHJ2GQ+Hd4J112xSV8YbuNr7tS1gjJcpIYjft7CheET7z2J0KLijE9vq93mg9uwboMNlwzaMmuqLKMJ4KLzPB2HOfr5TwDMDZibATk1M3Q/nY69Hd96v+N4++I6VIdB73uDNdrSeizf5XocjE9Ka/TOcNJ4EO6EHLoScS+ksTTEPo480XDsvVOroUpb1/4R6tFfOWVsVpIlpPEaO649XMKF4U/CGWhUB2anH7VgnG4bZ8OX8toWYHxMd5rm2tlKV8x5xmAsRFjIyCnwj/0nwn9fZcMLL8ynJDVb5gMTEBHJdg2Z7ReI8VPuNV+9tcxDshrUlynrcLjRSiGaZJ+uSLdR29I+mVXbCaGThLPY14Yo/hIlpPEaNY4SadG51pCi4qwlWBZmfF6aNL+cmgd9LqmM+b7bZOhcyMM5xmAsRFjIyCvwnOzzK7521R5l+PVRPlowtWY8CSAhyMOdkczWq/wHdz7xS+1EHUwTqsjdEprJhIFGhH1w5I+ktNMeRRNxj+W7Mqu2OwIff4NvvpKIFlOEiMJ/5PCBaHW/Pyc0KICjom5BMsHGa/HOWnuxp5Dhvff5OvlPAMwNmJsBOSY3rRbe9Oz3jSoeRi9maF/zkfNV3JHeRNOyMB63wsiDnZZ1LpZFfpMnaHeNYFgf7uT0vpoBwvfca+xGkX3QU5FlVY628Syl8m7ySRqy660ogzKUHl/AuCtfP2lR7KcJEZSouZ2aKQ9DI5NQJZ0wu6FGX6e6e7DHzPeZtPEnNeauA7qb3voTpxnAMZGjI2AnJsajGM0H6JP3GuORu84PyD+zY1oUm2iSRPhH0o2kwLaaPmGF6HPnBkcXKPqle9PaZ2OGz5rJ10HOTUkxr6yvoHlar25I9K6sis24QmK9URBOZZyI1lOEiMpOrb4dwoXhUcILTKkd+xp8jqrydTmSutLsMwX81NzE+tcjmmC8nl0Kc4zAGMjxkYAqmu6vF9PSm/ddyXaXqa8TuHJAvcG/744xgE4jfrhsyyDcWoZIq/i7CsddS5TLz5vS+vLrtgGdOE73c/TDUqNZDlJjCTNEf8R4aQvCr8gtMiAjt1/r+l3f8/gM00/nOs+9HFG26xPfJpKwTVyR3ifJFumjvMMAMZGjI0AFFx4wsr+uzGfRxzk0prRODwjfX/5FXVUomswp7FepgThYboOcuxIxL7ya53L07JILyUfZVdsTMeHuXSF0iJZThIjad+kcEGoCcyphBYp0THv38RcNzztpPVDw+deynDbTXXG9dql3rqcEwzLOUfX4jwDgLERgGqrrQH+oObff4o4yE1KYV10wBq+u2Nmzd8fR6xTGoPb5ZbP+oyugxyL2leOxVyOPj1xSvJXdsVknmE9b9MVSotkOUmMtMdESTV9jJkanUia9qkfHf2uJ8XP/tTymV9ltO2TLJ+/o4FlrTIsZwPdi/MMAMZGAKprmAwst3Ko5m9RkzqkMYHQdTGXX1EdMQ66G1NYp3uGz3lM10GOxdlXFsdYzlwxJ93zUHbFRNfphWF9l9AlSolkOUmMNOiP9r+ncFF4jNAi4X76S4x+90lKn/+t5fPGZbT9p8X8dOmIBpZluiGggy7GeQYAYyMA1dUdOmB11fwtqozD0oTXZUto+XflXfkVtV6Sr8EcZZEwMQWKZ0PEfqI/kA1zvF8f695reF/eyq6YmH7ku0mXKKUsk+X6hJP+mHwjxmv1jsdd4pcjeBHsb/rElJYU+z50niWJkU9/TuGC8FFoTAM0ao74k3jG6XdXJJ3yhKZJ337JaPttNwScaGBZg8RPsnNDDOcZAIyNAOC/TsjAOzIG1fxtVcTBbWeC6zHZMFidFnrNmYj1eZhCfC5L43flAq1yNmJfueZ4r20SzzyWXTGxJVBn0S1KJ+1kuSZk9JH+BzETA3rOuhTz4kB/DE6qlBdJjHT0SHIXg1o/+hNCigQMDZIL9fS/Pye8Dp9YPmd7RjE4YPn8eQ0sa4VwpyPnGQCMjQAgpFfsk/J0RRzgjie0Dlo6IZyc22V4zZuI9TmacGwmOD5reIX6iMZ+vtf2iZ+A0jslXwffx5PgpEkiMj/aY+wrth+61gXfbVHKrphMtmzzSbpG6aSRLNe7wnXS61t1JAYGiflJjKimd5wn8YQWSYx0/EnqT0ra2l8JZ6Zjltle2yZ+qQ69kaIvOLf1Bf+t45ZFBd5GHZ//UUf/+0WSvbvcNtlbR0bf71PDZ79scJxyVbghhvMMAMZGAFBjeuiAtTn0986IA9yZhNZjh7x/x114UD83xgE36Ufbt0l2d7Dn0XjxE+TPY57wakvT6Pd3wdKYGDVd82N8V7ND7xkp/uS4RSy7YmJK+DdayxT5lVSyXI9Je8QvkxLnWBfed240caGgCfNmf2wkiZEevePpD2nuYrBH0imDgYE6gjFLbx3fjZboGlPQ7f1K3k+Iu7Z1bYKf/e8Wjo1nS3KTmU6T+svUVRXnGQCMjQBUxlZxlz0ZGnGQe5DAOkw3DFKnGV4Xddeevi/peld3pJp3qI4SP/H9Vt6/a2d/cKHSX65HE+rbgr/pa74O/n2xNFYrG83bH7Gv6J11tXdfLbQkF4pSdsXkomXb19E9SiWJZPnRBgb4/bRk0WNp/s6aBzKwBBpJjHzZ3sR3q0nFDwhhqjqCcVlt3F8H58IZwfmuLfj/D8Wc5C3q04L9j8N/F4yBf3b0xacJ9cXJliTJNxlt805J7seA81Jfmboq4zwDgLERgMq4EhpEm7x1HOheN/n5mhy4J+7yK/1uRhx0Lyccm/GSTa32vNFk4gvDNuvEdh9GXKz2Bn1ipNjrmV1mt0vdvYh95VTwOr2wPmh5zT4pTtkVk+P0v0pIIlm+RvwfaPsTaloWpS9GYmCiDPyRSRPeX4qfSOrfdzQBtyzG+UvbepIYuaV3Pl1r4GLw96A/IB36w/sBwzhVfywda3mP7SnFHQXum1/U/PcXkv5cQ7YEyZyMtvm05fPn1rmcWSXrC2njPAOAsRGAylxk1F5gfG953ZOIA14zd8PtCy3rjpgfxxkZ48C7NcMkTHcJ+4OWpzCV4dBkUGfMZfSX/9CEkS3Z9DW7XqpGx9hX9O6rKeKXOypL2ZWwDWJ/smE43aQ00prgc2fEPqRP3zyq6VN6XIv6cemQRE/4SRIjv3QOk1d1XhB+QdhS0ynmmqlRyeA2y3d1r0SxcU0yrH344yaXb0qOPJLsHqf/1bJt9Txd2ib2p0eZg4fzDADGRgAqrDt04LJNMnYu4oA3vcHP/0zeT2JNjbmupjYj4fi4ZnqeW7K+MNly8aF1eEfVuSxN+Lx0xG4au16qVsfYVw6LfQLQFSWJg2ty4qL82HVBkpttvtVteQv6ezPJ8gUR29Nfo7xX6puDIaq2eaOT45HEyMYPdfT57YQrNbb5ZL5sYn95U6L4fCruWrLHmkyM/JHwMuvVl8CxTvuQ6SnKcJk6cJ4BwNgIQMWcCB28bCU2eiIOeo3chaq10B9I/Mceo9bhaQrx+dXxeUNL1A808W+awPOqNFZb/IQjbr3sdqk7Jc0lNe+W5EKxM6VEQZZIlkdLK1k+QuLVGR+bYL9s5scqkhjpW1lHf9c7e5m0KnntjvFg3NIZtrl4+koWq2MRffSTBpf7lWV58zPctrdNHuv6JwjdI/YydWErhCQ65xkAjI0AVEJtrdWbjtftSyEJEn4c/XbEILRXomdTTtIgcU8kWhZ6cfNazInyRn8QcF2gHWe3S1WbRNdafhpjMPNlCWLhmpz4TkG2gWR5tLSS5YMitkdLNoxscNmufbDRH3JIYqRLn3r7TeJPWvUnQpa4IWKfuPlUHcvpKvh5Ia6PIvrspQaXayrBoo/gD85w22zjnDgl1jqCY/Be8evdh5exwfAeHRPpJLBVn5ye8wwAxkYASm966AC22/Ha5REHv/11fnZ4ciVNPrsmeZgW4wC8NOH4zHd81suS9IHZlguO++KeyDPKSUfsFrPrpaoz5r4SNQ/Bsyb7QF7Y7j7Tfy/CnQ0ky6OllSxvj9ieBU0s2/X0x2mSGLmjScB/1dHXPyVkqXwHtjrc+oRHPUlM2w/6B0oYt28i+urCOpentc5NJVj+kfF2XZfGnsyZFIx/bgfHeFOZyXBpSR0z6U0lM9gNOc8AYGwEoPy+lvg1uLsiDn7f1/G5etfHY6lvYs5NMQ7ASSf2XDXSn5Tg+9c7a0ylV7R+48Qml2278+utcFdO2nZF7CdvggvEOHXND5YgHq7a+UWYwItkebS0kuVRiYFmkuUHHMu9RhIjd/5eRz/fSbhSccYR85l1LGeM2OfrmF7CuOkTVg/FfadfPU8RrrUs538y3q49Yn86YJDlPYuDcW9v0A/EMg5uM1z/rGIX5DwDgLERgGq4IvEns5kZcQA8W8fnHg+995ZE1wC8GPH5N1OIzw7H550v+HevP1g8kPTu/H5tWfZldrvURU0e+FPNa29GvFZ/3JhU8Hi4yl0UYZJPkuXRipgsd63z0xTWFY1bX0cf/6dQizMNux0xP1Lnsk6kdKzIs5UR/fabOpZlqhevd5pn/Wj9BLE/OaZPIPT/8KGJ866a64jnMvBHEdMPJzOC65ItwX9/zS7IeaZi3yWNvs7YiP2YRqvssXhYaJAZ9dh3VO3WuJM2Lm4gGdfuGBD3t10pxOi4JPPjQB7Z7tBKYtLDSY64beaclqo4ExJuqnn9rBivL/oPHJcc27aVLlMKRUyWu0qbkSzPD50A8VXMAdtDoRZnGhY5Yq6Jz3qeKlwo9tJ6E0seR9ej8trHP46xjA8s+8OPLdqmrXVeVOlTodNCy3gT8Z6N7IKcZ0iy0ejrjI3Yj2m06hyLwyVG1sZ4z2txl3aIk8jrbSBZ1RUjUJ0pxMhVU/ZUgQ+qtkdotTROEiVS1jjiNoVzmmS5X5taeG6AnhjvWVTgmJyT5CdSRL6QLCeJkQadHPFRzMHa7+KXNkOyRon76aB67vgd61jW0grEcmFEHz4RYxn/Y3nv2hZul15HvI2xj54IrkPCLou9Dv5sdkHOMyTZaPR1xkbsxzRatY7F4cdQ49xR8zBiZYdEvD+cfL4Vc10PRHxuVAmZNJJsPQU9oOrF4gvLNi1J6DNsd60/4XyWuqjEt+kJEK3b+TrifXrROKigMTnr2K6TdJlSIFlOEiNp+kTblToGaysJWebHb52EOm6tbU26/2pZzoYKxfPHiH78ScT7f7C876MWb5cmY/YH1xV9wZhGx7r6ZNnOiGSNjoEu17xHS9WtSem6ouyJmaQt50KeJBvfK2MjsB/TaFkfi3tDibBmL1qiJggND3j0TvS4tZDvRXxuWnd5/yTlS5bbEtlXE1r+ILE/0spdvOl7GrGvHLe8b1uMg1FRS+icdmzTGbpMKZAszz6JUXZ/rWOg9i3hSkXUndBxJwvTm0FMiXK9G7lqkzZOiIip63hpK8Fyha5KYkZIlpMsJ0HD2IixEfsxjVaCY/H00Iccivm+4xEr22V5n97R80wae3R2dIwgrUkpTq6J9YqYLO90bM/MhD5jRQP9A+ns1/VMaDlY/DI8rve+DPblonEly8/RbUqBZHn2SYwymyvxa3HqnatMWpU8vavXdaOEJrrHxliOzpPzXMw1VGdUNLZHGhzL2368WE93JTEjJMs594KxEWMjACXwtTSWxNwVcWBcbXlf+A7tmwklQfrbmJTiVLZk+U3LtiR5V9Blx4XtYHa9TPdrU3NNhLYsxvuL+HSAqzQNyfJyIFmefRKjrLScxJOYF4OPpPXlJ6q4T8fZr0dbjv06Ftkr0WUDy0wnWvvNEdufLUmOv1le/zHdtVJIlpMsB2MjxkYASutK6MIhbi3iqEHLYcN7wpNJak3AiXWs66mIz7yfYpzKVIZlvmNb5if0GR3i/oUZ6boUsa/E+ZHqeoxB0LSCxeWkkCwvO5Ll2ScxyqieWpx/eO1TQpaauxHxX2Z5n44v9WlJUzm408JEY/2iHqU33S1umtDtX4SyckiWkywHYyPGRgBKaZgMnDW+niRmVP3IcALZNJlkPXWP9THclxGfeSDFWJVpgs+Llu14mOBnHHTEaxO7XqqGhPZrU9sVYzlTYwyEbhQsNq4yLGfpOqVAsjz7JEYZfVtHAuQrwpWazojYv5CBdz6PEL8c31XDazVprslzkuQD6ZN+jxwx1jsIaydP/Zz9AC04z5AsBxgbAUBmuqXx5PWkiAPkxdDrw79CXq9zXWfFOCgvTDFWrrvaTxfoO3dN6LQjoc8YIfaJPbVNZtdL1eIY+0pnzGUdj7GsZQWKjStZfoquUwoky7NPYpTNSvHviIpzMfhPoRZnmqLOQfoUo86zsi0YZ4Z/KNb/1htBNIE+lHBarY2I8/aa135neQ13EFYP5xmAsRFjIwCldEIaL6kwKOIg+bzmtV9Kc+VXJLgQcn3em5QPysekHOUbXHGclNBn7HV8xmN2u9QdjdhX+sR/UiMOncQz6okO/U6LUoPe9YTICbpOKZAsJ4nRDP1B+feYF4P6NNafCFlq9Dz1IuI7MD1FpXdJfy/+DSHDCWNs1xxx1n3i42Cc/dTyd+aiqR7OMwBjI8ZGAEqpt8kL8tcRFzCqw/C6Lxv4rKj6WOdTjpVrwsSrBfrO70q6JVhGRfSLo+x2qXscsa/U+yTE1hgDox0Fic15aU0ZJ2SHZDlJjEZpsu9azIvB34VyHmmbLdE3SdwSfy4KPQfpU1UjCVvDtLyK665BvWnkE+HHZnCeARgbMTYCUGLTpfm627cjDph60XIj9G/XGvgcfXQ2qgbzxpTj1e347GcF+c7HOLbheEKfEfXIdBe7Xqo6Ygxk1ta5TH2K5GHEMvUHkrEFiM89xzYsL8D6X5Di1+xMO94ky0liNOq7OvrvSsKVuq+ldfPUVNUJcU/W9v9J9mUQkV+cZwDGRoyNAJT+ImRpA8s4HXHADE+wpAm1CQ18TpwazJNSjtcMcZe1KIJljm1YlcDyZ0r0XWCD2PVStTHGvjIxpX2wCDW/n0s6yc6skCyPRrKcJEYj9AIvbi3ObwlXJk5K6+apqaqPIvYD02P4r4QSLFXFeQZgbMTYCEDphMuafNjAMuJM/tds+RUVVYP5SQbx0tqZrrvb2wrwnbviODeB+NwJlmWrMXqR3S51P0l0HblGXY6xj8/KeXxcE8+OKsD3S7I8Gslykhj10tISr2L2W50skkmrsnFLop9eRPK+rfNY/gMhqyzOMwBjI8ZGAEplmAxM/N5scDlRj8jWtitNrG9UDeZjGcXthmMdilCfyzW54bAml71D3tWOtyXLN7HrpUoHKW8i9pXDTSx/coz9/HaO4+OalLgoT4eQLI9GspwkRj10EqpfYvZZnTjyI0KWmajJpdsIUWr7RNyJ3LR9Qcgqi/MMwNiIsRGAUgnX397d4HKWxjyI6gXP+AY/I04N5sUZxe2QFLuEw9OUBrVafkV/fNESF66kzyR2vVQtirGvNFsz/rAkXxM9K5Mc63yuIN8xyfJoJMtJYsSlPzBeidlf9THkTwlZpt7Qj1tmfcz9Qu86/IBwVRb7J8DYiLERgFLpCR3o5jW4nAUxD6TrUxywa5J2WEZxc9VtLsLkgK9TGNSOkHd3/mvd8/2SfPkPxHMgxr7SbF1RLdf0LOJzejPcJ+ux0LHOWwvyHZMsj0aynCRGUuOLpMYxaMxb+nFLkyX/jrFf/EioKo39E2BsBAClGgDX3q2jFyONPso6IcZB9HKT63tG0ivvUq+hjou3IwW/8GykDwySd788nw7+7WGB41N091LeF/ttirHf781hfFwJyZl0n9IgWU4SI47PJX4tzr8TrpaIKsOS5ITh+kPwaEI+wJ9j7Bt/IUyVxnkGYGwEAKURLsFyo4lltUl0+ZWxTSw/Tg3mrO8Itd3ZWYQyDq47y8c28N33/5DxKLjQnCrplf/IC/3BROuz3w7iqU0nNtVSRq2cIHJ0jEFNUvuKfvcPJPou9ok5++5sZZSec1oolbSS5VHnO5LlxfFRcN6KW4uTMhOtETWp9MKEPkdLdD0MvmvqoA/0Y8R5/k+EqNI4zwCMjQCIjPPanIg2jjDl30+hg93xJpf3QtJ7NKcrxsE66ztCbYmYlwX47p874thdx3K0lMe5moulz4J/32ZZtv7gUYYZskd67b4jhhrfVtWuX5PxvhLn887n7Ps7a1nPo5wWSiWtZPkgSS9Z7lpnkuXJqqcWp05y+Am7VMscjPh+DiTwGUtqxrHLCPl7PpX0ntRB8XGeARgbARD5QcpTKjXLlitjDSu4r8llXrNs+KUE1ve8RN+9mvVdQMPFfrf7hJzvxOek+cTmGK9dr3nfupq/3ZBiJE0bdSbmTt+Zs+82jX1Fl/U0RiwW5ej7s/2wN5fze6nsdvTHJ00sd4iklyx3zTfQ6JMPJDHMvqljALeS3amlOiO+nz5pvHSKJgZq51jZQritTljiv5HQVB7nGYCxEVB1+lTGH0Liu/DJ8iOGFWz2AuG0JF9+RU2OEdxnLYrj91LMST53RcRzvuO9elel1qquTTgervm7qwxIGS6oBtex02tCbmiG66Y/4ERNhPYihc89GSMWDzOOhc14YeLZqid2mt0PPpP0SkK49qU3JDES01XHYPa7CsWlQwY+JpqnR6vjzMVR75NrWjLuTs0ydnHYdNIbQX43xP5jQlN5nGcAxkaMjVB1XwhJ78Iny6dbVvB0k8s9aljm6iaXqYnZmzGCq/WiW1FfcqZlfXpyviNPjxFP/fFkdM33MDu4kHwceu3Z0LLXOpbbkYNt1xIqZ4Jt7PXazjrfP7vOHT/LHwi2xFifNJ7COBozFsdz8P0vs6zbZs7vpXM3oj8ObnC5qyKWu7aJdX4SsexGfnwmiTGQJvziPA3T/2Rce4ViE370+tMcrVu3xJtIPs4d5joOOCADf1zexCEzlm9DMb9CSMB5BmBsxNgIcM7vQivAWEEnHnRN2DCviWVvkGRrGOpEkRfrCPC6FsX0upjvWsz75FA3E+jUZwwnS9vEp3m5c9dULmhPHe/vqDNGZzParininjegtq1K8HP1bvF7dcRjX4u//x4xP8L/Ief3UvksRl/sbnDZlyKW22jyaFGMdW7kCTCSGO/oDyQ/S/wngz6qUGz0WP6bJPODUlpOxfje9HiuiXB9wmNQzXs1Qb5Y/B9t34TGa0s4ZMb2Qaif8CMDOM8AjI0YG6HqtK+8EpLehUyWa0JT7/Lulei7TvdKY3cAd4cuPhqtH6llV3aIX1ql3iBrOZBpGcfWluDozPkOPavJDn3YcpCwlQE5lINtHiH28gb1/LjxuI44PU95m7R2vE6o+rKOddLvSOs5T2ricwcF+/ztBvqO/lCzQvyyMVlqE/MPCrs5v5eKllZ4FKMf6o88H9bZf3bH7ON7ZWCiLsrMGOfn/tJmXSQxGnYs5veng92qzWEwV/JfmkrHGNcSHJjruWgih8y6/U9NDJncDZxnAMZGjI1QdV1inwR9TqiNI1z5oCUHfhL7RJSuphfuWpplRczPmi+Nl1/ZGKznS0nmAkiXo3f/af3XLJK0pru0jxagf2xtILaa/LXVZHc9Jt2Vg+113RVeT2Kru454vU5hO2YE++aTBPYVvQtPn+DQO65dj9S1B6/RCUT1Mb23Ce2repzRu+8PZvD9LxTzUyDcVV5sQ4Pzz3qxP9nimu9CJ/fTO0v1yaqpoWPBmOA8qvN8PGpg2TqvxQYx1zHXHyw3SfSd6qZ2O9hn9FgU9aMTSQzfyjriu76C+1G4vEZPjvf3nibPO3oO+1Ly/wRgnl0LkgbthAKcZwDGRoyNUHE/WPYbbirIsYPSfDLrSMzPGhm8/qcG1vO0pHdL/9MM4jxXzEnIoQXoI3riex0jjvqDiz7aPMqxrB7He/NwQWW7s/heA8vSuu/6Y4z+eOBKHKdxZ3l3SvuK6weDQZLuozdZ7KdnJPmJjdFas1Loi7XlWZYntEzThKKPE1r2LJIYkeZI/Ecjf5BqJgDDd2xvz/n66g/wd+vcV+6L/wPVEA6dTfvca38jDOA8AzA2YmyEitN94zfDfnON0AC+s4YdpCi1HLVkjk50eUP8JL8mz/XufL17Ue+M1KcLhkUso03sTwacy9G2rpf3f9RIumTOYRk44RhaTydGDP+ocVe4sxAkMcpOa2vGfQrnkVSrFme/cV77IxSLLwqy7vpjkc47ok+VPA/GL9r0B6pb4v+Ir08vTuJQkLgPCAE4zwCMjRgboeLmWPadrwgN4NNkXJ+8PwlGVSaBmCv5m3zVRif/0/I8uySdeqUrarb9ILtGLhw19MvPCAsqoOpJjLgz078KBrtVtMkQj3HsOgA4zwCMjRgbMTaCk63ufwehAd7ZaNhJtlZk2w87TrRVm0CrNjHbyW7RcpMMfXIPYUFFVDmJsV3il+io8t1C/zZcHAMA5xmAsRFjI8ZGcDPNa/UzYQHeF56sTUuTjK7Adtvq7z6o2PevZT36H2u7z+6QC1dDffK6MCkZqqOqSYw58v7js7Z2rML94xOhxiIAzjNAFTA2YmyEZE217D/M6wIYaGL8qeS3ZncapjtOtAcq9v3X1kRfze6Qq+9DW6+4J6kFyqaKSYx6anHqnUNDK9w//sEFMgDOM0DpMTZibITk/d2yD31CaACzTsMOU+bE6Q7HyXZBhb738eJPKqbbfYvdoOWmiD/RW+1krjMICyqmakkMnSfkUsyLQf1he1yF+8YEMd9htpbdBgDnGaSgR+KXAGmkDSLEjI0YGyFDvxj6iv4oxVPsgMM6eb8cy6SSbusty8n2TYUOFB967W7Ndz2RXaClhotfBqe2Py4iLCCJUfokxrE6Lqq7Kt43bHfDzGG3AcB5BinQJz5Pe+2GDLyhpZmm113nxU/Ek6BibMTYCFmZbOkrfyc0QLQ9oR1Hk3fDS7aNYx0n27MV+Z5HyMAfDLro+i13IdQXlxISkMQofRJjZR0Xg99WvF/Y7pzSNpjdBgDnGaRM53nSUp6HpbEE+S7xnyIFYyPGRmiFnZa+Mp/QAPEcCu08F6Vcv3pvcJxw8/q4kg7OZnptVgLL6hB/EtP+bV5Dl2+5o6F+2E1IQBKj9EkMPRb/FvNi8F9S7Vqc6kdLbB6yywDgPIOMbZH4Cd3bXhtDyBgbMTZCi10x9BXd33jCBajDgdBOdKpE2+aqfza+xevWFgwS9E7vzeI/nnfHa2+D9dvf5PL1buX+GuUvhTvK82CfDKxRvpCQgCRG6ZMYerfPzzEvBh9JtWtxqvWO+PzILgOA8wxacB6Pcw7v9dpIwsXYiLERWuxPYn4KoYfQAPX7OrQjHS/BNg2Td4nncLvfwvW65rXnjnXrb80kUmtr0msJlg66eMvtlYETa0wjJEAlkhj11OKcU/H+8KnXfnfEZzu7DADOM8hZP+pvKwgTYyPGRsiBTZJ8fgmotMXi34HcvzOdKPj2LHWcVPa3cL0WiD+Zo66frQ5es5OP6uN/+iv8Orp1LtR+z9eFu06AqiQxVtZxMfhVxfuCTkT0JCJGX7DLAOA8g4y1Sby7n9sIFWMjxkbIAVPJnlfi33EOoEETxS8F0r9TnfHaoIJuy2nHSWVejtbzomH9LtAVS0H3nVMy8Eca6oQB1UhizAkGpnEuBv9Z8WPDJ157GiNOPCUFgPMMstYR4/y0mzAxNmJshBz4k2UfI78EJEBriNXWMb/steEF24ZRYi9zov+ep1/+rxnWcRPdsPBGyLuJNR5Lvn6gAUhipOsjib4TqLYs00cV/f71IvivMS+cXwXjEwDgPIMsLYlxjppJmBgbMTZCDvzF0lf+QmiA5OhJ/67XnknxZvU+5zipvM7ZydCU1KeedfFNlXf1/4cTDqBSSYwfY14Mag3KTyp6IbjSa79I/Eexr7G7AOA8gxY4GNGPXhIixkaMjZAT/7D0lXGEBkiW3oE9uUDrO9ZrP8U4sXyZk/Wdb1i3p3S70phICIDKJTG213GRU6W7PNqDi99vvPbvOmLU346xuwDgPIMWuBfRj3oIEWMjxkbIAX3KwFS65xKhAapFy1xosrnbazuDg0A9Jxd9/apgGZO89qFkX599HwMuACQxSpPEmOO1P2Keg/TOoZUlbhu99m1wTtOSVL81cBHIJF8AOM+glSbEOD+tJkyMjRgbIQf+bOknfyU0QLUsb/LkYmqzMt6G24Z1WMZXC4AkRuHUU4uTVn+bw+4CoOLnGWRvTYzz02jCxNiIsRFy4JhQggWA+JN4zk24Dct4/U0Hs1F8tQBIYhSKPvb4v1y0pdo+YncBUOHzDFrjVEQfukOIGBsxNkJO9jfTD1M/ExoARbPKcDC7TVgAkMQoXBLjGBdsqbYn7CoAKn6eQfZ07q6+iD60nzAxNmJshByYa+kn2wkNgKLpYcAFgCRG4ZMYK7lgS70xMRGAKp9n0BqdMc5P8wgTYyPGRsiBby39ZCqhAVA0LwwHswWEBQBJjMIkMTqk+cmZaNHtG3YVABU9z6B1dkX0nzfi330OxkaMjdBK7V57JOYJcwGgUGZYBlzthAYASYxCJDG0NuDPXKxl0layqwCo4HkGrXUjov+cJUSMjRgbIQc+tfSRvxEaAEWzzXAwu0BYAJDEKEwSg1qc2bUOdhUAFTzPoHWGxzg3rSNMjI0YGyEHvrH0kU8JDYCiuWI4mG0iLABIYhQiibGWi7TM2ivx71QDgCqdZ9Ba3UKykrERYyMUw0NDH3lIWAAUzVCvvRUmXwCAIiYx5njtDy7UMmvUWwRQtfMMWq8nou+QiGJsxNgIedBh6SPfERoARbPYcDB7SlgAkMTIfRLjI6894SIt03aM3QRAhc4zyIfeiL5zhBAxNmJshBzYbukjcwjNf56++JAwAMVx1HAw+56wACCJkfskxo9coGXevmI3AVCh8wxab2qMc1MXYWJsxNgIOXDN0D9+k+qV6RnktdleWyH+j0k6QXOf19rpIkBxPDAc0JYSFgAkMXKdxPiKi7OWtIXsJgAqcp5BPmyK6DdaTnMQYWJsxNgILTZOqvPkgSa9J3ltvvhzSmzx2nGvnfXac0scLtJFgOIYY9mRRxEaABX0uiBJDL2DjFqcrWkfs5sAaILt2PKa0MDiYsR56RIhYmzE2Ag5YJtU94sSbuuRBvaTbXQRoDhMM6vfMrxutPiPjgwhZABKrAjJ8j8JtThb1fQxUh6fBNAMkuWoh55z3kacmzYTJsZGjI2QA5cM/eOVlLMEy0yvrfbabvHvKL8cY1/ppIsAxXHYsBPvCb1GH+u7LtQxB1B+fZLvZLkONv+XC7OWtSvsIgCa0O44vvQRHhh0xTg3Tat4jBgbMTZC6+nTBaYnO3oqFIP5jv3kjdfa6CZAcVyQ6F+89AD3yGvDCReAknvhGOTk4a6ZRh75oyXXvmMXAdCEQY7jywvCA4ODEeelp4SIsRFjI+TASkv/WFmxONj2k/N0EaD4iaHaX7wOif/o32eECkAFPHUMclr9COFk8SfIobWuzWcXAdCEIY5zzDPCA4P74k5UHq94fBgbMTZCPvwo5hIsH1QsDpTLAkq8M48Xf+LP08F/rydMACritmOQM5TwAACaMNJxjuklPAiZINF39XYTJgAtpjcUvRImHx7hOFbPpJsAxdIbMQDbQ4gAVMh5x/FwOuEBADShU3hEG/GtibhO06d/KZMJoNW+sByj1lYsDovFPicJ9cqBgjngGHx9SXgAVMwZx0XpPMIDAGiCa/Kvs4QHIafFnSy/RogA5MAxyzFqXMXiYMutnaaLAMWjtRN14pjnXnvttV/Fr1M+kdAAqKCTjovShYQHANCELsc55iThQY224NrMlSzfSZgAtJiWYPlN+DFP2cp5bqSbAACAIjvmuChdQngAAE1Y6jjHHCM8qOEq2dPfZhMmAC02x3J82l6xOLjmJJlGNwEAAEW21zHQWUF4AABNWOc4xxwiPKixS9yJcmrgAsiD7yzHqI6KxWGZJQ4v6SIAAKDoVjguTA8QHgBAEw47zjFrCQ9q3BB3sryHEAFosXavPTIcn36pYCx6OFYDAICyWuy4MD1OeAAATfjecY7pJjwIjJDoEiyrCROAFpsjlGDp95xjNQAAKKv5jgtTZjIHADTjrDCJNKJ1S3SyfDRhAtBi31iOT59WLA7THcfqMXQTAABQdMMdg51bhAcA0IRfHeeYyYQHgR5xJ8rvECIAOfDQcHx6WME4fG05Vt+niwAAgLJ4axnwvCY0AIAmvBF7ArSd8CDQK+5k+X5CBKDFOizHp+8qGItLwnxXAACg5B47LlAHER4AQAOGOc4tLwgPAtMkugTLfMIEoMW2W45PcyoWB/2h23ajVRfdBAAAlIWrpuxnhAcWHUHfmUsoABi45sS4TngQ2CLuRLk+ndDWgvVa7rUHwf8CjI1wzXB8+s1rgysWhy7HsZqbrAAAQGkcd1ykLiE8CNFJ1g7Lu7tKSCQAMHFN2thDeBC4KO5k+bkWrdc94a52MDaCb5zl+HSsgrE4aInFJboJAAAok3WOi9StJdi+ReJPVvom+N95fOUNGeq1HV7rC/URLggBmOx2nFv2EB6I+3H+/rahBeu1Kvjsl9Kau9oZGzE2Qr58JeUsEaXHYL1T/JD4ye4XwTFB563SiUuPeG1S6D33LbHYTDcBAABlslDKe/ef7VHBTr722DRRsNFrTyyx5IIQgMlJx7mlm/DAcY6ubR0Zr9MQeTeXy/GKxZ2xEWMjmJkmtHwlxS3BosdVfRKiL8YxWBPnC4L3TXC8bjrdBAAAlMlIx8DnVsG37bZlu67xtceiCa37EYNoLggBmLiOHcyHAXU44vzysAXrtEPKP1kdYyPGRojvY6/9IeW4oUiT3acM23LDa2vFT6K3BW1BzbHimfiTdq+x9PdndBMAAFBGtjsLWjWxVlLeiP0uCdhpIksn4NMfS/aLu649F4QAwvS8YSuv8VbKW9oC9YlKOGZ9Z/fkmn6r44T2ksadsRFjI8S30vIdryzQNuixbIdh39dJjBc63qdlhm4Er9Vk+ilhHhIAAFAhPzkG/FMLvF13Ldv0gK/caq/XznttZujfd3FBCCCmmY5zCsdfKNfj/P1tWYbrMyQ0Zihz8oexEWMjxPejmEuwfFCQ9Z/otTuGbTgRHPeiTAper4nylzk4VgMAAGTmgONidWmBt2upUC+3XiMt/76AC0IAMS2T8s6FgWSslehk+ZQM1+dM6LOXlDj2jI0YGyEerUn+yvD9XirQvm5KcO+oczn6NIVrMubRdBUAAFBGSxwDoMMl2DYd5Omjh/e4GGzYaC4IAcR01HFO2UR4IO8np1tVrkfLE4RLC+h4YVAFxn2MjRgbwe0Ly/e7tgDrvsOy7vsaWJZrwu47dBMAAFBW4x2DoKuEB54PuSAEENN1xzllAeGpPE1QvxF3sjyL+tk69rlh+OwzfEVgbATPMcN3q5N9fpzz9T5o6ZenGlxej+NYvZ9uAgAAyuyplHOST3BBCCA7mgh1Te7ZTogqb7lEl2DRNiqlz9e7xreIfXJz6u+CsRF0csvfpXglWI6I/Q7wIQ0u85TjOL2QrgIAAMrM9YhdJ+HhgpALQgAxdDrOJbcJDzxXJF6y/LQkWw5lhPhlgB45PlNvEBjKVwTGRpU31/LdfpXjdbZNOKtP6kxsYrnnHcdLfgAHAACltt5x8biF8HBByAUhgBi2SHnnwEDzuiReory/aWJ7b/C+GeLfGel62q09eM1kr80Xvxa3lgnQknJvY3zeeb4iMDbKnP5ANTdn6/Q3y3c7LqcxXOU4rm1octm2Hxgv0HUBAEDZTXYMss4SHi4IuSAEEMNZx7lkMeGpNC1v8kLqS5Zn3VbzNYGxUaY6vPaz+OUgP8jRepnKU/6S0xjqD4m2eSCuNbls/XHS9kMjE3YDAIBKsNUtfy3ULeeCkAtCANEX1a/FnogcTogqZabXNnrthNd+lXwnyftr6n/I1wbGRpnRu8l/q4nbzpys11TL97o9hzEc7ji+6jFtUpPLn+Q4Zk6jCwMAgCpwzXY+uwTbN4ivmAtCAKmZ5TiH3CI8lXNa8p8gr20XK/o9MTZibNQKf/Xaq1Dc9L8/zsG6fWP5Xj/NYRxdc04dSGD5Sy3LfkoXBgAAVdHtGHDtKtB2jBe/vqnW6Dsu/sz1r4P/Dy4IAaRjm+McsofwAIyNGBtVnpZa+afjXNGTg3X82bBeD3MYS9ccEC8lmSdlDlmWf4KuDAAAqkIf5bPVpbuZ03VeEVzonQ4Gsq4JvJbyFXNBCCA11xzH37mEB2BsxNio0qYG/THqKY9PWriOHZZ1+iZnsdSJjB85YphUSZvbHDcAAAD8O41sA6/ROVxfTcCs89ru4MLwiWP9R/H1ckEIIBXDxX2HG/NeAIyNGBtV10p5v+yKrV3xWnuL1nO7ZZ3m5Cyerie5dLLPEQl8xmjHZzC/AwAAqJSNjoHR2gKs/wgxzwh/L6HlP5V81lpN+8KMC0IALssl34/VA1XG2IixUasM9tp3DXx3f27R+l4xrIvewd2eo5jqj9MvHLE7lNDnbJBiPW0MAACQGtddBOcLsg13Uxw4ckHIBSGA951yHJ+WEB6AsRFjo8oZJ+7yXK72i2SfoP5IzHe/H8tZXLdFxG5qQp9z1bL83XRtAABQRVcsgyOteTm8AOv/0rDuXVwQckEIIBWa0Hgj9sfBBxEigLERY6PK+VfE9/P/R/w96yda11vWY37Ozre9jpjdTuhzJghzkAAAAMQaLGpbnfN1HyXmJP9QLgi5IASQisWOY9NJwgMwNmJsVElzvPaHIT6/eW2h+CVafnF8f9qvPshwfX8wrMOrYD3zYklEn9+c0OfssSy/T5iDBAAAVNTw4CLKNEi6mPN1Nw0ir/GVckEIIDU9jgv3RYQHYGzE2Kiytodio3ebj6v5++fiTv7uzGg9tQSLKbGftzk3TkfEqyOBzxgi9prop+nSAACgys6IvRTLqByv90Ghth4XhACyonfc2UqwPBPuQAMYGzE2qrp/yrva36a7tP8h9uSv3tn9cQbr+GfL56/MURxdJc+0PUzoczZJfkrjAAAA5Mo8x0Dpyxyv9y3D+s7j6+SCEEAqVjjOFQcID8DYiLFR5Wkplb84/q53Q//hOJdkMcGmrQTLBzmK43xx31V+IoHP0B8zXDXRJ9CdAQBA1f1qGSjdzen6DhPz5HLc2cgFIYB0XHRcVE8mPABjI8ZGiOGIuBPBn6T42ZogfmX4zB9zFqOtETFak8BnbJP071wHAAAotM2OAdPMHK6vaZK5C3yNXBACSMUYxzmCesgAYyPGRohLa4b/7jinXErxs+dK/kuwqKh65QsSOKe/dCz/CN0UAABAZITYa+MdzeH6mmpybuZr5IIQQCpcd6CtIDwAYyPGRqjDdnEngxem9LnHDJ+lZWE+zll8bkXEZ2STyz8bsfzFdFEAAADfIcuASZPowwowiJzBV8gFIYDEaQmHR5bjwlOhxAPA2IixEeoz1HFe0faz+JNcJs30mZdyGB/XXd//1+R5t3/+EdtnvI247mun+wIAgCrpcAzK8nRnkqkmZx9fHxeEAFKx0HFu2EF4AMZGjI3QgC5xJ4TXJvx5n1s+56scxuZNRGwaNdFrL7x2zmuvLcu+HnGcuZPCdwMAAJBr5ywDp19ztI6mmpwn+eq4IASQCtvEnnoxP4LwAIyNGBuhQdfEnhB+Iv4d6En51vI543IYl6hkeSN3lg/32n2vPffaIsey91rer3eU6xwIeuf5FLouAACokmmOwdPSnKyjqSZnGnc4PI0YqLaqpX1hxgUhgH6uJ472Ex4gNxgbMTYqos8jvtedCX7WL4bl/5LTuLyIiEtHncsb7LXLNX12tWPZiyzL6An+voVuCwAAqugny+DpZk7W73YCg0YuCLkgBBDNNpeF3lk2lvAAucHYiLFRUf3D8b2+kmQm3/zEsvztOY3JRUmuRM3QmuV9H/zbcceyhzvGApforgAAoKqmOAZQnS1eN1NNzicpfRYXhFwQAlWmJVZsj4IfITxAbjA2YmxUZPqjzh+O7zaJ8812SeYO7azsi+jvt2MuR3/UvlXznv6yNq5kfLjES/9TK4+E0msAAKDiTlkGUFdavF6mmpzHuSDkghBA4naKvVY5d5UD+cHYiLFR0R2J+H4/aXL5ptroD3Mcjxkx+vyuiGWsE78+ub6212uja/7mKvOyJnjNeHk3l5W+fjLdFAAAVJ3Olv7WMoia2cL1MtXkXMrXxQUhgEQNdVxMHyA8QK78v/buL9SqKg0A+McgESJhVKSkLyJDiMRAyUyoTMIgMlxEYoYUChzowQcZYhCaIMmIaEiYkQmM6CFEYmCKpqdpIEIiREQwqYgohogeIgID74yK+NBenHPxuu9a55zrOfecfc/+/WC9ePafw7fv3X77u2t/S24kN1ru1lRjNsoF3PeGOPbGwjFfanhMTkf/gnma3JQK63OzwTdV40/RWchzbptUKK8Xuq/F4H+IulyN7X5EAQA6jhWSpg8n+J1yPTnXulQeCIGROly4D/wvvIYNTSM3khtNgwPRu2g7c4vHfbJwvEcaHo/UIuZyDPfGxTeRbzVzfcD908z0HX40AQBufjC4WEieJjHDINeT83OXaeQ2eyCEVlvV495/WHigUeRGcqNpsaIaH0e5cPtpd5vFyrVg+fYWjzVuv41bL5i/032Wy7kwwP5fhtYrAABZpVkeZyfwXXI9OY+7RCM3U7jmB4UGWqE0qzz1d71deKBR5EZyozbEeW7sX+Tx7o784qFvLKOYbO4+dw1aJP8k+s/Cf7TH/mnW+cvVWOnHEQCg7HwhmXp0zN8j15Nzj8szcn8tXO83hQamXpqFdqkh93xAbiQ3ap9TUS7kphnhqxZxrFILll3LMC5bo7NmyNnu/9NXuyO9CfZudBbl3rKI4810j3W5O1KP9Oeqsd6PIABAfw9Evrddej3vZ2P8HvWenNcXmTDT35Zu4p17sEiLAf1SiGCqvVz4/f+P0EAjyY3kRtNmW/SeOX1kEcc6l9n/x/CWFAAAI/CXQsJ6aEznz/XkPOOyDCX9oeO2amysxu7ovLZ9rc8DSnpYTLNa0qy1+7v7rxBKmAobCveAq93PgGaRG8mNptVbPeI9W411AxwjbbPcW7AAANBgKfH/IvKrpN81hvPneuu96LIMZU/c2oJB9XFCKGEq/LPwO/6M0EAjyY3kRtMq/bFitkd8Xx/gGHsL++4VXgAARmXLEAnrsI5nzrvdJQEYia2F+/t5oYHGkhsxzY5GuVieZoxv7LP/e4X9tGABAGCkni8krUvdr7Hek/N7lwJgZHILOafWApuEBhpLbsQ0Wx2d/uKlgnkqhpfa3aS+/VcK+wAAwEilXo5nMsnnZ7F0i33ekznfay4FwEgciHwh4imhgcaSG9EGz0bvdje/K+y3v7D9QSEFAGAprK/GxRhfX9vHMufa6jIADO2uwv38A6GBRpMb0QapZcpXUS6Wp89ys8tPRr4FyzohBQBgqeyO/Cv7P1+Cc/2jdp5PhB9gJN7I3MtTK4d7hQYaTW5EW8xE79nlBzL7/JDZ7pxQAgCw1HL9y0+P+Byptcul2jn+IPQAQ9sR+cLDDqGBRpMb0TbnolwsT33NV83btlRc/7MwAgAwDv/OJKNPL2L/td2kdm3h8521Y/83lq43OkBb3N69nw5z/waWhtwIbvZI9J5d/sK8bV8tbHO/MAIAMA53VuOLWNiOZdMA+6bZi5fn7ZObzXiiduzfCznA0I7FwkLC28ICEyc3grz3o1wsvxKdfuSpf/m3oQULAAATtiE6PW7rvTNv67Pf+do+79Q+v6ca13p8DsDibY+FhYQL1VgpNDBxciPI2xidRTpLBfN/VeNXhc+OCh8AAOP2cNyYCTU3jvXZ52pt+3drn78YN79ifKcwAwzljmp8EwsX9LxPaKAR5EZQdjR6t2M5Ufj3h4QOAIBJyC2os7vH9hdq2/563me/qMb1eQ+DCjkAwztZu++mRQIfFBZoDLkRlK2pxmyUi+X/z/zb19FpzwIAABPxRC1BvViN9YVtd8176EsjtXNJC1TtiRttXd4Ms6YARmFfpoiwU1igUeRG0NuR6D27vD5eETIAACbtj7Uk9WyUZ3SkWVInuw+A6dXj1Molzar6e5jtCDAqqeB2qXZv3ics0EhyIyhbXY0fYvBi+W+EDACAJjhUS1SPCwnARKTFluutHQ4KCwDL1P4YrFD+XWjBAgAAAMzzetxcPDgkJAAsc+eif7H8VWECAAAAAGCazUT/YvkuYQIAAAAAYNqdit7F8jVCBAAAAADAtEuL4ZYK5R8JDwAAAAAAbVFfl2NuPCU0AAAAAAC0RWq1MhsLi+XrhAYAAAAAgDY5GlqwAAAAAADQcqur8WPcKJYfEhIAAAAAANro8bhRLH9IOAAAAAAAaKsz1fi6GiuEAgAAAACAttpWjb8JAwAAAAAAbbdaCBjUT4BRTNPiAQVMAAAC+HRFWHRNYXRoTUwAPG1hdGggeG1sbnM9Imh0dHA6Ly93d3cudzMub3JnLzE5OTgvTWF0aC9NYXRoTUwiPjxtc3R5bGUgbWF0aHNpemU9IjE2cHgiPjxtaT5NPC9taT48bW8+KDwvbW8+PG1zdWI+PG1pPnE8L21pPjxtaT5pPC9taT48L21zdWI+PG1vPiw8L21vPjxtaT5LPC9taT48bW8+KTwvbW8+PG1vPj08L21vPjxtaT5sbjwvbWk+PG1mZW5jZWQ+PG1yb3c+PG11bmRlcm92ZXI+PG1vPiYjeDIyMTE7PC9tbz48bXJvdz48bWk+ajwvbWk+PG1vPj08L21vPjxtbj4xPC9tbj48L21yb3c+PG1pPkw8L21pPjwvbXVuZGVyb3Zlcj48bXN1cD48bWk+ZTwvbWk+PG1mcmFjPjxtcm93Pjxtc3ViPjxtaT5xPC9taT48bWk+aTwvbWk+PC9tc3ViPjxtc3Vic3VwPjxtaT5rPC9taT48bWk+ajwvbWk+PG1pPlQ8L21pPjwvbXN1YnN1cD48L21yb3c+PG1zcXJ0PjxtaT5kPC9taT48L21zcXJ0PjwvbWZyYWM+PC9tc3VwPjwvbXJvdz48L21mZW5jZWQ+PG1vPi08L21vPjxtZnJhYz48bW4+MTwvbW4+PG1pPkw8L21pPjwvbWZyYWM+PG11bmRlcm92ZXI+PG1vPiYjeDIyMTE7PC9tbz48bXJvdz48bWk+ajwvbWk+PG1vPj08L21vPjxtbj4xPC9tbj48L21yb3c+PG1pPkw8L21pPjwvbXVuZGVyb3Zlcj48bWZyYWM+PG1yb3c+PG1zdWI+PG1pPnE8L21pPjxtaT5pPC9taT48L21zdWI+PG1zdWJzdXA+PG1pPms8L21pPjxtaT5qPC9taT48bWk+VDwvbWk+PC9tc3Vic3VwPjwvbXJvdz48bXNxcnQ+PG1pPmQ8L21pPjwvbXNxcnQ+PC9tZnJhYz48L21zdHlsZT48L21hdGg+orJcdwAAAABJRU5ErkJggg==\&quot;,\&quot;slideId\&quot;:266,\&quot;accessibleText\&quot;:\&quot;M left parenthesis q subscript i comma K right parenthesis equals ln open parentheses sum from j equals 1 to L of e to the power of fraction numerator q subscript i k subscript j superscript T over denominator square root of d end fraction end exponent close parentheses minus 1 over L sum from j equals 1 to L of fraction numerator q subscript i k subscript j superscript T over denominator square root of d end fraction\&quot;,\&quot;imageHeight\&quot;:39.86021505376345},{\&quot;mathml\&quot;:\&quot;&lt;math style=\\\&quot;font-family:stix;font-size:16px;\\\&quot; xmlns=\\\&quot;http://www.w3.org/1998/Math/MathML\\\&quot;&gt;&lt;mstyle mathsize=\\\&quot;16px\\\&quot;&gt;&lt;msub&gt;&lt;mtext&gt;Attention&lt;/mtext&gt;&lt;msub&gt;&lt;mi&gt;l&lt;/mi&gt;&lt;mi&gt;i&lt;/mi&gt;&lt;/msub&gt;&lt;/msub&gt;&lt;mo&gt;(&lt;/mo&gt;&lt;msub&gt;&lt;mi&gt;Q&lt;/mi&gt;&lt;msub&gt;&lt;mi&gt;l&lt;/mi&gt;&lt;mi&gt;i&lt;/mi&gt;&lt;/msub&gt;&lt;/msub&gt;&lt;mo&gt;,&lt;/mo&gt;&lt;msub&gt;&lt;mi&gt;K&lt;/mi&gt;&lt;msub&gt;&lt;mi&gt;l&lt;/mi&gt;&lt;mi&gt;i&lt;/mi&gt;&lt;/msub&gt;&lt;/msub&gt;&lt;mo&gt;,&lt;/mo&gt;&lt;msub&gt;&lt;mi&gt;V&lt;/mi&gt;&lt;msub&gt;&lt;mi&gt;l&lt;/mi&gt;&lt;mi&gt;i&lt;/mi&gt;&lt;/msub&gt;&lt;/msub&gt;&lt;mo&gt;)&lt;/mo&gt;&lt;mo&gt;=&lt;/mo&gt;&lt;mtext&gt;softmax&lt;/mtext&gt;&lt;mfenced&gt;&lt;mfrac&gt;&lt;mrow&gt;&lt;msub&gt;&lt;mi&gt;Q&lt;/mi&gt;&lt;msub&gt;&lt;mi&gt;l&lt;/mi&gt;&lt;mi&gt;i&lt;/mi&gt;&lt;/msub&gt;&lt;/msub&gt;&lt;msubsup&gt;&lt;mi&gt;K&lt;/mi&gt;&lt;msub&gt;&lt;mi&gt;l&lt;/mi&gt;&lt;mi&gt;i&lt;/mi&gt;&lt;/msub&gt;&lt;mi&gt;T&lt;/mi&gt;&lt;/msubsup&gt;&lt;/mrow&gt;&lt;msqrt&gt;&lt;mi&gt;d&lt;/mi&gt;&lt;/msqrt&gt;&lt;/mfrac&gt;&lt;/mfenced&gt;&lt;msub&gt;&lt;mi&gt;V&lt;/mi&gt;&lt;msub&gt;&lt;mi&gt;l&lt;/mi&gt;&lt;mi&gt;i&lt;/mi&gt;&lt;/msub&gt;&lt;/msub&gt;&lt;/mstyle&gt;&lt;/math&gt;\&quot;,\&quot;base64Image\&quot;:\&quot;iVBORw0KGgoAAAANSUhEUgAABckAAAEICAYAAACEUnziAAAACXBIWXMAAA7EAAAOxAGVKw4bAAAABGJhU0UAAACkEZ/1bwAAUT9JREFUeNrt3Q+IFUme4PEfIoU0RTNSK4444tCIiIgIjjgiYgsiIiIi1zjiSbc4NCLSiAhu0yu2SDPiiSeeOEjRiIgU9IknrvQK0kgjIs2JK6644tKIiIgIjtQVtmcLc/nbl3VmZUVE5nsv/0Tk+34gmN22Xv6JiJcv8peRvxABAAAAAABAkfZE5e9xGaQ6gKAMJr6/e6kOAAAAAAAAoD075H2A7W5UJlElQFAmRuVW4nu8kyoBAAAAAAAA8tkk7wNrI1GZTZUAQZoVf4dHv8+bqBIAAAAAAADAbZW8D6hp2UaVAEHbkvpOr6JKAAAAAAAAALP5URmW98G0i1QJ0AjnE99r/Y4vpEoAAAAAAACAsaZE5Ym8D6Q9j/8bgPANxN/p0e/306hMpVoAAAAAAACAFl3g74aMTcnwCdUCNMr61Hf8p/i7DwAAAAAAAPS8UzI2eEaaFfSi3anvQVVlfYXnOJTa9yDNDgAAAAAAgF63ScYGzV5FZTrVgh50RaoPkL+LSl+F56gpVl6mjmEzTQ8AAAAAAIBeNUvGLtSpZSfVgh6kaUfepr4LD6NyJCoborIsKh/I2PQkX4k58D0rte0JUZkblb0yNi+4lus1nOv21DGMRGU2XQAAAAAAAAC9RgN3d2RssOwO1YIetTrxPXgm+VKg/CDjA+Q/Z3xGF8O9l/j7gzWd7+3Ucd8V8pMDAAAAAACgxxyS8QG+JVQLevz78CQq03L8vQaU3xm+Q6dyfHZh4u9X1HS+CwzHfphuAAAAAAAAgF6xSMYHyIaoFvSwW9IKes/P+fdrpLtFODX3/xtpvdFRl2+FB2UAAAAAAADoQToD9r6MDYxpLuaZVA161Ifx9+BIG585KuZFOCfl/PzVqFyq+bx1xvyIjM/D3keXAAAAAAAAQJPtl/HBvUNUC3rYJ9IKFg+08Zk7hu/Rj218/kZUdnl6PThIlwAAAAAAAEBTfSStFA/JgJimfRigatDDjkt7s8gHxJxqZV8b23gprdzkdeuPjyU9I34O3QIAAAAAAABNdFm6C+yFTAObG6Q1a17zr9+W93mh38b/q///D1E5HZVNwsMDlzdiDhR3WtZY9rOlgG0X3Y4bLftpJ5/3Go/acq/hXK7SxQEAAAAAANA0poUGNSjc3+Bz1jzr+hDgtnQWXNUZtfpgYRndZ5wzUbkYlSfSXQD7QVQuiH3BzGVxGwx3sO2n0nogUnQfP23Y10jAbak5yJ8bzmkt3RwAAAAAAABNck96Zxb58qhcMZyvzhjXoKnOTtZUF8kFCnW28fqoDIp5lrTOMP+IbmQ0NSpfRuW15Atea0B2d/y5dgzE+8na/s/SehOgLE8N+xwKvA33GM5JF/idQPcGAAAAAABAE2wV88zXDxt2nhr4vmE4V52F/JXkn1E8TVqzpE11tpHu1FY/S5ebUZnS5X5cqV5OReWDEs9xjmW/WwNvO62zl4bz2k63BgAAAAAAQOgmRuWxjA9+HWrQOWqwf1DMwUsNdk/rcLtHLdvcRbcymiTuAPkz6T4/+AbLtl/G/1a2HZb9T29A++03nJem0+mjawMAAAAAACBkX4g51/aMhpzfUjE/BNCyp4DtX5RmzhwuQ1aQfGeX29c+a8qdfbPC/nzesP97DWk/neH/1nB+X9C1AQAAAAAAECrNJ2wKIA815Pw+l1bA3/QQYH1B+9DA4bBlHwvoYmOsFXuAXIOv3SygqfnLHxq2e0Sqy5ut+zHlXT/eoDY8KebZ5OQmBwAAAAAAQJC2iTlgubgB53ZI7AHZotNuHLbsR2cQEzx87xtHm3zfxXZ1lvgjGb/455qKz2+Z5dzWNqgN51vOkdzkAAAAAAAACNJ9GR/sutOA8zoh9mDsnhL2N0fKSyHSJLdLaJclMj7FyjVpzSyv2j4xz5Cf2LB2NC1++4DuDQAAAAAAgNCskGbOCLUtpqnluxL3+9Syz8d0tf80Vdz5yOd2sM1Po/ImtZ39NZ7jNcN5XW1gW261tOFKujkAAAAAAABCouktis4LXbcvxR6EfVTyuZ137JvgoT2wquVZm9vSBUAHDdtYXuP56WxxU/77PQ1sy76ojEixKXMAAAAAAACASmkOZ1Ow8mzA57Re3DOVl5S8/1OOfX9Ll/vPxWBt9XO6je3Mjsrd1OevSGsBVR/738KGtueg5Xxn0tUBAAAAAAAQAk1JYQpwrQr0fDRwOiz2IOypCo5hh7hnsfcyXbx0RLpfSHV7ajs6c3u3J+d4zHBeLxrcpkstbXmAyysAAAAAAABCoHmy08Gt54Gei6Z+uCf2AOzLqAxUcBzbxD2Tva+H+9tyR71ooPvDjM9r+12U8bneF3t0jncN53auB68jT7i8AgAAAAAAwHfLxBysPBHo+RwTd3C6qpnGWUHyVT3c575x1MuNjM+uldYDnORnNGA+2aPzsy1Kuqnh7XrEct7LuMwCAAAAAADAZ7bc2SsCPJdF4g5M66zWiRUdy9GMY9nQw33utqNebOk5+g199Y200tr4ZqPl3AYa3q62798gl1kAAAAAAAD4SnNDa57kpuROdqVZ0bKzwmM5nXEsm3u0z02V9hdU1TQqD1N/9yAq8zw9x3OG87rTI+37RMwpjiZwuQUAAAAAAICPVoo5UHk6wHPJSm+igf8q84BfyDieLT3a5z511MlI6m81sKozy9/J+Nze/R6f4zPDuR3ukfY9aWnblVxuAQAAAAAA4CPNO24KaK0P7Dw0hcoTcQel91d8TA8zjmdjj/a5IUedDCX+bnZUbqX+fVj8f7gwR3o7B/0ay/mf5HILAAAAAAAAH5kCyzprd1Jg57FD3AFpPaepFR7PBBk/+zld1vVgf9N6GXbUydZEe46k/u1uVGYFcI47Def1Vnon3cjE+HzTdfCMyy0AAAAAAAB8Y5vx+mOA5/JA3AHpixUfz8KM4+nV9BPLMupE6+17Mc9C7gvkHE1pdi71WDtfsbTvXC67AAAAAAAA8MkX4kdakm6tkOyA9JqKj2lzjmPq68E+d9BRHzr7+IXl3z4J5Px0tvhrw/Hv6LF23mNpx11cdgEAAAAAAOAT28KSoc1wPifuYPRLqT7VxdmMYxru0T53S7IfHpjKIwkjBZBtpvycHmvnxZZ6uMBlFwAAAAAAAL6wzXgNLXeyLf9xsnxbw3FlLdp5vgf73NSMOtkrfi282okDhuN+06PXlzeGungtvZObHQAAAAAAAJ6z5cy+Hth5rJPsWcjrKz6m6TmOaXcP9rlNjvoYDZ663grQoOtMj89Pj/+xsGDlqO8t7biIyy8AAAAAAAB8sF3MAawjgZ3HcXEHo3WW+cSKj+lzyQ6Sz+vBPjfkqI+h+G+mRWVEwpyBf8xyzCM9eo05YKmPHQIAAAAAAAB4wDZjd0Ng55GV4/pyDcd0OeOYHvdgf9NZ1sOOOvk88bdfZtTfcs/Oa5XYZ02PlpPi9yz4Mqy31MU5Lr8AAAAAAADwwQMxB7BmBHQOGqB8J+7g5JcVH9OHOY7pUA/2t2UZdZLsdzrz/2fH396X+vNaa6D+RY62NqWM0YVkj/ZAmw9Y6uAhl18AAAAAAADUrU/seaFDMleyg5IrKz6mbTmOaXYP9rkDjvp4YPj7tRl1uIuvcRBeWdqvj6oBAAAAAABAnVaIOXB1NbDzsKVzGC06y7fqfOTXMo7pWo/2OVdanGOWz7hSmOhs7AG+yt67YGm/VVQNAAAAAAAA6rRFzIGrbxtyHqPlUcXHM0v8m9nug6kZdbLG8jmdce9KZ3KKr7L3Tlja7lOqBgAAAAAAAHUaFHPgamtg5/G5uIOvFyo+niMZx3OrR/vbJkedvBX3bP/DGXW6gK+z1zZb2m2QqgEAAAAAAECdLkp7M3p9tUPcAdQqA3EfRGU443iW92h/G3LUyeWMz/ZH5Znj8zf4OntttfjxAAsAAAAAAAAY44mYA1fTAjuPrJnkeyo8lj0Zx3KxR/vaBHE/PMizAOenGXW7ma+0tz6wtNkzqgYAAAAAAAB10aClKc/zuwDPJSt4uqWi4+iLylPHcYxEZUaP9relGW00J+d2bju2oXXfz1fbW28s15sJVA0AAAAAAADqoMFaU6DxSYDnskHcAdiNFR1H1izynT3c3w446uVxG9tZkFHH3/DV9tY9S5vNoGoAAAAAAABQB1uO4EsBnssScQdON1VwDJOj8kI6z7nddLccdfNtm9v6VtwLgM7i6+2lC5Y2W03VAAAAAAAAoA46u9oUsDob4LlMFHPqmNGytYJjOOrYv87OH+jhvjYg7ocY69vcnubMd+U3v8zX20tnpN43PQAAAAAAAIAxtos5YHUi0PNxzVQ+VfK+XSlANA/5wh7va5sc9aMPNyZ1sM294g68r+Ur7p39lrbaQdUAAAAAAACgDho4rmvWdRkOij1geqHE/WqA94EQrHUZctTPjx1uUxd7vO/Y7kNhQUjf2BbYPUnVAAAAAAAAoA7nxByw+iTQ88mazV0WV37szXSz//TKUUdfdbHd1eKeTb6XqveKbYHds1QNAAAAAAAA6nBemjfz+SexB0yXlLC/HY79bfGkTnQ29WKpL+/zYnEHshd3uf0r4n44Mo028MYaSzud53IMAAAAAACAOujihqaA1aqAz8k1s7jovOTrLft5HZV1NZ3/dGkFIjXf/Omo3IjK2/i47tV0TAccbfK6gO0vFHcQ/ixt4I0VwkKrAAAAAAAA8Ihtoct5gZ/XVct5aaByZkH7WCfvA5/J8iwqi2o672FpBZ1tweK68j7fcRzT9yX35dGyrMfbwBdTLfVyh8sxAAAAAAAA6vBSzAGr/sDPa0ZUXkh5Qdk9lm1rcH6KB+evx3DGcHzrazgWV554LRcL2s/pjP38XHG/9qkNfPKBpX1ecDkGAAAAAABAHXTWqylg1deAc1su9hm9Bzvcps6CvSTmlCG7PDv/taljfCf1PPy4Ju7g9auCjut6xn60aO7yST3YBj7ps7TNMJdjAAAAAAAA1MEWRJ7QkPPT3Oq2BwEnJP/DAA1sfimtgK4pl/JHHp777tRx3qx4/7pI6o+SHbjWcjsqKzvsd/Oj8l3O/Wi5H5XNUs2DoLrbwEcTxL7AKgAAAAAAAFC5N2IOWDXJHGktlmg6z4fSWlxxsuFzmhZCU2NoGg/TwwTNgb3C4/O+kDrewxXsc3m83xHJH7ROFu2PGkgeymhP/ffbjv6bp7yL21+Pd2mD2iAEtrYHAAAAAAAAKmdaePLvDTxPnb26V+x5ykdzIv8QlUdin33+9/hvVgdwvunAfhXHvE06D1rn7YMrC9zHaNnSoDYIAUFyAAAAAAAAeKPdAGXoNMWGzhzXNCDvJF8AVQOdutinLtY5M5DzXJw6B30YMpHuTht4fN15S7UAAAAAAACgDr0WJE/SPONXEuf8VFqpVY5Ia2bxuqjMCvTc9sj42e+gDbjuAAAAAAAAACm9HKw6ljjf59LKdd0Ul1LtuY+uThtw3QEAAAAAAADG68Vg1SQZG8DU/OOLajiOT+JSNM2FnV7QcgldvVK0AdcdAAAAAAAABKLXglVTonJDxuYbX1bDcWyR8lJwLJXxOdUn0NUrRRtw3QEAAAAAAEAgeilYNTcqjxLnqAt3rpXWYp5VBjD3xft/LK2gfdH2ptryAt28crQB1x0AAAAAAAAEoleCVaullVbl746i6THuReV8VA5EZUNUphV4DFOjcjne18uoLCjpXL9PndcXdPPK0QZcdwAAAAAAABCIXghWfSXu4HhWeRqV76KyIyrzO9h/f1S+lPdBev3fpSWdq86If5s6/vl080rRBlx3AAAAAAAAEJAmB6sG5P3M7SKLBrl1tvmeqKyRVsqU0XQt+r8fSCvP+daoDMnYgOnzqCwu8ZyXpY71JV28crRBb193AAAAAAAAEJimBqtWSGsG+N89KrejMqPk807Pmh+ii1eONujd6w4AAAAAAAAC1LRglS7CeVTMs7+vS2tmuRYNoL+TaoLjuh/NcV7F4qDpXNjb6OKVow1677oDAAAAAACAgDUpWDUvKvfj438RlZNRWSetnOAmGrTWxTO3Syt9yhspPkB+ISqzKzp/Uy7sj+jilaINeu+6AwAAAAAAgMA1KVg1V1pB8k+ls1nb+pnVUTkWlbvS+UxzzTt+PCpzKj7/5anjeET3rhxt0HvXHQAAAAAAAASOYJXdJGktzLk7KmeicklaAfDX0pp1rkXTuGiucc07/WVUltR4vPtSbXiGJqQNuO4AAAAAAAAAbgSrmuNKqg03UiW0AdcdAAAAAAAAwI1gVTOYcmEPUC20AdcdAAAAAAAAwI1gVTOkc2Hfo0poA647AAAAAAAAQDaCVc2QzoV9nCqhDbjuAAAAAAAAANkIVjXDD6n2W0+V0AZcdwAAAAAAAIBsBKvCN1HG5sJ+F5VJVAttwHUHAAAAAAAAyEawKnwrU213gyqhDbjuAAAAAAAAAPkQrArfgVTbfUOV0AZcdwAAAAAAAIB8CFaFL50LexVVQhtw3QEAAAAAAADyIVgVtnQubP2/J1j+DrQB1x0AAAAAAAAghWBV2Fan2u2q4W82RGWIqqINuO4AAAAAAAAA4xGsCtvBVLvtTf379Kg8j8rcgva3MCoPovIyKtuoftqA6w4AAAAAAABCR7AqbD+m2m1p4t805ceNqOwucH+3U/ubQxPQBlx3AAAAAAAAEDKCVWF7nWq3ZC7ss1H5ruD9vUvtbzNNQBtw3QEAAAAAAEDICFaFLR0wnR2VGVG5EJUfojKp4P3dSe1vIU1AG3DdAQAAAAAAQMgIVoXttqX9dJHISSXsb7600ovcj8pWqp824LoDAAAAAACA0BGsCpvOIr4blbdRGY7KxaisplpoA647AAAAAAAAQD4EqwBw3QEAAAAAAEDPIlgFgOsOAAAAAAAAehbBKgBcdwAAAAAAANCzCFahXX3SysMN2oDrDgAAAAAAAIJHsAo2A9JagHJjVA5H5UJUnsX94yTVQxtw3QEAAAAAAEATEKyCzZKonInKVUP/WE/10AZcdwAAAAAAANAEBKuQx0+JvvFOWuk+QBtw3QEAAAAAAEDwCFYhj5FE37hGddAGXHcAAAAAAADQFASrkGV2qm/spUpoA647AAAAAAAAaAqCVciyNdU3FlIltAHXHQAAAAAAADQFwSpkOZfoF8+pDtqA6w4AAAAAAACahGAVsjxO9IszVAdtwHUHAAAAAAAATUKwCi7TU/1iI1VCG3DdAQAAAAAAQJMQrILLxkSfeBeVyVQJbcB1BwAAAAAAAE1CsAoug4k+cZPqoA247gAAAAAAAKBpCFbB5V6iTxykOmgDrjsoypy40a9QFfDYyqjcisqbqDyLyoGoTKBaAAAAgK71R2VLVM5G5U5URqLyNh57v4rKVWkFQWZTVagIwSrYfJjqE0uoEtqA6w6KcjTR8Ax64KNVlgvVOaoGJVkXlYVUAwD0lBlR2Uk1oMdooONQVF47ggPpclrI/4vyEayCzYZEfxihOmgDrjsoysSoDCca/ihVAg89cFysCGSiSFOjMhT3rRNUBwD0lOPx9f8nYeIIeoOOox/H/V6D5F9FZW5UpkRlm7Te3rSNwW9HZRJViBIRrILN4UR/GEr9G7PKaQOuO+jYtlTDjzDYgWf6xT2TZRtVhILo7PHncb86I81J5zMgrSf9h+IBjN7U6mvT+vp08jXqH6Q1M2xT/Bn4643kn+2Xp6yx7GdLAdumL3VvTUHtfKHi/Q8GWt/HEmNixhhosvlReZn4zq41/M20qDxyfM/3UI0oEcEq2FxK9Ietif+ub6BfpXpogxqvO4zbA3fLUDk7qBZ4JCtI/jlVhAIcS/SpIw04n5lR2SetgHgnP5LvonI5KsvoGl7ShzgXo/Kky8HXg3gANt+yn2VxPxjuYNtPpfVQpp/m6tr8uJ1GOmznN/HNyq4u9/+qjX3q+DLkAPOuxLl8K603L4Em0VQpjxP9/IeMa8A7y3f9PFWJEhEkh01yTDIt/m8LovJQWm8Ggzao67rDuD1gCywVdJeqgWceO77Qi6gedGEgvjFsyqrcy6W1CHP6e6IzxjVgqTOD9dXqvlQdrJfW02PTDGWtn4/oKt7SQeiXkj+XrL4tsbuDwetAvJ+s7f8srbcRUA6t27wPLU6W8Bup149Ljn3qgHxdQ+p6c+K8rkkrbzPQFCelvUknRyzf+W+pSpSIIDls3ib6g07IWBuPcVdQNbSBR9cdxu2BD46SZTnVA4+st/TTs1QNujBdxua7D3lNBv0BvGH4juiP8leSfzavzgK4aNiOPgnfSJfx2tYcg6+b0soz2w1XqpdTUfmApijdpznauuwUCDfF/AZK08aPyUD5rQK+P4APZhu+v0szPjNJxr+BrN/5+VQnSkSQHDbp9RLexDED0Aa+XXcYtweiP+NGl1fn4Bt9wnVHWk8s9TX+/dKcnNGo3sy4H9kWGwmFzmwctFzHNdg9rcPtHrVscxddx1uTMgZfOpDtNj/4Bsu2X8b/hupkpdopO83NWcM+Dza0rpOpV3QcMpnuh8CZJkrlWZNK+74+DNWZZz9yc40KECSHjT7E1kk8b+J7nnlUCW3g8XWHcXsAdkp2PtoZHhzn3BJuvMvYJqhvhEOvbckA+XUJM9+szvqypSIq4mn0Rcu2t9KFvJQVJN9ZwPfmuZhnp8+g+it3KqO9y3Y3tT/NP9nX4Po+nfrNYJF7hPxb8baiawb3AOgWQXIATbjuMG4PwF3JnvJ/oOZj1KcpmgrhhOfbBPWNcOir8j/L2PzMIS4sorlDTYto6X9bX2BdDVv2sYCu5J21jt/zt9LdDIWp8WAqvV3NUcsbPfXYkDGGK3PgO8uwv5UNr299kJpcCPk7uiACtbGiG3TuAVAEguQAmnDdYdzuuaWSL3H8i5pvfr+Nj+OE59sE9Y0w6PXseuo6tyrA8zjkuG4XPWPrsGU/94TgqG++cfSL77vYrs4SfyTjF/9cQ5XXalrGGG5JiftOXxeGeqTONY9zMlXhbrohAh6blx105B4ARSBIDqAJ1x3G7Z47I2NzK7oa69OajjE5y+GEx9sE9Y1wHEtd3wYDPIcTUu2CH3OkvPQdKNbtEvqGDtjSKVauSZhvXzTRiKPNy1o4SRdmfZnYz6se6w9fydi3ahbTDRGYm1J+0JF7ABSFIDmAplx3GLd7Sl+fT+ah2xaVHxyNdbOGY9TXAYYLHlyVsU1Q3whHOhWF/lgMBHYORx3X6jJf/X9q2edjupU3por7gffcDrapD8nTC3zvp6q9ctnR5vtK2udXqf3s6LE617QryTcrNA0R+ckRkjdSbtCRewAUiSA5gKZcdxi3e2pPooJ0AKO5b9Zn3FwvqvD4NH/dvdT+T3i4TVDfCMfkqDyT8mddl+lLxzX6kZS7IvZ5x77JZ+aHrY42etbmtjTgN2jYxnKq2TsnHe1+pqTf9+RslNs9Wu/bU3V9kK6IQEyUcoOO3AOgaATJATTlusO43VPJBeuOx/9N88o+dTTY6QqP76Jh/yc83Caob4Qj/YOk6y2ENPMv60HmkpL371qN+1u6lxeGCvoN15zL6YW9r0jrLTT4Z4uj3a+VsL+DMjbVyLwerXcdNz9P1cVsuiMC8KGUG3TkHgBFI0gOoCnXHcbtHlqRaoh5lgpMl7cV3SDbAjEnPNsmqG+EY66hPx4K6Pg18DLsuD6fquAYdoh7FjvqpQE7V467vIu5bk9tRwdTLEwY1rguWYYL3tdHMjZNw9Eer/sjqfq+THdEAJaVePPPPQDKQJAcQFOuO4zbPZR8up/ONT5D3DMV95Z8bMcd+z7h0TZBfSMsl6SY/Mx10HRY9xzfq6ryqm/L+H3oo5vVarmjbTTQ/WHG5wdk/Ow/zTfPgoRhXCOq+m4m+4i+fdjf43W/SKp/qwfo1uqSbv65B0BZCJIDaMp1h3G7Z6bHN8vJBTvTvnc02JOSjktv3s9ndJYTHmwzr6XSmqWqnVJTOujTG52J/1paqW50cT2drVf0zPxV0nqlXvPGTnR8KfUVj6G4Pd/G5Wn839Z61IZ56AzbA9KaFVM0DQ7ti9tLg5Qjifoaif/bubgtZ5T4va2zXZtgnqEvPgzo+I9lfK+qmuWbFSRfxU9srb5xtM2NjM/q9eF56jP6+zWZag3GSyl/zYBVqe2up9r/U3qti2tUidcWxmP0q1F5lRij67jujrTSh5W99kLd48s1Bd/8V30PMD0e+2h7rctoa31L+nKqrUfHxmva3O+UuE203R7H93V6Xz0cn//n0nqrq2gr4z57If6tfh2fx5v4vDQd2tGS7oWaHqwCgDquO4zbPbJfxi/Y2c7AqYzKXSHuXOh5S3/J28xDF0170Mb238aDxk6D5ToQ09kgurjaC8l+ArXLEAgxlZ/aHJRXXd+jg+Pbic9uKag/ao5qXczxUQfHfy2ui2750q5NYXr193ggx74oo031gcjEio7laMaxbBDU6bajbQ5YPtNv+H7oTTcrnofnoqP9Nxb0u3RfSCtics5Q5+R79I++PXajjTHdj/E90dy473f7G1fH+HJLAWNzU1lWwz2Avu20Pa6LrAlfGmC4k3O/P+S4D5sZ/1a+zbG9+1LMm4raX/bG47x26vF+fA+R18ou2y0ZF9jY5me3eRKsAoCqrzuM2z0xIfVD6woSPZHqkskPFzRg6y95m1mDp5/EnFPoeY7j0b/JOwtTB4mbpTUD4rXke01Dj+9Wm+euxzSjxjY0BXM+NwyOiwySbzAM9H+I63t+fAwz47/71jFY1tQeU9vct4/t2gT9lnYKJaB7L6M9d1Z4LKczjmUzP7O1mSrtL+qqMxkfpv7uAcG9YJ10tP/hAra/J7E9/Y36iCr//0yByFNUi1c+TY0ddQaXvn2jQfDJ8VhhWTzOvF7CTWtd48sqguRl3gNonehEkB8tY/90oFUDy4Md7PuB2N+c+krG5nPNO9bu5hqpbzKkH6boeFAfEiyM62pWVDaJ/cFP3nV3JsbnrvehRx31nCw34746V8ZO1NB7FH1o8oXYJ+/8EPfLpdJeSgGC5ACqVuZ1h3G7J9ZL/lku+zN+HOcUeFyT4h/70XJF7AvT9TtK2du0WSZjX5fQQfAOw+f1/9eZ5j9L5zMxT7QxQOuzHF875aca23B04PaJtF4vzJq90U2QfGJ8U5Ie4Ga96qIz2r93DJCX5ty/r+3aBFstdTAlgGPPSm/yQqrNA36hxO8gug8A2dplJPW3+sD8gOFG+JyQpy5krmDYUJfbnpoKhH1JdY+xwFDnb+KxEeq3IdU2t3OMATbI+OBvJ79xdY8vJ1rG2xvEHazOKhNLvgfQ37T70t5sZL1OtTtxJFnOp45B+8iPXWzvdoFjv+PiTuOy23IMX3Ww/2XiXgRcy7QOziNPv68rWAUAVV93GLd74gexL9iZNkPcT5LLTFVwWYrPZVfGNpXOzkvO+tWBYVYOVx0I2mapvMsY+K5ODCT1IYcr4K7Bs1XyfvaDBu/1tb25iYHW3DhY8qbgwFcR9b0mxyCtiADdJMONiA7kZraxDVvO6NeS75XHUNo1RKYFO18FcNx6A5r1iu3+io/pYcbxbBTUZSjnQGu2IYgwLDzgaIIVJQRrRiXfIrkv5eTcDdkEKe8NN3RHx+TJCQVvJf/bdOnv1NYAx5euMXZZN/9F3APojOmjcZ0fEHdKwW1xmyZnXt+Nx0gr5P1kgknx37q2NXoPprO0H8v7tw4Opbal33mdMLZH3BNW2n3DzvTw4kbOz9om3HSy+Pa6jPHe0jb77kvpPgUNQXIAVSvzusO43QOzpP0cYJccDaeDs7JmnIUSJJ+RGhjdkvyzhnSGiC2A+aSNut0s7kX0RgP4+urhB47tLBX7TO3bNdX3+niAuya+iHySGLAWGfS92OHgL+1bx3dlSZvb8rVdQzPRcv6XAjj2HRk3KBqQmVrh8diCQMmyjp/aWmjbuF5335roU+kHj3fj8QHC1+foA2+62G56lvQyqtrIlBrrItVSu33ini2c5VDis3sbML4c5XuQPG2e43gPyvtJBbdyXKNmO34zdXyowe/RQLo+ZM6a/KQPPZ5JZ4tmJ/WLOeCed42QKZZx2o0O6/yIo84HMz47N3UsRaQ4JEgOoGplXncYt3vgsGQv2JmWtZBHWblwQwmS35SxAavZbX7+mKNuv8m5jY8c23gV/+/nObd1wLGtmR7Ud9agvpMg+T7Ddk52eGwT44CT6dh08DzQxrZ8bdfQ2PrLmQCOPWsB4KqDLwsl+22OlYI6LMtoF2277y3Xuj6qr1FeOfpBpymmkgvCfksVW5nSUelDWt9m75SVo7qs0u1CU+nFGw+0+fl+eR9QbWcM6+v4Ms942sf7uPR9VzsLVJt8KfYJCKMB72MFfa+m5dzGF5bPf9HGcVy1bKOTtYh0fHDfUU+u/LbJdbrOBRCsAoA6rjuM22ukg6sX0lmqFNfM3QclHW8IQfLt0v0CTYuk+5n6E8Q903R9G8djm4GgZZMnA+SJUlyQfK7hfPX/7yZwvMBxfO0MEn1t19DYHhDs8fy4V+QIHKyp+Jg2S/58+ajWQUebvE39/ifLJ1Rd41ws+JqRzCmrMxwHqGIr22KBvj087KUguekNqF0dbOdwm2N9n8eXo0IMkp+T7icXjRoQ99tx33XQ1151+Vt7XrrPTWu7Dq3vsM4XS/uTNZIPIDp9iFNHsAoAqr7uMG6vUXpBr3ltfParjMHr8hKO1/cguQaC0vnsFnZ4XK68eJ92+eXd0cHx/CT2xXZ8GCArW57ydoPkptkWVws4vvOONllUwEW5znYNjW2hSd9zZ5/LuO6+lOpnJ57NOKZhfmpr0+lCZZq/lYUFm+WUFPcguT81RtlK9Tptt9T7Ps+Os5eC5B9KMYthzYk/e7oh40uRMIPktgBwp+kDbznGM/0Fts+JLuvtbhvHsMuyjc+7qPfjbQRx9EFQcq2utQEFqwCg6usO4/Ya3ZD8C3amac7bd1Lea5BVDa6K3GY6V/DzLo7rO+l+Vdsinz6dkWJmVJQZJH9RwIXEljpiVwHH55p10U4ubB/bNTRPLee91uNjtuVRT5Y6Xp3KWrTzvKAOUzPaZa/4tfgryuUKgLb7UDSZj/Y6VZvpk0Cujb0UJDelrtPf105mVmnO+bMNGV+KhBkkP1lwH7FNSHja4fa+sWzvQs7P24Ls7QTJt5VQ9xp4sS0k/1jGPlBIPiA6XfC1iyA5gKqVfd1h3F6T9EIn2zrYhmvmQrevD1Y1uCpym+n8ht3kWnPN1H/R5Ze3k2BqUQNQ34Pkttkoqwrqw/cc35dpAbdrSFwpa1Z4fNzrcgQN1ld8TNNzHNNufm5rsUncabsmiPvNhDfS/LUJeolrLZkLbWxnjryfIKH/O5eqzbRW7Iux+6SXguS2RbE6WZfkqOSbvBLC+FIkzCD5iYL7iG2GdKdB8k+lu8U7N0j3OcltQfLBLuve1V9Gt709VYeTC752ESQHULWyrzuM22uSHACMSGc5Y7Py435T8DH7HCSfLeZXafs7LJuk+xy/RQZT90vzg+QaNBqWcnMquxbL3N7lRbnOdg2Ja/HTjwK5ZttyTE+s+Jg+zxHImCeow5Bkv400TexpqngLoFn6xJ1eJ69ric8dpFpzWSX24OUEqqc2toUHD5Swr1DGlyIEyZUtoNxpkHyj2FPk5fVlKtBxsKBzGiygXV3jjb2pvr86wGBVEcdCoVDKKz591xm3B2xS6sb4eBfb+lncM56LXLDN5yD55xVfDFZ28eXtJJi6Q5ofJF/muJEt+2a5nYCUj+0aktWOOvzA4+POyi9dR5tdzjimx/zc1sIVkEnnIP1Sql9fBPV41WWwdr2Qt74TcxzfrzlUT21cKad0wazpBe4rlPGlCEFyVXSQ3DYTvN01W6bF7TO1wHMqIkg+xXEPliynS/ouEySnUAiS+/JdZ9wesPQiQt3M9NuT0Wm3FXjcPgfJz1V8MVjfxZeXIHl75zhSYB+eKPZc/nWk0enFIPl66e4NjbqCnu8yrglfVnxMH+Y4pkP83NZiWUa7zEhdk1wPu+8Ls12b4qKjnWdnfLYvHmCP/v06qjO3fke9r6Z6am2XZ4620bHf3oKuf6GML0UIkosUHyS3jTvfVDgmuCLlBclFstM1PYnHjaEGq7o9FgqFQpCccbvnbkvnC3am6dNj12Jytws8bp+D5KZZnnV3RoLk7QXJbYtYDhfcLo8cbTMh0HYNycYu678Oc6WYt0uKtC3HMc0W1MH12v0Dw9+vzWjHXVRpI5xytHHWeCWZmus7qrIt/V3UO8qVZ60PzfW9pMv9hDK+FCFI7hrfhBQk19nmOnkia3H1wQL3edWxny0lnitBcgqFILkv33XG7YFaJMXP9M6aRb2ooGP3OUj+xrCNTTW3NUHy9gZmtqd1IwW3SzdPBX1t15Bs9uxHtpsbrORrV1XnI7+WcUzX+LmtjSs1zzHLZ753fEbzpg5QrcFzzfTb6fjczMQYR38Pp1OVbXHllfyE6qndVzlvwge7uA6GMr4UIUguEnaQXFOknZf3bxW8iH/3j0n5QfKPxL7OyYUSv8MEySkUguS+fNcZtwdqsIaOe7agY/c1SD6xg85b55eXIHl7QaKiB7FnpXm55kMSYpA86zXWRxUfzyzxb2Y7WqZmtIvtOjFb3OlzTlG1wVspnc0mvJD4uz1UY9tcQfKNVI8X9ue8n3kpnU0uCmV8KUKQXCS8IHlfPJ6/l9j2T/F4d0LGOQ0W3Ad3S/UPBUMb0wMIXxXXHcbtFdFcYG+l+iD5W+lskZEqBldFbPODigYeRX15CZKbuV4TLDINh+vVmVWBtmtIXOlWJnp6zFkLA1+o+HiOZBzPLX5ua7Mp47fY1ccPZ7TrAqo3aK5g7SXLZ5Yn/uYOVVh4vTOT3B86VnyT877mhrTSoOUVyvhShCC5CiVIrqmcNG/+s1TfXNrGOZVxr2pL8fJcynkrjSA5gKpVcd1h3F6RXVLfaxD7PB1cFbFNW77JIU+/vATJ27+JKXKxmRPCTPI6hbhw5w6pLqdkFn0oOJxxPMv5ua3NkKNdsr7XWQvZ3aB6g/fKEbxI0+BdcmbiIqqv42tmN4uwozrzUn0+awLQ7oaNL0UIkivfg+QT4r6XvO/RhTHXdXBORY8fV2R8b8q4NyZIDqBqVV13GLdX4IGUFwRbINmrWnc7WyK0IPltT7+8BMnbO7aiU0fsdexnXqDtGpLVjjrs9/SYs2aSV/kq1Z6MY7nIT21t9DfW9QAjzwKcn2a072aqOWiXxL6uQXqMtrvg3+he5Vq4czXV4x19WK7pV/LOKr+UY+wQyvhShCC58jlIPj8qdw3nObnDcyoySD45vt/P+s6sDTRYBQBVX3cYt5dseQUD8+sZP4rdvlYaWk7yt1Lsa5RFfXkJkpu5ZmAWmTf0uHQ3k5kgeXdmFHATWbWswOWWio6jL75JtB3HSFy/qMfSjH4yJ+d2bju28VT8fZiEbK50DMl0OlOklX9Z/7u+XfAhVdexKUIKoxDpIoTnJV+g/GbGdTGU8aUIQXLla5DclBLobJfnVGSQ/IyMXcfENY4o8jeFIDmAqlV13WHcXrJzMnZWdxnWZQwir3s4uCpqm7Zc74s9/PISJDc75KizIxVc7IYDbteQ6IMr2wKFqzw95g0Z19aqFn/LmkW+U1CnA462edzGdrLeDPuGqg6WaxHg9ZbfKd4e6I4r/UBfIH3Dx1LVOEUfPt7OcTwXGjC+FCFIrnwMku8U88OZCV2eU1FB8k8S27yW0S5FB+cJkgOoWlXXHcbtJZqSCgrtK3FfjzMGkXO72LbPQfJHlu0c8PDLS5A8e4CXLlcLbJcz0t4CDCG0a2h+tpz3Ok+Pd0nGdXVTBccw2fEd64U+E4Jbjvb5ts1tfSvuXLyzqO4grZLstE3JhyQ/UGVdswUdhz07ToLkbnrT+VQ6W48jlPGlq78SJK8vSG5LEzi/gHMqIlg9NTE+1HP6KP7v/RlxgaJSDREkB1C1qq47jNtL9JWMzV8zvcR9Zc00POnZ4KqobdpeyXxUUj3/KNkPOwiStxckn5YRFCoqdc4F6W5xW4Lk3ftOwsq3PFHss9+1bK3gGI6Ke82JAX5qazWQ8dvb7gKBej0cFh6KNE2fo03PxH9zS3gYUiTbm0C+3cj0UpB89HuwsM3P9TvGD65FCUMZX4oQJFc+Bck/EPPDmRsFndNgwe26p40AzyMpJn0bQXIAVavqusO4vSQ68Hpc4Y2t/ti9djSmDgg6zZHjc5D8K6kuX/Dog4htHX55CZLbuV6pLSqPv21WRd4ZIQTJu2db3OqQx8fsmiV8quR9u9JvjHQQaEDxNjnaSB+wTCrwe1LW4luoxiuxz2hNBkr3U1WFsK0pMejZcfZikLzTFGGnLcf0IvDxpQhBchG/guR7ChqvlhUk357Y1p02vy9ajgcUrAKAOq47jNtLsFGqz7l7PGNgu7vgwVUZs9Pb3aYrHcKjDgMUJovjgMcLyc5lGVKQ/GQBdVNEkHyXFJeuwKTfsu27BVyUCZLnt0zcT2R9dFA6y4XaLb12PRACpb5zLQz3Y4fb1Ifs9x3bfSj1Lk6NzlwS+wOv0RmLD8SvfNkhs72Fs9Gz4+zFIPmlLj5vS9s2IeDxpUg9QfJu7wGaHCS3PVzZXNA5dRMknxX/bow+jLelVNV0fc8d/WppQMEqAKj6usO4vQTXpfwFO9PmZAxsHxbcQb4todN1sk1XrsKjBdSrvq75TPK/OuljMLWMNhxVRJD8w8SAL11eS/evBdoGyp8XcFEmSJ7fBEs7X/P4mLNmc5fFlZuahUH88crRTl91sd3VGb/ne6n64JyS7ADkSqqpMLYHWNOpmtqMBsnfdjGu+0LaW4w1hPGlSLlB8rLuAZoaJHe9Zt/uQ7adUnyQ/KbkX9B7Q0ZcoJvJZATJAVStyusO4/aCLZTOc9J163pGQ3byaqEt195QF8dZ5DYPZJxzN7OGdPHVe/F2nuUcTBcZTD1c0AC0jDYcVUSQXO2X7AUSOvWtdD8b08d2bUrg4rXnx/yTo/2XlLC/HVJdGqlO6XdnsdQ3K1NzgetD0CfxDa/m8T4fH1NVFmf89nR7LFfE/YBmGv3Ai36QV9aM4XMBXcfrbvdOr9t3uEWpVTL4+HmH21gh7c0kD2F8KVJukLyse4CmBskXOdpiV5vHYEt50ukDii8T28g7g9GVz7+bdIcEyVGE/yJhvU1VVoF/1x3G7QW7mKrAORXue3tGY3YyY/OcZVu3uzjOIrc5NR7wuBbn2dDBdmfI2Ffet3b55e0kmHqyoAFoGW04yjaTst1FDXWRnEeWbeV9QGFiy9ff7gMjH9s1RLabFp8XvHDN6j1VUf1oH15X0/lPj/v59viG70Z8XdXjulfD8UyOgxC2NvmyouNwPaAt4sHPwozf87P0Ay/6QV6uhdRexWMZH/nW7nmZxoUHuL+sVTJI3ukDi1mGdn0Q+PhS4t932/VhYpf1XtY9wCmpJkj+rMPt2WZRZwXJVzra4rs2+/sTKe4Bhea4Ty4mvyzn53TC10vHOXW6vg3BPhRhSAiQ873x87rDuL1Ac1MVOFzx/ufk+BK2O/PRlpP3XfzDa7PI8cNb9DYP5Dhvzdmed/HSzakBxfcd3AAUEUw9W9DAtow2dN2I5nkF0GS5o/4Od/idMM0ganexIl/bNUT6JNP09sEnnh/3VbE/hJtZ0D7WJX7E0jeIi2o672FxLwp9soZjOpzjel9FSpo7jv1/X9A+bmWc5zL6Qe39oIjfkR2eXvd8bPdOxuKjZTb3l159BzqZwLJWOpsN6+v4cpRrEehuUwSVdQ9gSwvXaZD8c8v2hguu06wg+RRxT7zK+xaXK23eTx18d+53ce11zYjU7XbyIIZgH7o1UexvpBMkR93XHcbtBUrPIr9SwzG8zfgS3mhze658Zgctn9FAvAaZz1e0Tc2pdi/HBUg7zvF4kP1B6kugr3Bqntf0YnmPMwaRSa6Zf53cDFwvaMBYRhuO1nvRsxx3Ogbz7T7gmSXjg/g/djAY9LVd2+XLK/JHDOd+2vMf5RmOgVwRAdE9Yl9Be4oH56/HcMZwfOtrOJafclzrn0v3s+9cFmTs/2JB+zmdsR9dxK6fflBbP2iX6c2rEB6O+tTueWwuYOyL8m84dXw9uc1tHJfxAc+8QWQfx5ejXJN9ul2ou6x7AFsal06D5Mcc7dNJvX7l2F5WOpwRcb+V7crlrb/J3yXG9bZjmGr4XF+Ofq/t8mEH9fG945yOeR6sQjORaoXvje/XHcbtBTC9Jv+4huMYyfFFbOfpR7+Mfb3L9PrqQGLQeCj+++difw2hjG3OEvfrZJ0U3V87M4++kOIWEZ2SUUcza25D5Xo99GEXfXi/oz0+yrkNvfFKPzi52cENmc/t6uLzK/KzLME+3+lMtNdt3mhm0e+XaVEt3c8uz85/reEmr7+G43iS8/pd5kDgWsa+XxVUN9dznOcV6W7xLfpBdS4b6m5eIDcmvrR7Hqb0ElsEdeuzXL/yBkDnyfiJQO3+Tvo2vszzm3Kky3ov6x7guRQ74eO8FPug4JJ0nmIk6wH1/fiaMnoNHJ2EouuQPZP3D01cM7gvxp/X/q8pKh8l2iHpEylm4e6VGee03fNgFZpnUAiO873x+7rDuL2Ag7A9LV5T4XEsyflF1EHmp13ecGTN2F5cwzb134sKlOsDjnbyyU+NP+M6/na+VOczju+7NvtGGfWdFSjq5qZ0p+NGJivf41wZ+1picjDaSRDT53Y1CeEVeVM9zA3gB2eV41p/QvItojR606o5k01PqC+3cbNepd2GoIAvfaeMwILtN/bHnPu/Hd+UTuhgP/PFvdiW6YZ9cxv9j35Qj1MeH1so7Z5HOnj3s8AHtleXb+T4zVucCD6OlsHAx5ejVuQYj3e7vlXR9wA7Mj7f7luWUzLGrZp6rJ2HwcvE/WDgbI52ftfFPeT5+Hgnt7mdfsOYM10vS0uMEbQTgCfYh27o9+OXVN/5Raqd9IHwVH3dYdzeAf2R0ie/WYFC/XHUJ9KfxDfMCwo8hgXx4EpnSh3PGGDYcqLtjLfhojMLRnJu86Xke22xjG2ObveudBcgPyf5ZoRoCgZ9QHJI8gXn9eGEvvqg6S50VupEw0B5exvHrwN1TdOwJscAvdv6nhIf89p4n3mPUWcJbYsHrH0dfMceWLargapP4+9Af3yDtT6u33epgX67syNCatesmw5fX5E35YwNZVE1vVm1pXd6GLe16frxQVz3py3X6ls5rsV1Sr9afbim48j7MLioFD7L43PPe/005T/VgclQRp/Sf78t7oWos8q7uA9e6OJGmn5QnuSswqfi70xsn9s9z/c13Qc+FfigL8c4akM8PuiPx60b4jH5u4L7X13jS60DDT5rMH6T5dxs9XMuPq41cT+f0cZ+u70HmBHfw+q97Pmcx3s8rjcd16Tfyh2Iz2FNfCP/c45tPkyMjZengmnaTqvi+rmQs05vxPcna+NjTD/Q3iHt/wab3gK8mPOzo6kQP4r7vW39oqvxMed983RZvO3bOY9Dx6KbJftNaoLk6MbHlr4N+HTdYdzegW4WGih7sFnGMa3OMcC61uagrYxtSjzQ2R135nbq4AdpLy9htysyJxddW9zltjaWXN+XC+hjbzro5xPiAefjNvel389vxPzqYtPa1cXnV+TTAfwn0tms2zroce7N+B14EV9THol99vnodWd1AOebDuzXecx6nb6UUa+nCtrXtgp+Z1dK8a9ubqEfFNoPirBa/M/nHUK7u6Rf377DPaU3irhveVBg36tjfLlD6ntFv857gKep7Z0o4NzXFPwb2m8JkAxLvgfUulCnKXCt/+25uNcWWe4IbLhKVh8c6KI+stLmECRHN0wpjf5EtcCz6w7jduSiT7ePx0GfN3Hl341vQpd4tM1kB9FB1Mk4EPUq3sebeKCoN08aEN0uxeWC7sU2rIoGn/Up2MX4JuV14hyexgPLw9J5ioMm8vkV+emGG7bQ8sb2xdePHyX/K7XaX3UBpT0BXXfSD3t0lthED49zV+IYd/L1px941g/64t+sS7R7KabJ+JzVi/jaen0Tp7NVddbsifh78SQeF7xJjVFPl3yD1yvjy5DvAeoyEI/XdJbrcKLetA6/i8eAWQusz4z78Mv488NxX9sWcH8iSI5upNeV+TUq/0C1wLPrDuN2AGgg31+R3yPjU82ESmchXZGxM6f0pkjzl2nwXxe6nRXouaXb6QdPj3ND4hgX8/WnH9APeqrdj0q4uSMBICQEydGpP4j5LRaA605vjdsBoHKhvGrzU+oYdwRa38dk7AJgcxrUly6l2mifp8d5SN4vvAz6Af2gd9pdZyQn3+bRdSP6aDoAKAXBKnTqvxn6zWdUC7ju9Nz9GgBULpRXbXR2dTLno76OOhBQPU9K/RjpudTxiv8ncSmaPmxJLybp42vZGhAbfX1zD19/+gH9oKfa/XrqGjybpgOA0hCsQif0PvSRod/8jqoB152eGrcDQC1CetVmY+pYLwRSx5qH8oaMzTe+rIbj2FJiGy+V8TnVfcyheTA+Ph18T+LrTz+gH/RMu6d/69bQbABQKoJV6IQp1cpVqgVcd3rufg0AahHaqzYHUse73fPjnStjZ0Poq/5rpTWTtcofo33yPrXElBK2v1f8f4CRXH18FV/9UtAPaHcf232ZjE2zso0mA4DSEaxCJ/7J0Gd2Ui3gutNT92sAUItQX7U5mzjeNx4fswbjhh0/1qPHr3lxz0vrAYAuJjitwGOYGpXL8j5FzYKSzvX71Hl94VlbrJD3ufcP8NUvDf2Advet3WdKa/2H0WPbRXMBQCUIVqETplQrv6dawHWnZ+7XAKA2Ib9qc17GLoD5kWfH95W4g+NZ5WlUvpPWAqXzO9h/f1S+lPdB+uG4vcugfeZt6vjne9QWWxLHd4KvfWnoB7S7b+2ub808FALkAFAHglVo1zxDf7lGtYDrTs/crwFArUJ/1ebbxLHrrIOpHhyTLiZ6WboLkJuKBrn1wYDm1dVculPk/QMN/d8PpJVSYGtUhlI/fvoQYXGJ57wsdawvPekfmmt6MHFcX/GVLxX9gHb3qd0nR+WOvF+QehNNBQCVIliFdh009BcWWAfXneaP2wHAC0141WZf4vgfSL2Bck3l8FSKD5B3U25HZUbJ552eNT/kSd9YGx/PfSlvFj3oB7S7f+2uDxFHA+TPaXcAqAXBKrTruqG/zKFawHWn8fdrAFC7Jr1qo0Gwl/J+YcqZFe9fF+E8KubZ3zrYuxwXDaC/k2qC47qfA1JN+pz0wxafFsXbKKzWXRX6Ae3uQ7vr9f/n+FhuSrFrPAAA8iNYhXZoMPzXVF+5SbWA607P3K8BQK2a9qqNzpb+MT6XZ1FZWNF+NXfe/Xi/L6JyMirrpJUT3EQDdbp45nZppU95I8UHyDVtzuyKzt/0sOUjvl49h35Au/vQ7ppWSmeOV/mQEABgRrAK7dhl6Cv/RLWA6w73awBQhaa+aqPBZw34765of3OlFST/VDoLyOhnVkflWFTuSuczzTUwdFyqfyVxeeo4HvHV6kn0A9rdh3Y/Gl9HF9I0AFA7glVox78Z+srvqRZw3eF+DQCq0ORXbQYCPnZdZFAX5tQg/5moXJJWAPy1tGada9E0LpprXB9sfBmVJTUe775UPzrDV6sn0Q9odx/aXRfrZPY4APiBYBXy+q2MT7Xyr1QLuO5wvwYAVeBVGxTlSqofbaRK6Af0A9odANDzCFYhL1OqlYNUC7juMG4HgCrwqg2KYHrYMkC10A/oB7Q7AKDnEaxCXteEVCvgusO4HQBqwqs2KEL6Ycs9qoR+QD+g3QEAEIJVyOcfovJLqo/8B9UCrjuM2wGgKrxqgyKkH7Ycp0roB/QD2h0AACFYhXz+LKRaAdcdxu0AUBNetUFRfkj1o/VUCf2AfkC7AwAgBKuQzz8b+sg8qgVcdxi3A0AVeNUGRZgoYx+2vIvKJKqFfkA/oN0BABCCVcj2m6j8KqyVBa47jNsBoCa8aoMirEz1oxtUCf2AfkC7AwAQI1iFLOsN/eNrqgVcdxi3A0BVeNUGRTiQ6kffUCX0A/oB7Q4AQIxgFbKYUq38gWoB1x3G7QBQBV61QVHSD1tWUSX0A/oB7Q4AQIxgFVz6o/K3VN94Ft+vNlUfzc51h3E7APiDV21QhPTDFv2/J1j+DvQD+gHtDgDoPQSr4PKZoW/8pSHnpuOiOdJ6Y1tn8X4XlSfxOS6m6bnuMG4HAD/wqg2KsDrVj64a/mZDVIaoKvoB/YB2BwD0JIJVcBky9I0/Bngey6NyMirnonIpKi+k9ba2qe+/FnOAElx3GLcDQA141QZFOJjqR3tT/z49Ks+jMreg/S2MyoOovIzKNqqffkA/oN0BAN4jWAUbTff5S6pfPAr0XI7HY5TXjj4/Wi7R9Fx3GLcDgB941QZF+TH1Y7s08W/apzSNz+4C93c7tb85NAH9gH5AuwMAvEawCjarDf3irw04L805vs3R93fR9Fx3GLcDgJ+DEV61QafSMyWSD1vOSivvXpHSryxupgnoB/QD2h0A4DWCVbA5begXHzfo/G5Z+v5Cmr6W685bxu2M2wEgjVdtUNaP3+yozIjKBWml9JlU8P7uMMCkH9APaHfaHQCC8kYIkmM8HSf8LdUndFHLJr3NfNPQ70do+kqYrjlvGLczbgeANF61QVltO1qGSvihVfPj/ns/KlupfvoB/YB2BwB4jyA5TEypVk73QN//jqavBEFyxu0AkAuv2qAo+kT4rrReXRuOysV4wAv6Af2AdgcAQI0IQXKMZ0q10qRxxBxLv99O05duoqXue3kWP+N2ALDgVRsAAAAAVRgWc8Cqj6rpWRrEfJLqD79IOTNa6/K5pd/PpflL12ep+2GqBgCQxqs2AAAAAKrwwnLv8QFV07M+ttyLNsl5wzm+oOkr0W+55lD/AIBxeNUGAAAAQBWuijlgNYWq6Vl/NfSHPzXo/DSd6Wtp/oMAX823XHPuUDUAAKBJ9PU5UvaAfkC7AwDCcEnMAasVVE1P6oVUK8ssfZ63qquxylL/l6kaxu0AAIRoQFpvOGyMymFp5cx/Fg9wTlI99AP6Ae0OAAjCd2IOWK2hanrSx4a+8C8NO8f9lj4/g+avxFpL/Z+nahi3AwAQoiVROSPmV3TXUz30A/oB7Q4ACMJZMQesNlA1Pekvhr7wWcPO8brhHB/S9JXZaLnmnKVqGLcDgA941Qbd+CnxQ/su7k+gH9APaHcAgP+OiTlgtZmq6UmPZHyqld806Pw+iMcr6f5+nKavzFbLNYdZzYzbAaBSvGqDMowkfmyvUR30A/oB7Q4ACIYtYLWfquk5fzT0g6b9tm+w9Hdm1FbnhKUNdlA1jNsBoEq8aoOizU71o71UCf2AfkC7AwCC8YmYA1anqZqe87WhH2xv2DkOGs7xrTCjtkrnLNecjVQN43YAqAuv2qAI6dlHpO2hH9APaHcAQDhWCYvooeXfU33g16j8rmHn+FCaP1ved5cs15zVVA3jdgCoC6/aoAjJmQDPqQ76Af2AdgcABOVDMQesblM1PWWOhBs8XhaVI/HxDktrZvjrqPwQlXWJv5tp6evMqK3WY0s7zKBqGLcDQB141QZlDHLOUB30A/oB7Q4ACI5pIcMRqqWnfG3oA//o8fFOkFYOa9PM8HT5Iv7MNsu/L6b5a7/evIvbFIzbAaByvGqDIkwX8siBfkC70+4AEDpboJF0jL3j3w3t/3tPj3WNoc/ekVYQfHr8N5OltfjsaM5xnaU8ZDjHlzR9paZarjXPqBrG7QBQF161QRE2ytin/5OpEvoB/YB2BwAE54KYA1crqJqe8HtD29/08Dj7pbWgbPI4Nb3KFsdnPo//blf8t+nzHKL5K7XGcq25QNUwbgeAuvCqDYow6PlAGvQD0O4AgGxHxRy4YrZhb/hHQ9t/7dkxarrQB6ljfBL/9yw66/yRpY9vpvkrZUt5M0jVMG4HgDrwqg2Kci/Rjw5SHfQD+gHtDgAI0iYxB66OUDU94aah7ed4dHy6MOfL1PE9l/epVbKcEXu+8uk0f6VsbfEpVcO4HQDqwKs2KMKHqYHNEqqEfkA/oN0BAEFaLKRA6FW/N7T7I4+Ob2VUXqeO7420t6bWoKV/36P5K3fV0harqBrG7QBQB161QRE2JPrRCNVBP6Af0O4AgGBNkNbkmXTg6gVV03imVCt/8eTYdAb5a8Pxfd7mdk6LOTB7jOav3BthkWDG7QDgEV61QREOi33BG55O0w/oB7Q7ACAst8UcvPqQqmm0a4Y2/6MHxzVXxqdY0XKxg219Z+nba2n+Sn1kaYeHVA3jdgCoA6/aoCiXEv1oa+K/66tyV6ke+gH9gHYHAATFNtuWQGK5/qvUN3P7d1H5VfxLtaLpQH829EUNmk/tYHtXDNt6G5WJdL9KfWK5xpyjahi3A0AdeNUGRXmV6EvT4v+2QFozAaZSPfQD+gHtDgAIymYxB7D2UTWl6JfWg4lf41LHQpnbDe39Vw/q5qKlL+7scHvDhm0RHKzeSUu77qBqGLcDQB141QZFeZvoSzrI11lGusr8CqqGfkA/oN0BAMGZI+YA1kWqpnDzovLvqXr+5xqOw5Rq5eOa62abpR/e73B7A5bt7aEbVu6mpS0WUTWM2wGgDrxqg6I8k/GrzK+nWugH9APaHQAQLFMO6NdUS6H+HJX/I+Zg4coKj8OUauWJ1JuCRGe5vrLUzYYOt7nBsr2FdMVKab96x/WFcTsA+IRXbVAUfSV3JP6R1RlG86gS+gH9gHYHAARtSAgolkVncJ611O9o+TepLkj9mWH/p2uuozOWernbxTaPGbb3gu5YudWWtr1A1TBuB4C68KoNAAAAABNbqosvqJqumNKr2Mrqio7pX2rct62ObHWyrYvtPjBs7yxdsnLfWNp2F1UDAKgLr9oAAAAAMJku5CUvmiu9iqn8byl/NvmkqPwi42dXT6qxns5b6kPfhO7rcJu2PPub6JaV+8nSFnOpGgBAXXjVBgAAAICNaeatvo06gapp238TezD8lePfPiv5uFaKX6lWZjrq4mQX2z1g2eYAXbNSH1ra4SlVAwAAAAAAAB8dlvoXlWyKP8r4xTG1/E9pBYb/ZqnrR9JKjVkWU+75Ot8uPij2IHmn/U4f6jw2bO823bJyGy1te4KqAQAAAAAAgI+WiDmgdYyq6cjXiTrUgPlOeZ9O5WuxB4f/qaTj0X2ng/OaDqbOVCuPLHXwWjp/g2GDZZuH6ZKVsy0IzIM3AAAAAAAAeOuJjA9o/Uy1dOxqVP4jKn9I/fffyPg1o5KB69+VcCx/NOzrf9VYNwvE/qBgqIvt3hICsz7QhxzDhnZ4KaRwAgAAAAAAgMeOijnAuICq6chvpRUQN/lMqp1Nftqwnz/VWDdfOM5/V4fbXGPZHrn1q7fK0haDVA0AAAAAAAB8tlDMga0DVE3hNP3Jf0h1s8lfpPahKWB+U+P521JxaFnTwfY0CH7Psr1LdLfKDVraYhlVAwAAAAAAAN+ZAo0PqZZS/EnsgeIiZ9z+wbD9qzWf+23HuU/pYHu7HdvbQVerlD6weGVohydUDQAAAAAAAEKwR8yBxkVUTSmuWepbZ3rPK2gffzVsf3vN5z0i9qB2u6lRPhJz/uvRModuVql1whspAAAAAAAACJjO4n0n4wNcx6maUnws9uDuvxS0j/SCrBqA/13N5/3Wcd7t0ID6zahctmzrmeOz0+h+pbhoaYuZVA0AAAAAAABCYcoX/VJaebRRPNtsci0fd7nteYZt/rMH5+wKkrczk1zT0jyX1sx407bOWj63JCqvhVnmRRuwtO0VqgYAAAAAAAAh0QCiKeC4haophQayf7XUebcB7b8YtvlnD875hdiD5PNzbuNA/PebpPWmg2lbmw2fmxPv/yxdr3C2dE0rqRoAAAAAAACE5paMD3T9SLWU5rTYg8aru9juIxmfauW3HpzvBcf57svx+cPx356P/39bupVZqc9pihVNP6OL0fbT7Qr3wNAGD6gWAAAAAAAAhEhn55qCjnOpmlJoMNc2m/xfpbNUN7MM27ruyfnuFnuQXFP72PKF638fDYjrA4DJ8X9/Kdn5zfWzP0flFf24FCssbbCdqgEAAAAAAECoTLNCT1ItpTGlRukmRco/Gbazx5Nz1QVi3zjO93FUNkgrP7mWhVE5FJWR+N/TgW5bjvM18b/rbPyn0lqUdhVdrRSm2fxPpL0c8wAAAAAAAIBXtsn4oJcGI6dQNaX4TVT+JuZg7zNpPz3Ivxm28zuPznef2IPkrjIclWWpbb3L8Tntu+vpZqWYbanzXVQNAAAAAAAAQqYzQDV3czrwtZ+qKc3XYg/ytpO24veGz/9vD8/3e2kvQK4PCxYZtvM443O6UOcKuldpToh5FnkfVQMAAAAAAIDQbRZzwHESVVMKnU3+TMyBXg065p1N/mfD57/28Hw11/oRyRcgPyv2txj2Oz6naUBm0LVKo21iSndDLnIAAAAAAAA0xm0ZHwDbTbWU5jOxB3wP5tzGTcNn53h8zrrIqOYc/ykqr6WVr1zTqlyLz3l2jm18I60HOPpZXaBzUMyzzlGsg4a+dl/IRQ4AAAAAAIAG0fzPprQXpFIoh86u/g8xB8l/key84r+Nyq+pz/071YoSTJb3i6kmy1qqBgAAAAAAAE1zXphNXqU/iX02+WDGZz+TzmegA+0wzSK/QrUAAAAAAACgiTSns6bBSAbDnkv+HNlo3zWxB8r/0Obn/kh1omCaizw9i/yd+J3WBwAAAAAAAOjKXhkffN1HtZTmY2l/Nrku/GlKtTKR6kTBjhr65QGqBQAAAAAAAE2mC/HdlbFBMZ1JOo2qKc2/iDlIroHwBYa//y+Gv/1HqhEF+0has8aT/exhVCZRNQAAAAAAAGi6eTI+OHaKainNLBk/M3y0XDX8vSmoPo9qRMEuGvrZEqoFAAAAAAAAvWK/jA+QLaBaSnNa7GlX1if+TvPD/5L69ydCqhUUa5mhHx6mWgAAAAAAANBrfpKxQbKfqJLSuGaTJ/ONrzf8+3+n+lAgTbl0L9XH7ggPYgAAAAAAANCDZkZlWMYGy7ZTLaX5i9hnk/85/pshw7+tpOpQoPTivbomwWyqBQAAAAAAAL1qk4wNmL2MyhSqpRS/icrfxBwk15QqplQr+vfM8EVRpksrKJ7sY1uoFgAAAAAAAPS6YzI2aDZElZTma7HPJv8fhv/2F6oMBbqU6l+DVAkAAAAAAADQylF8XcYGzzZQLaWYFJVHYg6S/1/Df/sjVYaCbJbxaxDwlgIAAAAAAAAQ0xQrj+V9AO15VAaollJ8JvbZ5OkULAQxUYSp0kqlNNq3nsb/DQAAAAAAAEDCXBkbSLtAlZTmXyU7SP5XqgkFuZzoV7pY70KqBAAAAAAAADBbGZW38j6gtpUqKcVayQ6Sr6WaUIDPU/1qFVUCAAAAAAAAuG2S9wG1kajMokpKcU3sAXKd7TuJKkKXZsff4dF+tYkqAQAAAAAAAPLZLu8Da3ei0keVFO7jqPwq5iD5j1QPuqTf2buJPrWTKgEAAAAAAADas1veB9gGqY5S/LOYg+R/omrQpcFEf9pDdQAAAAAAAADw0QIZP5v8l6j0UzUAAAAAAAAAgF4wJGOD5ENUCQAAAAAAAACgV8yRsbPJt1MlAAAAAAAAAIBeMpo/WlOt/APVAQAAAAAAAADoJb+Nyv+Jyv+kKgAAAAAAAAAAveigkGoFAAAAAAAAANCjfhMXAOjI/wPgyyWVELoaIQAAApZ0RVh0TWF0aE1MADxtYXRoIHhtbG5zPSJodHRwOi8vd3d3LnczLm9yZy8xOTk4L01hdGgvTWF0aE1MIj48bXN0eWxlIG1hdGhzaXplPSIxNnB4Ij48bXN1Yj48bXRleHQ+QXR0ZW50aW9uPC9tdGV4dD48bXN1Yj48bWk+bDwvbWk+PG1pPmk8L21pPjwvbXN1Yj48L21zdWI+PG1vPig8L21vPjxtc3ViPjxtaT5RPC9taT48bXN1Yj48bWk+bDwvbWk+PG1pPmk8L21pPjwvbXN1Yj48L21zdWI+PG1vPiw8L21vPjxtc3ViPjxtaT5LPC9taT48bXN1Yj48bWk+bDwvbWk+PG1pPmk8L21pPjwvbXN1Yj48L21zdWI+PG1vPiw8L21vPjxtc3ViPjxtaT5WPC9taT48bXN1Yj48bWk+bDwvbWk+PG1pPmk8L21pPjwvbXN1Yj48L21zdWI+PG1vPik8L21vPjxtbz49PC9tbz48bXRleHQ+c29mdG1heDwvbXRleHQ+PG1mZW5jZWQ+PG1mcmFjPjxtcm93Pjxtc3ViPjxtaT5RPC9taT48bXN1Yj48bWk+bDwvbWk+PG1pPmk8L21pPjwvbXN1Yj48L21zdWI+PG1zdWJzdXA+PG1pPks8L21pPjxtc3ViPjxtaT5sPC9taT48bWk+aTwvbWk+PC9tc3ViPjxtaT5UPC9taT48L21zdWJzdXA+PC9tcm93Pjxtc3FydD48bWk+ZDwvbWk+PC9tc3FydD48L21mcmFjPjwvbWZlbmNlZD48bXN1Yj48bWk+VjwvbWk+PG1zdWI+PG1pPmw8L21pPjxtaT5pPC9taT48L21zdWI+PC9tc3ViPjwvbXN0eWxlPjwvbWF0aD6SgzrwAAAAAElFTkSuQmCC\&quot;,\&quot;slideId\&quot;:274,\&quot;accessibleText\&quot;:\&quot;text Attention end text subscript l subscript i end subscript left parenthesis Q subscript l subscript i end subscript comma K subscript l subscript i end subscript comma V subscript l subscript i end subscript right parenthesis equals text softmax end text open parentheses fraction numerator Q subscript l subscript i end subscript K subscript l subscript i end subscript superscript T over denominator square root of d end fraction close parentheses V subscript l subscript i end subscript\&quot;,\&quot;imageHeight\&quot;:34.34146341463415},{\&quot;mathml\&quot;:\&quot;&lt;math xmlns=\\\&quot;http://www.w3.org/1998/Math/MathML\\\&quot; style=\\\&quot;font-family:stix;font-size:16px;\\\&quot;&gt;&lt;msub&gt;&lt;mtext&gt;Attention&lt;/mtext&gt;&lt;msub&gt;&lt;mi&gt;l&lt;/mi&gt;&lt;mi&gt;i&lt;/mi&gt;&lt;/msub&gt;&lt;/msub&gt;&lt;mo&gt;(&lt;/mo&gt;&lt;msub&gt;&lt;mi&gt;Q&lt;/mi&gt;&lt;msub&gt;&lt;mi&gt;l&lt;/mi&gt;&lt;mi&gt;i&lt;/mi&gt;&lt;/msub&gt;&lt;/msub&gt;&lt;mo&gt;,&lt;/mo&gt;&lt;msub&gt;&lt;mi&gt;K&lt;/mi&gt;&lt;msub&gt;&lt;mi&gt;l&lt;/mi&gt;&lt;mi&gt;i&lt;/mi&gt;&lt;/msub&gt;&lt;/msub&gt;&lt;mo&gt;,&lt;/mo&gt;&lt;msub&gt;&lt;mi&gt;V&lt;/mi&gt;&lt;msub&gt;&lt;mi&gt;l&lt;/mi&gt;&lt;mi&gt;i&lt;/mi&gt;&lt;/msub&gt;&lt;/msub&gt;&lt;mo&gt;)&lt;/mo&gt;&lt;mo&gt;=&lt;/mo&gt;&lt;mtext&gt;softmax&lt;/mtext&gt;&lt;mfenced&gt;&lt;mfrac&gt;&lt;mrow&gt;&lt;msub&gt;&lt;menclose notation=\\\&quot;top\\\&quot;&gt;&lt;mi&gt;Q&lt;/mi&gt;&lt;/menclose&gt;&lt;msub&gt;&lt;mi&gt;l&lt;/mi&gt;&lt;mi&gt;i&lt;/mi&gt;&lt;/msub&gt;&lt;/msub&gt;&lt;msubsup&gt;&lt;mi&gt;K&lt;/mi&gt;&lt;msub&gt;&lt;mi&gt;l&lt;/mi&gt;&lt;mi&gt;i&lt;/mi&gt;&lt;/msub&gt;&lt;mi&gt;T&lt;/mi&gt;&lt;/msubsup&gt;&lt;/mrow&gt;&lt;msqrt&gt;&lt;mi&gt;d&lt;/mi&gt;&lt;/msqrt&gt;&lt;/mfrac&gt;&lt;/mfenced&gt;&lt;msub&gt;&lt;mi&gt;V&lt;/mi&gt;&lt;msub&gt;&lt;mi&gt;l&lt;/mi&gt;&lt;mi&gt;i&lt;/mi&gt;&lt;/msub&gt;&lt;/msub&gt;&lt;/math&gt;\&quot;,\&quot;base64Image\&quot;:\&quot;iVBORw0KGgoAAAANSUhEUgAABckAAAENCAYAAADUn+1RAAAACXBIWXMAAA7EAAAOxAGVKw4bAAAABGJhU0UAAACpby6J0gAAUXpJREFUeNrt3Q2IFUma6P0HkUKaohlxxRFHHBoRERHBFUdEHEFERETkNo74So84NCLSiAhu0yuOSDONt/GKVxykaERECvqKr7jSK0gjTSPSXHHFFVdcGhEREcGRuoXjdYR589mT9ZqVFRGZ55z8iMj8/yCY3bZOfkTEyRP5ZOQTIgAAAAAAAAjF31tSAAAAAAAAAACYgCA5AAAAAAAAAKC1CJIDAAAAAAAAAFqLIDkAAAAAAAAAoLUIkgMAAAAAAAAAvLZf3gd7h6gOIChDie/vAaoDAAAAAAAA6M5ueR9guxuVKVQJEJTJUbmV+B7voUoAAAAAAACAfLbK+8DaaFTmUSVAkObG3+Gx7/NWqgQAAAAAAABwWyvjc2rvpEqAoG1PfafXUiUAAAAAAACA2aKojMj7YNolqgRohAuJ77V+x5dQJQAAAAAAAMB406PyRN4H0p7H/w1A+KbF3+mx7/fTqMygWgAAAAAAAIAOXeDvhoxPyfAx1QI0yqbUd/yn+LsPAAAAAAAAtN5pGR88I80K2mhf6ntQVdlU4TkOp/Y9RLMDAAAAAACg7bbK+KDZq6jMolrQQlel+gD5u6gMVHiOmmLlZeoYttH0AAAAAAAAaKu5Mn6hTi17qBa0kKYdeZv6LjyMytdR2RyVlVH5QManJ/lCzIHvualtT4rKgqgckPF5wbX8WMO57kodw2hU5tEFAAAAAAAA0DYauLsj44Nld6gWtNS6xPfgmeRLgfK9TAyQ/5zxGV0M917i74/UdL63U8d9V8hPDgAAAAAAgJb5SiYG+JZTLWj59+FJVGbm+HsNKL8zfIdO5/jsksTfr67pfBcbjv0o3QAAAAAAAABtsVQmBsiGqRa02C3pBL0X5fz79dLfIpya+/+NdN7oqMs3woMyAAAAAAAAtJDOgL0v4wNjmot5DlWDlvow/h583cVnjol5Ec4pOT9/LSqXaz5vnTE/KhPzsA/QJQAAAAAAANBkh2RicO8rqgUt9rF0gsXTuvjMHcP36IcuPn8jKns9vR4coUsAAAAAAACgqT6SToqHZEBM0z5Mo2rQYieku1nk08ScauVgF9t4KZ3c5HUbjI8lPSN+Pt0CAAAAAAAATXRF+gvshUwDm5ulM2te86/flvd5od/G/6v///dROROVrcLDA5c3Yg4U91rWW/azvYBtF92OWyz76Saf93qP2vKA4Vyu0cUBAAAAAADQNKaFBjUoPNjgc9Y86/oQ4Lb0FlzVGbX6YGEl3WeCs1G5FJUn0l8A+0FULop9wcyVcRuM9LDtp9J5IFJ0Hz9j2NdowG2pOcifG85pA90cAAAAAAAATXJP2jOLfFVUrhrOV2eMa9BUZydrqovkAoU623hTVIbEPEtaZ5h/RDcymhGVz6PyWvIFrzUguy/+XDemxfvJ2v7P0nkToCxPDfscDrwN9xvOSRf4nUT3BgAAAAAAQBPsEPPM1w8bdp4a+L5hOFedhfyF5J9RPFM6s6RNdbaF7tRVP0uXm1GZ3ud+XKleTkflgxLPcb5lvzsCbzuts5eG89pFtwYAAAAAAEDoJkflsUwMfn3VoHPUYP+QmIOXGuye2eN2j1m2uZduZTRF3AHyZ9J/fvDNlm2/jP+tbLst+5/VgPY7ZDgvTaczQNcGAAAAAABAyD4Tc67t2Q05vxVifgigZX8B278kzZw5XIasIPmePrevfdaUO/tmhf35gmH/9xrSfjrD/63h/D6jawMAAAAAACBUmk/YFEAebsj5fSqdgL/pIcCmgvahgcMRyz4W08XG2SD2ALkGX/tZQFPzlz80bPdrqS5vtu7HlHf9RIPa8JSYZ5OTmxwAAAAAAABB2inmgOWyBpzbV2IPyBadduOoZT86g5jg4XtfOtrkuz62q7PEH8nExT/XV3x+Ky3ntqFBbbjIco7kJgcAAAAAAECQ7svEYNedBpzXSbEHY/eXsL/5Ul4KkSa5XUK7LJeJKVauS2dmedUOinmG/OSGtaNp8dsHdG8AAAAAAACEZrU0c0aobTFNLd+WuN+nln0+pqv9lxnizke+oIdtfhKVN6ntHKrxHK8bzutaA9tyh6UN19DNAQAAAAAAEBJNb1F0Xui6fS72IOyjks/tgmPfBA/tgVUtz7rcli4AOmTYxqoaz09ni5vy3+9vYFsORGVUik2ZAwAAAAAAAFRKczibgpXnAj6nTeKeqby85P2fduz7G7rcfy0Ga6ufM11sZ15U7qY+f1U6C6j62P+WNLQ9hyznO4euDgAAAAAAgBBoSgpTgGttoOejgdMRsQdhT1dwDLvFPYu9zXTx0lHpfyHVXant6MztfZ6c43HDeb1ocJuusLTlYS6vAAAAAAAACIHmyU4Ht54Hei6a+uGe2AOwL6MyrYLj2CnumewDLe5vqxz1ooHuDzM+r+13SSbmel/m0TneNZzb+RZeR55weQUAAAAAAIDvVoo5WHky0PM5Lu7gdFUzjbOC5Gtb3Oe+dNTLjYzPbpDOA5zkZzRgPtWj87MtSrq14e36teW8V3KZBQAAAAAAgM9subNXB3guS8UdmNZZrZMrOpZjGceyucV97rajXmzpOQYNffWNdNLa+GaL5dymNbxdbd+/IS6zAAAAAAAA8JXmhtY8yU3JnexKs6JlT4XHcibjWLa1tM/NkO4XVNU0Kg9Tf/cgKgs9PcfzhvO605L2fSLmFEeTuNwCAAAAAADAR2vEHKg8E+C5ZKU30cB/lXnAL2Ycz/aW9rlPHHUymvpbDazqzPJ3MjG396DH5/jMcG5HW9K+pyxtu4bLLQAAAAAAAHykecdNAa1NgZ2HplB5Iu6g9KGKj+lhxvFsaWmfG3bUyXDi7+ZF5Vbq30fE/4cL86XdOejXW87/FJdbAAAAAAAA+MgUWNZZu1MCO4/d4g5I6znNqPB4JsnE2c/psrGF/U3rZcRRJzsS7Tma+re7UZkbwDnuMZzXW2lPupHJ8fmm6+AZl1sAAAAAAAD4xjbj9YcAz+WBuAPSlyo+niUZx9PW9BMrM+pE6+07Mc9CHgjkHE1pdi63rJ2vWtp3AZddAAAAAAAA+OQz8SMtSb9WS3ZAen3Fx7QtxzENtLDPHXHUh84+fmH5t48DOT+dLf7acPy7W9bO+y3tuJfLLgAAAAAAAHxiW1gytBnO58UdjH4p1ae6OJdxTCMt7XO3JPvhgak8kjBSANlmys9vWTsvs9TDRS67AAAAAAAA8IVtxmtouZNt+Y+T5Zsajitr0c4LLexzMzLq5ID4tfBqLw4bjvtNS68vbwx18Vrak5sdAAAAAAAAnrPlzP4xsPPYKNmzkDdVfEyzchzTvhb2ua2O+hgLnrreCtCg6xyPz0+P/7GwYOWY7yztuJTLLwAAAAAAAHywS8wBrK8DO48T4g5G6yzzyRUf06eSHSRf2MI+N+yoj+H4b2ZGZVTCnIF/3HLMoy29xhy21MduAQAAAAAAADxgm7G7ObDzyMpxfaWGY7qScUyPW9jfdJb1iKNOPk387ecZ9bfKs/NaK/ZZ02PllPg9C74Mmyx1cZ7LLwAAAAAAAHzwQMwBrNkBnYMGKN+JOzj5ecXH9GGOY/qqhf1tZUadJPudzvz/2fG396X+vNYaqH+Ro61NKWN0IdljLWjzaZY6eMjlFwAAAAAAAHUbEHte6JAskOyg5JqKj2lnjmOa18I+d9hRHw8Mf78how738jUOwitL+w1QNQAAAAAAAKjTajEHrq4Fdh62dA5jRWf5Vp2P/HrGMV1vaZ9zpcU5bvmMK4WJzsaexlfZexct7beWqgEAAAAAAECdtos5cPVNQ85jrDyq+Hjmin8z230wI6NO1ls+pzPuXelMTvNV9t5JS9t9QtUAAAAAAACgTkNiDlztCOw8PhV38PVixcfzdcbx3Gppf9vqqJO34p7tfzSjThfzdfbaNku7DVE1AAAAAAAAqNMl6W5Gr692izuAWmUg7oOojGQcz6qW9rdhR51cyfjsYFSeOT5/g6+z19aJHw+wAAAAAAAAgHGeiDlwNTOw88iaSb6/wmPZn3Esl1ra1yaJ++FBngU4P8mo2218pb31gaXNnlE1AAAAAAAAqIsGLU15nt8FeC5ZwdPtFR3HQFSeOo5jNCqzW9rfVmS00fyc27nt2IbW/SBfbW+9sVxvJlE1AAAAAAAAqIMGa02BxicBnstmcQdgt1R0HFmzyPe0uL8ddtTL4y62szijjr/kq+2te5Y2m03VAAAAAAAAoA62HMGXAzyX5eIOnG6t4BimRuWF9J5zu+luOermmy639Y24FwCdy9fbSxctbbaOqgEAAAAAAEAddHa1KWB1LsBzmSzm1DFjZUcFx3DMsX+dnT+txX1tmrgfYmzqcnuaM9+V3/wKX28vnZV63/QAAAAAAAAAxtkl5oDVyUDPxzVT+XTJ+3alANE85Eta3te2OupHH25M6WGbB8QdeN/AV9w7hyxttZuqAQAAAAAAQB00cFzXrOsyHBF7wPRiifvVAO8DIVjrMuyonx963KYu9njfsd2HwoKQvrEtsHuKqgEAAAAAAEAdzos5YPVxoOeTNZu7LK782NvoZv/llaOOvuhju+vEPZv8AFXvFdsCu+eoGgAAAAAAANThgjRv5vNPYg+YLi9hf7sd+9vuSZ3obOplUl/e52XiDmQv63P7V8X9cGQmbeCN9ZZ2usDlGAAAAAAAAHXQxQ1NAau1AZ+Ta2Zx0XnJN1n28zoqG2s6/1nSCURqvvkzUbkRlbfxcd2r6ZgOO9rkdQHbXyLuIPw52sAbq4WFVgEAAAAAAOAR20KXCwM/r2uW89JA5ZyC9rFR3gc+k+VZVJbWdN4j0gk624LFdeV9vuM4pu9K7stjZWXL28AXMyz1cofLMQAAAAAAAOrwUswBq8HAz2t2VF5IeUHZ/ZZta3B+ugfnr8dw1nB8m2o4FleeeC2XCtrPmYz9/Fxxv/apDXzygaV9XnA5BgAAAAAAQB101qspYDXQgHNbJfYZvUd63KbOgr0s5pQhez07/w2pY3wn9Tz8uC7u4PWrgo7rx4z9aNHc5VNa2AY+GbC0zQiXYwAAAAAAANTBFkSe1JDz09zqtgcBJyX/wwANbH4unYCuKZfyRx6e+77Ucd6seP+6SOoPkh241nI7Kmt67HeLovJtzv1ouR+VbVLNg6C628BHk8S+wCoAAAAAAABQuTdiDlg1yXzpLJZoOs+H0llccarhc5oWQlNjaBoP08MEzYG92uPzvpg63qMV7HNVvN9RyR+0ThbtjxpIHs5oT/33247+m6e8i9tfj3dFg9ogBLa2BwAAAAAAACpnWnjy7w08T529ekDsecrHciJ/H5VHYp99/vf4b9YFcL7pwH4Vx7xTeg9a5+2Dawrcx1jZ3qA2CAFBcgAAAAAAAHij2wBl6DTFhs4c1zQg7yRfAFUDnbrYpy7WOSeQ81yWOgd9GDKZ7k4beHzdeUu1AAAAAAAAoA5tC5InaZ7xq4lzfiqd1CpfS2dm8caozA303PbLxNnvoA247gAAAAAAAAApbQ5WHU+c73Pp5Lpuisup9jxIV6cNuO4AAAAAAAAAE7UxWDVFxgcwNf/40hqO4+O4FE1zYacXtFxOV68UbcB1BwAAAAAAAIFoW7BqelRuyPh84ytrOI7tUl4KjhUyMaf6JLp6pWgDrjsAAAAAAAAIRJuCVQui8ihxjrpw5wbpLOZZZQDzYLz/x9IJ2hftQKotL9LNK0cbcN0BAAAAAABAINoSrFonnbQqf3cUTY9xLyoXonI4KpujMrPAY5gRlSvxvl5GZXFJ5/pd6rw+o5tXjjbgugMAAAAAAIBAtCFY9YW4g+NZ5WlUvo3K7qgs6mH/g1H5XN4H6fV/V5R0rjoj/m3q+BfRzStFG3DdAQAAAAAAQECaHKyaJu9nbhdZNMits833R2W9dFKmjKVr0f/9QDp5zndEZVjGB0yfR2VZiee8MnWsL+nilaMN2n3dAQAAAAAAQGCaGqxaLZ0Z4H/3qNyOyuySzzs9a36YLl452qC91x0AAAAAAAAEqGnBKl2E85iYZ3//KJ2Z5Vo0gP5OqgmO6340x3kVi4Omc2HvpItXjjZo33UHAAAAAAAAAWtSsGphVO7Hx/8iKqeislE6OcFNNGiti2fukk76lDdSfID8YlTmVXT+plzYH9HFK0UbtO+6AwAAAAAAgMA1KVi1QDpB8k+kt1nb+pl1UTkelbvS+0xzzTt+IirzKz7/VanjeET3rhxt0L7rDgAAAAAAAAJHsMpuinQW5twXlbNRuSydAPhr6cw616JpXDTXuOad/jwqy2s83oOpNjxLE9IGXHcAAAAAAAAAN4JVzXE11YZbqBLagOsOAAAAAAAA4EawqhlMubCnUS20AdcdAAAAAAAAwI1gVTOkc2Hfo0poA647AAAAAAAAQDaCVc2QzoV9giqhDbjuAAAAAAAAANkIVjXD96n220SV0AZcdwAAAAAAAIBsBKvCN1nG58J+F5UpVAttwHUHAAAAAAAAyEawKnxrUm13gyqhDbjuAAAAAAAAAPkQrArf4VTbfUmV0AZcdwAAAAAAAIB8CFaFL50Ley1VQhtw3QEAAAAAAADyIVgVtnQubP2/J1n+DrQB1x0AAAAAAAAghWBV2Nal2u2a4W82R2WYqqINuO4AAAAAAAAAExGsCtuRVLsdSP37rKg8j8qCgva3JCoPovIyKjupftqA6w4AAAAAAABCR7AqbD+k2m1F4t805ceNqOwrcH+3U/ubTxPQBlx3AAAAAAAAEDKCVWF7nWq3ZC7sc1H5tuD9vUvtbxtNQBtw3QEAAAAAAEDICFaFLR0wnReV2VG5GJXvozKl4P3dSe1vCU1AG3DdAQAAAAAAQMgIVoXttqX9dJHIKSXsb5F00ovcj8oOqp824LoDAAAAAACA0BGsCpvOIr4blbdRGYnKpaiso1poA647AAAAAAAAQD4EqwBw3QEAAAAAAEBrEawCwHUHAAAAAAAArUWwCgDXHQAAAAAAALQWwSp0a0A6ebhBG3DdAQAAAAAAQPAIVsFmmnQWoNwSlaNRuRiVZ3H/OEX10AZcdwAAAAAAANAEBKtgszwqZ6NyzdA/NlE9tAHXHQAAAAAAADQBwSrk8VOib7yTTroP0AZcdwAAAAAAABA8glXIYzTRN65THbQB1x0AAAAAAAA0BcEqZJmX6hsHqBLagOsOAAAAAAAAmoJgFbLsSPWNJVQJbcB1BwAAAAAAAE1BsApZzif6xXOqgzbgugMAAAAAAIAmIViFLI8T/eIs1UEbcN0BAAAAAABAkxCsgsusVL/YQpXQBlx3AAAAAAAA0CQEq+CyJdEn3kVlKlVCG3DdAQAAAAAAQJMQrILLUKJP3KQ6aAOuOwAAAAAAAGgaglVwuZfoE0eoDtqA6w6KMj9u9KtUBTy2Jiq3ovImKs+icjgqk6gWAAAAoG+DUdkelXNRuROV0ai8jcfer6JyTTpBkHlUFSpCsAo2H6b6xHKqhDbguoOiHEs0PIMe+Git5UJ1nqpBSTZGZQnVAACtMjsqe6gGtIwGOr6KymtHcCBdzgj5f1E+glWw2ZzoD6NUB23AdQdFmRyVkUTDH6NK4KEHjosVgUwUaUZUhuO+dZLqAIBWORFf/38SJo6gHXQc/Tju9xok/yIqC6IyPSo7pfP2pm0MfjsqU6hClIhgFWyOJvrDcOrfmFVOG3DdQc92php+lMEOPDMo7pksO6kiFERnjz+P+9VZaU46n2nSedL/VTyA0ZtafW1aX59Ovkb9vXRmhm2NPwN/vZH8s/3ylPWW/WwvYNv0pf6tL6idL1a8/6FA6/t4YkzMGANNtigqLxPf2Q2Gv5kZlUeO7/l+qhElIlgFm8uJ/rAj8d/1DfRrVA9tUON1h3F74G4ZKmc31QKPZAXJP6WKUIDjiT71dQPOZ05UDkonIN7Lj+S7qFyJykq6hpf0Ic6lqDzpc/D1IB6ALbLsZ2XcD0Z62PZT6TyUGaS5+rYobqfRHtv5TXyzsrfP/b/qYp86vgw5wLw3cS7fSOfNS6BJNFXK40Q//z7jGvDO8l2/QFWiRATJYZMck8yM/9viqDyUzpvBoA3quu4wbg/YYksF3aVq4JnHji/0UqoHfZgW3xg2ZVXuVdJZhDn9PdEZ4xqw1JnB+mr1QKoONknn6bFphrLWz0d0FW/pIPRzyZ9LVt+W2NfD4HVavJ+s7f8snbcRUA6t27wPLU6V8Bup14/Ljn3qgHxjQ+p6W+K8rksnbzPQFKeku0knX1u+899QlSgRQXLYvE30B52QsSEe466mamgDj647jNsDHxwlyyqqBx7ZZOmn56ga9GGWjM93H/KaDPoDeMPwHdEf5S8k/2xenQVwybAdfRK+hS7jtR05Bl83pZNnth+uVC+no/IBTVG6T3K0ddkpEG6K+Q2Upo0fk4HyWwV8fwAfzDN8f1dkfGaKTHwDWb/zi6hOlIggOWzS6yW8iWMGoA18u+4wbg/EYMaNLq/OwTf6hOuOdJ5Y6mv8h6Q5OaNRvTlxP7ItNhIKndk4ZLmOa7B7Zo/bPWbZ5l66jremZAy+dCDbb37wzZZtv4z/DdXJSrVTdpqbc4Z9HmloXSdTr+g4ZCrdD4EzTZTKsyaV9n19GKozz37g5hoVIEgOG32IrZN43sT3PAupEtrA4+sO4/YA7JHsfLSzPTjOBSXceJexTVDfCIde25IB8h8lzHyzOuvLloqoiKfRlyzb3kEX8lJWkHxPAd+b52KenT6b6q/c6Yz2Ltvd1P40/+RAg+v7TOo3g0XuEfJvxduKrhncA6BfBMkBNOG6w7g9AHcle8r/4ZqPUZ+maCqEk55vE9Q3wqGvyv8s4/Mzh7iwiOYONS2ipf9tU4F1NWLZx2K6knc2OH7P30p/MxRmxIOp9HY1Ry1v9NRjc8YYrsyB71zD/tY0vL71QWpyIeRv6YII1JaKbtC5B0ARCJIDaMJ1h3G751ZIvsTxL2q++f0mPo6Tnm8T1DfCoNezH1PXubUBnsdXjut20TO2jlr2c08IjvrmS0e/+K6P7eos8UcycfHP9VR5rWZmjOGWl7jv9HVhuCV1rnmck6kK99ENEfDYvOygI/cAKAJBcgBNuO4wbvfcWRmfW9HVWJ/UdIzJWQ4nPd4mqG+E43jq+jYU4DmclGoX/Jgv5aXvQLFul9A3dMCWTrFyXcJ8+6KJRh1tXtbCSbow68vEfl61rD98IePfqllGN0Rgbkr5QUfuAVAUguQAmnLdYdzuKX19PpmHbmdUvnc01s0ajlFfBxgpeHBVxjZBfSMc6VQU+mMxLbBzOOa4Vpf56v9Tyz4f0628MUPcD7wX9LBNfUieXuD7EFXtlSuONj9Y0j6/SO1nd8vqXNOuJN+s0DRE5CdHSN5IuUFH7gFQJILkAJpy3WHc7qn9iQrSAYzmvtmUcXO9tMLj0/x191L7P+nhNkF9IxxTo/JMyp91XabPHdfoR1LuitgXHPsmn5kfdjja6FmX29KA35BhG6uoZu+ccrT72ZJ+35OzUW63tN53per6CF0RgZgs5QYduQdA0QiSA2jKdYdxu6eSC9adiP+b5pV96miwMxUe3yXD/k96uE1Q3whH+gdJ11sIaeZf1oPM5SXv37Ua9zd0Ly8MF/QbrjmX0wt7X5XOW2jwz3ZHu18vYX9HZHyqkYUtrXcdNz9P1cU8uiMC8KGUG3TkHgBFI0gOoCnXHcbtHlqdaoiFlgpMl7cV3SDbAjEnPdsmqG+EY4GhP34V0PFr4GXEcX0+XcEx7Bb3LHbUSwN2rhx3eRdz3ZXajg6mWJgwrHFdsowUvK+PZHyahmMtr/uvU/V9he6IAKws8eafewCUgSA5gKZcdxi3eyj5dD+da3y2uGcqHij52E449n3So22C+kZYLksx+ZnroOmw7jm+V1XlVd+Z8fswQDer1SpH22ig+8OMz0+TibP/NN88CxKGcY2o6ruZ7CP69uFgy+t+qVT/Vg/Qr3Ul3fxzD4CyECQH0JTrDuN2z8yKb5aTC3amfedosCclHZfevF/I6CwnPdhmXiukM0tVO6WmdNCnNzoT/7V0Ut3o4no6W6/omflrpfNKveaNnez4UuorHsNxe76Ny9P4v23wqA3z0Bm2h6UzK6ZoGhw6GLeXBilHE/U1Gv+383Fbzi7xe1tnuzbBQkNffBjQ8R/P+F5VNcs3K0i+lp/YWn3paJsbGZ/V68Pz1Gf092sq1RqMl1L+mgFrU9vdRLX/l/RaF9epEq8ticfo16LyKjFG13HdHemkDyt77YW6x5frC775r/oeYFY89tH22pjR1vqW9JVUW4+Njdd3ud/pcZtouz2O7+v0vnokPv9PpfNWV9HWxH32Yvxb/To+jzfxeWk6tGMl3Qs1PVgFAHVcdxi3e+SQTFyws5uBUxmVu1rcudDzlsGSt5mHLpr2oIvtv40Hjb0Gy3UgprNBdHG1F5L9BGqvIRBiKj91OSivur7HBse3E5/dXlB/1BzVupjjox6O/3pcF/3ypV2bwvTq74lAjn1pRpvqA5HJFR3LsYxj2Syo021H2xy2fGbQ8P3Qm25WPA/PJUf7bynod+m+kFbE5Lyhzsn36B99e+xGF2O6H+J7ogVx3+/3N66O8eX2AsbmprKyhnsAfdtpV1wXWRO+NMBwJ+d+v89xHzYn/q18m2N796WYNxW1vxyIx3nd1OP9+B4irzV9tlsyLrCly8/u9CRYBQBVX3cYt3tiUuqH1hUkeiLVJZMfKWjANljyNrMGTz+JOafQ8xzHo3+TdxamDhK3SWcGxGvJ95qGHt+tLs9dj2l2jW1oCuZ8ahgcFxkk32wY6H8f1/ei+BjmxH/3jWOwrKk9ZnS5bx/btQkGLe0USkD3XkZ77qnwWM5kHMs2fmZrM0O6X9RVZzI+TP3dA4J7wTrlaP+jBWx/f2J7+hv1EVX+/zMFIk9TLV75JDV21Blc+vaNBsGnxmOFlfE488cSblrrGl9WESQv8x5A60QngvxgGfunA60aWB7qYd8PxP7m1BcyPp9r3rF2P9dIfZMh/TBFx4P6kGBJXFdzo7JV7A9+8q67Mzk+d70PPeao52S5GffVBTJ+oobeo+hDk8/EPnnn+7hfrpDuUgoQJAdQtTKvO4zbPbFJ8s9yOZTx4zi/wOOaEv/Yj5WrYl+YbtBRyt6mzUoZ/7qEDoJ3Gz6v/7/ONP9Zep+JebKLAdqA5fi6KT/V2IZjA7ePpfN6YdbsjX6C5JPjm5L0ADfrVRed0f6dY4C8Iuf+fW3XJthhqYPpARx7VnqTF1JtHvCLJX4H0X8AyNYuo6m/1Qfmhw03wueFPHUhcwXDhvvc9oxUIOxzqnucxYY6fxOPjVC/zam2uZ1jDLBZJgZ/e/mNq3t8Odky3t4s7mB1Vplc8j2A/qbdl+5mI+t1qtuJI8lyIXUM2kd+6GN7twsc+50QdxqXfZZj+KKH/a8U9yLgWmb2cB55+n1dwSoAqPq6w7jdE9+LfcHOtNnifpJcZqqCK1J8Lrsytql0dl5y1q8ODLNyuOpA0DZL5V3GwHddYiCpDzlcAXcNnq2V97MfNHivr+0tSAy0FsTBkjcFB76KqO/1OQZpRQTophhuRHQgN6eLbdhyRr+WfK88htKuITIt2PkqgOPWG9CsV2wPVXxMDzOOZ4ugLsM5B1rzDEGEEeEBRxOsLiFYMyb5Fsl9KSfnbsgmSXlvuKE/OiZPTih4K/nfpkt/p3YEOL50jbHLuvkv4h5AZ0wfi+v8sLhTCu6M2zQ58/puPEZaLe8nE0yJ/9a1rbF7MJ2l/Vjev3XwVWpb+p3XCWP7xT1hpds37EwPL27k/Kxtwk0vi29vzBjvreiy776U/lPQECQHULUyrzuM2z0wV7rPAXbZ0XA6OCtrxlkoQfLZqYHRLck/a0hniNgCmE+6qNtt4l5EbyyAr68efuDYzgqxz9S+XVN9b4oHuOvji8jHiQFrkUHfSz0O/tK+cXxXlne5LV/bNTSTLed/OYBj351xg6IBmRkVHo8tCJQsG/mprYW2jet19x2JPpV+8Hg3Hh8gfAOOPvCmj+2mZ0mvpKqNTKmxLlEttTso7tnCWb5KfPZAA8aXY3wPkqctdBzvEXk/qeBWjmvUPMdvpo4PNfg9FkjXh8xZk5/0occz6W3R7KRBMQfc864RMt0yTrvRY51/7ajzoYzPLkgdSxEpDgmSA6hamdcdxu0eOCrZC3amZS3kUVYu3FCC5DdlfMBqXpefP+6o2y9zbuMjxzZexf/7ac5tHXZsa44H9Z01qO8lSH7QsJ1TPR7b5DjgZDo2HTxP62JbvrZraGz95WwAx561AHDVwZclkv02xxpBHVZmtIu23XeWa90A1dcorxz9oNcUU8kFYb+hiq1M6aj0Ia1vs3fKylFdVul3oan04o2Hu/z8oLwPqHYzhvV1fJlnPO3jfVz6vqubBapNPhf7BISxgPfxgr5XM3Nu4zPL5z/r4jiuWbbRy1pEOj6476gnV37b5Dpd5wMIVgFAHdcdxu010sHVC+ktVYpr5u6Dko43hCD5Lul/gaal0v9M/Uninmm6qYvjsc1A0LLVkwHyZCkuSL7AcL76//cTOF7sOL5uBom+tmtobA8I9nt+3KtzBA7WV3xM2yR/vnxU64ijTd6mfv+T5WOqrnEuFXzNSOaU1RmO06hiK9tigb49PGxTkNz0BtTeHrZztMuxvs/jyzEhBsnPS/+Ti8ZME/fbcd/20Nde9flbe0H6z01ruw5t6rHOl0n3kzWSDyB6fYhTR7AKAKq+7jBur1F6Qa+FXXz2i4zB66oSjtf3ILkGgtL57Jb0eFyuvHif9Pnl3d3D8fwk9sV2fBggK1ue8m6D5KbZFtcKOL4LjjZZWsBFuc52DY1toUnfc2efz7juvpTqZyeeyzimEX5qa9PrQmWav5WFBZvltBT3IHkwNUbZQfU67bLU+0HPjrNNQfIPpZjFsObHnz3TkPGlSJhBclsAuNf0gbcc45nBAtvnZJ/1dreLY9hr2canfdT7iS6COPogKLlW14aAglUAUPV1h3F7jW5I/gU70zTn7Tsp7zXIqgZXRW4znSv4eR/H9a30v6ptkU+fzkoxMyrKDJK/KOBCYksdsbeA43PNuugmF7aP7Rqap5bz3uDxMdvyqCdLHa9OZS3aeUFQhxkZ7XJA/Fr8FeVyBUC7fSiazEf7I1Wb6eNAro1tCpKbUtfp72svM6s05/y5howvRcIMkp8quI/YJiQ87XF7X1q2dzHn521B9m6C5DtLqHsNvNgWkn8s4x8oJB8QnSn42kWQHEDVyr7uMG6vSXqhk509bMM1c6Hf1werGlwVuc10fsN+cq25Zuq/6PPL20swtagBqO9BcttslLUF9eF7ju/LzIDbNSSulDWrPT7ujTmCBpsqPqZZOY5pHz+3tdgq7rRdk8T9ZsIbaf7aBG3iWkvmYhfbmS/vJ0jo/y6gajNtEPti7D5pU5DctihWL+uSHJN8k1dCGF+KhBkkP1lwH7HNkO41SP6J9Ld452bpPye5LUg+1Gfdu/rL2LZ3pepwasHXLoLkAKpW9nWHcXtNkgOAUektZ2xWftwvCz5mn4Pk88T8Ku1gj2Wr9J/jt8hg6iFpfpBcg0YjUm5OZddimbv6vCjX2a4hcS1++lEg12xbjunJFR/TpzkCGQsFdRiW7LeRZoo9TRVvATTLgLjT6+R1PfG5I1RrLmvFHrycRPXUxrbw4OES9hXK+FKEILmyBZR7DZJvEXuKvLw+TwU6jhR0TkMFtKtrvHEg1ffXBRisKuJYKBRKecWn7zrj9oBNSd0Yn+hjWz+Le8ZzkQu2+Rwk/7Tii8GaPr68vQRTd0vzg+QrHTeyZd8sdxOQ8rFdQ7LOUYcfeHzcWfml62izKxnH9Jif21q4AjLpHKSfS/Xri6Aer/oM1m4S8tb3Yr7j+zWf6qmNK+WULpg1q8B9hTK+FCFIrooOkttmgne7ZsvMuH1mFHhORQTJpzvuwZLlTEnfZYLkFApBcl++64zbA5ZeRKifmX77MzrtzgKP2+cg+fmKLwab+vjyEiTv7hxHC+zDk8Wey7+ONDptDJJvkv7e0Kgr6Pku45rwecXH9GGOY/qKn9tarMxol9mpa5LrYfd9YbZrU1xytPO8jM8OxAPssb/fSHXmNuio93VUT63t8szRNjr2O1DQ9S+U8aUIQXKR4oPktnHnmwrHBFelvCC5SHa6pifxuDHUYFW/x0KhUAiSM2733G3pfcHONH167FpM7naBx+1zkNw0y7PuzkiQvLsguW0Ry5GC2+WRo20mBdquIdnSZ/3XYYEU83ZJkXbmOKZ5gjq4Xrt/YPj7DRntuJcqbYTTjjbOGq8kU3N9S1V2ZbCPeke58qz1obm+l/e5n1DGlyIEyV3jm5CC5DrbXCdPZC2uPlTgPq859rO9xHMlSE6hECT35bvOuD1QS6X4md5Zs6iXFnTsPgfJ3xi2sbXmtiZI3t3AzPa0brTgdunnqaCv7RqSbZ79yPZzg5V87arqfOTXM47pOj+3tXGl5jlu+cx3js9o3tRpVGvwXDP99jg+NycxxtHfw1lUZVdceSU/pnpq90XOm/ChPq6DoYwvRQiSi4QdJNcUaRfk/VsFL+Lf/eNSfpD8I7Gvc3KxxO8wQXIKhSC5L991xu2BGqqh454r6Nh9DZJP7qHz1vnlJUjeXZCo6EHsOWlervmQhBgkz3qN9VHFxzNX/JvZjo4ZGe1iu07ME3f6nNNUbfDWSG+zCS8m/m4/1dg1V5B8C9XjhUM572deSm+Ti0IZX4oQJBcJL0g+EI/n7yW2/VM83p2UcU5DBffBfVL9Q8HQxvQAwlfFdYdxe0U0F9hbqT5I/lZ6W2SkisFVEdv8oKKBR1FfXoLkZq7XBItMw+F6dWZtoO0aEle6lcmeHnPWwsAXKz6erzOO5xY/t7XZmvFb7OrjRzPadTHVGzRXsPay5TOrEn9zhyosvN6ZSe4PHSu+yXlfc0M6adDyCmV8KUKQXIUSJNdUTpo3/1mqb67o4pzKuFe1pXh5LuW8lUaQHEDVqrjuMG6vyF6p7zWIg54OrorYpi3f5LCnX16C5N3fxBS52MxJYSZ5nUJcuHO3VJdTMos+FBzJOJ5V/NzWZtjRLlnf66yF7G5QvcF75QhepGnwLjkzcSnV1/M1s59F2FGdhak+nzUBaF/DxpciBMmV70HySXHfS9736MKYG3s4p6LHj6szvjdl3BsTJAdQtaquO4zbK/BAyguCLZbsVa37nS0RWpD8tqdfXoLk3R1b0akjDjj2szDQdg3JOkcdDnp6zFkzyat8lWp/xrFc4qe2Nvob63qAkWcBzk8y2ncb1Ry0y2Jf1yA9RttX8G90W7kW7lxH9XhHH5Zr+pW8s8ov5xg7hDK+FCFIrnwOki+Kyl3DeU7t8ZyKDJJPje/3s74zGwINVgFA1dcdxu0lW1XBwPzHjB/Ffl8rDS0n+Vsp9jXKor68BMnNXDMwi8wbekL6m8lMkLw/swu4iaxaVuBye0XHMRDfJNqOYzSuX9RjRUY/mZ9zO7cd23gq/j5MQjZXOoZkOp3p0sm/rP9d3y74kKrr2XQhhVGIdBHCC5IvUH4z47oYyvhShCC58jVIbkoJdK7PcyoySH5Wxq9j4hpHFPmbQpAcQNWquu4wbi/ZeRk/q7sMGzMGkT96OLgqapu2XO/LPPzyEiQ3+8pRZ19XcLEbCbhdQ6IPrmwLFK719Jg3Z1xbq1r8LWsW+R5BnQ472uZxF9vJejPsS6o6WK5FgDdZfqd4e6A/rvQDA4H0DR9LVeMUffh4O8fxXGzA+FKEILnyMUi+R8wPZyb1eU5FBck/Tmzzeka7FB2cJ0gOoGpVXXcYt5doeioodLDEfT3OGEQu6GPbPgfJH1m2c9jDLy9B8uwBXrpcK7Bdzkp3CzCE0K6h+dly3hs9Pd7lGdfVrRUcw1THd6wNfSYEtxzt802X2/pG3Ll451LdQVor2Wmbkg9JvqfK+mYLOo54dpwEyd30pvOp9LYeRyjjS1d/JUheX5DcliZwUQHnVESwekZifKjn9FH83wcz4gJFpRoiSA6galVddxi3l+gLGZ+/ZlaJ+8qaaXjKs8FVUdu0vZL5qKR6/kGyH3YQJO8uSD4zIyhUVOqci9Lf4rYEyfv3rYSVb3my2Ge/a9lRwTEcE/eaE9P4qa3VtIzf3m4XCNTr4YjwUKRpBhxtejb+m1vCw5Ai2d4E8u1Gpk1B8rHvwZIuPzfoGD+4FiUMZXwpQpBc+RQk/0DMD2duFHROQwW36/4uAjyPpJj0bQTJAVStqusO4/aS6MDrcYU3tvpj99rRmDog6DVHjs9B8i+kunzBYw8idvb45SVIbud6pbaoPP62WRV5Z4QQJO+fbXGrrzw+Ztcs4dMl79uVfmO0h0ADirfV0Ub6gGVKgd+TshbfQjVeiX1GazJQeoiqKoRtTYkhz46zjUHyXlOEnbEc04vAx5ciBMlF/AqS7y9ovFpWkHxXYlt3uvy+aDkRULAKAOq47jBuL8EWqT7n7omMge2+ggdXZcxO73abrnQIj3oMUJgsiwMeLyQ7l2VIQfJTBdRNEUHyvVJcugKTQcu27xZwUSZInt9KcT+R9dER6S0Xar/02vVACJT6zrUw3A89blMfst93bPeh1Ls4NXpzWewPvMZmLD4Qv/Jlh8z2Fs4Wz46zjUHyy3183pa2bVLA40uReoLk/d4DNDlIbnu4sq2gc+onSD43/t0YexhvS6mq6fqeO/rVioCCVQBQ9XWHcXsJfpTyF+xMm58xsH1YcAf5poRO18s2XbkKjxVQr/q65jPJ/+qkj8HUMtpwTBFB8g8TA750eS39vxZoGyh/WsBFmSB5fpMs7Xzd42POms1dFlduahYG8ccrRzt90cd212X8nh+g6oNzWrIDkGuopsLYHmDNompqMxYkf9vHuO4z6W4x1hDGlyLlBsnLugdoapDc9Zp9tw/Z9kjxQfKbkn9B780ZcYF+JpMRJAdQtSqvO4zbC7ZEes9J168fMxqyl1cLbbn2hvs4ziK3eTjjnPuZNaSLr96Lt/Ms52C6yGDq0YIGoGW04ZgiguTqkGQvkNCrb6T/2Zg+tmtTAhevPT/mnxztv7yE/e2W6tJI9Uq/O8ukvlmZmgtcH4I+iW94NY/3hfiYqrIs47en32O5Ku4HNDPpB170g7yyZgyfD+g6Xne793rdvsMtSq2SwcdPe9zGauluJnkI40uRcoPkZd0DNDVIvtTRFnu7PAZbypNeH1B8nthG3hmMrnz+/aQ7JEiOIvw3CettqrIK/LvuMG4v2KVUBc6vcN+7Mhqzlxmb5y3but3HcRa5zRnxgMe1OM/mHrY7W8a/8r6jzy9vL8HUUwUNQMtowzG2mZTdLmqoi+Q8smwr7wMKE1u+/m4fGPnYriGy3bT4vOCFa1bv6YrqR/vwxprOf1bcz3fFN3w34uuqHte9Go5nahyEsLXJ5xUdh+sBbREPfpZk/J6fox940Q/yci2k9ioey/jIt3bPyzQuPMz9Za2SQfJeH1jMNbTrg8DHlxL/vtuuD5P7rPey7gFOSzVB8mc9bs82izorSL7G0Rbfdtnfn0hxDyg0x31yMfmVOT+nE75eOs6p1/VtCPahCMNCgJzvjZ/XHcbtBVqQqsCRivc/P8eXsNuZj7acvO/iH16bpY4f3qK3eTjHeWvO9ryLl25LDSi+6+EGoIhg6rmCBrZltKHrRjTPK4Amqxz1d7TH74RpBlG3ixX52q4h0ieZprcPPvb8uK+J/SHcnIL2sTHxI5a+QVxa03mPiHtR6FM1HNPRHNf7KlLS3HHs/7uC9nEr4zxX0g9q7wdF/I7s9vS652O79zIWHyvzuL/06jvQywSWDdLbbFhfx5djXItA95siqKx7AFtauF6D5J9atjdScJ1mBcmni3viVd63uFxp837q4btzv49rr2tGpG63lwcxBPvQr8lifyOdIDnqvu4wbi9Qehb51RqO4W3Gl/BGl9tz5TM7YvmMBuI1yHyhom1qTrV7OS5A2nFOxIPsD1JfAn2FU/O8phfLe5wxiExyzfzr5Wbgx4IGjGW04Vi9Fz3LcY9jMN/tA565MjGI/0MPg0Ff27Vbvrwi/7Xh3M94/qM82zGQKyIgul/sK2hP9+D89RjOGo5vUw3H8lOOa/1z6X/2ncvijP1fKmg/ZzL2o4vYDdIPausH3TK9eRXCw1Gf2j2PbQWMfVH+DaeOr6d2uY0TMjHgmTeI7OP4coxrsk+/C3WXdQ9gS+PSa5D8uKN9eqnXLxzby0qHMyrut7Jdubz1N/nbxLjedgwzDJ8byNHvtV0+7KE+vnOc03HPg1VoJlKt8L3x/brDuL0AptfkH9dwHKM5vojdPP0YlPGvd5leX52WGDR+Ff/9c7G/hlDGNueK+3WyXorur5uZR59JcYuITs+oozk1t6FyvR76sI8+fMjRHh/l3IbeeKUfnNzs4YbM53Z18fkV+bmWYJ/vdCba6y5vNLPo98u0qJbuZ69n57/BcJM3WMNxPMl5/S5zIHA9Y9+vCqqbH3Oc51Xpb/Et+kF1rhjqbmEgNya+tHsepvQS2wV1G7Bcv/IGQBfKxIlA3f5O+ja+zPOb8nWf9V7WPcBzKXbCxwUp9kHBZek9xUjWA+r78TVl7Bo4NglF1yF7Ju8fmrhmcF+KP6/9X1NUPkq0Q9LHUszC3WsyzmmX58EqNM+QEBzne+P3dYdxewEHYXtavL7C41ie84uog8xP+rzhyJqxvayGbeq/FxUo1wcc3eSTnxF/xnX83XypLmQc37dd9o0y6jsrUNTPTekex41MVr7HBTL+tcTkYLSXIKbP7WoSwivypnpYEMAPzlrHtf6k5FtEaeymVXMmm55QX+niZr1K+wxBAV/6ThmBBdtv7A859387vimd1MN+Fol7sS3TDfu2Lvof/aAepz0+tlDaPY908O5ngQ9sry7fyPGbtywRfBwrQ4GPL8eszjEe73d9q6LvAXZnfL7btyynZ4xbNfVYNw+DV4r7wcC5HO38ro97yAvx8U7tcjuDhjFnul5WlBgj6CYAT7AP/dDvx19TfeevUu2kD4Sn6usO4/Ye6I+UPvnNChTqj6M+kf44vmFeXOAxLI4HVzpT6kTGAMOWE21PvA0XnVkwmnObLyXfa4tlbHNsu3elvwD5eck3I0RTMOgDkq8kX3BeH07oqw+a7kJnpU42DJR3dXH8OlDXNA3rcwzQ+63v6fExb4j3mfcYdZbQznjAOtDDd+yBZbsaqPok/g4MxjdYm+L6fZca6Hc7OyKkds266fD1FXlTzthQFlXTm1VbeqeHcVubrh8fxHV/xnKtvpXjWlyn9KvVR2s6jrwPg4tK4bMqPve8109T/lMdmAxn9Cn999viXog6q7yL++DFPm6k6QflSc4qfCr+zsT2ud3zfF/TfeATgQ8GcoyjNsfjg8F43Lo5HpO/K7j/1TW+1DrQ4LMG47dazs1WP+fj41of9/PZXey333uA2fE9rN7LXsh5vCfietNxTfqt3GnxOayPb+R/zrHNh4mx8apUME3baW1cPxdz1umN+P5kQ3yM6Qfau6X732DTW4CXcn52LBXiR3G/t61fdC0+5rxvnq6Mt30753HoWHSbZL9JTZAc/fitpW8DPl13GLf3oJ+FBsoebJZxTOtyDLCudzloK2ObEg909sWduZs6+F66y0vY74rMyUXXlvW5rS0l1/eVAvrYmx76+aR4wPm4y33p9/NLMb+62LR2dfH5Ffl0AP+J9Dbrtg56nAcyfgdexNeUR2KffT523VkXwPmmA/t1HrNepy9n1Ovpgva1s4Lf2TVS/Kub2+kHhfaDIqwT//N5h9DuLunXt+9wT+mNIu5bHhTY9+oYX+6W+l7Rr/Me4GlqeycLOPf1Bf+GDloCJCOS7wG1LtRpClzrf3su7rVFVjkCG66S1Qen9VEfWWlzCJKjH6aURr+jWuDZdYdxO3LRp9sn4qDPm7jy78Y3ocs92mayg+gg6lQciHoV7+NNPFDUmycNiO6S4nJBt7ENq6LBZ30Kdim+SXmdOIen8cDyqPSe4qCJfH5Ffpbhhi20vLED8fXjB8n/Sq32V11AaX9A1530wx6dJTbZw+PcmzjGPXz96Qee9YOB+DfrMu1eipkyMWf1Ur62Xt/E6WxVnTV7Mv5ePInHBW9SY9QzJd/gtWV8GfI9QF2mxeM1neU6kqg3rcNv4zFg1gLrc+I+/DL+/Ejc13YG3J8IkqMf6XVl/haVf6Ba4Nl1h3E7ADSQ76/I75eJqWZCpbOQrsr4mVN6U6T5yzT4rwvdzg303NLt9L2nx7k5cYzL+PrTD+gHrWr3YxJu7kgACAlBcvTqH8X8FgvAdadd43YAqFwor9r8lDrG3YHW93EZvwDY/Ab1pcupNjro6XF+Je8XXgb9gH7QnnbXGcnJt3l03YgBmg4ASkGwCr3674Z+83uqBVx3Wne/BgCVC+VVG51dncz5qK+jTguonqekfoz0XOp4xf/juBRNH7akF5P08bVsDYiNvb65n68//YB+0Kp2/zF1DZ5H0wFAaQhWoRd6H/rI0G9+RdWA606rxu0AUIuQXrXZkjrWi4HUseahvCHj842vrOE4tpfYxitkYk51H3NoHomPTwffU/j60w/oB61p9/Rv3XqaDQBKRbAKvTClWrlGtYDrTuvu1wCgFqG9anM4dby7PD/eBTJ+NoS+6r9BOjNZq/wxOijvU0tML2H7B8T/BxjJ1cfX8tUvBf2Advex3VfK+DQrO2kyACgdwSr04p8NfWYP1QKuO626XwOAWoT6qs25xPG+8fiYNRg34vixHjt+zYt7QToPAHQxwZkFHsOMqFyR9ylqFpd0rt+lzuszz9pitbzPvX+Yr35p6Ae0u2/tPkc66z+MHdtemgsAKkGwCr0wpVr5NdUCrjutuV8DgNqE/KrNBRm/AOZHnh3fF+IOjmeVp1H5VjoLlC7qYf+DUflc3gfpR+L2LoP2mbep41/kUVtsTxzfSb72paEf0O6+tbu+NfNQCJADQB0IVqFbCw395TrVAq47rblfA4Bahf6qzTeJY9dZBzM8OCZdTPSK9BcgNxUNcuuDAc2rq7l0p8v7Bxr6vx9IJ6XAjqgMp3789CHCshLPeWXqWF960j801/RQ4ri+4CtfKvoB7e5Tu0+Nyh15vyD1VpoKACpFsArdOmLoLyywDq47zR+3A4AXmvCqzcHE8T+QegPlmsrhqRQfIO+n3I7K7JLPOz1rftiTvrEhPp77Ut4setAPaHf/2l0fIo4FyJ/T7gBQC4JV6NaPhv4yn2oB153G368BQO2a9KqNBsFeyvuFKedUvH9dhPOYmGd/62DvSlw0gP5OqgmO634OSzXpc9IPW3xaFG+LsFp3VegHtLsP7a7X/5/jY7kpxa7xAADIj2AVuqHB8L+l+spNqgVcd1pzvwYAtWraqzY6W/qH+FyeRWVJRfvV3Hn34/2+iMqpqGyUTk5wEw3U6eKZu6STPuWNFB8g17Q58yo6f9PDlo/4erUO/YB296HdNa2Uzhyv8iEhAMCMYBW6sdfQV/6ZagHXHe7XAKAKTX3VRoPPGvDfV9H+FkgnSP6J9BaQ0c+si8rxqNyV3meaa2DohFT/SuKq1HE84qvVSvQD2t2Hdj8WX0eX0DQAUDuCVejGvxv6yq+pFnDd4X4NAKrQ5FdtpgV87LrIoC7MqUH+s1G5LJ0A+GvpzDrXomlcNNe4Ptj4PCrLazzeg6l+dJavVivRD2h3H9pdF+tk9jgA+IFgFfL6pUxMtfJvVAu47nC/BgBV4FUbFOVqqh9toUroB/QD2h0A0HoEq5CXKdXKEaoFXHcYtwNAFXjVBkUwPWyZRrXQD+gHtDsAoPUIViGv60KqFXDdYdwOADXhVRsUIf2w5R5VQj+gH9DuAAAIwSrk8w9R+Wuqj/wn1QKuO4zbAaAqvGqDIqQftpygSugH9APaHQAAIViFfP4gpFoB1x3G7QBQE161QVG+T/WjTVQJ/YB+QLsDACAEq5DPvxj6yEKqBVx3GLcDQBV41QZFmCzjH7a8i8oUqoV+QD+g3QEAEIJVyPaLqPxNWCsLXHcYtwNATXjVBkVYk+pHN6gS+gH9gHYHACBGsApZNhn6xx+pFnDdYdwOAFXhVRsU4XCqH31JldAP6Ae0OwAAMYJVyGJKtfKPVAu47jBuB4Aq8KoNipJ+2LKWKqEf0A9odwAAYgSr4DIYlb+k+saz+H61qQZodq47jNsBwB+8aoMipB+26P89yfJ3oB/QD2h3AED7EKyCy+8NfeNPDTk3HRfNl84b2zqL99uoPInPcRlNz3WHcTsA+IFXbVCEdal+dM3wN5ujMkxV0Q/oB7Q7AKCVCFbBZdjQN34T4HmsisqpqJyPyuWovJDO29qmvv9azAFKcN1h3A4ANeBVGxThSKofHUj9+6yoPI/KgoL2tyQqD6LyMio7qX76Af2AdgcAeI9gFWw03edfU/3iUaDnciIeo7x29Pmxcpmm57rDuB0A/MCrNijKD6kf2xWJf9M+pWl89hW4v9up/c2nCegH9APaHQDgNYJVsFln6Bd/bsB5ac7xnY6+v5em57rDuB0A/ByM8KoNepWeKZF82HJOOnn3ipR+ZXEbTUA/oB/Q7gAArxGsgs0ZQ7/4bYPO75al7y+h6Wu57rxl3M64HQDSeNUGZf34zYvK7KhclE5KnykF7+8OA0z6Af2AdqfdASAob4QgOSbSccJfUn1CF7Vs0tvMNw39fpSmr4TpmvOGcTvjdgBI41UblNW2Y2W4hB9atSjuv/ejsoPqpx/QD2h3AID3CJLDxJRq5UwL+v63NH0lCJIzbgeAXHjVBkXRJ8J3pfPq2khULsUDXtAP6Ae0OwAAalQIkmMiU6qVJo0j5lv6/S6avnSTLXXf5ln8jNsBwIJXbQAAAABUYUTMAasBqqa1NIj5JNUf/irlzGity6eWfr+A5i/dgKXuR6gaAEAar9oAAAAAqMILy73HB1RNa/3Wci/aJBcM5/iCpq/EoOWaQ/0DACbgVRsAAAAAVbgm5oDVdKqmtf5s6A+/a9D5aTrT19L8BwG+WmS55tyhagAAQJPo63Ok7AH9gHYHAIThspgDVqupmlZqQ6qVlZY+z1vV1Vhrqf8rVA3jdgAAQjRNOm84bInKUenkzH8WD3BOUT30A/oB7Q4ACMK3Yg5YradqWum3hr7wrw07x0OWPj+b5q/EBkv9X6BqGLcDABCi5VE5K+ZXdDdRPfQD+gHtDgAIwjkxB6w2UzWt9CdDX/h9w87xR8M5PqTpK7PFcs05R9UwbgcAH/CqDfrxU+KH9l3cn0A/oB/Q7gAA/x0Xc8BqG1XTSo9kYqqVXzTo/D6Ixyvp/n6Cpq/MDss1h1nNjNsBoFK8aoMyjCZ+bK9THfQD+gHtDgAIhi1gdYiqaZ3fGPpB037bN1v6OzNqq3PS0ga7qRrG7QBQJV61QdHmpfrRAaqEfkA/oN0BAMH4WMwBqzNUTev80dAPdjXsHIcM5/hWmFFbpfOWa84WqoZxOwDUhVdtUIT07CPS9tAP6Ae0OwAgHGuFRfTQ8R+pPvC3qPyqYef4UJo/W953ly3XnHVUDeN2AKgLr9qgCMmZAM+pDvoB/YB2BwAE5UMxB6xuUzWtMl/CDR6vjMrX8fGOSGdm+OuofB+VjYm/m2Pp68yordZjSzvMpmoYtwNAHXjVBmUMcs5SHfQD+gHtDgAIjmkhw1GqpVX+aOgD/+Tx8U6STg5r08zwdPks/sxOy78vo/lrv968i9sUjNsBoHK8aoMizBLyyIF+QLvT7gAQOlugkXSM7fEfhvb/tafHut7QZ+9IJwg+K/6bqdJZfHYs57jOUh42nONLmr5SMyzXmmdUDeN2AKgLr9qgCFtk/NP/qVQJ/YB+QLsDAIJzUcyBq9VUTSv82tD2Nz08zkHpLCibPE5Nr7Ld8ZlP47/bG/9t+jyHaf5Krbdcay5SNYzbAaAuvGqDIgx5PpAG/QC0OwAg2zExB66YbdgO/2Ro+z96doyaLvRB6hifxP89i846f2Tp49to/krZUt4MUTWM2wGgDrxqg6LcS/SjI1QH/YB+QLsDAIK0VcyBq6+pmla4aWj7+R4dny7M+TJ1fM/lfWqVLGfFnq98Fs1fKVtbfELVMG4HgDrwqg2K8GFqYLOcKqEf0A9odwBAkJYJKRDa6teGdn/k0fGticrr1PG9ke7W1Bqy9O97NH/lrlnaYi1Vw7gdAOrAqzYowuZEPxqlOugH9APaHQAQrEnSmTyTDly9oGoaz5Rq5U+eHJvOIH9tOL5Pu9zOGTEHZo/T/JV7IywSzLgdADzCqzYowlGxL3jD02n6Af2AdgcAhOW2mINXH1I1jXbd0Oa/8eC4FsjEFCtaLvWwrW8tfXsDzV+pjyzt8JCqYdwOAHXgVRsU5XKiH+1I/Hd9Ve4a1UM/oB/Q7gCAoNhm2xJILNf/I/XN3P5VVP4m/qVa0XSgPxv6ogbNZ/SwvauGbb2NymS6X6U+tlxjzlM1jNsBoA68aoOivEr0pZnxf1ssnZkAM6ge+gH9gHYHAARlm5gDWAepmlIMSufBxN/iUsdCmbsM7f1nD+rmkqUv7ulxeyOGbREcrN4pS7vupmoYtwNAHXjVBkV5m+hLOsjXWUa6yvxqqoZ+QD+g3QEAwZkv5gDWJaqmcAuj8h+pev6XGo7DlGrltzXXzU5LP7zf4/amWba3n25YuZuWtlhK1TBuB4A68KoNivJMJq4yv4lqoR/QD2h3AECwTDmgX1MthfpDVP6PmIOFayo8DlOqlSdSbwoSneX6ylI3m3vc5mbL9pbQFSul/eod1xfG7QDgE161QVH0ldzR+EdWZxgtpEroB/QD2h0AELRhIaBYFp3Bec5Sv2Pl36W6IPXvDfs/U3MdnbXUy90+tnncsL0XdMfKrbO07UWqhnE7ANSFV20AAAAAmNhSXXxG1fTFlF7FVtZVdEz/WuO+bXVkq5OdfWz3gWF75+iSlfvS0rZ7qRoAQF141QYAAACAySwhL3nRXOlVTOV/S/mzyadE5a8ycXb1lBrr6YKlPvRN6IEet2nLs7+Vblm5nyxtsYCqAQDUhVdtAAAAANiYZt7q26iTqJqu/XexB8NfOf7t9yUf1xrxK9XKHEddnOpju4ct25xG16zUh5Z2eErVAAAAAAAAwEdHpf5FJZviNzJxcUwt/0s6geG/WOr6kXRSY5bFlHu+zreLj4g9SN5rv9OHOo8N27tNt6zcFkvbnqRqAAAAAAAA4KPlYg5oHadqevLHRB1qwHyPvE+n8kexB4f/uaTj0X2ng/OaDqbOVCuPLHXwWnp/g2GzZZtH6ZKVsy0IzIM3AAAAAAAAeOuJTAxo/Uy19OxaVP4zKv+Y+u+/kIlrRiUD178q4Vh+Y9jX/1tj3SwW+4OC4T62e0sIzPpAH3KMGNrhpZDCCQAAAAAAAB47JuYA42Kqpie/lE5A3OT3Uu1s8jOG/fyuxrr5zHH+e3vc5nrL9sitX721lrYYomoAAAAAAADgsyViDmwdpmoKp+lP/lOqm03+IrUPTQHzixrP35aKQ8v6HranQfB7lu1dprtVbsjSFiupGgAAAAAAAPjOFGh8SLWU4ndiDxQXOeP2Hw3bv1bzud92nPv0Hra3z7G93XS1SukDi1eGdnhC1QAAAAAAACAE+8UcaFxK1ZTiuqW+dab3woL28WfD9nfVfN6jYg9qd5sa5SMx578eK/PpZpXaKLyRAgAAAAAAgIDpLN53MjHAdYKqKcVvxR7c/deC9pFekFUD8L+q+bzfOs67GxpQvxmVK5ZtPXN8dibdrxSXLG0xh6oBAAAAAABAKEz5ol9KJ482imebTa7lt31ue6Fhm//iwTm7guTdzCTXtDTPpTMz3rStc5bPLY/Ka2GWedGmWdr2KlUDAAAAAACAkGgA0RRw3E7VlEID2X+z1Hm/Ae0/Gbb5Bw/O+YXYg+SLcm7jcPz3W6XzpoNpW9sMn5sf7/8cXa9wtnRNa6gaAAAAAAAAhOaWTAx0/UC1lOaM2IPG6/rY7iOZmGrllx6c70XH+R7M8fmj8d9eiP9/W7qVuanPaYoVTT+ji9EO0u0K98DQBg+oFgAAAAAAAIRIZ+eago4LqJpSaDDXNpv836S3VDdzDdv60ZPz3Sf2ILmm9rHlC9f/PhYQ1wcAU+P//lKy85vrZ3+Oyiv6cSlWW9pgF1UDAAAAAACAUJlmhZ6iWkpjSo3ST4qUfzZsZ78n56oLxL5xnO/jqGyWTn5yLUui8lVURuN/Twe6bTnO18f/rrPxn0pnUdq1dLVSmGbzP5HucswDAAAAAAAAXtkpE4NeGoycTtWU4hdR+YuYg73PpPv0IP9u2M6vPDrfg2IPkrvKSFRWprb1LsfntO9uopuVYp6lzvdSNQAAAAAAAAiZzgDV3M3pwNchqqY0fxR7kLebtBW/Nnz+f3t4vt9JdwFyfViw1LCdxxmf04U6V9O9SnNSzLPIB6gaAAAAAAAAhG6bmAOOU6iaUuhs8mdiDvRq0DHvbPI/GD7/Rw/PV3Otfy35AuTnxP4WwyHH5zQNyGy6Vmm0TUzpbshFDgAAAAAAgMa4LRMDYPuoltL8XuwB3yM5t3HT8Nn5Hp+zLjKqOcd/ispr6eQr17Qq1+NznpdjG19K5wGOflYX6BwS86xzFOuIoa/dF3KRAwAAAAAAoEE0/7Mp7QWpFMqhs6v/U8xB8r9Kdl7xX0blb6nP/QfVihJMlfeLqSbLBqoGAAAAAAAATXNBmE1epd+JfTb5UMZnfy+9z0AHumGaRX6VagEAAAAAAEATaU5nTYORDIY9l/w5stG962IPlP9jl5/7DdWJgmku8vQs8nfid1ofAAAAAAAAoC8HZGLw9SDVUprfSvezyXXhT1OqlclUJwp2zNAvD1MtAAAAAAAAaDJdiO+ujA+K6UzSmVRNaf5VzEFyDYQvNvz9fzP87T9RjSjYR9KZNZ7sZw+jMoWqAQAAAAAAQNMtlInBsdNUS2nmysSZ4WPlmuHvTUH1hVQjCnbJ0M+WUy0AAAAAAABoi0MyMUC2mGopzRmxp13ZlPg7zQ//19S/PxFSraBYKw398CjVAgAAAAAAgLb5ScYHyX6iSkrjmk2ezDe+yfDv/4PqQ4E05dK9VB+7IzyIAQAAAAAAQAvNicqIjA+W7aJaSvMnsc8m/0P8N8OGf1tD1aFA6cV7dU2CeVQLAAAAAAAA2mqrjA+YvYzKdKqlFL+Iyl/EHCTXlCqmVCv698zwRVFmSSconuxj26kWAAAAAAAAtN1xGR80G6ZKSvNHsc8m/5+G//YnqgwFupzqX0NUCQAAAAAAANDJUfyjjA+ebaZaSjElKo/EHCT/v4b/9huqDAXZJhPXIOAtBQAAAAAAACCmKVYey/sA2vOoTKNaSvF7sc8mT6dgIYiJIsyQTiqlsb71NP5vAAAAAAAAABIWyPhA2kWqpDT/JtlB8j9TTSjIlUS/0sV6l1AlAAAAAAAAgNmaqLyV9wG1HVRJKTZIdpB8A9WEAnya6ldrqRIAAAAAAADAbau8D6iNRmUuVVKK62IPkOts3ylUEfo0L/4Oj/WrrVQJAAAAAAAAkM8ueR9YuxOVAaqkcL+Nyt/EHCT/gepBn/Q7ezfRp/ZQJQAAAAAAAEB39sn7ANsQ1VGKfxFzkPx3VA36NJToT/upDgAAAAAAAAA+WiwTZ5P/NSqDVA0AAAAAAAAAoA2GZXyQfJgqAQAAAAAAAAC0xXwZP5t8F1UCAAAAAAAAAGiTsfzRmmrlH6gOAAAAAAAAAECb/DIq/ycq/4uqAAAAAAAAAAC00REh1QoAAAAAAAAAoKV+ERcA6Mn/B/VnRoK5lckaAAACunRFWHRNYXRoTUwAPG1hdGggeG1sbnM9Imh0dHA6Ly93d3cudzMub3JnLzE5OTgvTWF0aC9NYXRoTUwiPjxtc3R5bGUgbWF0aHNpemU9IjE2cHgiPjxtc3ViPjxtdGV4dD5BdHRlbnRpb248L210ZXh0Pjxtc3ViPjxtaT5sPC9taT48bWk+aTwvbWk+PC9tc3ViPjwvbXN1Yj48bW8+KDwvbW8+PG1zdWI+PG1pPlE8L21pPjxtc3ViPjxtaT5sPC9taT48bWk+aTwvbWk+PC9tc3ViPjwvbXN1Yj48bW8+LDwvbW8+PG1zdWI+PG1pPks8L21pPjxtc3ViPjxtaT5sPC9taT48bWk+aTwvbWk+PC9tc3ViPjwvbXN1Yj48bW8+LDwvbW8+PG1zdWI+PG1pPlY8L21pPjxtc3ViPjxtaT5sPC9taT48bWk+aTwvbWk+PC9tc3ViPjwvbXN1Yj48bW8+KTwvbW8+PG1vPj08L21vPjxtdGV4dD5zb2Z0bWF4PC9tdGV4dD48bWZlbmNlZD48bWZyYWM+PG1yb3c+PG1zdWI+PG1lbmNsb3NlIG5vdGF0aW9uPSJ0b3AiPjxtaT5RPC9taT48L21lbmNsb3NlPjxtc3ViPjxtaT5sPC9taT48bWk+aTwvbWk+PC9tc3ViPjwvbXN1Yj48bXN1YnN1cD48bWk+SzwvbWk+PG1zdWI+PG1pPmw8L21pPjxtaT5pPC9taT48L21zdWI+PG1pPlQ8L21pPjwvbXN1YnN1cD48L21yb3c+PG1zcXJ0PjxtaT5kPC9taT48L21zcXJ0PjwvbWZyYWM+PC9tZmVuY2VkPjxtc3ViPjxtaT5WPC9taT48bXN1Yj48bWk+bDwvbWk+PG1pPmk8L21pPjwvbXN1Yj48L21zdWI+PC9tc3R5bGU+PC9tYXRoPkduNZUAAAAASUVORK5CYII=\&quot;,\&quot;slideId\&quot;:274,\&quot;accessibleText\&quot;:\&quot;text Attention end text subscript l subscript i end subscript left parenthesis Q subscript l subscript i end subscript comma K subscript l subscript i end subscript comma V subscript l subscript i end subscript right parenthesis equals text softmax end text open parentheses fraction numerator top enclose Q subscript l subscript i end subscript K subscript l subscript i end subscript superscript T over denominator square root of d end fraction close parentheses V subscript l subscript i end subscript\&quot;,\&quot;imageHeight\&quot;:34.99186991869919},{\&quot;mathml\&quot;:\&quot;&lt;math xmlns=\\\&quot;http://www.w3.org/1998/Math/MathML\\\&quot; style=\\\&quot;font-family:stix;font-size:16px;\\\&quot;&gt;&lt;msub&gt;&lt;mi&gt;Q&lt;/mi&gt;&lt;msub&gt;&lt;mi&gt;l&lt;/mi&gt;&lt;mi&gt;i&lt;/mi&gt;&lt;/msub&gt;&lt;/msub&gt;&lt;mo&gt;,&lt;/mo&gt;&lt;msub&gt;&lt;mi&gt;K&lt;/mi&gt;&lt;msub&gt;&lt;mi&gt;l&lt;/mi&gt;&lt;mi&gt;i&lt;/mi&gt;&lt;/msub&gt;&lt;/msub&gt;&lt;mo&gt;,&lt;/mo&gt;&lt;msub&gt;&lt;mi&gt;V&lt;/mi&gt;&lt;msub&gt;&lt;mi&gt;l&lt;/mi&gt;&lt;mi&gt;i&lt;/mi&gt;&lt;/msub&gt;&lt;/msub&gt;&lt;/math&gt;\&quot;,\&quot;base64Image\&quot;:\&quot;iVBORw0KGgoAAAANSUhEUgAAAeMAAACLCAYAAABSp/G7AAAACXBIWXMAAA7EAAAOxAGVKw4bAAAABGJhU0UAAABBwf/jmAAAFFhJREFUeNrtnQ+EVtkbxx8jYyUxkiRZkmStEUlWkkjGGkkkI0mWlaw1siQryYq1kqxEkmSNIUlGEkmSlUiSlURWkowYychI9LuP985v3273vu9z37nn3HPv/Xw4Us3c99xzvu895z7n+SMSNgujNhy1Q1G7GLWJqL2O2nTUZqL2If7zbdQeRG08akfj35knAPn4PmqfPLUrhv68c/TZW5jqyrLHsS7PFdjXKwX16RrTXg4bo3Yiao/nOIG6UF+N2vao9TGsYGAwamPxpu9Z1D46eNg9jx9So4b+XIjajQIX5cfxhvUbprqybIj186pgXb6In5c/FNhX1fj1+OWp137dj9ovTLs/VkXtdwcCaxfaARZlyInqZVPUzs5xYdYFdWfU5s+hL/3xm/utHj7/fNRWM521Y2WszV40ORP/7nCsLdeo/tRqOWXs3wM2jf7fgm90mRQ1S6uJenf8818lHpaLYkEdj986Ol3rSbyzBOhFq3kXZNVu0SZh1fz7HG/Cg0xd7TmeU5cv44W8DJbG34tO/buVeM6DQ9ZH7a50Pyfo5UE2HC+6na59hCmAHjifcyFe7qAPC4ybghNYghplwXmRQ5sjJff3tHS2Yg4wpe5ZIq0zuU5CuVPAbn5elwnXdllw8oJ87JXynaSOdvncN9IyZ0OzOJJDm/0l9/XPDn3bzFS6Rx0D3naYhHdSrPOA5cF1nQUZHCzGrrw/N3R5K/47asuYpkayOsdiXDbXMvo1xjS6Rc90r3YRh3quujrDuNDls/9iisCI1Uy90cFnr4japGCWhmwmK7AY61nwh5Q+6YvaEqbQHWul5SzQzSzt8oxggaEPPzNVYOCe4UE36eBz9ew5K9IAszTMcsm4GC8tsY/7Mvr0E9PnDo3v7eb1eVP8eM11My+qm/8qpgy6bOosjlMXC/7cbzosxLo5wCwNsxw0LsZlbt4epPTnEVPnjh8Ngvhb/Lmv9xnf0AGy2Cn+PVXV3J0Vl4lZGpJYM8jtLal/6zP6s46pc8Nhgxj0jHiR536dMPRriOmDDKznxUXpWtMezghmabAzX/ynvMzDREB9YSGW1kF9GQHnm4xv6wBpWJxjHhb0WacEszT0xlspJi960Qym9GOqhJeyRnDAuCvbVlL/1KRnOfMjYxEkWWPU9h9z/JzFUbstmKWhd66JLT2wb66n9GM/01U8u4wPq9Ml9/OR2DIXAbTzi1HfW+fwGWq5SUsTqGbpYaYAjFhyVX/0vLHbKOkFIKBgvhNbrlw9Jy4736ilpNdzphQSWIozfJjDAy4rOY2apZcz/JADa4lFn4VDHqVsBigCUTBLpHvSb5eJEPLyl7GvXzO1EDNPbMcbEz1cW+M9MUtDkVg9qrd76k9aZM0ppqlY9EHxt3HiLwTS5wvG/u5ieiFmu1Ezozmvq6FSaWFL+m+YpaFX+o169ZHoSJM5vZEvC6gsZJqK5XfjpKt33+JA+nzR2Gd2bjDLOaNmrGa3BR10iFkaiuCd+E9Ok0ZaOOkI01MsG8SelPzXgPptXYwvMcUQ81xs5RItrO9wPczSUBQWj+oJx33QM+nk8c4tpqZ4M4jlATX7kAqpSPRlY79vMM0grRSpFr1Y3jKOSfrZs5qltzHUUCCW47gpx31IOj1+FL9OY43geI634tHA+n7N2O9Jphmklbx+rj4G6gyYVWACszS4YJ9Rt64sMdtSPus3pqX4N4WPxonW5Pah1Qp+Yez7FFMN0r305+yOP6vqmOYAzjq/OymYpcENVo/qNQ4+O81y+q+EZSGtBRM53ooPBdh/60aCxRh0I/nBoJW05AW6OI930BZmaXDJgJQX3pQWM4/eC2Z9joVYk4CE5r6+JEf/MVPDkFErxxO/p5m0siqEYZYGX1gSMRX9wqR506cTn3GNqSie2zkWsxBDg7bl6D8OXHDSqJXNbW/SncL9MEuDT26K//CmMfmyTvwKpqJY1uZYyHynWrMymqP/l5nyxvNYbBYgXWDVlyIr7zlmaSgDSxjnzQI/Ly3c9QjTUDxjORayu4Hew3iOe6DGZrNZatSJ5jrXyjPTGf+vjiuYpaEMLJEA7xxuXp9KeA68lUezZ1kdn7TtC/Q+/s1xDweY9kZjDQ2Zlu6e1iTEhzKwelT3F/BZ+1Ouu4UpKB5r+bjZyjUhurDncd76FAsZmst4Tr3gfwBVfeZtmuPnpOWfJoOhIx6J/cEzHug97JJ8D1ASmTeXPsMb76wJesqoJwo/QBnMiPuiOElHR/3uLGPoi2d1zkVsR6D3cT7HPTxl2hvNRqNOzojdKfCZ4EkN/rkr+UPz8qBHMMkjzEMMuxsOSj4TdX+g9/Eqx32cYdobzTGxJ0zQBfaJVDcJDtQbS/32uVgzk+GuT9h0uuNGjkVsItB7GMz5dr+daW8098WWAnN247nFqCv1XF3E8IJHLJab+z1ee0fKtTYy5G7oE1s6wNm2P9D7OJrjHvSMBXf85mJNI3g78XvWNLFnGWLwyHbjMy8vuhFNRqdcYLjdkSf9ZaiJPpSHOe5hjGlvNFZHv8OJ38tTQGWQYQZPfG3U5MAcX3DeSisEFhyxJ8ci9ibQe1gl+TYUW5n2RmMNaVqf8rt/SLWT4kA9sXhUD+W4niaxSea9/olhdsvZHItYqHFleUzUL5nyxjMpvVf0Wihfxlu6CicBsPLAoMeROWxYHzHE7rmSYyEbDfQeXuS4h1+Z8kZjzb/eyft0v/Eaet7Wz5CDByzWnpPGa6WF/a1hiN2T56w1xIxVmyVfyccBprzRHDZqZXeX6zw2XucoQw4eOCTFhTf9IzgklsLbHIvZgoq/2Z9guhuPtUTo0i7X2ST2vNZkKgLXWDyqHxuukyw8oUc6hOp5wnLwX3Tlj6LQh5zVu1UfikuY7kbTb9TLY+P1rBvBvxh6cIzFibVbeJNaDZOpX/cwtP6wLmYheodaPVu1HWOqeXswauWU8XpaUN0ao7+W4QeH9Bmf5Z0sPqeFiIBSsT5MQvOkXhC/rVs9qL9iqhvPOaNe8oSAHDde8yHDD46xFPvJ8vv5VigLWjpWM3VomVd+FVJfQj6eiy33ep68u7opfG3UISY/cMn4HDR4R/CvKR2rA9fpwN6KrWXtrjLFIPbEMNd6uPYPxmu/kjCdIKEeWIqfnEv5vRF0GgZ3pXqLsbXiji7YOG2B8pO4jaW3hgjiuwCu2GnQ35XE7+jx3UvpPTkIeDZthLQYqwPCtGCehnxYizz0ek62QewlSFcwHeCAbw36e5H4nWT2wlsMY3lYHVBCWYzHpFiPWKg/88TmqPja08b2MlMCDrB4VH+U/3witMDETGKjuJJhDNu0EYoD10ZjX+8IJRLhP4aMurk4x89ZLnaHyE1MCzjgmdgr7yXj5DlCKZklxofHlZL7qWcbFm9YzQdMmS9o56T4K+xgLVrymGkBB1wW2/HdppTnJuGfAfCP2DxBy+SU2Eo8YmaBJE8M2lHzXRF5y+fH3xXLgnyAqYGCsRw7jqY887cxdGFg9U5eWFL/hsWWrnMdUwkJlhm1fa/Az9wt9vrgC5kiKJBdxmflXMP5wBErjQ+PHSX0TT1Ppwzi2sA0QgrWGODfCv7c+0LxEvDPerEnQ5rNV/01wxYWNwwTN+a5TwPS3YSuC/V3TB9kYDlD++RgM7fG+LlqHl/FNEFBWHNUz7YjDFl4fCe2GElfZjV1Jrgj3c+xVzN1XtkftZuxNeJD/Kf+/ScJzwFEH0yWmPT3jj7/orjL+gX112+vvDDq7qkQdRIslpJwhz30Y378BenUDzUD1iG7lr4VaXjZWSnfY70Ti6W76VU3RyGF7FhrDl9yOLfWt5Qh9It+PT7HtW1p0NpWFZ3+H81uZTmfdbkIaiHrv6V7ftX+iolBx0wrpuyN+38zfiOrSmWfm2LPMLU1kD7/buzzQYd9sJrJn0i+AhXot/767RVLKN94TRfdquv0M3ZIecUXBqUV79ZpI1C1vKmvcrwdnQz0HtZJPqcQ3dAtC6DfT4393Vby98mn1Qn9Vke/vTLS5f6mK35/ddVpKpbyhEVna9Ezm07Zi7SgRRVz+u6KvxwH4t1op7SMw4Hew76cD7Os6jA+yeNV6nIxHpB8nq2r0S/6nSPd8qQfquEbcR10mokleLyIcJC1UXsgnWMxf6iRaLKSueuuLlRniv09PMz0y1CmQ8xEjr7+4rAfq3OO21MpJvkI+q22fudCf4f7eiTNoIo67cgBw6v/zR7fWDdL53Cqj7E5YaCGQkkb0zuB7zo/9dDK2oEeztlPNXG58oMY62HcdHO6HP02Vr9FMJlxT01KjFQ1nXZFzX3dckLrLlILSQx12HWoN6PmRNW0li+7LMIXpL5l5gYz7vtowH1Wpzpr2cr2ttdjH1V3ej57V3p78E7Gi3gRZmKNBlDPzfs99mU23OpUvGntQ7+112/RpHlUV9n03gSdms0eGhz+TmxJDNS0fD1uWpbOUslmOn4Trns2mNGM+98ceL9HJF8yAdfm39kvnIYlPemhb90WQl3U9ezJkgxEH9qX4133uwL70f6dUsdGdZw8i35ro1+XnJEvndIWNWgxrqpOzajJ+JB09njO+5BRM7eeCTelYshVSXfc6atA37+JF4Onxg3WPsf9+d7Bwpdsewz9OOehH+0RBei3Hvp1yZ7EveyXZlFlneZGzdfqwKUxwZbC7brwvojfIPT39Dymadlf+jLGaqIm9zaeuK+dAugX/ZbBZqlgXC06nRuaKCTpDX03NgtpyIhmeaEyzZdfkLqYwzrtxsm5jH7Rbzn0x2+C2tag01rpNBUNS0rWbtVSdAt4bqWSFS62tib3157x6iXTjX7RL6BT9+h5XdJZRc0hoYYi6Qah7Lyz9yTdca0utKcx/YNnQu1Av4BOA+NnSQ8mXxxof3WDMBvyUlbKQd0MpHlz1iVHbHvJQL1PaqTWC/QL6DQwzkh61qBQF2Lt1+yZtrr3l5VMIStHcV28HG+33dMpngm1A/0COg3o7fJWyk1qmFOopQx1t9ueYKTMkmFZ4S91qMd8UD5PnjHAM6F2oF9ApwGwMmrPxBa+9D5eoNWNXDNpaayeZubyXfJQU3m2xxKWnd86bfxe1UAbw9LcGqlNAv0COi0ZddR6K8UkLNC0mmPxQqmZjVwEYGtgfzIlYtku7cszxuNixbUxJJ/XCj3Ms6CWoF9ApyVzTNxmE9LA7Bvx53TKa21BY8vS8rEeDGAcs0q4jVRYG3vlc0cJztnqC/oFdFoS6vR0W/yl+Gs3c6tbutr9d0vLZJSMWe6Pd0D6xv6jtLzkJjOuFUo6u/GM+11aQW2oNeNPKb6UJoQL+gV0WgJbJLv8VlXalISVEDzNzP+0gtrQjEQP5fM8ySM8A2oP+gV06nnH+EfFF2Ft9yWsWrBrMvp5poIaaa+Eci1qy/j+1x70C+i0xB1ju6n3Qfz6rzelZRTVK1nTjZ2X1hntVCCL8Ezcv9CqcvyS0d8dFd2wXZIalSED9AvoNBR0cW0vvK31h9WZIY9Dldrkd0nLa60ME7eWy1oZ6PjeyNjkUDwDqgD6BXTqidk8nvpmvLugN8uN8YL+XNw6e+kudzDgsdXNTFopr/t8d6ACoF9Apx7RxWybw+uvkJbXs8YXv5RivK3VJLGkAmM7lHEfJKEHQb8A6LRMNNWcZr3RYhNq1tZzZ/V4U8/GmbamnnGP4v/X0mY7pHpp6n7PEMkwMgD0C4BOwQ8PJD3RyTyGBtAvADoF9yzM2K3dYmgA/QKgU/DDrgyRHGFoAP0CoFPww/kMkWxkaAD9AqBT8ENaWJdWiOljaAD9AqBTcM9KyU5OAoB+AdApeOCHDJGMMjSAfgHQKfjhUoZIBhkaQL8A6BT8MC3pZR0B0C8AOgUPrM/YrY0zNIB+AdAp+OHXDJH8yNAA+gVAp+CHWxkiWcnQAPoFQKfgnqxSXi8YGkC/AOgU/PB9xm7tIkMD6BcAnYIfTmaIZBdDA+gXAJ2CHx5liGRxxs+viHdzCx32aa20SoypWecfaRXiBkC/gE7RaS1ZlCGQfzJ+XnOn3oubK/RsZVIIigf0C+gUnTaErFJeZzJ+/ljUZqK2ymGfss5WzjFdgH4BnaLTOnIhY0J2pPzsZvGTQ3U4o09jTBegX0Cn6LSOPMuYkKWJn/s6NmlMeOjTgKSHAIwwXYB+AZ2i0zryIUMkSYFoLNzTeAJ9oJVNPrb15zRTBegX0Ck6bZpItkrLiWBv1N5E7XXUlnvu27KobYvaaqYJ0C+gU3RaZx5miKS9vRS3jgQA6BfQKTptNHu7COSqZMfBAaBfAHQKBaHnBhrvpq7076P2RFru7esYGkC/AOgUAAAAAAAAAAAAAADAE+rir4nLd0qrwsmVqE1JepYaAPQLgE6hADQvq1YlUU9CdetvDz6fbfpvCxkqQL8A6BTccFBaGV/OS6uMV5rL/z2GCdAvADoFf6QJ5TeGBdAvADoFf9xNEckmhgXQLwA6BT+oU0Eyf+v7+N8B0C8AOgUPbEnZrV1mWAD9AqBT8MepFJHsZ1gA/QKgU/BHWvFtKpgA+gVAp+CJVSkCec6wAPoFQKfgj9EUkZxjWAD9AqBT8MetFJFsZ1gA/QKgU/BDv3yZnk3//hVDA+gXAJ2CH3ak7NbuMCyAfgHQKfjjfIpIjjAsgH4B0Cn443WKSL5jWAD9AqBT8MO6FIFMMyyAfgHQKfjjaIpIxhkWQL8A6BT8kVY95EeGBdAvADoFP8yXL13ttS1naAD9AqBT8MP2FIE8S/m5b6J2gOEC9AuATqF4TqSI5FTiZwaklTv1Z4YL0C8AOoXiuZ4ikqG2/58nrfRttxkqQL8A6BTc8C5FJPPa/v9K1N5EbRlDBegXAJ2CGz5JulPBiniXpn/fyjAB+gVAp+COqQyhzLZ9DBGgXwB0Cm75M0McmhlmN8MD6BcAnYJ7NP7ttLTONGai9m/8d+LfAP0CBKbT/wEfvP3jGOeT9QAAARx0RVh0TWF0aE1MADxtYXRoIHhtbG5zPSJodHRwOi8vd3d3LnczLm9yZy8xOTk4L01hdGgvTWF0aE1MIj48bXN0eWxlIG1hdGhzaXplPSIxNnB4Ij48bXN1Yj48bWk+UTwvbWk+PG1zdWI+PG1pPmw8L21pPjxtaT5pPC9taT48L21zdWI+PC9tc3ViPjxtbz4sPC9tbz48bXN1Yj48bWk+SzwvbWk+PG1zdWI+PG1pPmw8L21pPjxtaT5pPC9taT48L21zdWI+PC9tc3ViPjxtbz4sPC9tbz48bXN1Yj48bWk+VjwvbWk+PG1zdWI+PG1pPmw8L21pPjxtaT5pPC9taT48L21zdWI+PC9tc3ViPjwvbXN0eWxlPjwvbWF0aD7791ZqAAAAAElFTkSuQmCC\&quot;,\&quot;slideId\&quot;:274,\&quot;accessibleText\&quot;:\&quot;Q subscript l subscript i end subscript comma K subscript l subscript i end subscript comma V subscript l subscript i end subscript\&quot;,\&quot;imageHeight\&quot;:15.027027027027026},{\&quot;mathml\&quot;:\&quot;&lt;math xmlns=\\\&quot;http://www.w3.org/1998/Math/MathML\\\&quot; style=\\\&quot;font-family:stix;font-size:16px;\\\&quot;&gt;&lt;msub&gt;&lt;mi&gt;Q&lt;/mi&gt;&lt;msub&gt;&lt;mi&gt;l&lt;/mi&gt;&lt;mi&gt;i&lt;/mi&gt;&lt;/msub&gt;&lt;/msub&gt;&lt;mo&gt;,&lt;/mo&gt;&lt;msub&gt;&lt;mi&gt;K&lt;/mi&gt;&lt;msub&gt;&lt;mi&gt;l&lt;/mi&gt;&lt;mi&gt;i&lt;/mi&gt;&lt;/msub&gt;&lt;/msub&gt;&lt;mo&gt;,&lt;/mo&gt;&lt;mo&gt;&amp;#xA0;&lt;/mo&gt;&lt;mi&gt;and&lt;/mi&gt;&lt;mo&gt;&amp;#xA0;&lt;/mo&gt;&lt;msub&gt;&lt;mi&gt;V&lt;/mi&gt;&lt;msub&gt;&lt;mi&gt;l&lt;/mi&gt;&lt;mi&gt;i&lt;/mi&gt;&lt;/msub&gt;&lt;/msub&gt;&lt;/math&gt;\&quot;,\&quot;base64Image\&quot;:\&quot;iVBORw0KGgoAAAANSUhEUgAAAqUAAACPCAYAAADDcKJLAAAACXBIWXMAAA7EAAAOxAGVKw4bAAAABGJhU0UAAABFxpIngQAAHMhJREFUeNrtnQ2kVln3wJfrujJGJEmSSJKMRJKRJJK8kkSSjCRGkiSRjCQZMpIkkSQZuYwkSSJJkkRGMpLISHIlriRJYv5n/Z999XTu+Vj7fD/n/H5s7zsz9zlnn73XWWftvdeHCAAAAECPn4M2m2EAAAAAgDoM0ZNBex20/4L2C0MCAAAAAGUzHLSNQTsftLfOEO1vGKUAAAAAUAoLgrY7aDeC9iXCEMUoBUhhatDWB+1g0C4F7XrQxoL2MWif3Yul//s+aI+DNhq0I+43wwwfePK/FEVdZLtq6M+Hku69hqkGaD3TgrYpaBeD9q+njmi6UfpLyfr5fIF9vVpQn24g0vWwMmgngvY05wSqwXpNekcUQwwrGFgctMtu8fMiaF9LUHYvnZLaZ+iPfkxuFWicPnULt0VMNUDruZFDVzTdKF3h9OibgvXzK2c37Cywr6rrb0pvMy1rvx4F7QAiXR16rHC8BAHrF7TdGKfgicrLqqCdy2mgqmG5OWg/5OjLiPR2cu9kuP+FoC1kOgE6hRpDZ4J2OGhng3ZF0o/tB/H4fr7T0Vl082f32/VOx5aN6mE9zR039u8xmwjVstJ9sJMmRY/r9eh+m/v7KSGjYboTqN/dLlTStZ65FRZAFln1NUxVdos+KleZ/yT2ndHFTB0AOGYF7XnLjNIJfvfUz6+dQVvXPIyl9O9OyN6BElketPuS7j+R5YO+3hmfSdc+zBRABi54GqRzSujDj0bj+IRwMgAAk9neUqNU9d0rDx29teb+npHk091piGr5zJSez16SoNyT/Ls7wykTru2KEAwFxSvzsoOJjqTc9530jvkBAKKY21KjVDnsoaNHau7r6YS+rUZMy0cdh98nTMIHKda52PIBv4lhCiUYpWVFSarrSdIu6QOhEgsAJDPUYqN0oYdRWjdxgWiXEdFyUZ/PaynCoZHOZfl2XEy5959MERixHt+vLOHe8yQ6yTXH9QDgS1uNUknRk00xStVXNCroTDfuZiKe5bFUvpUtSzquL9N34kdDH/YyVWDgoUHRvS3hvuqbGpeZguN6AMAo/cZfRqN0Vo193BHTpz2IZnloftC0KOHbUk10Wdqxq6aFWMCUQcrixhJgdKng+y5KMEjVSOa4HgAwSr+x32iU1rmYfxzRnyeIZXn8ahCIB1JdugM91rTs2ALEsVmqj+hUN4C4fHYc1wMARulkrJX5ttfUv+Ux/VmGWJbDIYMwqA/p9Ir7dcLQr3VMH8Rg9SctSq71o/BZOK4HAIxSH36Q6kuJ+nC9QX3BIJWeI28dCWtXiW33FiAKi/P83wXd65RwXA8AGKVZeW94xqs19GtxRD/GpfpNuk6w27g62VBT//So0+ITSAUcCLPEKNt/5LzPjKDdFY7rAQCjNA83xFZ+vGpuRvRjF+JYPFuMH+0zNffzidgq4QD0c8Ao32tz3EN38qPKzulx/XqmAAAwSs2cMzzj14oX+isj+vAIUSyen8VWi1v9SOuu43rV0M+XTCmEuGOQmy85FFxckQc9rp/D8AMARqkXvxg3EhZW2KcnEUbxIkSxWDTJ65jUl1Dclz+NfZ3L1IJjWGxuH9czXFvz5HFcDwAYpcVijcDfWFF/ojISnUIMi0U/mA+ME3+xIX2+aOzvFqYXHBuNMrPP87qaYioq3ZP+O47rAQCjNDsjRr1dReEcLQ70LnRf3cybihgWy3HjpGsU3IyG9PmSsc+sYGCC80aZsR7D/JgghxzXAwBGaTF8kOqLnUQRlY5yKyJYLCuMH2ptvzWo31aj9C+mGBwvDfIyZrzW8oTrcVwPg4KmJdviFmzXnfx/lJ5ftTaNMdAd/9tO526XelKZadaM09ILJhk2/L2+f5qrWoNkHvc9kz6PRmpfkV6k9LSax1/7qcfTJ4N2TXq7cJ/6+vpUeq5qaviMdNgotUTgXy+5D+qzGnb/uoMKKZYR44d64mM9pUF9v2Ls9y2mGaRXetYiL5bV9lGJ9k3Vj/cGhhoajupxTfv30GNDItzuSvkFSvRUTo9kw0ElIwm/UYNVS1O+MT7HZ/c+j1Q8B3OdIfreY8zVsNZTzekdNEot7nrjJfchHCT7VaoNruoEv3u8EPsa1vcbxn6/ZZohYI/k90Gem/Ah57geBoG9khzQqjt1uit63xlBlkX/zII3SrY6/R4XlBhnQGoqtn8zGtlaLGNWRQsC/e5+kfjURm/cHDyImQM1ZH/tmFG6wziPZZ1QbYi41zHUSfE7R1+NE/1GbEcmVfLK2PdxphqkdzRmyXUXd5ynx5Zxfk0nheN6aL6+j8vt/NTJ948Rv9OdIC0k8Tnl+7AgR9/026JBiKMp90kySq1xEUntmZR7nL9UeukUo+59WXo7z8Mxc/dbxGLimutvF4xSawT+khLuHXWi/K806+S4FVz3eFkPNrD/VoMaoxSGE3Ym0pIfT3MfyzjZ4rgems7ahAXV7x5G7asUw9Rnx1Q/6Fs9DNE4o1QN6dsFGKT9hl4ZbIp5Tl0oWAMrtQ786dDvn3fEKJ0m9aWFiso9jd4vmOUeL6k6Wzct3cFMj/5zfA/rjLIS/kDrceBr4bgeBpdVCUbfOc9rzZHo1Gf974QVa0L0JKN0muTzi41rRadx25lgAGfZbfMdu19aIsuWwj5Fb6BpUF/YheIGaqV47noIdBNTKm3w6D+BTnDSKCur3d/rzmrScSDH9TAITHeL8jg5zpLeL803e4/xOiuc8TfS19djHkbpjxEG6Vt3jVV919X3VHciDyQsMKP8S4sirmz37Zw6xOpj2Saj1LIjXnRaqMsyOTBuHqqlWJZ6rrKaGF22z6P/V5jyzvNUbCcC+pFI8r3juB7ashj7kPGa+o4kRYy/ztnnUcO7OiVkoKhrzmFJj6BXQ9bqtra0gPFfIdFuQ2MyOYI+C9YCMm0xSi1pIG8XeL+odJmHUSvFc9nDoLvf0GcY9XiG80x5p5lllJOr0stbGBdxrI7tHNfDoDAsydHzn0vUvz/nuPYm40bDxP/XAJTFnuPy2HCP4znHf4bEZzkoyu9xutgyJLTFKLVkUPlQ4P3CmxnPpXkB3wOPvijWACFtOxr6HD5pP3Yz7Z3GesyVptz1vVnEcMKAsNog8z9lvHbaSdWuHP2e76Hb70m2aHnLaeHDnON/taKNntMdMkqtEfhF5JzdFXHdNaiV4jng8cLrsUMTUx74BDn95wQZusuoFBcAgX8yDApbDfKctTziZinvdGpY7FHyeYyPB4bv31AJ41N0wQGLodYWo9T67V+V8z5R9e2pDFkSTzw+wKMNfYYtnobEVKa9s+hHxXK8pTvv41JPZC5AXUbpnozX3phy3cs5+15F6eiDUk48hRrVrxL0TNFM6ZBRqljSh23JeY+wL7Z+Q2ajUopnoacxt6mhz3HB4xmeM+2dZqVRTs6KPXjuhRB5D83HckSddac0bXcub67PKowsyw5jllO2JD1yvKS57pJRel/8U/v5oC5aYRfHg6iTctgvfkf3Iw19jjcez3GWae80R8WecFkNzWcyuMUkAMIk5fDUKPms7llpBl3ePI5VGFmWo2DfjRnVIUkFBlaVNM9dMkr/lHJPecPpMp+xCVEetzyMuesNfYbF4rfbu5Fp7zSPDDLytW8BtsYoVxrhOZ3hhYajR45RQaFj4hex3kajdEiKPwZeL+X4qGKUfsNyovUo47WjMj+sRI2Uw5DYyiwWET1ZJkc8nkF9T0jf0F2sZenuhn5nzWN4jiGGAUBzc2rddI0G11RKhyS6xn3XjNIy7nM14VoPSpzjLhmlG8X27fdlJGIBdxH1UR4+ZUWbmjBf+dvjGS4z7Z3GGhB3KPQ7TZ5vTZu2mGGGDoJROpnhlI2fSyXOR5eM0rlG3eybKiy84aUFImbwqpeHT63cdw19hgWehvVapr3TWFNBLY/47R8y2MUlAMpCXVxuYpROYr2UF3yDUfo9lgh8n9RbWhTlkxSTmQKMnPMw5pqaj8vn6P41U9553hrkZDzmt1Nlcp66stKPADSdec6ostaO76JRerxGw7BrRqmlIpdPZonwBsYTXvnyueph0O1r6DO88niG35jyTrNU8ufi3WW8hvohjTDk0DL0OHq7TI5G1h2ltMTzXTRKb0h9KRa7ZpRaTsFOGq8VlTZwCa9/+fj4YjaxAtJqj/6r0pzGlHeaQ0ZZ2ZZynafG6xxhyKEl6K7oCZlcTOKOM26GBZ/SKD6kXGsDRmlhWAofWNNC/SMEsNbCew+j7scG9t9np/cE09157hplZVbKdVYZr0PFDxh0VNbDaQPV0PrDGar9YJR+z0jNmz1dM0otEfhPDdfZE/qNunyR6q8iLI7BE0qoaejH3hoNrcbBTKa704wY5eWp8XrWBdGfDD0MIHpaEC4/rQVKDgTth5jfYJR+jyUIl53S4rCMd1paKD1NHW/5ODUaq1HXxGhiayS0tqNMdefZaJSVU8br6S6RNcfvUoYfBgQNBHkRsag/LOk+0hil37NW6i3k0jWjdMho0ySdhJ0RMqnUivWj2rTIe3Ul+CD2iPspTHXnOW+UF5+UIb8br/k3ww8NRwM7nkTIrvqMzjFeA6PUbzx8o8ExStN5ItldJn6SyVX9FqEaqsV6fN+0Cga/CSVFwY+XBlnxLfmni6MxoxxyBARNRGU4LjWgb6AeRqm/UXoAo7RQRnM89z0hDqV2rIFOZxqmRMeN/b7GFIPYCyxk+WjuNF77jTQzWBC6i7qgPC/QYMEo9TdKz2OUFsrRjGO+FX3dDO4PoFF61NhnNVwJbgJlj5Sbi9eaWg3fZmgKyyS+EERWOcUo/R6LT+lVjNJC2ZxhzNW9L1wAYisqoh6sJRebYpSqg/JH4dge/LhulJms/kMrjNf/IpPT6ABUzYIEgzSP/zNG6fdY6rGPY5QWyk+G534V+k24KuQdVER9WAM1mmKUXpZiI6ih/QyLLaBvrKIF3hWmBGpE0zk9l3JSFGGUfs+QUSeUlcu4i0apJQL/q3yLHdCFw+fQxsF81ER9bJbBCXRaaezrPWeIACjrjHJzKed95og9cHAV0wI1kZRK713Oa2OUTsYS/7CtpLnuavDlC8OzL3R/G843jYtVzcw0fkSv1txP9fmwRE9rvfEZTCv0cdIo41sKuNcR472eMi1QA7pwStpFypv6D6N0MpYiG2WlXOyqUXpFbO59qyLsB9JHNoB/xBY5XCenDH3UVT7b7hDmmUF29EM9rYB7/eDeFYthupupgYo5liKTZzFKC7/PYbH5mk/FKC0Mi1vivgjbZwMqohlYo9mn1tS/9WIrg7qMqYQQs42y/bDAe24z3vNdje8UdJO0Y828sQMbMEonscyoD8rIV9pVo3SL0WYoUjahQOYbX5pNNfRNI5XHDcK1gmmECKw5RI8VfN9HxvuSnBmqYopBHvPulKYZA100SpVXYosIHyp4zrtqlC4Xe3EdbRoLMBcV0SxuGSbucsV90uPUNNcCNVh/ZvogBotv0X8lLGqWGO+rbgMLmCaoAEvOzNGc90g7Ns1bR3xQjVLraeRBjNJCsETg97fDqIfm8bPU5/cSt6q/J+l+rguZukrZFbTb0tud/uL+V/95jzTPQVwVkyWn7aeS7n9JyqsiBe2X36KxVBcay/m+pQWj5s3JOahGaVqA2URTfVXUjt00Ka9YyCBg2Z3WpunRyNbTUCxRgocq6McP7kOR1A89Hm1DtSbdJdO0XOek/gwHScyQ9CNpXSQ0KdXRKqNS+qvEubWu1tchv8hvA4xSbWsyXv+E2E4G8hxRV2GUDpV0nzPG8X9U0ALJsjt7oeP2TB55R19XwCyx+W+WaQxOD9oDSa9bOzJgwjDTfRS2u/6r0f1JiqukUja3xV6xaG1D+nzc2Of9JfbB6j7wTIr3J0N+B1t+i2aJhyz61vw+Jfaj0tUZ+z9ckVE6o6T7TBdbzlJt1yTf7t1qITWdJRXgaEuffdD19XdsMr4wZbBYennCkgziQatH+8Zjt+xkQ5/BGj3af0Q3uwH9fm7s74aa36cqTyGQ38GR36Lx8bO7L7Z8z+o+1e9mZQnwiytSsc4ZznHMM1x7ewHjZNlRzuqD+IuHHKohkSVN3XIP41fbry01zLZKuqtE297zNujrSH4zPFDRVQ/Up+tzipIcxJrhW9zLsdutypLKXa5v6DPs8PyoT+xm14lP9GWZRuk08YsAXYj8Ir8lctfTOD/ijPqhPsN2kTP+boT+/qb0XK+sAT3D7nrr+q61JucC73gBY7TfcJ8/c1z/osccvPHYiBlyfZ/4jr7yuM8/brGg2RfOuDbofpYrpNqgMvR1yViSzxaRRmdp0B5Lci7HnS0Smp8k3teqqUpgV4aPur4MdQaOXPfo64ES+7HQc9yeSzFJ/JHfwZbfsvglw1hY2q2+8fo3x3WSjNKzYtvhzcsDsaVvyoq+J3c8x+Wl2wha5wz/CdSNbbVbPPwb2gVcknNORwZc1kcSnu2JdINB1NeJ7Jb0reDbGXcwV0tyGiq978mGf6CzEjWm9xq++sqi1OpaiR3y7KfuRpTlJ305w7jpIm0O8ttZ+S2bpwUbpH+GPnDnM17nnsT7Vc8VWyaNvIErPu42efxXp4gtDWOW9qlvDHx/+9JtSC1uiay/jXnOLhXaGTR9ncpySU/zobsKF90qLs76Vv8krTWrDvGvU4zRizKYR/UWFsc895EG93m6xwehaP8un92HTW6nJIsif+uM2SKOz3UnQyMcH0m+D8spt3gbQn5bL79VojI+LvmNHz0m3htx/aUZrvXEzVMUm8Veunfi3TnkuaExxf3GJ7flV7d7mXVBq+/1GSnWIFU91p+32/Ib/R6faKmhFhWB31bXnLboaxO6Da6O3R+ML6oeud90bUySfUX7jxtOSvurKuyTYiNSq2Krp8Iu+1h84oXTdE7PMvQt7aOmxq365FiS6qvxcsWtPj9I8Tsf+mx6NKcBhueQ39bIb92bDW9zyOTdlAXcqMe17oQMyDnyLWXNx5zvjZ46qK9klKvZHGeg3JBk3zvLfR65+2TZXV9n2Pix5jsOG8hJ+WhPS/srIYZdPsYTFj/YGwOIKo6Dks9nKPwy6/H/Tml/4uoJrsXsOAwNQN8XuY/Fc+NCY0fJ/fmflHP85XtEd76CfvRnoEB+2yG/dTND7AUe+g1IywdNvxUPDLIcZfivqei9KUN/nMmxa6rucllcK+5LvMtC/9+9d/K/ekDe1yII+1Dvkm4xyPo600r7mFM8llWmGqCv3I7SMbei7FoVhaGYsbrekmcL745sFkB+kd+mM89tNujO5Dv30dKmu5Say1D9ojVt0KwMY6pZVfQE4ZO75nv3DVADbCqvVOziabcb90duzPrnRA1XPSFS14n5KdfSo3l1h1vbIUO0n/58rX937NnbrK8TUUX1OGLlpsdlG9wKDuUz+QVp4zFheFVKTXfkF/kFgLoY6TPol6CvW++W9P8O7WEH9IfiXw2kK8Sl2Vrakufrr6D0mulGfpFfAAD0dRWoP044qEO3x5uawkkN5brrWj+U6ACvttDvQ/YHOqF1IL8AAOjrxrFXolN6zGhof9VQnkgVVFcpRzWKo6J/21J7tz9Rsz7nXHRCq0B+AQDQ140jqqrG8wYbpNqvCZ9XTQdRV1LyuKTMbYkG7C9feAqd0DqQXwAA9HVj0N3GqNJomh5qZkP7rLsf/Yn619TYl7i0QQtbIBv9taLfSjurcHUd5BcAAH3dCDTtxAuxpX365AxVTTugqSg0158mB666jq6m1OjPRbiz5jGMGr83LZCN9VJciT9oLsgvAAD6unY0oOm9FJNYWKtWXHYGo1aSKCNvmuZ4C5earDsFwpyY8bg04LKxzi1CJp7nELqglSC/AADo69o5KuVWp9HErrfcffQDkSeZvubkiqpzu78B47gj5vm3DrBsaGnNfkdq/PDaC/ILAIC+rg0NDror1ZVO7D/+1zQG6g+xTXpHaeGcpyNuJaA7uFplRKPJ3sZcqyllAuPqQM8aQNnQ3e3Toec4hh5oNcgvAAD6uhbWxBh5g9Q0yn51g8Y0yv3h+QDKhla4+Vu+rye9FR3QepBfAAD0deU7CH8MuDGqTWsFz2nQuC6J6efZAZSRfX39vxG02bz/rQf5BQBAX9e6g9B/BK45PkfdQx2WXhS7lq+6ID0fzvGGGKOfXf+GGja2B2L6u2lAFy5/SbN2oQH5RX4BAFqir9XI/NjX+THpOf37BB6pr8IW6UV31XH0f016aauayK0YY38q7w8MAMgvAAD6ujIm6qPqTuk2KWancaUzbF9KuUFRuuuxuMFjq0b9F4l2MQBoOsgvAAD6ulLUqNtQ4vXnSS9KXvOTvpZiovN1i3rmAIztupjn+IP3B5BfAABAX9eLlvDTKip7pXfcr36pGhmmkbCf+5pGkD1x//249HwiBq383/EYIVmPGADyCwAA6GuoiscSXTBgmKEB5BcAANDXUAVTY1YtdxgaQH4BAAB9DVWxJUZIDjM0gPwCAAD6GqriQoyQrGRoAPkFAAD0NVRFVDqsT9K85P4AyC8AAPoaWsp8iU/yD4D8AgAA+hoqYWeMkOxjaAD5BQAA9DVUxV8xQrKYoQHkFwAA0NdQFR8jBGScYQHkFwAA0NdQFctjVi2jDA0gvwAAgL6GqvgtRkh+ZWgA+QUAAPQ1VMWdGCGZz9AA8gsAAOhrqAKtMfslQkBeMTSA/AIAAPoaquJ/MauWSwwNIL8AAIC+hqo4GSMkWxgaQH4BAAB9DVXxJEZIZsT8/Ty3qplaYp+WBu2x9Lb5/wnaOqYJkF8AAPQ1+rq9TI8RkH9i/l5r0j50rSzU5+StkFQXkF8AAPQ1+rozbIkRkrMxf380aJ+DtqDEPsX5nJxnugD5BQBAX6Ov28nFmAnZFPG3q6Wa2rTrY/p0mekC5BcAAH2Nvm4nL2ImZFbo7+ZKb4v7egV9mibRKSO2Ml2A/AIAoK/R1+3kS4yQhAVEc4g9dxNYBTuD9rWvP2eYKkB+AQDQ1+jr7gnJWuk5GW8P2rugjQVtTsV9mx20DUFbyDQB8gsAgL5GX7ebv2OEpL+9lnIdjQGQXwAA9DX6uuNsTxGQaxKfPwwA+QUAAPQ1FIb6U2ieME298Cloz6SXDmEZQwPILwAAoK8BAAAAAAAAAAAAAAAAAAAAoGI0JcTSoG0O2smgXQ3auERXewBAfgEAAH0NhaD1bi9JL+JO00D0J6+daPrvpjJUgPwCAAD6Gspiv/QqJ1wI2mOJThHxkGEC5BcAANDXUCVRgnKMYQHkFwAA0NdQJfcjhGQVwwLILwAAoK+hKtTpOFwX95P79wDILwAAoK+hEtZErFquMCyA/AIAAPoaquRUhJDsYlgA+QUAAPQ1VMmLCCFZwLAA8gsAAOhrqIoFEQLykmEB5BcAANDXUCX7IoTkPMMCyC8AAKCvoUruRAjJRoYFkF8AAEBfQ1WMyORyX/rPUxgaQH4BAAB9DVWxKWLVco9hAeQXAADQ11AlFyKE5DDDAsgvAACgr6FKxiKE5GeGBZBfAABAX0NVLIsQkI8MCyC/AACAvoYqORIhJKMMCyC/AACAvoYquR8hJL8yLID8AgAA+hqq4geZnJpB2xyGBpBfAABAX0NVbIwQkBcRf7coaLsZLkB+AQAAfQ1lcCJCSE6F/maa9GrS7mW4APkFAAD0NZTBzQghWdf334elVw7sLkMFyC8AAKCvoSw+RAjJcN9/vxq0d0GbzVAB8gsAAOhrKIv/JNrpeJ5breg/r2WYAPkFAAD0NZTJeIygTLQdDBEgvwAAgL6GsjkdIxxaYWEbwwPILwAAoK+hCjRv2Bnp+Xp8Dtq/7p/JGwbILwAANE5f/x+esdM3jF6pmwAAAUZ0RVh0TWF0aE1MADxtYXRoIHhtbG5zPSJodHRwOi8vd3d3LnczLm9yZy8xOTk4L01hdGgvTWF0aE1MIj48bXN0eWxlIG1hdGhzaXplPSIxNnB4Ij48bXN1Yj48bWk+UTwvbWk+PG1zdWI+PG1pPmw8L21pPjxtaT5pPC9taT48L21zdWI+PC9tc3ViPjxtbz4sPC9tbz48bXN1Yj48bWk+SzwvbWk+PG1zdWI+PG1pPmw8L21pPjxtaT5pPC9taT48L21zdWI+PC9tc3ViPjxtbz4sPC9tbz48bW8+JiN4QTA7PC9tbz48bWk+YW5kPC9taT48bW8+JiN4QTA7PC9tbz48bXN1Yj48bWk+VjwvbWk+PG1zdWI+PG1pPmw8L21pPjxtaT5pPC9taT48L21zdWI+PC9tc3ViPjwvbXN0eWxlPjwvbWF0aD5gi4aiAAAAAElFTkSuQmCC\&quot;,\&quot;slideId\&quot;:274,\&quot;accessibleText\&quot;:\&quot;Q subscript l subscript i end subscript comma K subscript l subscript i end subscript comma space and space V subscript l subscript i end subscript\&quot;,\&quot;imageHeight\&quot;:15.45945945945946},{\&quot;mathml\&quot;:\&quot;&lt;math xmlns=\\\&quot;http://www.w3.org/1998/Math/MathML\\\&quot; style=\\\&quot;font-family:stix;font-size:16px;\\\&quot;&gt;&lt;msub&gt;&lt;menclose notation=\\\&quot;top\\\&quot;&gt;&lt;mi&gt;Q&lt;/mi&gt;&lt;/menclose&gt;&lt;msub&gt;&lt;mi&gt;l&lt;/mi&gt;&lt;mi&gt;i&lt;/mi&gt;&lt;/msub&gt;&lt;/msub&gt;&lt;/math&gt;\&quot;,\&quot;base64Image\&quot;:\&quot;iVBORw0KGgoAAAANSUhEUgAAAIkAAACoCAYAAADU1M1aAAAACXBIWXMAAA7EAAAOxAGVKw4bAAAABGJhU0UAAABeTPfubQAACY5JREFUeNrtnQFk11sUx49kJhmTyWRiMnmeiclMJjGZTGY8kzxJJPNMEklmkphM5plIMpMZmckkI0kmEzPzJBnJTCaPmUnmGb3fqftb//279/8797/f7/+79/f/frievG3/c885/3vvuffcc4mIvqFZt7IDRoeTwEngJHASOAmcBE4CJ4GTAAAAAAAAAAAAAAAAAAAAAAAAAAAAAAAAAAAAAAAAAGBLVdA6gnYtaKNBmwraStC+BG0jaP+p/64FbS5o40HrV7+zG+rLLq1BGwzaP7SzC1TsQE+C1hm0XVCr/zQEbSBonyiZG3dLQeuBs/g7akxHGHhFTTVn1c9X5vw+G32fml5uB+1DxN96F7RjULsfNAdtJsKgT4PWVsTf7lDOUOhv98EE7rI/aGMRBnwVtMYdfg4vWocjPmcCi1v3uKCiEJPR1tXPxEl/hKM8g6O4wT4VZRQy1mLQDiX0+SMRn/0IJkqXpqAtC6aX6gRl2CuQoRemSgfen/gaYZznedFKUpyLkGNDheGghFwU7F28LpGDhKGyZEQDJeK6wEEW1VqllAwK5GqH+dxwkLUEF6mFOC4c3UCC9JBsi/x0SvLxlLMpkK8RpkyGbqGDDKcs54JAxkGYM35aBFFMuA6pTFnWSYGcH2DSeOFt9hXhKNLqgLyPhLIehGnjm+NfC5U+4ojMI0J5u2HeeBgQKpyjmRpHZB4VyjwE8+6cYyRP+LnhkNxSJ3kME++MCopO7slNGKp0SPYJodzTMPPOuG0xilx2TPanQrk/w8zFw4dgm0JFc76qa7kaS0LZV2Hq4pmyGEWuOSj/JpwkWZotHIQ316oc3NORyo/ppkheWijZxRDytIX8WLgWQRPZ3XM57GAfLlvIPwGT2zNmoeAZR/swbtGHBzC5HTUWCz5u5x3tx0eLPvTA7HZcJbv7t5UO9sFm0crtFMxux4KFcscd7UO3pZNUwexyDlsqt8vRfjy06MN7mN2OK5ZTTYWj/bCpVnAPZrdj2kK5U472odFyNOyE2eXsUqODVLmXHO1Hv0Uf+JIW7gZb0Ez+b6Ax8xZ9GIPZ7fjTQrn/OtqHBktHPwmz23HfQrmuZnLZTDXLMLk9k+RvclHIEvmZZukNNnO5izuUJ8gutaEaJrdnzULJez0fCXFrr0g2hAped1D2AyQ/lOTCwfth7uKQKtnF1IA7FqPITZi6eKQbaa5FNnvV6CaNaCph6uSnmxHH5L5B2IJ3buE67NgosiqU+wlMvHNmPHSSmyS/MoHFagyMe+YktSpSwTRTQm575iTSZG1UDIiRPzxauLYKZeUynEgFiBFp8vBkynJyCCupcsDZ8jUwa/y8JdnF8DQZIlkqwyGYM91oIa3s8g6SHRschSmT4xC5myVfL9gTYQfBS1klQJIMXeq0v2rBVMgO1ALzlYYWkl2nKNWUU6milKh10mGYrrRIcjOul0COPfTj+ZNCcryhbOymNqhtiPsORJAiaoXzf5LG4VctourGcjWACs+cgXXGmX3nlPz8JcivsD3vS2e6KL1Ds0YqXBWAHfSMZ87BU6I0Z+euTx2THMPHncTzFxVOW5hRkY5vdCvH5jIX41Q4f6fDt85JznRuxfA5XF1pjgpvkF2g7PC7oZ882nh5lNAjGCqfF/kNPxERdm+q4TeL2e06nXr97BtfA406M+EhlA8A2wt8G/g8hY/ueXt9OcI5RjydWqTrLl2/+33vGEcSfSTLKd1UU8Qz1VZIliL5RY0cWX9exFT470RWOshD/zWyq0sW5VDP1ZqjXBKVdQ9s85doVxY726wWrq9JlnHPDsHXMSfU73VQ+eV8mMp8TGW947Wa6GRGhX1ceLeNUJssd7Gu+wJdzXKnm+jXElSz5OZ1UJe3FZqy2uFTmoXsvMMhKzvu8ZRlmDUs2DNJr6azC+Ru2mA1/bw6cj1FJ9Xtj4xn0UHukb7cpasOUpOzZuLDy7qU5DCdiV3KknPwt/EF6ROPXT2yP0LbN+7aUpTlAflVg84aTm9cFIa5X5XjcFjHO6dcg553Ykt9tN9D2zfx0j7/0envU1YchBeoNoVuol71HlMGPEbJbCD9Rr9eXU07xKwz6GM0Cw5yMybnKHTmM60+p9C5j3QPQpdZd8UBPZ439P+Mz87Bi72XCTuIabqaVfP3WbWGyN9zqVDfTB7hLqro4LPhb7ny3IrpvnWtrw7SZlC6T22V3DowW6OMPIDA64M7njtHmCBd55Bej1BGHkDgjO15w5A9p4ZL7lSfihJ4e/mhWgOsOuIcG0o+105TTY9NdfnkIGz03HofnP8xZLmQ5Lm1W63W05iqnpC7d4CnDV8+rw49w/OEebVYjOOb2Koc7QMlu8jlYn+NDut2N+lTA974NtWwkk8n+PfrVRQyRoXTFm2iHx7CfbiY1W7oxx0CBeHtfU446lXT06Ra6a+rdUXYOCJYUP9/QM3hviVFD1BGrk6A5JgzbCCiChP4TpVhFHkB1YAQ0/OzfVANCDE9P9sK1YAQXfj/lTJ6dQLYYyovhhLmYIsL5NfzdCAFHhucpBGqASG62verUAsIMT3GPQ7VgBBTlaiLUA0IeWFwEpQzB98xpQYsQTUg5BRl+OoEiIe7BifphmpAyILBSUz3pOvVKJNkKmNY3ZKnQa7T3w4zpcc+g4O8Nfw8n+HMqpbkGkmXc4xNvZQwpQaYrk7wrUXOwGtIYY30AOZKhxGSX50Iy2IlfZZjekxqDOZKB1PVhfyrnAfVFFCKYnrVhpD8DMyVDqYKlPkOwnsm76l0Sd18Ip1bYWkYpnLPSU6qRSo/YcJFkPnyW6mvoR6gH9dm8IBUysxT9L2h5YQXqsBxzlH0VVS8Vwy+z/9vVWjL+azvVLiJp2gBAAAAUI5wyM0He/yULJ9Mh8WGuqCa8oXPh0ZVBMVhtq48uXeFc0C8cBlS3knlq6WmRy9noSaQi85RbkEtIJcZjZMch1pA7qI1/xwJF9XBNto0o8gE1AJyGaKMv6kDdo4u+Qknz2CLBtI/HwPAFrrXy5H0DLahu4fcCbWAEH4HKH87nv9dCdWAEN1roa+gFpCLriQoasaCbaxonKQFagEhR6mMnrcHxdFPqNEGItCd+qJGG9hiD+kz0eqgGhDSqXGQRc3P8cvrPVBXeTKocZKhvJ/hy+l8htMLdZUnzzROklvyiqsd8Xb9S6iqfFnXOEnu8218nYKrGRyAqsqXb4ZFa70aPcLyF6CMiXrh/TxUBP42OAfvuJ6FegDD+yTD9PNd5Y/q39b7JP8D4ImBE6q3K40AAAC8dEVYdE1hdGhNTAA8bWF0aCB4bWxucz0iaHR0cDovL3d3dy53My5vcmcvMTk5OC9NYXRoL01hdGhNTCI+PG1zdHlsZSBtYXRoc2l6ZT0iMTZweCI+PG1zdWI+PG1lbmNsb3NlIG5vdGF0aW9uPSJ0b3AiPjxtaT5RPC9taT48L21lbmNsb3NlPjxtc3ViPjxtaT5sPC9taT48bWk+aTwvbWk+PC9tc3ViPjwvbXN1Yj48L21zdHlsZT48L21hdGg+tjpZRgAAAABJRU5ErkJggg==\&quot;,\&quot;slideId\&quot;:274,\&quot;accessibleText\&quot;:\&quot;top enclose Q subscript l subscript i end subscript\&quot;,\&quot;imageHeight\&quot;:18.16216216216216},{\&quot;mathml\&quot;:\&quot;&lt;math xmlns=\\\&quot;http://www.w3.org/1998/Math/MathML\\\&quot; style=\\\&quot;font-family:stix;font-size:16px;\\\&quot;&gt;&lt;msub&gt;&lt;mi&gt;Q&lt;/mi&gt;&lt;msub&gt;&lt;mi&gt;l&lt;/mi&gt;&lt;mi&gt;i&lt;/mi&gt;&lt;/msub&gt;&lt;/msub&gt;&lt;/math&gt;\&quot;,\&quot;base64Image\&quot;:\&quot;iVBORw0KGgoAAAANSUhEUgAAAIkAAACLCAYAAABV7LrCAAAACXBIWXMAAA7EAAAOxAGVKw4bAAAABGJhU0UAAABBwf/jmAAACVdJREFUeNrtnQFk1Vscx3+SmWRMJpOJyeR5JiYzmcRkMpnxTPIkkcwzSSSZSWIymWciyUzmkplMMpJkMjEzT5KRzGTymJlkntH7/+r8193tnPv/nXvv//7P+d/vh+PJ23Z/5/f73XPO75zf+R0it6kJWlfQrgVtPGjTQVsN2pegbQbtP/Xf9aDNBy0TtEH1O7sJpJb2oA0H7Z+gfSuisQM9CVp30HZBrf7TFLShoH0q0jFMbTlofXAWf0eNmQgDr6qp5qz6+eqs32ej71PTy+2gfYj4W++Cdgxq94PWoM1GGPRp0DoK+Ntdyhny/e0BmMBd9gdtIsKAr4LWXOTn8KJ1NOJzJrG4dY8LKgoxGW1D/UwpGYxwlGdwFDfYp6KMfMZaCtqhmD5/LOKzH8FEydIStBXB9FIbowx7BTL0w1TJwPsTXyOM8zwnWomLcxFybKowHJSRi4K9i9dlcpAwVJaMaKBMXBc4yJJaq5STYYFcnTCfGw6yHuMiNR/HhaMbiJE+km2Rn05IPp5ytgTyNcOU8dArdJDRhOVcFMg4DHOWnjZBFBOuQ6oTlnVKIOcHmLS08Db7qnAUaXdA3kdCWQ/CtKWb418LlT7miMxjQnl7Yd7SMCRUOEczdY7IPC6UeQTmLZ5jJE/4ueGQ3FIneQwTF0cVRSf3ZCcMVTsk+6RQ7hmYuThuW4wilx2T/alQ7s8wc+HwIdiWUNGcr+parsayUPY1mLpwpi1GkWsOyr8FJ4mXVgsH4c21Ggf3dKTyY7opkJcWSnYxhDxtIT8WrgXQQnb3XA472IfLFvJPwuT2TFgoeNbRPmQs+vAAJrejzmLBx+28o/34aNGHPpjdjqtkd/+22sE+2CxauZ2C2e1YtFBuxtE+9Fo6SQ3MLuewpXJ7HO3HQ4s+vIfZ7bhiOdVUOdoPm2oF92B2O2YslDvtaB+aLUfDbphdzi41OkiVe8nRfgxa9IEvaeFusAWt5P8GGrNg0YcJmN2OPy2U+6+jfWiydPSTMLsd9y2U62oml81UswKT2zNF/iYXhSyTn2mW3mAzl7u4Q3mC7FIbamFye9YtlLzX85EQt/YKZFOo4A0HZT9A8kNJLhy8H+YuDKmSXUwNuGMxityEqQtHupHmWmSzV41u0oimGqaOf7oZc0zuG4QteOcWrqOOjSJrQrmfwMTFM+uhk9wk+ZUJLFZLQMYzJ6lXkQqmmTJy2zMnkSZro2JACfnDo4Vru1BWLsOJVIASIk0enkpYTg5hJVUOOFu+DmYtPW9JdjE8SUZIlspwCOZMNlpIKru8i2THBkdhyvg4RO5myTcK9kTYQfBSVhmQJEOXO+2vVjAVsgO1wXzloY1k1ynKNeVUqyglap10GKYrL5LcjOtlkGMP/Xj+JJ8cbygdu6lNahvivgMRpIh64fwfp3H4VYuourFcDaDKM2dgnXFm3zklP38JcitsL/jSmR5K7tCsmfJXBWAHPeOZc/CUKM3ZuetTxyTH8KVO4vmL8qctzKpIxzd6lWNzmYsM5c/f6fKtc5IznVsl+ByurjRP+TfILlB6+N3QTx5tvDxK6BMMlc8L/IafiAi7t9Twm8bsdp1OvX72ja+BRp2Z8BDKB4Cdeb4NfJ7CR/e8vb4S4Rxjnk4t0nWXrt+DvneMI4kBkuWUbqkp4plqqyRLkfyiRo60Py9iKvx3Ii0d5KH/GtnVJYtyqOdqzVEpicq6B7b5S7QrjZ1tVQvX1yTLuGeH4OuYk+r3uqjycj5MZT6m097xek10MqvCPi6820GoTZa9WNd9ga6mudMt9GsJqjly8zqoy9sKLWnt8CnNQnbB4ZCVHfd4wjLMGRbsqaRf09lFcjdtsJZ+Xh25nqCT6vZHMml0kHukL3fpqoPUZa2Z+PCyISE5TGdil9LkHPxtfEH6xGNXj+yP0M6Nu44EZXlAftWgs4bTG5eEYe5X5Tgc1vHOKdeg553Ych/t99HOTbykz390+vuUFgfhBapNoZuoV70nlAGPUTwbSL/Rr1dXkw4xGwz6GE+Dg9wskXPkO/OZUZ+T79xHugehy6y74oAezxv6f8Zn5+DF3suYHcQ0Xc2p+fusWkPk7rlUqW8mj3AXVXTw2fC3XHluxXTfut5XB+kwKN2ntkZuHZitU0oeQOD1wR3PnSNMkG5wSK9HKCUPIHDG9oJhyJ5XwyV3akBFCby9/FCtAdYccY5NJZ9rp6mmx6Z6fHIQNnp2vQ/O/xixXEjy3NqrVutJTFVPyN07wDOGL59Xh57hecKCWiyW4pvYrhztA8W7yOVif80O63Y36VMD3vg21bCST8f49xtVFDJB+dMWbaIfHsJ9uJjVaejHHQJ54e19TjjqV9PTlFrpb6h1Rdg4IlhU/39IzeG+JUUPUUquToD4mDdsIKIKE/hOjWEUeQHVgBDT87MDUA0IMT0/2w7VgBBd+P+VUnp1AthjKi+GEuZgmwvk1/N0IAEeG5ykGaoBIbra92tQCwgxPcadgWpAiKlK1EWoBoS8MDgJypmD75hSA5ahGhByilJ8dQKUhrsGJ+mFakDIosFJTPekG9UoE2cqY1jdkqdBrtPfCTMlxz6Dg7w1/Dyf4cypFucaSZdzjE29hDClBpiuTvCtRc7Aa0pgjfQA5kqGMZJfnQjLYsV9lmN6TGoC5koGU9WF3KucB9UUUI5ierWGkPwMzJUMpgqUuQ7CeybvqXxJ3XwinV1haRSmcs9JTqpFKj9hwkWQ+fJbua+hHqAf12bwgFTCLFD0vaGVmBeqwHHOUfRVVLxXDL7P/29VaMv5rO9UuImnaAEAAABQiXDIzQd7/JQsn0yHxYZ6oJrKhc+HxlUExWG2rjy5d4VzQGnhMqS8k8pXS02PXs5BTSAbnaPcglpANrMaJzkOtYDsRWvuORIuqoMddGhGkUmoBWQzQil/UwcUjy75CSfPYJsm0j8fA8A2utfLkfQMdqC7h9wNtYAQfgcodzue/10N1YAQ3Wuhr6AWkI2uJChqxoIdrGqcpA1qASFHqYKetweFMUio0QYi0J36okYb2GYP6TPRGqAaENKtcZAlzc/xy+t9UFdlMqxxkpGcn+HL6XyG0w91VSbPNE6SXfKKqx3xdv1LqKpy2dA4SfbzbXydgqsZHICqKpdvhkVroxo9wvIXoIKJeuH9PFQE/jY4B++4noV6AMP7JKP0813lj+rf1vsk/wNA0rTDTg3eawAAAJh0RVh0TWF0aE1MADxtYXRoIHhtbG5zPSJodHRwOi8vd3d3LnczLm9yZy8xOTk4L01hdGgvTWF0aE1MIj48bXN0eWxlIG1hdGhzaXplPSIxNnB4Ij48bXN1Yj48bWk+UTwvbWk+PG1zdWI+PG1pPmw8L21pPjxtaT5pPC9taT48L21zdWI+PC9tc3ViPjwvbXN0eWxlPjwvbWF0aD5rBHjkAAAAAElFTkSuQmCC\&quot;,\&quot;slideId\&quot;:274,\&quot;accessibleText\&quot;:\&quot;Q subscript l subscript i end subscript\&quot;,\&quot;imageHeight\&quot;:15.027027027027026},{\&quot;mathml\&quot;:\&quot;&lt;math xmlns=\\\&quot;http://www.w3.org/1998/Math/MathML\\\&quot; style=\\\&quot;font-family:stix;font-size:16px;\\\&quot;&gt;&lt;msub&gt;&lt;mtext&gt;Attention&lt;/mtext&gt;&lt;mrow&gt;&lt;mi&gt;g&lt;/mi&gt;&lt;mi&gt;l&lt;/mi&gt;&lt;/mrow&gt;&lt;/msub&gt;&lt;mo&gt;(&lt;/mo&gt;&lt;mi&gt;Q&lt;/mi&gt;&lt;mo&gt;,&lt;/mo&gt;&lt;mi&gt;K&lt;/mi&gt;&lt;mo&gt;,&lt;/mo&gt;&lt;mi&gt;V&lt;/mi&gt;&lt;mo&gt;)&lt;/mo&gt;&lt;mo&gt;=&lt;/mo&gt;&lt;mfenced open=\\\&quot;[\\\&quot; close=\\\&quot;]\\\&quot;&gt;&lt;mtable&gt;&lt;mtr&gt;&lt;mtd&gt;&lt;msub&gt;&lt;mtext&gt;Attention&lt;/mtext&gt;&lt;mi&gt;g&lt;/mi&gt;&lt;/msub&gt;&lt;mo&gt;(&lt;/mo&gt;&lt;msub&gt;&lt;mi&gt;Q&lt;/mi&gt;&lt;mi&gt;g&lt;/mi&gt;&lt;/msub&gt;&lt;mo&gt;,&lt;/mo&gt;&lt;msub&gt;&lt;mi&gt;K&lt;/mi&gt;&lt;mi&gt;g&lt;/mi&gt;&lt;/msub&gt;&lt;mo&gt;,&lt;/mo&gt;&lt;msub&gt;&lt;mi&gt;V&lt;/mi&gt;&lt;mi&gt;g&lt;/mi&gt;&lt;/msub&gt;&lt;mo&gt;)&lt;/mo&gt;&lt;/mtd&gt;&lt;/mtr&gt;&lt;mtr&gt;&lt;mtd&gt;&lt;msub&gt;&lt;mtext&gt;Attention&lt;/mtext&gt;&lt;msub&gt;&lt;mi&gt;l&lt;/mi&gt;&lt;mn&gt;1&lt;/mn&gt;&lt;/msub&gt;&lt;/msub&gt;&lt;mo&gt;(&lt;/mo&gt;&lt;msub&gt;&lt;mi&gt;Q&lt;/mi&gt;&lt;msub&gt;&lt;mi&gt;l&lt;/mi&gt;&lt;mn&gt;1&lt;/mn&gt;&lt;/msub&gt;&lt;/msub&gt;&lt;mo&gt;,&lt;/mo&gt;&lt;msub&gt;&lt;mi&gt;K&lt;/mi&gt;&lt;msub&gt;&lt;mi&gt;l&lt;/mi&gt;&lt;mn&gt;1&lt;/mn&gt;&lt;/msub&gt;&lt;/msub&gt;&lt;mo&gt;,&lt;/mo&gt;&lt;msub&gt;&lt;mi&gt;V&lt;/mi&gt;&lt;msub&gt;&lt;mi&gt;l&lt;/mi&gt;&lt;mn&gt;1&lt;/mn&gt;&lt;/msub&gt;&lt;/msub&gt;&lt;mo&gt;)&lt;/mo&gt;&lt;/mtd&gt;&lt;/mtr&gt;&lt;mtr&gt;&lt;mtd&gt;&lt;mo&gt;&amp;#x22EE;&lt;/mo&gt;&lt;/mtd&gt;&lt;/mtr&gt;&lt;mtr&gt;&lt;mtd&gt;&lt;msub&gt;&lt;mtext&gt;Attention&lt;/mtext&gt;&lt;msub&gt;&lt;mi&gt;l&lt;/mi&gt;&lt;mi&gt;N&lt;/mi&gt;&lt;/msub&gt;&lt;/msub&gt;&lt;mo&gt;(&lt;/mo&gt;&lt;msub&gt;&lt;mi&gt;Q&lt;/mi&gt;&lt;msub&gt;&lt;mi&gt;l&lt;/mi&gt;&lt;mi&gt;N&lt;/mi&gt;&lt;/msub&gt;&lt;/msub&gt;&lt;mo&gt;,&lt;/mo&gt;&lt;msub&gt;&lt;mi&gt;K&lt;/mi&gt;&lt;msub&gt;&lt;mi&gt;l&lt;/mi&gt;&lt;mi&gt;N&lt;/mi&gt;&lt;/msub&gt;&lt;/msub&gt;&lt;mo&gt;,&lt;/mo&gt;&lt;msub&gt;&lt;mi&gt;V&lt;/mi&gt;&lt;msub&gt;&lt;mi&gt;l&lt;/mi&gt;&lt;mi&gt;N&lt;/mi&gt;&lt;/msub&gt;&lt;/msub&gt;&lt;mo&gt;)&lt;/mo&gt;&lt;/mtd&gt;&lt;/mtr&gt;&lt;/mtable&gt;&lt;/mfenced&gt;&lt;/math&gt;\&quot;,\&quot;base64Image\&quot;:\&quot;iVBORw0KGgoAAAANSUhEUgAABdsAAAITCAYAAAD/8MXyAAAACXBIWXMAAA7EAAAOxAGVKw4bAAAABGJhU0UAAAEZvVQLHwAAgABJREFUeNrs3Q+kFtn/wPGPXFeSSJLkiuRKkkiSJJGVJFckSZIla2UlkZUkuaysZCVWkiSX5EqSSJK1siRXkkSykiSSK9eVy/7m83vm+d65c+ecZ/6cmefMM+8Xo9165syZc+aZ55zPnDlHBAAAALD7r8QNAAAAAMoySV8GAAAAPiHYDgAAAKCOCLYDAADAKwTbAQAAANQRwXYAAAB4hWA7AAAAgDoi2A4AAACvEGwHAAAAUEcE2wEAAOAVgu0AAAAA6ohgOwAAALxC4xIAAAAA/SH6QwAAAKBxCQAAAAD0hwAAAEDjEgAAAADoDwEAAIDGJQAAAADQHwIAAACNSxqXAAAAAOgP0R8CAAAAjUsAAAAAoD8EAAAAGpcAAAAAQH8IAAAANC4BAAAAgP4QAAAAaFzSuAQAAABAfwgAAACgcdnT+oLtU7A9pyhQko3B9jTYJoPt32A7SpEgtJgiAID/WUQR0B8CAAAAaFzW2+FI/WykOODYqmD7lnAv+IWiabQ5wXY62L4H2xqKAwD+nw58GAu21RQF/SEAAACAxmU9PY3Uzy2KA45dMdwLPlI0jTUorWCSXge/1SzvA8F2INiuBtu9YPscbBPSemigb258DbbHwXYt2PYF21yquxTzg+1FsI1b2hudNq2vfwzp7wzrcipjml+CbSvVM8NYjnL8L9znQ7CtzXi8jWE9pD3Oe2m94eeLzdJ621DP/ziXD/0hAAAAgMZlvaxP6NwOUCxw6J7lfjCH4mmcQzL9psOxmuR5ubRG4b+Q7AFDDcJfDtNAOeZJ68HGmxT18TWsy5UZfyf/7pDunWBbR1UY6b1+r3QOguv3ZTjYNjj4fdAHXfpg7F/Dsd6GdevrPedtmM9RaT1cAv0hAAAA0LikcVkDSaOOhykWOHTDcC/4RNE0zqVI/R+pQX51RO1tmT0q91WwnZHW6OdoEKw//Ls/ZPbUSRpEPMUlUKplYh9BraOk8z70OGpIU99s2E3Rp7ZX7MH2n0s45mbD788Sz8tqcXiv0fw+F9a3oD8EAAAAGpc0Lr2ni3B9l+TX4PspHjiyznCdMWd7c+gI07uRuvd9RLsG4ZIeEunI9m0Z0kh6q+OhMEq1TLaR05typqm/h68T0tMp2JZR5Jl9sNRRGQHltQnHqcsDksWRa+9dsC3l8qE/BAAAABqXNC79dUKqHV2G5tI5jHVkno461Vfjj1IkjaGB9keRe8t5z/OrC0Z/Tbgn/pozvTsJaemUJATcy2Gaw/1hgTST3gDTtzSYBiuf65a2RxkP+o/EjnGvZuWlD3Q+yfTUN4xwpz8EAAAAGpc0Lj31zlJPr7qUJx01OuhhWk1HWSIPDUY+iNxX7nucVw1+3xL3C17qfOJvE9Id5fJwbsDym3YwZ5pnY+loMH8/RV3IAUs9rS7heNGHfboo7ooalplOhdOeIumZ8LCO/hAAAABoXNK49M4O6byQ3NaK86SjtT4G25BnaTUdZYm8oiNYdZHChZ7mU6d8GZPkxTQ3OEh/j+Eee5hLxKnDlt+zPNO9nI+lodN5rKaYC1trqSfXvzOrYumfqXG5nRQe1tEfAgAAAI1LGpfeio70+m6oqwcV5+mBw862y7SajrJEHr9Idx/epaWjXJPmkNb74haHx/koyYs0MkLVnRHDb9nrjOn0JaQ1Ql05o2+8mBaydb2Wx5+RtPVtvrqvR/M8cj7HuZToDwEAAIDGJY1LP6yM1Mf7YLtoqa+VFeXpuLgb2eYyraajLJHHepkZTLvqaT6Xi3mxRtejzk3zVBMwc8c0X/vlDGnoWw5PI/vqdcxizu49N9TVdYfHGIjdh3b3QLmti12ba7iU6A8BAACAxiW67/dIfeh8tKss9XWhgvxsiXWIhzxJq+koS+ShI0dfycwR4ks9zKdOj2Rat+JGCcc7aDjWSy4ZJzZK8alJdF7sT5H99G2ETRRtKUxvIdx1eIzoA657PVR2o5HzGuNSoj8EAAAAGpfoLg2EtUf/aSB1IPz7J4b6mpByX53XIFx8eoUhD9JqOsoSeZ2JXTcXPb0PPjXc83Sk+4ISjrnL8ru4isumsFOGsp2SdFOHHJeZDxd1qrXFFGvl9fXJUfprpP6LoprEHyz9zOVEfwgAAAA0LtE9P0nySK8Dljo7UVJedLHEl+JmgTSXaTUdZYm89CHNt9h1M+hhPq9a7ndlTTWx3XLMQ1w6hT02lO2TDvstDn8Lo/ucozhLNyTmhyNzHKQfHUBwpgfL77Ww9gP9IQAAANC4pHHphReRutgR+fs5MvP1+ej2roR8aEDXNLJ0qItpNR1liSLi6z889zCPtgeL90s8ri3YfpVLpxBd0NS04ObZDnUS/d37Iq03EFA+2/R1awumvSeS1lup/6KoSc7Gyuw0lxT9IQAAANC4RPW2yMyFUeOGpZrRnjrS9bUUn1/XdVpp6eKP+6S1gOKJ8M994d+7pue31fLvc8J/1/mgj4V50YcofV2uF5v5YT5vlVBea8N86kjhX8LtUPh3AyV+t6qsJ1/pCOFJ8TsApCPvv1qu8dUlHnuH5bh3+HkqZMhStlsN38f4753Ofb2coqyM1sFUCb81Glh/G0lrZ4+WX3wqma/C6Hb6QwAAAKBxicpFFyRLCoItt9TbE0d5OCqzA3JZtv6S0upER+FdFnugrv06ty4qu6xAGel80UdkeoR50sJu88M6/GzIh47QPNWlekmiQeW90lrY7bvj+4EG03RBy28p8vlGWlNEuAi8d6OefJY0B7Nvi0vesVwbt0o+9h7LsR/w81TIJTGvOTIn4XfuWexzV6Q3Rz/7zvRw97ij+9DdHi67OeH1HS23Y1xS9IcAAABA4xLV0RGd7VFkU+H/J3lgqbs1BfOgwQxddPNzuI0bjjMe+Ux86y8hLRsNqF6RmYvm6Wj2/dIapXxeWiMi48edzBgwaAejb8vMYHRSEFenPvgg6YLgD6Tz6OmyylKDAT8E2zUxB8KL2CAzg2ZTYXDlWKR+NAj3NuG438O6yzoSsJv15LvXCWU8x6P8be9QB6tLPv4hy7Ef8hPl9Nprb6Oxz+l9IfrAVIOVhym+rrltqLfrBdo545G6Hejx8ouvNfCSS4r+EAAAAGhcojpnJN2UBbssdfen4zyZXv0f6nJabSukNRJa09Fgjm0eWZ1GZjJH0EADtyNiH1UeDeIel+yjzi9XXJY6nc4fYl4DwMX9ID5f7eOwvkx0nu6k0eVav2mCrD7Wk0/WJ5zPU8/yOCbdHVn+Z8prB9kss5Tr0fAz86T10C++Fslaiq+rhh1/H6ILHzdhDvMLCWW3gcuK/hAAAABoXKJ8Orr0faQOtmf4bHyk6mKH+fI52K5TDXyU6UD7ohT7/GTIw0XLPg/CDrNpBHY08BANMGsg+2YYrLgcfmZK3IzaLVqWN8PzuhpuHxzfD27E0ridcr8BSR4Bq1O5bOywr4/15JMz4m50ahlsDxE73RNdsU1hM8rPVG4/dvg+aUD9jcyeI38hRdd1+8T8FlVW6yL7632+r6Hld4HLiv4QAAAAaFyi2g7ZuxSfP2OpP5ejxXwNtuvUIu3gjAZGswRATdMZ7Eixb3Sqn3gQ93gkCKH/nTQ9h07zYwpsX66wLONBjuViDjBndTm2/6tgm5thfy3jpBH3GnBfmSENH+rJJ48TzuWER/l7YrmnvasoD7Y1Ba4L8hoR8/oZukBy/G2UixSZNzZavhNZp6B6Gtn3h4aU37aEcnvFZUV/CAAAADQuUb5ooCnNYoz6Wr4pOPpB3M3D7GuwPTpH+9WM+/5qyMeLlPv/JclBo/Z8rJ0CwuvFHHjqRlm2PXVwPzgobkYkm+bu1vLtq1E9+ULvB98TzmWvJ/lbJfZR7WcryMOKDnlgYcP8TGtMmH7D7lBk3uizfCc2Zkhnv1S30LFP5hvKbimXFv0hAAAA0LhEedbKzODDkpT72aY8OOgobz4G2zfE9t+ccf/1lnLbkmL/W4Z99YHJgpR5eFSwA15GsP1WwfuBTvnwRfI9wMiSn9MF96+ynnxhuuZ3eJK/YbEHugcryMOBDnloykhc12wjoz8WvBejGv8W/L3pj6Shi6Iua1j5JT1U2stlRX8IAAAANC5Rnui0G1lGfG2z1OE/jvLmY7D9fmTfiZznZVpEM830BTckea78/gzHP2Y4/s4u1IvtvLLcD5ICpmcK5Mc02lmn+lhQk3ryhWne5fWe5O+15V72sqI8jFjyoNdNE+aXLsMpS7mus9yLxyg6b4wa6ijtNFTRae9+bWD5fRXmbac/BAAAABqXqMz8WLBha8b931rqcYOD/PkWbI9P9ZB30cK/DXn5O8W+1xP2m3RUFnu7UC+280p7P+gzBBSKBqX/kvxTevhQT744bTiPeR7krdP0LcMV5eOzJQ+P+KnK7bHYg+nnpPw3tFDMJcm/joG+BTQhzVoUNW5MWHCZ/hAAAABoXKIy0ZGzb3Lsf8JSjyMO8udbsD0+37oGTz/n2EyjKdMEY10EcX8wHH9/F+rFdl5p7we7DfsuKnj9HRXzVDB1qCdfXBM3CxyWYb/Yg+3bKsjD1g55OMpPVS4aWDXNy34+/Iw+cDZNJ6Prj8ylGLvONMXSgxT7Rt8w2t7Q8rsn3Vv0GfSHAAAAQOOycaLTJ5zMsf9iSV74sD3/+0DB/PkWbH8g9qCYi61TcMdFENe0AOjBLtSL7bzS3g8ul3QvWW25tvtqUE++uO3xvf6K2KdvqeKBwCVLHrKso4F096n4Wy8/Wz53mmLsOtPDqPEO+62TZi6KGpe0vs4ElxX9IQAAANC4hHvROdc1qLQ4ZzrXLXV5rmAefQu2x0ekX+5CvRFsn+2RgzJJW+dpp1wi2D7triQHsn1wz3L/elLB8TWYb5tC5jY/VbmZHmIkzYH/SsxrNCylKLuq3/L9sK2B8SxSh8saXH6jtLXpDwEAAIDGJaoRXejzZoF0Nlvq8rNkWxAyzqdg++KEfa91od4Its/2TcoLtpvm199Xg3ryxb0S66eo95b7158VHH+P2N902SDIy7Tw7cOEz+7q8nUAu6+Gutls+Hx06pmTDS870+LL/VxW9IcAAABA4xLuLJfyp0Npbz8XyKdPwfYd4seoU4Lt6e4lU47K+5Yh/cM1qCdf+Bxsn5DuLpD5SLo7sr5XLbOUqyn4+tCyz2qK1Lt7iGmxaF14+UP47/rGwpyGlx3BdvpDAAAAoHGJCpyX6oLtLwrk06dge9IinM+6UHcE22eyTTHQ56C8TYt7/liDevJFUqBsypO8TUq6eb3LsKrDvXM9P1W5HZbsbwustuzzmCLtqquSfk79M8KiqFEE2+kPAQAAgMYlSqYByOgcwV+kNQqs6GYLGm3NmVefgu1J+3djdC7B9tnXs+m6W+GgvE0LaDKyPT2fF0i1BdsHu/Bdbm83+KkqxBRg/Jbz+67bLoq1aw4a6uR67HMDke/0LYrN+/sv6A8BAACAxmVP+DFS1jqFwgJH6T6z1On9nGn6PrL9v7BzXyWC7bNNSXkjk03Bt/01qCdfmOq2z4O8jUu+xReLGrRct/oAdAk/VaXU60iH/XQx1G+GfV9RrF2z01Anj2Kfuyksiho3Kv5O4wX6QwAAAKBx2ROiQfHLDtMdEvvo9pUO0/RlzvY0QVfXCLbP9q9h3yMOytsUbN9Zg3ryxSnDeczzIG//SHeC7bcsx93Lz1QhGy1lm+aecEbKWYME+S001Me4od5PUmT/kzSN10eKhf4QAAAAaFzCjfWxsl7lOP3Xlnq9kCM9n4LtA4b97zguQw3q20b8EmyfbVTKm4rjhiHtRTnOp6nB9n2G89jiQd5GLPesuSUdc7PlmFf5mSrslKV807yJpPVumhpNg5TzKeKuMC1m3H4o9lxYFDXJk4Qyu0ux0B8CAAAAjUu4EQ0cPiwh/SOWetXXurMGKXwKtmvn/bskL/S4wlH5tfNoWxiRYPtspuDaWwd1khTIf5fzfJoabF8j/s6BfdJyz1pbwvH0PvLScDwdZT9XUNRjB/cD2wKr5yjirngo5jVhDknxNWJ61RfhoR79IQAAANC4RCl0/tLoHME7SziGBpLeW+r2eMb0fAq2q78MabhYiG0g7BSPdfgcwfbZ1lquuaJvbyRNUXMx5/k0NdgukrwQ6X4P8mWbcmSohOOdMxxLH+As5meqsD4xz4V/JWNaLwzp6EPX5RR15Uy/EfpgpP0mwgjFNMv3HvkNoT8EAAAA0Lj0zm+RMn5T4nFOWOo263F9C7aflXICc7pI7ctI4CBrwKHpwXb1XNyPQp1vSHNdzvNpcrD9bsJ5/OZJ3kxz/g87Ps5Ww3E0ULhC4IJt7ZA9GdPaYkmLoG71jlq+P+2355ZSTDP0G8psPUVDfwgAAAA0LlGMBg3HI2V8tMRjzQs7vab63Z0hrd3iJmjiKi3bCOovkm/aCa2b9pyqOrq101yzPgRxXdaL7byy3A/2izkQk3f+3r0J6T0ucD5NDrYfF38DlqYFMZ87PIaOhP6UcIz3wihply4Z6lJHuy/Ikd5dyz2fgGW1dot9EXYWRZ1tkyRP6Qf6QwAAAKBxiYJ+lZmvwJe9wNtVS/3+lSGdHeIu2OgqrSeWc9NgWpZFH3XqmH8kW7A6acHOqoO4LuvFdl5Z7wem0e2/5MxTPNCmAbs1Bc6nycH2lQnnMeZJ3jQI+0XKC6jqaNuk0fMvpLdH4mrw80143evDXp1ua13JxzQt0v13zvQGxTwtzVPqrlJLLL+9LIqaLGlx6psUC/0hAAAA0LhEMRpY/xwp30cVHHOP2EegbUuZzgrD/n/myJOrtDZ1OLf2nN620aoLwmDG18g+d1Ief0SKB3F3SrEgrst6abtlSDNLAGWNJM8Nrg9BFmbMz6AUm5LGh3ryTfxhiAYx+zzJm2lBzPsF09XvyruEdG9L+Q89u8n0wFXrfF9Jx1xmuScXmbLomribmoa6K2ZSzIukYrbzDblm6Q8BAAAANC4rNSzVj2qyjUDTTecnTxtETepc2+Z+PybmYL6rtC5L54B7e+SjTidyKdx0gT592BFfsEyDcYtSlseoJC/Yl8U+Q35/LBj0yFsv6p4hT1kXjTxgSCfrdf8wtv+DjPv7Uk8+OZZwLts9yt+ImBdgzEPfAImPmJ8ItiM9/puzvMN9Ub8Hq0s47hEpZ02N9ZZ09d7dT91V5h9hpHYW8d/VL8IbAPSHAAAAQOMShSRN9/GsguMOSudA9OWUaZnmzI1PDaIjZC9Ia/TdppLTmhuW438Otk9heaVlWswxy8jti4Y0rmZIw2W9qHFDertyXH+/GNI6nXL/+AMqnTpoXsY8+FJPPtGR3BOxcznrUf70Wr0vyQHGLKNBl0jy6GB9gNOEhVB3p7jvXS/huI8tx9tZMO1JS9rD1F1l4g/E9HeDRVGTzUm4bn+nWOgPAQAAgMYl8lkVdqpMc83qCOvBEo6rnbvN0pofN02gWUd5/yD2kVa7LPtr8EpHjGtg6334d/sqSmthhvM0bW8z1sNWS1onUqah+f5kSEPPO+3UFi7L8gdLWndyXou6YOqE4do3BbwXhP8e/3zWkas+1ZNv4g8QnnuWvzlifsih14JteqhN4XUff3NF55PeLc2xJcW976vjY26T8hbPXGj5LXUxcr7pdZfFyZz30yaK/w7pNTxAsdAfAgAAAI1LZPdN0gd7ddSTvlZcdNTf9bADPiX5gs66n23k6N2UAYA0o6BdpqUj3C/mPGcd2Z82YLoyDCp8kc5zxWvQKSk4rMfSAPTrDmnoopU6FcviEstS87c0vO7Oysy5602LG+o85Tp9QZZX4PVBxqOE9DQIryMkf5LWQ4BD4TUc/e7og5CsAVJf68knGuyJB6N9HO2t9fPCcK/6O7xeNPiuC+Hel+QHO8+k+3Ncd4N+R1+luDe4mM5C7yM6PdF4h2NNhJ9bkjH9LA+P9Xu9Qeo9TUeVdZfHkMycjg5m8bbJJYqE/hAAAABoXMJtuZY5Km9Uik+nYgtKaVD7upjnkNXA9bKUeXWZVpu+SaCBt04Bn89hh3dVhrTv5SzPaKB4f840/iipLMcLXCeTOa5PHa15Q2YHeZPyrHOzaxA7azDJ53ryTXzRvrMe51Wn4rqd4tqJBuL1fNY0/HeoPZXOl5J+608UuI/oPeSVJW1da6Pow2O91++k7pyLTlG3heaekf5+Rd+M0gfJTLdDfwgAAAA0LoFZdOSwBiR1gUgdjawjpvs9SCtKRzbqg4PDYdr6p47aX0O9eBGA2JhQP/r/m4WF46qi03J8lpkPoeZ6nme9NqIPljQgq0F1feNid/j95vrprP1g9hNFQd3l/B5OSHfnja+DQ8J0O/SHAAAAQOOSxiUANMZBcTendhV+l5lrEsylCnNpP7AYoSioO5RCH0i8kZnTsIH+EAAAAGhcAgB63B2ZObf/Eg/zqEH125F8PpFqAu3tBZgP91idt9ci2MnlT92hFNFFZHUqIBZFpT8EAAAAGpcAgAbQxV0/Ru79tzzLnwb/n8nMqWPmV3BcnVtZF3/UBxAre6i+9wgLW1J3KJPOaR9drJkHI/SHAAAAQOOSxiUANIiucRANDu33JF/rg+1D7LfpsbTmrdZpNHQByaPSmq99scPjbpPphQ139FA9L4mc12Yue+oOzukbN2OR+9UxioT+EAAAAGhc0rgEgObZF7n/fwu21R7kZ8LyG5W06Sh0DcSfCratkn2x1OXSCuC309tXwXnOCY9zM9j+DbbJYPsurelCzou76Sf0YcTL8LzOcLlTd9RVKXUVXcB5mGKnPwQAAAAalzQuAaC5jkR+A96J29HiaWlQ7IJkC7KbNg2mPZJW0Eun4BiU6QC8/jkv2LYE28/Bdi/YpsL9NBC3u4Jz1bngP3Q4h8kwf0WskOm5vq9ymVN31FUpdXVWCLTTHwIAAABoXAKAN6oafWlzIPI78Fxai4RWRafKeCJuAu15N13McGvJ56lzzt+LHVfPW+d27g8/s0ha8+cn5fFzhmPtCc+JUdHUHXVVXl0dF6aOoT8EAAAA0LgEAG9UNfoyDZ2n/KtML0haRcB9u0zPSa3bVPj/96UVMBsLz7/MQLuea9kPNHRO579jxz1n+OyAFAsC6sObt8H2Ssp/gNAE1B11leRU+PlxqeaNGNAfAgAAAI1LAIBBlaMvs1gp0/NEa6C7zCllhmV62hedKkMDVn2Gz64Ktp/CMvsu7kazH6+ovi/Fjn09w2/0/RzHi06dA+qOunJbV+0pr16G9QX6QwAAAACNSwDokipHX+ahwf7fw+P8K+WN+r4ZnveijPvpiPuDwTYi2RdT1e29tEalLqiovlfHjv8txTlHPz/BV6ZrqDvqKu52+PmL4b0c9IcAAAAAGpcA0EVVj5TNa12wXRP/R9lukNao9+th+eiIdQ2cTYZ/6gODUWnNf725C/n7I1aHf3T4/OLY56f4ynQNdUddxXXrPgL6QwAAAKBxCQCIYaRs87yK1eGuDp8fin1+nCKk7kBdgf4QAAAAaFwCAGZipGzzxOeY7/Rw5WLs87cpQuoO1BXoDwEAAIDGJQBgJkZfNs/3DL+zukDsp9jnd1KE1B2oK9AfAgAAAI1LAMBMjL5snhcZfmePxj77kOKj7kBdgf4QAAAAaFwCAGZj9GXznI3V4YDhcwtj9f1OWtMIgboDdQX6QwAAAKBxCQCIYfRl88wPtjeRejyd8Bl9sPIg8pmxYFtK0VF3oK5AfwgAAAA0LgEAyRh92UxLpPWwROtS3274WVqBvznBtj3Ynof/Nhlsw8HWT5FRd6CuQH8IAAAANC4BAGaMvmy2k8E2FWyvg20i/G9d9PZesB0XHqhQd6CuQH8IAAAANC4BAKkx+rJ5NLh3N6zXsxQHdQfqCvSHAAAAQOMSAOAOoy+bQd9K+DfyO8vDE+oO1BXoDwEAAIDGJQDAAUZfNsut2O/sZoqEugN1BfpDAAAAoHEJACiG0ZfNMxX7ndWpg/4ItvUUDXUH6gr0hwAAAEDjEgCQD6Mvm+eR5Tf3Y7BdEgKC1B2oK9AfAgAAAI1LAEAmjL5sHp026K3ld7e93Q+2FRQXdQfqCvSHAAAAQOMSANAZoy+bZXWw/RVsV4Jtf7CNSOsBi+ka0AVyt1Js1B2oK9AfAgAAAI1LAIAdoy+boS/YhoNtMtgOJvzbvrCOTYHAAYqQugN1BfpDAAAAoHEJAEjG6Mtm0EVwn4V1uLvDZ/WByrWEuv+TYqTuQF2B/hAAAABoXAIAZmL0ZXMsDLZ3Yd39nmG/7cH2OVLvnylK6g7UFegPAQAAgMYlAGAaoy+b5WKk3gYz7rtBphfQ/U5RUnegrkB/CAAAADQuAQAtjL5sno8Ff0+vyPQbDaDuQF2B/hAAAABoXAIAhNGXTTQVqfM5OfY/Hu47SlFSd6CuQH8IAAAANC4BAC2MvmyeL5E635hxXw0avg73PUBRUnegrkB/CAAAADQuAQAtjL5snquROr+Scd/2mxAvKUbqDtQV6A8BAACAxiUAYBqjL5tnVbBNROr9xxT7zJfp4KG+xbCGYqTuQF2B/hAAAABoXAIApjH6spmGgm0yUvePg21fsA3I9BsO/cG2LdiGg+1T+Dl9OLOZ4qPuQF2B/hAAAABoXAIAZmL0ZXOtDbanlt/a+HYr2JZSbNQdqCvQHwIAAACNSwBAMkZfNtv6YDsfbPfDOp0Mt/Hw784G2yDFRN2BugL9IQAAANC4BAB0xuhLAADoDwEAAIDGJQDAEUZfAgBAfwgAAAA0LgEAAACA/hAAAABA4xIAAAAA6A8BAACAxiUAAAAA0B8CAAAAjUsAAAAAoD8EAAAAGpcAAAAAQH8IAAAAoHEJAAAAAPSHAAAAQOMSAAAAAOgPAQAAgMYlAAAAANAfAgAAAI1LAAAAAKA/BAAAANC4BAAAAEB/iP4QAAAAaFwCAAAAAP0hAAAA0LgEAAAAAPpDAAAAoHEJAAAAAPSHAAAAQOOSxiUAAAAA+kP0hwAAAEDjEgAAAADoDwEAAIDGJQAAAADQHwIAAACNSwAAAACgPwQAAAAalzQuAQAAANAfoj8EAAAAGpcAAAAAQH8IAAAANC4BAAAAgP4QAAAAaFwCAAAAAP0hAAAA0LikcQkAAACA/hAAAABA4xIAAAAA6A8BAACAxiUAAAAA0B8CAAAAjUsAAAAAoD8EAAAAGpc0LgEAAADQHwIAAABoXAIAAAAA/SEAAADQuAQAAAAA+kMAAACgcQkAAAAA9IcAAABA4xIAAAAA6A8BAAAANC4BAAAAgP4QAAAAaFwCAAAAAP0hAAAA0LgEAAAAAPpDAAAAoHEJAAAAAPSHAAAAABqXAAAAAEB/CAAAADQuAQAAAID+EAAAAGhcAgAAAAD9IQAAANC4BAAAAAD6QwAAAACNSwAAAACgPwQAAAAalwAAAABAfwgAAAA0LgEAAACA/hAAAABoXAIAAAAA/SEAAACAxiUAAAAA0B8CAAAAjUsAAAAAoD8EAAAAGpcAAAAAQH8IAAAANC4BAAAAgP4QAAAAQOMSAAAAAOgPAQAAgMYlAAAAANAfAgAAAI1LAAAAAKA/BAAAABqXmNYXbJ+C7TlFgZJsDLanwTYZbP8G21GKBAUspggAoBYWUQT0hwAAAEDjsmkOR8ptI8UBx1YF27eE7+gvFA0ymhNsp4Pte7CtoTgAwHs6kGMs2FZTFPSHAAAAQOOyKZ5Gyu0WxQHHrhi+ox8pGmQwKK2AjV47v9Us7wPBdiDYrgbbvWD7HGwT0npooG97fA22x8F2Ldj2Bdtcqtsb84PtRbCNW9obnTat438M6e8M638qY5pfgm0r1VPYWI6y/y/c50Owrc14vI1h3aU9zntpvX1YZ5ul9fakltlxLjn6QwAAAKBx2evWJ3QgBygWOHTP8j2dQ/EghUMy/XbEsZrkebm0RuG/kOyBPA3CXw7TgD/mSethyJsUdfg1rP+VGX+P/+6Q7p1gW0dVOKW/Q3ulcxBcv5fDwbbBwW+XPlDTB3D/Go71NrweesXy8Jz03Eal9RAL9IcAAABA47InJY06HqZY4NANw3f0E0WDFC5FrpkjNcivjnS9LbNHy74KtjPSGskcDTT1h3/3h8yebkmDe6e4BLyzTOyjoXXEc94HJUcNaerbELsp+lLtFXuw/ecSjrnZ8Nu4pAfLd3F4H9RzfC6svUF/CAAAADQue5AuWvVdkl9P76d44Mg6w3XGnO2w0ZGfdyPXi+8j2jU4lvRgSUe2b8uQRtKbIA+FkaC+sY2C3pQzTf3dfZ2Qnk71towir8QHS72WERxem3CcXn6osjhyjb8LtqVccvSHAAAAQOOyl5yQakdwobl0bmEdyaajQfVV8qMUCSw00P4ocj8673l+dZHprwn30V9zpncnIS2dXoSAuz9Mc7g/LJBm0ptm+mYH021V57qlXVTGIIQjsWPca0AZ64OjTzI9XQ4j3OkPAQAAgMZlz3hnKb9XXcqTjgAd9DCtpqMsURUNLD6I3Ivue5xXDX7fEveLV+rc4G8T0h3l8vDCgOW382DONM/G0tFg/n6KunIHLHW7uoTjRR8q6kK6KxpSzjp9TnsqpmfCg0T6QwAAAKBx2QN2SOcF3rZWnCcd3fQx2IY8S6vpKEtUKTqyVBcPXOhpPnXKlzFJXhhzg4P09xjuy4e5RLrusOV3M890L+djaeg0G6sp5q5Ya6lb17+Bq2Lpn2lYWZ8UHiTSHwIAAACNyx4SHU313VCGDyrO0wOHHVqXaTUdZYmq/CLdfeCXlo4+TZrbWe+lWxwe56MkL57IKNDuGjH8Zr7OmE5fQloj1G9X6Zs1psVvXa8z8mckbX3TsIlr5TyPlMFxLj/6QwAAAKBxWVcrI+X0PtguWspxZUV5Oi7uRo+5TKvpKEtUZb3MDHJd9TSfy8W8iKLrUeem+aMJSnWXab72yxnS0Dcjnkb21WufRaP98NxQv9cdHmMgdr/b3dCyXhf7Dqzh8qM/BAAAABqXdfR7pJx0nthVlnK8UEF+tsQ6nUOepNV0lCWqoiM6X8nMEeJLPcynTqlkWuviRgnHO2g41ksuma7ZKMWnGdH5qj9F9tM3GDZRtN4wvblw1+Exog/S7jW8vEcjZTHG5Ud/CAAAADQu60aDWu1ReRpIHQj//omhHCek3Ffal8rsqRKGPEir6ShLVOlM7Fq76Om986nhPqkj3ReUcMxdlt+4VVw2XXHKUB9Tkm4akOMy8yGmTum2mGKtRR1/cpT+Gmnmoqgm8QdYP3MJ0h8CAAAAjcs6+UmSR1MdsJTliZLyogsfvhQ3i5C5TKvpKEtUSR/sfItda4Me5vOq5R5Z1hQQ2y3HPMSl0xWPDfXxpMN+i8Pf3Og+5yhOLw2J+YHKHAfpRwc3nKG4/99rYV0K+kMAAACgcVlTLyJltCPy93Nk5mvt0e1dCfnQgK5plOhQF9NqOsoSVYuvGfHcwzzaHkbeL/G4tmD7VS6dyumCpqbFM892qMfo7+sXab21AD/ZptZbWzDtPZG03kozF0VNcjZWzqcpEvpDAAAAoHFZB1tk5sKoccNSzchNHbX6WorPe+s6rbR0Icd90loM8UT4577w713T89tq+fc54b/r3M7HwrzoQ5S+LteLzfwwn7dKKK+1YT511O8v4XYo/LuBEr9bVdZTL9HRvpPid5BFR95/tXwvVpd47B2W497hJ61yQ5b62Gr43sd/V3VO6uUUpde03qZK+B3UwPrbSFo7Ker/iU8l81UY3U5/CAAAADQuayC66FdSQGu5pTyfOMrDUZkdXMuy9ZeUVic60u2y2INu7defdVHZZQXKSOd+PiLTI8yTFk+bH9bhZ0M+dOTkqS7VSxINKu+V1kJo3x1/TzXIpYtTfkuRzzfSmrrBReC9G/XUa5LmRvZtocg7luvpVsnH3mM59gN+0ip3Scxrm8xJ+D19FvvcFWEkc12YHjwfd3S/u0sRzzAn/B5Fy/oYxUJ/CAAAADQufaajM9sjtabC/0/ywFKmawrmQYMMuujm53AbNxxnPPKZ+NZfQlo2GlC9IjMXs9PR7PulNUr5vLRGKsaPO5mxU94ORt+WmcHopCCuTknwQdIFwR9I59HTZZWldp5/CLZrYg6EF7FBZgazpsIAxrFI/Whw7G3Ccb+HdZd15Fw366kXvU6olzke5W97h3pbXfLxD1mO/ZCfta5fr+1tNPY5vf9EH8xqEPEwxVcrtw11fb1AG2w8cj0MUMSzxNc0eEmR0B8CAAAAjUufnZF00w/sspTpn47zZHolf6jLabWtkNZIaE1Hgyy2uVp1GpnJHB1zDdyOiH1UeTSIe1yyjzq/XHFZ6nQ6f4h5DQAX39P4/K6Pw/oy0Tm3k0aXa/2mCZj6WE91tz6hDJ56lscx6e7I8j9TXm8o3zJLXRwNPzNPWg8X42uerKX4amfY8fcuusAy85Enu5BQ3hsoFvpDAAAAoHHpIx0p+j5SNtszfDY+6nSxw3z5HGzXKQA+ynSgfVGKfX4y5OGiZZ8HYQfTNAI72rmPBpg1kH0zDAhcDj8zJW5G4BYty5vheV0Ntw+Ov6c3YmncTrnfgCSPTNWpXDZ22NfHeqq7M+Ju1GgZbA8eO91HXbFNYTPKT1ulfuzwvdWA+huZPa/+QoqulvaJ+Q2vrNZF9tffoD6KN3WZX6BY6A8BAACAxqXvHZh3KT5/xlKuLkdk+Rps16lF2kETDYxmCYCaphnYkWLf6FQ/8SDu8UhHX/87aaoNnebHFNi+XGFZxgMJy8UcYM7qcmz/V8E2N8P+WsZJI+414L4yQxo+1FPdPU44/xMe5e+J5T74rqI82NYhuC6o0oiY1+nQhZjjb71cpMhqbaPlu5d1qqunkX1/oGiNtiWU9SuKhf4QAAAAaFz6KBo0SrMYo74ubwqOfhB3cyr7GmyPztF+NeO+vxry8SLl/n9JcjCnPX9pp4DwejEHhLpRlknBhrzf04PiZnSxaR5uLd++GtVTnek95HvC+e/1JH+rxD6q/WwFeVjRIQ8sHlgt01oWpt/KOxRZrfVZvnsbM6SzX6pbULnu5hvKeylFQ38IAAAANC59sjYWFFiScj/b9AUHHeXNx2D7htj+mzPuv95SbltS7H/LsK8+MFmQMg+PCnZYywi23yr4PdWpGL5IvgcYWfJzuuD+VdZTnZm+Jzs8yd+w2APdgxXk4UCHPDBCtjq2Uc4fC97z4a9/C/4W9kfS0EVRl1GkHSU9vNpLsdAfAgAAAI1Ln0Sn3cgyqmqbpWz/cZQ3H4Pt9yP7TuQ8L9MimmmmFbghyXPl92c4/jHD8Xd2oV5s55Xle5oU/DxTID+mkcs6bceCmtRTnZnmQ17vSf5eW+5/LyvKw4glD3qtMe9zdU5Z6mKd5Z4/RtHV2qihXtNOdxWdku9XijOVr8K87fSHAAAAQOPSY/NjQYCtGfd/aynfDQ7y51uwPT5tQ94FCP825OXvFPteT9hv0lFZ7O1CvdjOK+33tM/QAS8alP5L8k/P4UM91dlpw7nP8yBvnaZvGa4oH58teXjEz1ulHos9mH5Oyn8TDNW7JPnXS9A3lCaERVGzGhMWg6Y/BAAAABqXHouOnH2TY/8TlvIdcZA/34Lt8fnWNXj6OcdmGuWYJhjrIoj7g+H4+7tQL7bzSvs93W3Yd1HB6++omKeCqUM91dk1cbPwYBn2iz3Yvq2CPGztkIej/LxVRoOkpnnZz4ef0QfbpulkdJ2TuRRjLZmmcnqQYt/o20/bKcrU7kn3FqSmPwQAAADQuOwoOhXCyRz7L5bkRQzb878PFMyfb8H2B2IPcLnYOgVdXARxTQuAHuxCvdjOK+339HJJ3/HVlmu7rwb1VGe3Pb5vXxH79C1VPBC4ZMlDlrU3UNyQpS6ib9f8bPncaYqxlkwPvcY77LdOWBQ1r6T1giYoFvpDAAAAoHHpg+ic6xogWpwzneuWMj5XMI++BdvjI9Ivd6HeCLbP9shBmaSt87RTLhFsL+auJAeyfXDPcs97UsHxNZhvm0LmNj9vlTI9+EiaN/+VmNeCWEpR1k6/5XtoW5/jWaTeWRQ1m1Ha9PSHAAAAQOPSV9GFPm8WSGezpYw/S7YFIeN8CrYvTtj3WhfqjWD7bN+kvGC7aX79fTWopzq7V2KdFvXecs/7s4Lj7xH72zEbBFUyLZb7MOGzu7p87cC9r4b63Gz4fHTqmZMUX2amhaH7KRr6QwAAAKBx2U3LpfzpUNrbzwXy6VOwfYf4MYKUYHu67/iUo/K+ZUj/cA3qqc58DrZPSHcXu3wk3R1Zj2nLLHVhCqQ+tOyzmiLtiXuVaSFrXeD5Q/jv+pbDHIovM4Lt9IcAAABA49JL56W6YPuLAvn0KdietAjnsy7UHcH2mWyv8fc5KG/TQp0/1qCe6iwpgDXlSd4mJd0c3WVY1eF+u56f/EodluxvGKy27POYIq2dq5J+Hv4zwqKoRRFspz8EAAAAGpfe0QBkdL7fL9IaaVV0swWAtubMq0/B9qT9uzHSlmD77OvZdN2tcFDepsUwGdleLp8XSLUF2we78P1vbzf4ua+cKfD3Led9RbddFGutHDTU4/XY5wYi9w4WRe3N3wb6QwAAAKBx2VA/RspAp0NY4CjdZ5ayvp8zTd9Htv8XdqCrRLB9tikpb5SxKSi2vwb1VGem66HPg7yNS75FEYsatFzr+tB0CT/33lwLIx3208VQvxn2fUWx1spOQz0+in3uprAoqguj4u8UY/SHAAAAQOOyoaJB8csO0x0S++j2lQ7T9GXO9jRBV9cIts/2r2HfIw7K2xRs31mDeqqzU4Zzn+dB3v6R7gTbb1mOu5ef+spttNRHmnvPGSlnrRNUa6GhDscN1wqLohaTNMXYR4qF/hAAAABoXHbL+lgZrHKc/mtLeV/IkZ5PwfYBw/53HJehBvVto3cJts82KuVNq3HDkPaiHOdDsD29fYZz3+JB3kYs97m5JR1zs+WYV/mZ74pTljpJ88aTXiumKdg0eDifIq4N06LJ7Ydvz4VFUV15klDOdykW+kMAAACgcdkt0cDhwxLSP2Ip7285ggc+Bdu1g/xdkhdtXOGo/Np5tC1ySLB9NlPQ662DOkkK5L/LeT4E29NbI/7OZ33Scp9bW8Lx9N7z0nA8HWU/V9ANjx3cd2wLrJ6jiGvjoZjXqzkkxdevwbQvwgNH+kMAAACgcekJnSM0Ot/vzhKOoUGh95YyP54xPZ+C7eovQxouFjsbCDuRYx0+R7B9trWWa67o2xtJU9RczHk+BNuzSVqIdL8H+bJNHzJUwvHOGY6lD30W8xPfFX1inj//Ssa0XhjS0Ye7yynqWjD9funDlPbbCyMUkxPfG/ybSH8IAAAANC4981vk3N+UeJwTljLPelzfgu1npZwgmy5S+zLSOc/aqW96sF09F/ejQ+cb0lyX83wItmdzN+Hcf/Mkb6Z1AoYdH2er4TgawFsh6BbbGiV7Mqa1xZIWAdp6OGr5nrbf7FtKMRXWbyjn9RQN/SEAAADQuKyaBg3HI+d+tMRjzQs7lqZy350hrd3iJpjhKi3bCOovkm8KCa2b9hykOlK103yuPgRxXdaL7byyfE/3W4IdeefI3ZuQ3uMC50OwPZvj4m/w0bS45XOHx9BRzZ8SjvFeGPHcbZcM9a+j3RfkSO+u5beFQKL/dot9gXgWRXVjkyRPUQj6QwAAAKBxWblfZear6WUvvHbVUu5/ZUhnh7gLNrpK64nl3DQwlmUBR5065h/JFqxOWrCz6iCuy3qxnVfW76lpdPsvOfMUD4BpIG1NgfMh2J7NyoRzH/MkbxpQ/SLlBUd1FGzS6PkX0v0RsvpAVefO9yWAqPl4E36/9KGyTuu1ruRjmhYD/ztneoNinpbmKfXd9fruZImlXeD7oqi+1a9N0sLZN+nm0B8CAAAAjcuqaWD9c+S8H1VwzD1iH+W1LWU6Kwz7/5kjT67S2tTh3NpzettGni4IO7ZfI/vcSXn8ESkexN0pxYK4Luul7ZYhzSxBijWSPM+3PgRZmDE/g1JsShof6qkXxB+gaECyz5O8mRa3vF8wXf1+vUtI97aU/6A06Ro8GN7TdLHgD5H8vPSgDkwPdvU62VfSMZdZ7v1Fpjm6Ju6mpqG+qzcp5kVSfeF7/XZyvovfDfpDAAAAAI3L/xmW6kcB2UZ5tTt1aYOoSR1Y29zvx8QczHeV1mXpHHBvj0jU6UQuhZsunKcPO+ILfGlgbVHK8hiV5IX0sthnyO+PBQMLeetF3TPkKesCkAcM6WS97h/G9n+QcX9f6ikLH0c4Hks4/+0e5W9EzAsj5qFvjcRHzE8E25EunZ/es/QtjbGEc7zc5bJf3uH+q9+31SUc94iUs3bHeku6+hvRT313pb7T+kf8H3Xtc/2mEW8nfBG/3xqgPwQAAAAalz0oabqPZxUcd1A6B6LTduxMc9nGpwbR0a4XpDXCbVPJac0Ny/E/B9unsLzSMi3MmGXk9kVDGlczpOGyXtS4Ib1dOa6/XwxpnU65f/wBlU4dNC9jHnypJ5O6jHDUkdwTsfM/61H+9Pq+L8mBvywjLpdI8qhdfejjy0Ko8QdQQ13OT6d5snW7XsJxH1uOt7Ng2pOWtIep767Ud1rxB2/6m+bzoqi+1W8ncxK+H7/TxaE/BAAAABqXVVkVdkJMc8Dq6KbBEo6rnaHN0pq3Nk2gWUd5/yD2kUm7LPtrZ1FHjGuQ6n34d/sqSmthhvM0bW8z1sNWS1onUqah+f5kSEPPO+00FS7L8gdLWndyXou6YOqE4do3BbwXhP8e/3zWEaU+1ZNJnUY4xh86PPcsf3PE/GBEy9k2pdSm8LsSf9tF53ne7dl5PpKZ03bM63J+tqS4x351fMxtUt5CmAstv9ndCIhS39mczHmv5/uc73dV8zxAF4f+EAAAAGhcVuGbpA/26ighfQ236Gi862End0ryBZ11P9so0LspO9lpRkG7TEtHuF/Mec4a0EwbMF0Zdty/SOe54jUYlBQc1mNpAPp1hzQ0+KpTsSwusSw1f0vD6+6szJy73rTooI7C1ikCsrwyPhgLKESn5dBRiD9J6yHAofAajn539EFI1mCnr/XUie8jHDWgEg9Gr/Dw3qt1+sJwf/s7vMbaDznuS/LDoGfS/bmnk/TF6uCpB3nSe8GrFPcgF9NM6P1KpzQa73CsifBzSzKmn+Uhtd4/Nki502c0vb7zGJL6zH/uY/12Em9rXaJ7Q38IAAAANC67fb5ljpYbleLTqdgCTBrUvi7meVo1cL0sZV5dptWmbxJoEK1TIOZz2EFclSHteznLMxoo3p8zjT9KKsvxAtfJZI7rU0dE3pDZAdukPOvc7AdyBGx8rqdO6jDCMb4w3lmP78E6fdftFNdbNBCv57PG43OKL9b7myf5ak+/86Wk3/oTBe5Xeq96ZUlbA5xFH1J/luIPy6lvN6LT523xvJ3oa/2a6O9x9E0vfTC+VEB/CAAAADQuUZiOHNaApC4QqaORdcR0vwdpRemIQ31wcDhMW//UUftrqBcvOuwbE+pH/3+zNHOhtbqMcNQpNj7LzAdXcz0vW72ersfKVoPq+pbG7vCeUJdr7kLs93OH5/ltPwD+xM8m9V3h931CujtvfK/W7yGp1xQ99IcAAABA4xIAGqpOIxwPirv5savwu8xcx2Buja+T6Nz++nDG94cE7YccI3zFqW/Uun41b29k5rRyoD8EAAAAGpcA4KW6jXC8IzPXA1jiYR41qH47ks8nUk2gvb1o82HH6S6S2Qsg+6695sFOvuLUN2pdv9GFZ3X6IBZFpT8EAAAAGpcA4K26jWDVBWE/RvJ8y7P8afD/mcycOmZ+BcfV+Yt1UUZ9ALHScdr7Yr+dpzy/RvZIPRap9BX1Tf36QufBjy4kzcMU+kMAAACgcQkA3qrjCFal6yJEAzD7PcnX+mD7ECvTx9KaT1qnt9CFHY9Ka772xQ6Pu02mFw8s482Ea7Fz2uTxtbEkUhab+YpT36ht/erbQNGHwceoOvpDAAAAoHEJAD6r2whWU96/BdtqD/IzYfm9Sdp0FPpoWO5bJftbBculFcBvp7evpHOLPkCY8Pia0AcYL8N8nuHrTX2j1vUbXVx6mGqjPwQAAAAalwDguzqNYE1yJJL3d+J2tHhaGiC/INmC7KZNp/F5JK3Akk6NMSjTAXj9c16wbQm2n4PtXrBNhftNSmu0fBkGY3m87em1sEKm5+2+yleb+kat6/esEGinPwQAAAAalwBQM3UZ4WhzIHIOz6W1SGhVdAqLJ+Im0J530wUDt5Z4jkdixzvq4TWwJywHRjhT36h//R4Xpo6hPwQAAAAalwBQM3UZ4ZiGzlP+VaYXJK0i4L5dpueK1m0q/P/70hp1rnMNT0q5gXY914GSz/N27JirPat7HfH/NtheSbkPHZqC+qZ+u+lUmK9xKe9tHfpD9IcAAABA4xIAnKvDCMcsVsr0/M0a6C5zSplhmZ72Raew0KBQn+Gzq4LtJ2kF4L+Lu9HsxysoUw1sfosc97OndR+dbgfUN+pZv+3puF6GdQz6QwAAAKBxCQC14fsIxzz6g+338Hz+lfJGfd8MtnPBtijjfjri/mCwjUj2xVR1ey+tkZ8LKirPTbHjj/C16WnUN/Xb7d+ji8E2l6qiPwQAAAAalwBQJ3UZwZrXOmkt/ur76NcN0hr1fl1a08/oiHUNwk+Gf+oDg1FpzUu9uQv5Ox37zTzIV6enUd/Ub7d06x5Hf4j+EAAAAGhcAkBhjGBFGo9j18kARUJ9g/oF/SEAAACAxiUATGMEKzrROeinItfIW4qE+gb1C/pDAAAAAI1LAJiJEY7oZCh2jVyjSKhvUL+gPwQAAADQuASAaYxwRBoXY7+XeygS6hvUL+gPAQAAADQuAWAaIxyRxovYdbKQIqG+Qf2C/hAAAABA4xIApjHCEZ0siV0jYxQJ9Q3qF/SHAAAAABqXADATIxzRyb7YNXKRIqG+Qf2C/hAAAABA4xIApjHCEWnciF0nuygS6hvUL+gPAQAAADQuAWAaIxyRxsfINaKL6fZTJNQ3qF/QHwIAAABoXALANEY4opNVsWvkScJn9gfbHIqK+gb1C/pDAAAAoHFJ4xJAUzHCEZ0cjf1Onov9+1CwPXZ4PA0G3g+2rRQ99Q3qF/SHAAAAQOMSAOqAEY5I43bsOtke+bdlwfY22AYcHGdpsF2W1kMfPc5Oip76BvUL+kMAAACgcQkAdcAIR6QxHrtO2m8/zA+2Z+F1UsTcYDsTbN9ixyE4R32D+gX9IQAAANC4BIBaYIQj0piKXSd6TeiDk+fSCqoV8VOw3Qq2C8H2QQjOUd+gfkF/CAAAADQuAaCGGOGINMYMv5e/Fkx3Y7Cti/z/Qa4T6hvUL+gPAQAAgMYlANQRIxyRxoZgexFs36X1gGYk/DvXdnKdUN+gfkF/CAAAADQuAaCOGOEInxCco75B/YL+EAAAAGhcAkAtMcIRPuE6ob5B/YL+EAAAAGhcAgAsCLqA6wTUN/UL+kMAAACgcQkAKIigC7hOQH1Tv6A/BAAAABqXAICCCLqA6wTUN/UL+kMAAACgcQkAKIigC7hOQH1Tv6A/BAAAABqXAICCCLqA6wTUN/UL+kMAAACgcQkAKIigC7hOQH1Tv6A/BAAAABqXAICCCLqA6wTUN/UL+kMAAACgcQkAKIigC7hOQH1Tv6A/lKgv2D4F23PqAyXZGGxPg20y2P4NtqMUCQpaTBEAXbeIIqBxCQANRtAFXCegvqlf0B9KdDhy4I3UCRxbFWzfEi7yXyga5DAn2E4H2/dgW0NxAF2lD+nHgm01RUHjEgAaiKALuE5AfVO/oD+U6GnkwLeoEzh2xXCRf6RokNGgtAJ7ev38VrO8DwTbgWC7Gmz3gu1zsE1I66GBvvHxNdgeB9u1YNsXbHN7sP7mB9uLYBu3/Ph12rSs/rE0fLQcpzKm+SXYtnpUTmM5zuG/cJ8PwbY24/E2hmWQ9jjvpfVGnNosrTfj9NjHuUXRuASAhiHoAq4TUN/UL+gPzbI+obM+QL3AoXuWC30OxYOUDsn0GxLHapLn5dIahf9CsgdONQh/OUyjF82T1kOFNynK4mtYjisz/rb93SHdO8G2ztPy0XvjXukcBNfrZDjYNji4n+oDHn0g9K/hWG/Dck26zt+GnxmV1kMVNLxxCQANQdAFXCegvqlf0B+aJWnU8TD1AoduGC7yTxQNUroUuW6O1CC/OrL4tswenfwq2M6EP8jRgGR/+Hd/yOwplzSYeqqH63aZ2Edx60jtvA8cjhrS1LcKdtekfPaKPdj+cwnH3Gy4Xy+x7LM4vL71s8+FNRUa37gEgIYg6AKuE1Df1C/oD82gC5t9l+RX6vupGziyznCdMWc7OtGRtncj14zvI9o1GJn0cElHtm/LkEbS2yAPpXdHDNtGb2/Kmab+hr1OSE+nTVtWs/L5YCmfMoLaaxOOk+bhxOJImb8LtqXcwprZuASABiHoAq4TUN/UL+gPzXBCqh0th+bS+ZB1tKOOYNXpBo5SJOhAA+2PIvek857nVxea/ppwL/01Z3p3EtLSaVF6MeBumsP9YYE0k97a0jck6jh11XXLb3UZD8aPxI5xL8O++iDjk0xPO8MI9wY2LgGgQQi6gOsE1Df1C/pDM7yzZOBVlwpER38OephW01GWqJIGRB9E7kf3Pc6rBr9viftFN3VO87cJ6Y72WF0PWH6HDuZM82wsHQ3m769xGR2wlNHqEo4XfcilC9KuyLi/TkPTnhromTCHe+MalwDQIARdwHUC6pv6Bf2h/9khnRel21pxYegIuI/BNuRZWk1HWaJq0ZG8uljjQk/zqVO+jEnygp4bHKS/x3BvPtxDdX3Y8huUZ7qX87E0dFqT1TUvo7WWMnJ9X14VS/9MznROSu8+IKJxCQBoI+iCNIa4TqhvUL9oRn8oOnLtuyETDyoujAcOgwcu02o6yhJV+kW6+9AvLR3tmzSXtt5Ptzg8zkdJXqyyV0YLjxh+f15nTKcvIa2RHiknfdPDtIis67Uv/oykrW+/FZmm5nkkrePc2prRuASAhiHYjqztK91OUiTUN6hf9F5/aGXkQO+D7aIlIysrKojj4m6knsu0mo6yRJXWy8yg4lVP87lczItWuh51bpqvu1eCl6b52i9nSEPfMHga2VevoV5bgPm5oZyuOzzGQOz7t7tgeutidbKGW1xvNy4BoIEY4QiTFeH1cCnh93hCWm8P7gj7FaC+Qf2iB/pDv0cOpHPbrrJk5EIFhbAl1sEf8iStpqMsUSUdQftKZo4QX+phPnVaJdN6FzdKON5Bw7Fe9kCdb5Ti06Po/OCfIvvpmwCbevD7YXoD4K7DY0Qf7NxzlOZoJM0xbnO93bgEgAZihCOSLJLOU/ZGt0UUGfUN6hf17g9pQKs9klADqQPh3z8xZESf0pT5Gr4G0+LTJAx5kFbTUZao2pnY9XbRwzzq/fOp4V6pI90XlHDMXZYfilU1r/NThvOaknTTlxyXmQ8EdXq0xT36/TCV1SdH6a+RYouimsQfqPzMra43G5cA0CCMcAQAgP7QDD9J8si1A5bMnCgpL7ro4Utxs+Cby7SajrJE1fThzrfY9TboYT6vWu6Tu0s65nbLMQ/VvN4fG87rSYf9Foe/X9F9zvX4d2RIzA8m5jhIP/rA/YzjvL+W3lxvgMYlADQPIxwBAKA/NMuLyEF2RP5+jsx8FT+6vSshHxrQNY0QHepiWk1HWaIb4utGPPcwj7YHkvdLPK4t2H61xnWuC5qaFv0826E8or9VX6Q1+r/X2aZ7W1sw7T2RtN5KsUVRk5yN5fc0t7zea1wCAAAAQBP7Q1tk5sKoccNSzahNHbH6WorP1es6rbR0Ecd90loI8UT4577w713T89tq+fc54b/rvM7HwrzoQ5S+LteLzfwwn7dKKK+1YT51xO8v4XYo/LuBEr/IVdZTr9FRypPidzBOR95/tXw3Vpd47B2W496pcb0PWc5rq+E7FP+N0jnAm/KKtp7/VAn3Zg2sv5VyF3aLTyXzVRjd3lONSwAAAABoan8ousBaUjBruSVDTxzl4ajMDqxl2fpLSqsTHVV4WewBt/Yr8rqo7LICZaTzPh+R6RHmSQvVzQ/r8LMhHzra81SX6iWJBpX3SmuxvO+OL3QNzOnClN9S5PONtKabcBF470Y99aKkuah9W+DyjuWaulXysfdYjv2gxvV+SczrhMxJ+G16FvvcFXE/Att3poehxx19/+6WlO85Yb1G83yM9l/vNC4BAAAAoIn9IR2Z2R4VNxX+f5IHlkytKZgHDYzoopufw23ccJzxyGfiW38JadloQPWKzFyAT0ez75fWKOXz0hpdGT/uZMYASDsYfVtmBqOTgrg6jcIHSRcEfyCdR0+XVZYaYPkh2K6JORBexAaZGYDT61qDRcci9aMBvbcJx/0e1l3W0ZXdrKde9TqhbuZ4lL/tHepudcnHP2Q59sMeqvf2Nhr7nH6Xow85NWh7uKHflduGMrteoF0wHinXMt/+ic+x/5L2X280LgEAAACgqf2hM5Ju6oFdlkz96ThPpmkEhrqcVpuuNP8mTEcDQ7Z5cXUamaSR4Z2CIBq4HRH7qPJoEPe4ZB91frnistTpdP4Q8xoALi70+BzAj8P6MtH5tpNGl2v9pgmW+lhPvWB9Qjk89SyPY9LdkeV/przm6mSZ5ZyOhp+ZJ60HdfH1Q9ZKcw07vg6iC/6WPXXThYR8b6ANWP/GJQAAAAA0sT+ko0TfRxLfnuGz8RGnix3my+dgu05b8FGmA+1pVpL/yZCHi5Z9HoRBCNMI7GggJRpg1kD2TWkFXy6Hn5kSN6Nvi5blzfC8robbB8cX+o1YGrdT7jcgyaNpdSqXjR329bGeesEZcTdKtwy2h4+d7qWu2KawGa1pvf/Y4TugAfU3Mnt++oUNbzDsE/NbR1mti+yv98W+LuT9Am3AejcuAQAAAKCp/aFoJ/ddis+fsWTM5eg3X4PtOrVIO9CjgdEsAVDT1Ag7UuwbneonHsRtj5QeD/87aZoNnebHFNi+XGFZxoM2y8UcYM7qcmz/V8E2N8P+WsZJI+414L4yQxo+1FMveJxQBic8yt8Ty73wXUV5sK1FcL2m9T4i5jUvdFHj+BskF2kr/L+Nlmsh69RLTyP7/lBB3rcl5PlVl8vznuRfp6TsbaQOjUsAAAAA8FAl/aFowCjNYoz6ir8pOPpB3M2n7GuwPTpH+9WM+/5qyMeLlPv/JckBqPYct50CwuvFHMTqRlm2PXVwoR8UNyOLTXNwa/n21aie6k7vI98TymCvJ/lbJfZg2NkK8rCiQx7qusikaV0I0+/OHdoK/6/Pci1szJDOfqlugd+2+YZ8L+1ieRJsBwAAAIDeU3p/aG0skLEk5X62qQsOOsqbj8H2DbH9N2fcf72l3Lak2P+WYV99YLIgZR4eFQxqlBFsv1XwQtfpI75IvgcYWfJzuuD+VdZT3Zm+Kzs8yd+w2INhgxXk4UCHPPxQw3q3jc7+WPD+2QT/Frw/90fS0EVRl1WY96SHKd18uEawHQAAAAB6T+n9oei0G1lGsG2zZO4fR3nzMdh+P7LvRM7zMi2imWYqhBuSPFd+f4bjHzMcf2cX6sV2Xlku9KTA55kC+TGNWtYpOxbUpJ7qzjT/9HpP8vfacg98WVEeRix50Outr4b1fspyTuss988x2gv/b9RQPmmnX4pOE/drxXn/Kn7N206wHQAAAAB6T6n9ofmxwMXWjPu/tWRwg4P8+RZsj0/ZkHfxwb8Nefk7xb7XE/abdFQWe7tQL7bzSnuha0AxKUhTNCj9l+SfmsOHeqq704bzn+dB3jpN3zJcUT4+W/LwqKb1/ljswfRzUv5bVXV2SfLP369vzUxIdYuixo1J7yzy2+jGJQAAAAA0tT8UHTn7Jsf+J6S8UVfKt2B7fL51DZ5+zrGZRmamCca6COL+YDj+/i7Ui+280l7ouw37Lip4/R0V81QwdainursmbhZ6LMN+sQfbt1WQh60d8nC0hnWuwV3TvOznw8/oQ2LTdDK6ZshcaTbT1EIPUuwbfSNnexfynjSS/J2gdo1LAAAAAGhqfyg6DcLJHPsvluQFDNvzvw8UzJ9vwfYHUv6r4Z0CRS6CuKYFQA92oV5s55X2Qr9c0pdkteXa7qtBPdXdbfE3GHRF7NO3VPFA4JIlD1nW3/DJkOWcom+q/Gz53GlpNtNDmPEO+62T6hdFjUtaC2ZCULvGJQAAAAA0sT8UnXNdg0OLc6Zz3ZLJcwXz6FuwPT4i/XIXLgiC7bM9clAmaes87ZRLBNuLuyvJgWwf2OZyflLB8TWYb5tC5nZN69z0ACFp/vlXYl5XoSmLCCfpt1wXtjUjnkXKb1mX8j4qBIBr37gEAAAAgKb2h6ILfd4skM5mSyY/S7YFIeN8CrYvTtj3WhcuCILts32T8oLtpvn199WgnuruXon1WtR7y33vzwqOv0fsb8hsqGmdmxadfZjw2V1drgOffTWUy2bD56NTz5zsYr5NC/72C2rTuAQAAACAJvaHlkv506G0t58L5NOnYPsO8WP0KMH2dF+SKUflfcuQ/uEa1FPd+Rxsn5DuLtL5SLo7sr4MyyznZAoAP7Tss7rBDQfTmxdJiyvrgsMfwn/XtwW6uSYCwfaaNy4BAAAAoKn9ofNSXbD9RYF8+hRsT1qE81kXLgiC7TPZpkzoc1DepkU6f6xBPdVdUsBwypO8TUq6ucXLsKrDPXd9Tev7sGQfqb/ass/jBjccrkr6+ezPSHcXRY0i2F7zxiUAAAAANLE/pAHI6Fy/X6Q1qq3oZgv+bM2ZV5+C7Un7d2OULcH22dez6bpb4aC8TQthMrK9fD4vkGoLtg924R7Q3m7UuL5NgdZvOb+juu1qaMPhoKE8rsc+NxC5lm/xnadxSbEAAAAAoD+U3Y+RRHQqhAWOMvrMktn7OdP0fWS7bgMVXxAE22ebkvJGGJsCeftrUE91Z7om+jzI27jkW4SyqEHL9a4PTpfUuL5NZTrSYT9dDPWbYd9XDW047DSUx6PY525K9xdFjRoVf6eOonEJAAAAAPSHEkWD4pcdZnRI7KPbVzpM05c529MEXV0j2D7bv4Z9jzgob1OwfWcN6qnuThnOf54HeftHuhNsv2U57t4a1/VGy3ml+R6fkXLWDamrhYayGDeU+UlP8p00ddRH2oH1aFwCAAAAQBP7Q+tjiaxynNnXlgxfyJGeT8H2AcP+dxyXoQb1bSN3CbbPNirlTalxw5D2ohznQ7A9m32G89/iQd5GLPe6uSUdc7PlmFdrXtenLOeW5u0hLXPTdGYarJ3fwMaDaRHf9sOg5+LHoqhRTxLye7eL+bkn1a1vk3UbKXhuBNsBAAAANJXT/lA0cPiwhMwesWT4W46Ah0/Bdg1GfJfkBRtXOCq/dh5tCxwSbJ/NFKh766BOkgL573KeD8H2bNaIv/Nwn7Tc69aWcDy9/7w0HE9H2c+teV0/dvAdti2weq6BjYeHYl5D5ZAUX1OlDF/ErwdJBNsBAAAAoPc46w/pfKzRuX53lpBZDQi9t2T6eMb0fAq2q78MabhYWG4gDDSMdfgcwfbZ1lquuaJvbyRNUXMx5/kQbM8uaSHS/R7kyzbtyVAJxztnOJY++Flc8zruE/M89FcypvXCkI4+KF3esMaD6Z6qDyXabwGMeJbn757d7wi2AwAAAEDvcdYf+i2y85sSM3zCkumsx/Ut2H5Wygmw6SK1LyOBEBuC7cmei/sRrfMNaa7LeT4E27O7m3D+v3mSN9NaAcOOj7PVcBwNmK7ogTq2rfexJ2NaW6S84GTdHLVcN+23zZZ6lN9+Q37XdzFPBNsBAAAAoPc46Q9p0HA8svPREjM8L+zEmzK+O0Nau8VNAMZVWrYR1F8k3/QRWjfteWp1lGqnuXN9COK6rBfbeWW50PeLObCUdz7ivQnpPS5wPgTbszsu/gZNTYtyPnd4DB2N/SnhGO+ld0ZqXzKUo452X5AjvbuW+/T6Bn13dos9WHvSs/xukuTp5+Bx4xIAAAAAmtof+lVmvk5f9mJxVy0Z/ytDOjvEXbDRVVpPLOemQbEsizfq1DH/SLZgddKCnVUHcV3Wi+28sl7optHtv+TMUzxop8G/NQXOh2B7disTzn/Mk7xpIPiLlBfU1VHHSaPnX0h5I5I1APsmvFb1Aa1OkbWu5HI0Laz9d870BsU8Lc3THiq3TpZYfqt8WhS1LWlB5Ju0Af1uXAIAAABAE/tDGlj/HNnxUQWZ3iP2EXXbUqazwrD/nzny5CqtTdL59W6d09s26lSDdBqc+RrZ507K449I8SDuTikWxHVZL223DGlmCQitkeQ5vvUhyMKM+RmUYlPS+FBPvSL+EEUDqX2e5M20KOf9gunqd+xdQrq3pbyHpaaHpFre+0o65jLLfbTIdEHXxN3UND6WW1qTYl4k1TfnK6grOGxcAgAAAEBT+0PDUv1IMduIOt10fvK0QdSkYIFt7vdjYg7mu0rrsqSbU1VHUep0IpfCTRf704cd8UXgNKi2KGV5jEry4n9Z7DPk98cMabisF2WaGzfr4o8HDOlkve4fxvZ/kHF/X+rJNzrN1C7JNoXFsYQy2O7ROY2IeSHKPPTNkfiI+YlgO1LiOSzvcC/Ta3d1Ccc9IuWsg7Hekq7eb/trXm5p/SP1GS0e/w34Iv6NvqdxCQAAAAAN7w8lTffxrIJMD0rnQPTllGmZ5t+NTw2iI10vSGs04aaS05oblqOLRc4+heWVlmlRxiwjty8a0riaIQ2X9aLGDentynH9/WJI63TK/eMPqHTqoHkZ8+BLPXWTjsw/GJ6HPnz4IDMfuKWlI7knYmVw1qPz1Gv8viQHWrOMzF0iyaOk9cFP2Quh7k5xr7pewnEfW463s2Dak5a0h2tebmnFHwTpfXaph/eKOQn19TvtP38blwAAAADQtP7QqrCjapq3VkdYD5aQWe0wb5bWXLtpAs06yvsHsY9e22XZX4NQOmJcA1Tvw7/bV1FaCzOcp2l7m7EetlrSOpEyDc33J0Maet5pp6hwWZY/WNK6k/Na1AVTJwzXvingvSD89/jns46C9ameuknLTueuH5P8D9va4g8ennt2rnPE/HBEy8E2rdSm8PsSf+NF59XeXVH+t6S4X311fMxtUt4Cngstv38uRs53s9yyOJnz/lO1+D1T626A9p9/jUsAAAAAaGJ/6JukD/bqSDJ9VbvoCMLrYUBhSvIFnXU/2wjQu5IuoJFmFLTLtHSE+8Wc56zBxrQBU10k8oSYF2OMzhWvAayk4LAeSwPQrzukoYFRnYplcYllqflbGl53Z2Xm3PWmhRJ1hLROx5BlWgF9kPEoIT0NwuuIz5+k9RDgUHgNR787+iAka6DT13ryQXxanqyBTg28xYPRKzw8T63XF4Z73N/hddZ+CHFfkh8IPZPq5/rW79WrFN9nF9N66HdfpwYa73CsifBzSzKmn+WBr34XNxQ4ryrLLY8hyfc2SdXiv6OXaPv517gEAAAAgKb2h/IEfouO8BuV4tOp2IJLGtS+LuY5cTVwvSxlXl2m1aZvEmgArVPw6HMYRFiVIe17OcszGijenzONP0oqy/EC18lkjutTR5/ekNnB2qQ869zsGsTOGhzzuZ58EH3ooYHneTnSiC+geNbj89UpvG6nuOaigXg9nzVdzHN7GpsvUk4g7kSB775+719Z0tb1MYo+8NX7804Py62I6JRuWzz9rui9NvoWjz70XCrwrnEJAAAAAPSHeo+OHNaApC4QqaORdcR0vwdpRekoSX1wcDhMW//UUftrqJeu06DOxoT60f/fLCzGVxad0zwadH6aMx2dGuSzzHx4Ndfzc9dr6nrs3DWorm9q7A7vC75fd+2HqZ+4lGtXbnptTUh3543v5JDUY6obGpcAAAAAQH8IALpuZ+zm9VuBtA6Ku3m9q/C7zFzLYG4N66/9sGCES5lyc0wfBryRmVOGgcYlAAAAANAfAgCDC7Gb146C6d2RmWsCLPHwnDWofjuSzydSTaC9vXDzYYdpttcP2MmlTLk5Fl3AVafhYVFUGpcAAAAAQH8IACzGZOa8+EWnTdFFYT9G0rzl2flq8P+ZzJw6Zn4Fx9V5rnURTH0AsdJRmnvE/8U1fUS5dabzyUcXCOahBI1LAAAAAKA/BAAWi2I3roeO0tW1EaKBuv2enO/6YPsQO+fH0pq/W6cT0YU0j0prvvbFDo+7TaYXmdzhKM0lkTQ3cylTbg7pWx7Rh3DHKBIalwAAAABAfwgA7PbFblynSkr7W7Ct9uBcJyw37aRNR6GPhuWyVbKP+l8urQB+O719js5FHwS8DNM8w2VMuTkWXTR4mOKgcQkAAAAA9IcAoLNrsRvXJsfpH4mk/U7cjhZPSwPkFyRbkN206TQ7j6QVgNSpSAZlOgCvf84Lti3B9nOw3Qu2qXC/SWmNlndhhUzPN36VS5hyc+ysEGincQkAAAAA9IcA9DAN5Oqo6JvB9q+0grca+NXg4XnJv3BhdEqViZLyfiByjOfSWiS0KjplyBNxE2jPu+nCklsdnc+eMD1GZlNuZTguTB1D4xIAAAAA6A8B6GGHZfY84/FNg+8/Z0x3MJbG7RLPQecp/yrTC5JWEXDfLtNzc+s2Ff7/fWmNOh8Ly63MQLue64Cj89EHLm+D7ZW4C943AeWWzqnwmh0Xd29hgMYlAAAAANAfAuCF+dIKCkdvLDpKe2ew9Yef0QVObxluQp87pH8k9vmjJZ/PSpmeL1sD3WVOKTMs09O+6JQhGjzsM3x2VbD9FJb1d3E3mv14CecVnbYGlJsr7WmWXoZlBRqXAAAAAEB/CEDPmBtsf8duKucMnx2QfMH227HPV7GAqT4k+D083r/ibtR33M2wvBZl3E9H3B8MthHJvpiqbu+lNUJ4AZcwaqJ9H7gY3ndA4xIAAAAA6A8B6CmXYjeU6xluRPdTpK+jfL9J+sC8a+uktTir76ONN0hr1Pv1sFx1xLoG4SfDP/WBwai05gHfzGWLGuLapXEJAAAAAPSHAPSs1bGbiQbFO43Qjn4+zUKnm2L7jFDsAEDjEgAAAADoDwHoJX/EbiZ/dPj84tjnp1Ic43Rsn4MUOwDQuAQAAAAA+kMAesmr2M1kV4fPD8U+P57iGI9j+wxQ7ABA4xIAAAAA6A8B6CXfYzeTTlPIXIx9/naHz/dJa/R7+/NvKXIAoHEJAAAAAPSHAPSa7xluJho4/xT7/M4O+8RHwl+jyAGAxiUAAAAA0B8C0GteZLiZHI199mGK9OMj4fdQ5ABA4xIAAAAA6A8B6DVnJd186gtl5qj2d9JaLLWTeDB/IUUOADQuAQAAAID+EIBeMz/Y3kRuJqcTPqPTxzyIfGYs2JamSHtJ7EY1RnEDAI1LAAAAAKA/BKBXaVD8YXgz0Tncf5ZWgH1OsG0Ptufhv00G23Cw9adMd1/sRnWRogYAGpcAAAAAQH8IQK87GWxTwfY62CbC/x4PtnvBdlzSTRsTdSN2o9pFEQMAjUsAAAAAoD8EoFdpEP1ueDM56zDdj5GblAbu+ylqAKBxCQAAAAD0hwD0Ip17/d/IzcRVQHxV7Cb1JOEz+6U1VQ0AgMYlAAAAANAfAlBrt2I3k82O0j0aS/dc7N+Hgu0xxQ8ANC4BAAAAgP4QgF4wFbuZ6AKpfwTb+oLp3o6luz3yb8uC7W2wDVD8AEDjEgAAAADoDwHoBY8sNxadc/2S5Au8j8fSak9PMz/YnklrZDsAgMYlAAAAANAfAtATdHHUt5abS3u7H2wrMqQbHzGvo9h1HvfnwXaGYgcAGpcAAAAAQH8IQK9YHWx/BdsVaS1WOiKtaWRMNxodrb41ZdpjhjR+pdgBgMYlAAAAANAfAtAL+oJtONgmg+1gwr/tk9ZIdlPAPc1c6xuC7YW0gve6z0j4dwAAGpcAAAAAQH8IQO0tldac6Xrj2N3hszptzLWEG86fFCMA0LgEAAAAAPpDAJpqYbC9C28av2fYb3uwfY7ccD5TlABA4xIAAAAA6A8BaKqLkZvGYMZ9dQqY9qKn3ylKAKBxCQBARkuC7bK0ppnUKS0fC1NNAgDoDwGoqY8FbxpXZHredgAAjUsAANLS6Sw/JPze6ECenRQPAID+EIC6mYrcNObk2P94uO8oRQkANC4BAMhg1PKb8zFn/wQAAPpDALrmS+SmsTHjvtr4fR3ue4CiBPB/7d0P5FV3/wDwjyQziZkkScwkyUQyk0nMY5JJTDIz8zCPySMZj8dMMjEzk8fETJKZSDIzEzPJPDKSTJKRmUkSkyRJPL/z+d1zdb6nc869595z7/ece18vPp5n2/f8uZ/P5977eb/P534+GFwCwJCWhoUTf4rK66oJAPEQ0CXHMx8aX9U8tr/e+1XVCGBwCQA1LA/VifZY9qomAMRDQJdsSMqDzAfH34ccGPeT9HGt9k2qEcDgEgBqWBYGz2x/TTUBIB4CumZ3Uh5mPjzOh94skrXhyTqJcTC8IylHknI7/bu4BM021QdgcAkAI7gQrNkOgHgImEEvJeViGPxTzn45nZTVqg3A4BIARhR/IXuv5Dtnl+oBQDwEdN2WpHyalB9Cb+b6w7TcS//d4aSsV00ABpcA0ICYcD8bektbPkrKz6H3i1oAEA8BAGBwCQAAIB4CAMDg0uASAAAQD4mHAAAwuAQAABAPAQBgcAkAACAeAgDA4BIAAEA8BACAwaXBJQAAIB4SDwEAYHAJAAAgHgIAwOASAABAPAQAgMElAACAeAgAAINLg0sAAEA8BAAABpcAAADiIQAADC4BmFWrknIsKfeS8jAp55OyVbUAIB4CAMDgEgCGszopNwu+bx4lZafqAUA8BACAwSUADHa24jvnVlKWqCIAxEMAABhcAkC5pUl5XPGdE8vrqgkA8RAAAAaXAFBueahOtMeyVzUBIB4CAMDgEgDKLQuDZ7a/ppoAEA8BAGBwCQDVLgRrtgMgHgIAwOASAMayKSn3Sr5zdqkeAMRDAAAYXALAcGLC/WxSHiTlUVJ+TsoO1QKAeAgAAINLAAAA8RAAABhcAgAA4iHxEAAABpcAAADiIQAADC4BAADEQwAAGFwCAACIhwAAMLg0uAQAAMRD4iEAAAwuAQAAxEMAABhcAgAAiIcAADC4BAAAEA8BAGBwaXAJAACIh1QLAAAGlwC02aqkHEvKvaQ8TMr5pGxVLQCIhwAAMLgEgOGsTsrNgu+bR0nZqXoAEA8BAGBwCQCDna34zrmVlCWqCADxEAAABpcAUG5pUh5XfOfEYnY7AOIhAAAMLgGgwvJQnWiPZa9qAkA8BACAwSUAlFsWBs9sf001ASAeAgDA4BIAqp2v+M6JG6dasx0A8RAAAAaXADDApqTcC9ZrB0A8BACAwSUAjGVjUs6GXtL9QVJ+TsoO1QKAeAgAAINLAAAA8RAAABhcAgAA4iHxEAAABpcAAADiIQAADC4BAADEQwAAGFwCAACIhwAAMLg0uAQAAMRD4iEAAAwuAQAAxEMAABhcAgAAiIcAADC4BAAAEA8BAGBwaXAJAACIh1QLAAAGlwAAAOIhAAAMLgEAAMRDAAAYXAIAAIiHAAAwuDS4BAAAxEMAAGBwCQAAIB4CAMDgEgAAQDwEAIDBJQAAgHgIAACDSwAAAPEQAAAYXAIAAIiHAAAwuAQAABAPAQBgcAkAACAeAgDA4BIAAEA8BAAABpcAAADiIQAADC4BAADEQwAAGFwCAACIhwAAMLgEAAAQDwEAgMElAACAeAgAAINLAAAA8RAAAAaXAAAA4iEAAAwuAQAAxEMAAGBwCQAAIB4CAMDgEgAAQDwEAIDBJQAAgHgIAACDSwAAAPEQAAAYXAIAAIiHAAAwuAQAABAPAQBgcAkAACAeAgDA4BIAAEA8BAAABpcAAADiIQAADC4BAADEQwAAGFwCAACIhwAAMLgEAAAQDwEAgMElAAAgHhIPAQBgcAkAACAeAgDA4BIAAEA8BACAwSUAAIB4CAAAg0uDSwAAQDwkHgIAwOASAABAPAQAgMElAACAeAgAAINLAAAA8RAAAAaXBpcAAIB4SDwEAIDBJQAAgHgIAACDSwAAAPEQAAAGlwAAAOIhAAAMLg0uAQAA8RAAABhcAgAAiIcAADC4BAAAEA8BAGBwCQAAIB4CAMDg0uASAAAQDwEAgMElAACAeAgAAIPLaVqalNtJuaw7MCEvJ+ViUh4m5Y+k7FclTNBKVQBA4nlVIB4CAMDgctrezbzul3UJGrYhKfcL3mP/VDU0bElSPkrKo6RsUh0Acy9OJLmSlI2qQjwEAIDB5bRczLzu07oEDfuq5D12S9XQoPWhl1CJfeuTjt372qS8lZTjSfk+KXeS8iD0HhrEX4PcTcr5pJxIyt6kPKO5O2N5Un5Nyr2K8cagEvvALyXn35n2j8c1z/lXUrZrnom7MkLb/C895mZSXqp5vZfTth32On+G3q8bZ9m20Pv1ZqzTg7qkeAgAAIPLSdtSEOCt1S1o0PcV77MlqocGvBOe/HriQEfueV3ozcL/NdRPxMUk/LH0HHTHs6H3sOS3Idr4bto/Xqz5ff7fAef9NimbNcVUxe+5N8PgJHh8Xx9JytYGvhvjA7n4AO+PkmvdSPvLvFiXvub42s+G3kMwxEMAABhcTkTRrOMjugUN+rrkPXZb1dCALzJ96r0O3G+cqXomPD3b9VpSDoXeTOVsImhZ+u/+E55ejikm5z7UBTpnTaie7RxnNI/6IGV/yTnjryXeUPWL6s1QnWx/fwLX3Fby3btqDut/Zfo5G+vgcrC3h3gIAACDywmIm0Y9CsU/L1+ma9CQzSX9zJrtjCPO3Pwu05/aPqM9JreKHjzFme07apyj6JciPwYzNbumapbzKyOeM35vXy84X1wqbo0qb4WbFe0+ieTvSwXXmeeHLisz75Hfk7JalxQPAQBgcNmkD8J0Z1gxv+LawHEmWZzNGX/KvV+VMIaYaP8p83n1acvvN25Cfbfgc/bfI57v24JzxeVDJNy7o2wN9x/HOGfRL9XiLz8s19UeJyvGXZOY5PBe7hrfa4L/f/B0OzxZTscMd/EQAAAGl435veL1X1uke4ozPNe38FzzTl3SFjFxeC7zWfVDi+81Jr9Ph+Y3p4xrf98oOO9Z3aMT1lZ897494jkP584Tk/n7VHXrvFXR9hsncL3sQ8m40e4LmuD/xeV1+ks5XQoeVM57PAQAgMFlI14Pgzdo2z7le4qzi24lZXfLzjXv1CVtkp0ZGjf/e66l9xmXfLkSije+3NrA+feUfG6/q4u03rsV37ujLPfyae4ccZmMjaq5lV6qaPumv2M35M5/SPUv8K/gQaV4CAAAg8sGZWc7PSqpg3NTvqdzDQacTZ5r3qlL2uKfYXEfCA4rzh4tWps5fta+2uB1boXizQ/N0my3UyXfuddrnmdpwblOaf9Wi7/MKdsct+l9TL7MnDv+ktFePE+7nKmjg+IhyXYAAAwuR/Vi5nX+mZSjFfXw4pTu6WBobnZXk+ead+qSttgSFiapjrf0PteF8k0Qm551Xrb+80HdpdXK1ms/VuMc8ZcTFzPHxveGTae74XJJ+59s8Bprc5+Xb6j2Qptz76FN4iHJdgAADC5H8VnmdcZ1XjdU1MPnU7ifV3NB4e6WnGveqUvaIs7IvBYWzhBf3cL7jEsule2F8fUErvd2ybWu6jKt9XIYfxmRuN707cxx8RcOr6jazij7ZcN3DV4j+yDOpqjVzmbq6op4SLIdAACDy7pi0qo/qy4mUtem//5CST08CJP9Sfrq8PRSCLtbcK55py5pk0O5vni0pZ+tF0s+R+NM9xUTuOauiu+wDbpNK31Y0l6Pw3DLfBwMCx+CxiXhVqrWmegDtxs6/6ZgU9Q68g/A3hcPSbYDAGBwWcc/QvFsp7cq6uKDCd1L3Njwamhmk7AmzzXv1CVtEh/83M/1xfUtvM/jFZ+hk1rC4bWKa76j67TS+ZL2ujDguJXpd3b2mI9VZyftDuUPXJY0cP7s5Ambog7nerDvhWQ7AAAGlyP6NfMaX8/8+yVh4c/Ss+X3CdxHTOiWzQLdvYjnmnfqkrbJ7ylxuYX3WPWw8ocJXrcq2X5c12mduKFp2eaYhwe0c/b7+a/Q+1UD3VS1dN9LY557T+ZcN4JNUYd1ONcOH4mHJNsBADC4HMarYeHGqHlHwnRmZsZZqdfD+OvWNn2uYcWNGveG3maHH6T/uzf9902Lr297xX9fkv73uHbzgfRe4kOUpYvcLlWWp/d5egL19VJ6n3FW7z/T8k7679ZO8L01zXaaJ3E278OWJ0HizPu7Fe+bjRO89usV1/1W92md3RXttb3kcyP/vRzXlF6nKjsttuvjCXzPxsT6jcy5dqrqoeWXkrkb5m92u2Q7AAAGlyPIbspVlLBaV1EfFxq6h/3h6eRZnbJsQucaJM5EOxaqk2r9nx/HTWXXjFFHcW3n98KTGeZFm5stT9vwTsl9xJmPHy5SuxSJSeU3Q28jskcNv89ikipuPnl/iPv8LfSWXmgi8b4Y7TRvitY2bttGkN9W9LfTE772noprn9N9WueLUL43ypKC7+NLub/7KpipPCvKHmwfbOjz8jtVXMuS9H2YbYsD4iHJdgAADC6rxNmX/ZlUj9N/LnKuok42jXkPMUkQN928k5Z7Jde5l/mbfFk2gXNVWZEmOLKb0cXZ7PtCb5byp6E30zB/3Yc1g+Z+MvpMWJiMLkrixiUFbobhkuDnwuDZ05Oqyxi8/i0pJ0J5InwcW8PCZNTjNMFwINM+Mbl1o+C6j9K2qztzbTHbaR5dL2i3JS26v9cGtOvGCV//nYpr/6j7tL4/98vZ3N/Fz6/sg92YBHxX9c2UMyV94eQYY7x7mf6yVhXXlt8T4ap4SLIdAACDyyqHwnDLC+yqqJMvG76nsp/U717kc/W9EHozoeN5YpKkai3VuIzMwxEC55i4PRWqZ5Vnk7gHQ/1Z58emXJdxOZ3/hPI9AJp4n+XXVz2ftleZuKZ20ezy2L7DJETb2E6zbktBHV1s2T1eCYs7s/zLIfsji29NRVvtT//m2dB7OJnfM+Ul1TdzjjT8vs1u0PyR6h3J5wXtsVU8BAAABpdF4kzQPzOv7bUaf5ufVbqywftqc7I9/oT/VniSaH9+iGP+UXIPRyuOOZcGeGUzsLPBdzbBHBPZ36QB+7H0bx6HZmbYjluX36Sv63habjb8Pvs6d44zQx63NhTPLI1Lubw84Ng2ttOsOxSam/U5CVUPJgd9zjalagmbs7pQq/x9wPs+JtR/C0+vu/+cqptJe0P5L8jq2pw5Pn7H+ZVUc23yuXgIAAAMLgcFEL8P8feHKuqlyRlTbU22x6VF+kmPmBitkwAtWybg9SGOzS71k0/iHswE4vH/Fy2lEZf5KUtsH5tiXeYD/XWhPMFc17Hc8deS8kyN42MdF824jwn3F2ucow3tNOvOF9TPBy26vwsVn5O/T+keqvYpOKkLtcqpUL7PR9zIOf+rmaOqbKa9XPHerbtU1sXMsX9TtSPbUdAW18RDAABgcFkkmxQaZjPG+HP3suTozdDcmsltTbZn12g/XvPYf5fcx69DHv9zKE7G9NcPHZQQ3hLKEzqLUZdFyYBR32dvh2ZmD5etsx3rd2mH2mmWxc+YRwX182ZL7m9DqJ7VfngK9/DCgHs4oBu1StleGGXftd+qspm2tOK9+3KN8+wL09uQedYtL2mP1eIhAAAwuMx6KRfUrxryuKrlCd5u6N7amGzfmjt+W83jt1TU26tDHH+65Nj4wGTFkPfw05gB4ySS7afHfJ/FpRT+CqM9wKhzPx+Nefw022mWlb2PXm/J/R0J1Ynu9VO4h7cG3IMZru1RNYv51pjfGXTXH2N+1y7LnCNuirpGlY6t6OHXm3Py2iXbAQAwuBxSdtmNOrOedlTUzS8N3Vsbk+0/ZI59MOLrKttEc5hlAb4OxWvlL6tx/QMl19+5CO1S9brqvM+KkpuHxrifspnJcVmOFR1pp1lWtp7xlpbc3/WKz8erU7qHUxX3EPuidZvb48OKttpc8Z1xRdXNtLMl7T7sclnZJf/+rTobcTfM77rtku0AABhcDmF5LojfXvP4GxX1s7WB+2tbsj2/LMOoGwz+t+Re/jvEsScLjnvYUF28uQjtUvW6hn2fLS0JgMdNSv8cRl9+ow3tNMs+KqmbZ1twb4OWbzkypfu4U3EPP+lCrXI+VCfTPw6T/yUZ7fNFGH2/hfgLqAfBpqhNuxLmd7NpyXYAAAwuh5CdOfvbCMd/UFE/pxq4v7Yl2/Prrcfk6Z0RStksxWGSsU0kcf9Wcv19i9AuVa9r2PfZGyXHPj9m/9sfypeC6UI7zbIToZmNAydhX6hOtu+Ywj1sH3AP+3Wh1ohJ0LJ12T9N/yY+GC9bTibuk/KMapxJZUtBnRvi2Oyvq15TlY35PizehtfiIQAADC47ILvUwb9GOH5lKN6ksL/++9ox769tyfZzoTqB1UQZlDRpIolbtgHo24vQLlWva9j32bEJvUc3VvTtpR1op1l2psWfy1+F6uVbpvFA4IuKe6izNweTt7uirbK/znm/4u8+Uo0zqeyh2b0Bx20ONkWdlKL9ih7MyWuXbAcAwOBygOya6zEBtHLE85ysqKOPJ5SEWKxke35G+rFFaDfJ9qf91ECdDNvmwy65JNk+Wd+F4kR2G3xf8Zl4YQrXj8n8qiVkzug+rVL2YKRoXf1roXwvCRsnz55lFe/jqv0/LmX6hU1Rm3U2zG/CWbIdAACDywGyG31+M8Z5tlXU0Z1Qb0PIvDYl21cWHHtiEdpNsv1p98Pkku1l6+vv7UA7zbLvJ9jm4/qz4jPxyylcf0+o/vXMVt2nVco20/2x4G93LXLfYvrulrT3tpK/zy498y/V17iyjaeXzcFrl2wHAMDgssK6MPnlUPrl/THus03J9tdDO2aISrYP9x593FB9ny45/7sdaKdZ1uZk+4OwuJtZ/hQWd2Y9w1tT0VZlidIfK47ZqErn4rOubKPsuEH0zfS/x19BLFF9jZNsl2wHAMDgstCnYXrJ9l/HuM82JduLNuG8tAhtJ9m+UNXP7Jc2UN9lG3H+vQPtNMuKElCPW3JvD8Nwa3BPwoYBn8dbdJ1WeTfU/wXCxopjzqvSmXM8DL9O/6FgU9RJk2yXbAcAwODyKTEBmV3P96/Qmwk1bqlK8Gwf8V7blGwvOn4xZtJKtj/dn8v63QsN1HfZZpdmti+uNm+QWpVsX78Inw/98rVu0zplibv7I34uxbJLtc6Ut0va+WTu79ZmPntsijqf3z3iIQAADC4Xyd8zryEud7CiofNeqqirH0Y8Z9tntv8vDXCnSbL9aY/D5GYRlyW19nWgnWZZWX9Z2oJ7uxdG29RwXOsr3gvxoeoq3aZ1yvrKqQHHxc1Q75cce021zpSdJe38U+7vvgk2RZ2Gs6G9S5iJhwAAMLhcJNmk+LEGz7s7VM9uf7HBc7ZlzfZhkq5Nk2x/2h8lx77XQH2XJdt3dqCdZtmHJXXzbAvu7ZewOMn20xXXfVOXaZ2XK9prmM+uQ2Eye6XQLs+VtPG9kr5kU9TJKlrC7JZ4CAAA5ndwuSX3GjY0fP7rFfX1+Qjna1OyfW3J8d82XIcxqV81O1ey/Wlnw+SWzfi65NzPj/B6JNubs7ekbl5twb2dqvgcfGZC19xWcc3juksrfVjRZsP8Yir2pbIl3GLyb7kqnhllmy73H95dDjZFnZYLBe3wnXgIAADmd3CZTRz+OIHzv1dRX/dHCP7blGyPAeyjULwp4wsN1V//Hqs2MZRsf1pZ0upGA21SlMj/fcTXI9nenE2hvetV/6vic/ClCVwvfjZdLblenGX/jO7SSucb+Nyq2mD1Y1U8M34M5fvhvBPG3x+H4f0V5veBpmQ7AAAGlzlxDc/ser47J3CNmPT5s6LODtY8X5uS7dHPJedoYjOytWkQd2XA30m2P+2lij437q83ipaoOTri65Fsb1bRRqT7WnBfVcuD7J7A9T4uuVZ8KLRSN2mlpaF8ff2vap7r15LzxIfD61T1TCj7fowPW/q/bjilmqbi0Rx/J0u2AwBgcJnzSebef5vgdT6oqLO6121bsv1wmEwSLW5SezUTPNcNuuc92R5dDs3P7lxecs7NI74eyfZmfVdQN5+05N7K9hE40vB1tpdcJybgXtBFWqtqj5M9Nc/1asW5JGBnw/6K93n/l4OrVdPELStphy3iIQAAmL/BZUwa3svc+/4JXuvZNPArq7c3apzrjYaSEU2dq2oG9V9htCUiYtv01wCNM1EHrbfahiRuk+1S9brqvM/2VSQjRl3D9s2C850f4/VItjfrYGhvcrFs88rLDV4jzlq+XXCNP4MZzW33RUn/iLPdV4xwvu8qvpu2qO7OeyNUb0BvU9TpeCUUL5EoHgIAgDkcXP47LPxp+aQ3TjteUW8/1zjP66G5ZGNT57pQ8dpi4qvOBo1x6ZhfQr1kddGGndNO4jbZLlWvq+77rGx2+z9HvKd8AismwjaN8Xok25v1YkHdXGnJvcWE6V9hcsnPOIu1aPb8r2HxZ7jGB65x7fyuJADjff6Wvj/jQ+m4LNjmCV+zbDPx/454vvWhfFmai/pD6/vDIKsqxh1t3xS1a+1fpWhj7m/EQwAAMH+Dy5hYv5O575+mcM09oXoW1o4hz/NCyfFfjnBPTZ3rlQGvrb+md9XM0hVp4Hk3c8y3Q17/VBg/ibszjJfEbbJd+k6XnLNOEmFTKF7HOz4Eea7m/awP4y1J04Z2mgf5Bywx4bi0JfdWtnnlD2OeN77/fi8475kw+QepRX307fQzL24mfDNzP1c70H/KHgzHfrR3QtdcU/HdMc4ySCdCc0vT6A/T6w/DehjKN0lti663/yCfLuJ7SzwEAIDBZYscCdOfhVM1C6sfdA2bRC0KMKvWfj8QypP5TZ3rWBiccO/PKIzLiXyRlrjxXXzYkd9gKybOnh+yPs6G4o3w6thbcr9/HzPwH7Vdou9L7qnuBo9vlZynbr//MXf8uZrHt6Wd6ujiDMQDBfXzWovu71Qo39hwFPFXJfkZ8w+S8t4ivb74mRZ/xXGl4DUea3nfWTfg8zu+XzdO4Lrvhcns/bGl4rzxO2aZ/tDK/jCsX0L7Z1V3uf2HkR+n/BXa/asC8RAAAAaXE1C03MelKVx3fRiciB428Cpbiza/NEiczfp56M1Ae2XC53omrcf/NVBup/U1rLKNF+vM3D5aco7jNc7RZLtE90rOt2uE/vfPknN9NOTx+QdUcemgZ2veQ1vaqcyszECMM7kf5OrncIvuL/b/H0Jx4q7OjMhVoXjWbXwo1JaNUPMPqHa3vO8MWgc7lpMTuO75iuvtHPPcDyvOfUR/aGV/GFb+wV38zmzzpqhda/9BlhS8vz4TD0m2AwAwP4PLDWkQULaGa5x9tH4C143ByLbQW3d2mERznOX9t1A9M2hXxfExmIszxmMS6s/03+2d0rmeq/E6y8qNmu2wveJcHwx5jnjft0vOEV/3sMtQNFmXf6s417cj9sW4YeqDkr5flvBekf73/N/XnRHapnYqM0szEPMPJS637P6WhPIHJ7EdqpaceiV9L+V/DRPXaX6jZa/zp7Bw2Y1nW95vXh3iM/puw9fcESa30eVzFd/5i5Hw1B+a9a8Rv0t8HjQj/70eX9Na8ZBkOwAA8zG4vB+GT/bGWTrxZ7DjzqY7mQahj8NoSed4XNUsz++GDIKHmQXd5LniDPejI77mmNAcNmH6YhpY/xUGrxUfkzlFyeF4rZiAvj7gHDH5GpdiWTnBuoz3tzrtd4fDwrXryzYNjLOw40/46/xke30u4M8uuxFnCf4j9B4CvJP24ex7Jz4IqZvMbGs7DdL1GYgx4ZFPRr/QwvuMbf5ryefff9M+2H8I8kMoflh0KSz+2tFFluba4GIH+k38LLk2xGdYE8tExM+7uOTRvQHXepD+3aqa56/zkDt+/mwNk13+Qn9o3u7QnV8fdbH9B8mP9b4QD0m2AwAwP4PLURK/4ybXzobxl1OpSiDFpPbJUL6OakxcrxnyXps8V1/8JcFXQyRS7qQB2oYa5/5+xPrMJor3jXiO/0yoLu+N0U8ejtA/44zFr8PTCdmie45rs781QkKlze00yCzMQMxvXHe4xfcal/c6M0R/zCbi4+vZ1OLXlN/M95OO9Jv+8jx/Tei7/oMxPu/iZ921inPHBOa4D7nvhPEftusP05Fdnu/VltdjV9u/TBwPZH9pFh/Mrw7zR7IdAACDyxkUZw7HhGTcIDLORo4zppe14FxZccZgfHDwbnru+L9x1v4m7dKKgPnlgvaJ/7wtzNdGZ32zMgMxLqFxJyx8sPVMy+859reTubqPSfX4K4430s+MrvTJz3Pfj693/H3Rf4B829eu/tCS/hA/Cx6ExV03fl7b/53QrSV8xEMAABhcAiySWZqB+HZobv3rafgsLNzn4JkO13127f/48KbrD676D0FO+YjQH/SHuW7/eO+/hYXL2omHxEMAABhcAhSatRmI34aF+wWsauE9xqT6mcx9XgjTSbT3N3V+t+HzPh+e3iC56/p7Juz0EaE/6A9z3f7ZjWnj8kJr57htxUMAABhcAgwwazNQ44axtzKv6XTL7i8m/y+FhUvHLJ/CdeP6wnFTxfgA4sWGz7039934Ycf70J7QjU0o20p/0P6z0v5xnfzsRtXz/rBFPAQAgMElQIVZnIEaxX0TsgmSfS25ry1JuZmr8/Ohtx50XJ4ibsy4P/TWa1/Z4HV3hCeb+03ilwsncq/plQ73nVWZutrmI0J/0B/mtv3jr42yD6MPaFrxEAAABpcAVWZtBmrZa7uflI0tuJ8HFd8nRSXOQj+btsv2UP9XB+tCL4HfP9/eCb227AOEBx3uM/EBx9X0dRzy8aA/6A9z3f7ZzauPaFbxEAAABpcAg8zSDNQi72Ve2++h2dniw4oJ8s9DvSR7WYnL/PwUeomfuLTF+vAkAR//99mkvJqU95PyfVIep8c9DL3Z8pOwPnePZzraV14IT9blPu6jQX/QH+a6/Q8HiXbxEAAABpcANc3KDMQqb2Ve4+XQ2yR0WuISFBdCM4n2UUvc0G/7BF/je7nr7e9gH9mT1pMZzPqD/qD9DwZLx4iHAAAwuASoaVZmIA4jrlN+NzzZkHQaCffXwpO1nmN5nP7zD6E36zyuBfwwTDbRHl/r2gm/zjO5a27sWN+Ivwi4kZRrYbIPJeaF/qD9u9z+H6b3fS9M7tdA4iEAADC4BGbQLMxArOPF8GT95ZjonuSSMkfCk2Vf4hIUMWmztORvNyTlH6GXgH8UmpvNfnAKdRoTk/cz173T0b6RXY4H/UF/mM/27y/3dTXtA4iHAAAwuAQYWtdnII5iWVI+S1/vH2Fys76/ScrHSXm+5nFxxv3bSTkV6m+mGsufoTczc8WU6vOV3PVPeVvNNf1B+3e1/fvfh0eT8oymFA8BAGBwCVDHrMxAHdXm0Nsctu2zV7eG3qz3k6G3/EycsR6T8A/T/40PDM6G3rrS2xbh/j7KfSe+7a011/QH7d/V9l+sz1DxEAAABpcGl8AMMAOVJpzP9aO1qkR/0B+0v/YXDwEAgMElME/MQGVccQ36x5k+dEOV6A/6g/bX/uIhAAAwuATmjRmIjGt3rg+dUCX6g/6g/bW/eAgAAAwugXliBiJNOJr7PtyjSvQH/UH7a3/xEAAAGFwC88QMRJrwa64fPadK9Af9Qftrf/EQAAAYXALzxAxExrUq14euqBL9QX/Q/tpfPAQAAAaXwLwxA5Hkj4LsAAAFdUlEQVRx7c31oaOqRH/QH7S/9hcPAQCAwSUwT8xApAlf5/rRLlWiP+gP2l/7i4cAAMDgEpgnZiDShFuZPhQ3212mSvQH/UH7a3/xEAAAGFwC88QMRMa1IdeHLhT8zb6kLFFV+oP+oP21v3gIAAAMLoFZZQYi49qf+x78OPffdyfl/Ajn3ZKUP0q+az8b8hzbknKv4jv7rObTH/QH7a/9xUMAABhcAozLDESacCbXj17L/Lc1SbmRlLVjnD8eez53jTtJWVrjHOuTcj1z/M9J2ajp9Af9Qftrf/EQAAAGlwBNMAORJuTbqf/riOVJuZT2o3HFc93MXefdmuf4MD3uYVJWajb9QX/Q/tpfPAQAgMElQFPMQKQJj3NtHNs9/mriclIONXidX3LXuVjz+E/S405oMv1Bf9D+2l88BACAwSVAk8xApAlXSr4P/93gNZ4rucbmGuc4lx7zhibTH/QH7a/9xUMAABhcAjTJDESasDUpvyblUeg9wDmV/rsm7U37wPFcX/pyyOOXpvf3KNT7ZQX6A9of8RAAAAaXAAOZgUhXxIRdfDj0bFi4H0BMlq0Y4vhd6d9/pyr1B/1B+2t/8RAAAAaXAE0zA5GuuB166/VHH+X60oEhjj+a/u37qlJ/0B+0v/YXDwEAYHAJ0EVmIDKurWkfOJz+86qwcAmk60Oc41r6t+tVp/6gP2h/7S8eAgDA4BKgi8xAZFz9frM98+9O5frS9orjV6d/c0NV6g/6g/bX/uIhAAAMLgG6yAxEmhAf1jxIypLMv9ue++49U3H8u+nf/EdV6g/6g/bX/uIhAAAMLgG6yAxExrU89B7QFCXPrmf6UfybNSXn6Pe5XapTf9AftL/2Fw8BAGBwCdBFZiAyrv4Gu/8o+G8Hcn3pUMk57gYb7OoP+oP21/7iIQAADC4BOsoMRJpwIu0DG0r62KNMX7oZFj7YifpLGX2vKvUH/UH7a3/xEAAABpcAXWQGIk24lZTfK/77V7m+tCf33z8Mw2/Gi/6A9kc8BACAwSVA65iByLg2p33gRMXfbMl9B5/P/ffzFf0Q/QHtj3gIAACDS4DWMwORcX1Q0jfyLuX6Uj+RFn8R8XhAP0R/QPsjHgIAwOASoLXMQKQJsQ/E5NiKAX/3Xq4vfZ7++93pPx9XlfqD/qD9tb94CAAAg0uALjIDkXE9m/aBi0P87bKk3Mv0o/vpv/si/efdqlN/0B+0v/YXDwEAYHAJ0EVmIDKuPWkf+HjIv/8s15di3/ot9PYGWKY69Qf9Qftrf/EQAAAGlwBdYwYiTTie9oEdQ/79htx38dX0f39SlfqD/qD9tb94CAAAg0uALjIDkSbEDXYfJGVJjWPOF3wnf6Aq9Qf9Qftrf/EQAAAGlwBdZAYi49qW9oGzNY/bU/CdvEl16g/6g/bX/uIhAAAMLgG6yAxExnUs7QOHax4X+9zNTB+6pSr1B/1B+2t/8RAAAAaXAF1kBiLjWpOUh2kfeGeE4w9n+tAJ1ak/6A/aX/uLhwAAMLgE6CIzEBnHi0m5lOkHV5KyruY51obeBr3x+D2qVH/QH7S/9hcPAQBgcAnQNWYgMo4TFd+rd5Kytca5vgu9BNty1ao/6A/aX/uLhwAAMLgE6BIzEGmTuDmvDXbRH9D+4iEAAAwuATrFDEQAEA+JhwAAMLgEaBEzEAFAPAQAgMGlwSUAACAeAgAAg0sAAADxEAAABpcAAADiIQAADC4BAADEQwAAGFyqFgAAQDwEAAAGlwAAAOIhAAAWfXDZRAEAAJiUh2IZAADaRLIdAADoIsl2AABaRbIdAADoIsl2AABaRbIdAADoIsl2AABaRbIdAADoIsl2AABaRbIdAADooqkm2/8PIpv8m1dWZ8YAAAR8dEVYdE1hdGhNTAA8bWF0aCB4bWxucz0iaHR0cDovL3d3dy53My5vcmcvMTk5OC9NYXRoL01hdGhNTCI+PG1zdHlsZSBtYXRoc2l6ZT0iMTZweCI+PG1zdWI+PG10ZXh0PkF0dGVudGlvbjwvbXRleHQ+PG1yb3c+PG1pPmc8L21pPjxtaT5sPC9taT48L21yb3c+PC9tc3ViPjxtbz4oPC9tbz48bWk+UTwvbWk+PG1vPiw8L21vPjxtaT5LPC9taT48bW8+LDwvbW8+PG1pPlY8L21pPjxtbz4pPC9tbz48bW8+PTwvbW8+PG1mZW5jZWQgY2xvc2U9Il0iIG9wZW49IlsiPjxtdGFibGU+PG10cj48bXRkPjxtc3ViPjxtdGV4dD5BdHRlbnRpb248L210ZXh0PjxtaT5nPC9taT48L21zdWI+PG1vPig8L21vPjxtc3ViPjxtaT5RPC9taT48bWk+ZzwvbWk+PC9tc3ViPjxtbz4sPC9tbz48bXN1Yj48bWk+SzwvbWk+PG1pPmc8L21pPjwvbXN1Yj48bW8+LDwvbW8+PG1zdWI+PG1pPlY8L21pPjxtaT5nPC9taT48L21zdWI+PG1vPik8L21vPjwvbXRkPjwvbXRyPjxtdHI+PG10ZD48bXN1Yj48bXRleHQ+QXR0ZW50aW9uPC9tdGV4dD48bXN1Yj48bWk+bDwvbWk+PG1uPjE8L21uPjwvbXN1Yj48L21zdWI+PG1vPig8L21vPjxtc3ViPjxtaT5RPC9taT48bXN1Yj48bWk+bDwvbWk+PG1uPjE8L21uPjwvbXN1Yj48L21zdWI+PG1vPiw8L21vPjxtc3ViPjxtaT5LPC9taT48bXN1Yj48bWk+bDwvbWk+PG1uPjE8L21uPjwvbXN1Yj48L21zdWI+PG1vPiw8L21vPjxtc3ViPjxtaT5WPC9taT48bXN1Yj48bWk+bDwvbWk+PG1uPjE8L21uPjwvbXN1Yj48L21zdWI+PG1vPik8L21vPjwvbXRkPjwvbXRyPjxtdHI+PG10ZD48bW8+JiN4MjJFRTs8L21vPjwvbXRkPjwvbXRyPjxtdHI+PG10ZD48bXN1Yj48bXRleHQ+QXR0ZW50aW9uPC9tdGV4dD48bXN1Yj48bWk+bDwvbWk+PG1pPk48L21pPjwvbXN1Yj48L21zdWI+PG1vPig8L21vPjxtc3ViPjxtaT5RPC9taT48bXN1Yj48bWk+bDwvbWk+PG1pPk48L21pPjwvbXN1Yj48L21zdWI+PG1vPiw8L21vPjxtc3ViPjxtaT5LPC9taT48bXN1Yj48bWk+bDwvbWk+PG1pPk48L21pPjwvbXN1Yj48L21zdWI+PG1vPiw8L21vPjxtc3ViPjxtaT5WPC9taT48bXN1Yj48bWk+bDwvbWk+PG1pPk48L21pPjwvbXN1Yj48L21zdWI+PG1vPik8L21vPjwvbXRkPjwvbXRyPjwvbXRhYmxlPjwvbWZlbmNlZD48L21zdHlsZT48L21hdGg+KcMRpQAAAABJRU5ErkJggg==\&quot;,\&quot;slideId\&quot;:275,\&quot;accessibleText\&quot;:\&quot;text Attention end text subscript g l end subscript left parenthesis Q comma K comma V right parenthesis equals open square brackets table row cell text Attention end text subscript g left parenthesis Q subscript g comma K subscript g comma V subscript g right parenthesis end cell row cell text Attention end text subscript l subscript 1 end subscript left parenthesis Q subscript l subscript 1 end subscript comma K subscript l subscript 1 end subscript comma V subscript l subscript 1 end subscript right parenthesis end cell row vertical ellipsis row cell text Attention end text subscript l subscript N end subscript left parenthesis Q subscript l subscript N end subscript comma K subscript l subscript N end subscript comma V subscript l subscript N end subscript right parenthesis end cell end table close square brackets\&quot;,\&quot;imageHeight\&quot;:73.85314685314685},{\&quot;mathml\&quot;:\&quot;&lt;math xmlns=\\\&quot;http://www.w3.org/1998/Math/MathML\\\&quot; style=\\\&quot;font-family:stix;font-size:16px;\\\&quot;&gt;&lt;mi&gt;O&lt;/mi&gt;&lt;mo&gt;(&lt;/mo&gt;&lt;msub&gt;&lt;mtext&gt;Attention&lt;/mtext&gt;&lt;mrow&gt;&lt;mi&gt;g&lt;/mi&gt;&lt;mi&gt;l&lt;/mi&gt;&lt;/mrow&gt;&lt;/msub&gt;&lt;mo&gt;(&lt;/mo&gt;&lt;mi&gt;Q&lt;/mi&gt;&lt;mo&gt;,&lt;/mo&gt;&lt;mi&gt;K&lt;/mi&gt;&lt;mo&gt;,&lt;/mo&gt;&lt;mi&gt;V&lt;/mi&gt;&lt;mo&gt;)&lt;/mo&gt;&lt;mo&gt;)&lt;/mo&gt;&lt;mo&gt;=&lt;/mo&gt;&lt;mi&gt;O&lt;/mi&gt;&lt;mo&gt;(&lt;/mo&gt;&lt;mi&gt;L&lt;/mi&gt;&lt;mi&gt;log&lt;/mi&gt;&lt;mo&gt;(&lt;/mo&gt;&lt;mi&gt;L&lt;/mi&gt;&lt;mo&gt;)&lt;/mo&gt;&lt;mo&gt;)&lt;/mo&gt;&lt;/math&gt;\&quot;,\&quot;base64Image\&quot;:\&quot;iVBORw0KGgoAAAANSUhEUgAABecAAABxCAYAAABfnBg8AAAACXBIWXMAAA7EAAAOxAGVKw4bAAAABGJhU0UAAAA870vuGQAANWNJREFUeNrtnQ/kFtn3+I+8JUlkJVmJJEkSSZIkspIkkSRJIllZK5G1kpUlK0kSK0mSSJIksZKstZasJEkkSVYiSZLE5/ec7zPPr+c973nm3pm5M3PvndeLy+ezvZ8799w/c885c+85IgAAAAAAAAAAAP6zulc20w0AAFCVb3vlZMTyTe2VD73ypVfmMtwAMrtXzvfK+1753CsPemUX3QLsdQAArXC0V5YjEwCg53jPZOk748/1yute+V+v/EG3sM4AXQH9B6rwg/Qd17qprIlUxh8T+bQcZ8ih48wdUiTT5Ve6B9jrAAAaZeXQPqwG/xRkAgD0HK9Y1isHpe+E/5xhQ+GcZ50BugL6Tw3M6JUtvfJbr1zrlUfSP2H6KXkZf+yVt71yp1cu9Mr+XlkSmIxzeuXe0MTZHfF4PhmSU1+mU5ni0GH+kGzH/KAspYsgIrq0142Sf2uvnEn0mSfJPjisz+jHupu9crZXtvXKN0ybkawzvD+rlg05z97p8DkhOhG21dDfe1qeD2+G6tqRrMv/Jet0SQTrJUaZAJsePac4l2veOyfX0OaFvbI3afvbSPdVYJ21vc7QfyATPU16qFf+qTBhn/XK4V6Z5bmsm4Y2mY8GYzB01maM036mO3SU6Rbvsd/oJoiELu11w6yQ/kmNZyV1mS+Jo2IrU2gCi3rlUq/c6JUXjowd7e9/e+WKQXlfnTz3ZfKbss9S4/KnQOe1OtfeOejzl0ldax3Mh2sl58JT6X80G0ZPWw1utqlRF0O4uRhlAmx69Jxi7E/elfflq8OqatGDBrek75Acc/zOeivd+OgNrLO21lkXdAX0nxKosXOzgqGTVfRL/LFemeahvMeG2vnRgWHiOzdGGEQAXcTmlN9FugkioGt7neobGsLtibg9JfMkMUpgdL/vKtnvd6Ufs7aMsTOWvM//FnunvIb1+zYi3f1xwf7+q1e2S/8jdR1oLpeDFk4d/biQ9+FrQa+8Gvr7ExGMV4wyATY9ek45Jkk/FvPvUs5RqCE46zyFqvuyftjR3Fx6YEk/ov4pOOexJ1hn6ArIVBurDEbNs6TzNifGzKShiT5P+lfkLkp2zLFB0ZM0Kz2RV0O53OiYs2KOlLs6DhAr31hsyORlgJDp2l6njkY93TfqNPGXxFnxQ7LvTUsp7rb6jJ6YmcH0Gon26yNLo0dPz2x39FybD66a8HtRhH0+U0bnT0mXUw22a7GMdg7q+2iFpf46bMxdlXpPrDWlk8cmE2DTo+dU4yexdxg+TN4jbXFAcM5jT7DO0BWQyXnnXJf8k0xFkjuocZD3RUoV9J0ty6wOuX9SbfquA2N91DDOAF3kLyHmPMRJ1/Y6vb466pSu/vfDiY7iSp95ljgyIJt9loaPy3BBP4j5Y+ukiPv8oNjdGmj6w9IbqR7jPp28/VYExlyMMgE2PXpOeaZY7pv63vAhxNArwTmPPcE6Q1dAJmeG7Icco3N9hbr1q/vHnMneVtIIVTTSV393dGCsx3KMo0FZyN4DHUTn/SiH3i90DwRKl/Y6PZn7IGdv03jzVZyRqs98zlHc2TuzsUlYetXxnB+l5+h/39iBPp9l0edvW2hXlj3wZ4l69GP5+8iMuRhlAmx69Jzy2DgNfYnVnJdwE+c89gTrDF0B/cdSef8jZyJqTDEXseQ2GiZ801dh9Kvfw1QbjnVkzHdbvIDOeC7D9MDrB3/Hal6iYKpho044PR2wnW6GQOnSXqdJ7kaFzPhPip0SzGNTzt75SvxPktcG+y30jsWOnqWnoEbFwNXwDnM61O/3DX3+puH2LJPsE7dlQwttSNV1KYIxi1EmwKZHzynOJLFL4O3LDbBTgnMee4J1hq6ATKXROHR5MSn3OX7eb5J/VWRmQ3JrnKx/Orxp3Be7JD8zPZZBF+uWgOsHxgqAvc6dwZDnkNA9b7bjZ56Q/OSaMJ7LYo797oLJ0j9t08UwNlmcFnOM/yY5Ju5zuaTDNB6JYNxilAmw6dFzirHQwl73yTm6V3DOY0+wztAVkKkUOxKlfJSyvrGmhf1fzsRv6uvITZl4ou6bjoz7MrFPenHIUxm+T9q3LdD6gbECYK9zg950eZ6zj+lJ6Tpiak8zOEIOM/3G8V8Dho+OyR3JDt2ysaP9vtVC12vqpsdYxpp5JW5O8qadBpsiGLsYZQJsevQct+/vlR61d4/gnMeeYJ2hKyBTYQ5J/onpOpM6/GyY/Mtqlv1wxjPXS3c4L/bOeR+v8CyRr/F+twVYPzBWAE3Qhb1uueTnT/lX6g1RdkTyTyR/yzT8P2wOBVTVO9XBnHUrsGthbNLYnAjb0FBbsk5VukoAvEDGOyffSfgJmmOUCbDp0XPsMd18+uBZe3HOY0+wztAVkKkgRw0TcGvNz59reP71Gp+9Vtr7su8DM2V8IrvHFkbbTo/ar6erng61bVtg9QNjBdAEXdjrVsv4xEFtxH6fZ9g/f2cq/h8mB47qJVUOAixLxpswNhOZJKMTGDet5z1JPfeO4/p/kYnhrEInRpkAmx49p9w7M10ue9ZenPPYE6wzdAVkKsARw+Rr6hr2w5w2fEk2e9fotfb09TvNNj9bukPaQFaH5j3DnPjbo/Zfymh/SPUDYwVQN13Y6/R6aZ5jXk9bLGuoLXkfuX3P3dIUdw16xo0Kde9I5nc6jA0hQL5iyjN0toE27MhYG/MdPyMr1FTo4aVilAmw6dFzzMwX8wG6PZ61Gec89gTrDF0BmSzZb5h4Vxtsy0VpPtb5hYznHO3QC1ZPT72QiSFrNlm8lJZ70P4fMtq1LaD6gbECaILY97rF0ne+5u1Z+xpsj0mf+bHj83Fq4qDJ66P9JerV+OVnhTA2LubotQb0z2cNvZPSIT70Q13oV6FjlAmw6dFz8tlrYZ/7FjoP5zz2BOsMXQGZLNhomHSaTG1ag+05YGjPn46ft1qyT7R1JQmsknbCD395eiF+X+dZN6Jd2wKpH8KZCwAhE/tep6d1Xhn2q1sNt+mnhvWZ0NhiYfgsLFinxqLMOq1JGJtyOvfzmp9/MPU81Tmn1PQstWU+tvxOQCbApsemr8pVQ78+8rDNOOexJ1hn6ArIZEBPmX0QvzIQbze0R09ZjTl8XpYR17VYsPdSL9dZOYZT1njMaXH+vpP6HLJ11w/hzAWA0Il5r5ss5vAcGuqm6RMuNvrM9A7PybOG/nlRsL7dGTotYWzy2WwxR+viG5l402VzzfKey5BxXeBjGKNMgE2PnpONfmT+aOjXkx62G+c89gTrDF0BmXJQg/CpYdKdaKFdNiepXGWB3jmi/lUdesEuTMl+IWOemBKGtXGNSeOA/ZfTpm2e1w/hzAWA0Il9rzM5ecuGR2lCn+my49h00+G8ZT3q5M064UQYGzPzLObogpqefSb1nNsNyPtdhnwPAx/DGGUCbHr0nGzWWvTpdx62G+c89gTrDF0BmXK4LOarb1NaaNdmi8Wwy9GzsjIwv+rYS/a0mGPInzGMxxvpn1xsikWS74yt6pCtu34IZy4AxEDMe53pZF6bipqNY+JQR+fkQou+2WJRzzrJdvITxsYe0wGMjTU8c7HUnwQ2C50TWQmjtwY8fjHKBNj06DnZ/Groz8+e7n0457EnWGfoCsg0gp2OjKI62GbRtrMOnrOpxrpDQZOxDV+B/LuCEf19g86O9xbt2eZp/UWYK/1kJJekH7JB2/Up2RD0qpUmUbsi/ZiOCxpoj16HPZO0xcSiZGO7m7T7S9Lmp4k8mwOYC0VY0StLa37G9ERm/aCmSfpeJOv389CceJn822+9sqFhxcG3+QHx73UaZ/6t+Hu6xUafudDRefmDVAv5o6EQjmf8jjA2xfnXMBZ7a3jmvdQzfmlQ3ixH5r+Bj2GMMgE2PXrOREwh/G542u42nfO+209p1KbXgxtXk3Z9TNqpPoA3yRgfT9o51mC7WGf+rzP0nwBlsjFm/2qxfbssNnIXSUjveabA+GAc7yrRX00lxZgh5pMhRcvqBusvgs7BP0s8T3/jOs7WwsRofpZ61iiWSd/hatPex1LuGpwvY6UOZg3p9Lxm5USVr1uJs6qoXO8TZXRhTW3zcX5Ad/a6Gxbz6J7n+sz1js5L09j9bTBcHwphbOo0bOo0vNO3XZo+1bvHsc7ms+NrNdM7arDpu2XTzxB/Dsu5ekfV6Zz32X7KYm0J+/9jskc3YS+xzvxfZ+g/Acp0zWLCLWuxfYct2lf1a9X8nLpndEipG76a9FryvxJvshiXNTW29ba4dcamF23d9duwKHEuVH2ufmmvkjF9UbIOH+Q8I42GNTpeoq1fEkPdp7mQh95mODTCMeTagbF2xHPUkXGxV36UfgLEn6V/2twU3udsxXkRyvyAbux1myznUJsfeGz0mZsdnJd60qtsLhs1iD4JYWxccsQwFtccPkv3ghfSbt6FxSPkvBLwGMYoE2DTY9OPx+YmwkJP296kc95X+2kUWnfWR3J11P+a9N2B5G/ykj4/S3QhDUU3E3uik+sM/Scwmb6zmGy3Wm7jhQaM2VGGyPMOKXTpRBc2V4pfGMblds3t3ZkqeVm0T2f8fbrMarB+E7szHA66CWt4j2mpDVz/mybKyzsJoHN5XoHnqwNLr/I9FTuH1zAq530p7xhXOVZ7NBckQz5NJvmXNHO6cIpkJ7jU2ymmmxFbkr8b1cbXUu52RUjzA+Lf68bk640VX08M2uoztzo4L9dL8Y/9sxLdjzA27jHlRnhV4zuprY9TWR94Ptfg0EAmwKbHpneFTW4BX2nCOe+j/WRifoY+q/6W5SP+Xn0Cp6T6obQ3rLMo1xn6T2AyPbJYrCtabqPNNfXbNfVDl06YXJfxzq/ZFr85aDE28xuUIS/e+LYA6h9wOGNTtjnpskT6sejyDOpvLeo5V2JTH7BAspPxFS36tX+yR2Olys/uRGG0vQ7pwjk/ypF9sUD/6OnRE4a2/ligTTHMj64S6153wHLetO20vS6cnM/ipJivaQ+fgt+YGMaEsamHRWL+QOriVsKclAGlhtO8lmS+I3FdVY9VJsCmx6b/ymtpNgSZS+p2zvtoP5lYmDGmry19MvukWec86yyeGPvoP56wW/w/ZSaWjpwqxuw8KX6NOjbmyHiHo+2Ldbpkf5kaLicblCMG53z6g4eGGirylW+h5J8a12t9pliumuxtWaKUaNluqHPgfF2Q2sCeJU6zxUOGvF512yHmhHNa9nsyVqvEHHKhjs1albGs08CXStZnSrj4k2U9McyPLhLrXjfZQnEezDffFfyuxpx/IubQbJLsXadH/M0JIYyNKyaJ+SP0YgfPuZKq80iLMo860Xsv4HGMUSbApsem77PUoi83e9z+Op3zvtpPeait/6Kizfq7NOOcZ52Fs87QfwKRaZLYXQFvO7bvZMsXShVjNm9z2Cbd4KiUj8l7Rswn3qY1JEfozvmNqTo1jlyZmwe/iPsPJkcNdaoiNDi1r0b9zxaOEtPceezJWGnYHHW06xXHldKPM7/dwsio4pzXD1+PRvRJlUR5xwxt3uXoHeL7/Ogise51tqfmDwaiz1zq2Lz81qJP9ETYkmTNE8amGUwhy6oao6ul3SSwts4X3a9CjZ8bo0yATY9N38d0e/2L+H3DtC7nfGj204CrUj1cir7X3+W08Sn2ROfWGfpPIDLtELsvaG2fQlrbgDGbF0dqncTPWDLWA5kfFPz9Qo+cIiE752cnTobhOg+VrGummE+9FU1cssFQ3+DqoJ4MLfJx577jdjY1FxRTnOQqzvmrI+pc66Dd93La/Clxgknk86OLxLrXPbPYg3yIM2gTV32QyLRL7LHok99l9O2lXSztWrgq9V7lTztP2v7AsjlCZ0MMMv0h1cPg+VJ2YtNj0zvkjqEf7wa891dxzodmP+XZUGdK1GVKuuwiZxfrLJx1hv4TiEw2IQOOedDO/Q0Ys3lJTadJ/KSvQu51vFkNYqY3QcjO+UsZinSVL7GmuI7nCtY3U+zCRsx1rKzv8nQuSGLo5IV1KuucH2Vo/emo3fMkP0zP4xJGXGjzo4vEuNfZJMDTcs2Dth60bOu2js3Lq1LN4VXmfQVmTKcEL1SoOx0b14c8C3l7zflAxzAGmXDOY9Nj009ED9aZDmEd8lyGOpzzIdpPeWu4jD4409BGF+GGWWfhrDP0nwBkWma5OS7xoK1XajZm867YfemIATZ8MvWtlHMIb7QYoyZORYXqnF8h2fFzq7BXzCdJJztaK4PY+LNKtvVNDS/QppL3PhC3zvmpMjpczm6H7T5uGM8DDt+lPs6PrhHrXmfr2N0cUFtXdmheqhFrylfxxqLPDrDEnbPN0Oe3StY7IzWmn6S9JLDDTMuR9VGgYxiDTDjnsemx6Sey2aIfl3kug2vnfKj2U15M8/Ul23hJ8nPPYU90Z52h/wQgk02yCF8abZM8rYoxm3fN/EMHjK+0UvdrhbpeGMbozwbkCdU5fyujvjUV27rIscNqzFDXhpqcVtc8nQsDbopb5/yhHIVnusN2axilvJMV/yVjHuv86Box7nWTxS5Rszp/fThZ/UHswu906RS4TZiD7cn7KO9v9GDBNyxzp6w09Pn7kvWeTNVz2COZv+Tsv2OBjmPoMuGcx6bHpp/IaXGX3LMtXDvnQ7Wfjoj7EDFbJN+BXuXdzzoLa52h/3gukxp97yw2Rh8yLdvEMq9qzG4zvFxj53xqos6tUJfNlf26vy6G6JzPynj+yZGD5pOY4/gWoS7n66mcev/2dC4MyAsfVNQ5r2P+ckRdD2pYL6ZTTLsjnh9dI8a9bquljnDZg7ausGzr3Y7Ny18t9LsxsYtLf5pl7hSb5I1Fb1ouShlLz8SvRGp5H9BWBzqOocuEcx6bHpt+IqaE3RcCkMGlcz5k+ynPjizrnJ8q+eFYlmJPdGadof94LtM6Ceda9Y8NGLO/iPsru6GQjklWNeanfpU2OYPP1SxTiM75IzU6aP40jMc/Beury/map6C98XQuDLgm7pzz6xpWAEzX9e5EPD+6Rox73Xmp94q8S45YtvXnjs1LU8Ln20N/a4qrrIboIpa6U145thXupn7/nWfyvvH8PdJFmXDOY9Nj049nfiB6TxXd/g+Ha8F3++ltTbbTg5rqZZ3FmSMK/aclTlpMNF+upNwRu438pwrPuJBT743Ija6fxW0YFeWMmE9EzKpRphCd81nOib8SJb5q+ccwHp8KtrUu5+tOwTmv5F1P/qWG9TIm+Vcz1dk1JdL50TVi3OtModQGc3iGB229L3b6zJIOzUmbJNIHh/5+tcXf32OpO+WauAuNl3Zm+BiS7G6OrIcDHcMYZQJs+i7b9KacYr7oPSZcOudDtp/y6tlSoY2XHe3drLOw1xn6j+cyPbTYGK940M7pYs6OPChVTkrlxTK+GrFCNynl2HAVj9Dm2uKRGuUKzTk/Tdo/yROr8zVE5/zjnLp21LRmTKfSNkY6P7pGbHvdDMv3230P2jrXsq1POzYnt1n0yeICxmaTyee7gineqq1xo6Frnsn4PBBzPJQ3L4dMqMnHY5QJsOm7bNObPpqGEu7RpXM+ZPspb23sr9C+3xzZdqyzboRVRf9pgSmWG+MPHrR1t2VbH9U4aJclXjalZP3eYd33DGOm8cjqSngXmnN+k7TvnC9y3RXnfLHNu4hz3hTft67rVyfE3cc0nPNhKigh7nUbLd9vJzxo60HLtnbtFKvJ0f464zfq0DWFz/MtjnnI7BQ38VbTYZ1+8lTevNi/VwIdwxhlAmz6rtr0kyz2wKOByOLKOR+6/fRR6nEg7hL3sexZZ+GtM/Qfj2XaYLk5+hAg3zbG4KGKz7kt3XTODzvQP0ix09MunCa7a5IrNOf8qBiM+z2dNzjnJ+LKOW8K2VCXcmk6vXo50vnRNWLb6/ZZ6ghbPGjrA7ELvzOnY3PyjZRz/NrE7z/EkneCKaa1TVzd2TI+KdcT6YcE8JG8/fx6oGMYo0yATd9Vm36tRT+uCUQWV8750O2nR+IuN9ww28VdMnfWWbjrDP3HY5n2WBqIbSvNs8Xu+pvG6JpZo8IQq3PeJvRM3eXfmmQLzTk/Km7bGU/nDs75Yi/+Is75rS0plybny41I50fXiG2vO2u518xuuZ1LLNvZtROsyy36ZNQ7Tw8TmBKVfvBg7GPAdCLxvUUdl8Tdib02DbmbERqnN5niwYJN302b/ldDP+op7EkRzOEizvnQ7afLUk9c81HO+eess06tM/Qfj2WyMWZfeNDOny2N2bMOntVF5/xpad85X9dpjtCc86NeGhc8nTs454u9+Iu8o3YZ+reumImmvAdPI50fXSO2ve6KxR7jQyI82/12Wcfmo42e903O73dY/J542vXrVaYTeKskrI9QlyM0TmOUCbDpu2rTm5LLhySnK+d86PaTKezTvpLtG5XQ9DTrrFPrDP3HY5lsjNlrLbcxnag0ryx08LyuhbWZKuOvF7dZ6kgaEppz/qan63AUOOcn4so5bzoFVVcoqEmG576JdH50jdj2uhsWe8wfLbfRdr+93cH5eFeq3677R/jo0QQ3DX28Nue3/8r4j2Xfei7rlQiN0xhlAmz6Ltr0My36cU9A8rhyzoduP00z6IoPS7bv3Ij6lrPOOrXO0H88lsnGmD3Xchu3WG7irk4Wdy0h7A/ih2N+cFVrrmP5QnPO/+F4I64bnPMTaco5X2eoo8+Cc77LDrbLkcnjyw2kA5Z74eKOzcWpYg5z8KtFPUst+vY+S78y56RcyID0qb0Q8gDk7ec3Ah2/GGUCbPou2vTbLPry24Dkaco5H4L9ZMqlUyZ/0hOp5zAI6yysdYb+47FMNsbs4Zbb+LdFGzV7siun7lXx98RBHTyW8c7xOl8uly3G8rjjZ8binP/k6fzBOV/sxV/EOW+61linozEvI/2zSOdH14htr7PRZ0622D49UfU8AOeJrw6btZZ1XbCoawfLvxKmvSnrQ8o0GZ/w97GEEZ81bz+/Guj4xSgTYNN30aY32dWPApPHlXM+BvtJw8M9kPwQVUViz6+S7FCP81lnnVtn6D8ey2SzkbdpxKwRuy/sRxw+87x057rnmoblW2ExlupAneLwmaE55/OuhvmYzA7nfLEXfxHnvCmGcp3rNe86JQlh4yC2vc7m1OCuFtu306J9byU/rnqsmE5iF0m0NVvMoYNeOdYzusYGKR579Tcp97HFZzvpYqDjF6NMgE3fRZv+tfh7IKEMrpzzMdhPA30mLwyU+gxsEjzr3zzM+P1m1lkn1xn6j8cyXbfYJLe12L6/LNqnV3QmO3xmXqKavyJbdOnx/66BZ963GNP9Dp8XmnM+z8G02cM5hHN+Iq6c8xvF/CGrLj6JmyuKOOf9Jba9zibeblv6zCTJvk7cVBxU33klbuMkH7bo6194BZRmhhQLHaSxo4fDFl0JSNZbOXKeCnT8YpQJsOm7ZtMvs+jP9YHJ5Mo5H4P9NGC2wXei/ZJ3qGNKhm9BDzxsYZ11dp2h/3gs0yWPN/KNYveFfaXj5+bFlXob0YKbkzKWnjf0XJvTg08cPi8053ze1Skfv8zinJ+IK+f8HIu1Mr2mcc2L//xrpPOja8S21531WJ/53qJtXU3EuNCib/YVrHOymEMIuQyd0EU+Gfp2mOEbgSEkgR0m76PazkDHLnSZ/rC0D0MoLvsbm75bNv1Phr7U2OdthA7TOf2s5Nx25ZyPwX5K6zS/Geay3jhZMjTmus9qnpenMjEEyyLWWafXGfqPxzId93Qj10n+WJq9+jYgL/TKx4gMq6PSThxCHduXFmO7wdHzQnPO563Jpw2N0ViBv8U5PxFXznlJ3jl5fbyxhvGfLO6SEOGc95fY9jpTArC29BmNtf2foV367zM7Og9/tBi3BSXqtYljT3zt8twx9O2MEU65Q4HJ+a4BPRWZioFzHpsem978Dm7rg//A+VXmNLEr53wM9lMWi3vlbsl3jdrAP0k9jmTWWVjrDP3HY5m2N6w42HLQol13alQi8r56TpLwGZPxiblU3lkNPt/myvkfjp4VmnPetCbX1Dw2U6X/EeCE5d/jnJ+IS+e86ZrysRrmwCLDM4vExMY57y+x7XXrLfaVNmLOmxwmXxp4r/vMbUP/VLnVd89iTqzmVVAKU+Ld9Ymu+UzCSwI7zGcJKw9QF2TCOY9N33Wbfswgl5YfWmjXIBHrh5J969I5H7r9NIrNKf3RtLYeJmtweo3jzjoLa52h/3gs01LxLy7nPDEn83ou9SZNy4vttTACo2qftJtJe6Zhcbjs69Cc86Y1ebfmsRmEhrC9SYFzfiIunfP7DX38bw1zYLPD5+Gc95uY9jobJfp0w21aYrHP7e3w/Buz0AV+r1D/YkvDFYrzg5gTTx6SZg8XuCbvFGSopwFjkAnnPDZ91236zQ3Z0EXQw12D/DEXStbh0jkfuv2Uxa6hd7XeNNEbauqcnZ/YVFuTd8qOpC3fNDj+rLNw1hn6j+cymTbNCw23x3TS6U2y2dfJGYnvGscw6Yzd61powxmLF94ZB88JzTlvqrPOK0yD7PbqLLG9SYFzfiIunfP6FdfkcHQdNzkvvt6BgnXhnPeb2PY6k/7QZBiTyRl7bboc7/j822ShB1RNhP67xTP28SpwbrReSe25lwKUMe8UZKg5ImKQCec8Nn3XbXrTvva8hTb94mDfdumcD91+SvNrUs9LcR8znnXWrXWG/uO5TJcNE+9+g20xJV1QRX9FA+3YIn5dCXTJGg9eLIrNiUJ1Elf96vu+5rGso37TmtQxm+Z4PJbL1/h85wr8LhbnvMt17dI5L8mGkdfPrvNFXMtZj0XjYuOc95vY9roDhjn3ssG2nDK05SLTz9hHalhPqfgM1SHeGp7zWuq98h0j34q9A/K9hHkFemOD+y4y2YNzHpu+6zb9U/HrI8xi+eoI14TgYyXrcemcD91+GqAnpa8P2f++7qWss3DWGfqP5zKZTi59qXnwB6yx2MSbig06TUZ/bT0rYZNObNFmcq6/LBTXqu17V2PdddW/waJfrjgch7mJc2Kw3otc0QrJ+Vr3XDApZ2XfHyvF7HB0FXMuL8zEyRL14Zz3m9j2ulliPim1oIF27DC04RJT7/94Yuine46eYxPz+DjDUZhPYueAPBiofHn7zEpkAg/Bpo9fz5lv8c7d0WB71Hk8nPD3coW6XDvnQ7aflBlDvhKdw0uwJ1hnDtYZ+o/nMk1KXk51Zpc2sUDGJyhNl7ctdNqokxmhXuVQlmYoabNabM8+ixdf1Y3zldT7xbOO+lXeFxZ9c8JB++el1v+Zgu0Myfla91wY4No5r9ww9PVuR20fdfJBr0rPLjGPcc77T2x73UVp9qRUmlXy9RaS6xjqZQ0mvQarIXY+JeWR9JOhtXkCy+bktaux0nfRMwun1YKOj0lR/rEYw0cBvxtHXdN/h0zgKdj08es5NrZzk07cdOLVrRXqcu2cD9V+UvTW4N/SXn5A1lm86wz9JwCZTFfB61xUsw2KxIsGDSabDeJDwJMy7TT8u+X2zBa7U1dV4sHeyqnXhfx11f+DZd+cl35s4zLoyZbXMv5qf5EwQpOlPudrnoL2xtO5MCDvGuW5knWakmo9rzAPhhkVH3R/ibpCmx9dJba9Tk+7fDHoFJNqevZSyQ+h8nPDfaEf3/Ou5b6T9mKB7rXY31Y2/LxbHR+Toly26NPVEi43HO/jyATY9Nj0Vbku5g/Nkxpoh54UvyoTw7dMrmGcqjjnQ7SfJLHvQ3Nws87CWGfoPwHIpANsOlVURzbiOZJ/QviulI/RVZUZMvp60vwAJ2RWjPcLHrTL5oR4FWeKyXicY/j95uSlOKXh+lXeJ2LnoNdrTt8VdA5kxfotmlhkqtTnfD1lcF74OBcG3JF6wlnskXpPma5w7LAKbX50ldj2OuWoYe59X8Mz1ZE8yjGvV/i3tNAPJuNiUNa20DZTLFjXho/W9caiLzZ1eEyK8rP4FY/VNaPy1KxDJvAYbPp49Zy80CmD8qmBdqjD+37Gs69XrPdYjlz/dch+WiajQ/3tSd7XU6UZ5zDrLL51hv4TiExrDZPwtuPn6YvnteTH/2z7pXNJ4klskfVF97QH7bpmaaiWjQluOkGS5yzdmzgI9Kv6lBbqX2XZN4OiV+Q1AdN3qfp0k9EkItulH6s+a8M5VaJvTe3bWGFeXJH8RME+zoUBeSdnb1RcL78b+qXsFbtJyfxJ16knPMsmZQ5tfnSZmPa6wTvvX8m/Vu8ypJteL/2Y815u46TglAJ7hxq90xps2wwx5wZ4X8Nzr1j0xfMa+8LnMSnDZsn/SDpLwmVezvxAJvAdbPo49ZydlvtHXeHRJid25ih9p2oM7os16gQh2U+nCtr/RYrqXupY1lCveuBsv+O9mnXm/zpD/wlIpmPSTFKnfTI6kZR+dV/jSX+MSiRyObAJOeqL8UUP2mZjLA++UC4uUf9yi7qvJIrlpKR8lyiuNtey667/pxo36KoO491SXzii/wx1z/VwLgw21P9Jvae6rxkcS2VOJmUpraq4fVuhnaHNjxhYUnL8Y9nrhvlW8vNMaJKtKRWfMc1g8B2T+q+ejmKNFNsHfmywbTb7Wh1Xhs9Z9sWFDo5JGRbmtH2/hM2opM6HkAkCAZs+Pj3nT8u945pj3WNmMl/yQhZ9luoflB8b5Kqqs4ViP11owPZP61unxc2BANaZ/+sM/ScwmUwnmX+oULdeacm7yqxf1qd61h9ZCa/ei39XiUaxNUdpeivtXTEcODZeF9g8dLNbVOI5z6T8hvWzB/WfrnFD1qtRYyXH766h7j9L1rvJot0/lay77rHaalHPMgdrJ09xeybFrg+ekOwkflVPBIQ4P0JB9x+9RrtN+glu/hh6z5cNnxL6XpeFnljP+5CjN8rKnmzanhhzWfXqqf2lLcu+UJr5SFuUJTL6amldidoG+saTAv1xokNjUuU9lHUD4kEE79isMHgfK7wvkAmw6bHpq7C54P7xMhmDzYm+aAqDMpb8jR6EW5/olyelf5Dhi8XzquZssbktvq0j9tNWadY5Pyz/QtZZ1OsM/SdQmUxf7PR0aZEvgmog/54z6e5KuVPRTTDKEeRzPNBJyYK/KXZXuHc3PDmnJi+jx1J849Avhnrda2WBl/weKbdJnfKkfuWouN+Ej1WYX8csn6EbVpGvyjquNh9sPkjxGPl1j5WuoYcWdanS4uKj2I8571RVgg5J/tf1ZYkykBXeZ1rF90+o88P3fflGIn+eAjejQ3udDaqr3Jf8j77bLevSvtVTgk9y6trjkeyvCrzj6s7VoPGIj0h+Yras01z6LllU4bmTE33joRR/7+tHll0V1pTvY+KCLD1ueeDvjEmS/QHpGDJBoLoDNn3Yes4Osf+o3VapovsslfzTwoPyxJG/wlf7aZhTLY3ja6l26p915u86Q/8JXCb9mv7J4CS9mhg9C1OOUn1xarI/TbDxt+SfnAzB8M+KXetrtuJzYvflbVToGE2YdrKGdp1J6v7g8AWlc/BXy+ffKVj3kYLy1V2/JGvqlYN+06/6q0o4VnTTOmupQKVvaFxK3ilZccY1VMxBMZ+0HhXP+XTyHprR4Fip8qWO4u+SZ/+eOFJs69SvtRcTp6DKX/aq5iLJv36na+Rask52JZu6viMeSPaJibLJEGOaH76iY7c/Gb+nI+StemI1pL2uqGL2i+QneNIP1XoKakuyrtcl71ydO8eT+Tdqb32ZGHuTPZN7W8H93zUrkvfPf1J93/qYvLv19Eveba+x5G9uJjrHF3FnsN6Q6rl62h4T11yJ8H2xcYTD5htkgkDBpg9Lz1mZ6BRqJ7zw3Fk4+JBe5F2iNtT6RKf9o4TNoH6KrYmutrSk7uWL/WSy+x+1MJ53WWdRrDN0hQhl0qs9txxPLH3ZnRc3oR2aYt0IQ9HHZF2XHYzRBU/blVVsDWUdq9tSj+O6ifoHqBP3UAkH6ODEdtkkIjsdjVdWQp9Xjupe3eBY1REPsArrpfhHh+HY2zul2nXDmOZHKM7mLKOi6ofVkPa6MmhCoDOS76QvUv50sHbqZnniQH0n+Y7qOk5pb5N69v08Q3yy1GscvQl8TFzza8ppEoOz97rEFyotRpkAmz5WPeea+O8oHC53Csi2uobnVwl307b9ZMMB+frB/lNDY7qGdRb0OkNXiFz/0a+S+rWr7Knnj8kC0C+PUwPtgxtSXzIdaI6NiVH8NtngdG4+TOb3ugDqH2ZNYhjr2nqZPGuwcb9LHEf6NXivdDdBpi9j1RSzpH8a/3yyib8bmhMfE8fSzeTfVZn9lmkQLFnJtDey11mhDsTvkzVSxFGvp+svJe/U2RH0w3Ais3ssKcakBMMfYPZF0P+qK6U/mDyWsHNvxCgTYNOj50AX7KdNiZ2q7/DBISP90KahO3cmOoPqpeqA1I9vr5O2fxhq/ycpfovwMuusc6D/BMgglvkvycb8MLX4h19eerJUryutiqQD5ibyDQ+uXtWewloGAICGScfeV+XDRViVru116lxIhwm6kOg5OxMDaJX4F7LGBbuk+C00YEyGWZHo//cj6f9zGc6EVcgEEYJNj00PfjOcb26/w3Wv81zzQmxM6r2csR7esc46B/oPBMePGQN8mG4BAIAGWZyxF7k8ZduVvU4TM6eTxe7uqCK+lmXFmHScRRnvvd+QCQCbHqBB1Hl9dWheXm3gmdNlYsjWMdYZ+g8yge+kkxLqKQNCQwAAQFPsz1A4jrLXFVba0gmgfAnLoUnA6g6bo6enBolan7KkvIAxaZe/ZGKenjFkAsCmB2gIjcl+b2hOat6tJnO5/CN2+X1YZ+g/yAReoC+TN6nBvkm3AABAQ1yVic5516dsY97rtK/epmQ74EnbBmFNntT8nOEPPHtYUl7AmPjR91o0bNhsZALApgdoCD0xfy81H7c33IY94vbkPOsMXQGZoBHDPu0YwZACAIC60dO16RiOn6WeOLAx7nXa/nRyoCOetO1n+Zo/YHWNz5nXK++TZz1gSXkBY9IeS6QfY3s44eUKZALApgdokEupefiihTZsFncx51ln6ArIBI3xvUy8orOIbgEAgBpZmaHg1nkCJaa97kRG3+lpntPJv+2Vr0lgF0pzie+mpYyyOg0WvR79eGgsF7CkWocxaY8ZMjEh9CZkAsCmp1ugQbZn6KcXWmjH3uTZl1ln6D/IBKHxW2rwnyaTAgAAoA5+zlDgD7LXGZW1PzL6zVT0BPtD6TvO1ahYJe4d9mtSimSdp/g1Ae6DoWdtZjm1DmPSLun3wnZkAsCmx6aHhnmRoYOebqEdt5Nnb2Sdof8gE4TImdQkuCMkGwAAgHoV5+GynL1uJHq98ZkUd8yPKhpCSGOCHpP+aYyyCbPU0X8jVfexGvthYaof9rKUWocxaZdzqfW3DZkAsOmx6aFh1o7QNy823I5lyXMfs87Qf5AJQuZUajJcpUsAAMAxqrx+lonXQtnrstHwMB/FnWN+1On6f3vl917ZIX2n+9ShNkxK/v/qRFFUoyTrY8GPNfaDnhx5PzRfOJ3dPoxJuwyHuNJ3xEZkAgBsemiBn0bol297ZXpDbdBkmc+T565mnaH/IBOETjrUwAW6BAAAHLI+Q3m/3HAbQtjr0jHcfS7qoK3TMTsc41PDpyxkGbUOY9Iux4f6/z/pnxZEJgDApoc2OJOjIzbhtNb9YhBW5yjrDP0HmSAWtkj/BFRb15EAACBefs1Q3Pex141jhWTH7vSx/NMr82vujzm98lL6DmHwA8akPX5Prb9ZyAQA2PTQIt8bdMWbNb3XNeeNnjj+0uIcZ52hKyAT1MqCXnk0NFGuS/mYtAAA4DfrEuVWY8HrKehP0g89o8rmg0TR1HAnUxw86+8Mpb2tU7c+7nWHh4wMLa+T/tdY3hukH39+WlLUia8n1jWZ7hXpXx9u8rT8QZYOQGPou+nq0Bo8KeHHuI1RJgBseugac1O66yi98Wjyt1XQUIvf9cp5GR8m8yzrDP0HmSBW1AkzHEtLk8eRiRoAIB5F54D0T78OJzQaThA6T8Ynp3mX/GZSyWdOzVDeX7HX/X8Gff05MTJWlahDr0L+Iv2PKnU45fWDjSZ9/YYlBNAYejrwz6F35nfIBADY9OARxwvokvel74zUPEaaTFbj0o9l2Cm6T6xP/k5v3t6S/gGidN6k/awz9B9kgi6wUvoZr/VE3hy6AwAgeNbI16RJg8QzO3P+/pZBybaNN74l47e+xGf0Ya9bmhg3rq40ftsru6Uf0/+VVHPK/yX9a8vTWD4ArbwbBu/LGcgEANj04BljFvaC6/I42UtYZ+g/yASdQU9JLqYbAACC5weZeOLE9MV+k7hxzp/O+O129rrGmJWM1eFEIbwh/cRDehr+U1L0f+uHm2vJeG0VTskD+MACZAIA9BzwGHXQn5T6nfJ6k/eQlL/JyzpDV0AmAAAAaI19GQquTdzw6eLGOf8o47ezGRYAAAAAgChYLf3QNa6d8noL9HBilwAAAAAABMeKDCX3QYHfp39bNPHSrIw6njAsAAAAAADRoWE0NenlZ6mW60jDM24Uf0/KAwAAAABYkXVqvUgCmvRv3xR8/raMOs4wLAAAAAAA0aLhbtS5flT6jvaH0g9N82movO+Vp71yvVfOSz9n0nK6DgAAAABiYYNMdIw/L/D7yRm//1ywDRcy6tjC0AAAAAAAAAAAAABArFySiY7xEwV+v1aqO+dfysREtMSMBAAAAAAAAAAAAIBoeSYTneubCvz+54zfPyrw+wUZv/+HYQEAAAAAAAAAAACAmMlKxDSrwO8fZPz+ZIHf78n4/W8MCwAAAAAAAAAAAADETJZz3pZlGb/VsrBAHVcyfr+BYQEAAAAAAAAAAACAmHkq5Z3zt6TaqXnlvUyMVz/GsAAAAAAAAAAAAABAzJyWiQ72KRa/25zxu78sfztgaUYddxgSAAAAAAAAAAAAAIid+b3yScY7yLcZfjOnV16nfvNnr8wo+OwDMtE5f5ghAQAAAAAAAAAAAIAuoM74YQe5JnkddQJ+Xq88l4mhbCaXeO4NmeicX81wAAAAAAAAAAAAAEBXWNsrj+Srk/wf6TvKJyX/rklef+mVD0N/ozHnl5Z8ntabTkb7ceh5AAAAAAAAAAAAAACdQcPKfJG+4/yh9J3x+v819M3LXrkq/XA08yo+Z41MPDV/je4HAAAAAAAAAAAAgC6xoFfuSt9Jfr9XZtb8vCMy0Tn/I8MAAAAAAAAAAAAAAF1hk4wPV7OkgWfek4nO+SUMBQAAAAAAAAAAAAB0AY0Zn479Xnfc9zHph8oZfubbEX+7qlcuMkwAAAAAAAAAAAAAEBN3ZOIJ9lM1P3NTxjMvZ/zdjF550SuHGCYAAAAAAAAAAAAAiAlN9Pq/jPJE+jHgZ9fwzBMZz9ud8XeXeuVfhggAAAAAAAAAAAAAYuOxZDvnh4s6yE/2ylpHz7yf8YzFqb/5Xvpx8BcwRAAAAAAAAAAAAAAQG2t65aOYHfSD8l+v/NIr31R4ZtZp/eE495tl9Gl6AAAAAAAAAAAAAIAoOCP2zvlBedcr+0s+70tGfct7ZVqvHJVm4t4DAAAAAAAAAAAAALTCkl55IH1n+Olemd8r+3rltmQ70LOKJnIdK/jcp4Y6LzI0AAAAAAAAAAAAABAjh6XvgNeQNtsz/n16r+zplTtidtCfLfHsUXUdYWgAAAAAAAAAAAAAIDZm9spd6TvC3/fKaovfzO2V45Ifm35VgTZMSurT0Dgaf/659EPrLGR4AAAAAAAAAAAAACA2ZkvfET5wqK8v+PtZvXJBRoe3AQAAAAAAAAAAAACAIfS0+r/y1Zl+vkJd+2Sic/49XQwAAAAAAAAAAAAAMJ4fZbwzfUXF+k6k6vtMFwMAAAAAAAAAAAAAjOdvGe9Mn1Sxvm+kn1CWk/MAAAAAAAAAAAAAACNIJ3N1wauh+u7QxQAAAAAAAAAAAAAA4xk+5a5lsoM63w/Vd4AuBgAAAAAAAAAAAAAYz0sZ75zfULG+ZUN1ve2V6XQxAAAAAAAAAAAAAMB4Tst45/zlivXdHaprK90LAAAAAAAAAAAAADCReTI+DI2W9SXrOjNUx366FgAAAAAAAAAAAABgNGulH4Jm4FjXJLF7Cvx+oXw9Mf+8V9bRpQAAAAAAAAAAAAAAZr7tld975bN8ddI/7pVD0j9JP2XobzVprMaWVwf+7eRvH0n/tPxkuhIAAAAAAAAAAAAAoBjTemWL9EPUXJd+wtgPvfIpKXqqXk/Z3+mVC72yT/on5wEAAAAAAAAAxvH/AGl3v9l1w0XMAAABZnRFWHRNYXRoTUwAPG1hdGggeG1sbnM9Imh0dHA6Ly93d3cudzMub3JnLzE5OTgvTWF0aC9NYXRoTUwiPjxtc3R5bGUgbWF0aHNpemU9IjE2cHgiPjxtaT5PPC9taT48bW8+KDwvbW8+PG1zdWI+PG10ZXh0PkF0dGVudGlvbjwvbXRleHQ+PG1yb3c+PG1pPmc8L21pPjxtaT5sPC9taT48L21yb3c+PC9tc3ViPjxtbz4oPC9tbz48bWk+UTwvbWk+PG1vPiw8L21vPjxtaT5LPC9taT48bW8+LDwvbW8+PG1pPlY8L21pPjxtbz4pPC9tbz48bW8+KTwvbW8+PG1vPj08L21vPjxtaT5PPC9taT48bW8+KDwvbW8+PG1pPkw8L21pPjxtaT5sb2c8L21pPjxtbz4oPC9tbz48bWk+TDwvbWk+PG1vPik8L21vPjxtbz4pPC9tbz48L21zdHlsZT48L21hdGg+98jbYQAAAABJRU5ErkJggg==\&quot;,\&quot;slideId\&quot;:276,\&quot;accessibleText\&quot;:\&quot;O left parenthesis text Attention end text subscript g l end subscript left parenthesis Q comma K comma V right parenthesis right parenthesis equals O left parenthesis L log left parenthesis L right parenthesis right parenthesis\&quot;,\&quot;imageHeight\&quot;:13.302716688227685},{\&quot;mathml\&quot;:\&quot;&lt;math xmlns=\\\&quot;http://www.w3.org/1998/Math/MathML\\\&quot; style=\\\&quot;font-family:stix;font-size:16px;\\\&quot;&gt;&lt;mi&gt;O&lt;/mi&gt;&lt;mo&gt;(&lt;/mo&gt;&lt;msub&gt;&lt;mtext&gt;Attention&lt;/mtext&gt;&lt;mrow&gt;&lt;mi&gt;g&lt;/mi&gt;&lt;mi&gt;l&lt;/mi&gt;&lt;/mrow&gt;&lt;/msub&gt;&lt;mo&gt;(&lt;/mo&gt;&lt;mi&gt;Q&lt;/mi&gt;&lt;mo&gt;,&lt;/mo&gt;&lt;mi&gt;K&lt;/mi&gt;&lt;mo&gt;,&lt;/mo&gt;&lt;mi&gt;V&lt;/mi&gt;&lt;mo&gt;)&lt;/mo&gt;&lt;mo&gt;)&lt;/mo&gt;&lt;mo&gt;=&lt;/mo&gt;&lt;mi&gt;O&lt;/mi&gt;&lt;mo&gt;(&lt;/mo&gt;&lt;msub&gt;&lt;mtext&gt;Attention&lt;/mtext&gt;&lt;mi&gt;g&lt;/mi&gt;&lt;/msub&gt;&lt;mo&gt;(&lt;/mo&gt;&lt;msub&gt;&lt;mi&gt;Q&lt;/mi&gt;&lt;mi&gt;g&lt;/mi&gt;&lt;/msub&gt;&lt;mo&gt;,&lt;/mo&gt;&lt;msub&gt;&lt;mi&gt;K&lt;/mi&gt;&lt;mi&gt;g&lt;/mi&gt;&lt;/msub&gt;&lt;mo&gt;,&lt;/mo&gt;&lt;msub&gt;&lt;mi&gt;V&lt;/mi&gt;&lt;mi&gt;g&lt;/mi&gt;&lt;/msub&gt;&lt;mo&gt;)&lt;/mo&gt;&lt;mo&gt;)&lt;/mo&gt;&lt;mo&gt;+&lt;/mo&gt;&lt;munderover&gt;&lt;mo&gt;&amp;#x2211;&lt;/mo&gt;&lt;mrow&gt;&lt;mi&gt;i&lt;/mi&gt;&lt;mo&gt;=&lt;/mo&gt;&lt;mn&gt;1&lt;/mn&gt;&lt;/mrow&gt;&lt;mi&gt;N&lt;/mi&gt;&lt;/munderover&gt;&lt;mi&gt;O&lt;/mi&gt;&lt;mo&gt;(&lt;/mo&gt;&lt;msub&gt;&lt;mtext&gt;Attention&lt;/mtext&gt;&lt;msub&gt;&lt;mi&gt;l&lt;/mi&gt;&lt;mi&gt;i&lt;/mi&gt;&lt;/msub&gt;&lt;/msub&gt;&lt;mo&gt;(&lt;/mo&gt;&lt;msub&gt;&lt;mi&gt;Q&lt;/mi&gt;&lt;msub&gt;&lt;mi&gt;l&lt;/mi&gt;&lt;mi&gt;i&lt;/mi&gt;&lt;/msub&gt;&lt;/msub&gt;&lt;mo&gt;,&lt;/mo&gt;&lt;msub&gt;&lt;mi&gt;K&lt;/mi&gt;&lt;msub&gt;&lt;mi&gt;l&lt;/mi&gt;&lt;mi&gt;i&lt;/mi&gt;&lt;/msub&gt;&lt;/msub&gt;&lt;mo&gt;,&lt;/mo&gt;&lt;msub&gt;&lt;mi&gt;V&lt;/mi&gt;&lt;msub&gt;&lt;mi&gt;l&lt;/mi&gt;&lt;mi&gt;i&lt;/mi&gt;&lt;/msub&gt;&lt;/msub&gt;&lt;mo&gt;)&lt;/mo&gt;&lt;mo&gt;)&lt;/mo&gt;&lt;mspace linebreak=\\\&quot;newline\\\&quot;/&gt;&lt;mi&gt;By&lt;/mi&gt;&lt;mo&gt;&amp;#xA0;&lt;/mo&gt;&lt;mi&gt;applying&lt;/mi&gt;&lt;mo&gt;&amp;#xA0;&lt;/mo&gt;&lt;mi&gt;the&lt;/mi&gt;&lt;mo&gt;&amp;#xA0;&lt;/mo&gt;&lt;mi&gt;time&lt;/mi&gt;&lt;mo&gt;&amp;#xA0;&lt;/mo&gt;&lt;mi&gt;complexity&lt;/mi&gt;&lt;mo&gt;&amp;#xA0;&lt;/mo&gt;&lt;mi&gt;formula&lt;/mi&gt;&lt;mo&gt;&amp;#xA0;&lt;/mo&gt;&lt;mi&gt;of&lt;/mi&gt;&lt;mo&gt;&amp;#xA0;&lt;/mo&gt;&lt;mi&gt;ProbSparse&lt;/mi&gt;&lt;mo&gt;&amp;#xA0;&lt;/mo&gt;&lt;mi&gt;Attention&lt;/mi&gt;&lt;mo&gt;&amp;#xA0;&lt;/mo&gt;&lt;mo&gt;[&lt;/mo&gt;&lt;mn&gt;1&lt;/mn&gt;&lt;mo&gt;]&lt;/mo&gt;&lt;mo&gt;&amp;#xA0;&lt;/mo&gt;&lt;mi&gt;to&lt;/mi&gt;&lt;mo&gt;&amp;#xA0;&lt;/mo&gt;&lt;mi&gt;Eq&lt;/mi&gt;&lt;mo&gt;.&lt;/mo&gt;&lt;mo&gt;(&lt;/mo&gt;&lt;mn&gt;7&lt;/mn&gt;&lt;mo&gt;)&lt;/mo&gt;&lt;mo&gt;,&lt;/mo&gt;&lt;mo&gt;&amp;#xA0;&lt;/mo&gt;&lt;mi&gt;we&lt;/mi&gt;&lt;mo&gt;&amp;#xA0;&lt;/mo&gt;&lt;mi&gt;obtain&lt;/mi&gt;&lt;mo&gt;:&lt;/mo&gt;&lt;mspace linebreak=\\\&quot;newline\\\&quot;/&gt;&lt;mi&gt;O&lt;/mi&gt;&lt;mo&gt;(&lt;/mo&gt;&lt;msub&gt;&lt;mtext&gt;Attention&lt;/mtext&gt;&lt;mi&gt;g&lt;/mi&gt;&lt;/msub&gt;&lt;mo&gt;)&lt;/mo&gt;&lt;mo&gt;=&lt;/mo&gt;&lt;mi&gt;O&lt;/mi&gt;&lt;mo&gt;(&lt;/mo&gt;&lt;mi&gt;L&lt;/mi&gt;&lt;mi&gt;log&lt;/mi&gt;&lt;mo&gt;(&lt;/mo&gt;&lt;mi&gt;L&lt;/mi&gt;&lt;mo&gt;)&lt;/mo&gt;&lt;mo&gt;)&lt;/mo&gt;&lt;mo&gt;+&lt;/mo&gt;&lt;munderover&gt;&lt;mo&gt;&amp;#x2211;&lt;/mo&gt;&lt;mrow&gt;&lt;mi&gt;i&lt;/mi&gt;&lt;mo&gt;=&lt;/mo&gt;&lt;mn&gt;1&lt;/mn&gt;&lt;/mrow&gt;&lt;mi&gt;N&lt;/mi&gt;&lt;/munderover&gt;&lt;mi&gt;O&lt;/mi&gt;&lt;mfenced&gt;&lt;mrow&gt;&lt;mfrac&gt;&lt;mi&gt;L&lt;/mi&gt;&lt;mi&gt;N&lt;/mi&gt;&lt;/mfrac&gt;&lt;mi&gt;log&lt;/mi&gt;&lt;mfenced&gt;&lt;mfrac&gt;&lt;mi&gt;L&lt;/mi&gt;&lt;mi&gt;N&lt;/mi&gt;&lt;/mfrac&gt;&lt;/mfenced&gt;&lt;/mrow&gt;&lt;/mfenced&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i&gt;O&lt;/mi&gt;&lt;mo&gt;(&lt;/mo&gt;&lt;mi&gt;L&lt;/mi&gt;&lt;mi&gt;log&lt;/mi&gt;&lt;mo&gt;(&lt;/mo&gt;&lt;mi&gt;L&lt;/mi&gt;&lt;mo&gt;)&lt;/mo&gt;&lt;mo&gt;)&lt;/mo&gt;&lt;mo&gt;+&lt;/mo&gt;&lt;mi&gt;N&lt;/mi&gt;&lt;mo&gt;&amp;#xB7;&lt;/mo&gt;&lt;mi&gt;O&lt;/mi&gt;&lt;mfenced&gt;&lt;mrow&gt;&lt;mfrac&gt;&lt;mi&gt;L&lt;/mi&gt;&lt;mi&gt;N&lt;/mi&gt;&lt;/mfrac&gt;&lt;mi&gt;log&lt;/mi&gt;&lt;mfenced&gt;&lt;mfrac&gt;&lt;mi&gt;L&lt;/mi&gt;&lt;mi&gt;N&lt;/mi&gt;&lt;/mfrac&gt;&lt;/mfenced&gt;&lt;/mrow&gt;&lt;/mfenced&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lt;/mo&gt;&lt;mi&gt;O&lt;/mi&gt;&lt;mo&gt;(&lt;/mo&gt;&lt;mi&gt;L&lt;/mi&gt;&lt;mi&gt;log&lt;/mi&gt;&lt;mo&gt;(&lt;/mo&gt;&lt;mi&gt;L&lt;/mi&gt;&lt;mo&gt;)&lt;/mo&gt;&lt;mo&gt;)&lt;/mo&gt;&lt;mo&gt;+&lt;/mo&gt;&lt;mi&gt;O&lt;/mi&gt;&lt;mfenced&gt;&lt;mrow&gt;&lt;mi&gt;L&lt;/mi&gt;&lt;mi&gt;log&lt;/mi&gt;&lt;mfenced&gt;&lt;mfrac&gt;&lt;mi&gt;L&lt;/mi&gt;&lt;mi&gt;N&lt;/mi&gt;&lt;/mfrac&gt;&lt;/mfenced&gt;&lt;/mrow&gt;&lt;/mfenced&gt;&lt;mspace linebreak=\\\&quot;newline\\\&quot;/&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A0;&lt;/mo&gt;&lt;mo&gt;&amp;#x2264;&lt;/mo&gt;&lt;mn&gt;2&lt;/mn&gt;&lt;mi&gt;O&lt;/mi&gt;&lt;mo&gt;(&lt;/mo&gt;&lt;mi&gt;L&lt;/mi&gt;&lt;mi&gt;log&lt;/mi&gt;&lt;mo&gt;(&lt;/mo&gt;&lt;mi&gt;L&lt;/mi&gt;&lt;mo&gt;)&lt;/mo&gt;&lt;mo&gt;)&lt;/mo&gt;&lt;mo&gt;&amp;#xA0;&lt;/mo&gt;&lt;mo&gt;=&lt;/mo&gt;&lt;mo&gt;&amp;#xA0;&lt;/mo&gt;&lt;mi&gt;O&lt;/mi&gt;&lt;mo&gt;(&lt;/mo&gt;&lt;mi&gt;L&lt;/mi&gt;&lt;mi&gt;log&lt;/mi&gt;&lt;mo&gt;(&lt;/mo&gt;&lt;mi&gt;L&lt;/mi&gt;&lt;mo&gt;)&lt;/mo&gt;&lt;mo&gt;)&lt;/mo&gt;&lt;mspace linebreak=\\\&quot;newline\\\&quot;/&gt;&lt;mspace linebreak=\\\&quot;newline\\\&quot;/&gt;&lt;mspace linebreak=\\\&quot;newline\\\&quot;/&gt;&lt;mspace linebreak=\\\&quot;newline\\\&quot;/&gt;&lt;mspace linebreak=\\\&quot;newline\\\&quot;/&gt;&lt;mspace linebreak=\\\&quot;newline\\\&quot;/&gt;&lt;mspace linebreak=\\\&quot;newline\\\&quot;/&gt;&lt;/math&gt;\&quot;,\&quot;base64Image\&quot;:\&quot;iVBORw0KGgoAAAANSUhEUgAABd0AAAJpCAYAAABYV5sSAAAACXBIWXMAAA7EAAAOxAGVKw4bAAAABGJhU0UAAAHgeTVBpwAAgABJREFUeNrs3Q/EFtn/+P+XW3LLLZIkK/0kyUqWJEkSSZIkkqysxEpWkiVrJStLVpKVSJIkkSTJWyRJkiVJVhJJkiSyktxu0W/O5zrzvc597rlm5sycM/+u54Pxfu/dXPPnnDl/5jVnzogAAAAAAIAijkTLRLR8M5YVKeufjJav1vqfo2UaSQkAAAAAAAAAgMiMaLku/SD6hYz1Z0XLU73u39EyQhICAAAAAAAAANCnRrfHQXc18n1OxvpXouWtEHAHAAAAAAAAAGCKvTJ5mpnDGeu/lN4odwAAAAAAAAAAYLkRLb9Fy0fpBd3fyOBR7Ev0OhtINgAAAAAAAAAAJlMfQVWj3JdGy3Hpj3bfNmD9A3p9ppYBAAAAAAAAAMCyNVre6f+/SPpB97sD1r8lvQ+vAgAAAAAAAAAAy9loOW/89x3pB96XWOvGo+L3kmwAAAAAAAAAAEz1ViZPJaP+fxx0P2mtu1X/fQHJBgAAAAAAAADAZMuj5Wu0zDT+puZqVx9SVcH1L9EyZvzbmWh5QbIBAAAAAAAAADDV79FyL+HvR6Q/2v0X4+8vZerodwAAAAAAAAAAELkvvcC7bb70RsCroPtz/bfF+r83kWwAAAAAAAAAAEw2S3pB9OUD/v269Ee7r42W/dL7iOo0kg4AAAAAAAAAgMl2RsuHlH9fJ/2g+9VouRUtN0k2AAAAAAAAAACmuhwtFzLWUXO4q6C7mmpGjXLfR7IBAAAAAAAAADCZmiLmS7TsyFjvV+mPdlfLEpIOAAAAAAAAAIDJ9koviL44Y73Z0hvhrtZ9SbIBAAAAAAAAADDZomh5J71A+o4c65/X654m6QAAAAAAAAAA6PtTevOzm1PGqI+pjqX8ZqVebyvJBwAAAAAAAABAeQ+lNw88AAAAAAAAAAAAAAAAAAAAAAAAAAAAAAAAAAAAAAAAAAAAAAAAAAAAAAAAAAAAAAAAAAAAAAAAAAAAAAAAUIORaPknWr61ZBkjywAAAAAAAAAATbYwWj4JQXcAAAAAAAAAALzYKQTdAQAAAAAAAADw5pIQdAcAAAAAAAAAwAsV0H4t6UHvj9Ey3+M+1ZzyM6JlbbTsjZYb0fJVCLoDAAAAAAAAADpgpaQHvdXyUHrB8lBUUP+6EHQHAAAAAAAAAHTAYcme5uVEBcdxVgi6AwAAAAAAAAA64K5kB963BD4GNZr+iRB0BwAAAAAAAAC0nJriRc3fXuX87knWC0F3AAAAAAAAAEAHbJPs0e6h53dXngtBdwAAAAAAAABAByTNq24vxwMfwxEh6A4AAAAAAAAA6IBRmTzSvI753VcIQXcAAAAAAAAAQEcsi5YJqXd+93Eh6A4AAAAAAAAA6IiDUu/87reFoDsAAAAAAAAAoENuSX3zu++KllPSm+4GAAAAAAAAAIDWmxst7yU78L6ZpAIAAAAAAAAAINtGyQ66f5Cw87sDAAAEszDgti9Hyx8kcTDro+WN9EaJbCc5WlU2wHXANUZbCNpC2jqA9nzYnZTswPt9kok+Dn0c+jjU1QB9pDZRr/TdiJbDAbf/VTcQ07iGg3hhdEY/khytKRtol9+i5a6EGWUVctugLaQtBG0dQHvedNOj5alkB97/JKno49DHAX0egD5SUbOjZW+0XIqWl9HyJVom9P8+iZbT0bLS077W6cbxt4Dnc8RoIPZwDQfxkkbYuyrKhqKe9h2IlqvR8toq7/9Ey4loWVJTGqh65p3uRKfd/Hyy6iQ1+mI8ZX2VrmOejzVrLtDP0bI25fcbU475irGeqps/ZGyrqJDbbiPaQtAW0ta1TZvazTa2wW1pc2nPi1ui64WswPt6+jj0cejjgD4PfSD6RPSRXCyIljNGgfwrWlZEy4jRCTlqXMQ3pfekrqgdeltHAp6TOvY3xkXymLo+iA3R8lYvW0iO0qooG2ui5Y4uF690w7zEKO+LpfeKZlzhXoyWWTWlxwxdN9mV/k19nGnXpbm+aoS3Be5I2Y38Q8dOzXbr9zsT1vlZ19MbA5xDyG23BW0haAtp69quLe1mG9vgtrS5tOfl0i4r6P6+ZNtPH4c+Dn0c+jz0eegD0Scaoj7SQaPwZQ2332Bk4OuCDfE2/fsLgc9rW0JhW+1huxcCrdtEbT/+tgldNlR5vWaUh+OS/hrmaqNuUK/czqmx4TDL8TPJfn3UHPVyvaJjv1aycRox6te/UtY7oW+W1gQ4h5DbbjraQtpC2kLaujrbumFsN9vYBrelzR3m9rys69K9+d3p49DHoY9Dn6erfR76QN3oE3WyjzRqdSouS/9JWJrjxm/uOe5TFXL1VOG53n9Id8X/KxE/6e34XreJ2n78bRO6bCyX3hPbuCz8nPN3R43f3KkpbXZY5fiXjPV36/VUh2J/hce52zrOXY6/3yr90QmjGY2gev1XjbSa5/kcQm67qWgLaQtpC2nrmtDWDWO72cY2uC1tblPa8zi406bAnpp+5a10Y353+jj0cejj0Ofpep+HPlA3+kSd6yPN0A1onAk3HH672MrATTl/N8uoFELPobPEaHSfG8eqntYUnTh/qfTn+fO5bhO1/fjbJnTZUE97Pxvl4FeH3863ynsdX6y/aB1D2qtRx/Q6z/V1XKWV1nGedfz9A/27PK9tLg/YUQq57aahLaQtpC2krWtKWzeM7WZb2+C2tLlNaM/bGHQXXUd9k3bP704fhz4OfRz6PMPQ56EP1J0+Uaf6SP8zMkB9jdr14wBmAb+W8zen9fq3K8ick0YFd0DKj0pQr+2Y88X5WreJ2n78bRSybKi5Gj8Z+Xm1wDbM39dx4/bB2P/LAevM0ekXNyozajhO8zUsl7pR9E1bPN9cXvH57gpwLiG33SS0hbSFtIW0dU1p64ax3WxzG9yWNrfu9rytQXczGNPW+d3p49DHoY9Dn2cY+jz0gbrVJ+pEH+kvq1FaXmAbL4zfj+dYf4lU9yRtVHcSXuj/nim913ri/atCON1he4us8/3mad0mKnv88wWuQpYN1ZiYr5x9lGLzkz2TyaNHplWYPvZT2r8T1tmsb3rU+e2oOT9fGsf6xqFR/FfXW9857GuX9OfbHPF8HiG33RS0hbSFtIW0dU1p64a53WxrG9yWNrfu9rzNQXeVXv9IduD9XgOPnT4OfRz6OPR5hqHPQx+oe32i1veR1ue4CPOw57nLmgfnrFGgpwfOlL16XwcT9u8639Uao7M4aPlUYN0ky6T3peWXejsT+v+f0o1jVuOnXilSH8PYYPxdned9vT31+ph6krPaw7maVN6r0QUPc3bIlDGdT+qJ23/6XMf1+Z6T/B808HHedQtZNm5Z+Xew4HbeW9tZWWH6HJHBr7eOGen3sCGdwGtWByZP5X1Qr3/IcV8zjX3t83weIbfdBLSFtIW0hbR1TWrrhrndbGsb3JY2t+72vM1Bd2WhTB4ROmhp0vQM9HHo49DH4f5+WPo89IG61ydqdR9JFfjXxkZV5TS74LbszseGlHVnSP/J84MKMuWp3p95bius432Sc1sjOt22WL+fbi2u69r7UA3tR53Rc/Wxq6du8WtfqjHZbf1OPXk6HC2PEyoW9W+PBjSkqsCtK3muM3VDd1cmv7aSpxHeoSt5NQJhv+7Mqgpwq244zXkHk57a+j7vOoUsGzut81fXUtEn2J+tbW2sMI3MEUYTxjmoV0lf6b//Ic0ZjW2/ipw1N9w8XZ8+K3gO8SiFpwHOJeS260RbSFtIW0hb17S2bpjbzTa3wW1pc+tsz9sedFd2SXqQ8kaDjpU+Dn0c+jjc3w9Tn4c+UDf7RK3tIx22Ev14we3Y8wNlfVzF/Hpw6A7XKr2fiwn/Zlfaaxy2u0nyv4Llsq5yVTdePyT822IrrbdYjdFCmfplYtWQq5EJl3XnaJ7OA3O0wouSx6+exKsRHZutRi+rEY6fnH2QwU/z/za290qmzpMY6rzrEKpsjFgd7jJPK6dLfR+Nmp1wUzOq665vOm/XNjhPv+nOZZr4Qy9FR2ZcNvb1vedz8b3tMZ1nIZZHtIW0hbSFjW0Laeuq08Z2s81tcJPb3Kq2naULQXfl0oAgn6pPZzboOOnj0Mehj8P9/bD0eegDdbdP1Mo+kgp22E+rFxTc1g8JhTTt4j1nrHcgcGakXSh7rWN2+ZhAqEY4/ujLsZR1bsrkp5kjKR3aeETDjwnr2PNbrfLUidiRsxHeKPlf93tgrPswR0fex3nXIVTZ+Nk6Z3skiJS49tUyp6L0sZ/mq/R6rv+/6vzNamCDYF9vaa/8rZZiXxM3HfXQ8apq22OS/Xp20eUtbSFtIW1hY9tC2rrqtLHdbHMb3OQ2t6ptZ+lK0F3VB3YQWvUnFjfoGOnj0Mehj1P//T59HvpA9ImGtI9kf9G7zBeKk16xS5urynzFI+R8d3Fn6N8B/x5/cMV8/WhBwYrJx7ozjY5R2hOVX6ztbUlYx/xCc9pcRObT0V2eGuHNORph1XF4aayT9bqK3dHbM2A9n+ddh1Bl40GJDqftd2tbXypMn8vWvj9a/3+2NI89MuhCynr/ejiPH6Xcl+ur3HYTgu60hbSFtIXVt4W0dbSbXW2Dm9zmVrXtLF0Jup9NaPO3NuwY6ePQx6GPU//9Pn0e+kD0iYa0j2S/arXX48X8Pmdn65uusEOJK4/9Keucso79rxob4bhx/ey4vdMZjVHaF5jNp+gnPDXCm3I0wua8cbdzprn5GtvjHI1w2fOuQ4iyMTehk7yzxPbuWdu6XGEjYY7WeaE7WllloQle5bje41cvd5fc1zZx/yp5E7ZdF9pC2kLawurbQto62s2utsFtaXPrbM+7EHTfnVDfHKWPQx+HPg59HPo89IHoE9FHUuYlFNIyX+r9YG3rUsq606SaDzTEc1yp12zS5tVbJlOffuX5onSIRviq1XgNWiYk+6lm3sbI/ILxqQob4Ys5rxfTn9ZxzAx83lULVTa2y9QPyhSda3KuTH2VtqqRA2ut/f6t//7E+vsPDWwUzOvtU8K/q1E6/0nvQ0JlbbLy2qeQ264DbSFtIW1h9W0hbV112txutrUNbkub63vbLt9oMUdS5ln/YsPyZZk+9m/iHlCkj0Mfhz7OcN3v0+ehD0SfaEj7SHYhfevxYs56tc6eTiDUBxriJ6vncqxrv5qzr6ZGOH7d5YFOp7zLaAsb4dvGOnk70ztyNFptDrqHKht256XMV5jt11Q/5Oy0hjiP+ONN9txk/zSwUTgh6a/jntcVuo+PgGyS/K/+NmnbdaAtpC2kLay+LaStq06b2822tsGhbvqa3p6HnC7uZoPyRM3/+8o6vlfSzHmB6ePQx6GPU//9Pn0e+kD0iYa0j3Tc2kiZeWrs+ewGfeij6kb4jvQ/KDGesdhP9v6tqRGOj+Ojh/NveiNsHt+VnOe0UdzmtiPo3nPB2m6ZEUPPrW0drjB9zFdkVbmelnKOPzWsUbA7kOuMf1sl2R9T6upNet1oC2kLaQu7E3TvSltHu9nuNniobihTynVXg+7XrWNTU4Qso49DH4c+Dn0c+jz0gegT0UdKK6RnSlQi9ut1BzN+Y79isyFABiyW/lPvvE+P7cpmbQ2NsPkKw0jJNGh6I2y+Xnor5zmts45jc8sb4arKxiVru38W3M5mmTpiZqyitJmXcQOm/t2cs+2dFH/FLoRV1vGb16Z6xU2Nkhodwpv0utEW0hbSFtY/vQxtHe1ml9rgobqhLKitc7ofkqkPBHbQx6GPQx+HPg59HvpA9InoI9kuivvrVUnsrxy/kMlPkAYx5yjbFCAD4lcmljv8xv6owv9qaITNdFnd8UbY/LDJp5zntN46jhUtb4SrKhvnrHQr+kGMJzk6QaHsyVFn/Wqtc7xB+Wp3uI5Z9c4Wj/vaLOHmN/O9bZc5YF2XR7SFtIW0hY1tC2nraDe72gY3uc2tattZ2hh0T5pepenlhT4OfRz6OM2436fPQx+IPtEQ9pHsV8SKvE6hgiUfre2sKVC4t3tOoFFdqT92/N0Mmfy0Sy0LK26EnxUs9Gtk6pP6pjfC9lxSCxwvftV4jXSgEa6ibOz30Cj/aG3jZMXpctXa/5KEdUasMtS0uchey+Qvws/Wdajv16Yb/yVvqx0J9Tp6nrlLaQtpC2kL62kLaetoN7vaBg9re+6ibUF39ZHB91Z5utOC46aPQx+HPk4z7vfp89AHok80hH2kvdZF+GuBbdiV6B8OvzWfvP/iOYHiJzR7C/zWnvvueMWN8HmrkVmU45jVqzHvEjoMTW+EV1vb3O+Qt2lfQG970D1E2bA/FnK2wM2Gma5VV8aqQTRfa32Zsq49EqlJX902r7knOh/UXKDfed7PLvEzf2cV26476E5bSFtIW1hPW0hbR7vZ1TZ4WNtzF20KuquyZH+A87UOUDQdfRz6OPRxmnG/T5+HPhB9oiHsIy21Lq7zjr9fY/3+suPvzadq5zwn0HNd8ReZi2qRTP04zqD5jOyPfKTNyZZ33Q3Wek8yOnWqsnw6oNPqszFyOde8jbDySNw+ZnPDWH95RxrhqsrGCyn2he7puvEx5+Oreo4ve26/vzPWt+e429mQvD1pdbLV/x4KsJ+/jP0catG260BbSFtIW1hPW0hbR7vZ1TaY9jxbm4LudtBZHfsP9HHo49DHoY9Dn4c+EH0i+khZzNdcnjn8Ln7SWibyP0f6X+72+XreTin/pONfyfehmCXWeiutf19YcN3HMnU0xU6r4VPzMO3W+fBR50nRxuhGjsbI5fiVbZLvSflSmTzH2a6UdRcY10zah4B8nncdQpeNrE6MWNfZdauT4PrBn6X6mp7Qdc6aAsdu3/BkzTU337quXD8I4+OY8+TBMyn/AaUk5ut037do23WhLaQtpC2svi3sWlvnO1DWtnazaedfZxtMe56tLUH37TL1Lbof6ePQx6GPQx+HPs//o9qPrdJ7k0Y9mDsy5H2gJqZHHX0i3+nQ2j6S/TRzVY7fzJXJ8x4dK7H/uBIc95TBao62l3qbFz0l8DfdyM1JWE8dszknnPoQyyy9HJfJr6q5rLtEps41Fz+Beq+Xr0barcvo0GY9rTM7HYNeS3I5ftEdF/PYF6fsf4eV1t8PaBzuSv9J7LQcHXkf510X32UjZr7a9jSjMVEdq3+MfCn6xPeWTB1NssBxG6/EfT7AG+L2hNv3MSexX7FcHej6eau3/6hl264LbSFtIW1hPW1hl9o6n9rYbjbt/Otsg2nPs7Uh6L4ooQ2qqkzM1vXxTx62RR+HPg59nGbc73e1z6Py1hwVvG3I+0BNTI86+kS+06HVfaRjMvnpxqyUddcaO3+jG/EyzPmTNpTYzjR9LA+N7f0nvZEIc3NWaiO6oVW/+ZDQAKq0UaMdZlq/OyrJcwknPXl3WXeVkdaDFpUHa3IWohsD1lturacq6ukD1s06/jgNt+pjs/e/LCUv1hnnqxqAX3XDrTpWm6X/WtrxjPwMcd4+uD7p81U2kpy0znutVQ5W6XUm9HJyQCc0r38Srpm8TzrVa24nEn5/IqMjttjokJvLUcn31LrMMaeZXkHHz3xl9qcWbbtutIW0hbSF4dvCLrd1PrWx3WzK+dfdBtOe59P0oLuqc59b1+C9CvcfByh9zf1MH4c+Dn2c/H2cUCN0u9zn+U76HyKdRR+oMelRd5/IZzq0vo+kPkASP9V8pTc8ZmTGFum/gvJaV0C+5nx66CGjd2U0VlsdOjdZy9mExvu4Tr+vurHYndLQ511XdB4c1J28L/o36rc3dZ4lNRpLdaM4kXDsqvMYv6alno5dGbDe6wH5kXX8edLwfUYlqTqXt/Q+JvR5P9KdxbSn5yHP21fn2fVJ38OAlaDqhFwz0mHcyFe1qFeYDoufD2ls1Gn71bFiPz0gn8yvi9tPHn+X5FEj9u/eZNRhRY85j7e6oxnqA1y/S7jX5kNuuwloC2kLaQvDtoVdbut8amO72YTzb0IbTHueT9OD7pcSAp9VPpS7oPe7iT4OfRz6OJX3cUKO0O1qnye+Lh7TB2pMejShT+QzHTrRR5qtK/wb+sIb18tHXemrSnBtgMT6QfqvUs0ToLtcn/RVUTbUyInPuoFWHftlFdx8jeuOfJv4POYrkj6XYRkjulH+FqC+DrntJqEtBKrV1bZu2NvNYWyDac/zi9vXcw1M+19k6odTV1Sc9//pfft+y4Q+DhDmvn3Y+zzxg8IT9IFalR6h+0Sh0oGYRwHxK29nBeiuIk/6QpaNXbrSvlZiG6qzcMZh/fmSPedf07TpmOOnsidbtm3QFoJrv0tt3bC2QZw/7XnbqQ9HmqMJ65h+Jx7R/Yl6HmjVffsw93leSL4Plg5LH4D0CJsO9JEKUE8T7uuTW08dj44q8qQvVNmIX5mb0I3qId25WC75n4Srp+jqVat1Dvu91sLOdluOeZnuZN1u2bZBWwh0ra0bxjaI86c9bzs1fYw9v/bpGo7jqaTPU009DzTzvn1Y+zxzjf1Oow9AegROB/pIJajX3dRcXGoOsPnU8+igok/6fJYN9Xqc/QVse5nQHQE1n5+aw26B0VCr36s5E9WrSGr+PZePK52S3miBsRblWVuOWd0ovtb5NtaibYO2EOhaW2dSr5FflN4H+yb0jewxh7q0je0m51/uvGnP63PHqiPuS/XTUO039n+mg2lMHwddv28fxj5P/FbA3SG9Dyc9qksH+kieTvSRruTmCNAdZZ/0+SgbP0h/fqqyi+ogrMm5X9Wgq6eF18X/V6tDadMxq+vhifTm4hxt0bZBWwh0qa2zHdLb+F+0LNJ/W2tt/0KH2k3Ov/x5057X5w8rj97pvnuV1NQ2X4xj+JF6Hmjlffuw9XnO698fGcL7cNKjunSgj+TRDOl9MV5VPt8J0Eyuo5h8POkrUzZ26gb5qL75G9WdCPVhqL3SG93zNWeDfKnAjcjqFuZxG45ZXQfPPDZmVW0btIUYzraw621dbKPexpOEG3b197cdbTeH/fzLnDfteX02y9QRoSsrPgYVYP9kHceaDqc5fRw0WaiRyl3t88RvBfj86GSb+0Ckh/90oI8UyFY6h2ioIqOYfD7pK1I2Fkr2U7vZupOhjvW+7vyrOa0+6//+M1qWkP2N8mfAG8OQ2wZtIYazLRyWtu6uPv8d1t+nSz+o12XDev5lzpv2vB5qWoePVr31cwX7VdfEqmg5KL3pApKCYNOGIP3p46CJfI/Q7XKfJ34rQL2lM8KlQ3oESgf6SMAQKTqKKcQTTwAA2tQWDotxnQ72iP/1Q5I+w3r+w57vbaMC34MC3nUvr8keoDbct+cXvxVwg6QgPUgHAD4UGcXEE08AwLC3hcMkDr7aTuu/n+D8OW/U7qw0M+CulqtkD1AL7tuL1aMHSArSg3QA4POGymUUE0/6AADD3hYOkzs6HWYaf1OvgauHER+l+g80cv6cNybbLc0NuKvlGFkE1IL7djfPdHotJylID9IBgM9Agy1tFBNP+gAAw94WDhP1gVk1b+op6Y2UW6JvQNTf1nD+nDdqtUx6o1ibHHTfTjYBteC+Pb/ZOq0+khSkB+kAwJcio5h40gcAGPa2cNhsjpb30vtYmVrUR8wWcf6cN2o1K1peSrMD7mpZSlYBteC+Pb/tOq0uF/jt4Wh5Kr1pCUmPbqUH6QCgFNdRTDzpAwAMe1s4bNQ0OyrgupDz57zRKDek+QH3r8Jc0kAduG93E7/d+LP+b/VQc13O337Uv91CenQuPUgHAKW5jGIq86QPAIAutIXD5rVu+9W80SOcP+eNRvhNmh9wV8sTsgqoBSN03TzV6bVY//dfMvkNyDTXdR9yCenRufQgHQCU4jqKqcyTPgAAutAWDpu70g+gqbmjr8hwjdoZ1vMf9nxvsrXS+xZFG5YLZBdQC0boupnQ5zwjWo4KU/KQHqQDAA9cRzGVedIHAEAX2sJhoh5EnNRpc8O4+VDLw2iZw/lz3gCAxmGErpub0psO657wHQrSg3QA4InrKCae9AEAhr0tHBZqrvvz1t/UDfvv0nszQKXXbc6f8wYANA737dWYFy1bhbclSQ/SAYClyCgmnvQBAIa9LRwWj6Jl7oB/W6n7AxOcP+cNAGgc7tvDWiW9KXzifuMa0oP0IB0AxBjFBACgLaQtTPM1498fS+/1dc6f8wYAdAMjdPNTUxKqb1d8EaYnJD1IBwAGRjEBAGgLaQvTvJXBI3RWSO+hxE7On/MGALQeI3TdrdNpdZmkID1IBwAmRjEBAGgLaQvT/Cq9AKwKsE7Xf5un//5ftBzi/DlvAEBnMELXjZqeUAVX95AUpAfpAMDEKCYAAG0hbWEWNdf9P/oGXN2Iv5DeSLglnD/nDThaRhIAjcYIXTevdXp9R1KQHqQDABOjmAAAtIW0hQC6ZbWuv/Y26Ji2R8szIZAHNB0jdPNbrtPqX5KC9CAdACRhFBMAgLaQthBAd1zVN/yfG3AsG6T37YxvwuhZoA0YoZvfEZ1WJ0kK0oN0AAAAAACg287pG/53NR/Hpmj5IVpmSe+hJkF3oNkYoevmnk4v9XBxTNd5pAfpQToAAAAAANBBKsi9K1oWN+iY7gtBd6DpGKHrZlynl6pzT0TLDNKD9CAdAAAAAABAVW4LQXeg6Rih6+ZutHyNlhvRMofkID1IBwAAAAAAUCWC7kDzMUIXAAAAAAAAsEyX3ijVnQ07LoLuQPMxQhcAAAAAAADQNkovoP1NL7cbdnwE3QEAAAAAAAAArfOf9ILbv2asdypaPpRcdjkcF0F3AAAAAAAAAECrzJX+SPelGeteMNYtuuxxODaC7gAAAAAAAACAVtkhvcD2+wYeG0F3AAAAAAAAAECrxKPXLzTw2Ai6AwAAAAAAAABa5ZX0Ats7GnhsBN0BAAAAAAAAAK0xX3pB7a/RMquBx0fQHQAAAAAAAADQGj9KL6j9MOf6p6LlQ8lll8PxEXQHAAAAAAAAALTGRekFtY/q/x7NWD+e/73Mssfh+Ai6AwAAAAAAAABa46n0gtqr9H+rkewzGnR8b/TxXSGrAAAAAAAAAABNNyG9oPZYtPwdLd836NjWSn90vAq+zyW7AAAAAAAAAABNdkd6H1G9J80JuO+X/gh3c1EPCJ5FyzqyD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ksJwkAAADopwEoZnq0bI2W89EyrcL9ro+WN9HyPlq2kw1TTNP5cjFaRjt8nlwHGIb6jrKSbVW0XI6Wd9EyES1fouVxtPwaLSNcupQHrrNKqDTYHC1ndRqNB8yHXdFyIFp26zrth4Q6bxVZ0kqqjP1BMtAfaLjvSAJ4sHDI949u9tNox2qkbs6+5Vy+6ovgk76hUR2wfdGygGSsvaCqm5jfouWOvumM82x6hcfxwtjvR7Ll/8yLlj3RcsPKl7EOnzPXAYahvqOspDuu+ws7omVGtBy0+hPnuZQpDw25zlbo/uzLHP1gsw98KVp+1u18U53Tx2yfg++brOd620+lN7BApfstfd/wX7Rc0X9T9dwpim3rzNV5qW6kp5Ec9Ac8OZtR31522NaGaHnk8JvLGfs+2+F0PyX5Yz95l5kdquvUPfthx9/N0XVkkbRLepip+nR3o2U+VWPnVdFPox1ryA2bCgCujpZjCRWBurm4ppfr0fIg4cL4pjvUVAz1WKNvZk5K7+nYt5puul9S0KZQTy1PR8szK1+6HHTnOsAw1HeUlcF+0ef0t/X3P6gbKA8Nv87+ttJQPcRQr/mqt9NmSS/AvEsHbOIHHF/1fzdxZNo0fR1cCXQzt9vY7u4BgYgzVppeoti2zhEj//aQHPQHPDGD7uo+aZWua6frJc8DnnXR8lDcA/XTjP2M6rbUbEO7HHRX56weFquH1a9lakxHPTy9OWD5n/6NHWBe04F0UdeSerD4W4Hf/irFH1isHLDNvdHyIVrWUj12Wuh+Gu1YQz2yKoJ9A9Zbqyveb1biriAJa7WjxptuNcrgrV62kBWTbJThCbpzHWAY6jvKSrIZui/wTeePaUTfEKuH+bu5fCkPDbzOVllp+CFlXfWWpxns+dzgcrwtwM2cmjomDrycyFh3l7H/GxTVVlHl6Y2Rf49JEvoDnphB970F6up7Um50vO2QDEfQ3fSTTI3l5KEChT8a7fC6DvSfVHt2pODv4xG+8dtdHzKWeADr64ztqrfpJnQcAd0Wop9GO9ZgF63Kd0fG+ket9VUij5GMtVkrwzXSrSkuZPz7HOlG0P0CWQ3qO8pgij1GfmziEqU8tOw6G5P8QXdFjX5/L5NHxv/QwPTaGuBm7rqxzTzztB/IGWRAcwMB8bK64ras7X1P+s7JzjrEG0zqIZ5602muXsw6uEzQ3Xw4eHZI8n+lTI3juIjfdlrfgTquaD7Ffa+/HO7v7+rfnMyxrnqorb5Vs4Yqo9NC9NNogxrsnLgF3ZUH1m8OkIy1WSME3asWjxJIM1vaH3TPc54A9d1wl0Hz9UiC7pSHtl1n08Ut6K4csX5zcwhu5tToZ3N6gdk5f/dQ2juCa1jdleQpRatqy9re96TvPFjRoLvtmjQ36N70/J8l5YLuI7pOb2t/Tz1AVA/L1XdJRgtu45Lj9TJX3KblUWn8RHoPl+ZRbXRWqKA7bVALGsC8jeCP1m+ukozcdA+JpdJ7+tz1oHve8wSo74a7DJpT1BF0pzy07TorEnTfJFPngR/p+M3cUuuct+f83Tb6pq2yRPpB9udGfqsHLvNLXDt527K29z3pO+ePOZQJupsfRW1S0L0N+W+/3fW2YPq3caS7euAQz+NfdN509QFZNbWMS8B+v97nO4ffLNe/uUO10Vkhgu60QS1pAPM2guul+aN8uOmGb+pJtTnPZZo2B91dzhOgvhvuMvhZCLpTHtp7nRUJus+UqSOBm9bG+76Zs/v9T3L+bkTn3Q8U11Y4Kf2A1AErz/8M3Ja1ve9J39kt5tC1oHtb8t9H0L2tTutzvl1yOzMd14+/RXDK8Xe39e92UXV0ku9+Gm1QixrAvI2gPY/otSFIpxHxO5LJ1/aactM9v+P5v0j6H03pctDd9TyH7ToA9V3oOrNsGazauBB0r8swBd1DXWdFgu520EItMzp+M7cw4ZxP5/ytyq8FNfSz4UaN3Pys2x9FBZYmrLLhUse4tGVta/foO5ePOXQp6N6m63dYg+5LxP1NLR/mGftdV/D6fE3b2Ek++2lNqIOIATk0gHkbwa3Wb44mrLMnoYNuLqcyGtG09VyoTuOv0ns955PuQKrXLh5Lb17OrKeVanSOGvmhvtYdv0o1W5/zc2N7d3Omne/tZd10h8wH1ZCokTB55uycr/PhqfS+dBxTX+m+r3+vzls91XX5YNN0fQwP9O8ndD7f1Ptb6imwMZ6Rjp+s3wwKuqu//6UrRjOvXb5SvixazkTLS31cE/r/n9KVbpXn6XodzNZ5fldfmzH1xetrRhlVncBjMvX1vdm63D4yrpm7DtdMqLQbFEBQ53jdOK/P+ngPSr4HMWqdvTpt/tPbGNfHfE7yf2SnrnSvur7zkefTM8rANyOQlPRvHzI632llxaUM1tXGrsmRPnk6fb6u7RF9Y6Lakfh1YfUh64t6e2pOzB9rLA+Xc6bLpwHrbfJYHsr2h4rc3BfNY1/XWZ4+hGvQfZ31my+erkufZWPQzdw+6Y26i/tLrx3avzcJ6X5Tn1cZvtsJH9d6kfxTv/lFH6fa19eE9JrVoD6Kba8+xoMp94g/B+hPFu17+kgzH/cmVfSdfbeboe7JXGIOXQm6l71+feWpS7tcNOj+xbFt3auvoU/G/flVI+g9LVqOi9+P2GZde1+l2gEK+x36FkntWJxP+xoeT1wik6ckM/tH54z1Dg8oLxO67bT724dl8sPfN/q6qbv9bFI/rUwdVLavVHcsUMX5/jWus0Y/nCoSdL9oXSSDRrCs1ZW5uX2VIAsHVHijOhPiwvV7SsHKY7PuxKvtHdLHqS6en6T/5fPXCcf/g9HZN499vQ6Ofky5qK8mHLPv7bnedPvMh5lGsOKrpD+h+05Xlo8TggjfyeQ5Ws3lq+R7GrxQp+lnfUzqZub7aPk7YXvjxrKlQPB0uv6dndbmkhV0X6Mb3UF5/VOO4zilrxdVIc/V+9lh3Ayr89tdIkic9zxdroM5upK9Z627Rx//zZQ0MV8B3J0SmJrIqKBDp51tpb42X+p0Wqivge3SnybhnaTPKbhD11MfdKct3sZW3TjF535jQNCjrnSvu77zkeezdPDki7W/v6X/AUF1nMuN83yu83dWQocmb1lxrWvqaGNHrGMxO3pbMupFX9e2HagzrzG1/quEzmZd5UGlwaqEdtA2Q19PFwIF3Yv2h4oqm8c+rrNQQfc/rN+cKXFdhigbSTdzs6zf28u4ZL/C/vuA36rj3Vkg0B6qnShzrRfNv1HpTyFwTPdFVZleES0nJPsjelX3UZI81WlmfiR3hRSfVihvW1akj10mzXzfm4TqO/uuG0Lfkw1r0L3o9euzvq8i6L5I8j/gXqXry686qL5a73eRPk9VZp/pYJnPj9gOMsPo9z6oOM52r+Q5PtO/fyrNN2ocb7wsGlAXvbcC83MzgrVp61Xdfjatn1a0DiraV2pSLPCG9budTS4grkF3+wLZmiPwbW4/q1M/ogtV2UpxlbHPIxk3q/9Y/7ZJZ9ot69hP6IvwN739pboA269znA28vSI33b7yYZEOLG22CsqggrZQn5O57326kb+sA0Dz9HVnBo9eZBzfHGP9pJE3duB9ra4Qx0o8yNkkxaeX2aDT86TR+dhg5fV/kv5hlqs6nZPmRl1sVXxbSpSdPOfpch3M0+v9JJOfVh/WjfNNXY+M6evup4QK9KS+2duqr/ERfTP4xFjvcQPSTnS6fNUNZ9Jo9hPWTXvSjf9BIwA06Mm2eY2/SuiI1JXuTajvfOX5Nmt/hxICdq90es7yUFaK1DV1tbEx12k/fFzbKnh+3rhhM+tZVe6u6Xbd7Lx9V3M9tC1nns4KEHQv0x8qwkcel73OQgXd58jkh+efpP9KbZHrciRQutl99Rv62typA8JrdV38n3Wsae3ftJQbpG/6BmyxQz8jRDtR5lovk3/H9N8uDjiuX4wAft19lLR0Szp++2bZZeStS1vmsm6ZNAt1b+K77+y7Tg15TzbMQfei12+IdjJk0P1wzvPaJP1BboPqivUO/X5fQdJ4XxcqjLGZU8ts9HCtf9+CwLvdd56Zcf2r5XPOftrfDWg/m9xPc6mDyvSVmhIL7GTQfZquIM9L/0nTaZ2IeTw1tp/1FeaNer2yT6OuWjfVScyRLMsS/t2ew/KRJD+xmpXQKV1dwfZcg1C+82GHQ4fRvGFW10/Sa9UrrXNZlbK985L+mthsa5/HPJSVMkF3NeJ5XY5rYtA8cwdynIc5UvONFH/FxrXj6HId3LBuWAed7zmrMb41IJ8XW8e6pOa0W6kDev+lNLL21AQHB5S9PK9yPzDWfdiwdK+zvvOZ52esmxPzwdgxnd/LCnT8xz2WwTra2CLBUN/Xtn0dPrTallM6f/5uQHnY4JCnvoPuPvpDeYWov1yvMxcuQfe51g3GlwFB1CLXpe90s6eBvDJgve+tvP8ok0c62+ZY9U3S6KSjkv/tA9/thI9rvUj+xTeKuzLq6U0191EGuZiSpnul+He8QgXdfaWZz3uTUH3nEHWq73uyIjGHYQ66h2on83ANus/UdcCXHOel6s5PA+5tbM+luqC72Zc7UGGMLZ5a5lOJOvuoDB7400TTrCDxoOt7lkwOhqd9bD0ewb205vaz6f00lzrI131BnbFART0AeKK3fVnKzZASnB10j+ckMhf7huSA5A+4i05UcxvfZ3T8vkj5+bbMAjZo5MltSX9qZN+MpT2l/N6qPG5UsD2Xm+4Q+bDZoaCZI8PS5iV7LdkjNqdLf6Ri2jx5l4xtXfdQVsoE3dOmETFfJTo5oMPzKUee/SL5R6z5Ok/X68CcmupSynr2qNDZOa+ZHTWnXfxa3Z851/um0y+mOgIvjbTM6hj8YB33noake531ne88H7PONc7bZQU6wXnLimsZrKONdQ2Ghri2R2Tq9D8uAaYqy8N6qS/o7qM/lEeo+svlOnOVFXQf0cd5xLoBeZZyE+J6XYZIN/tmLu0VZ3sE0h85gjb2vYO9vJB8D298txM+rvUi9Uqedfda7X0dfZQkc3S6/jvg3+MPrJoPVvJOQxUi6O4zzXzem4ToO4eqU32ed9GYw7AG3UO2k3kkfQh8fMAyIW7fT7lrtKNZ53Vdqgu6m28oVfkR1fj+vszoerN/f1XawRzpfTdlvRsJ91aD+uz/1BwfaUM/zaUN8nVfUFcssJXsjvNP0p+GY0xf0Kt0Z9GeZ0hVmPNzXqivclSucTD1nIfz2iL9jx2tzHExbctxM7A+Y59m5TGRUCB9b8/lpjtEPmwqWNB25KwETgxYx3zSmPZK0k5JnpM3dIdKZPCHVJOYDwcupDQWnx2P73QF5+l6HVyQfK/4bXC4rs1rZn+NaWc2PFmvX6sRkwdl8odE4nrL9Zo1R14+bki611nfhcjz9VbAYY0OUNwrUbZ8Bt3raGNdg6Ghru28Abu6y0OdQXcf/aG8/a4Qeexynbka9OHkOOhgBnn/0ze9P+W44XK5LkOk21Zxmy/a/Ehq3qkk1DcIHsjgwPuXHDe3vtsJX9e6a73y1jimlQ7XX9X9uyS/p9RbsVPW/v8K0J/Mu67PNPN5bxKi7xyqTvV53kVjDsMadA/ZTuaRNNJ9LGFR8Z9F+rz+MNrCPP2RizmO45pUF3Q3+w+bK4qvzRM/D0nNwR9vWhJbtAPOgwbq/pTj3GbrdvXnmtvPNvTTXNogX32lumKBreQ6p7tKdPsVhzzz++2zOsrzUho/X1/qHkm5MYq/dusyUjPrZsAebbg68PZcbrpD5EOIgmY2wqdyVHxfU/LYDJjc8HA9hQq6X8joPF6V7NEISSMSrlVwnq7XQd5gl8t1fT3lmqky7cybgKKvruUdgWv6U7Lnz6s63eus70Ll+WlrfRWAm1+ibPkMutfVxroEQ0Nd2y7XWJ3loc6gu4/+UJ31l8t15ipppPuoFXwYLVCnu1yXIdLN9WburGNf0rRTpn7QOe+oshDthI9r3bVe+cNK7yM507Dq/l1SWr3W25+Zst4ya/8fc55fiKC7zzTzeW8Sou8cqk71ed5FYw7DGnQP2U7mUXRO9z8yzsvM2zzTF1YVdJ8mxQZnlBVPLfNFyk0HtsmKebSF+a2jwznq8kFt7QFdP47W3H62oZ9WZMBW2b5SXbHAVnINuiurEjpf83NUeu8k/TUSNV/qq4Dnqhoa9VTssb5BfiZ+g+52p3Rz4O253nT7zoe6CtoKyfdRJzNtfIzsrCvoHj/keiDJoxEGLaMVnKfrdRAi2JV2zVSZdq+MgGdR5lPlizl/syNHh7LqdK+zvguV52MyeTT5pZJly3fQva42Nm8wNNS13ZSge1Z5qDvoXrY/VGf95XKduXL9kGpeLtdliHRzvZnbKfmnxEsyy7opNRf1+vfCnOnvo53wca271ivTZeqof1XXZo1wrLp/Z9vi0Ee2z2+f5/5k3nV9plnTg+6h6lSC7j11BN1DtpN52/4iQffFGedl1qt53parKug+VrCfWNZ9D9dn0nU1XdrhF6sttMXfc3ma0R9/lnJ9VNl+tqGfVuTesWxfiaB7wQbQpRG8Je5fnj4kk0cJzjD+LZ5T8HCAc1RzD6rXE9QrFEekP2fSbfEbdB+V9NE9vrdX9KbbVz7UWdDMV2z+znF8PhrZuoLu8St9HyuqE7oUdK8y7b6WaOiSysmVnL/ZmKOeaEPQ3Vd9FzLP7cDp6hJly3fQva42Nm8wNNS1TdDdrf0v2h+qs/5yuc5cNSHoHiLdXG/m7O1tKHje6nXxpHmAz+RMfx/thI9rvUi9Msvatvkq+pKMfkNV/TvbHRn8PS97+Wqd17+e+5N51/WZZk0PuoeqUwm699QRdA/ZTuYNrBUJuiufc94D5Wmjuxx0N6eW2eb5umpL0H3M6gvYAyRP6utpkXHtTMjkgPhq/fcVDWg/29BPK3rvWKavRNC9YAPo0ggekKlzN+YpgJ8k+QvS8Ws4Czyemyq4x3UhviFTP1DgO+hud9Q3Bt5e0ZtuX/lQZ0Ez5zhT+Zv0wa7j+t//5+l6qivonmcqHZ+6FHSvMu3M451bcBvmK/q3cv5mnWSP/GtD0N1XfRcyz/+QqSMZxwqWrRBB96rbWJdgaKhrm6B7vuMr2x+qs/5yuc5cNSHoHiLdXG/m7O2tKnHu6638SptzNUQ74eNaLxOk2W/Vw3F79FsD+nemeOTqOck/QvC5uL0RESLo7jPNmh50D1WnEnTvqSPoHrKdzNtPLBp0H8T++HSTRrpPEz8PlF0cMOIT0z1fV20Jutt9bfNtqlk6bnhc/7f5rRZzaqLz0hsJX0VbUEf/1nc/zbUN8tFXIuhesAF0aQTtVya+Sb7XNcygxWvj7w8l/QvHrtSFE88ndXPAOr6D7nbFPjvw9lxvun3nQ90FbadxY/POuBFXFe9e6QfcxzxdU3UF3c0nxasrqBO6FHSvMu0mpPzIBvPjIZ8cAhxmWq1oSJCxrvouVJ7H+/5dB5CK3CyEDrpX2ca6BkNDXdsE3bOPz0d/qM76y+U6c9WEoHuIdCt7M2deS2rbvxUMOpjLjAraCV/XetmRkeq4TsjUUf9na+7fmU7o/S53+M0+63yyBrWECLr7TLOmB91D1akE3XvqCLqHbCfzqCLofjDHb6r8kOpEoP7DIPFUXFc8bGuztHNOd2WtTB6cG/crftN58p3+b/NbffF9yiy9zv6K2oI6+rc++2mubZCvvhJB94INoEsjuFOKBd3nWDdPajuLJP+HN1wrvLSRfb6D7guNdV9WsD3XoIDvfGhCQVOvcL0zzmVCN0qPdWfKp7qC7uacWscdg4RrA5+n63VQdbCryrR77nAjalqWcBOcVXcN6pBNSPLT/jYE3X3VdyHyXHX+Xhsd6H0OgdEiZaVM0L2qNtY1GBrq2ibonn18PvpDLkE833nscp25akLQPUS6ud7Mmdt7Yv3bIn3D7PLxvmkyNeA8VkE74eta9zUdgToGezrO1TX272KjOnDw2PF3M2TqKP6FntqyvOv6TLOmB91D1akE3XvqCLqHbCfz8Bl0/9Mo/+OOeVJl0N38qOf2wPuab+zrRw/bM9/sf9PCOONL4/h/0tfuGyvP1d/eW2XigGR/4LvK9rPp/TTXNshXX4mge8EG0KURPCbu08skXbiqw3dYBn+ZuAjz5jZtniffQXezYvyzgu25BgV850PdBU1VXpf0tRh/gXlMwr16VVfQ/bxVaS/Kcazxw4iFgc/T9TqoOthVZdqdE/fX89XXwc0A/WprG/tzbMMMAF9qUJCxrvouRJ5f1R3C2QPaj7eSPDK/aFkp+zGc0G1skWBoqGuboHv68fnqD+URKo9drjNXTQi6h0g315u5n431DyX0tdRghqOOafBQsl//9tlO+LzWXeuV+xn/br4+f6zG/p19/ewt8NvjVvoc99SW5V3XZ5o1Pegeqk4l6N5TR9A9ZDuZh6+g+2orkHjLup6z+ptVBt3Nj3z/EnhfByV5fnIf1+jVFsYZf5fJ3zf5Sf//JSntirpn+VeyP1haZfvZ9H6aSx3ks69E0L1gA5i3EVQVrD2v30WHfc6XySNgPsjkuZ7K+lPyvQLyWvwG3eOg2xddqENvzzUo4Dsf6ixoozpYeabCsmJ/wCJtpIHPoPsGa1tPMgJ8aj7xpxnBJF/n6XodVB3sqjLt1iR0ZBdklD9VBy21/v5I3D5UZt7ML29QkLGu+s53nu+R5CmD5svkEX9XPNaZrmWw6jbW5PLxrBDXdluD7t+l5J3PoLuv/lBeIfLY9TpzMUPqD7qHSDfXm7mbxg1Y0siyN7punu+QBo+NYxgUlPbZTvi81l3zbzwjbczXws/U2L+LPdfHXGT6xUUydb7+UQ9tWd51faaZz3uTUH3nEHUqQfepAc2ygV+X/A/VTubhK+h+Xx9X7Fdru4cyfn9dqgu6/yjJc4uHEI8gvulpe385pGkTzTP6b+p/1ej0pDnRvzfOMx71viZj21W3n03vp+Wtg3z2lQi6O7go7kF3e5S7SuQljvs9Y21jjcdzsl8BSfrI5nZrnQM5bgY2puzzOyPIcSDnzUXZ7SlrxX2KH1/5sE3yj+rIW9Bu5CxocdBkQ4VlZYl1viutf19o/X9z3Zk5y+DlHDev8VzNO60KVb3OraaPeKcr5HkVnKfrdXAxZ7DL5brOumaqTDv7NXK1rX1WMEzta4/uVCSNHFxqBUzTpklaYHRmzjQs3eus73zl+SIdUBg0smi3tZ/tnupM1zJYdRsbc/14Vohru8gHsuooD6PWtpLK/gxdh3zMmaZ5js9XfyivEHlc5CNteX0n+T746cr1uvSdbi43c0uM7W3JuL4f6LozywzrfHZU0C/2ea275p9K47QR38tl8pRfdfVRRPrTg5YZNfmv5JvD2aUtc1nXV5r5vDcJ1XcOUaf6vifLy1fQ/bo0L+jukv8h8tQlCFo26L5fpo72nSOTB6J8SUgDM62+FEj7A3ofrx3v/+cYaXgnYJzAHDTxk6dtXjW2+X3Jvtljfd09CXRPkKceSbsf+Ueypxmt8x6/6f20vHWQz75SnbHAOE/+1fXJOan+g/RO7lmJ9XvKujNl6hQK4ymZn7dxeuX5nLZax/hGF8AfdIf+pPSedN2XyU/H1HQQ6lXLFQNuBtTNxqwBNw13JXvEv+/tmZ3noh9XKZMPB619L864IRl0wzGoI3825WbOrFzP6wDGngGLKthzPQWYzA7F/3T+zdI3W+YNl/30NW2klPlE71pKPtnzaMavU73Xy1ejTK6r6Dxdr4N7OTvK9itSaXOvvcwIoFWZdnNl8hfOzVfrP+h9xQ327ZTtmB+q/jigozXNqCduZQRC6kj3Ous7H3k+Q7cLqiGfnTNtPw7ovLiWFdcyWHUbG/veOp8jOX7j89peYO1/T4F+T1XlQWTyq5px4H25bh9+0dv4zVrvoW5PZhYsD776Qy58119FrrO8NifUE/NLbrPodekz3ew+yKDXrmcZN61pr91fsPopWQM8zJFUNyrqF/u61ovk37huU9ZlpMfzhJvCKvsoM4y66mKJ7VyVqQMM5pRsy1zW9ZVmPu9NQvadfdepPs+76qD7dCt4809Dgu6u+e87T/PamFB2XZhTZtgDLvcmxIj+1H2cpbpPdUzfuz91THs7oOj6VtoN45hCBeYOGvd8szxtM76nfFRyO/agsM+Sb15yH7bkLK+/iPuo/irbz6b30/LWQT7vC+qKBSYF6LO2W6ttCRepCjCclt4Tup905Xpad7DGrXX/yQgw5L3xPRLg3B4knFu83NQX4K8J//bCCLBMT/g39ZTsgL6oZuiKJC4If+XoKPja3nR9s/ja2uYdHRiYESgfRnTHeqsupN+sG6tlCY3Z6oT1kiy31nsqya/LT5PJH9zIs6jK97CH6+rogO1fzVjveEqQ1qwg/xtw4yK6snubcZ4qT9ZUcJ4u14H63+/0dW43+Dt1WYzXHdWV/k1r3Yf6uh41roHlMvWtG5V+6jXCedZ1WGXaqSfJzzL2dSFH0GKdccwfdX0V1xObpf+a2/EBHci6073u+q5onk/Tf4vrxWe6UzUyIBj4IOEGZo8RJC1SZ7rUNVW3sSM6vdfr9LfPfbfuBI8GvLZn6vT8R6aO2Nqpg6bTGlYeRHeoB7Vd6qZgf0JwXp3TOes6dS0PPvpDrnzUX2Wvs7RreJY+jscJ531f/9tcxyBHkevSd7rZgd74ZvO9fqCzSm9rvk7DV7pe2pixrV+sc/pXkgcTjOj6xrzpG62oX1z2Wv//SuTfuHFTf1TflI7q+v2EsY/5NfXvpuk8fphQT83NGYSK27IfraDnN6Ot3C5THxC6tGUu65ZNM9/3Jr77zqHqhhDnHTroHqfbZiOYZS5ndABrzDGg6jPoXqTf5rO+z+tIwvGd0PX5LJ3H8aKOY6W+Xo9a9zavB2z/eEaZvKvrQdc53Zda2/nkeN7mm4Gh3pJ/YLR7PphTeZUdOf9PQl4ckWqM6HY9643gMR2v+SpugyWrvMdvcj/NpQ4q01ea04BYYCuC7qv0Dd1nx6DluO6g3dIX0SoPxxK/4h3iSduYPs63RuV8zbpgVYf4ivRHoZ6UyU8mk+aa3KU7rV/0717pxj7Pwwdf21udM89C5MOOHPt9bzSQV2Xyqzjx8lz6r9ss0PmQtN7rAY2x3WDnXfZ5aDiO6+vpq65Ydxv/vm/ATXx8k/qrlTbjA8ralZTr+qAOpsXXzCddQe4Vfx+RzTpPl+sgz7rxHL1ZjWY8smFTjm2urynt4vTbp4NF8b5UelxyrDtHdbDjlj7WCb29RzrQt7hkWQ2Z7k2o74rk+dYB299qrTc743guFygrLmWwrjZ2fc78+BTw2r6dY/9nG1YezLbrnN5G3Pc4J5NHy5zXabDcU3nw0R8qokwe+7rOitaNRaZUKHJd+k432zxdB17T+Rrf0P6n+yB7crZ9W/V9w+/6pu6uUYdf1tfsZeOh0mvJ95FO3/3sMtd6mfwbl8EDPtRN42HJHgwTso+yK+O8tnosN2dLtGWu7V6RNAt5b+Kz7+y7bgh53qGD7i519o6C5cJH0L1Iv81nfZ/Wj1bbul7gvnnQcj5lfxt14Dkuk291+2AGu4t8SPWQbode6+Cmq4ce8zopLhGfz8+ethl/hPSZh4cuG3W6ffV8zef1hw7YZjkvxaaMqvIev6n9NJc6qExfqSmxwPjB1BPdBzsvDZ9epk5vdce9qVw/8FT19oYlHwY1bg915TBPBz+26w5UPK3MH/qGWQU07hsFHED76k8MR90OoHm+S6jDp+m+149Gv0v9f5cpiWgngOHha053X3wH3ZHftRrS/gfpPwyd1/D0UcHD+G3GtQG2r4KUv1Z4PirIm+fB+QLd3wDgyRrx+6GJEIYh6N6GfLCpJ/bqidvvjr/bKfm+Dg2gefUnul+3A6CdANBNBN0Ru1ZT2h9rSX7Ho9xPBth2PCp/MZchMByVrZrfqcmvAQxD0L0N+WBSr6moV2A+FzhmNT8YI92Bdtaf6HbdDoB2gnYC6C6C7jD7qHWkveoT3294e6NGhKtBgrcDpj3XOzAE4q/1/jZkNwNNu7loSz6Y4g/bvSvwWzUX3EGKH9DK+hPdrtsB0E7QTgDdZQbd9zXgeH4Sgu51uVZj2qtvMqlBeGre6fkNSxf1gUo1rYx6MDAWYPtq2t3HgbYNoCbqw2DX9XJQF3A1NYj60q+aa3Z0yG4G6rq5aHs+mD4Y6XfIId3VR6xuUSSB1taf6HbdDoB2gnYC6C4z6K4+DllnwFP1l+4JQfe6XKs57VVwW31k8oX+/02gjkN9FPJmgP67GuF/W98vzOLyA7rlhgz+qu3mFhz/UuuYtzVse8OSD6bj1vH/K715z9R5rNMdOPXBEfVxL/Xa4AXpff35rPj/cjWA5tV3tLHtrNsB0E7QTgDddTahrzJuLBcD7vuita+v1nEQdK/WQyPtz9V0DDOi5ZL0Au91f7xT7V89iDoScB+rueyAbro8IBjQ9Ck+1NPAVdJ7Imget3oVaauuGEdr3N6w5MMgxxM6S4MW9QrVOooi0Nr6E8NTtwOgnaCdALpJlemxlGW0o/vGZNusel8Fm2fUeDyqzTlSc5r8GS0ruTQAFDFPeq+xfNGLmt5jbQuO+38y+Wl40nKuxu0NSz6kWRgtf0TLHel9WDVORzWtgnot62i0LKcIAq2vPzFcdTsA2gnaCQDojsXSm1LmzYD6/qP+d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fI9EyES3fjGVFyvono+Wrtf7naJlGUgIAAAAAAAAAIDIjWq5LP4h+IWP9WdHyVK/7d7SMkIQAAAAAAAAAAPSp0e1x0F2NfJ+Tsf6VaHkrBNwBAAAAAAAAAJhir0yeZuZwxvovpTfKHQAAAAAAAAAAWG5Ey2/R8lF6Qfc3MngU+xK9zgaSDQAAAAAAAACAydRHUNUo96XRclz6o923DVj/gF6fqWUAAAAAAAAAALBsjZZ3+v8vkn7Q/e6A9W9J78OrAAAAAAAAAADAcjZazhv/fUf6gfcl1rrxqPi9JBsAAAAAAAAAAFO9lclTyaj/HwfdT1rrbtV/X0CyAQAAAAAAAAAw2fJo+RotM42/qbna1YdUVXD9S7SMGf92JlpekGwAAAAAAAAAAEz1e7TcS/j7EemPdv/F+PtLmTr6HQAAAAAAAAAARO5LL/Bumy+9EfAq6P5c/22x/u9NJBsAAAAAAAAAAJPNkl4QffmAf78u/dHua6Nlv/Q+ojqNpEt1SKfZKZKCfG2ov/W5/F7zNgAAAAAAAIBO2RktH1L+fZ30g+5Xo+VWtNwk2VLt0en1QHg4Qb42l/puw319Tvtq3AYAAAAAAADQKZej5ULGOmoOdxVUU1PNqFHuBNcG26zT6qP0pucB+dpk8/Q5fdPnWNc2AAAAAAAAgE5Qo3W/RMuOjPV+lf5od7UsIekSfR8tn3Qa7SA5yNeW2KbPTZ3j0hq3AQAAAAAAALTeXukFyhZnrDdbeiPc1bovSbZEY9HyQqfRFZKDfG2ZC/oc1bnOrHEbAAAAAAAAQGstipZ3kn/07nm97mmSLtEl6U8/MjvA9p9K/8HHoGVc+HAr+VqMOrcPen+Xa9wGAAAAAAAA0Ep/Sm9+djOwp4JlYym/WanX20ryTbHdSMe9AfejPlq5U6YGZd/rfBkhK8jXEnYb+95e4zYAAAAAAACAofFQevPAo2+W9IKjKsj4pKJ9fpbJwVk+Xkm++vJY+g/hZte4DQAAAAAAAABDSk23EwdJ11WwPzXq2XxLgTn2yVefVhnHcLbGbQAAAAAAAAAYQkulH1y8U9E+18jk0dB/kw3kq2c3jeNYVuM2AAAAAAAAAAyZ/0k/sLiyon3+IUwtQ76Gtdw4jts1bgMAAAAAAADAEFkh/aDi/Qr3+8jY74Qwxz75GsY9Kf/gwcc2AAAAAAAAAAyJG9IPKG6paJ+zZPJo6JtkA/kayEbjeP5X4zYAAAAAAAAADIGF0g8mvqpwvztkcnD2AFlBvgb03DimRTVuAwAAAAAAAKjESLT8I5ODdU1exjqU9seM8zpc4X4vW2m6hGJAvgZ0yDim4zVuAwAAAAAAAKiMGpn7SQi6V0k97HhnnNeCCvf9QeoZiT0MyNep5kXLV31cH3Qa1bENAAAAAAAAoFI7haB7lTZIPR/aXGGl52kuffK1AneMY9tY4zYAAAAAAACASl0Sgu5VOWuc0/4K9/u7lZ5buezJ1wrsNY7tXI3bAAAAAAAAACqlAtqvJT3o/TFa5nvcp5omYka0rJVeUO2G9KeR6HLQva4pSO4Z+52Ilmlc9uRrBeYZx/ehxm0AAAAAAAAAlVsp6UFvtTyUsHMqq6D+delu0H25cT4vK9zvmJW3t7ncydcKPTWOcXmN2wAAAAAAAAAqd1iyp3k5UcFxnJVuBt33Sz3TZOyw0vJXLnXytUKnjGM8UOM2AAAAAAAAgFrclezA+5bAx6BG0z+R7gXdrxrns73C/Z6z0vJ7LnPytULbjGO8WuM2AAAAAAAAgFqoKV7U/O1Vzu+eZL10L+he17zf5n5fc4mTrxUz52R/X+M2AAAAAAAAgNqYo0rrmt9deS7dCbrPMM7lS4X7XWblW5HpT9QDloMUC/K1hM/Gsc6scRsAAAAAAABAbZLmVbeX44GP4Yh0J+i+yTiXOxXu96CVZ1sLbEMFdPdRJMjXEm4ax7qpxm0AAAAAAAAAtRmVySPN65jffYV0J+i+yziXCxXu946x3686X13zQP1uDkWCfC3BnH9+V43bAAAAAAAAAGqlprCYkHrndx+XbgTd/zbSrKopPaZJL7Aa7/ex4+9VQFbNFX6LokC+lrTPON5TNW4DAAAAAAAAqJ09jUXV87vflm4E3S8b6bW9on3ac/Nfd/jtqmh5pX+3m2JAvpa01TjeSzVuAwAAAAAAAGgENSK2rvnd1TQSalTraMvT8IaRVhsr2ucDK4/Uhyj3SPKUImr09GLpBY7N/FZvOoxRBMjXkjYY+75R4zYAAAAAAACARpgbLe8lO/C+maQa6F8jnb4PuB811c+xaHmUI7/yLNfJOvLV0/HH+35W4zYAAAAAAACAxlCjeLMCeR8k7PzubfafkU6jJAf5OmRGjXT6r8ZtAAAAAI2zMOC21XyYf5DEwayPljfSG6W4neQIfj2jG3kxXXrzx56X3uv55EN3jofyX9xJyQ683yeZEn0x0miE5OhMHUu+5jNipNOXGrcBAAAANIZ6pVzNm3g44Pa/Si8gPI3kDuKFcZPykeT4P79Fy11hRGaX65YiN/Or9LVxR3rz3cblZjr50KkySvkvTpWFp5IdeP+TpJrCrFOGUVfr2GHPVxdxOo3XvA0AAAAg0exo2Rstl6LlpfRGekzo/30SLaejZaWnfa2TXjD8t4Dnc8ToQO8he4N4KQTdk6hypKZCWEtStLZueSqTAx5Ji7oxP5VjW2ukN+JSjeR9Z22jq0H3JuZDVWWU8l/cEpk8unfQsp46cRIzbYZRV+vYYc/XImn1teZtAAAAAJMsiJYzxg3fX9GyQvqvsqqb4KO6E6o6ozelN4KxqB16W0cCnpM69jdGB/ox2RzEhmh5q5ctJMckP+sytZG6pbV1izrOnTI14KeCyVul2Ov+O6T7Qfc25EPoMkr5L5d2WUH39yXriq7ViQRnu1nHkq/VphXpDQAAAK8OSm+UoOpgZr0Sv8G4EXxd8IZ3m/79hcDntS3hJn21h+1eCLRuE12geJR2QnqBlTXULa2uWz5bdcnmEttaK90OurclH6ooo8Nc/su6Lt2b3z1knUiwsJt1LPlabVqR3gAAAPBi1LqpVR8czTNa8Ljxm3uO+1RBbzW667nef0h3E27Qr5Tc5k8OHXGXdZuo7cffFKpMqakC1KjMedQtraxb1LF/NY7tZcntrZHuBt3blA9VlNGmlP840NumB6lq+pW30o353auoEwkWdrOOJV+rTSvSGwAAAKXN0DdwccfyhsNvF1ud0k05fzdL+vNshp7ndon0g+zPZfIcjUU/brdU+vPM+ly3idp+/E2zXKflHeqWVtYtdgDnb8/b60rQvW35UFUZbUL5b2PQXWTqiOU2zu9eVZ1IsLCbdSz5Wm1akd4AAAAo7X9Gp/JFtIw5/t58xf9azt+c1uvfruD8Tko/8HNAyo+KU691v8nZEXdZt4nafvxNdVun5y7qltbVLX+I3ylNuhp0b1s+VFlG6y7/bQ26K8ek3fO7V1UnEizsZh1LvlabVqQ3AAAASvnL6lQuL7CNF8bvx3Osv8RYf3vg8xvVN6kv9H/PlN50B/H+PzjegC2yzvebp3WbqOzxz6d4DbRL+nPzjlC3tKpueWTsQ9Ul00pur4tB9zbmQ5VltO7y3+agu0qvfyQ78H6vgcdeZZ1IsLCbdSz5Wm1akd4AAAAobL34eT3fnmc1a67as9Kf3iX0zc9eva+DCfuPl58dbtzGM270PxVYN8myaDkjvXmK1XYm9P8/Jb1geBoV7P41Wp5K7+NrMXWe9/X21HQxarTlag/nalJ5r94meCj5gqTKmM4nNWrvP32u4/p8z0n+jw76OO+qzDTScR91S2vqllnW8dz0sM0iASFfZSY2XZfbB7qMTOjyfVOXqaWO22tjPlRZRusu/20OuisL9fWZFXjf3qBjrrpOJFjYzTqWfM2PoDsAAABqo24AXhudSXUTMLvgtuyb3w0p686Q/kjzBxWc51O9P/PcVljH+yTntkZ0um1JuIEzF9d17X2owPpH6QVj5upj3yH9aV7Ujd9u63ffRcvhaHksU+d8Vf/2aEBQQgXF1pU8VxVAUoHtuzL5w4Z5gu7qvNRUAOqNg/06mKJudrdKL1Buzns7J+H3vs+7Ss/0sTylbmlN3bLDOp4DHrbpGhAqW2Zs6vfqWxefdTlWAe3vpRcUtMvMuLFs6Vg+VF1G6yz/bQ+6K7skPeB+o0HHWkedSLCwm3Us+ZofQXcAAADU5rDVmTxecDsjMjnQmvVxLzNYEvqGf5Xez8WEf7ODtC6jljY5dMRd1lWu6putHxL+bbGV1uYN2Xf6xm63tT8VuFcj4y7rm/N5Og/M0XIvSh6/GnmvRhSqOZXNIHdW0P2g9Kf4GTR637wpfSVT5+kNdd5VuGwcy/cetjemzy/E8oi6ZUqeqWVJxQEhH2XGNMcoEz9nbCv+LsaYXqZ1LB+qKKNVbTtLF4LuyiVJDrirun3mkPe3CBZ2s44lX/Mj6A4AAIBaqM68PVpqQcFt/ZBww7s2Zf1zEn50Yuyi3k/SVCJ7rWO+5rDdUEH3+COvx1LWuWls640kzwdsTgujRtT9mLDOSuu4Vnk4fsUMuKUF3TdK/ul9HhjrPkxZz+d5V+GocRyHPJXrb4GWt9Qt/+eDFWzxIW9AKESZOS/p08DMtsrVsRzn09Z8qKKMVrXtLF0Jus+RqUFoVf8spr9FsLCjdSz5mh9BdwAAANTigNWRvFNiW0mveKeNIjI/gBZyvtX4ZvzfAf8ef2DVfK03741wiKD7TOPGPG3U4y/W9pJePzYDUmnzBZuvu+/ycK7KZskOuqsHBS+NdbI+JGgHGvYMWM/neVfhR+M4rnrYXhOC7l2uW+xpqU572m6egFCIMqP2E08Dk/Z9CXM08fUc59PWfKiijFa17SxdCbqfTagjttLf+j8EC7tZx5Kv+RF0BwAAQC3sqVX2ltiW/Zr/+5w3+2rZHPAcf9f72J+yzinr2P/Kue0QQfc4mP7ZcXtJAScz+LwjZVvmqPkTHs7VXn9Q0N2cJ/52zjQ3p615PGAdn+ddhW0y+a0F6pZm1y2/S5jgXp6AUIgyY47qTKt3djruu635UHUZrbP8dyHobk8pppaj1In/j69g4bcWLMNUx5Kvxc6xzm0AAABgiMxL6NjOL7G9D9a2LqWsO81ad2Ogc1QjlNRoZjXCKG1e12XW8XyU7A9sKSGC7ldlcrB60DIh2dPi5A0+XzPWO+XhXO31BwXdL+a8Xkx/WscxM/B5V8FMq6/ULY2vW+4Z25+QwXOau8oTEApRZrZY19+gkZ0bJP/HKducD1WXUd/bdvmmgzkNV571Lzasrlmmj9281m5TJ05CcLabdSz5Wuwc69wGAAAAhsh2KTZtRJK14vZqtz39xfpA5xjf6JzLse4DmfoBTpdgia+g+0f97w+k/xGtPMtoxo15E4Put4118gZzdkh2MK/NQfesqVOoW+qtW8Zk8tzRPgN8eQJCIcqMPU3LmhzHdy5HOrU1H6ouo763HXJ6qZsNqmdmSW8ef/P4Xum/Uyf2ESzsZh1LvuZH0B0AAACVO251IsvMJWvPpzrow56DggKhgu53pD8KcjxjsT/C9m+BYImPdePj+Ojh/JsedDeP70rOc9oobnPZE3SnbvHJDq786nHbeQJCocrMG+Pf/85xnWala5vzoeoyStC9mOvWsalpO5ZRJ05BsLCbdSz5mh9BdwAAAFTugtWJPFPiBt9+vftgxm/sqQc2BDi/xdIfLZR3tPhz67jWOgZLfKyb5xXkvJoedDenN7iV85zWWcexOfB5V6FrQfcu1y3nrO1/73HbeQJCocqMOa+4ekiZFLyMA4f/y7HPNudD1WW0zvLf1jndD8nUBwI7qBNT+xQEC7tVx5Kv+RF0BwAAQOUuivt0Kknsj9m9kHxz65pzkm8KcH4n9LaXO/xmn3UuWTc+IYLuZrqsLpkGTQ+6mx8y/ZTznNZbx7Ei8HlXYbPUN6ez6/JoyOuWd8a2X3vedp6AUKgyo+zU2/ymzzNOO/Xwb69RJ47l3G9b86GKMlrVtrO0MeieNL3KcfpbAxEs7GYdS77mR9AdAAAAlbNfUf6pwDbUjcFHyTdXpe2J8Zvtns9tVN/YPHb83QzjhiheFqasHyLo/qxgIGGNTB2Z3/Sg+wlrmwtybNcMUE1I8tsAbQu6myPg3njYXsjpJd4Ocd1if3D5XIFtqI8nHkwpw1kBoVBlJqY++PhO+sFYtf5XXZfucjzXtuZDFWW0qm1naVvQfW60vLfy/w79rVQEC7tZx5Kv1aYV6Q0AAAAne6X8nLj2zckfDr81R3794vnc4hHrewv81p57NS3wHSLoft66eVuU45jjmzj7AUHTg+6rrW3ud8hbtVwasE7bgu67xM9cv7G6g+5drVsOSv6PFw5yTgaPcs0TEApVZpQR/e/H9P8f0ddS0elO2poPVZTRqradpU1Bd3U92h88V285zKa/lYpgYTfrWPK12rQivQEAAOBkqdWJPF/y5uWy4+9/lHIjFdM818GEsQK/XSRTP842OmBd++NZaaOb8q67wVrvSUZQQY38eyrJQROfwWeXc1XyBN2VR+L28dobxvqDpg5qW9D9L+M4DlG3NLZuuSOTpwEZdfz9Cv27OTnPe3qFZUadi5rW4IzH9GprPlRdRuss/20KuttBZ3XsP1AnZiJY2M06lnytNq1IbwAAADgzX/9/5vC7eGR1mdF5KuDxVfy/Hr5Tyo8Y/FfyfahsibXeSuvfFxZc97FMHc2nzssMdKt5XHfrfPio88SWN/hs3jCe8nCuyracNykqGGHO/Zz2evUC45pJu3H1ed5VuCrVfRCSuqWYacY2v4n71FVzdDlO+zCfPVf1aIVlJv7Qo88PnrY1H6ouo3WW/7YE3bfL1LdufqROzIVgYTfrWPK12rQivQEAAODMHr28Ksdv5srkecePldh/HPRUN/4jHs5Hzcn+Um/zYontXLXSRQW1k0ZFqmM254BXo5hm6eW4TJ6axmXdJTJ1bvl4upn3evlqpN26Aecxbvx2Z8r5mg8Zzg5Yx+X4FXsKiMUp+99hpXVS4EkF2+7qdW5J+sfjfJ53Fd7qY3hE3dLYusV+iHTd4bfq3F/p3+1OWW+n5PsYn+8yM0MmP+BTo3CPRsueAcsOnVddzYeqy2id5b8NQfdFCe3h3xXte7ZuG37ysK266kSChd2sY8nXassA6Q0AAIBCjsnk0VezUtZdawQI3uibyDLMUUdlRv9M08fy0Njef9IbCaduXPIEe9Q6c/RvPsjUgLdKGzXabqb1u6OSPPd10mg0l3VXGWk9aFF5MOhDava8pDcGrLfcWk9NVTPoleus44/TcKs+Nnv/y1LyYp1xvuoGV815u1jfrKqPlMWvex/PyM8Q5x2SOZ3RT9QtjatbYvZc0p91cGTOgPposa4vbsnkh2ZJU15N19f4a5n6gci1ugyELDPqeN+L29z+6lwOdywf6iijdZf/pgfd1bX83MrzexXuPw68/tLiOpFgYTfrWPK12jJAegMAAKAw9ZGveCTZK33zP2bcrGyR3ojCeJSOuvEY9bTvOFBeZqTxroyblzwf2tuR80bIPs4RfcOl0u+rvgkbNIrSZV3ReXBQBxm+6N+o397UeZYUJFavRV+Vya9Gx4sKXsSvP6tXoq8MWO/1gPzIOv48afg+5XxHdXDjlt7HhD7vRzpYkTZaPuR5h/S7EYAZoW5pVN0yX193j8TPR2iTRmWvzvnbEGXGPtdrBc5pX0fyoa4yWnf5b3rQ/ZJMfdA8p8L9x1OCbGpxnTjswcKu1rEEgastA6Q3AAAASlGvUasA7w19YzGuFzW656a+uVgbYL8/SH9UzzyyAUNEBdnikXdrO3ye1C3NpwJCKji+UaeVCjKqEeLqgWY85cEf0vv2gfoo6n3pP9Dqcj6ELKNNKP9xeTzXwLT/RaZ+OHVFxXn/n973mOdtV1knEizsZh1LvlZbBkhvAAAAtFb8yvVZkgJDJB7lepKkoG6pkRoJ+kFfjy7U/MjjHc+HkGWU8j+Y+lC3+cHcOqbfid+g+9TytCRY2M06lnyttgyQ3gAAAGgtNaIsHtWznuTAEFimb6ZvkxTULTVS0zKpoOJncZ/eRH0v43mH8yFkGaX8D6amj7G/Z3K6huN4KunfBWkLcyq1qqyX5I/Bq3pmtMTv4zdmNlPHkq8OzLdl6twGAAAAUJvZ+uZCzfk9n+RAh6mgkppWQgUhx0gO6pYaqaksVCDhXYHfHpLeFBldzIeQZZTyn+6OTA7GqXSqer77/cb+z7Q8Pb8Y51J1Oq6RqR8Q3efwexWwNj9sr0aKT29Z+oeqY8nXfKYZ+/lS4zYAAACA2qlghPo41Qup9mNpQJXX+BN9Iz5KclC31MwMfBzK+RsVHDksvQ8LdjEfQpZRyn+6P2RyIE8FKudWfAxqahszoPljy9P0o3EudVxz62Xqh81dXNG/u0odS74WMGoc4381bgMAAABohBnRckl6QZnvSA40lPo45EV9Q61ei34jvXmr00auquv5WbQcIfmoWxriuEwOnPwrvVGH6jX/ddIbka4+6Kg++qfmuL4gvaCDmpt9egfzIWQZpfyn2yxTp5tYWfExqAC7Pf3Fmpan62PjXOp4w2StTJ1KxOUjsf9reT6EqmPJ13zmG8f3ssZtAAAAAI2yleAEGuqQvvlSN42LBtyAXkj43Z9SfRAJ1C1ZVFDI/mjloEUFetZ1OB9CllHK/2AqqPXRutZ+rmC/Kqi5SnpTeDwecM1Pa3na3jDOZUON9Ys5B/nNnL+dpn/3gTqWfC1oo3F8N2rcBgAAAAAg583XE5kajFF/f0sSoYUWSm9qDzWfthrpO64XFQhVgZSj0bKcZEIAKvA9KOBd9/K6A+l72TifrTXsX43svie9kdvxcahg7QKH9vYCdSz5WtA24/gu17gNAAAAAECGu/rGa4f19+nSnxIBAJCPGbRr2nK1A+lrTm/yS8X7/k7vV81PvtxK279y/P6kXncbxYR8LWivcWxna9wGAAAAACDDuL7xsudujz8qxkh3AMhntzQ34K6WYx1I411SX8AwDlbG0yo9Mo5FjfDO+i6E+jinGj3NR4fJ16LMh3r7atwGAAAAACBDHHS3ndZ/P0ESAUCmZdHyRZoddN/egXTeZJzP9Yr3rea//mj8t/2QJW3e/kV6nbsUFfK1hGtSfhoeH9sAAAAAAGS4o2+8Zhp/U3O1Tuib0LkkEQCkmhUtL6XZAXe1LO1AWo8a5/Opwv3GH8u8bP3tvXE8T1J+/7Ne51eKC/lagnlci2rcBgAAAAAgww/6BvdUtIxEy5Joeab/tobkAYBMaqRs0wPuX3Ud3wVvjPOaU9E+t+j97bT+ftRK50Ht5nX9799TXMjXgsaM4xmvcRsAAAAAgJw2S2/k02e9nBdGPwFAHr9J8wPuWaN12+aKcV5VfZT0jN7fbOvv86X3QCPtY7XqYYcaTf2K4kK+lrDFOJ47NW4DAAAAAJCD+mCqCrQvJCnw/7d3BxBzXGvjwI+IiohSVVUVpaoqqkpUVVWEiIiKCBV1xVUhIq6rIsRf1VVxiYqqqlIRFVWhoiKiSkRV1XWJqKqqUFUVVaEqIiJC/3PuzH57drK778zu7M7uvL8fx9fknXnmzDnvnvu9T877HKCWLSHfLboM7XSHxv0foZ84fH9Oz4yHil8Z8bVzYfA3CjYO+d/Z+LUPfWTM6xTS3fcnWowBAABABb8UP3zFg8PWGA4AFtzToZ84/G6Ozzs24utbwuBvFbxV+vo7waGV5nV6l5K+7GoxBgAAABV8mfwAdivkv97tBzEAFtlvyf92PTLjZx0pnrNlzDU/JP25HvLDONOv3Sn9Hea1jt6Br71d9+taigEAAEAFsaTMuyHf5X4++WEstv+E+R1kBgB1fJj879XBGT8r/uN0/Efpcb8NdigM7oreX/z9o8WfL5gy8zqF3UkfvmoxBgAAACt4NuQHpqbuz9obIa/xHn8ou2iYAFhAaemPz2f4nPi/i3FX8JkVrluf/G9nbL064fuLPx8yZeZ1CieTPhxpMQYAAAAruJy1h0d87fnih9E7hgmABfVr6JfKmNVvZu0tnnGgwrXvhsFd0c9l7Wzx30+YLvM6obgT/3ry/MdaigEAAEAFd1f4etzN9Z1hAmBBxQMwe0nEwzN6xpki/qMVrn0qDCZn4xkpsXzJVVNlXqewI3n21y3GAAAAoIJrWXtpxNeeK34we9UwAXTOMx15j7hb927xv1c/ziB+3B38Z9a+r3FPejh5r73rW868TuFsuLemfBsxAAAAqCDW84yJ95hYv6/4u0eKv48/jB41RAATe7FYSw8uUJ9eydoPYeU61ssk7jruJRO3NBx7a6ifXN0V7k3ObvdxMK8TiuV1ev8A8Ufy/6/NOwYAAAA1vJa1/4b816Rvh/xXpT8I+a9SAzC53s7SmwvQl5gcvBz6ycIuJd2fTd6r6cO/Pyri7q5xT9xF/UvSp1vF32FeJ/FG8sxjLcYAAAAAgNadCnmS67eW+7Ez5AnMB0KeKOxa0j06H/pJxaZK58QSJ3eKmNtq3psmOT/zUTCvE4pJ/WvF82KfH24pBgAAAAAshJjk3pe1JxeoT/EAxS4m3TeFfjL0fAPxYmL2v0nMk1lbV+P+WM6jl9g94KNgXid0KOnriRZjAAAAAAAjxDIdXUy6Rx+EfnLxhSnifBTurd0dW6yJfblGnNPFfY/6tjOvE4g71H8O/RJVD7YUAwAAAAAYo8tJ9/ibBb8X73dlAfqzOdRL5mJeU+kO9aMtxgAAAACAhXBfyA8vfXXB+tXlpHu0J/STjH/3bWhel9SG0K/D/kOY7MDWJmIAAAAAQOt2hDyh3UsQXlyw/nU96R71yn/E3dHKaZjXZXQ8TF9Sp4kYAAAAALAw/gx5suvICte9n7XrU7Z9Nfq1GpLucYfv1VXwnqvNapnXePDy3eI9j7cYAwAAAAAWxsOhv8P06RWuPR2GH+5Yp+2v0bfVkHSPnsrajeJd9/iWNK9L5Kvi/WLd+LUtxgAAAACAhbE39MtgLJrVknSPdhTv+kfWNvq2NK9LoHfw6fUp3q2JGAAAAACwUHq7108vYN9WU9I92l+873+CgyTN62KLJWFuhrwszNYWYwAAAADAwvk55AnBvQvYt9WWdI+OFO/8gW9N87qgYgmYK8X7vNZiDAAAAABYOLGcQ0x6xZ2mDyxg/1Zj0h0W3QfF5/JwyzEAAAAAYOH8LfTLXlTxfshrL0/T9tXon6Q7AAAAAABL4+OQJ7WPFX9et8L1vfrv07T9Nfon6Q4AAAAAwNL4LuRJ7ReKP8ed7OsXqH+/Fv371FQBAAAAALDo7oQ8qb0ha+9lbdMC9W1L6O+Oj8n3h00XAAAAAACL7FLID1H9KixOwv2fob/DPW3xHwh+yNpW0wYAAAAAAAAAAAAAAAAAAAAAAAAAAAAAAAAAAAAAAAAAAAAAAAAAAAAAAAAAAAAAAAAAAAAAAAAAAAAAAAAAAAAAAAAAAAAAAAAAAAAAAAAAAAAAAAAAAAAAAAAAAAAAAAAAAAAAAAAAAAAAAAAAAAAAAAAAAAAAAAAAAAAAAAAAAAAAAAAAAAAAAAAAAAAAAAAAAAAAAAAAAAAAAAAAAAAAAAA07GjW/sra+4bCvC6o94p3eaPlGAAAAAAAY+0PeSLym6ytNRzmdUGtydrXxTsdajEGAAAAAMBIL4c8AflH1jYaDvO64B4p3umv4h3bigEAAAAAcI9NWbsR8uTjXsNhXpfEnuLd4js+3WIMAAAAAID/syFrV0OeePzUcJjXJXO6eMf4rve3GAMAAAAA4H8+Cf3yIw/OIP53WbtTPGNUux0c3GpeJxPf7XrxvDMtxgAAAAAACK+EfoL04AyfEw+tfDXcm5T9PWu7i69jXif1WvLsV1qMAQAAAACsYg+EPDkak4zfzumZN8Ngctbhlea1KVeKZ8cd6w+2GAMAAAAAWKU+CP0k6dY5PC/uer6bPPMnU2BeG/RC0oeTLcYAAAAAAFahp0M/uXhpTs98KQzuhn7PNJjXhl1I+vFMizEAAAAAgFXm89BPLD4/p2e+FZSWMa+ztTnpx8UWYwAAAAAAq8hzoZ9U/HqOz72cPPdO1taaCvM6A1+F6f/hoYkYAAAAAMAqcT70E4q75vTMB8LgbugLpsG8zsiOpD+ftxgDAAAAAFgFHg/9ZOLPc3zu3jCYnH3dVJjXGfox6dMTLcYAAAAAADrueOgnEt+c43PPhMHk7FOmwrzO0NGkTydajAEAAAAAdNiarP0W+onEx+b47OuhnZ3Y5nV1zusjWbtb9Ot6MUZtxAAAAAAAOmx7aOegzfSAz9g+MBXmdQ4uJX3b0WIMAAAAAKCjToZ+AvGfc3zuG2EwObvbVJjXOTiY9O1UizEAAAAAgI5qqwTJV8lz72Rtrakwr3PwSNK/6y3GAAAAAAA6aHPoJw9/muNzN4R+XezYLpoK8zpH3yV93NxiDAAAAACgY2LZkTbKZOwNgyVIjpgK8zpH7yd9fL3FGAAAAABAx5wN/cThK3N87qkwmJzdZCrM6xztSfp4tsUYAAAAAEDHtFX3O33uL6bBvM5ZWpP99xZjAAAAAAAdsj70k4a35vjcZ8LgbuhJyp9szNphU2hep3Az6ev9LcYAAAAAADpiZ+gnDC/N8bmHw2BydvcEMWJC95ApNK9TuJD0dWeLMQAAAACAjtgX+gnD03N87qXkuXeztq7m/c8V9z1kCs3rFNL68/tajAEAAAAAdMR7oZ8wnFdJj7UhT6z2nnul5v0xIRtrhX9h+szrlA4l/X2/xRgAAAAAQEecCf2E4StzeuaeMFiC5FyNe1/I2s/Ffa+ZPvM6pd1Jfz9pMQYAAAAA0BHnQz9huGNOz/wmDCZn40GU+8PwkiJx9/STIU8cf5HccydrG0yfeZ3S9uTZ51uMAQAAAAB0xPehnzDcNMPnbMza8axdDoOJ2UnbOVNnXhvqf+/ZP7QYAwAAAADoiD9DP2G4znCY11VmXTJOf7YYAwAAABjh8QXt130hrzn7Uch/pd88dKc/j/vYMaVboZ8wXGM4OrNemtdq1iTjdKvFGAAAAEDJwyGv4/rmgvQnJgDioXT/L2uXQl4jt5cQuM88zF2chy9DXoJgmWKzOqTrw2rU1fVytc9rHb1xut1yDAAAAFhoD2btYNY+ydpPId95dqf4v99m7YOsPd/Qs7Zm7feQJ2ym8V0YTJIMa/GH+fcrxHop5Ls0383ab6UYXU26L+I8pOL34/WsbZnBu88y9jLYlrUbQ+YpHuK4bor7e4c6vtzx9S1939Woq+vlap/XScbqbssxAAAAYCE9lrUPQz8B9XbWngv9X61/KmvHih+K4w/HF0K+O3pSe4tY/2qo/7Gfr4Z7E38xmbw7TFYiYG/oftJ9GeYhOlB8b+6YwRjMMvayeKmYo3TODtW4/+mQ/+NF7943FuzzMqv1TXK2m+uleZ3vWBlvAAAAOulwyHcgxx94Vyq3sT30E1O/hMkS73uK+0/P4F1uln6An2an7ZbQ7aT7ssxDzzshT5i+NIP+zjL2sthWmrMfa97/aXHf2VW0vkkWdnO9NK/zHSvjDQAAQKfE8hHnkh92z4RqO5FPJPd8VfOZL4Z8t+mPoVr5ijpi3+8mfftpyngvhe4m3ZdpHtK4sQRI3JH9yAz6PKvYdfSSw6dbeHY5afpXqFd25/PinkX5h4t5rG+Shd1cL83rfMfKeAMAANAZ60OeUOr9oHu+xr1Pln5I3lnxvgdCv+7vLGpol5M+7zUcrytJ92Wbh9TmIualGfR7lrGrajPpHpPN8R9L0rr8Fyreu7a47/oqW98kC7u5XprX+Y6V8QYAAKAzPk9+yL2atQ0170/Lh3xW8Z4Piusvzuid3grNljTpatJ92eah7GIRd98M+j7L2FW0mXT/PuSJ6pNh8GDDxyrcu6PFfre5vkkWdnO9NK/zHSvjDQAAQCe8Xfohd/MEMa4m99+ucP1TyfWvzOi9LifPiLtu104Zr4tJ92Wch7J9oV9ze80Sxa6iraT7o8Vz3wz9Hf+99naF+98trt2zytY3ycJurpfmdb5jZbwBAABYeuXDEict/XGtFGelOti93bNx5+wskjEPlPpzoYGYkySR4o7agyHfHftnyJPOMWkX65qfCvXrXcdnvp61b0J+0GeMd6N4vyNZe7pmvGWch7L7k/iHlih2FW0l3Q8Wz32++HP6Dyd/VPhe+bH4nloX2jXv9U2ysJvrpXmtTtIdAACAVS8mJH5JfriNSYkHJ4x1o/SD8vYx18b6yr060d/M6N32lvrzegMx6yaRYh/iQZyxrvU/s/Z4yJNKu7P2dRisL/1QhefH+2MyM5a6OBDyhPamkCcS037FZOftpO3q2DwM80MR/7sli72StpLu8Xvyj+TPr5Xm8cCYe58orvlyFa5vkoXdXC/Na3WS7gAAALQmJhKuzahdrtGPN0s/3J6Y8H1i2Y27ofphg2kidlbJxDOl/jzVQMw6SaTDxTUxgfTEiGvS5M/PWXt4TLyHQn+37YEVYvUORN1QtLUdm4eVnrNpiWKvpI2ke+8Q1DOlv/s9GYdvx9x/oLjmSMvrbBvrm2RhN9dL81qdpDsAAACt2VD6obLJdq1GH8q7Nx+b8H2eHdKPLWOuPxVmv/P5ehhM0DShahJpR6i2Izj6Jrn2P2Ou+yiMLwMTd/DeTmIdr/A+yzoPwxxLnnN0iWKvpI2k+67ima+OGYe/wuhSH+dCO/9AsQjrm2RhN9dL81qdpDsAAACtWYSk++ul+y5N8T77hvRj3K7G/4bZHt75XKkvHzQUt0oSKe6K/Sn0D1xc6fDNckJv/5Br4nN6ZWBujIn1SRLnXIX3WdZ5GOZvyXPOLlHslbSRdP+weGa5FMvGMLjj++yI7//4vfpzaFdb65tkYTfXS/NanaQ7AAAAq9qV0g+2B6eIVS4h8vsK16c7DF+ewbu9UerP7obiVkki7Uq+frFi3PSQyitDvp7uBL05Js6rNZ+9rPMwzJ7kOb8uUeyqczTPpPu1Ed+H0bkwWAt7Y+nrvYNLP1yl61tTycK/lqCtpvXSvE72jm3GAAAAgLl7ZMgP2huniHe9FOuTMdeuLV27Ywbv91US/04YXdO8ripJpI8rjkPq36W495e+niamYqJz1G7Q7WHwsMHQ0XkYZmdpjBY5dp0zHdJDQKtc//GUfXu6eN6xEV/fUvq+eav09XfC5P/AEnenx53Jv4TxBzEv8vomOdvN9dK8TvaObcYAAACAuXslTFaSZpgtQ35oH5dwK5fW2dbwu8X4aQmMiw3GrpJEuph8vWoCdG8YnwAvl2l5qUL/TlUYp2Wdh2F2hurljdqOPcvyUhem7NuRsPKZDD8kz4sJ6bWlr03yDyxPld7j+pKub5KF3VwvzWt1ku4AAACsWidKP9ROU6f6ZClWLL8xri7vrJO95YTMkQZjV0kipbtiP60Yd0cp7q4h1/yafP29EXF21hjXZZ6Hld5d0n1yX4Z8V/24z/ChMLyu9qNT9OHpUswbS7q+SRZ2c700r9VJugMAALBqnS79UDtp/eWYPLxVinV4hXvKZU22N/xup0rxNzUYu0oSKS0J8kXFuFtLcYfVV0/risedxM8MuaaXbPy8wjOXeR6GWaakex3zrOkey3TE3044s8J160NeK7tcV3t/8edDEz7/aBH3lzDdGQNtrm+Shd1cL81rdZLuAAAAtKZOTee67XKF539c+qF20iRZ+aDMq6FaWYk7yT07Gx7b35LYvzQcu0oS6UKov1t3WynucyOue7WI+Vfxnr2xiztvD4Z+AmlDxecu6zwM83KYXU33WcZeyTyT7r3fTjhQ4dp3h3zPni3++4mW19c21zfJwm6ul+a1Okl3AAAAWjPL8hJV6heXSyb8fcJ3+CNUq51b9m1yzysNjuszpf6cmiBGPHBx1G7WKkmkd0rXPFbhmWlSNybCx5WviIdExgTS7eT6mAiOu4331XzXZZ2HYdKdrb82/HmdZeyVzDPpfqZ41qMVri3XYI+lQeKu8KsLsL62ub5JFnZzvTSv8x0r4w0AAMBE2k66HwzT19suJ0veqnFvuhP1Hw2O6+FQ/cDDUWKCeNTO2CpJpBdL1/yzwjPTGtmfjLluTfH148V/rym+lyYtd7Ks8zDMvtBMDe95x17JvJLu8Xvpz6x9X+OeL4esP+8uwPra5vomWdjN9dK8znesjDcAAABLqXxo4Uc17y8nU87UvP9vYbpd0KNcCoNlQNbVvP+54r6HKr73qOTN5eSaKknM88n1m0dcE98llkL4sMHxWtZ5GObt5JlHG/68zDL2SuaVdO/Vya6TNN8V7k26bw/ta3N9kyzs5nppXuc7VsYbAACApZWWFvmhxn29X9efZudvTKbeLe6/1ND7rE1ipoc71ulTrD0+7jC/LaVkwKhkckz6pfXSx5UxeCzp97gEUe9wyCaTmss6D8OcDbM7tHWWsVcyr6T7R6H+byWsKeaqNza3wvhSH6thfZMs7OZ6aV7nO1bGGwAAgKW1o/SD7QsV7nk45Ams3j3Hp3h+b7diTCo2kajbU3qfczXuje/+c3Hfa2OuezVUO8Av2ptcF2tDD0vWxgR1r0THF2H0IY3rw+ChpDFBeixr+0e0vcVcdXUehrlW3Hd5Bp+VWcZeyTyS7jGR2Ut6bqt5b3rY6GfWN8nCjq6X5nW+nwHjDQAAwFI7HgZ3gz4w5tq4a7GXfIyHSe6Y8tnpLsgmdiN+U/pB/WbIEyrDSpTEZM2TIT889IsweCjfhiHXx7II8fC+X0rPuFS8x/oRfdqajFlMJB0pnru+iNcrq3AijE94x/7+HurV9o/v8mbH5mGUJ8J0h2a2FbuKWSfdY8L9v8k7xkNI65QDeij0E/YHrG+ShR1dL83rfD8DxhsAAIClFw8dvFH8cBt3GcfEYi/hGZMnsW7zudDfNRgTIesaevZ/Qj/RN4mNIU+sXQ7NHEI7bFf2ixXvHSWOVTyk9ItinGNy51bR59j3J2u862cTvNOhjszDOL3d1jGx2nR5k1nGrmKWSfePRoz/3VBvV3+vlMej1rdVnyzs6nopCTzfz4DxBgAAoBMezNrhkJcaiYmO20WLuw0vhDzZsWUGz3029HcZPmIaxopJpJgc31GM1c6Q7xCP9Y97ZRLeytr7IT8U9etibH/s+DykdcW3LFHsqnqfx1MLPAfxMMvLC9y/ea5vkoXdXC/N63w/A8YbAAAAptQrAXHSUIwUd49eD/mu6zpiTeXbHZ+H3k70d5csNt0kWdjN9dK8zvczYLwBAABgSnE3cW+X4TbDcY+nQ74792aoX94kHg74Y4fn4ZmQJ8kuLllsuqtX336eycJtoV9Cp3yewrop7u/99svL1kvzWkPvGbdbjgEAAACrXiz/EJMd8fC7jYZjQCx/EZMPv01w79GQl9Xo4jzEAzxj6Zf4DwUblig23XYr9BOG8z4D4KVw7wGih2rcHxPW15N7407x+6yX5rWGtclzbrUYAwAAACjERGesC321+G9yabLkaMV7YkLlzZAfRtjFeYj9+jbkCbZ1SxSb7vsj+by28f2zLQwmZ3+sef+nxX1nrZfmdQLrkj7+2WIMAAAAILE+a5+EPOH7qOH4nxNhMNnyfch3KsbSAFtDviM9HgIZDwqMhwSeDnmiItZmv6+D8xD780PW/rVksVkdriSf1TZ+W2RLuLeUSJ1DYj8v7nnJemleJ7Ax6d9PLcYAAAAAhtgdJD5TMZF0NwyvzVtuMTm0tcPz8O+sPb+EsVkdziefxe0trhVpDfILFe9dW9x33XppXie0I+nf+RZjAAAAAFTyeNbeytqlkB+Od7tosexBTL4cy9pmwwStOhP6CcPdLTw/7uz+KuQ7t3v9iMnaxyrc20t2nrZemtcJ7Un6d6bFGAAAAABAR6TlTf4x52c/Wjw31iffHAZ3dL9d4f53i2v3mEbzOqGDSd9OthgDAAAAAOiIWCe8rYRhL1nZK5F0OelL3OG90hkP8XDOuHvaAcLmdVLpTvxDLcYAAAAAADoiHtDZSxiem/OzY/3rP5I/vxYGd0UfGHPvE8U1X5pC8zqFz8L0ZXiaiAEAAAAAdETcTdxLGN6Y43N7h2WeKf3d70l/vh1z/4HimiOm0LxOIe3XEy3GAAAAAAA65NfQTxo+NKdn7iqe92rp74+FwV3RL424/1zx9U2mz7xOaEPSn9stxgAAAAAAOubT0E8czutQ0g+L5z1Y+vuNIa/n3evP2SH3rgn5buqfTZ15ncKupD+XWowBAAAAAHTMP0I/cfj+nJ55LWtXRnztXNKfmKjdWPr6tuJrH5o68zqFdPf9iRZjAAAAAAAd83ToJw6/m+Pzjo34+pYwWIrkrdLX3wkOrTSv07uU9GVXizEAAAAAgA76LfSTh4/M+FlHiudsGXPND0l/rof8MM70a3dKf4d5raN34Gtv1/26lmIAAAAAAB3Vq8Ud28EZP+vLrN0KeQ3vUQ6FwV3R+4u/f7T48wVTZl6nsDvpw1ctxgAAAAAAOiot/fH5DJ9zf8h3BZ9Z4br1WbuZ9KlXJ3x/8edDpsy8TuFk0ocjLcYAAAAAADrs19AvlfHQjJ6xt3jGgQrXvhsGd0U/l7WzxX8/YbrM64TiTvzryfMfaykGAAAAANBx8QDMXhLx8IyecaaI/2iFa58Kg8nZT0NevuSqqTKvU9iRPPvrFmMAAAAAAB0Xd+vG3dAxkfjjDOLH3cF/Zu37Gvd8GQYTtLG9a6rM6xTOhntryrcRAwAAAABYBeKu414ycUvDsbeG+snVXeHe5Ox202ReJxTL6/T+AeKPrN3XUgwAAAAAYJV4NvSToBcbjv1REXd3jXviLupfkj7dKv4O8zqJN5JnHmsxBgAAAACwipwP/aTiMw3FjCVO7hQxt9W8N01yfmZ6zOuEYlL/WvG82OeHW4oBAAAAAKwym0I/GXq+gXgxMfvfJObJrK2rcX8s59FL7B4wPeZ1QoeSvp5oMQYAAAAAsAp9EPrJxRemiPNRuLd2d2yxJvblGnFOF/c9amrM6wTiDvWfi2fdzNqDLcUAAAAAAFapB7L2e8gTjFcWoD+bQ71kLuY1le5QP9piDAAAAABgFdsT+knGvxsO87qkNoR+HfYfwmQHtjYRAwAAAADg/8p/xN3RymmY12V0PExfUqeJGAAAAAAA/9vhezXkycYzhsO8LpknQ15nPr7n8RYPRX1VAAAj7UlEQVRjAAAAAAD8n6eydiPkScc9hsO8LpGviveLdePXthgDAAAAAGDAjpAnHv/I2kbDYV6XQO/g0+tTvFsTMQAAAAAAhtof8gTkf4KDJM3rYoslYW6GvCzM1hZjAAAAAACMdSTkCdoPDIV5XVCxBMyV4n1eazEGAAAAAAAsvfgPBzFZfrjlGAAAAAAAAAAAAAAAAAAAAAAAAAAAAAAAAAAAAAAAAAAAAAAAAAAAAAAAAAAAAAAAAAAAAAAAAAAAAAAAAAAAAAAAAAAAAAAAAAAAAAAAAAAAAAAAAAAAAAAAAAAAAAAAAAAAAAAAAAAAAAAAAAAAAAAAAAAsnqNZ+ytr7xsK413Te8W7vNFyDAAAAACAhbA/5AnPb7K21nAY75rWZO3r4p0OtRgDAAAAAKB1L4c80flH1jYaDuM9oUeKd/qreMe2YgAAAAAAtGZT1m6EPMm513AY7yntKd4tvuPTLcYAAAAAAJi7DVm7GvIE56eGw3g35HTxjvFd728xBgAAAADAXH0S+mVOHjQcSz/e32XtTvGMUe12mP3BrfHdrhfPO9NiDAAAAACAuXkl9BOxBw1HZ8Y7Hkb6arg32f571nYXX5+H15Jnv9JiDAAAAACAmXsg5EnYmMz81nB0crxvhsGkexuHkl4pnh13rD/YYgwAAAAAgJn6IPSTsVsNR+fGO+5mv5s886eW3vuFpA8nW4wBAAAAADAzT4d+EvOS4ejkeL8UBne5v9fi+19I+vFMizEAAAAAAGbi89BPYD5vODo53m+F9kvL9GxO+nGxxRgAAAAAAI17LvSTl18bjs6O9+XkuXeytrblcfgqTP8PD03EAAAAAABo1PnQT1zuMhydHO8HwuAu9wsLMA47kv583mIMAAAAAIDGPB76ScufDUdnx3tvGEy6v74g4/Fj0qcnWowBAAAAANCI46GfsHzTcHR2vM+EwaT7UwsyHkeTPp1oMQYAAAAAwNTWZO230E9YPmZIOjve18Ni/kbDI1m7W/TrejFGbcQAAAAAAJja9uAA1dUw3unBrbF9sGDjcinp244WYwAAAAAATOVk6Ccq/2k4Ojveb4TBpPvuBRuXg0nfTrUYAwAAAABgKkrLrI7x/ip57p2srV2wcXkk6d/1FmMAAAAAAExsc+gnKX8yHJ0d7w2hX+88tosLOj7fJX3c3GIMAAAAAICJxPImynF0f7z3hsHSMkcWdHzeT/r4eosxAAAAAAAmcjb0E5SvGI7OjvepMJh037Sg47Mn6ePZFmMAAAAAAExEPffVMd7pc39Z4PFJa7L/3mIMAAAAAIDa1od+cvKW4ejseD8TBne5T1LWZmPWDs+pvzeTvt7fYgwAAAAAgFp2hn5i8pLh6Ox4Hw6DSffdE8SIifpDc+rvhaSvO1uMAQAAAABQy77QT0yeNhydHe9LyXPvZm1dzfufK+57aE79TevP72sxBgAAAABALe+FfmLysOHo5HivDXnCvPfcKzXvj4n2WAP+izmO06Gkv++3GAMAAAAAoJYzoZ+YfMVwdHK894TB0jLnatz7QtZ+Lu57bY7jtDvp7yctxgAAAAAAqOV86CcmdxiOTo73N2Ew6R4PGN0fhpeKibvinwz5Pwh8kdxzJ2sb5jhO25Nnn28xBgAAAABALd+HfmJyk+HozHhvzNrxrF0Ogwn3Sdu5OY/TxuTZP7QYAwAAAACglj9DPzG5znAY7wWxLhmnP1uMAQAAANCYxxe0X/eFvE7vRyEvg2AeutOfx33sWnEr9BOTaxa4n1357C/LeLdtTTJOt1qMAQAAADC1h0Ne+/bNBelPTJrEg/z+X9YuhbyucC+Jcp95mLs4D1+GvGzDMsVmtPQztUi6+tlf1PFeRL1xut1yDAAAAKBjHszawax9krWfQr5b707xf7/N2gdZe76hZ23N2u8hT3JN47swmFga1mIC5P0KsV4K+c7Wd7P2WylGV5PuizgPqfj9eD1rW2bw7rOMbU0YLv1+CD77M9fkeHddb5zuthwDAAAA6IjHsvZh6CfT3s7ac6FfjuCprB0LeSIhJhQuhHx39KT2FrH+1VD/Yz9fDfcm3GIyeXeYrKzC3tD9pPsyzEN0oPje3DGDMZhlbGvCvZpOAvvsz3e8u6yJsTLeAAAAwP8cDvlu0JgkWKncxvbQT7L9EiZLvO8p7j89g3e5GQaTHi9PEWtL6HbSfVnmoeedkCd/X5pBf2cZ25owaFZJSZ/9+Y53F0m6AwAAAFNbl7VzoZ8gOBOq7Qo9kdzzVc1nvhjynbM/Fs9vUuz73aRvP00Z76XQ3aT7Ms1DGjeWM4k7mB+ZQZ9nFbuOXqL7dIfXhFkkJX325zveXSXpDgAAAExlfciTY73kwPka9z4ZBhMLOyve90Do10qeRQ3tcqLsvYbjdSXpvmzzkNpcxLw0g37PMnZVbSbd57UmzCIp6bM/3/HuKkl3AAAAYCqfh35i4GrWNtS8Py3l8FnFez4orr84o3d6KzRb0qSrSfdlm4eyi0XcfTPo+yxjV9Fm0n1ea8IskpI++/Md766SdAcAAAAmFg9ETBMDmyeIcTW5/3aF659Krn9lRu91OXlGLJ2ydsp4XUy6L+M8lO0L/frha5YodhVtJd3nuSbMIinpsz/f8e4qSXcAAABgIttCM2UYrpXirFQH+2RxXay7PIsE1gOl/lxoIOYkibe4O/hgyHf6/hnyBGBMQMYa06dC/YM64zNfz9o3IT/oM8a7Ubzfkaw9XTPeMs5D2f1J/ENLFLuKNpLu814Tmk5K+uyPJwlcnaQ7AAAAUFtM4sQdvL2EQEzkPDhhrBthMLmwfcy1sVb0neK6b2b0bntL/Xm9gZh1E2+xD/EgzutZ+2fWHg95Im531r4Og7WyH6rw/Hh/POg0lu04EPLk4qaQJ0XTfsUE+u2k7erYPAzzQxH/uyWLvZJ5J93bWBOaTkr67I//7EsCVyfpDgAAAEskJl+uzahdrtGPN0sJgRMTvk8su3E3VD84MU2KzSqZeKbUn6caiFkn8Xa4uCYm3Z4YcU2aMPs5aw+PifdQ6O8cPrBCrN6BqBuKtrZj87DSczYtUeyVzDvp3saa0HRS0md//GdfErg6SXcAAABYIhtKP4g32a7V6EN5J+pjE77Ps0P6sWXM9afC7Hc+Xw+DSa0mVE287UiuObBCzG+Sa/8z5rqPwvgyMHE38u0k1vEK77Os8zDMseQ5R5co9krmmXRva01oOinpsz+eJHB1ku4AAACwRBYh6f566b5LU7zPviH9GLcT9L9htod3PlfqywcNxa2SeIs7fH8K/cMjVzp8s5yc3D/kmvicXhmYG2NifZLEOVfhfZZ1Hob5W/Kcs0sUeyXzTLq3tSY0mZT02V/5sy8JXJ2kOwAAAFDLlTCYDDg4RaxyOYffV7g+3ZX58gze7Y1Sf3Y3FLdK4m1X8vWLFeNeTu65MuTr6e7Zm2PivFrz2cs6D8PsSZ7z6xLFrjpHpzu8JjSZlPTZX/nZTY33X0vQQoPv2GYMAAAAYAk8Eu5NTmycIt71UqxPxly7tnTtjhm831dJ/DthdE3zuqok3j6uOA6pf5fi3l/6eprMiyUmRu2g3R4GD2gMHZ2HYXaWxmiRY9c50yE90LTK9R8v4ZrQZFLSZ3/lz76k+2Tv2GYMAAAAYAm8EiYrSTPMlnBvomPc7tJyaZ1tDb9bjJ8e4HixwdhVEm8Xk69XTYDuDeMT4OWSGS9V6N+pCuO0rPMwzM5QvbxR27FnWV7qwhKuCU0lJX32q332JYGrk3QHAAAAKjtRSgRMU6f6ZClWLL8xrpbxrJO95STWkQZjV0m8pTt8P60Yd0cp7q4h1/yafP29EXF21hjXZZ6Hld5d0n251oSmkpI++9U+y5LA1Um6AwAAAJWdLiUCPpwwTkwe3irFOrzCPeWyJtsbfrdTpfibGoxdJfGWlgT5omLcraW4w+qrp3XFY9mMZ4Zc00ucfl7hmcs8D8MsU9K9jnnVdG9zTWgqKemzX+2zLwlcnaQ7AAAALJE6NZ3rtssVnv9xKRFwaML3KB9aeDVUq6F8J7lnZ8Nj+1sS+5eGY1dJvF1Ivn6jYtxtpbjPjbju1SLmX8V79sYu7iI+GPpJtw0Vn7us8zDMy2F2Nd1nGXsl80q6t7kmNJWU9Nmv9tmXBK5O0h0AAACWyCzLS1SpxVwu//D3Cd/hj1Ct3nDZt8k9rzQ4rs+U+nNqghjx8MhRO3OrJN7eKV3zWIVnpkndmAgfV4ojHngZk263k+tjIvhK1vbVfNdlnYdh0t3Avzb8eZ1l7JXMK+ne5prQRFLSZ786SeD5jpXxBgAAgDlpO+l+MExf+7icYHqrxr3prtp/NDiuh0P1wxtHicm6Ubt8qyTeXixd888KzzyUXP/JmOvWFF8/Xvz3muJ7adJyJ8s6D8PsC83UI5937JXMK+ne5prQRFLSZ786SeD5jpXxBgAAgFXi6VIi4KOa95cTUGdq3v+3MN2O1FEuhcEyIOtq3v9ccd9DFd97VMLrcnLN9xWeez65fvOIa+K7xPIRHzY4Xss6D8O8nTzzaMOfl1nGXsm8ku5trglNJCV99uc73quFpDsAAABQS1pa5Ica9/VKHEyz8zcmtu4W919q6H3WJjFjuzJBn2Id6HEHIG4JgwmUUYm9mMBM66WPK/3wWNLvcUm13kGXTR54uqzzMMzZMLtDW2cZeyXzSrq3uSZMm5T02Z/veK8mku4AAABALTvCYDLghQr3PBzyZFzvnuNTPL+3wzMmFdc08D57Su9zrsa98d1/Lu57bcx1r4Zqhx5Ge5PrYp3rYcnamCz8srjmizD6wMn1YfCAyLgL+VjW9o9oe4u56uo8DHOtuO/yDD4rs4y9knkm3dtaE6ZNSvrs1/vsSwLP73vTeAMAAMAqFBNk6c7WB8ZcG3d69pKP8TDJHVM+O9052sQOzm/CYHLjZsiTUMPKRcQE15MhPzz0izB4kOGGIdfHUhLxwMNfSs+4VLzH+hF92pqMWUy+HSmeu76I1ytFcSKMT3jH/v4e6tX2j+/yZsfmYZQnwnQHgLYVu4p5Jt3bWhOmTUr67Nf77EsCz+9703gDAADAKhUPULwR8oRA3PEZE4u95FNMOO0K+c7R3k7LmDxa19Cz/1PEPTnh/RtDniRM6yhP04btkH2x4r2jxLGKh5R+UYxzTIjdKvoc+/5kjXf9bIJ3OtSReRjnjdBPEq9p+PMxy9hVzDvp3saaMElS0md/8s++JPBsvzeNNwAAAPA/D2btcMhLjcTk0O2ixR2aF0KeINoyg+c+G/o7Mx8xDWPFxFtMju8oxmpnyHfrxprRvdISb2Xt/ZAfivp1MbY/dnweYiK8twt5yxLFrqr3eTzV4TVBUnK+n33jPd/vTeMNAAAAzF2vnMVJQzFS3HF7PeS7ruuIdahvd3weejvR312y2PRJSs73s2+85/u9abwBAACAuYu7iXs7M7cZjns8HfKdxjdD/fIm8UDFHzs8D8+EPLF4ccliM+hOkJSc52e/jfHeFvoli8r199dNcX/vN3RenlG/e8+43XIMAAAAgNpiKYuYIIoHBm40HANiKY+YsPltgnuPhrxESBfnIR6SGUu/xH8o2LBEsbnXrdBPTK4xHDP/7Lc53i+Few+GPVTj/vgPEdeTe+NvANw3o76uTZ5zq8UYAAAAABOLic54wODV4r/JpQmmoxXviUmoN0N+gGMX5yH269uQJyXXLVFshvsj+R435rP/7Lc93tvCYNL9x5r3f1rcd3bG/VyX9PHPFmMAAAAATGV91j4JecL3UcPxPyfCYILq+5Dv7ozlFLaGfEd6PNAyHq4YD1Y8HfLkTqzNfl8H5yH254es/WvJYjPaleT722+6zP6z3/Z4bwn3loipcyjv58U9L824nxuT/v3UYgwAAACARuwOEp+pmHy7G4bXMy63mFDb2uF5+HfWnl/C2Ix2Pvn+3W44Zv7Zb3u8e++U1pa/UPHetcV91+fQzx1J/863GAMAAACAGXk8a29l7VLIDxS8XbRYKiImrI5lbbNhYgmdCf3E5G7DMfPPftvjHXfsfxXyHfm9fsQk/GMV7u0lsU/PoZ97kv6daTEGAAAAAEAtaRmVfxiOTo/3o8VzY935zWFwp/7bFe5/t7h2zxz6ejDp28kWYwAAAAAA1BLrkUtMro7x7iWhe2WcLid9iTv3VzqHIh66GnfFz+MA2HQn/qEWYwAAAAAA1BIPAu0lJs8Zjk6Pd6xr/kfy59fC4G73A2PufaK45ss59fWzMH0ZniZiAAAAAADUEnct9xKTNwxHZ8e7dwjqmdLf/Z7059sx9x8orjkyp/6m/XqixRgAAAAAALX9GvrJyYcMRyfHe1fxvFdLf38sDO52f2nE/eeKr2+aQ183JP253WIMAAAAAICJfBr6Cco9hqOT4/1h8bwHS3+/MeR12nv9OTvk3jUh3yX/85z6uivpz6UWYwAAAAAATOQfoZ+gfN9wdHK8r2XtyoivnUv6ExPwG0tf31Z87cM59TXdfX+ixRgAAAAAABN5OvQTlN8Zjs6Nd+95x0Z8fUsYLDHzVunr74T5HkZ6KenLrhZjAAAAAABM7LfQT1I+Yjg6Nd5HiudsGXPND0l/rof8kNX0a3dKfzcrvQNfe7vu17UUAwAAAABgKr2a37EdNBydGu8vs3Yr5LXZRzkUBne77y/+/tHizxfmNC67kz581WIMAAAAAICppCVGPjccnRnv+0O+2/vMCtetz9rNpE+9+u/7iz8fmtO4nEz6cKTFGAAAAAAAU/s19EtyPGQ4OjHee4tnHKhw7bthcLf7c1k7W/z3E3MYj7gT/3ry/MdaigEAAAAA0Ih40GYvWXnYcHRivM8U8R+tcO1TYTDp/mnIy9JcndN47Eie/XWLMQAAAAAAGhF3Bcdd1zFh+aPhWPrxjru+/8za9zXu+TIMJt5je3dO43E23FtTvo0YAAAAAACNibube0nLLYZjqcd7a6ifNN8V7k26b5/DOMTyOr1/gPgja/e1FAMAAAAAoFHPhn6y9aLhWOrx/qiIu7vGPXF3/C9Jn24VfzdrbyTPPNZiDAAAAACAxp0P/eTlM4ZjKcc7lq65U8TcVvPeNHn92RzePyb1rxXPi31+uKUYAAAAAAAzsSn0k67nDcfSjXdMuP83iXkya+tq3B/LtPQS9gfm8P6Hkr6eaDEGAAAAAMDMfBD6ScwXDMfSjPdH4d6a7LHFWueXa8Q5Xdz36IzfO+5Q/7l41s2sPdhSDAAAAACAmXoga7+HPJF5xXCsuvHeHOol6SeV7lA/2mIMAAAAAICZ2xP6ycy/Gw7j3bANoV+H/Ycw2YGtTcQAAAAAAJibXpmRuAtb2Q7j3aTjYfqSOk3EAAAAAACYm7iT+GrIk5pnDIfxbsiTIa8zH9/zeIsxAAAAAADm7qms3Qh5cnOP4TDeDfiqeL9YN35tizEAAAAAAFqxI+QJzj+yttFwGO8p9A4+vT7FuzURAwAAAACgVftDnuj8T3BgpfGeTCwJczPkZWG2thgDAAAAAGAhHAl5IvgDQ2G8a4olYK4U7/NaizEAAAAAAGDpxX84iMnywy3HAAAAAAAAAAAAAAAAAAAAAAAAAAAAAAAAAAAAAAAAAAAAAAAAAAAAAAAAAAAAAAAAAAAAAAAAAAAAAAAAAAAAAAAAAAAAAAAAAAAAAAAAAAAAAAAAAAAAAAAAAAAAAAAAAAAAAAAAAAAAAAAAAAAAAAAAAAAAAAAAAAAAAAAAAAAAAAAAAAAAAAAAAAAAAAAAAAAAAAAAAAAAAAAAAAAAAAAAAAAAAACW0ANZ252117L2etb2Ze25jr3j4wvar/uKsf8oa2tXwffa46uoP48HfB9bT6wn1hMAAABYVR4KeXLmbtb+GtKuZm3Pkr/jw1k7n7U3F6Q/a7L2Qtb+X9YuZe1OMt73dfh7bdHmoSfOw5dZ27hksfF9bD2xngAAAAALJu6auxaGJ9vLrcnExoNZO5i1T7L2U9ZuhTxRFP/vt1n7IGvPN/SsrVn7PeTJiml8FwaTWcPa7ay9XyHWSyH/h453s/ZbKUZXk2SLOA+p+P14PWtbZvDus4yN9cR6Yj0BAAAAGnB/yJPgx6aIsT5rP4Y8qfBN1o5m7dWQl5U5GfKERjn58MqU/X4sax+GfkLs7ZCXsFlTfP2p4p16u+4vhHw346T2FrH+1dC4rynGqDwucax2J+9Rt49dT5ItwzxEB4rvzR0zGINZxl6trCfWE+sJAAAAMLW4o/OtrN0skgLvTxHrWBHjtRFfj0n5j8NgEuKXKZ53OOQ7BmOclX49fnvoJ8riMydJlO0p7j89g3m4WRqXl6eItSV0O0m2LPPQ807IE7gvzaC/s4y92lhPrCfWE+sJAAAATCUmiY4XP2D3EgI3Qr4rfRIxoR4TDG9VuPbLMJiIqPsr7euydi65/0yotnPwRHLPVzWf+WLIdwH+WDy/SbHvaf37n6aM91LobpJsmeYhjRtLksRdro/MoM+zir1aWE+sJ9YT6wkAAABM5dGQ1+lNa87GZHtMlj8wRdz4q/Rxx+faCte+GAaTOHUS/TG5/1Vy7/ka9z5Zeu7OivfFcenVNZ5FzdtyUuu9huN1JUm2bPOQ2lzEvDSDfs8ydtdZT6wn1hPrCQAAAEwsrVXcZLK9Jx44+I8a199O+vF6jfs+T+67mrUNNfuZ/rr/ZxXv+aC4/uKM5uat0GwJgq4myZZtHsouhvr/yLQIsbvMemI9sZ5YTwAAAKC2ePDfqTD4a+4x2R4PjHugwefEXZ51fj3/eqi/0/3tMJjE2DxBP68m99+uOH5NHfo6yuXkGfEfRdZOGa+LSbJlnIeyfaFfA3zNEsXuKuuJ9cR6Yj0BAACAWmJSIdYmHpZs37AA/fsj6dfzFa7fFpr5Vf1rpTgr1a09WVwXx3EWyaYHSv250EDMSZJk8XviYMh36/4Z8iRRTCLGOsSnQv2D9eIz428wfBPycwPuFN9/8f2OZO3pmvGWcR7K7k/iH1qi2F1kPbGeWE+sJwAAAFDZsyFPdKQ/8Mekx6Ik23t65WWuVbg2JkV+Sd4nJl0enPC5N0pjs33MtbHec68czzczGoe9pf683kDMukmy2Id4cF787YN/Zu3x4ntld9a+DoP1rh+q8Px4fzyYMJbeOBDyBNSmkCc2037dLb4Pem1Xx+ZhmB+K+N8tWewusZ5YT6wn1hMAAACo5LkwWJ84trib/M2wWMn2aFPSxzcrXP9m6b1OTPjc+Gvyd0P1ww/TxMnpGY3FmVJ/nmogZp0k2eHimpgge2LENWly6+esPTwmXkyi9Xb/HlghVu8Aww1FW9uxeVjpOZuWKPY4G4o5n0W7PIP+Wk+sJ9aTxV1PAAAAYCG8mLUvw3Ik23sOJ/28f4Vr4zuUd5M+NuFzny3F6SVpRjkVZr9TMa1t/3NDMasmyXYk1xxYIeY3ybX/GXPdR2F82Ya4ozg9RPd4hfdZ1nkY5ljynKNLFHulz+hfM2rXZtBX64n1xHqyuOsJAAAAtCruPEsTF70k9hthcZPtPT8W/X2twrWvl97x0hTP3RfuTZKN27X53zDbw/aeK/Xlg4biVkmSxV26P4X+AZArHZZXTjDuH3JNfE6vbMONMbE+SeKcq/A+yzoPw/wtec7ZJYo9zjIl3a0n1hPryWKvJwAAANCq+Cv5sSzC7dIP+PGH46cXuN+9RNVnFa+/Unq/g1M8u/wr/7+vcH06ti/PYCzeKPVnd0NxqyTJdiVfv1gx7uXknitDvp7udL05Js6rNZ+9rPMwzJ7kOb8uUeyusJ5YT6wn1hMAAABYUax5G38NvFwyIe74e2bB+hoPwIs7V+NO9/srXP9IuHcn6cYpnn+9FOuTMdeuLV27Ywbj8VUS/04YXYO4ripJso8rjkPq36W45TlME2+xHMSo3a7bw+BhiqGj8zDMztIYLUvsLrCeWE+sJ9YTAAAAqCUmLGId9z/C4ibfY1/ibtDHK17/Smiu1MSWcG/CbdwOxHLJjG0Nj0WMnx7CeLHB2FWSZBeTr39cMe7eMD5hVS6r8FKF/p2qME7LOg/D7AzVy5EsUuwusJ5YT6wn1hMAAACYyPqQH3r2W+kH5rgDsM3ke+zTHzX7cCLcWzpnUidLseKvy4+rOzzr5Ew54XSkwdhVkmTpLt1PK8bdUYq7a8g1vyZff29EnJ01xnWZ52Gld5ckmy/rifXEemI9AQAAgKnEH5DjoYG/hHuT78/OuS8xEXErjN6pOMrpUt8/nPD5G4rnp7EOr3BPuQzB9obH5FQp/qYGY1dJkl1Lvv5FxbhbS3GH1UNO6wDH0grD/pGll/z8vMIzl3kehpEka4/1xHpiPbGeAAAAQCPi7stDWbta+gH6QphP8j3uZowH102S3Pi41OdDE/ahfLBdHIsqdXbvJPfsbHhc0t9E+KXh2FWSZBeSr9+oGHdbKe5zI657NfTPGPgtGbv4vXgw9BNkGyo+d1nnYZiXw+zqJM8y9jhxHq/NqF1usJ/WE+uJ9WTx1xMAAABYKjFBsS/kh5imiY6YrNg8o2e+GPIdoa9MeH+5hMPfJ4gREzHlOvdVd9x/m9zzSoPj8kypP6cmiBEPgBy1u7ZKkuyd0jWPVXhmmoS5E8aX04iHVsYE1O3k+pi4uVJ8H9axrPMwTLpz99eGP2+zjL3SZ+yvGbVrDfbTemI9sZ4s/noCAAAASyv+MP1tmG3yPe6i/zNrBypeHw9XLf8q/sEwfX3ccjLorRr3pjtj/9Hg2BwO1Q9gHCUmdEbt1K2SJHuxdM0/KzzzUHL9J2OuW1N8/Xjx37FtCJOXJ1jWeRhmX2impvi8Y4+zLEl364n1xHqy+OsJAAAALL34q/X/KSUK3mgg7lNZ+z3kh6dW9WXIE++pp0t9+6hmP8rJojM17/9bmG7X4iiXwuCv7a+ref9zxX0PVXzvUcmpy8k131d47vnk+lH/QBPfJf4DzocNjteyzsMwbyfPPNrw53mWsbvAemI9sZ5YTwAAAGBuYlLl6+KH6/enjBV/PT7uTj1e8fqYaI+76L4c8fV0R/4PNfrRK0cwzU69mPy4W9x/qaGxXpvEjO3KBH2KtYLHHVa4JQwmyUYlf2ISMq1vPK5Mw2NJv8clwHqHVTZ5QOGyzsMwZ8PsDlmcZeyusJ5YT6wn1hMAAACYqxfCZHWOe2Li4Kfih/TbFVqaoPnbiJg7wmDC54UK/Xg45Am13j3Hp3in88n7rGlgjPeU3udczfn5ubjvtTHXvRqqHVAY7U2ui7WqhyVXYkLpy+KaL8LoQyPXh8FDBONO4mNZ2z+i7S3mqqvzMMy14r7LM/j8zjJ2V1hPrCfWE+sJAAAALI0HsvZdmKxu8/UwPvFxPAzuTn1gzLVbkmRBPPxtx5Tvle7ybGK35Teld78Z8oTRsJICMRn1ZMgP+/siDB46uGHI9bHsQzyc8JfSMy4V77F+RJ+2JmMWE2VHiueuL+L1ykacWGGeYn9/rzn38V3e7Ng8jPJEmO4Qz7Zid431xHpiPbGeAAAAwFL4Kkx+WOI7FeLHQxBvFNf/XCQCegmKmBzaFfLdhb1dkTHRs66hd+vVvT854f2x5E5M9F0OzRwuOWwX5YsV7x0ljlU8VPCLYpxjAuhW0efY9ydrvOtnE7zToY7MwzhvhH6id03Dn79Zxu4i64n1xHpiPQEAAAAyD2btcMhLA8RETq9MTdxNeSHkCZAtM3jus6G/E/ER0zBWTETFZNaOYqziYb1xR2es79wrA/FWyM8OiIcY9s4S+LHj8xATV70dw1uWKLb1xHpiPbGeAAAAwKoRkw3XZ9COG9qheiUpThqKkV4svofeqHlfrBl9u+Pz0Ns5+u6SxcZ6Yj2xngAAAMCqcSg08yvt5fa+oR0q7v7r7aLcZjju8XTIdwvfDPXLEcTDD3/s8Dw8E/Ik4MUli431xHpiPQEAAIBV5WDol0NostndNlosRxGTOfFwv42GY0AsxxETV79NcO/RkJf56OI8xIMUY6mGmNjbsESxsZ5YT6wnAAAAAHMRExPx4LyrxX+Ti2Uger8tcbTiPfHAyjdDfthiF+ch9uvbkCcQ1y1RbKwn1hPrCQAAAMBcrc/aJyFP0DxqOP7nRBgsU/R9yGsDv5y1rSHfQRoP5YsHIcZDEE9n7c+Q11K+r4PzEPvzQ9b+tWSxsZ5YT6wnAAAAAK3ZHSQqUjFRdjdUOzvgSsiTZ12dh39n7fkljI31xHpiPQEAAABggTyetbeydinkByH2zgr4I+SlC45lbbNhAqwnAADAsvr/Dtej5mrnp3oAAA9kdEVYdE1hdGhNTAA8bWF0aCB4bWxucz0iaHR0cDovL3d3dy53My5vcmcvMTk5OC9NYXRoL01hdGhNTCI+PG1zdHlsZSBtYXRoc2l6ZT0iMTZweCI+PG1pPk88L21pPjxtbz4oPC9tbz48bXN1Yj48bXRleHQ+QXR0ZW50aW9uPC9tdGV4dD48bXJvdz48bWk+ZzwvbWk+PG1pPmw8L21pPjwvbXJvdz48L21zdWI+PG1vPig8L21vPjxtaT5RPC9taT48bW8+LDwvbW8+PG1pPks8L21pPjxtbz4sPC9tbz48bWk+VjwvbWk+PG1vPik8L21vPjxtbz4pPC9tbz48bW8+PTwvbW8+PG1pPk88L21pPjxtbz4oPC9tbz48bXN1Yj48bXRleHQ+QXR0ZW50aW9uPC9tdGV4dD48bWk+ZzwvbWk+PC9tc3ViPjxtbz4oPC9tbz48bXN1Yj48bWk+UTwvbWk+PG1pPmc8L21pPjwvbXN1Yj48bW8+LDwvbW8+PG1zdWI+PG1pPks8L21pPjxtaT5nPC9taT48L21zdWI+PG1vPiw8L21vPjxtc3ViPjxtaT5WPC9taT48bWk+ZzwvbWk+PC9tc3ViPjxtbz4pPC9tbz48bW8+KTwvbW8+PG1vPis8L21vPjxtdW5kZXJvdmVyPjxtbz4mI3gyMjExOzwvbW8+PG1yb3c+PG1pPmk8L21pPjxtbz49PC9tbz48bW4+MTwvbW4+PC9tcm93PjxtaT5OPC9taT48L211bmRlcm92ZXI+PG1pPk88L21pPjxtbz4oPC9tbz48bXN1Yj48bXRleHQ+QXR0ZW50aW9uPC9tdGV4dD48bXN1Yj48bWk+bDwvbWk+PG1pPmk8L21pPjwvbXN1Yj48L21zdWI+PG1vPig8L21vPjxtc3ViPjxtaT5RPC9taT48bXN1Yj48bWk+bDwvbWk+PG1pPmk8L21pPjwvbXN1Yj48L21zdWI+PG1vPiw8L21vPjxtc3ViPjxtaT5LPC9taT48bXN1Yj48bWk+bDwvbWk+PG1pPmk8L21pPjwvbXN1Yj48L21zdWI+PG1vPiw8L21vPjxtc3ViPjxtaT5WPC9taT48bXN1Yj48bWk+bDwvbWk+PG1pPmk8L21pPjwvbXN1Yj48L21zdWI+PG1vPik8L21vPjxtbz4pPC9tbz48bXNwYWNlIGxpbmVicmVhaz0ibmV3bGluZSIvPjxtaT5CeTwvbWk+PG1vPiYjeEEwOzwvbW8+PG1pPmFwcGx5aW5nPC9taT48bW8+JiN4QTA7PC9tbz48bWk+dGhlPC9taT48bW8+JiN4QTA7PC9tbz48bWk+dGltZTwvbWk+PG1vPiYjeEEwOzwvbW8+PG1pPmNvbXBsZXhpdHk8L21pPjxtbz4mI3hBMDs8L21vPjxtaT5mb3JtdWxhPC9taT48bW8+JiN4QTA7PC9tbz48bWk+b2Y8L21pPjxtbz4mI3hBMDs8L21vPjxtaT5Qcm9iU3BhcnNlPC9taT48bW8+JiN4QTA7PC9tbz48bWk+QXR0ZW50aW9uPC9taT48bW8+JiN4QTA7PC9tbz48bW8+WzwvbW8+PG1uPjE8L21uPjxtbz5dPC9tbz48bW8+JiN4QTA7PC9tbz48bWk+dG88L21pPjxtbz4mI3hBMDs8L21vPjxtaT5FcTwvbWk+PG1vPi48L21vPjxtbz4oPC9tbz48bW4+NzwvbW4+PG1vPik8L21vPjxtbz4sPC9tbz48bW8+JiN4QTA7PC9tbz48bWk+d2U8L21pPjxtbz4mI3hBMDs8L21vPjxtaT5vYnRhaW48L21pPjxtbz46PC9tbz48bXNwYWNlIGxpbmVicmVhaz0ibmV3bGluZSIvPjxtaT5PPC9taT48bW8+KDwvbW8+PG1zdWI+PG10ZXh0PkF0dGVudGlvbjwvbXRleHQ+PG1pPmc8L21pPjwvbXN1Yj48bW8+KTwvbW8+PG1vPj08L21vPjxtaT5PPC9taT48bW8+KDwvbW8+PG1pPkw8L21pPjxtaT5sb2c8L21pPjxtbz4oPC9tbz48bWk+TDwvbWk+PG1vPik8L21vPjxtbz4pPC9tbz48bW8+KzwvbW8+PG11bmRlcm92ZXI+PG1vPiYjeDIyMTE7PC9tbz48bXJvdz48bWk+aTwvbWk+PG1vPj08L21vPjxtbj4xPC9tbj48L21yb3c+PG1pPk48L21pPjwvbXVuZGVyb3Zlcj48bWk+TzwvbWk+PG1mZW5jZWQ+PG1yb3c+PG1mcmFjPjxtaT5MPC9taT48bWk+TjwvbWk+PC9tZnJhYz48bWk+bG9nPC9taT48bWZlbmNlZD48bWZyYWM+PG1pPkw8L21pPjxtaT5OPC9taT48L21mcmFjPjwvbWZlbmNlZD48L21yb3c+PC9tZmVuY2VkPjxtc3BhY2UgbGluZWJyZWFrPSJuZXdsaW5lIi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iYjeEEwOzwvbW8+PG1vPj08L21vPjxtaT5PPC9taT48bW8+KDwvbW8+PG1pPkw8L21pPjxtaT5sb2c8L21pPjxtbz4oPC9tbz48bWk+TDwvbWk+PG1vPik8L21vPjxtbz4pPC9tbz48bW8+KzwvbW8+PG1pPk48L21pPjxtbz4mI3hCNzs8L21vPjxtaT5PPC9taT48bWZlbmNlZD48bXJvdz48bWZyYWM+PG1pPkw8L21pPjxtaT5OPC9taT48L21mcmFjPjxtaT5sb2c8L21pPjxtZmVuY2VkPjxtZnJhYz48bWk+TDwvbWk+PG1pPk48L21pPjwvbWZyYWM+PC9tZmVuY2VkPjwvbXJvdz48L21mZW5jZWQ+PG1zcGFjZSBsaW5lYnJlYWs9Im5ld2xpbmUiL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PTwvbW8+PG1pPk88L21pPjxtbz4oPC9tbz48bWk+TDwvbWk+PG1pPmxvZzwvbWk+PG1vPig8L21vPjxtaT5MPC9taT48bW8+KTwvbW8+PG1vPik8L21vPjxtbz4rPC9tbz48bWk+TzwvbWk+PG1mZW5jZWQ+PG1yb3c+PG1pPkw8L21pPjxtaT5sb2c8L21pPjxtZmVuY2VkPjxtZnJhYz48bWk+TDwvbWk+PG1pPk48L21pPjwvbWZyYWM+PC9tZmVuY2VkPjwvbXJvdz48L21mZW5jZWQ+PG1zcGFjZSBsaW5lYnJlYWs9Im5ld2xpbmUiL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QTA7PC9tbz48bW8+JiN4MjI2NDs8L21vPjxtbj4yPC9tbj48bWk+TzwvbWk+PG1vPig8L21vPjxtaT5MPC9taT48bWk+bG9nPC9taT48bW8+KDwvbW8+PG1pPkw8L21pPjxtbz4pPC9tbz48bW8+KTwvbW8+PG1vPiYjeEEwOzwvbW8+PG1vPj08L21vPjxtbz4mI3hBMDs8L21vPjxtaT5PPC9taT48bW8+KDwvbW8+PG1pPkw8L21pPjxtaT5sb2c8L21pPjxtbz4oPC9tbz48bWk+TDwvbWk+PG1vPik8L21vPjxtbz4pPC9tbz48bXNwYWNlIGxpbmVicmVhaz0ibmV3bGluZSIvPjxtc3BhY2UgbGluZWJyZWFrPSJuZXdsaW5lIi8+PG1zcGFjZSBsaW5lYnJlYWs9Im5ld2xpbmUiLz48bXNwYWNlIGxpbmVicmVhaz0ibmV3bGluZSIvPjxtc3BhY2UgbGluZWJyZWFrPSJuZXdsaW5lIi8+PG1zcGFjZSBsaW5lYnJlYWs9Im5ld2xpbmUiLz48bXNwYWNlIGxpbmVicmVhaz0ibmV3bGluZSIvPjwvbXN0eWxlPjwvbWF0aD7DgWkkAAAAAElFTkSuQmCC\&quot;,\&quot;slideId\&quot;:276,\&quot;accessibleText\&quot;:\&quot;O left parenthesis text Attention end text subscript g l end subscript left parenthesis Q comma K comma V right parenthesis right parenthesis equals O left parenthesis text Attention end text subscript g left parenthesis Q subscript g comma K subscript g comma V subscript g right parenthesis right parenthesis plus sum from i equals 1 to N of O left parenthesis text Attention end text subscript l subscript i end subscript left parenthesis Q subscript l subscript i end subscript comma K subscript l subscript i end subscript comma V subscript l subscript i end subscript right parenthesis right parenthesis\\nBy space applying space the space time space complexity space formula space of space ProbSparse space Attention space left square bracket 1 right square bracket space to space Eq. left parenthesis 7 right parenthesis comma space we space obtain colon\\nO left parenthesis text Attention end text subscript g right parenthesis equals O left parenthesis L log left parenthesis L right parenthesis right parenthesis plus sum from i equals 1 to N of O open parentheses L over N log open parentheses L over N close parentheses close parentheses\\nspace space space space space space space space space space space space space space space space space space space space space space space space equals O left parenthesis L log left parenthesis L right parenthesis right parenthesis plus N times O open parentheses L over N log open parentheses L over N close parentheses close parentheses\\nspace space space space space space space space space space space space space space space space space space space space space space space space equals O left parenthesis L log left parenthesis L right parenthesis right parenthesis plus O open parentheses L log open parentheses L over N close parentheses close parentheses\\nspace space space space space space space space space space space space space space space space space space space space space space space space less or equal than 2 O left parenthesis L log left parenthesis L right parenthesis right parenthesis space equals space O left parenthesis L log left parenthesis L right parenthesis right parenthesis\\n\\n\\n\\n\\n\\n\\n\&quot;,\&quot;imageHeight\&quot;:113.35667265110712},{\&quot;mathml\&quot;:\&quot;&lt;math style=\\\&quot;font-family:stix;font-size:16px;\\\&quot; xmlns=\\\&quot;http://www.w3.org/1998/Math/MathML\\\&quot;&gt;&lt;mstyle mathsize=\\\&quot;16px\\\&quot;&gt;&lt;mtext&gt;MGDE&lt;/mtext&gt;&lt;mo&gt;=&lt;/mo&gt;&lt;mfrac&gt;&lt;mn&gt;1&lt;/mn&gt;&lt;mi&gt;n&lt;/mi&gt;&lt;/mfrac&gt;&lt;munderover&gt;&lt;mo&gt;&amp;#x2211;&lt;/mo&gt;&lt;mrow&gt;&lt;mi&gt;i&lt;/mi&gt;&lt;mo&gt;=&lt;/mo&gt;&lt;mn&gt;1&lt;/mn&gt;&lt;/mrow&gt;&lt;mi&gt;n&lt;/mi&gt;&lt;/munderover&gt;&lt;msqrt&gt;&lt;mo&gt;(&lt;/mo&gt;&lt;msub&gt;&lt;mi&gt;x&lt;/mi&gt;&lt;mi&gt;i&lt;/mi&gt;&lt;/msub&gt;&lt;mo&gt;-&lt;/mo&gt;&lt;msub&gt;&lt;mover&gt;&lt;mi&gt;x&lt;/mi&gt;&lt;mo&gt;^&lt;/mo&gt;&lt;/mover&gt;&lt;mi&gt;i&lt;/mi&gt;&lt;/msub&gt;&lt;msup&gt;&lt;mo&gt;)&lt;/mo&gt;&lt;mn&gt;2&lt;/mn&gt;&lt;/msup&gt;&lt;mo&gt;+&lt;/mo&gt;&lt;mo&gt;(&lt;/mo&gt;&lt;msub&gt;&lt;mi&gt;y&lt;/mi&gt;&lt;mi&gt;i&lt;/mi&gt;&lt;/msub&gt;&lt;mo&gt;-&lt;/mo&gt;&lt;msub&gt;&lt;mover&gt;&lt;mi&gt;y&lt;/mi&gt;&lt;mo&gt;^&lt;/mo&gt;&lt;/mover&gt;&lt;mi&gt;i&lt;/mi&gt;&lt;/msub&gt;&lt;msup&gt;&lt;mo&gt;)&lt;/mo&gt;&lt;mn&gt;2&lt;/mn&gt;&lt;/msup&gt;&lt;mo&gt;+&lt;/mo&gt;&lt;mo&gt;(&lt;/mo&gt;&lt;msub&gt;&lt;mi&gt;z&lt;/mi&gt;&lt;mi&gt;i&lt;/mi&gt;&lt;/msub&gt;&lt;mo&gt;-&lt;/mo&gt;&lt;msub&gt;&lt;mover&gt;&lt;mi&gt;z&lt;/mi&gt;&lt;mo&gt;^&lt;/mo&gt;&lt;/mover&gt;&lt;mi&gt;i&lt;/mi&gt;&lt;/msub&gt;&lt;msup&gt;&lt;mo&gt;)&lt;/mo&gt;&lt;mn&gt;2&lt;/mn&gt;&lt;/msup&gt;&lt;/msqrt&gt;&lt;/mstyle&gt;&lt;/math&gt;\&quot;,\&quot;base64Image\&quot;:\&quot;iVBORw0KGgoAAAANSUhEUgAABd4AAACyCAYAAABcBt3UAAAACXBIWXMAAA7EAAAOxAGVKw4bAAAABGJhU0UAAABt8yePewAAND9JREFUeNrt3Q+oFUee6PEfl4tIEImYixE3Y/CJT4KI4EgmZIMKIiI+ERlxHEcSEeQirkgQssEJRkLYYEQkk/UhIiISfJuIESNZX0RExCcy4vocMZJFxCciroMRx+fIjbPZ/tF9uH3qVv89fU53dX8/UMzkek6f7qrq3+nz6+oqEQBAHYzyylyvrPTKx1457JXLXtljee1A8JrrXhnyylOvHPPKJKoRAAAAAAAAANB0b3rltleeeeVnS1lovH61Vx5FvPY81QkAAAAAAAAAwLD3pD2R/tgrfaF/11HumqRfGfx9gfH6IaoQAAAAAAAAAIBhOro9nEg/GPq3nV65KP40M2Fmoh4AAAAAAAAAAAQ2SXsifWnw941eueGVccbrxxuvP0IVAgAAAAAAAAAw7LgMJ9F1wVSdTma+Vx545RXL65dIe+J9PVUIAAAAAAAAAICvX/w52ltJ9C+8MsEr98Wfy91mq7Qn3idRjQAAAAAAAAAA+Mz53Zd55bT4c7tHORl6/TWqEAAAAAAAAACAYZpgbyXRdeT7u+In0/sjXm+OkN9NFQIAAAAAAAAAMOyKDCfRL3rlsVdmxLx+sbSPkF9IFQIAAAAAAAAA4NO53MNJdB3JvjPhPbuM1/dRjQAAAAAAAAAA+FZJe+L9gVfGJLznauj1x6lCAAAAAAAAAACGHZb2xPsHCa+faLx+A1UIAAAAAAAAAMCw+zKcRH/ulYGE16+W9sT7dKoQAAAAAAAAAADfbGlPoqeZNiY8Qv4mVQgAAAAAAAAA9TTeK5+Iv+gn0tsi7Yn31QmvH+2Vx6HX7zX+/W2vzKBaAQAAAAAAAMBdmgje6pVH4ieCj1IlmZyW4ST6UFCfcQalPVG/PPRvb3nlhiQvzAoAAAAAAAAAqKA+8ZPA96Q9EUziPb1+8ed0b9XdiRTvOWvU99jg7zrPu047M41qBQAAAAAAAAD3rPDKD9KeACbxnt0yo+4GU7xnyHjPBK+86ZU7XllIlQIAAAAAAACAW+Z65ZLYE+4k3rP7zKi7SSnec8NS5zrn+2KqEwAAAAAAAADcMdMrp8SfymS/V3Z75aGQeO9UOIl+OeV7XvfKFfGnqNGE+wFhehkAAAAAAAAAcMoH4s8rvsj4+0oh8Q4AAAAAAAAAQGYDEX/XxVXDC4OSeAcAAAAAAAAAoENPhMQ7AAAAAAAAAACF0TnGSbwDAAAAAAAAAFAQEu8AAAAAAAAAABSIxDsAAAAAAAAAAAUi8Q4AAAAAAAAAQIFIvAMAAAAAAAAAUCAS7wAAAAAAAAAAFIjEOwAAAAAAAAAABSLxDgAAAAAAAABAgUi8AwAAAAAAAABQIBLvAAAAAAAAAAAUyPXE+3rL/lNGlrfo6gAAAAAAAADQG3UY8X5MSKyTeAcAAAAAAACAiqhD4n28V+4JyXUS793zslcORJRlVA8AAAAAAACAsLrM8b5ASK6TeO+eX9OHKBQKhUKhUCgUCoVCca4AAIn3AuzkC4XEe5ccoA9RKBQKhUKhUCgUCoVC4h0Amph47/fKVb5USLx3wR36EIVCoVAoFAqFQqFQKCTeAaCJiXc1zStP+WIh8V6gqfQfCoVCoVAoFAqFQqFQSLwDQJMT72pDBwH5mldGV+AYdPT+OK8s9MpKr3zilZNeGSLx3nMbjbq8Q5UAAAAAAAAAiFPHxLs6LvmT7/sqfFyakF/llbNC4r1XvjLq8iuqBAAAAAAAAECcuibeB7xyX/In31c5cIyaTL8hJN677XujLgepEgAAAAAAAABx6pp4Vwslf+Jd62WqA8c4RtKN7ifxns/LXvnJqMtXqRYAAAAAAAAAceqceFe7JH/y/YpXRjlwjDr9zCkh8d4N7xj1+O9UCQAAAAAAAIAkdU+8a+L8quRPvu9x5DjHe+WekHgv2gGjHr+mSgAAAAAAAAAkqXviXU33yjPJn3xf5shxrhIS70W7Y9TjRqoEAAAAAAAAQJImJN7VBsmfeH/olcmOHOcVIfFelKmWepxOtQAAAAAAAABI0pTEu/pW8iffL4k/l3rVrRYS70XZKMzvDgAAAAAAACCHJiXeB7xyX/In33c7cIx9EcdI4j27r4063EeVAAAAAAAAAEijSYl3tUjyJ961LHXgGD8TEu+d0qcbfjTqcDPVAgAAAAAAACCNpiXelS0xnWW+91cqfnzzhcR7p2ZZ6nAG1QIAAAAAAAAgjWfSvMT7KK9ck/zJ9wviT+lSVbpvT4XEeyfeMervFlUCAAAAAAAAII0xYk8sH2/Asevo5WeSP/m+o+LHd0RIvHfikDC/OwAAAAAAAIAc1oo9qfxEqj2iuyibpLP53hdU+NjeExLvnbhj1N/vqBIAAAAAAAAASSZ65bZEJ5U/akg9nJT8iff7XplQ0eNaLCTe85ohzO8OoLfGir9499te2SL+jfHlXplC1QAAsRgAiLkAUF06en20VyZ7ZYn406Q8kuTE8mmvrBN/ZPc48edGr5sB8RPoeZPvZyp6XKOExHteG426u+eVfqoFQBe85pVjXnke8z1zKfhRAgAgFgMAMRcAKmaBdDalSrjU0eIO62R7RY/roZB4z+Mbo30PUCUAumBjwg8Os+jaE9wEBABiMQAQcwEATvlc6jffuy6eOz4oo2jiVPRL/UdhfncA3f/Rkee75jhVBwDEYgAg5gIAXKJT8VyXes73jvTmWdp2KtUCoEBzjBhz3iv7vPKxV/Z45Utpf2LJLJupQgAgFgMAMRcA4BJdQPOZ1G++d6T3odGmD4RH29Bs+sTMfw/+F8W4FsSXKxK9cLOuzbI+4geIrtHCU0wAsRjEYgDdo+f3Qs5zYi4AoFjvSmdTzmyjCp12zmjPr6gSNNz/8crfxB+Vgs4tCWKL/vgYm+L1MyN+fKykKgFiMYjFALrmu+A8/46qIOYCAIp1UjpLvs+lCp31wGjLd6gSNNSA+Ike85HQl6iajpwQf0Gp1zK8Z73le2YvVQkQi0EsBlA4HVX9nXGufyeMtibmAgAKo3O135f8ifd7wQ8luGWGpS3/riL7po+WL6OJ0CO/9sqfI+Lbn4N/rxJ9DHiKA/X6QvCjY3fG9/VZvpOO0E2JxSAWE4uJxcRioFC/8MrViLj7f4N/J+YScxtBG2CBV973ymHx51XWxxCeemVI/Dman3jlhleOij9Z/9KgwePsDxqT+XwBLJXORr1/SxU6Z7PRhncqsl+rgouO6zQRukxvGH6ZMsb9i1RnxOXl4NpvkwPfK3qdmmch7sNG/R+luxKLQSwmFhOLicVAYRZJ9M3O8E3PRcRcN2PuKMmX2JldQqUN5tjPZwV99uLgImQoZ33pXZYzwTGMM7a9IvS60Qn78Vg6S8i1SusmwePgy+PboGPtDr5QdNXfvoLbb0FB+15EOUFsR8Xt7bCPv0sVOuUbo/2+Lnl/xoYuNs5bvreAIunIyf+IiGV/i/j7f0g1RlzquXEq2KfTUt3FB/WH2vs537vLqPuDdFliMYjFxGJiMbEY6Jjm3LZ75T9T/sb/z+D1fSXvNzE3Ix1hfUH8UdvPJH1Sp4xh9tclW6Jbj+lSh5+pc/vclHSJbP08TWLrPL1PEvZNF9E75JWzxr+NSdif0znaKm/Rz9AE9QavTCqg/fRmjT468yiogzIT74wIRtXpTbgbHfRxPcdepxqdaesfjfYbLHF/dP67H4L90AuqF2gidEnSyEodTTkt+N8qj7jUHz9fBPtzW/ypo+pkg1Hnm+i6xGIQi4nFxGJiMdARjZnfRcTU773yP4L/tf37d8Rct2PuVK98IOlGdk/r4UEvlHTJJr0DuUA6vwOkSeIrEp9o106mK9tGJaX1aQIdKb9D/GkD0uz/nIxttUOy3YjQmwKa+H4i2ZPfmvRfUlB76g0fnRvtRsp9f5ahpDmWa8R5OGCmdHaTSr8Ax1ONlTfP0navlrQvOirgcSjmj6Z50CVxIyttIyizvr4MrWkD9RyaX6O22mPU9wy6L7EYxGJiMbGYWAzk9iuJzhH+LxkekDsm+G/b6+4E2yHmOhxz35fkpE4vV3U9m2J/tOO9UNCxRyW7tDN9IMkj0016I+Btr9xNOIYFOfb324Rt6qj9qLnj9ctjrvjTy2h7pkmE66j1ohLwUyQ+sXhI8s17r8c13SvLxZ8+x1wY4T6xHo54Vzp7uuMYVVh5Hxptdquk/VgZ2ocLOb7ngDTSjKyMGsHzklR/xGXr2J7mvKarovAcl1fowsRiEIuJxcRiYjGQm46ctg101r/9Q8R7/iHHe4i5DsTciZJuepVJPTjgWZIuwfRJh5/TLyMn0A+XU0G9dGJswkVOnsUSVkmxc5nr41Q7JXn0+NHgoq1TcTdVikrw6xfl8dB2HxDv4ZDTwnzvdXbGaK8DJexD+HvkdkGxHTAVNVKyyiMu9VryXOjHxxs1aLerofp9m25MLAaxmFhMLCYWA5nFjV7/f5I8ev1XweuSRskTcx2LuWkW8tzZgwM+KOmSS8s67ChxI8d3FXxMuyI+Z3GObcVNw7O/g32cmKLudeT4mx3Wxf6Y7S8usM5fCL44W08uAK7QVbgfCPO91/UC7K9Ge73T431YIu1re8ykWVCwTkZWRqnyiMsJMvyknf7vKw63XXggjq611Ed3JhaDWEwsJhYTi4FMdHBr1Hzt/ztDnEyaF/61knMWxNwc0ixmqnczujmHsDZWeCqSR1LsaPGWIzHb3d6lYzsgxdw8mBKz7/sK2M+l4s8PH/fkQyc3PbZJbxLvqrVAwhNiPxyzVDob9a43ncZRjZWzQMqd313nqgvfZN9Ik6Bg3R4RWdURl4ul/fFUV+eFfS90HPPpzsRiEIuJxcRiYjGQyW/Fzz+ZsfFv4ucasyZ1+4L3/c2yzSfB55WFmJvDKWm/2xeV0NnWxX0ILx6q86PvkWLnR1dbY7bZzUf+dfHVq8bnrcixnTHS3cS70uT+LYlP7C3Nue110rvEuyYeW4u1Aq7ZJ50l349QhZXzkZQ3v7t+d9wMffY5mgMF0kEZRY+sjJJmxGUZC01/EdqHPQ62oT4N2npScG+F9muNVz4PlQ2OnyvEYhCLicXEYmIx6kfzff8cEQ//LJ0NHJbg/X+O2P4/B59fBmJuRuHE+2cxX6I6BUI37mTo1CDhO47vBUG9yMT7nJjt/SDdv0Njzl+/OueXRLcT72rA+DKyPf2Q51GsXibe1WXxk++Aa14I4lInyfdBqrFSzkl587uHpxLTmPgazYECaQLGNvqxmyMffx3zmWVMdaBPbQ5J5wNEyrIl2O9rUq0RS+Y0iCccP1eIxSAWE4uJxcRi1M80sY90v+iVXxT0Gb8Itmcb+T6tpOMm5mYUTrxPlfYpX3qxeN8Wo+PowqRFJ96vxWyvV49x7ZXOJu3vVeJdTZb4uabz3KzodeL97aAfAS6alRCLkwpzFVZHmfO7LzI+9wuaA11KvvR6rl/biMsyF/gLP6mpT7SMcqTt9EfT4+Cab0qFkyOuJ3uIxSAWE4uJxcRi1Ndvjb71eRfij21k/aqSj5uYm0E48a4VtVeikzl3pNgJ53Vbt2XkIq5FJt7XxmzrfA8bVyfub90RWp/j/b1MvNu+mMzyccbt9TrxDrhui3Q26v0HKXfVc/jKmt9dv1/Np5e4GYNu0cRLGfP7tkZc/kvJxz/TONc+cKTdzoj/JONbFdy3uiR7iMUgFhOLicXEYtSfJsV1IHG3k+GtueSrMMiUmJuBmXifJvHJnHUFfvYqaX/Up7UibpGJ9xsx21rR4wbeLcN3wLLqdeJdHZL4xVYnZdgWiXcg35dCJ8l3RnKUr6z53Tcbn3uZpkAX6Xy+L5X02S9JOfMJm8Lr+TypyD4lxabnFb4Gq0uyh1gMYjGxmFhMLEb9tXKpvTBNqjO6nJibkpl4V4clOpFzo8DPvhTa7sHQ34tKvC+I2Y52ir4e1/VUyb/4QBmJ9/AofVvZkWFbJN6BfOfgQ+ks+b6OaizVH6X387vrd9sd43PfoymArtounT0Z2Esrg31cWeF9rEOyh1gMEIuJxcRigJhLzLUm3s3FQM2yvIDPfcvYZnhhi6IS7wdjtnPYsQ5dRuI9qS0eSPqbF91OvK8WNxd1AJIsl84S7/oY1QtUYyle9MpP0vv53ddY+sEMmgPoqrnGOadzR46u4H4uFH9QxfqK12cdkj3EYoBYTCwmFgPEXGKuNfGuTkp0IqeIR3NOhLZ30vi3ohLvj2K2s9axDl1W4n2mxCf10rZHtxPv+4XEO+prn+RPvG+l+kqzRMqZ3/2cjHzCq2r0ZruONjoafFfrgsC6EPrklO/X7/CLwQXUXa8M0t0qqylt3ScjnxLcULF9fEP8m7EuzMFZh2RPlWLxqODH8crgukDr95j4a209y9FXt4k/AGco+F24QlAVTW9rYjGx2MXrYsBVxNyUohLvb0l8MmduB585LWFbRSTeZyfs/2zHOnRZiXf1Q8xnf5JyG91OvN8UEu+orzEJ52FUOU7VlepT6f387pMt/eBoRepjcnDBE9eXz6Q4F05EvPd1ulxlNLWtzxv7eaVC+6ZPs+qNj52O9CHXkz1VicU6wuteiuuFB5J+vthFwtR2VURbE4uJxW5dF/eLP9f0zwWV0YIqaVL7EnNTiEq8qwsd/GCKs0fiR88XkXhfE7MNPQH6HDtxy0y874357G9TbqObiff5kn/xXcAVczJ+eWvCayzVVqoy5nffbOkLuypQFztCP/j1B8+X4o9etvXdaTHfg3HXJYx6r4Ymt7VtisPpFdgv3Yf74j8dmNUAyR6nY7EmnXQw1fjgOkLPndsR51Xax69XR7z/lqBMtDWxmFjsznWxWibFJWXfJQRWTpPal5ibQlzifYkUP2pcDyD8KMJqy2uKSLzHTc3w0METt8zE+6qYz36cchvdSryPE/+RdRLvaIKtKb+c9RHK16iu0pUxv/u3lv5QhUW73rRcgOn1gG103paIbZxM6Pcr6XKV0OS23mTZ17IXcHtF/BsfeUb46fogN4JrUJI99YjFanzQrub+XUj5/gliX/j9GeGvcpra1sRiYrELsfhzKSYpu5dQV0lNal9ibgpxiXd1NaYTHMvxedsk+W55EYn3ozHbOOngiVtm4j1p2qE0Tw8UmXjXE0EffXxfRq5QvqAL50XVCprtTIo+QgKyfL802uSv4i+22k19wY9hsz8sqnA9bbPs7xHL63bJ8PRJA0EyQZO290PXI310u0prQlvbRjedKnF/NGl2O7ju7c/xfn1a4YuS9t3lZI8LsXiWZHsKxaQ3164Z771HmKukJrY1sZhY7EIszjONaN7ZB0D7EnNLjrlJiffVCZ0hyyME/aEfTlo2RryuiMR73GipIw6euGUm3l9I6ANpHsNYJ71JSpN4R53p3G5XEvrHbqqpErZIcdOzdfrj+hXHEgLmoldLJX7Ngn66m7PJn7q19VzLMQ5JOTcK9IaFJsvOB9dxWRIVc2R4lGBZTxK6nOxxJRbbRoJuz9hXDjr++6opmtbWxGJicdVj8RRpn/rmjQzXOGtleB7tMYIqalr7EnNTSEq86w7ckmIefdgg7Qu7RC0QUETiPW5xmcMF1+GY4Hg6KYdTfEZZiXeR+ETfWyneT+KdxDs6dyihb5yliirjG6NtPuzBZ66M6BdVT1Y+suzz1ODfJgbfkdeERaPqoO5tHXWt9kYJ+3GxgOuNOyXWpcvJHldisW3hzGsZtzEq9N4NhLjKalpbE4uJxVWPxa3cyJqM79MEp675dTe4bkI1Na19ibkpJCXeRdoT5raFStPeNQzPMRd3l72IxPuDmG0cLLgORwfbPCojpz5JKo+D923O2ZnrkHh/GASXpHI/aNcnQuK9m+1Zp1In6xOOVc+RCVznVIJe0P9otM+8HnyubSqPIQfq64hlv1eEYrHG/Gl0q1qoe1v3RcTn1T3cB70mPVvQd+g2kj21jsV90v4kcp6nmcN9/hVBlWNTk9qaWEwsrnos1uuhrNM2Tw3yJpo/mkVYq/z1bpPal5ibQprEuyYR4kaQ70zxOYuNgBc3PUm3E++HutzoejGyK6Exdb6xlZL+8YsqJ97npHh/0Yural/VR9JPSncS73VH4t0tc6R9UWrbDdA36NaVYZvfvRcjeG0ryj9xoL7eFfvTdIMSPy0d3NOEtrbF6l09+ux+SV6YNkuZQrKn9rF4r3S2INrs4D3nCW+V17S2JhYTi6sci88E51Ra47xyU6q/dhOa277E3ARpEu8SfDFH7dhT8efSiXMu9PrPE15bROI9blHYwz3qAKeluHmYq5x4TzN3UtGJ97ATQuK9yPYk8V4tepPydsJxDtKlK6WM+d3VMbE/UVR1tnkBL4s/4uMc3alWmtDWtqfyerUo3scFfn+eKbkeXU72uBSLF1r2Ncu5uDV4zzrCW+U1ra2JxcRiV6+LTX2hvBK/+eqnLu1LzE2QNvE+JvhhFLWDcVPHzJb2kZlJdxCKSLwfj9nGsR51gE0x+7As47bKTLyPlviRtmlG7Xcz8f6akHjPisS7O5KmPTpEd66cM9L7+d1F2m9ChtdTceGC0zZKQv821eF+cKJi8fAZbd0TD0u87qwTl5M9LsVi2zmp1/ZjU77/WnBso4jFlY/FTWhrYjGxuA7XxabW0yq7Hdx34m+925eYmzOpk/RF+pHEz9MdNfL5C8m2CnoRiffDMdu41qO6XRazD/MzbqvMxPsbEj+vdBrdTLyrq0LiHfWzPeHiQfs9C05Wi7bHX6X387ub3+dZY3TZbHPyfeR4X+DHRnPaOsw21eEJaZaqrpPzrMTjr3Isto0KXZ7ifW9J8uArYnG1YnHd25pYTCyuy3Vxy8Zgv49zLVzLxLvr7UvMzRmQkhLvA0FnjerIWyzv0fnOn0u2+cCLSLzHJax6tajGYulsQdKwMhPvy2M++0jKbXQ78b5HSLyjXpYkXDjozc7JVFPlzJNy5nd3/QfGTsu+r3G8L/BjozltnfTD4yTJHpI9FW6vQcv+7k/xPk0UpJlulFhcnVhc97YmFhOL63JdrFrTQ12SdFP7En/dSrzXoX2JuTkDUppHx3bHdOQ7MnLakfAPrLTzyBWReF+WcNLN6EHdLpB6JN7j5kxKuyhPtxPvq4TEO+pDb1g+TIhhLKxTTR9KeXNz2haVue9IvS3PmQzgx4Z7Pzbq2NZJPzwYZdmsc8C1WDzNsr83E94zPXjdTmKxU7G47m1NLCYW1+W6WKfS1WmeNb82gWvh2l0L16V9ibk5A3KaxLuOsHwe05k3hF6ryeLwJPtLUu5TEYn3sQknXS8WhqlL4v1MzGfPSrmNbifegbrQOHwlIX5tp5oqq6z53ZVtbRNX5rK0fWdfpTvVUt3bmh8eJHtcjMW2RdwHYl7/ZVCfEwlpzmlKWxOLicWuXhcPBOfpI/ETtKiXurYvMTdDQE67WMqhmED6Q+h1W3L+qCoi8a4uSedTpHSiDol3/YH8PEVbJyHxDqSzP+FilS+w6ipzfvfWj2Ozvzx2pO70KTTboptj6Va1U/e2flTSNWfduLygn4ux+KCkn/t7ZvDvn9BNa3Fu1bWticXEYhdjsebjdJYIzb8spPvVTp3bl5ibIE/ifbrEJ4ZWiD/lzJ3Q39Zm2KeiEu/vSvw872O6XLd1SLwPxnzu+xm2Q+IdSLY2Ibbq48DjqKbKMmN+L+d3l+C7oOqLCNloHd2I6PPL6Fa10oS2fmI5tgM0fWYuJ3tcjMUrLfsclWw9LX7yajzd1ElNaWtiMbHYxVjcqu+1dL1an091bF9iboI8iXd1TKKTQ5fFXygrbu73OEUl3vUxjqGYbW3qct3WIfF+PeIz9Y5WltFpriXeq/po3s+ErNrSaZuexrS7fpnNpJoq7SMpb353Mb53w6Wv4vW2V4afojL3fRfdqlaa0Na2pwQ/oOkblexxMRZPtOzvUcvrFtGnndeUtiYWE4tdi8XvCU8T1Vnd25eYmyBv4n22xCcH70v2BThbikq8S/BDLm4x2FFdrFvXE+9rpPNFVVvKTLy/F/Tz13OeFyTe0W06iv12Qruvppoq75yUN7+7BLHU1neqPIVHayF0nRrOtujbRbpVbTShrfsjzsHlNH+jkj0uxmJ1S0YOsgnTZNU1r9yV3j7NBdqaWEwsrnssXhrs25d0uVqqe/sSc1PIm3hXZyU5SaijNLNO6VJk4l3v6j+O2V4378K4nHjXRwrvR3zeFcl+p7isxPu4oA8OBQEhz3lB4h3d9m1Cm39GFVVe2fO7S/AdXsT3Zq9M8srDoLwS/O2use/Ppbs3yEFbF2kg4hxkcbRmJXtci8UttjW8wlOMbAr+tobu6by6tzWxmFjsUiyeHeQrzgs3NeuoCe1LzE3haqhisibI50tykjDPoxRFJt5V3DzlOs9Xt6ZvcDXxrkn10xI9xczUHNssK/G+PfiMUxnfR+IdvfJBQnvrl3Q/1ZSZ1tlLPfy8eVLu/O627/SqjzY4E+zf0tDfvrDs/xK6s/Oa0taLLMf0lOZvXLLHtVjcsibmnNSkrN44u0TXrIW6tzWxmFjsSiyeIP5ABH0KZYDuVjtNaV9ibgoPQ5UzJ8f7L0v8AqaTcmyz6MS7OirxCxZ2Y9EYVxPvhyX6JsX8nNssI/Gufa+1yMMWTnVUUNLNy/vBFzay07j4aQ8/70Mpd373Ftv0alsr2D6tG047jb+/bdn/HTHbYSRF9TWprW2LFh6lC+TierLHlVhsnmNRU0vuCf57Nl2zFure1sRiYrELsVgH6OgNLs3HTaOr1U6T2peYm8Iz6SwBulyKTwjvjdnmopzbHBN0/KjtXhB/WpIiFZl4H5DuJ9715kPUSO8nHdS9KiPxfkJ4zAXVpdMtPIg5L57niBPwtRY5vSfZn+TK64zRfh+VdOy2mzmHK9Y+rwf7dc7yb1Ms+38uZjvPhURQlTWtrT+yHNMg3SAX15M9LsRim6eWfZ4Z/P/9dMtaqXNbE4uJxS7E4iPiD1SdSzerpSa1LzE3wQSjctbn3M4NsSeOpufcXtSIay0rOjheTV7HjdDXRWReKbB+F0txife4JH4RiXdd9OxuxPZvF/BjN246jW4k3t8Pbf8epzoqRuccvCjxo903UU25bDbq8Xc9+Ezb/O5lTplxz9iXHyrUPgPBd4o+zTEx4jW2ub/7I7azjy5fWU1s6yOW45lIV8jF9WRP1WNxlGMy8qlgHZz0SHgCr27q3NbEYmJx1WNxazrc1XSxWmpa+xJzE5iP+eZdZXetjEwanexgv6IS+Vp2d3jMY6R9JLRZHgb1UoS4GwhZE+/LYrbVyV1bvQMXt0iuLr5TxJMA+2I+o+gE1RZj+wc41VExcU/1uDIqroo0lpgJ8As9+Nx5xmf+5JUXS6yHHZY+NbaHn/968D1qfs+9IP6I5qRp42zfneEL11HB99adHh8XaOsk5o2EU3SR3OqQ7Ck7FufxccR1yUa6ZO3Uua2JxcTiKsfi1rQcmnfSwYlv0M1qpYntS8yNoT+KrsvIOdnzLJypi3Hels4Syy2zJT4hpVMzFDEfuyZnn0v81DNLc25b5xY/ErNtXbg0azJ7Z8z29Afp6AxtpSf/Nkv7h4suRFLkYzFxNzs+Lugz9AmL4+LeYlZoltUJMe5aEJ9dok8KrQvK/JL2YZZX/hJRp7/q8md/aHzeH0tuj6klxsGllu9SvQDVqcpaT3kkLbpuu5mvo5N05ISOwjspna35Atq6GyZx/UGyp0KxOC/bFKJX6I61VNe2JhYTi6sci3XAwtOIfM67Qa4G7mpi+xJzI2hjL5ToKVf0kWCdjydrYjj8eP/FHPuliSYdNRU13Um46Ih4TV71d1gXmqg9lfBZepJ8HnSeuMfuJntllQzP5WTb1uOgnvLs50NJTtbp3EprgqJ1uSnYd52n72hwMTWUsB29KVD01C8DCZ+r//Z+UIdZ6A9zHeGqNxHOS/Q82WM47VERMyK+jFtFH++d4uBxDYaOYW8Jn/9yEKvjntzpJnN+908r0CbmI+QHe/S5RxO+Yy6muOh8JcV1wMdd2Hf9jj8bnKOH+O6grTMy17K5SRdpfLKnzFic1zTLdfSsHu8DsZi2JhYTi+sYi/Wa537CNc/5IHdSFuIv7UvM7YCOIr8lfvL2eYofOeFE8T1JN7/3qFBHSzsP+7Jg+48z7JN5gXAjCKSd0NH5J1N+5lBQj/eD8lCSk9m6MOkOST9fnib59caCzg11PMX2OynPg6SRPgEwuQt9T+/6ncuwP6361X6hN4dOBUWDlN6UeRDUZ9p+fJbvAFTEuOCLKK6/LnH02MJP+Kzq8WfrBcMfE+pVp595uUufb5vffVlFvvfNmzq9GGURl4y9l+F7MG4NhG796DtgfM5OwhZtnYH5ZN86ugjJnhJjcV59xjX2jhL2gVhMWxOLicV1i8X6e+VqyvzFFYkfBDsQ5EeGgnzJ9Iqfk03Q5PYl5oYskM6Ss2kf8dU5jLIsVrFOiksgF0EfQ9oWnAyd7s/T4EepjjwflXE/HkuxyfVnwZfLpWCfdAT8+qBd+wvua7OCk+9q8Lk/l1ze53sAFXEsoa9+5PAPtyeh43izx5//TcpY8I9d+vx5xufodDcvVrTPrejBZ66V6ETsjAzbWRSxHb1JPrpL+24+NXGLsEVbpzTBSGBdpXuQ7Ck5Fneidf1+o4vnILGYtiYWE4ubFItPBH3zbPD/HyX8bjkesy1zrbDLxN/SNbV9ibnomM4jryPPd8nwNC2PgguUVtFkk47O1hHdOuJTFxDVkepzhPm5AAzbmvDle9LhY5sv7U/Q9DL2/UHs06X9f8vf9cKivwv78KHxOd9UqG2mSPsN0As9+lydUu2H4LP1KaU9kn70c9jaoN2eBUmBzV3e7+MZLopBW4d9ZGzvTbpGx+qU7CkrFuf9Ed3azzkl7QOxmLYmFhOL6xSLdTDCIcv1kQ5Y1FxT1DSkUQsdm1MlPyP+lqrJ7UvMBQBUwnyJT7rrwtTjHD6+PdK+KGIvHZKRU8roQqqfRtT1O13YB3N+9y0Va58PjP1bxCkZSRMPrSnzboqb6y2g922tAzXCT/18RvUWok7JHpdi8ZZg/7YTi2uvbm1NLCYWuxqLte/ulpFT6WrCdabl9Z9I90ZEE39pX2IuAMApEyV+kZWnEV+4rtAR5OGFnw+XsA8fhj7/18HfpkbU978V/Nm2+d1/WbE20icQwtOnXReeyEqqr3FUA22dwT5pX+h+NFVbiP3S/pTpsRr0t6rHYl3rSae7vFSBfSMW09bEYmJx02LxazJytPNdGbkO3yTp7hphxF/al5gLAHCCJqUvSPxo9zWOH6M5x/O2kvbjNzJyaoozEXU+r8DPnWds+0fpznQ2nZoq7WuHbOX0BAqxMHRe6U1IRobB1Vis312Xgv2jH9f/+rRubU0sRp2ui3W6jtPSPo2mrs+n6wZq0nRx8PcnwW8xuKUO7UvMBQBUQngKFlvZU4NjNFdvX1ahfYtasLHIUfkfGtv+1wq31VJpn4v/dU5RoCMTZPiJpiGvzKVK4HAs3h3s00qaqPbq1tbEYtT1unia+FNB6ShpvVHQWmNQ1xfUKXMm0oxOc7V9ibkAgEpYJfFJdx0J3+/4Ma6wHNfkiu3jnyz7+JNXXi5o++ao+t9XvM02S/vaAgOcqkAu+jjtxdD5tJQqgcOxuHXNsoumacz1aV3amlgMrosBYi4AoGF0/rbwQiNm0TvEE2rwpXtLurfielG2RLTBhwXVgTm/+9870HbbQvt7XpiPD8jjmAyP9OFHB1yOxTODa5bTNEnt1bGticXguhgg5gIAGmSMV36Q+NHudXgc6zPLcZ2p4H6+KP686+a+3gvaqhO/Mbb5F4cu1t8L7fcJYbFVCepglviP3u+iTmjrGF/I8JyW86lOOByL9TF2XdjthlRnIT1iMW1NLAbXxcRfEHMBALA6JvFJ9801OMYVEcd2oKL7+2nE/v6mw+0eMLZ3yrF21MfNnwX7flTcn/ooawJik1f2eeVLr1wXf37PVlteIZTR1hE/WA4H79MbrNOpXlQ4Fo/1yl7x12LRvv+a8e8DwfmgT+FNrsH52WRNa2tiMbguJv6CmAsAaKB3JT7p/mUNjlEXLB2KOL71Fd3nGRH7+6cOL6rNqXZ+72B7zpThJzROSudPAbhCp3rS0R5rvPK5pW/sIJzR1oYxwTnSWqB5LFWLisfiw0ZffxycC/oDWp+80/mMddTaa8Ri5zWprYnF4LqY+AtiLgCggeZKfNL9uuMXb/rjbVvCMS6u8P6fitjneTm396plW790tG11epzdMjy3ZROZi+QuJKTR1gYdGfQw+AEDuBCLnyd8Z+vo55nE4lpoUlsTi8F1MfEXxFwAQMNMCH7URP3g0ZFHUx09Nh0Rvk78OUF/TiijKnwc8yL2+euc23vH2M6P4v4jqTrn37KGnsNPQ22pT3QwpyVtbdIfHBOpPjgUi5/FfF/f9MoUYnFtNKmticXgupj4C2IuAKBB9EvrnMQnpF1Z8VsTxzoPqI5c3yD+42RPJTnhruWBA8d3y7LfP4k/ej0rc373bzgVnDXHaMvjVAltDdTArojv6yNSncU1OT9pa9oa4JwE7QsAQKTdki4xXfdy1IG22hyx7x/l2JaZxN/CqeCs7UZbbqRKaGugBvRm+ifiP5GnN9FPi79OC+cnbU1bA+CcpH0BAKi8lULCvVV2OtBeOsf+j5Z9vyf+fI5pvSr1md8dIpeNtpxOldDWADg/QVsDnJOgfQEAKMc08eduJ+nul5WOtNsfIvZ/MMM23pGR0+z0c0o4aaLRlreoEtoaAOcnaGuAcxK0LwAA5dCR02kWG21SmeVI280Qf153c/+/l/TJc3N+9684JZy13mjLA1QJbQ2A8xO0NcA5CdoXAFAVmrB8U/xRz5+LP9/3Q4lfAXuy+PNRXhN/ZW2dk1IXKV3hwPEeFhLt4fJc0q+MXgVfRxzHkpTvN+d3Z548dx032nI5VUJbA+D8BG0NcE6C9gUAlEFHNmuCfZf4Cfa7Yk9iXol4vybpdYGPIXFz2pLNQqI9bVtX1aKI4/g6xXtftbxvBmHBSf1GHNIbSGOpFtoaAOcnaGuAcxK0LwCgDFu9clKS5zffbnnvgFcuiLuJ3DeDLyyS7e3lCwcvQv7dchw6Bc3UhPe+IyMXZmV+dzctNdryHFVCWwPg/ARtDXBOgvYFAFTBJK9cEnsydo7ltTpFhyaudYoZnWpGpyfZannvswoeq940uCck2W1li4N9dzDiWD5NeJ85v/thwoCz9hltuY0qoa0BcH6CtgY4J0H7AgCq4m0Zmby8a7xG53q/LX7i2kzI91ve/7SCx3lGSLBHlSUO9tvRXvnRciz6tzEx7zPnd3+HEOAsc5qsN6gS2hoA5ydoa4BzErQvAKAqtsnI5OXnoX/XJOZl8ZPutmk8+iQ5cV+2nUJyPa5McLTv7os4nsGI179qee2rhAAnzTTa8QlVQlsD4PwEbQ1wToL2BQBUyWkZmYxcGPp3XYD1kUQvQDnF8v7jFTq+pUJiPa64/CWuffInyzF9H/H638nI+d3hpk0SP2XQaq9Mp5poawCcn6CtAc5J0L4AgDKYK2W3ponpC/59S/C3RTHbWCbVXaxTR+gnLSLb9HLS8T78rxHHNc/y2j8Yr/mGEOCsI0Zbrgn9m06HdU3ipxwCbQ2A8xO0NcA5CdoXANA1ttHgrbupr4u/kOr2hG3YFlcdrMCx6RzgV8Rf6JUSXfY43ocXiD3x/rXltf9WwX6KfO4YbTk++Pu04N9ep4poawCcn6CtAc5J0L4AgLLslpEJy1VeecErN71yNsU2jli2wWNP6KXvxZ58/2XoNS/KyGlpXqXqnGU+qTPOK/O9cl/8Ry9BWwPg/ARtDXBOgvYFAJTmmhHQdYT7WPFHQesULa+k2MYTYxu3qVb02KDYE+//M/Qac373O1Sb025a2lvj1zqqhrYGwPkJ2hrgnATtCwAo00RLMNeFVt8M/v/aFNuYY9nGQaoWPabTCj2w9MW/ij/SXR2W5Klo4I654t841AvQx0H7zqJaaGsAnJ+grQHOSdC+AICy6QIdZqJys/h3V9MuuPmeZRsrqVqU4J/EPup9S/DvdyL+DgAAAAAAAACFMUcAt0ar69Qxk1Ju46RlG+OpWpTgVRk5h7uWP3nlv1n+/ndUGQAAAAAAAICiPZT2RORT8R9lSjsSuF9GLvpxmWpFib4S+6j3z4z/vkVVAQAAAAAAACiabW52Lde90pdyG4ss799B1aJEfx/Rr+8a/32YqgIAAAAAAABQNNvc7FnnZ//E8v7FVC1KdiGibzO/OwAAAAAAAICuOi0jk5E/ZNzGJeP9Ou1MP1WLkv1OkhPv06kmAAAAAAAAAEWyzc2u5d0M2xhref8pqrY23vTKeof79x2JTrozvzsAAAAAAACAwi2VkclIXVR1IMM2llu28R5V67zXvHJc3J8H/fcSnXg/RDMDAAAAAAAAKNpuGZmMPJFxG/st25hTg7qZ4JWzXnkqfoJ2TEP6xCSvHJD6LED6klf+IszvDgAAAAAAAKBHrsnIZOSajNu4abz/ScTrJjlWN2byeWfN+8J48RfJtU09dNjxY9sn9sT7bwkBAAAAAAAAAIo0UUYmIjXpmmVk9zRJl6TVEfA6ctylhSzNucHrOh/4aPGnBtIFcvcE7Ve3xPsssSfeWQAYAAAAAAAAQKF0ZLuZiPw24zbWW7YxaLxG54u/55XTjtXPceO4jte0H6z1ynzjb2ekXol3dc44pgOEAAAAAAAAAABFs41sHsy4jS8t25gZ+vc+8ZO4Onp8vGP1o6P07wfHpNPpTGlQ3zDn7a9D4n2ZcUwbCQEAAAAAAAAAivZQRibNs87Dfteyjb7Qv+uipM+8MtvROtJjGdfAvmHOiV6HxLtOK3MrdEzTCQEAAAAAAAAAiqSjuc2E+eUc27EtxKlJdp1epjUafiXV7Zw6Jt7VPwbHo1MfMb87AAAAAAAAgELpYppmwnx7ju3cE/uilUzn4ba6Jt5f9MqPXvmKJgYAAAAAAABQNF3o1EySz8mxnU/EnnB/6pW3qWZn1TXxrnT6o0GaGAAAAAAAAEBV6RzoO73ySPy53G975XNp1kKkdVTnxPuMoAAAAAAAAAAAekhvKMwSf376XdK+YGwT1DnxDgAAAAAAAADosole2SR+slkXhL3ulecynHS+0sA6IfEOAAAAAAAAAMhtgvgj29eIP02OOV/9jgbWCYl3AAAAAAAAAEBhzkh70nlhzu0cFPvCs90sCwqqAxLvAAAAAAAAAIDCPJXhhPOQ5J/fncQ7AAAAAAAAAKDx5kh7wvl4B9si8Q4AAAAAAAAAaLzt0p5w3tjQeiDxDgAAAAAAAAAoxGVpTzhPb2g9kHgHAAAAAAAAAHRsorQnm281uC5IvAMAAAAAAAAAOrZe2pPNBxpcFyTeAQAAAAAAAAAd04VUw8nm5Q2uCxLvAAAAAAAAAICO9HtlSIYTzc+9MrbB9UHiHQAAAAAAAADQkaXSnmg+1/D6IPEOAAAAAAAAAOiImWjeVsA2Dxrb7EVZ0KX6IPEOAAAAAAAAAMjkrrQnmt8oYJsk3gEAAAAAAAAAjTRT2pPMTwraLol3AAAAAAAAAEAjbZL4JPNqr0xvWJ2QeAcAAAAAAAAA5HZE2pPMa0L/Nscr17wypmF1sl9IvAMAAAAAAAAAcroj7Unm8cHfpwX/9noD6+ScUScn6SYAAAAAAAAAgLSGpD3JPM4r871yX/xpZppmqYycO/65NPMGBAAAAAAAAAAgh5tiTzSva8jxTxD/BsN2r5yS6IVbtU50Wp4PgtdPousAAAAAAAAAAGzmij+PuyaWH4s/n/msBh3/AolOtseVZXQdAAAAAABQJ/8FCAX7wzkKAv4AAALSdEVYdE1hdGhNTAA8bWF0aCB4bWxucz0iaHR0cDovL3d3dy53My5vcmcvMTk5OC9NYXRoL01hdGhNTCI+PG1zdHlsZSBtYXRoc2l6ZT0iMTZweCI+PG10ZXh0Pk1HREU8L210ZXh0Pjxtbz49PC9tbz48bWZyYWM+PG1uPjE8L21uPjxtaT5uPC9taT48L21mcmFjPjxtdW5kZXJvdmVyPjxtbz4mI3gyMjExOzwvbW8+PG1yb3c+PG1pPmk8L21pPjxtbz49PC9tbz48bW4+MTwvbW4+PC9tcm93PjxtaT5uPC9taT48L211bmRlcm92ZXI+PG1zcXJ0Pjxtbz4oPC9tbz48bXN1Yj48bWk+eDwvbWk+PG1pPmk8L21pPjwvbXN1Yj48bW8+LTwvbW8+PG1zdWI+PG1vdmVyPjxtaT54PC9taT48bW8+XjwvbW8+PC9tb3Zlcj48bWk+aTwvbWk+PC9tc3ViPjxtc3VwPjxtbz4pPC9tbz48bW4+MjwvbW4+PC9tc3VwPjxtbz4rPC9tbz48bW8+KDwvbW8+PG1zdWI+PG1pPnk8L21pPjxtaT5pPC9taT48L21zdWI+PG1vPi08L21vPjxtc3ViPjxtb3Zlcj48bWk+eTwvbWk+PG1vPl48L21vPjwvbW92ZXI+PG1pPmk8L21pPjwvbXN1Yj48bXN1cD48bW8+KTwvbW8+PG1uPjI8L21uPjwvbXN1cD48bW8+KzwvbW8+PG1vPig8L21vPjxtc3ViPjxtaT56PC9taT48bWk+aTwvbWk+PC9tc3ViPjxtbz4tPC9tbz48bXN1Yj48bW92ZXI+PG1pPno8L21pPjxtbz5ePC9tbz48L21vdmVyPjxtaT5pPC9taT48L21zdWI+PG1zdXA+PG1vPik8L21vPjxtbj4yPC9tbj48L21zdXA+PC9tc3FydD48L21zdHlsZT48L21hdGg+2wPoHAAAAABJRU5ErkJggg==\&quot;,\&quot;slideId\&quot;:282,\&quot;accessibleText\&quot;:\&quot;text MGDE end text equals 1 over n sum from i equals 1 to n of square root of left parenthesis x subscript i minus x with hat on top subscript i right parenthesis squared plus left parenthesis y subscript i minus y with hat on top subscript i right parenthesis squared plus left parenthesis z subscript i minus z with hat on top subscript i right parenthesis squared end root\&quot;,\&quot;imageHeight\&quot;:24.877274487030583}]&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A597DFEB6794468231FA769EFE50EB" ma:contentTypeVersion="16" ma:contentTypeDescription="Create a new document." ma:contentTypeScope="" ma:versionID="02e755649107b6854334806a6f5c054e">
  <xsd:schema xmlns:xsd="http://www.w3.org/2001/XMLSchema" xmlns:xs="http://www.w3.org/2001/XMLSchema" xmlns:p="http://schemas.microsoft.com/office/2006/metadata/properties" xmlns:ns3="a0749f89-64d0-47a3-913f-a4b82107e050" xmlns:ns4="9429bfb1-58c8-43c4-896a-8caff767accb" targetNamespace="http://schemas.microsoft.com/office/2006/metadata/properties" ma:root="true" ma:fieldsID="8c238cc715e584d45185863907199dd3" ns3:_="" ns4:_="">
    <xsd:import namespace="a0749f89-64d0-47a3-913f-a4b82107e050"/>
    <xsd:import namespace="9429bfb1-58c8-43c4-896a-8caff767accb"/>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LengthInSeconds"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749f89-64d0-47a3-913f-a4b82107e0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429bfb1-58c8-43c4-896a-8caff767ac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0749f89-64d0-47a3-913f-a4b82107e05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BF8940-6BE3-473E-B004-2C583AB6682B}">
  <ds:schemaRefs>
    <ds:schemaRef ds:uri="9429bfb1-58c8-43c4-896a-8caff767accb"/>
    <ds:schemaRef ds:uri="a0749f89-64d0-47a3-913f-a4b82107e0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027D2B1-EC14-42FE-A577-D048BDE2912F}">
  <ds:schemaRefs>
    <ds:schemaRef ds:uri="http://purl.org/dc/terms/"/>
    <ds:schemaRef ds:uri="http://schemas.microsoft.com/office/2006/documentManagement/types"/>
    <ds:schemaRef ds:uri="a0749f89-64d0-47a3-913f-a4b82107e050"/>
    <ds:schemaRef ds:uri="http://schemas.microsoft.com/office/2006/metadata/properties"/>
    <ds:schemaRef ds:uri="http://purl.org/dc/elements/1.1/"/>
    <ds:schemaRef ds:uri="http://schemas.microsoft.com/office/infopath/2007/PartnerControls"/>
    <ds:schemaRef ds:uri="9429bfb1-58c8-43c4-896a-8caff767accb"/>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C52597F2-8792-4B5B-AD50-FB67BE9C87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1122</TotalTime>
  <Words>3276</Words>
  <Application>Microsoft Office PowerPoint</Application>
  <PresentationFormat>Widescreen</PresentationFormat>
  <Paragraphs>280</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Introduction and Motivation </vt:lpstr>
      <vt:lpstr>Related Work (1): ML-based Satellite Orbit Prediction</vt:lpstr>
      <vt:lpstr>Related Work (2) : Transformer-based LSTF Models</vt:lpstr>
      <vt:lpstr>N2YO-crawler--- A Real-time Satellite Orbit Tracking Data Collection Tool </vt:lpstr>
      <vt:lpstr>Key Datasets for Accurate Orbit Prediction</vt:lpstr>
      <vt:lpstr>Proposed Method: GloLoSAT</vt:lpstr>
      <vt:lpstr>Dataset Preprocessing</vt:lpstr>
      <vt:lpstr>Core Architecture of The Error-Correction Model: Global-Local Probsparse Self-Attention Mechanism </vt:lpstr>
      <vt:lpstr>Model Variants for Enhanced Accuracy</vt:lpstr>
      <vt:lpstr>Experiment settings: Prediction Scenarios</vt:lpstr>
      <vt:lpstr>Baselines and Evaluation Metrics</vt:lpstr>
      <vt:lpstr>Summary of Experiment Results</vt:lpstr>
      <vt:lpstr>Summary of Contributions</vt:lpstr>
      <vt:lpstr>PowerPoint Presentation</vt:lpstr>
      <vt:lpstr>Core Architecture of GloLoSAT: Global-Local Probsparse Self-Attention Mechanism </vt:lpstr>
      <vt:lpstr>Core Architecture of GloLoSAT: Global-Local Probsparse Self-Attention Mechanism </vt:lpstr>
      <vt:lpstr>Core Architecture of GloLoSAT: Global-Local Probsparse Self-Attention Mechanism </vt:lpstr>
      <vt:lpstr>Computational Complexity and Proof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Gebhardt</dc:creator>
  <cp:lastModifiedBy>Guan Huang</cp:lastModifiedBy>
  <cp:revision>10</cp:revision>
  <dcterms:created xsi:type="dcterms:W3CDTF">2023-10-09T15:56:23Z</dcterms:created>
  <dcterms:modified xsi:type="dcterms:W3CDTF">2025-05-07T06:20:14Z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0x01010013A597DFEB6794468231FA769EFE50EB</vt:lpwstr>
  </property>
</Properties>
</file>