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3BE2BB-D796-443C-9DCA-CA657BE513AD}">
  <a:tblStyle styleId="{953BE2BB-D796-443C-9DCA-CA657BE5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B9BCBE-8B9D-44FC-9C2B-18D0150023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4.xml"/><Relationship Id="rId33" Type="http://schemas.openxmlformats.org/officeDocument/2006/relationships/font" Target="fonts/Lato-bold.fntdata"/><Relationship Id="rId10" Type="http://schemas.openxmlformats.org/officeDocument/2006/relationships/slide" Target="slides/slide3.xml"/><Relationship Id="rId32" Type="http://schemas.openxmlformats.org/officeDocument/2006/relationships/font" Target="fonts/Lato-regular.fntdata"/><Relationship Id="rId13" Type="http://schemas.openxmlformats.org/officeDocument/2006/relationships/slide" Target="slides/slide6.xml"/><Relationship Id="rId35" Type="http://schemas.openxmlformats.org/officeDocument/2006/relationships/font" Target="fonts/Lato-boldItalic.fntdata"/><Relationship Id="rId12" Type="http://schemas.openxmlformats.org/officeDocument/2006/relationships/slide" Target="slides/slide5.xml"/><Relationship Id="rId34" Type="http://schemas.openxmlformats.org/officeDocument/2006/relationships/font" Target="fonts/La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d959ffc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d6d959ffc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6d959ffc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dbc5ca6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dbc5ca6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dbc5ca6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dbc5ca6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dbc5ca6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dbc5ca6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71681a331_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71681a331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71681a331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71681a331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71681a331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71681a331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dbc5ca6c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adbc5ca6c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7619df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7619df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d84f3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d84f3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dbc5ca6c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dbc5ca6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defe03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defe03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adbc5ca6c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adbc5ca6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defe03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defe03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defe03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defe03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defe03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defe03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defe03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defe03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71681a33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71681a33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1681a331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1681a331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dbc5ca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dbc5ca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0" y="3291830"/>
            <a:ext cx="91440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-148" y="3856846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16\Stethoscope as symbol of medicine PowerPoint Templates\main-item-01.png"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9832" y="570538"/>
            <a:ext cx="3024335" cy="22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2987824" y="0"/>
            <a:ext cx="3168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0" y="336383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-148" y="393990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16\Stethoscope as symbol of medicine PowerPoint Templates\main-item-01.png" id="91" name="Google Shape;9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63888" y="1013222"/>
            <a:ext cx="2016224" cy="14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0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0" y="3444230"/>
            <a:ext cx="91440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Predicting Septicemia Using MIMIC-III Dataset and DL Language Models</a:t>
            </a:r>
            <a:endParaRPr b="1" sz="35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 b="1"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-148" y="4433489"/>
            <a:ext cx="914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"/>
              <a:t>Team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"/>
              <a:t>Ivan Shu, Kelsey Luu and Taylor Shishido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</a:t>
            </a:r>
            <a:r>
              <a:rPr lang="en"/>
              <a:t>BERT </a:t>
            </a:r>
            <a:r>
              <a:rPr lang="en"/>
              <a:t>and</a:t>
            </a:r>
            <a:r>
              <a:rPr lang="en"/>
              <a:t> Clinical BERT on Binary Outcome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4098" l="0" r="0" t="5827"/>
          <a:stretch/>
        </p:blipFill>
        <p:spPr>
          <a:xfrm>
            <a:off x="593362" y="1968988"/>
            <a:ext cx="967763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0" y="3081923"/>
            <a:ext cx="1188465" cy="128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5"/>
          <p:cNvGraphicFramePr/>
          <p:nvPr/>
        </p:nvGraphicFramePr>
        <p:xfrm>
          <a:off x="1703300" y="168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{953BE2BB-D796-443C-9DCA-CA657BE513AD}</a:tableStyleId>
              </a:tblPr>
              <a:tblGrid>
                <a:gridCol w="933450"/>
                <a:gridCol w="714375"/>
                <a:gridCol w="714375"/>
                <a:gridCol w="704850"/>
                <a:gridCol w="707675"/>
                <a:gridCol w="625875"/>
                <a:gridCol w="654500"/>
                <a:gridCol w="1202825"/>
              </a:tblGrid>
              <a:tr h="2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DistilBERT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Time 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# param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Train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0.96128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0.97258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0.94969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0.96100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0.95446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Val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0.84363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0.87501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0.80507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0.83858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0.81807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Test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0.83107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0.86399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0.77834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0.81893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0.83071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5"/>
          <p:cNvGraphicFramePr/>
          <p:nvPr/>
        </p:nvGraphicFramePr>
        <p:xfrm>
          <a:off x="1703300" y="302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{953BE2BB-D796-443C-9DCA-CA657BE513AD}</a:tableStyleId>
              </a:tblPr>
              <a:tblGrid>
                <a:gridCol w="933450"/>
                <a:gridCol w="714375"/>
                <a:gridCol w="714375"/>
                <a:gridCol w="691725"/>
                <a:gridCol w="720800"/>
                <a:gridCol w="625875"/>
                <a:gridCol w="654500"/>
                <a:gridCol w="1202825"/>
              </a:tblGrid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ClinicalBERT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# param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Train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0.96747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0.98187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0.95281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0.96712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0.96753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85.04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Val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0.84303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0.86251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0.81872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0.84004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0.84319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85.04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Test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0.82633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0.85140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0.78228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0.81538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0.82548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85.04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5"/>
          <p:cNvSpPr/>
          <p:nvPr/>
        </p:nvSpPr>
        <p:spPr>
          <a:xfrm>
            <a:off x="2636750" y="2636025"/>
            <a:ext cx="34392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150425" y="2636025"/>
            <a:ext cx="14058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636750" y="4007625"/>
            <a:ext cx="34392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150425" y="4007625"/>
            <a:ext cx="14937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6"/>
          <p:cNvGraphicFramePr/>
          <p:nvPr/>
        </p:nvGraphicFramePr>
        <p:xfrm>
          <a:off x="1703300" y="168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{953BE2BB-D796-443C-9DCA-CA657BE513AD}</a:tableStyleId>
              </a:tblPr>
              <a:tblGrid>
                <a:gridCol w="933450"/>
                <a:gridCol w="714375"/>
                <a:gridCol w="714375"/>
                <a:gridCol w="704850"/>
                <a:gridCol w="707675"/>
                <a:gridCol w="597825"/>
                <a:gridCol w="682550"/>
                <a:gridCol w="1202825"/>
              </a:tblGrid>
              <a:tr h="2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DistilBERT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Time 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# param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Train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0.49770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0.48760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0.48734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0.48746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97.74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Val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0.49548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0.49335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0.48992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0.49162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97.74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Test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0.50917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0.50025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0.50446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0.50234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97.74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4098" l="0" r="0" t="5827"/>
          <a:stretch/>
        </p:blipFill>
        <p:spPr>
          <a:xfrm>
            <a:off x="593362" y="1968988"/>
            <a:ext cx="967763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0" y="3081923"/>
            <a:ext cx="1188465" cy="128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26"/>
          <p:cNvGraphicFramePr/>
          <p:nvPr/>
        </p:nvGraphicFramePr>
        <p:xfrm>
          <a:off x="1703300" y="302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{953BE2BB-D796-443C-9DCA-CA657BE513AD}</a:tableStyleId>
              </a:tblPr>
              <a:tblGrid>
                <a:gridCol w="933450"/>
                <a:gridCol w="714375"/>
                <a:gridCol w="714375"/>
                <a:gridCol w="691725"/>
                <a:gridCol w="720800"/>
                <a:gridCol w="597825"/>
                <a:gridCol w="682550"/>
                <a:gridCol w="1202825"/>
              </a:tblGrid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ClinicalBERT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# param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Train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</a:t>
                      </a: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97369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</a:t>
                      </a: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99064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</a:t>
                      </a: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95664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0.97334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81.00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Val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0.84333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0.87940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0.79829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0.83688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81.00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Test set</a:t>
                      </a:r>
                      <a:endParaRPr b="1" sz="11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0.82279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0.86264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0.75946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0.80776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81.00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 sz="11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6"/>
          <p:cNvSpPr/>
          <p:nvPr/>
        </p:nvSpPr>
        <p:spPr>
          <a:xfrm>
            <a:off x="2636750" y="2623975"/>
            <a:ext cx="27309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103900" y="2636025"/>
            <a:ext cx="1499400" cy="267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36750" y="4001225"/>
            <a:ext cx="2730900" cy="26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075850" y="3990300"/>
            <a:ext cx="1555500" cy="26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type="title"/>
          </p:nvPr>
        </p:nvSpPr>
        <p:spPr>
          <a:xfrm>
            <a:off x="729450" y="404250"/>
            <a:ext cx="776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 and Clinical BERT on Multi-Class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9450" y="709050"/>
            <a:ext cx="776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BERT Attention Heads Visualization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10585" l="4354" r="14548" t="2291"/>
          <a:stretch/>
        </p:blipFill>
        <p:spPr>
          <a:xfrm>
            <a:off x="3401400" y="1167050"/>
            <a:ext cx="5299025" cy="3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577050" y="2442775"/>
            <a:ext cx="3000000" cy="7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"he has experienced acute chronic diastolic heart failure in the setting of volume overload due to his sepsis."</a:t>
            </a:r>
            <a:endParaRPr b="1" i="1">
              <a:solidFill>
                <a:srgbClr val="00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7454850" y="1645200"/>
            <a:ext cx="250500" cy="314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729450" y="709050"/>
            <a:ext cx="72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Binary Outcome</a:t>
            </a:r>
            <a:endParaRPr u="sng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6650"/>
            <a:ext cx="4357422" cy="35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222" y="1480000"/>
            <a:ext cx="4271152" cy="35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29450" y="709050"/>
            <a:ext cx="72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Binary Outcome</a:t>
            </a:r>
            <a:endParaRPr u="sng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375" y="1485300"/>
            <a:ext cx="5827249" cy="33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9450" y="709050"/>
            <a:ext cx="74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Multi-Class Outcome</a:t>
            </a:r>
            <a:endParaRPr u="sng"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251" y="1448950"/>
            <a:ext cx="5841975" cy="3479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0"/>
          <p:cNvCxnSpPr/>
          <p:nvPr/>
        </p:nvCxnSpPr>
        <p:spPr>
          <a:xfrm>
            <a:off x="3797900" y="2070150"/>
            <a:ext cx="300" cy="30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3264500" y="2322625"/>
            <a:ext cx="300" cy="30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5017100" y="2451150"/>
            <a:ext cx="300" cy="30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5558475" y="2106225"/>
            <a:ext cx="300" cy="30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747450" y="667675"/>
            <a:ext cx="782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Challenges, Model Implications and Future Directions</a:t>
            </a:r>
            <a:endParaRPr sz="2140"/>
          </a:p>
        </p:txBody>
      </p:sp>
      <p:sp>
        <p:nvSpPr>
          <p:cNvPr id="258" name="Google Shape;258;p31"/>
          <p:cNvSpPr txBox="1"/>
          <p:nvPr/>
        </p:nvSpPr>
        <p:spPr>
          <a:xfrm>
            <a:off x="729450" y="1620250"/>
            <a:ext cx="7860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Models are built upon </a:t>
            </a: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Retrospective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Data.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Generalizability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to other institution ICU data.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notes to identify disease subtypes.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Saliency mapping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of input tokens.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Predict the presence of </a:t>
            </a:r>
            <a:r>
              <a:rPr b="1" lang="en" sz="1900" u="sng">
                <a:latin typeface="Lato"/>
                <a:ea typeface="Lato"/>
                <a:cs typeface="Lato"/>
                <a:sym typeface="Lato"/>
              </a:rPr>
              <a:t>individual sepsis-related ICD codes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900700" y="2227950"/>
            <a:ext cx="569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Supplementary Slides</a:t>
            </a:r>
            <a:endParaRPr sz="3400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729450" y="709050"/>
            <a:ext cx="74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Multi-Class Outcome</a:t>
            </a:r>
            <a:endParaRPr u="sng"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5" y="1736711"/>
            <a:ext cx="4115201" cy="340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175" y="1736700"/>
            <a:ext cx="4835250" cy="28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729450" y="709050"/>
            <a:ext cx="72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Binary Outcome</a:t>
            </a:r>
            <a:endParaRPr u="sng"/>
          </a:p>
        </p:txBody>
      </p:sp>
      <p:graphicFrame>
        <p:nvGraphicFramePr>
          <p:cNvPr id="279" name="Google Shape;279;p34"/>
          <p:cNvGraphicFramePr/>
          <p:nvPr/>
        </p:nvGraphicFramePr>
        <p:xfrm>
          <a:off x="389525" y="17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{2DB9BCBE-8B9D-44FC-9C2B-18D0150023C6}</a:tableStyleId>
              </a:tblPr>
              <a:tblGrid>
                <a:gridCol w="1207375"/>
                <a:gridCol w="1008250"/>
                <a:gridCol w="980150"/>
                <a:gridCol w="1140575"/>
                <a:gridCol w="888425"/>
                <a:gridCol w="1060350"/>
                <a:gridCol w="831100"/>
                <a:gridCol w="1221175"/>
              </a:tblGrid>
              <a:tr h="38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AUC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Params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Bag of words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0.825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0.751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22.05m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12,857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Word2Vec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6.05m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3,257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LSTM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0.80897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0.89758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0.68894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0.77954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0.89289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7.72m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1,151,914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CNN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0.69621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0.6395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0.87174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0.73778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0.80942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9.07m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1,065,002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DistilBERT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0.83107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0.86399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0.77834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0.81893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0.83071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81.10m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ClinicalBERT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0.85140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0.78228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85.04m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9450" y="1322450"/>
            <a:ext cx="80016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Can we use language </a:t>
            </a:r>
            <a:r>
              <a:rPr lang="en" sz="3200"/>
              <a:t>models trained on ICU clinical notes to</a:t>
            </a:r>
            <a:r>
              <a:rPr lang="en" sz="3200"/>
              <a:t> predict if a patient has a sepsis-related ICD9 code? </a:t>
            </a:r>
            <a:endParaRPr sz="3200"/>
          </a:p>
        </p:txBody>
      </p:sp>
      <p:sp>
        <p:nvSpPr>
          <p:cNvPr id="104" name="Google Shape;104;p17"/>
          <p:cNvSpPr txBox="1"/>
          <p:nvPr/>
        </p:nvSpPr>
        <p:spPr>
          <a:xfrm>
            <a:off x="812825" y="3691075"/>
            <a:ext cx="70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3100" y="3352375"/>
            <a:ext cx="831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Identify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clinically significant patient subtypes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❖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facilitate high throughput phenotyping for research use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29450" y="709050"/>
            <a:ext cx="74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Summary on Test Set </a:t>
            </a:r>
            <a:r>
              <a:rPr lang="en" u="sng"/>
              <a:t>Multi-Class Outcome</a:t>
            </a:r>
            <a:endParaRPr u="sng"/>
          </a:p>
        </p:txBody>
      </p:sp>
      <p:graphicFrame>
        <p:nvGraphicFramePr>
          <p:cNvPr id="286" name="Google Shape;286;p35"/>
          <p:cNvGraphicFramePr/>
          <p:nvPr/>
        </p:nvGraphicFramePr>
        <p:xfrm>
          <a:off x="1021088" y="173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{2DB9BCBE-8B9D-44FC-9C2B-18D0150023C6}</a:tableStyleId>
              </a:tblPr>
              <a:tblGrid>
                <a:gridCol w="1228875"/>
                <a:gridCol w="964700"/>
                <a:gridCol w="937800"/>
                <a:gridCol w="1091300"/>
                <a:gridCol w="850050"/>
                <a:gridCol w="795200"/>
                <a:gridCol w="1233900"/>
              </a:tblGrid>
              <a:tr h="4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Params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Bag of words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8.23m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13,022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Word2Vec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6.35m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3,257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LSTM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7.72m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1,151,914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CNN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9.07m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1,1065,002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DistilBERT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0.50917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0.50446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97.74m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66,955,010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ClinicalBERT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0.82279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0.86264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0.75946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0.80776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81.00m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108,310,272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727650" y="5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ICU Radiology notes from MIMIC-III 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393000" y="1761225"/>
            <a:ext cx="268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2 OUTCOMES:</a:t>
            </a:r>
            <a:endParaRPr b="1" sz="1800" u="sng"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Binary: presence of a sepsis ICD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Multiclass: number of ICDs assigned</a:t>
            </a:r>
            <a:endParaRPr sz="1800"/>
          </a:p>
        </p:txBody>
      </p:sp>
      <p:sp>
        <p:nvSpPr>
          <p:cNvPr id="113" name="Google Shape;113;p18"/>
          <p:cNvSpPr txBox="1"/>
          <p:nvPr/>
        </p:nvSpPr>
        <p:spPr>
          <a:xfrm>
            <a:off x="2974475" y="1595025"/>
            <a:ext cx="3357900" cy="328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"[**Last Name (LF) **],[**First Name3 (LF) **]                       EU         [**2166-10-9**]  8:24 PM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CTA HEAD W&amp;W/O C &amp; RECONS; CTA NECK W&amp;W/OC &amp; RECONS     Clip # [**Clip Number (Radiology) 38938**]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CT BRAIN PERFUSION; -59 DISTINCT PROCEDURAL SERVICE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Reason: eval for ICH/CVA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Contrast: OPTIRAY Amt: 110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______________________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[**Hospital 2**] MEDICAL CONDITION: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86 year old woman with new onset dysarthria, last known well at 1530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REASON FOR THIS EXAMINATION: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eval for ICH/CVA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No contraindications for IV contrast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_____________________________________________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          PFI REPORT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1.  No evidence of acute infarct, or intracranial hemorrhage in brain.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2.  No evidence of focal flow-limiting stenosis, occlusion, or aneurysm greater than 3 mm in arteries of anterior and posterior circulation of head.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3.  Calcified plaque at the left distal common carotid artery causing approximately 25% stenosis.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12747" l="0" r="72607" t="26432"/>
          <a:stretch/>
        </p:blipFill>
        <p:spPr>
          <a:xfrm>
            <a:off x="304350" y="1390000"/>
            <a:ext cx="753750" cy="15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33688" l="33959" r="35814" t="2556"/>
          <a:stretch/>
        </p:blipFill>
        <p:spPr>
          <a:xfrm>
            <a:off x="197304" y="3294740"/>
            <a:ext cx="753750" cy="148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841000" y="1390000"/>
            <a:ext cx="19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 = 6,597 hospital-specific patients w/ 1+ sepsis ICD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7899" y="3294750"/>
            <a:ext cx="19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 = 6,597 hospital-specific patients w/ 0 ICDs (case-balanced)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064675" y="1227550"/>
            <a:ext cx="26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164,230 radiology notes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370000" y="2571750"/>
            <a:ext cx="1266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-53775" y="4699000"/>
            <a:ext cx="67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B2B2B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MIMIC-III: a freely accessible critical care database (2016), Johnson et al. </a:t>
            </a:r>
            <a:endParaRPr sz="10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5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Text preprocessing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44850" y="1469300"/>
            <a:ext cx="62094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Patient shows up in only test, tr, or split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ICDs are not note-specific*</a:t>
            </a:r>
            <a:endParaRPr sz="1800"/>
          </a:p>
        </p:txBody>
      </p:sp>
      <p:sp>
        <p:nvSpPr>
          <p:cNvPr id="127" name="Google Shape;127;p19"/>
          <p:cNvSpPr txBox="1"/>
          <p:nvPr/>
        </p:nvSpPr>
        <p:spPr>
          <a:xfrm>
            <a:off x="162850" y="2101400"/>
            <a:ext cx="2982000" cy="22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[**Hospital 2**] MEDICAL CONDITION: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86 year old woman with new onset dysarthria, last known well at 1530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R</a:t>
            </a:r>
            <a:r>
              <a:rPr lang="en" sz="800"/>
              <a:t>EASON FOR THIS EXAMINATION: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eval for ICH/CVA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No contraindications for IV contrast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_____________________________________________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          PFI REPORT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1.  No evidence of acute infarct, or intracranial hemorrhage in brain.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2.  No evidence of focal flow-limiting stenosis, occlusion, or aneurysm greater than 3 mm in arteries of anterior and posterior circulation of head.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3.  Calcified plaque at the left distal common carotid artery causing approximately 25% stenosis.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424575" y="2103800"/>
            <a:ext cx="2598300" cy="22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['pleural', 'asp', 'radiologist', 'right', 'guidance', 'female', 'first', 'name', 'un', 'centesis', 'usclip', 'telephonefax', 'chest', 'u', 'reason', 'fever', 'r', 'side', 'pleural', 'effusion', 'procedure', 'approve', 'hospital', 'medical', 'condition', 'year', 'old', 'woman', 'sp', 'sahsdh', 'pleural' …]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702925" y="2848300"/>
            <a:ext cx="801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707325" y="3266725"/>
            <a:ext cx="801000" cy="901500"/>
          </a:xfrm>
          <a:prstGeom prst="rightArrow">
            <a:avLst>
              <a:gd fmla="val 50000" name="adj1"/>
              <a:gd fmla="val 50606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569300" y="2116100"/>
            <a:ext cx="241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6 MODELS:</a:t>
            </a:r>
            <a:endParaRPr b="1"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Bag of Words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Word2Vec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 sz="1800">
                <a:solidFill>
                  <a:schemeClr val="accent3"/>
                </a:solidFill>
              </a:rPr>
              <a:t>LSTM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" sz="1800">
                <a:solidFill>
                  <a:schemeClr val="accent3"/>
                </a:solidFill>
              </a:rPr>
              <a:t>CNN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DistilBERT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ClinicalBERT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5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and Word2Vec: no sequence data 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7650" y="1327600"/>
            <a:ext cx="76887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 u="sng">
                <a:solidFill>
                  <a:schemeClr val="dk1"/>
                </a:solidFill>
              </a:rPr>
              <a:t>B.O.W.</a:t>
            </a:r>
            <a:r>
              <a:rPr lang="en" sz="1800"/>
              <a:t> : similar to dimension reduction, create latent variables from patterns of term frequency  in notes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 u="sng">
                <a:solidFill>
                  <a:schemeClr val="accent3"/>
                </a:solidFill>
              </a:rPr>
              <a:t>Word2Vec</a:t>
            </a:r>
            <a:r>
              <a:rPr lang="en" sz="1800">
                <a:solidFill>
                  <a:schemeClr val="accent3"/>
                </a:solidFill>
              </a:rPr>
              <a:t>:</a:t>
            </a:r>
            <a:r>
              <a:rPr lang="en" sz="1800"/>
              <a:t> learns embedding of a words based on close neighbors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 u="sng"/>
              <a:t>Clinical note embedding</a:t>
            </a:r>
            <a:r>
              <a:rPr lang="en" sz="1800"/>
              <a:t> = an average of all its word embeddings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14288"/>
          <a:stretch/>
        </p:blipFill>
        <p:spPr>
          <a:xfrm>
            <a:off x="117275" y="2980100"/>
            <a:ext cx="4366150" cy="20530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0"/>
          <p:cNvSpPr txBox="1"/>
          <p:nvPr/>
        </p:nvSpPr>
        <p:spPr>
          <a:xfrm>
            <a:off x="4912400" y="3295175"/>
            <a:ext cx="3811500" cy="1108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['pleural', </a:t>
            </a:r>
            <a:r>
              <a:rPr lang="en" sz="1500" u="sng">
                <a:solidFill>
                  <a:schemeClr val="accent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'asp', 'radiologist',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u="sng">
                <a:solidFill>
                  <a:srgbClr val="21212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'right',</a:t>
            </a:r>
            <a:r>
              <a:rPr lang="en" sz="1500" u="sng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u="sng">
                <a:solidFill>
                  <a:schemeClr val="accent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'guidance', 'female',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'first', 'name', 'un', 'centesis',...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855625" y="2894975"/>
            <a:ext cx="4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Learn context → gain semantic understanding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572000" y="4479575"/>
            <a:ext cx="449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 introduction to latent semantic analysis (2009), Landauer et al.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Efficient Estimation of Word Representations in Vector Space (2013) , Mikolov et al.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Word2Vec</a:t>
            </a:r>
            <a:r>
              <a:rPr lang="en" sz="2240"/>
              <a:t>: Similar word embeddings</a:t>
            </a:r>
            <a:endParaRPr sz="1385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00" y="3398538"/>
            <a:ext cx="1796743" cy="1536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50" y="3558425"/>
            <a:ext cx="2112975" cy="1060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300" y="1635170"/>
            <a:ext cx="1710150" cy="140906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500" y="1635173"/>
            <a:ext cx="1992600" cy="11748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700" y="1845425"/>
            <a:ext cx="1710150" cy="1262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0850" y="3160200"/>
            <a:ext cx="1447650" cy="14590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15500" y="1571425"/>
            <a:ext cx="1836900" cy="1536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7650" y="65181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Neural Networks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7650" y="1613625"/>
            <a:ext cx="392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LSTM</a:t>
            </a:r>
            <a:r>
              <a:rPr lang="en" sz="1600"/>
              <a:t> - recurrent model learns sequential patterns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CNN</a:t>
            </a:r>
            <a:r>
              <a:rPr lang="en" sz="1600"/>
              <a:t> - convolutional filters learn translationally </a:t>
            </a:r>
            <a:r>
              <a:rPr lang="en" sz="1600"/>
              <a:t>invariant</a:t>
            </a:r>
            <a:r>
              <a:rPr lang="en" sz="1600"/>
              <a:t> features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Embedding layer </a:t>
            </a:r>
            <a:r>
              <a:rPr lang="en" sz="1600"/>
              <a:t>for feature extraction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Pro: Quick training/convergence </a:t>
            </a:r>
            <a:endParaRPr sz="16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675" y="994538"/>
            <a:ext cx="1973161" cy="3651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2"/>
          <p:cNvCxnSpPr>
            <a:stCxn id="166" idx="3"/>
          </p:cNvCxnSpPr>
          <p:nvPr/>
        </p:nvCxnSpPr>
        <p:spPr>
          <a:xfrm>
            <a:off x="5251825" y="4305925"/>
            <a:ext cx="54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3438925" y="4105825"/>
            <a:ext cx="18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Probability of sepsis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7650" y="65181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Neural Networks - Embedding Visualization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291300" y="2078888"/>
            <a:ext cx="299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point = 1 radiology note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 separation by LSTM embeddings </a:t>
            </a:r>
            <a:endParaRPr sz="16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3"/>
          <p:cNvGrpSpPr/>
          <p:nvPr/>
        </p:nvGrpSpPr>
        <p:grpSpPr>
          <a:xfrm>
            <a:off x="727651" y="1411208"/>
            <a:ext cx="4578044" cy="3596469"/>
            <a:chOff x="727651" y="1411208"/>
            <a:chExt cx="4578044" cy="3596469"/>
          </a:xfrm>
        </p:grpSpPr>
        <p:pic>
          <p:nvPicPr>
            <p:cNvPr id="175" name="Google Shape;1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651" y="1411208"/>
              <a:ext cx="4578044" cy="3596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13250" y="3716599"/>
              <a:ext cx="1246775" cy="62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(Bidirectional Encoder Representations from Transformers)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891350" y="1774075"/>
            <a:ext cx="24693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DistilBERT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4098" l="0" r="0" t="5827"/>
          <a:stretch/>
        </p:blipFill>
        <p:spPr>
          <a:xfrm>
            <a:off x="1815150" y="2123050"/>
            <a:ext cx="1337200" cy="10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628125" y="2856275"/>
            <a:ext cx="324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Features:                                                         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Light-weight                                              2. Pre-trained on English wikipedia 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975" y="1893338"/>
            <a:ext cx="1382500" cy="14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5327075" y="1697875"/>
            <a:ext cx="24693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Bio_ClinicalBERT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87" name="Google Shape;187;p24"/>
          <p:cNvSpPr txBox="1"/>
          <p:nvPr/>
        </p:nvSpPr>
        <p:spPr>
          <a:xfrm>
            <a:off x="5132225" y="2856275"/>
            <a:ext cx="335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Features:                                                             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Deep Network                                            2. Pre-trained on MIMIC-III Notes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-53775" y="4699000"/>
            <a:ext cx="67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Publicly Available Clinical Embeddings (2019), Alsentzer et al.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ClinicalBERT: Modeling Clinical Notes and Predicting Hospital Readmission (2020), Huang et al.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725" y="511225"/>
            <a:ext cx="1083267" cy="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