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726" r:id="rId3"/>
  </p:sldMasterIdLst>
  <p:notesMasterIdLst>
    <p:notesMasterId r:id="rId12"/>
  </p:notesMasterIdLst>
  <p:sldIdLst>
    <p:sldId id="294" r:id="rId4"/>
    <p:sldId id="295" r:id="rId5"/>
    <p:sldId id="305" r:id="rId6"/>
    <p:sldId id="306" r:id="rId7"/>
    <p:sldId id="307" r:id="rId8"/>
    <p:sldId id="308" r:id="rId9"/>
    <p:sldId id="310" r:id="rId10"/>
    <p:sldId id="30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CFC"/>
    <a:srgbClr val="808080"/>
    <a:srgbClr val="FFD84B"/>
    <a:srgbClr val="FDF58D"/>
    <a:srgbClr val="E8E8E8"/>
    <a:srgbClr val="CC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24" autoAdjust="0"/>
  </p:normalViewPr>
  <p:slideViewPr>
    <p:cSldViewPr>
      <p:cViewPr varScale="1">
        <p:scale>
          <a:sx n="115" d="100"/>
          <a:sy n="115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8676" name="幻灯片图像占位符 409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文本占位符 4100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latin typeface="Arial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706F9A38-FBF2-4D34-BB9A-C1A5E606D127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6C5CA4-2B28-4AF1-AC74-EB71E00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9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52930" cy="58007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FE4CF01-9FFE-4D16-A51B-5EF6575F8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480E652-D6CB-4B55-A593-84C968ECF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C4EDAA7-39CA-47B5-8227-B8C6C2E09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12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39C414F-D67D-4D69-B3F8-849A24A37C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2C439920-702B-46BE-9F95-336EDB2DD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BD74BC92-7BD8-4926-A48B-FEC2598BB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8AD60B17-8498-4D07-B841-8DFFE8AB1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D8994C65-B8FF-4261-95E8-1EB040131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6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FA28B6D5-3B28-4D51-A8FB-CB2F6DC25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6EDE7282-84B2-4FC9-8187-D8FCBC733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AEDA063-464E-4BA9-97D1-299E9BEB66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53D575E0-1DCA-4F25-A29A-BFFE16002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4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7A5A352C-E520-4989-ABE7-823C0195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3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E9E83C5D-AD38-4B8F-8813-DBCD6F1A2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0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22D55567-FA03-40F9-BBC1-C2D08E77C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3EBAD6B7-25DB-43F4-8E6B-0F45E2B9F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4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700" y="6118396"/>
            <a:ext cx="9144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983042" y="3218490"/>
            <a:ext cx="608077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7578282" y="3218490"/>
            <a:ext cx="608077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55335" y="2729757"/>
            <a:ext cx="543333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5335" y="5499847"/>
            <a:ext cx="543333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9144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12699" y="-1"/>
            <a:ext cx="9169399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62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05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4307681" y="3457576"/>
            <a:ext cx="3771816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6938" y="0"/>
            <a:ext cx="31490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9087" y="2379437"/>
            <a:ext cx="1390991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07681" y="2339097"/>
            <a:ext cx="3771816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07681" y="3574947"/>
            <a:ext cx="3771816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2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62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7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C71844A-EEB0-4A82-8F19-6DC8B76F06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5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866028" y="1412967"/>
            <a:ext cx="1390991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28098" y="6025516"/>
            <a:ext cx="9184481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71390" y="3584103"/>
            <a:ext cx="5401220" cy="1281811"/>
          </a:xfrm>
        </p:spPr>
        <p:txBody>
          <a:bodyPr>
            <a:normAutofit/>
          </a:bodyPr>
          <a:lstStyle>
            <a:lvl1pPr algn="ctr">
              <a:defRPr sz="405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3865960" y="1828801"/>
            <a:ext cx="139065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1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2971598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2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25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79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54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613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3AF37CC-BEB3-446D-8478-4447B862E6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EE4AFE7-9B7B-4048-9CF0-E1F288775B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2C2234B-D477-4C97-A663-B28BF10827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7AF87A8-2C60-4CC5-B797-DF38D6440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83E0252-B3BB-4CF4-8263-D1AFB5C369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2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B05DF55-2CE0-46E1-B6C4-7A884382D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/>
          <p:cNvSpPr>
            <a:spLocks noChangeArrowheads="1"/>
          </p:cNvSpPr>
          <p:nvPr/>
        </p:nvSpPr>
        <p:spPr bwMode="auto">
          <a:xfrm>
            <a:off x="-6350" y="-6350"/>
            <a:ext cx="9153525" cy="6869113"/>
          </a:xfrm>
          <a:custGeom>
            <a:avLst/>
            <a:gdLst>
              <a:gd name="T0" fmla="*/ 9150351 w 5768"/>
              <a:gd name="T1" fmla="*/ 959994 h 4329"/>
              <a:gd name="T2" fmla="*/ 9153525 w 5768"/>
              <a:gd name="T3" fmla="*/ 6862766 h 4329"/>
              <a:gd name="T4" fmla="*/ 1717079 w 5768"/>
              <a:gd name="T5" fmla="*/ 6869113 h 4329"/>
              <a:gd name="T6" fmla="*/ 20630 w 5768"/>
              <a:gd name="T7" fmla="*/ 5317255 h 4329"/>
              <a:gd name="T8" fmla="*/ 0 w 5768"/>
              <a:gd name="T9" fmla="*/ 0 h 4329"/>
              <a:gd name="T10" fmla="*/ 3853114 w 5768"/>
              <a:gd name="T11" fmla="*/ 11107 h 4329"/>
              <a:gd name="T12" fmla="*/ 9150351 w 5768"/>
              <a:gd name="T13" fmla="*/ 959994 h 43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FFEFE"/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未知"/>
          <p:cNvSpPr>
            <a:spLocks noChangeArrowheads="1"/>
          </p:cNvSpPr>
          <p:nvPr/>
        </p:nvSpPr>
        <p:spPr bwMode="auto">
          <a:xfrm>
            <a:off x="-1588" y="5500688"/>
            <a:ext cx="1438276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358900 h 1100"/>
              <a:gd name="T4" fmla="*/ 1438276 w 1089"/>
              <a:gd name="T5" fmla="*/ 1358900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直接连接符 1027"/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直接连接符 1028"/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29"/>
          <p:cNvSpPr>
            <a:spLocks noChangeShapeType="1"/>
          </p:cNvSpPr>
          <p:nvPr/>
        </p:nvSpPr>
        <p:spPr bwMode="auto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030"/>
          <p:cNvSpPr>
            <a:spLocks noChangeShapeType="1"/>
          </p:cNvSpPr>
          <p:nvPr/>
        </p:nvSpPr>
        <p:spPr bwMode="auto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1031"/>
          <p:cNvSpPr>
            <a:spLocks noChangeShapeType="1"/>
          </p:cNvSpPr>
          <p:nvPr/>
        </p:nvSpPr>
        <p:spPr bwMode="auto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直接连接符 1032"/>
          <p:cNvSpPr>
            <a:spLocks noChangeShapeType="1"/>
          </p:cNvSpPr>
          <p:nvPr/>
        </p:nvSpPr>
        <p:spPr bwMode="auto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直接连接符 1033"/>
          <p:cNvSpPr>
            <a:spLocks noChangeShapeType="1"/>
          </p:cNvSpPr>
          <p:nvPr/>
        </p:nvSpPr>
        <p:spPr bwMode="auto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直接连接符 1034"/>
          <p:cNvSpPr>
            <a:spLocks noChangeShapeType="1"/>
          </p:cNvSpPr>
          <p:nvPr/>
        </p:nvSpPr>
        <p:spPr bwMode="auto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直接连接符 1035"/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直接连接符 1036"/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直接连接符 1037"/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直接连接符 1038"/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直接连接符 1039"/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直接连接符 1040"/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矩形 1041"/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3" name="矩形 1042"/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" name="矩形 1043"/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" name="矩形 1044"/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6" name="矩形 1045"/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7" name="矩形 1046"/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8" name="矩形 1047"/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" name="文本占位符 104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" name="日期占位符 104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1" name="页脚占位符 105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2" name="灯片编号占位符 105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 dirty="0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B206A9BA-594E-4AF4-88AE-26955EDF5A8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53" name="未知"/>
          <p:cNvSpPr>
            <a:spLocks noChangeArrowheads="1"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5105400 w 3130"/>
              <a:gd name="T1" fmla="*/ 739775 h 453"/>
              <a:gd name="T2" fmla="*/ 5105400 w 3130"/>
              <a:gd name="T3" fmla="*/ 0 h 453"/>
              <a:gd name="T4" fmla="*/ 0 w 3130"/>
              <a:gd name="T5" fmla="*/ 0 h 453"/>
              <a:gd name="T6" fmla="*/ 5105400 w 3130"/>
              <a:gd name="T7" fmla="*/ 739775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标题 105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55" name="图片 1054" descr="wat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6629400" y="-377825"/>
            <a:ext cx="241776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图片 1055" descr="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07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307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ea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fld id="{432BC9AF-9FC9-49F8-A23B-2856E1F8FC26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ctrTitle"/>
          </p:nvPr>
        </p:nvSpPr>
        <p:spPr>
          <a:xfrm>
            <a:off x="395536" y="1556791"/>
            <a:ext cx="8280920" cy="1953171"/>
          </a:xfrm>
        </p:spPr>
        <p:txBody>
          <a:bodyPr/>
          <a:lstStyle/>
          <a:p>
            <a:r>
              <a:rPr lang="zh-CN" altLang="en-US" sz="4000" dirty="0" smtClean="0"/>
              <a:t>第</a:t>
            </a:r>
            <a:r>
              <a:rPr lang="en-US" altLang="zh-CN" sz="4000" dirty="0" smtClean="0"/>
              <a:t>12</a:t>
            </a:r>
            <a:r>
              <a:rPr lang="zh-CN" altLang="en-US" sz="4000" dirty="0" smtClean="0"/>
              <a:t>次</a:t>
            </a:r>
            <a:r>
              <a:rPr lang="zh-CN" altLang="en-US" sz="4000" dirty="0"/>
              <a:t>作业</a:t>
            </a:r>
            <a:endParaRPr lang="en-US" altLang="zh-CN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5617B-E76C-498A-BB94-002BF2278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F8DCA-D143-4BBE-B7BF-4F23E66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8.3</a:t>
            </a:r>
            <a:r>
              <a:rPr lang="en-US" altLang="zh-CN" dirty="0" smtClean="0"/>
              <a:t> 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上的置换群，定义</a:t>
            </a:r>
            <a:r>
              <a:rPr lang="en-US" altLang="zh-CN" dirty="0" smtClean="0"/>
              <a:t>D</a:t>
            </a:r>
            <a:r>
              <a:rPr lang="zh-CN" altLang="en-US" dirty="0" smtClean="0"/>
              <a:t>上子集的等价关系，求等价类个数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45A67-3127-4C88-AEF6-814C502F7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R={0,1}</a:t>
                </a:r>
                <a:r>
                  <a:rPr lang="zh-CN" altLang="en-US" dirty="0" smtClean="0"/>
                  <a:t>，对于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的子集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定义映射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等价等同于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等价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则问题等价于求</a:t>
                </a:r>
                <a:r>
                  <a:rPr lang="en-US" altLang="zh-CN" dirty="0" smtClean="0"/>
                  <a:t>F=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上的等价类个数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由</a:t>
                </a:r>
                <a:r>
                  <a:rPr lang="en-US" altLang="zh-CN" dirty="0" err="1" smtClean="0"/>
                  <a:t>Polya</a:t>
                </a:r>
                <a:r>
                  <a:rPr lang="zh-CN" altLang="en-US" dirty="0" smtClean="0"/>
                  <a:t>计数定理可得结果为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eqAr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45A67-3127-4C88-AEF6-814C502F7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66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8.12 </a:t>
            </a:r>
            <a:r>
              <a:rPr lang="zh-CN" altLang="en-US" dirty="0" smtClean="0"/>
              <a:t>对正方形的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个顶点进行红蓝着色，允许旋转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Both"/>
                </a:pPr>
                <a:r>
                  <a:rPr lang="zh-CN" altLang="en-US" dirty="0" smtClean="0"/>
                  <a:t>写出着色方案模式表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旋转对应的置换群为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	G={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,(1432)</m:t>
                    </m:r>
                  </m:oMath>
                </a14:m>
                <a:r>
                  <a:rPr lang="en-US" altLang="zh-CN" dirty="0" smtClean="0"/>
                  <a:t>},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由</a:t>
                </a:r>
                <a:r>
                  <a:rPr lang="en-US" altLang="zh-CN" dirty="0" err="1" smtClean="0"/>
                  <a:t>Polya</a:t>
                </a:r>
                <a:r>
                  <a:rPr lang="zh-CN" altLang="en-US" dirty="0" smtClean="0"/>
                  <a:t>计数定理可得模式表为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8.12 </a:t>
            </a:r>
            <a:r>
              <a:rPr lang="zh-CN" altLang="en-US" dirty="0" smtClean="0"/>
              <a:t>对正方形的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个顶点进行红蓝着色，允许旋转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给定权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 smtClean="0"/>
                  <a:t>对应的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  <m:e/>
                    </m:sPre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zh-CN" altLang="en-US" dirty="0" smtClean="0"/>
                  <a:t>写出对应的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 根据定义可写出对应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  <m:e/>
                    </m:sPre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8.15 </a:t>
                </a:r>
                <a:r>
                  <a:rPr lang="zh-CN" altLang="en-US" dirty="0" smtClean="0"/>
                  <a:t>求多重集合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圆排列数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0" t="-51563" r="-2444" b="-67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圆的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个位置，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则一个圆排列就是一个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为旋转的置换群，则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圆排列</a:t>
                </a:r>
                <a:r>
                  <a:rPr lang="zh-CN" altLang="en-US" dirty="0" smtClean="0"/>
                  <a:t>数可有</a:t>
                </a:r>
                <a:r>
                  <a:rPr lang="en-US" altLang="zh-CN" dirty="0" err="1" smtClean="0"/>
                  <a:t>Polya</a:t>
                </a:r>
                <a:r>
                  <a:rPr lang="zh-CN" altLang="en-US" dirty="0" smtClean="0"/>
                  <a:t>计数定理计算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表示绕圆心旋转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dirty="0" smtClean="0"/>
                  <a:t>度的置换，则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分类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讨论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型：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互素，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；与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dirty="0" smtClean="0"/>
                  <a:t>互素的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的个数有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有最大公因子</a:t>
                </a:r>
                <a:r>
                  <a:rPr lang="en-US" altLang="zh-CN" dirty="0" smtClean="0"/>
                  <a:t>d (&gt;1)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对于给定的最大公因子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dirty="0"/>
                  <a:t>互素的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的个数有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607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4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8.15 </a:t>
                </a:r>
                <a:r>
                  <a:rPr lang="zh-CN" altLang="en-US" dirty="0" smtClean="0"/>
                  <a:t>求多重集合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圆排列数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0" t="-51563" r="-2444" b="-67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因此由</a:t>
                </a:r>
                <a:r>
                  <a:rPr lang="en-US" altLang="zh-CN" dirty="0" err="1" smtClean="0"/>
                  <a:t>Polya</a:t>
                </a:r>
                <a:r>
                  <a:rPr lang="zh-CN" altLang="en-US" dirty="0" smtClean="0"/>
                  <a:t>计数定理可得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圆排列</a:t>
                </a:r>
                <a:r>
                  <a:rPr lang="zh-CN" altLang="en-US" dirty="0" smtClean="0"/>
                  <a:t>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8.19 8</a:t>
            </a:r>
            <a:r>
              <a:rPr lang="zh-CN" altLang="en-US" dirty="0" smtClean="0"/>
              <a:t>尺长棍子用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种颜色着色，允许旋转变换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arenBoth"/>
                </a:pPr>
                <a:r>
                  <a:rPr lang="zh-CN" altLang="en-US" dirty="0" smtClean="0"/>
                  <a:t>求</a:t>
                </a:r>
                <a:r>
                  <a:rPr lang="en-US" altLang="zh-CN" dirty="0" smtClean="0"/>
                  <a:t>G</a:t>
                </a:r>
              </a:p>
              <a:p>
                <a:pPr marL="400050" lvl="1" indent="0">
                  <a:buNone/>
                </a:pPr>
                <a:r>
                  <a:rPr lang="en-US" altLang="zh-CN" dirty="0" smtClean="0"/>
                  <a:t>		 G={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(27)(36)(45)</m:t>
                    </m:r>
                  </m:oMath>
                </a14:m>
                <a:r>
                  <a:rPr lang="en-US" altLang="zh-CN" dirty="0" smtClean="0"/>
                  <a:t>}</a:t>
                </a:r>
              </a:p>
              <a:p>
                <a:pPr marL="514350" indent="-514350">
                  <a:buAutoNum type="arabicParenBoth"/>
                </a:pPr>
                <a:r>
                  <a:rPr lang="zh-CN" altLang="en-US" dirty="0" smtClean="0"/>
                  <a:t>着色方案数（每尺着不同颜色）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模式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，满足每尺不同颜色的模式，项的指数为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，则可得结果为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∙8!=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514350" indent="-514350">
                  <a:buAutoNum type="arabicParenBoth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8.19 8</a:t>
            </a:r>
            <a:r>
              <a:rPr lang="zh-CN" altLang="en-US" dirty="0" smtClean="0"/>
              <a:t>尺长棍子用</a:t>
            </a:r>
            <a:r>
              <a:rPr lang="en-US" altLang="zh-CN" dirty="0" smtClean="0"/>
              <a:t>m</a:t>
            </a:r>
            <a:r>
              <a:rPr lang="zh-CN" altLang="en-US" dirty="0" smtClean="0"/>
              <a:t>种颜色着色，允许旋转变换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(3) 3</a:t>
                </a:r>
                <a:r>
                  <a:rPr lang="zh-CN" altLang="en-US" dirty="0" smtClean="0"/>
                  <a:t>尺蓝，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尺红，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尺绿，着色方案数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类似地，展开项为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系数为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280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(4) 3</a:t>
                </a:r>
                <a:r>
                  <a:rPr lang="zh-CN" altLang="en-US" dirty="0"/>
                  <a:t>尺蓝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/>
                  <a:t>尺绿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尺黄，着色</a:t>
                </a:r>
                <a:r>
                  <a:rPr lang="zh-CN" altLang="en-US" dirty="0"/>
                  <a:t>方案</a:t>
                </a:r>
                <a:r>
                  <a:rPr lang="zh-CN" altLang="en-US" dirty="0" smtClean="0"/>
                  <a:t>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类似</a:t>
                </a:r>
                <a:r>
                  <a:rPr lang="zh-CN" altLang="en-US" dirty="0"/>
                  <a:t>地，展开项为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系数为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！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840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14350" indent="-514350">
                  <a:buAutoNum type="arabicParenBoth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346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heme/theme1.xml><?xml version="1.0" encoding="utf-8"?>
<a:theme xmlns:a="http://schemas.openxmlformats.org/drawingml/2006/main" name="580TGp_general_light">
  <a:themeElements>
    <a:clrScheme name="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FF2EB"/>
      </a:accent3>
      <a:accent4>
        <a:srgbClr val="000000"/>
      </a:accent4>
      <a:accent5>
        <a:srgbClr val="B6D4FF"/>
      </a:accent5>
      <a:accent6>
        <a:srgbClr val="E56868"/>
      </a:accent6>
      <a:hlink>
        <a:srgbClr val="FFC319"/>
      </a:hlink>
      <a:folHlink>
        <a:srgbClr val="A8D02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0TGp_general_light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</Template>
  <TotalTime>47660</TotalTime>
  <Pages>0</Pages>
  <Words>172</Words>
  <Characters>0</Characters>
  <Application>Microsoft Office PowerPoint</Application>
  <DocSecurity>0</DocSecurity>
  <PresentationFormat>全屏显示(4:3)</PresentationFormat>
  <Lines>0</Lines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Arial</vt:lpstr>
      <vt:lpstr>Cambria Math</vt:lpstr>
      <vt:lpstr>Times New Roman</vt:lpstr>
      <vt:lpstr>580TGp_general_light</vt:lpstr>
      <vt:lpstr>默认设计模板</vt:lpstr>
      <vt:lpstr>1_Office 主题​​</vt:lpstr>
      <vt:lpstr>第12次作业</vt:lpstr>
      <vt:lpstr>8.3 G是n元集合D上的置换群，定义D上子集的等价关系，求等价类个数</vt:lpstr>
      <vt:lpstr>8.12 对正方形的4个顶点进行红蓝着色，允许旋转</vt:lpstr>
      <vt:lpstr>8.12 对正方形的4个顶点进行红蓝着色，允许旋转</vt:lpstr>
      <vt:lpstr>8.15 求多重集合{∞∙a_1,…,∞∙a_n}的r圆排列数</vt:lpstr>
      <vt:lpstr>8.15 求多重集合{∞∙a_1,…,∞∙a_n}的r圆排列数</vt:lpstr>
      <vt:lpstr>8.19 8尺长棍子用m种颜色着色，允许旋转变换</vt:lpstr>
      <vt:lpstr>8.19 8尺长棍子用m种颜色着色，允许旋转变换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subject/>
  <dc:creator>微软用户</dc:creator>
  <cp:keywords/>
  <dc:description/>
  <cp:lastModifiedBy>Windows 用户</cp:lastModifiedBy>
  <cp:revision>633</cp:revision>
  <dcterms:created xsi:type="dcterms:W3CDTF">2009-12-11T08:42:25Z</dcterms:created>
  <dcterms:modified xsi:type="dcterms:W3CDTF">2018-12-27T07:01:31Z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