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7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1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5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8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8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8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8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7671-E2E3-4B00-81C3-F6FF29630CAE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6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组合数学习题课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第四次作业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第八次作业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0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、求从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到</a:t>
                </a:r>
                <a:r>
                  <a:rPr lang="en-US" altLang="zh-CN" sz="1800" dirty="0" smtClean="0"/>
                  <a:t>500</a:t>
                </a:r>
                <a:r>
                  <a:rPr lang="zh-CN" altLang="en-US" sz="1800" dirty="0" smtClean="0"/>
                  <a:t>中能被</a:t>
                </a: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和</a:t>
                </a:r>
                <a:r>
                  <a:rPr lang="en-US" altLang="zh-CN" sz="1800" dirty="0" smtClean="0"/>
                  <a:t>5</a:t>
                </a:r>
                <a:r>
                  <a:rPr lang="zh-CN" altLang="en-US" sz="1800" dirty="0" smtClean="0"/>
                  <a:t>整除，但不能被</a:t>
                </a:r>
                <a:r>
                  <a:rPr lang="en-US" altLang="zh-CN" sz="1800" dirty="0" smtClean="0"/>
                  <a:t>7</a:t>
                </a:r>
                <a:r>
                  <a:rPr lang="zh-CN" altLang="en-US" sz="1800" dirty="0" smtClean="0"/>
                  <a:t>整除的数的个数。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解：设</a:t>
                </a:r>
                <a:r>
                  <a:rPr lang="en-US" altLang="zh-CN" sz="1800" dirty="0" smtClean="0"/>
                  <a:t>A</a:t>
                </a:r>
                <a:r>
                  <a:rPr lang="zh-CN" altLang="en-US" sz="1800" dirty="0" smtClean="0"/>
                  <a:t>：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到</a:t>
                </a:r>
                <a:r>
                  <a:rPr lang="en-US" altLang="zh-CN" sz="1800" dirty="0" smtClean="0"/>
                  <a:t>500</a:t>
                </a:r>
                <a:r>
                  <a:rPr lang="zh-CN" altLang="en-US" sz="1800" dirty="0" smtClean="0"/>
                  <a:t>中能被</a:t>
                </a:r>
                <a:r>
                  <a:rPr lang="en-US" altLang="zh-CN" sz="1800" dirty="0" smtClean="0"/>
                  <a:t>15</a:t>
                </a:r>
                <a:r>
                  <a:rPr lang="zh-CN" altLang="en-US" sz="1800" dirty="0" smtClean="0"/>
                  <a:t>整除的数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   B</a:t>
                </a:r>
                <a:r>
                  <a:rPr lang="zh-CN" altLang="en-US" sz="1800" dirty="0" smtClean="0"/>
                  <a:t>：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到</a:t>
                </a:r>
                <a:r>
                  <a:rPr lang="en-US" altLang="zh-CN" sz="1800" dirty="0" smtClean="0"/>
                  <a:t>500</a:t>
                </a:r>
                <a:r>
                  <a:rPr lang="zh-CN" altLang="en-US" sz="1800" dirty="0" smtClean="0"/>
                  <a:t>中能被</a:t>
                </a:r>
                <a:r>
                  <a:rPr lang="en-US" altLang="zh-CN" sz="1800" dirty="0" smtClean="0"/>
                  <a:t>7</a:t>
                </a:r>
                <a:r>
                  <a:rPr lang="zh-CN" altLang="en-US" sz="1800" dirty="0" smtClean="0"/>
                  <a:t>整除的数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15∗7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=33−4=29</m:t>
                    </m:r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、求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与</a:t>
                </a:r>
                <a:r>
                  <a:rPr lang="en-US" altLang="zh-CN" sz="1800" dirty="0" smtClean="0"/>
                  <a:t>1000</a:t>
                </a:r>
                <a:r>
                  <a:rPr lang="zh-CN" altLang="en-US" sz="1800" dirty="0" smtClean="0"/>
                  <a:t>之间既不是平方数又不是立方数的整数的个数。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解：设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：</a:t>
                </a:r>
                <a:r>
                  <a:rPr lang="en-US" altLang="zh-CN" sz="1800" dirty="0" smtClean="0"/>
                  <a:t> 1</a:t>
                </a:r>
                <a:r>
                  <a:rPr lang="zh-CN" altLang="en-US" sz="1800" dirty="0" smtClean="0"/>
                  <a:t>与</a:t>
                </a:r>
                <a:r>
                  <a:rPr lang="en-US" altLang="zh-CN" sz="1800" dirty="0" smtClean="0"/>
                  <a:t>1000</a:t>
                </a:r>
                <a:r>
                  <a:rPr lang="zh-CN" altLang="en-US" sz="1800" dirty="0" smtClean="0"/>
                  <a:t>之间的整数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   A</a:t>
                </a:r>
                <a:r>
                  <a:rPr lang="zh-CN" altLang="en-US" sz="1800" dirty="0" smtClean="0"/>
                  <a:t>：</a:t>
                </a:r>
                <a:r>
                  <a:rPr lang="en-US" altLang="zh-CN" sz="1800" dirty="0" smtClean="0"/>
                  <a:t> 1</a:t>
                </a:r>
                <a:r>
                  <a:rPr lang="zh-CN" altLang="en-US" sz="1800" dirty="0" smtClean="0"/>
                  <a:t>与</a:t>
                </a:r>
                <a:r>
                  <a:rPr lang="en-US" altLang="zh-CN" sz="1800" dirty="0" smtClean="0"/>
                  <a:t>1000</a:t>
                </a:r>
                <a:r>
                  <a:rPr lang="zh-CN" altLang="en-US" sz="1800" dirty="0" smtClean="0"/>
                  <a:t>之间是平方数的整数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      B</a:t>
                </a:r>
                <a:r>
                  <a:rPr lang="zh-CN" altLang="en-US" sz="1800" dirty="0" smtClean="0"/>
                  <a:t>：</a:t>
                </a:r>
                <a:r>
                  <a:rPr lang="en-US" altLang="zh-CN" sz="1800" dirty="0" smtClean="0"/>
                  <a:t> 1</a:t>
                </a:r>
                <a:r>
                  <a:rPr lang="zh-CN" altLang="en-US" sz="1800" dirty="0" smtClean="0"/>
                  <a:t>与</a:t>
                </a:r>
                <a:r>
                  <a:rPr lang="en-US" altLang="zh-CN" sz="1800" dirty="0" smtClean="0"/>
                  <a:t>1000</a:t>
                </a:r>
                <a:r>
                  <a:rPr lang="zh-CN" altLang="en-US" sz="1800" dirty="0" smtClean="0"/>
                  <a:t>之间是立方数</a:t>
                </a:r>
                <a:r>
                  <a:rPr lang="zh-CN" altLang="en-US" sz="1800" dirty="0" smtClean="0"/>
                  <a:t>的</a:t>
                </a:r>
                <a:r>
                  <a:rPr lang="zh-CN" altLang="en-US" sz="1800" dirty="0"/>
                  <a:t>整数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</m:t>
                            </m:r>
                          </m:e>
                        </m:ra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</m:t>
                            </m:r>
                          </m:e>
                        </m:ra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g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</m:t>
                            </m:r>
                          </m:e>
                        </m:ra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=1000−31−10+3=962</m:t>
                    </m:r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72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11</a:t>
                </a:r>
                <a:r>
                  <a:rPr lang="zh-CN" altLang="en-US" sz="1800" dirty="0" smtClean="0"/>
                  <a:t>、设多重集合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∞∙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∞∙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⋯,∞∙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满足下列条件的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排列数，分别求数列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 smtClean="0"/>
                  <a:t>的指数型生成函数。</a:t>
                </a:r>
                <a:endParaRPr lang="en-US" altLang="zh-CN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）</a:t>
                </a:r>
                <a:r>
                  <a:rPr lang="en-US" altLang="zh-CN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 smtClean="0"/>
                  <a:t>的每个元素出现奇数次；</a:t>
                </a:r>
                <a:endParaRPr lang="en-US" altLang="zh-CN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至少出现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sz="1800" dirty="0" smtClean="0"/>
                  <a:t>（</a:t>
                </a:r>
                <a:r>
                  <a:rPr lang="en-US" altLang="zh-CN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 smtClean="0"/>
                  <a:t>）；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解：（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）由题意，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1,3,5,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800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	</a:t>
                </a:r>
                <a:r>
                  <a:rPr lang="zh-CN" altLang="en-US" sz="1800" dirty="0" smtClean="0"/>
                  <a:t>所以，</a:t>
                </a:r>
                <a:r>
                  <a:rPr lang="zh-CN" altLang="en-US" sz="1800" dirty="0" smtClean="0"/>
                  <a:t>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 smtClean="0"/>
                  <a:t>的指数型</a:t>
                </a:r>
                <a:r>
                  <a:rPr lang="zh-CN" altLang="en-US" sz="1800" dirty="0" smtClean="0"/>
                  <a:t>生成函数为：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en-US" altLang="zh-CN" sz="1800" dirty="0" smtClean="0"/>
                  <a:t>	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（</m:t>
                    </m:r>
                    <m:f>
                      <m:f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1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7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11</a:t>
                </a:r>
                <a:r>
                  <a:rPr lang="zh-CN" altLang="en-US" sz="1800" dirty="0" smtClean="0"/>
                  <a:t>、设多重集合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∞∙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∞∙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⋯,∞∙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满足下列条件的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排列数，分别求数列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 smtClean="0"/>
                  <a:t>的指数型生成函数。</a:t>
                </a:r>
                <a:endParaRPr lang="en-US" altLang="zh-CN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）</a:t>
                </a:r>
                <a:r>
                  <a:rPr lang="en-US" altLang="zh-CN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 smtClean="0"/>
                  <a:t>的每个元素出现奇数次；</a:t>
                </a:r>
                <a:endParaRPr lang="en-US" altLang="zh-CN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至少出现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sz="1800" dirty="0" smtClean="0"/>
                  <a:t>（</a:t>
                </a:r>
                <a:r>
                  <a:rPr lang="en-US" altLang="zh-CN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 smtClean="0"/>
                  <a:t>）；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解：</a:t>
                </a: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）</a:t>
                </a:r>
                <a:r>
                  <a:rPr lang="zh-CN" altLang="en-US" sz="1800" dirty="0" smtClean="0"/>
                  <a:t>由题意，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+2,⋯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800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	</a:t>
                </a:r>
                <a:r>
                  <a:rPr lang="zh-CN" altLang="en-US" sz="1800" dirty="0" smtClean="0"/>
                  <a:t>所以，数列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 smtClean="0"/>
                  <a:t>的指数型生成函数为：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en-US" altLang="zh-CN" sz="18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1!</m:t>
                            </m:r>
                          </m:den>
                        </m:f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zh-CN" alt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endParaRPr lang="en-US" altLang="zh-CN" sz="1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altLang="zh-CN" sz="1800" b="0" dirty="0" smtClean="0">
                    <a:ea typeface="Cambria Math" panose="02040503050406030204" pitchFamily="18" charset="0"/>
                  </a:rPr>
                  <a:t> 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75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14</a:t>
                </a:r>
                <a:r>
                  <a:rPr lang="zh-CN" altLang="en-US" sz="1800" dirty="0" smtClean="0"/>
                  <a:t>、设将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无序分拆成正整数之和且使得这些正整数都小于或等于</a:t>
                </a:r>
                <a:r>
                  <a:rPr lang="en-US" altLang="zh-CN" sz="1800" dirty="0" smtClean="0"/>
                  <a:t>m</a:t>
                </a:r>
                <a:r>
                  <a:rPr lang="zh-CN" altLang="en-US" sz="1800" dirty="0" smtClean="0"/>
                  <a:t>的方法数为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，证明</a:t>
                </a:r>
                <a:endParaRPr lang="en-US" altLang="zh-CN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/>
                  <a:t>证</a:t>
                </a:r>
                <a:r>
                  <a:rPr lang="zh-CN" altLang="en-US" sz="1800" dirty="0" smtClean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包括一下两个部分：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）拆分的所有数中不包含</a:t>
                </a:r>
                <a:r>
                  <a:rPr lang="en-US" altLang="zh-CN" sz="1800" dirty="0" smtClean="0"/>
                  <a:t>m</a:t>
                </a:r>
                <a:r>
                  <a:rPr lang="zh-CN" altLang="en-US" sz="1800" dirty="0" smtClean="0"/>
                  <a:t>，即所有分拆数都小于或等于</a:t>
                </a:r>
                <a:r>
                  <a:rPr lang="en-US" altLang="zh-CN" sz="1800" dirty="0" smtClean="0"/>
                  <a:t>m-1 </a:t>
                </a:r>
                <a:r>
                  <a:rPr lang="zh-CN" altLang="en-US" sz="1800" dirty="0" smtClean="0"/>
                  <a:t>，即为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；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）</a:t>
                </a:r>
                <a:r>
                  <a:rPr lang="zh-CN" altLang="en-US" sz="1800" dirty="0" smtClean="0"/>
                  <a:t>拆分的所有</a:t>
                </a:r>
                <a:r>
                  <a:rPr lang="zh-CN" altLang="en-US" sz="1800" dirty="0" smtClean="0"/>
                  <a:t>数中至少有一个</a:t>
                </a:r>
                <a:r>
                  <a:rPr lang="en-US" altLang="zh-CN" sz="1800" dirty="0" smtClean="0"/>
                  <a:t>m</a:t>
                </a:r>
                <a:r>
                  <a:rPr lang="zh-CN" altLang="en-US" sz="1800" dirty="0" smtClean="0"/>
                  <a:t>，</a:t>
                </a:r>
                <a:r>
                  <a:rPr lang="zh-CN" altLang="en-US" sz="1800" dirty="0"/>
                  <a:t>等同</a:t>
                </a:r>
                <a:r>
                  <a:rPr lang="zh-CN" altLang="en-US" sz="1800" dirty="0" smtClean="0"/>
                  <a:t>于在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中先减去一个</a:t>
                </a:r>
                <a:r>
                  <a:rPr lang="en-US" altLang="zh-CN" sz="1800" dirty="0" smtClean="0"/>
                  <a:t>m</a:t>
                </a:r>
                <a:r>
                  <a:rPr lang="zh-CN" altLang="en-US" sz="1800" dirty="0" smtClean="0"/>
                  <a:t>，即</a:t>
                </a:r>
                <a:r>
                  <a:rPr lang="zh-CN" altLang="en-US" sz="1800" dirty="0" smtClean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   所以，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。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84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15</a:t>
                </a:r>
                <a:r>
                  <a:rPr lang="zh-CN" altLang="en-US" sz="1800" dirty="0" smtClean="0"/>
                  <a:t>、设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800" dirty="0" smtClean="0"/>
                  <a:t>将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/>
                  <a:t>有</a:t>
                </a:r>
                <a:r>
                  <a:rPr lang="zh-CN" altLang="en-US" sz="1800" dirty="0" smtClean="0"/>
                  <a:t>序分拆成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个分部量，且每个分部量都小于或等于</a:t>
                </a:r>
                <a:r>
                  <a:rPr lang="en-US" altLang="zh-CN" sz="1800" dirty="0" smtClean="0"/>
                  <a:t>m</a:t>
                </a:r>
                <a:r>
                  <a:rPr lang="zh-CN" altLang="en-US" sz="1800" dirty="0" smtClean="0"/>
                  <a:t>的分拆数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证明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就是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 smtClean="0"/>
                  <a:t>的展开式中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的系数。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/>
                  <a:t>证</a:t>
                </a:r>
                <a:r>
                  <a:rPr lang="zh-CN" altLang="en-US" sz="1800" dirty="0" smtClean="0"/>
                  <a:t>：</a:t>
                </a:r>
                <a:r>
                  <a:rPr lang="zh-CN" altLang="en-US" sz="1800" dirty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一</m:t>
                    </m:r>
                  </m:oMath>
                </a14:m>
                <a:r>
                  <a:rPr lang="zh-CN" altLang="en-US" sz="1800" dirty="0" smtClean="0"/>
                  <a:t>分部量取值为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en-US" altLang="zh-CN" sz="1800" dirty="0" smtClean="0"/>
                  <a:t>  </a:t>
                </a:r>
                <a:r>
                  <a:rPr lang="zh-CN" altLang="en-US" sz="1800" dirty="0" smtClean="0"/>
                  <a:t>则，一个分部量的可能取值为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 </a:t>
                </a:r>
                <a:r>
                  <a:rPr lang="en-US" altLang="zh-CN" sz="1800" dirty="0" smtClean="0"/>
                  <a:t> n</a:t>
                </a:r>
                <a:r>
                  <a:rPr lang="zh-CN" altLang="en-US" sz="1800" dirty="0" smtClean="0"/>
                  <a:t>个分部量之和为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en-US" altLang="zh-CN" sz="1800" dirty="0" smtClean="0"/>
                  <a:t>  </a:t>
                </a:r>
                <a:r>
                  <a:rPr lang="zh-CN" altLang="en-US" sz="1800" dirty="0" smtClean="0"/>
                  <a:t>所以，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 smtClean="0"/>
                  <a:t>对应的展开式中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的</a:t>
                </a:r>
                <a:r>
                  <a:rPr lang="zh-CN" altLang="en-US" sz="1800" dirty="0" smtClean="0"/>
                  <a:t>系数即表示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个</a:t>
                </a:r>
                <a:r>
                  <a:rPr lang="zh-CN" altLang="en-US" sz="1800" dirty="0" smtClean="0"/>
                  <a:t>小于或等于</a:t>
                </a:r>
                <a:r>
                  <a:rPr lang="en-US" altLang="zh-CN" sz="1800" dirty="0" smtClean="0"/>
                  <a:t>m</a:t>
                </a:r>
                <a:r>
                  <a:rPr lang="zh-CN" altLang="en-US" sz="1800" dirty="0" smtClean="0"/>
                  <a:t>的</a:t>
                </a:r>
                <a:r>
                  <a:rPr lang="zh-CN" altLang="en-US" sz="1800" dirty="0" smtClean="0"/>
                  <a:t>分部量和为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的组合数，即为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69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157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组合数学习题课</vt:lpstr>
      <vt:lpstr>Ch4</vt:lpstr>
      <vt:lpstr>Ch4</vt:lpstr>
      <vt:lpstr>Ch5</vt:lpstr>
      <vt:lpstr>Ch5</vt:lpstr>
      <vt:lpstr>Ch5</vt:lpstr>
      <vt:lpstr>Ch5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Betty</dc:creator>
  <cp:lastModifiedBy>Wang Betty</cp:lastModifiedBy>
  <cp:revision>44</cp:revision>
  <dcterms:created xsi:type="dcterms:W3CDTF">2018-11-20T01:35:30Z</dcterms:created>
  <dcterms:modified xsi:type="dcterms:W3CDTF">2018-11-20T08:05:28Z</dcterms:modified>
</cp:coreProperties>
</file>