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2" r:id="rId4"/>
    <p:sldId id="260" r:id="rId5"/>
    <p:sldId id="261" r:id="rId6"/>
    <p:sldId id="259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9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A1527-1E6D-4D5D-9846-4BF619736FD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599D-9B90-4B6A-A8C2-5474BD169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25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A1527-1E6D-4D5D-9846-4BF619736FD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599D-9B90-4B6A-A8C2-5474BD169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38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A1527-1E6D-4D5D-9846-4BF619736FD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599D-9B90-4B6A-A8C2-5474BD169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94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A1527-1E6D-4D5D-9846-4BF619736FD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599D-9B90-4B6A-A8C2-5474BD169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96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A1527-1E6D-4D5D-9846-4BF619736FD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599D-9B90-4B6A-A8C2-5474BD169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76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A1527-1E6D-4D5D-9846-4BF619736FD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599D-9B90-4B6A-A8C2-5474BD169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13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A1527-1E6D-4D5D-9846-4BF619736FD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599D-9B90-4B6A-A8C2-5474BD169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90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A1527-1E6D-4D5D-9846-4BF619736FD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599D-9B90-4B6A-A8C2-5474BD169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70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A1527-1E6D-4D5D-9846-4BF619736FD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599D-9B90-4B6A-A8C2-5474BD169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9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A1527-1E6D-4D5D-9846-4BF619736FD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599D-9B90-4B6A-A8C2-5474BD169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43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A1527-1E6D-4D5D-9846-4BF619736FD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599D-9B90-4B6A-A8C2-5474BD169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82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A1527-1E6D-4D5D-9846-4BF619736FD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C599D-9B90-4B6A-A8C2-5474BD169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275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组合数学习题课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011111"/>
            <a:ext cx="6858000" cy="693236"/>
          </a:xfrm>
        </p:spPr>
        <p:txBody>
          <a:bodyPr/>
          <a:lstStyle/>
          <a:p>
            <a:r>
              <a:rPr lang="en-US" altLang="zh-CN" dirty="0" smtClean="0"/>
              <a:t>2018-11-20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663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01394" y="533293"/>
            <a:ext cx="8124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个人围坐圆桌旁，其中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拒绝与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相邻，求安排方法数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068865" y="1647746"/>
                <a:ext cx="6654207" cy="533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Step 1:  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将除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以外的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11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人安排入座，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11!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11</m:t>
                        </m:r>
                      </m:den>
                    </m:f>
                  </m:oMath>
                </a14:m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865" y="1647746"/>
                <a:ext cx="6654207" cy="533992"/>
              </a:xfrm>
              <a:prstGeom prst="rect">
                <a:avLst/>
              </a:prstGeom>
              <a:blipFill>
                <a:blip r:embed="rId2"/>
                <a:stretch>
                  <a:fillRect l="-916" b="-6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201213" y="3872774"/>
                <a:ext cx="6654207" cy="533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b="0" i="1" dirty="0" smtClean="0">
                        <a:latin typeface="Cambria Math" panose="02040503050406030204" pitchFamily="18" charset="0"/>
                      </a:rPr>
                      <m:t>综上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，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11!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11</m:t>
                        </m:r>
                      </m:den>
                    </m:f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dirty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  <m:sup>
                        <m:r>
                          <a:rPr lang="en-US" altLang="zh-CN" sz="2000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213" y="3872774"/>
                <a:ext cx="6654207" cy="533992"/>
              </a:xfrm>
              <a:prstGeom prst="rect">
                <a:avLst/>
              </a:prstGeom>
              <a:blipFill>
                <a:blip r:embed="rId3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068865" y="2255817"/>
                <a:ext cx="6654207" cy="102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Step 2:  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一共有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11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个间隙，与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相邻的有两个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将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插入其余的九个间隙中，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0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  <m:sup>
                        <m:r>
                          <a:rPr lang="en-US" altLang="zh-CN" sz="20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865" y="2255817"/>
                <a:ext cx="6654207" cy="1023357"/>
              </a:xfrm>
              <a:prstGeom prst="rect">
                <a:avLst/>
              </a:prstGeom>
              <a:blipFill>
                <a:blip r:embed="rId4"/>
                <a:stretch>
                  <a:fillRect l="-916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61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01394" y="533293"/>
            <a:ext cx="8124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）颜色不同的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盏灯，按照不同次序挂在灯竿上表示信号，有多少种信号？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9058" y="2017078"/>
            <a:ext cx="863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）每次使用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盏灯按不同顺序放，有多少种信号？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1393" y="4447567"/>
            <a:ext cx="8798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）在（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）的基础上，信号与灯次序无关，有多少种信号？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369655" y="2593911"/>
                <a:ext cx="665420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Step 1: 4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盏灯中选出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盏，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en-US" sz="2000" i="0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655" y="2593911"/>
                <a:ext cx="6654207" cy="415498"/>
              </a:xfrm>
              <a:prstGeom prst="rect">
                <a:avLst/>
              </a:prstGeom>
              <a:blipFill>
                <a:blip r:embed="rId2"/>
                <a:stretch>
                  <a:fillRect l="-1008" t="-8824" b="-26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369655" y="3131531"/>
                <a:ext cx="6654207" cy="423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Step 2: </a:t>
                </a:r>
                <a14:m>
                  <m:oMath xmlns:m="http://schemas.openxmlformats.org/officeDocument/2006/math">
                    <m:r>
                      <a:rPr lang="zh-CN" altLang="en-US" sz="2000" b="0" i="1" dirty="0">
                        <a:latin typeface="Cambria Math" panose="02040503050406030204" pitchFamily="18" charset="0"/>
                      </a:rPr>
                      <m:t>对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盏进行排列，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655" y="3131531"/>
                <a:ext cx="6654207" cy="423193"/>
              </a:xfrm>
              <a:prstGeom prst="rect">
                <a:avLst/>
              </a:prstGeom>
              <a:blipFill>
                <a:blip r:embed="rId3"/>
                <a:stretch>
                  <a:fillRect l="-1008" t="-7246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045369" y="1502876"/>
                <a:ext cx="530338" cy="4020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0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369" y="1502876"/>
                <a:ext cx="530338" cy="402098"/>
              </a:xfrm>
              <a:prstGeom prst="rect">
                <a:avLst/>
              </a:prstGeom>
              <a:blipFill>
                <a:blip r:embed="rId4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1369655" y="3694885"/>
                <a:ext cx="6654207" cy="444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b="0" i="1" dirty="0" smtClean="0">
                        <a:latin typeface="Cambria Math" panose="02040503050406030204" pitchFamily="18" charset="0"/>
                      </a:rPr>
                      <m:t>综上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，</m:t>
                    </m:r>
                    <m:nary>
                      <m:naryPr>
                        <m:chr m:val="∑"/>
                        <m:ctrlP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sup>
                      <m:e>
                        <m:sSubSup>
                          <m:sSubSupPr>
                            <m:ctrlP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zh-CN" altLang="en-US" sz="2000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dirty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  <m:sup>
                            <m: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655" y="3694885"/>
                <a:ext cx="6654207" cy="444032"/>
              </a:xfrm>
              <a:prstGeom prst="rect">
                <a:avLst/>
              </a:prstGeom>
              <a:blipFill>
                <a:blip r:embed="rId5"/>
                <a:stretch>
                  <a:fillRect l="-458" t="-104110" b="-1616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1544952" y="5134339"/>
                <a:ext cx="2189748" cy="427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sup>
                      <m:e>
                        <m:sSubSup>
                          <m:sSubSupPr>
                            <m:ctrlP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zh-CN" altLang="en-US" sz="2000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952" y="5134339"/>
                <a:ext cx="2189748" cy="427681"/>
              </a:xfrm>
              <a:prstGeom prst="rect">
                <a:avLst/>
              </a:prstGeom>
              <a:blipFill>
                <a:blip r:embed="rId6"/>
                <a:stretch>
                  <a:fillRect l="-16944" t="-108571" b="-17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12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01394" y="533293"/>
            <a:ext cx="8124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个红的和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个蓝的棋子，放在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8*8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的棋盘上，每行每列各一个，求方法数？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58248" y="2124712"/>
            <a:ext cx="7912772" cy="2995616"/>
            <a:chOff x="1717587" y="2038864"/>
            <a:chExt cx="7043354" cy="29956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1717588" y="2038864"/>
                  <a:ext cx="6289589" cy="4084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Step 1: </a:t>
                  </a:r>
                  <a:r>
                    <a:rPr lang="en-US" altLang="zh-CN" sz="2000" dirty="0" smtClean="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zh-CN" altLang="en-US" sz="2000" dirty="0" smtClean="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每</a:t>
                  </a: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行放一个，确定</a:t>
                  </a: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8</a:t>
                  </a: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行，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zh-CN" altLang="en-US" sz="20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bSup>
                    </m:oMath>
                  </a14:m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7588" y="2038864"/>
                  <a:ext cx="6289589" cy="408445"/>
                </a:xfrm>
                <a:prstGeom prst="rect">
                  <a:avLst/>
                </a:prstGeom>
                <a:blipFill>
                  <a:blip r:embed="rId2"/>
                  <a:stretch>
                    <a:fillRect l="-949" t="-10448" b="-223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1717587" y="2870885"/>
                  <a:ext cx="7043353" cy="4084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Step 2:  </a:t>
                  </a: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每行确定一列存放棋子，一共</a:t>
                  </a: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8</a:t>
                  </a: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列且不重复，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zh-CN" altLang="en-US" sz="20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zh-CN" altLang="en-US" sz="2000" dirty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bSup>
                    </m:oMath>
                  </a14:m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7587" y="2870885"/>
                  <a:ext cx="7043353" cy="408445"/>
                </a:xfrm>
                <a:prstGeom prst="rect">
                  <a:avLst/>
                </a:prstGeom>
                <a:blipFill>
                  <a:blip r:embed="rId3"/>
                  <a:stretch>
                    <a:fillRect l="-847" t="-8955" b="-223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1717588" y="3661715"/>
                  <a:ext cx="7043352" cy="553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Step 3:  </a:t>
                  </a: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把</a:t>
                  </a: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{5*R, 3*B} </a:t>
                  </a: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的棋子放在这八个位置上，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zh-CN" alt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dirty="0">
                              <a:latin typeface="Cambria Math" panose="02040503050406030204" pitchFamily="18" charset="0"/>
                            </a:rPr>
                            <m:t>8!</m:t>
                          </m:r>
                        </m:num>
                        <m:den>
                          <m:r>
                            <a:rPr lang="zh-CN" altLang="en-US" sz="2000" dirty="0">
                              <a:latin typeface="Cambria Math" panose="02040503050406030204" pitchFamily="18" charset="0"/>
                            </a:rPr>
                            <m:t>5!</m:t>
                          </m:r>
                          <m:r>
                            <a:rPr lang="zh-CN" altLang="en-US" sz="20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CN" altLang="en-US" sz="2000" i="1" dirty="0">
                              <a:latin typeface="Cambria Math" panose="02040503050406030204" pitchFamily="18" charset="0"/>
                            </a:rPr>
                            <m:t>！</m:t>
                          </m:r>
                        </m:den>
                      </m:f>
                    </m:oMath>
                  </a14:m>
                  <a:endPara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7588" y="3661715"/>
                  <a:ext cx="7043352" cy="553100"/>
                </a:xfrm>
                <a:prstGeom prst="rect">
                  <a:avLst/>
                </a:prstGeom>
                <a:blipFill>
                  <a:blip r:embed="rId4"/>
                  <a:stretch>
                    <a:fillRect l="-847" b="-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1717588" y="4481380"/>
                  <a:ext cx="7043353" cy="553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综上，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zh-CN" altLang="en-US" sz="20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zh-CN" altLang="en-US" sz="2000" dirty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bSup>
                    </m:oMath>
                  </a14:m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*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zh-CN" altLang="en-US" sz="20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zh-CN" altLang="en-US" sz="2000" dirty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bSup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zh-CN" alt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dirty="0">
                              <a:latin typeface="Cambria Math" panose="02040503050406030204" pitchFamily="18" charset="0"/>
                            </a:rPr>
                            <m:t>8!</m:t>
                          </m:r>
                        </m:num>
                        <m:den>
                          <m:r>
                            <a:rPr lang="zh-CN" altLang="en-US" sz="2000" dirty="0">
                              <a:latin typeface="Cambria Math" panose="02040503050406030204" pitchFamily="18" charset="0"/>
                            </a:rPr>
                            <m:t>5!</m:t>
                          </m:r>
                          <m:r>
                            <a:rPr lang="zh-CN" altLang="en-US" sz="20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CN" altLang="en-US" sz="2000" i="1" dirty="0">
                              <a:latin typeface="Cambria Math" panose="02040503050406030204" pitchFamily="18" charset="0"/>
                            </a:rPr>
                            <m:t>！</m:t>
                          </m:r>
                        </m:den>
                      </m:f>
                    </m:oMath>
                  </a14:m>
                  <a:endPara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7588" y="4481380"/>
                  <a:ext cx="7043353" cy="553100"/>
                </a:xfrm>
                <a:prstGeom prst="rect">
                  <a:avLst/>
                </a:prstGeom>
                <a:blipFill>
                  <a:blip r:embed="rId5"/>
                  <a:stretch>
                    <a:fillRect l="-8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951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01394" y="533293"/>
            <a:ext cx="8124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个红的和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个蓝的棋子，放在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12*12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的棋盘上，每行每列各一个，求方法数？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74185" y="2271367"/>
            <a:ext cx="7451668" cy="3303393"/>
            <a:chOff x="1717588" y="2038864"/>
            <a:chExt cx="7043353" cy="33033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1717588" y="2038864"/>
                  <a:ext cx="6289589" cy="406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Step 1: 12*12</a:t>
                  </a: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的棋盘中确定</a:t>
                  </a: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8</a:t>
                  </a: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行，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zh-CN" altLang="en-US" sz="20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sz="2000" dirty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zh-CN" altLang="en-US" sz="2000" dirty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bSup>
                    </m:oMath>
                  </a14:m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7588" y="2038864"/>
                  <a:ext cx="6289589" cy="406330"/>
                </a:xfrm>
                <a:prstGeom prst="rect">
                  <a:avLst/>
                </a:prstGeom>
                <a:blipFill>
                  <a:blip r:embed="rId2"/>
                  <a:stretch>
                    <a:fillRect l="-916" t="-10606" b="-242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1717588" y="2870885"/>
                  <a:ext cx="6289589" cy="406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Step 2:  8</a:t>
                  </a: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*</a:t>
                  </a: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12</a:t>
                  </a: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的棋盘中确定</a:t>
                  </a: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8</a:t>
                  </a: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列，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zh-CN" altLang="en-US" sz="20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000" dirty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zh-CN" altLang="en-US" sz="2000" dirty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bSup>
                    </m:oMath>
                  </a14:m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7588" y="2870885"/>
                  <a:ext cx="6289589" cy="406330"/>
                </a:xfrm>
                <a:prstGeom prst="rect">
                  <a:avLst/>
                </a:prstGeom>
                <a:blipFill>
                  <a:blip r:embed="rId3"/>
                  <a:stretch>
                    <a:fillRect l="-916" t="-8955" b="-223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1717588" y="3661715"/>
                  <a:ext cx="6289589" cy="553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Step 3:  </a:t>
                  </a: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把</a:t>
                  </a: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{5*R, 3*B} </a:t>
                  </a: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的棋子放在这八个位置上，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zh-CN" alt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dirty="0">
                              <a:latin typeface="Cambria Math" panose="02040503050406030204" pitchFamily="18" charset="0"/>
                            </a:rPr>
                            <m:t>8!</m:t>
                          </m:r>
                        </m:num>
                        <m:den>
                          <m:r>
                            <a:rPr lang="zh-CN" altLang="en-US" sz="2000" dirty="0">
                              <a:latin typeface="Cambria Math" panose="02040503050406030204" pitchFamily="18" charset="0"/>
                            </a:rPr>
                            <m:t>5!</m:t>
                          </m:r>
                          <m:r>
                            <a:rPr lang="zh-CN" altLang="en-US" sz="20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CN" altLang="en-US" sz="2000" i="1" dirty="0">
                              <a:latin typeface="Cambria Math" panose="02040503050406030204" pitchFamily="18" charset="0"/>
                            </a:rPr>
                            <m:t>！</m:t>
                          </m:r>
                        </m:den>
                      </m:f>
                    </m:oMath>
                  </a14:m>
                  <a:endPara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7588" y="3661715"/>
                  <a:ext cx="6289589" cy="553100"/>
                </a:xfrm>
                <a:prstGeom prst="rect">
                  <a:avLst/>
                </a:prstGeom>
                <a:blipFill>
                  <a:blip r:embed="rId4"/>
                  <a:stretch>
                    <a:fillRect l="-9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1717588" y="4481380"/>
                  <a:ext cx="7043353" cy="8608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综上，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zh-CN" altLang="en-US" sz="20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sz="2000" dirty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zh-CN" altLang="en-US" sz="2000" dirty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bSup>
                    </m:oMath>
                  </a14:m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*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zh-CN" altLang="en-US" sz="20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000" dirty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zh-CN" altLang="en-US" sz="2000" dirty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bSup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zh-CN" alt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dirty="0">
                              <a:latin typeface="Cambria Math" panose="02040503050406030204" pitchFamily="18" charset="0"/>
                            </a:rPr>
                            <m:t>8!</m:t>
                          </m:r>
                        </m:num>
                        <m:den>
                          <m:r>
                            <a:rPr lang="zh-CN" altLang="en-US" sz="2000" dirty="0">
                              <a:latin typeface="Cambria Math" panose="02040503050406030204" pitchFamily="18" charset="0"/>
                            </a:rPr>
                            <m:t>5!</m:t>
                          </m:r>
                          <m:r>
                            <a:rPr lang="zh-CN" altLang="en-US" sz="20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CN" altLang="en-US" sz="2000" i="1" dirty="0">
                              <a:latin typeface="Cambria Math" panose="02040503050406030204" pitchFamily="18" charset="0"/>
                            </a:rPr>
                            <m:t>！</m:t>
                          </m:r>
                        </m:den>
                      </m:f>
                    </m:oMath>
                  </a14:m>
                  <a:endPara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endPara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7588" y="4481380"/>
                  <a:ext cx="7043353" cy="860877"/>
                </a:xfrm>
                <a:prstGeom prst="rect">
                  <a:avLst/>
                </a:prstGeom>
                <a:blipFill>
                  <a:blip r:embed="rId5"/>
                  <a:stretch>
                    <a:fillRect l="-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2945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01394" y="533293"/>
            <a:ext cx="8124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封不同的信通过通信信道传输，两封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信之间至少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放入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个空格，一共加入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个空格，求方法数？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10343" y="2141621"/>
            <a:ext cx="3924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Step1.   </a:t>
            </a:r>
            <a:r>
              <a:rPr lang="zh-CN" altLang="en-US" sz="2000" dirty="0" smtClean="0"/>
              <a:t>确定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封信的发送顺序，</a:t>
            </a:r>
            <a:r>
              <a:rPr lang="en-US" altLang="zh-CN" sz="2000" dirty="0" smtClean="0"/>
              <a:t>5</a:t>
            </a:r>
            <a:r>
              <a:rPr lang="en-US" altLang="zh-CN" sz="2000" dirty="0"/>
              <a:t>!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710343" y="2703095"/>
            <a:ext cx="3971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Step2.   15</a:t>
            </a:r>
            <a:r>
              <a:rPr lang="zh-CN" altLang="en-US" sz="2000" dirty="0" smtClean="0"/>
              <a:t>个空格插入到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个间隔中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937083" y="3184608"/>
                <a:ext cx="36320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=15,         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083" y="3184608"/>
                <a:ext cx="3632020" cy="400110"/>
              </a:xfrm>
              <a:prstGeom prst="rect">
                <a:avLst/>
              </a:prstGeom>
              <a:blipFill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937083" y="3783765"/>
                <a:ext cx="44832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等价</m:t>
                        </m:r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于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=3,         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083" y="3783765"/>
                <a:ext cx="4483215" cy="400110"/>
              </a:xfrm>
              <a:prstGeom prst="rect">
                <a:avLst/>
              </a:prstGeom>
              <a:blipFill>
                <a:blip r:embed="rId3"/>
                <a:stretch>
                  <a:fillRect l="-816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879069" y="4389104"/>
                <a:ext cx="4432945" cy="4077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 smtClean="0"/>
                  <a:t>上式的非负整数解的数量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4+3−1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069" y="4389104"/>
                <a:ext cx="4432945" cy="407740"/>
              </a:xfrm>
              <a:prstGeom prst="rect">
                <a:avLst/>
              </a:prstGeom>
              <a:blipFill>
                <a:blip r:embed="rId4"/>
                <a:stretch>
                  <a:fillRect l="-1376" t="-7463" b="-25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862742" y="5265282"/>
                <a:ext cx="2626415" cy="407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综上， </a:t>
                </a:r>
                <a:r>
                  <a:rPr lang="en-US" altLang="zh-CN" sz="2000" dirty="0" smtClean="0"/>
                  <a:t>5! *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42" y="5265282"/>
                <a:ext cx="2626415" cy="407740"/>
              </a:xfrm>
              <a:prstGeom prst="rect">
                <a:avLst/>
              </a:prstGeom>
              <a:blipFill>
                <a:blip r:embed="rId5"/>
                <a:stretch>
                  <a:fillRect l="-2558" t="-7463" b="-25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84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01394" y="533293"/>
            <a:ext cx="8124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(0, 0)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(n, n)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不穿过对角线的非降格路径数？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391" y="1401986"/>
            <a:ext cx="87982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定义向右走为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，向上走为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(0, 0)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(n, n)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的非降格路径数为一个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01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序列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1393" y="1929918"/>
            <a:ext cx="8798227" cy="141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满足条件的序列可分为两类：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）任何时刻，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的数量≥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的数量（一直在对角线的下方走）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）任何时刻，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的数量≤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的数量（一直在对角线的上方走）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01392" y="3945364"/>
                <a:ext cx="8798227" cy="2869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定义三个集合：</a:t>
                </a:r>
                <a:endParaRPr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）集合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组成的序列，集合大小为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n</m:t>
                        </m:r>
                      </m:sup>
                    </m:sSubSup>
                  </m:oMath>
                </a14:m>
                <a:endParaRPr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）集合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组成的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序列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        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且该序列存在某个时刻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的数量 ＞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数量</a:t>
                </a:r>
                <a:endParaRPr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|A| - |B| 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即为第一类序列的数量</a:t>
                </a:r>
                <a:endParaRPr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）集合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n+1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n-1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组成的序列，集合大小为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p>
                    </m:sSubSup>
                  </m:oMath>
                </a14:m>
                <a:endParaRPr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92" y="3945364"/>
                <a:ext cx="8798227" cy="2869953"/>
              </a:xfrm>
              <a:prstGeom prst="rect">
                <a:avLst/>
              </a:prstGeom>
              <a:blipFill>
                <a:blip r:embed="rId2"/>
                <a:stretch>
                  <a:fillRect l="-693" b="-8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201391" y="3513910"/>
            <a:ext cx="6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两类序列的数量相等，下面仅求第一类序列的数量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80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1391" y="362297"/>
            <a:ext cx="8798227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下面证明集合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与集合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的大小相等：</a:t>
            </a:r>
            <a:endParaRPr lang="en-US" altLang="zh-CN" sz="2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5773" y="990578"/>
            <a:ext cx="8798227" cy="1498868"/>
            <a:chOff x="345773" y="990578"/>
            <a:chExt cx="8798227" cy="1498868"/>
          </a:xfrm>
        </p:grpSpPr>
        <p:sp>
          <p:nvSpPr>
            <p:cNvPr id="12" name="文本框 11"/>
            <p:cNvSpPr txBox="1"/>
            <p:nvPr/>
          </p:nvSpPr>
          <p:spPr>
            <a:xfrm>
              <a:off x="345773" y="990578"/>
              <a:ext cx="879822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任取 </a:t>
              </a:r>
              <a:r>
                <a:rPr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 </a:t>
              </a:r>
              <a:r>
                <a:rPr lang="zh-CN" altLang="en-US" sz="2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中的一个元素， </a:t>
              </a:r>
              <a:r>
                <a:rPr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 = 1010001…011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442410" y="1402820"/>
              <a:ext cx="3199915" cy="1086626"/>
              <a:chOff x="2442410" y="1841732"/>
              <a:chExt cx="3199915" cy="1086626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2783028" y="1841732"/>
                <a:ext cx="181747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1010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01…011</a:t>
                </a:r>
              </a:p>
            </p:txBody>
          </p:sp>
          <p:cxnSp>
            <p:nvCxnSpPr>
              <p:cNvPr id="6" name="直接箭头连接符 5"/>
              <p:cNvCxnSpPr/>
              <p:nvPr/>
            </p:nvCxnSpPr>
            <p:spPr>
              <a:xfrm>
                <a:off x="3441031" y="2275638"/>
                <a:ext cx="12032" cy="28338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" name="文本框 8"/>
              <p:cNvSpPr txBox="1"/>
              <p:nvPr/>
            </p:nvSpPr>
            <p:spPr>
              <a:xfrm>
                <a:off x="2442410" y="2559026"/>
                <a:ext cx="3199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第一次出现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的数量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的数量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498367" y="2532356"/>
            <a:ext cx="5477900" cy="1894121"/>
            <a:chOff x="498367" y="2593316"/>
            <a:chExt cx="5477900" cy="1894121"/>
          </a:xfrm>
        </p:grpSpPr>
        <p:sp>
          <p:nvSpPr>
            <p:cNvPr id="15" name="文本框 14"/>
            <p:cNvSpPr txBox="1"/>
            <p:nvPr/>
          </p:nvSpPr>
          <p:spPr>
            <a:xfrm>
              <a:off x="2783028" y="2593316"/>
              <a:ext cx="213788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1010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</a:t>
              </a:r>
              <a:r>
                <a:rPr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01…011</a:t>
              </a: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3536307" y="2611378"/>
              <a:ext cx="12033" cy="4835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2531872" y="312594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不变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829775" y="313797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反转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H="1">
              <a:off x="3245259" y="3137976"/>
              <a:ext cx="985" cy="50261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flipH="1">
              <a:off x="3867400" y="3125004"/>
              <a:ext cx="985" cy="50261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2875446" y="3639654"/>
              <a:ext cx="1845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10100   10</a:t>
              </a:r>
              <a:r>
                <a:rPr lang="en-US" altLang="zh-CN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…100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8367" y="3639654"/>
              <a:ext cx="2013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得到一个新序列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514251" y="4118105"/>
                  <a:ext cx="54620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中有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n-1</a:t>
                  </a:r>
                  <a:r>
                    <a: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个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和 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n+1</a:t>
                  </a:r>
                  <a:r>
                    <a: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个</a:t>
                  </a:r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0, </a:t>
                  </a:r>
                  <a:r>
                    <a:rPr lang="zh-CN" altLang="en-US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所以， </a:t>
                  </a:r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 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C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251" y="4118105"/>
                  <a:ext cx="5462016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893" t="-11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文本框 32"/>
          <p:cNvSpPr txBox="1"/>
          <p:nvPr/>
        </p:nvSpPr>
        <p:spPr>
          <a:xfrm>
            <a:off x="1720383" y="4535596"/>
            <a:ext cx="627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所以，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中任何一个元素都可以唯一地映射到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中的一个元素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321708" y="4880214"/>
            <a:ext cx="8798229" cy="1353549"/>
            <a:chOff x="321708" y="4904928"/>
            <a:chExt cx="8798229" cy="1353549"/>
          </a:xfrm>
        </p:grpSpPr>
        <p:grpSp>
          <p:nvGrpSpPr>
            <p:cNvPr id="39" name="组合 38"/>
            <p:cNvGrpSpPr/>
            <p:nvPr/>
          </p:nvGrpSpPr>
          <p:grpSpPr>
            <a:xfrm>
              <a:off x="321708" y="4904928"/>
              <a:ext cx="8798229" cy="962677"/>
              <a:chOff x="498365" y="5059755"/>
              <a:chExt cx="8798229" cy="962677"/>
            </a:xfrm>
          </p:grpSpPr>
          <p:sp>
            <p:nvSpPr>
              <p:cNvPr id="36" name="文本框 35"/>
              <p:cNvSpPr txBox="1"/>
              <p:nvPr/>
            </p:nvSpPr>
            <p:spPr>
              <a:xfrm>
                <a:off x="498367" y="5059755"/>
                <a:ext cx="879822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任取 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中的一个元素，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= 10011…011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，必然存在某一个时刻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的数量比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多</a:t>
                </a:r>
                <a:endParaRPr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498365" y="5468434"/>
                <a:ext cx="879822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 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中，第一次出现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比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多的位置之后的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01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进行反转，必然得到一个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中的元素</a:t>
                </a:r>
                <a:endParaRPr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>
              <a:off x="1720383" y="5889145"/>
              <a:ext cx="6276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所以，</a:t>
              </a:r>
              <a:r>
                <a: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zh-CN" alt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中任何一个元素都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可以唯一地映射</a:t>
              </a:r>
              <a:r>
                <a:rPr lang="zh-CN" alt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到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中的一个元素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980070" y="6296073"/>
            <a:ext cx="4992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所以集合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与集合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的大小相等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06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58541" y="583039"/>
            <a:ext cx="8798228" cy="1984865"/>
            <a:chOff x="258541" y="583039"/>
            <a:chExt cx="8798228" cy="19848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258542" y="583039"/>
                  <a:ext cx="8798227" cy="5041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2000" dirty="0" smtClean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|B|</a:t>
                  </a:r>
                  <a:r>
                    <a:rPr lang="zh-CN" altLang="en-US" sz="2000" dirty="0" smtClean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000" dirty="0" smtClean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=  |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C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|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n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−1</m:t>
                          </m:r>
                        </m:sup>
                      </m:sSubSup>
                    </m:oMath>
                  </a14:m>
                  <a:endPara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542" y="583039"/>
                  <a:ext cx="8798227" cy="504177"/>
                </a:xfrm>
                <a:prstGeom prst="rect">
                  <a:avLst/>
                </a:prstGeom>
                <a:blipFill>
                  <a:blip r:embed="rId2"/>
                  <a:stretch>
                    <a:fillRect l="-693" b="-219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258542" y="1297414"/>
                  <a:ext cx="8798227" cy="5616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2000" dirty="0" smtClean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第一类路径数量 </a:t>
                  </a:r>
                  <a:r>
                    <a:rPr lang="en-US" altLang="zh-CN" sz="2000" dirty="0" smtClean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= |A| - </a:t>
                  </a:r>
                  <a:r>
                    <a:rPr lang="en-US" altLang="zh-CN" sz="20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|B|</a:t>
                  </a:r>
                  <a:r>
                    <a:rPr lang="zh-CN" altLang="en-US" sz="20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0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= </a:t>
                  </a:r>
                  <a14:m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n</m:t>
                          </m:r>
                        </m:sup>
                      </m:sSubSup>
                    </m:oMath>
                  </a14:m>
                  <a:r>
                    <a:rPr lang="en-US" altLang="zh-CN" sz="20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000" dirty="0" smtClean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-</a:t>
                  </a:r>
                  <a:r>
                    <a:rPr lang="en-US" altLang="zh-CN" sz="20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n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−1</m:t>
                          </m:r>
                        </m:sup>
                      </m:sSubSup>
                    </m:oMath>
                  </a14:m>
                  <a:endPara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542" y="1297414"/>
                  <a:ext cx="8798227" cy="561629"/>
                </a:xfrm>
                <a:prstGeom prst="rect">
                  <a:avLst/>
                </a:prstGeom>
                <a:blipFill>
                  <a:blip r:embed="rId3"/>
                  <a:stretch>
                    <a:fillRect l="-693"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258541" y="2069241"/>
                  <a:ext cx="8798227" cy="498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2000" dirty="0" smtClean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总的路径数量 </a:t>
                  </a:r>
                  <a:r>
                    <a:rPr lang="en-US" altLang="zh-CN" sz="2000" dirty="0" smtClean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= 2 * ( </a:t>
                  </a:r>
                  <a:r>
                    <a:rPr lang="en-US" altLang="zh-CN" sz="20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|A| - |B|</a:t>
                  </a:r>
                  <a:r>
                    <a:rPr lang="zh-CN" altLang="en-US" sz="20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000" dirty="0" smtClean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) </a:t>
                  </a:r>
                  <a:r>
                    <a:rPr lang="en-US" altLang="zh-CN" sz="20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= </a:t>
                  </a:r>
                  <a:r>
                    <a:rPr lang="en-US" altLang="zh-CN" sz="2000" dirty="0" smtClean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2 * (</a:t>
                  </a:r>
                  <a14:m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n</m:t>
                          </m:r>
                        </m:sup>
                      </m:sSubSup>
                    </m:oMath>
                  </a14:m>
                  <a:r>
                    <a:rPr lang="en-US" altLang="zh-CN" sz="20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- </a:t>
                  </a:r>
                  <a14:m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n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−1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)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</m:oMath>
                  </a14:m>
                  <a:r>
                    <a:rPr lang="en-US" altLang="zh-CN" sz="2000" dirty="0" smtClean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2∗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n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/ 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+1)</m:t>
                      </m:r>
                    </m:oMath>
                  </a14:m>
                  <a:endPara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541" y="2069241"/>
                  <a:ext cx="8798227" cy="498663"/>
                </a:xfrm>
                <a:prstGeom prst="rect">
                  <a:avLst/>
                </a:prstGeom>
                <a:blipFill>
                  <a:blip r:embed="rId4"/>
                  <a:stretch>
                    <a:fillRect l="-693" b="-219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本框 1"/>
          <p:cNvSpPr txBox="1"/>
          <p:nvPr/>
        </p:nvSpPr>
        <p:spPr>
          <a:xfrm>
            <a:off x="0" y="3801978"/>
            <a:ext cx="88854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物理含义：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第一次出现，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的数量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&gt;1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的数量，表示从对角线下方走的时候第一次接触到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y=x+1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的直线，将后面的序列都反转表示，第一次接触到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y=x+1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后，将后续的线路沿着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y=x+1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对折，则集合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表示，从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(0,0)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到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(n-1,n+1)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的非降格路径数。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233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565</TotalTime>
  <Words>871</Words>
  <Application>Microsoft Office PowerPoint</Application>
  <PresentationFormat>全屏显示(4:3)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等线</vt:lpstr>
      <vt:lpstr>等线 Light</vt:lpstr>
      <vt:lpstr>黑体</vt:lpstr>
      <vt:lpstr>宋体</vt:lpstr>
      <vt:lpstr>Arial</vt:lpstr>
      <vt:lpstr>Calibri</vt:lpstr>
      <vt:lpstr>Calibri Light</vt:lpstr>
      <vt:lpstr>Cambria Math</vt:lpstr>
      <vt:lpstr>Times New Roman</vt:lpstr>
      <vt:lpstr>Office 主题​​</vt:lpstr>
      <vt:lpstr>组合数学习题课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cighao</dc:creator>
  <cp:lastModifiedBy>cighao</cp:lastModifiedBy>
  <cp:revision>90</cp:revision>
  <dcterms:created xsi:type="dcterms:W3CDTF">2018-11-20T01:21:25Z</dcterms:created>
  <dcterms:modified xsi:type="dcterms:W3CDTF">2018-12-28T04:02:06Z</dcterms:modified>
</cp:coreProperties>
</file>